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2"/>
  </p:notesMasterIdLst>
  <p:sldIdLst>
    <p:sldId id="256" r:id="rId2"/>
    <p:sldId id="271" r:id="rId3"/>
    <p:sldId id="257" r:id="rId4"/>
    <p:sldId id="258" r:id="rId5"/>
    <p:sldId id="259" r:id="rId6"/>
    <p:sldId id="273" r:id="rId7"/>
    <p:sldId id="260" r:id="rId8"/>
    <p:sldId id="261" r:id="rId9"/>
    <p:sldId id="262" r:id="rId10"/>
    <p:sldId id="263" r:id="rId11"/>
    <p:sldId id="275" r:id="rId12"/>
    <p:sldId id="264" r:id="rId13"/>
    <p:sldId id="276" r:id="rId14"/>
    <p:sldId id="265" r:id="rId15"/>
    <p:sldId id="277" r:id="rId16"/>
    <p:sldId id="266" r:id="rId17"/>
    <p:sldId id="267" r:id="rId18"/>
    <p:sldId id="268" r:id="rId19"/>
    <p:sldId id="269" r:id="rId20"/>
    <p:sldId id="270"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8C79680-EA21-4F94-887D-789B040716B9}">
          <p14:sldIdLst>
            <p14:sldId id="256"/>
            <p14:sldId id="271"/>
            <p14:sldId id="257"/>
            <p14:sldId id="258"/>
            <p14:sldId id="259"/>
            <p14:sldId id="273"/>
            <p14:sldId id="260"/>
            <p14:sldId id="261"/>
            <p14:sldId id="262"/>
            <p14:sldId id="263"/>
            <p14:sldId id="275"/>
            <p14:sldId id="264"/>
            <p14:sldId id="276"/>
            <p14:sldId id="265"/>
            <p14:sldId id="277"/>
            <p14:sldId id="266"/>
            <p14:sldId id="267"/>
            <p14:sldId id="268"/>
            <p14:sldId id="269"/>
            <p14:sldId id="270"/>
          </p14:sldIdLst>
        </p14:section>
      </p14:sectionLst>
    </p:ex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0"/>
    <p:restoredTop sz="94660"/>
  </p:normalViewPr>
  <p:slideViewPr>
    <p:cSldViewPr snapToGrid="0" snapToObjects="1">
      <p:cViewPr varScale="1">
        <p:scale>
          <a:sx n="82" d="100"/>
          <a:sy n="82" d="100"/>
        </p:scale>
        <p:origin x="1474" y="77"/>
      </p:cViewPr>
      <p:guideLst>
        <p:guide orient="horz" pos="216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B65339-EB33-4CA5-9894-DB6DA08F9061}" type="datetimeFigureOut">
              <a:rPr lang="en-GB" smtClean="0"/>
              <a:t>24/12/2025</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CE20F6A-2DDB-4DF6-9945-EF6D29570833}" type="slidenum">
              <a:rPr lang="en-GB" smtClean="0"/>
              <a:t>‹#›</a:t>
            </a:fld>
            <a:endParaRPr lang="en-GB"/>
          </a:p>
        </p:txBody>
      </p:sp>
    </p:spTree>
    <p:extLst>
      <p:ext uri="{BB962C8B-B14F-4D97-AF65-F5344CB8AC3E}">
        <p14:creationId xmlns:p14="http://schemas.microsoft.com/office/powerpoint/2010/main" val="22951932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2702092F-ECD2-4410-AD61-CA5B29305181}"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168075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035389D-6A77-4CFA-920A-43D852670772}"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6143142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5EB59D0-3B4F-4A6A-AD65-C66FCDD4335A}"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606483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2D9A2E63-E94F-430B-B448-4A1177E31205}" type="datetime1">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78224494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9E692D61-A342-40A2-98C6-7AD273EF5DFF}" type="datetime1">
              <a:rPr lang="en-US" smtClean="0"/>
              <a:t>12/24/2025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99015873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6BEA147-9071-4A99-8B1D-A6EF0255B627}" type="datetime1">
              <a:rPr lang="en-US" smtClean="0"/>
              <a:t>12/24/2025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72702771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E1B41B-0383-4387-A51F-3B1C5A5A9B70}" type="datetime1">
              <a:rPr lang="en-US" smtClean="0"/>
              <a:t>12/24/2025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2129998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250EA49D-EB35-4BB4-8B55-B64B1FC2176E}" type="datetime1">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18407265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6DAAD9A-783D-4C5A-BD1C-40F9A67B269C}" type="datetime1">
              <a:rPr lang="en-US" smtClean="0"/>
              <a:t>12/24/2025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8892369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CBC5551-487B-499E-BDB9-542EEC94EE98}"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29109279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67AA0A30-69BB-4DC0-9F05-3C55097D076D}" type="datetime1">
              <a:rPr lang="en-US" smtClean="0"/>
              <a:t>12/24/2025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C1FF6DA9-008F-8B48-92A6-B652298478BF}" type="slidenum">
              <a:rPr lang="en-US" smtClean="0"/>
              <a:t>‹#›</a:t>
            </a:fld>
            <a:endParaRPr lang="en-US"/>
          </a:p>
        </p:txBody>
      </p:sp>
    </p:spTree>
    <p:extLst>
      <p:ext uri="{BB962C8B-B14F-4D97-AF65-F5344CB8AC3E}">
        <p14:creationId xmlns:p14="http://schemas.microsoft.com/office/powerpoint/2010/main" val="361222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B0C91C3-A801-4EBA-A4AB-D2F738B39F29}" type="datetime1">
              <a:rPr lang="en-US" smtClean="0"/>
              <a:t>12/24/2025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C1FF6DA9-008F-8B48-92A6-B652298478BF}" type="slidenum">
              <a:rPr lang="en-US" smtClean="0"/>
              <a:t>‹#›</a:t>
            </a:fld>
            <a:endParaRPr lang="en-US"/>
          </a:p>
        </p:txBody>
      </p:sp>
    </p:spTree>
    <p:extLst>
      <p:ext uri="{BB962C8B-B14F-4D97-AF65-F5344CB8AC3E}">
        <p14:creationId xmlns:p14="http://schemas.microsoft.com/office/powerpoint/2010/main" val="22099775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A36C6AE1-21C1-C061-A8C8-4C3A12227A31}"/>
              </a:ext>
            </a:extLst>
          </p:cNvPr>
          <p:cNvSpPr>
            <a:spLocks noGrp="1"/>
          </p:cNvSpPr>
          <p:nvPr>
            <p:ph type="body" idx="1"/>
          </p:nvPr>
        </p:nvSpPr>
        <p:spPr>
          <a:xfrm>
            <a:off x="722313" y="136523"/>
            <a:ext cx="7772400" cy="4724725"/>
          </a:xfrm>
        </p:spPr>
        <p:txBody>
          <a:bodyPr/>
          <a:lstStyle/>
          <a:p>
            <a:pPr algn="ctr"/>
            <a:r>
              <a:rPr lang="en-US" sz="3600" b="1" dirty="0">
                <a:solidFill>
                  <a:schemeClr val="tx1"/>
                </a:solidFill>
                <a:latin typeface="Arial" panose="020B0604020202020204" pitchFamily="34" charset="0"/>
                <a:cs typeface="Arial" panose="020B0604020202020204" pitchFamily="34" charset="0"/>
              </a:rPr>
              <a:t>Comprehensive Care Plan for Chronic Respiratory Disease </a:t>
            </a:r>
            <a:br>
              <a:rPr lang="en-US" sz="3600" b="1" dirty="0">
                <a:solidFill>
                  <a:schemeClr val="tx1"/>
                </a:solidFill>
                <a:latin typeface="Arial" panose="020B0604020202020204" pitchFamily="34" charset="0"/>
                <a:cs typeface="Arial" panose="020B0604020202020204" pitchFamily="34" charset="0"/>
              </a:rPr>
            </a:br>
            <a:r>
              <a:rPr lang="en-US" sz="3600" b="1" dirty="0">
                <a:solidFill>
                  <a:schemeClr val="tx1"/>
                </a:solidFill>
                <a:latin typeface="Arial" panose="020B0604020202020204" pitchFamily="34" charset="0"/>
                <a:cs typeface="Arial" panose="020B0604020202020204" pitchFamily="34" charset="0"/>
              </a:rPr>
              <a:t>COPD</a:t>
            </a:r>
            <a:r>
              <a:rPr lang="en-US" sz="1600" b="1" dirty="0">
                <a:solidFill>
                  <a:schemeClr val="tx1"/>
                </a:solidFill>
                <a:latin typeface="Arial" panose="020B0604020202020204" pitchFamily="34" charset="0"/>
                <a:cs typeface="Arial" panose="020B0604020202020204" pitchFamily="34" charset="0"/>
              </a:rPr>
              <a:t>(Chronic Obstructive Pulmonary Disease)</a:t>
            </a:r>
            <a:endParaRPr lang="en-GB" b="1" dirty="0">
              <a:solidFill>
                <a:schemeClr val="tx1"/>
              </a:solidFill>
              <a:latin typeface="Arial" panose="020B0604020202020204" pitchFamily="34" charset="0"/>
              <a:cs typeface="Arial" panose="020B0604020202020204" pitchFamily="34" charset="0"/>
            </a:endParaRPr>
          </a:p>
        </p:txBody>
      </p:sp>
      <p:sp>
        <p:nvSpPr>
          <p:cNvPr id="3" name="Slide Number Placeholder 2">
            <a:extLst>
              <a:ext uri="{FF2B5EF4-FFF2-40B4-BE49-F238E27FC236}">
                <a16:creationId xmlns:a16="http://schemas.microsoft.com/office/drawing/2014/main" id="{FB9061AA-279D-5615-F4AD-E2FC7856C55E}"/>
              </a:ext>
            </a:extLst>
          </p:cNvPr>
          <p:cNvSpPr>
            <a:spLocks noGrp="1"/>
          </p:cNvSpPr>
          <p:nvPr>
            <p:ph type="sldNum" sz="quarter" idx="12"/>
          </p:nvPr>
        </p:nvSpPr>
        <p:spPr/>
        <p:txBody>
          <a:bodyPr/>
          <a:lstStyle/>
          <a:p>
            <a:fld id="{C1FF6DA9-008F-8B48-92A6-B652298478BF}" type="slidenum">
              <a:rPr lang="en-US" smtClean="0"/>
              <a:t>1</a:t>
            </a:fld>
            <a:endParaRPr lang="en-US"/>
          </a:p>
        </p:txBody>
      </p:sp>
      <p:pic>
        <p:nvPicPr>
          <p:cNvPr id="6" name="Picture 5" descr="A close up of text&#10;&#10;AI-generated content may be incorrect.">
            <a:extLst>
              <a:ext uri="{FF2B5EF4-FFF2-40B4-BE49-F238E27FC236}">
                <a16:creationId xmlns:a16="http://schemas.microsoft.com/office/drawing/2014/main" id="{AEE1373B-76EE-29E8-FD5E-D07B8EB0C23D}"/>
              </a:ext>
            </a:extLst>
          </p:cNvPr>
          <p:cNvPicPr>
            <a:picLocks noChangeAspect="1"/>
          </p:cNvPicPr>
          <p:nvPr/>
        </p:nvPicPr>
        <p:blipFill>
          <a:blip r:embed="rId2"/>
          <a:stretch>
            <a:fillRect/>
          </a:stretch>
        </p:blipFill>
        <p:spPr>
          <a:xfrm>
            <a:off x="2197855" y="898238"/>
            <a:ext cx="4039164" cy="1314633"/>
          </a:xfrm>
          <a:prstGeom prst="rect">
            <a:avLst/>
          </a:prstGeom>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133CCF9-4A7C-762B-2ED2-0A72550ED4BB}"/>
              </a:ext>
            </a:extLst>
          </p:cNvPr>
          <p:cNvSpPr>
            <a:spLocks noGrp="1"/>
          </p:cNvSpPr>
          <p:nvPr>
            <p:ph idx="1"/>
          </p:nvPr>
        </p:nvSpPr>
        <p:spPr>
          <a:xfrm>
            <a:off x="457200" y="242596"/>
            <a:ext cx="8229600" cy="5883567"/>
          </a:xfrm>
        </p:spPr>
        <p:txBody>
          <a:bodyPr>
            <a:normAutofit/>
          </a:bodyPr>
          <a:lstStyle/>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endParaRPr lang="en-GB" sz="2800"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a:p>
            <a:pPr marL="0" indent="0">
              <a:buNone/>
            </a:pPr>
            <a:endParaRPr lang="en-GB" sz="2800" b="1"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Name: Zakiullah Storay KHALIQYAR </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Student ID: 2415597</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Code: BMHP5023</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Module: Introduction to Physiology</a:t>
            </a:r>
            <a:endParaRPr lang="en-GB" sz="2800" dirty="0">
              <a:latin typeface="Arial" panose="020B0604020202020204" pitchFamily="34" charset="0"/>
              <a:cs typeface="Arial" panose="020B0604020202020204" pitchFamily="34" charset="0"/>
            </a:endParaRPr>
          </a:p>
          <a:p>
            <a:r>
              <a:rPr lang="en-GB" sz="2800" b="1" dirty="0">
                <a:latin typeface="Arial" panose="020B0604020202020204" pitchFamily="34" charset="0"/>
                <a:cs typeface="Arial" panose="020B0604020202020204" pitchFamily="34" charset="0"/>
              </a:rPr>
              <a:t>Title: Presentation</a:t>
            </a:r>
            <a:r>
              <a:rPr lang="en-GB" sz="2400" dirty="0">
                <a:latin typeface="Arial" panose="020B0604020202020204" pitchFamily="34" charset="0"/>
                <a:cs typeface="Arial" panose="020B0604020202020204" pitchFamily="34" charset="0"/>
              </a:rPr>
              <a:t>(PowerPoint with Audio)</a:t>
            </a:r>
          </a:p>
          <a:p>
            <a:r>
              <a:rPr lang="en-GB" sz="2800" b="1" dirty="0">
                <a:latin typeface="Arial" panose="020B0604020202020204" pitchFamily="34" charset="0"/>
                <a:cs typeface="Arial" panose="020B0604020202020204" pitchFamily="34" charset="0"/>
              </a:rPr>
              <a:t>Lecturer: Shaila Hussain</a:t>
            </a:r>
            <a:endParaRPr lang="en-GB" sz="2800" dirty="0">
              <a:latin typeface="Arial" panose="020B0604020202020204" pitchFamily="34" charset="0"/>
              <a:cs typeface="Arial" panose="020B0604020202020204" pitchFamily="34" charset="0"/>
            </a:endParaRPr>
          </a:p>
          <a:p>
            <a:endParaRPr lang="en-GB" dirty="0"/>
          </a:p>
        </p:txBody>
      </p:sp>
      <p:sp>
        <p:nvSpPr>
          <p:cNvPr id="2" name="Slide Number Placeholder 1">
            <a:extLst>
              <a:ext uri="{FF2B5EF4-FFF2-40B4-BE49-F238E27FC236}">
                <a16:creationId xmlns:a16="http://schemas.microsoft.com/office/drawing/2014/main" id="{4B791FC9-D081-117C-1D8B-942D781AF876}"/>
              </a:ext>
            </a:extLst>
          </p:cNvPr>
          <p:cNvSpPr>
            <a:spLocks noGrp="1"/>
          </p:cNvSpPr>
          <p:nvPr>
            <p:ph type="sldNum" sz="quarter" idx="12"/>
          </p:nvPr>
        </p:nvSpPr>
        <p:spPr/>
        <p:txBody>
          <a:bodyPr/>
          <a:lstStyle/>
          <a:p>
            <a:fld id="{C1FF6DA9-008F-8B48-92A6-B652298478BF}" type="slidenum">
              <a:rPr lang="en-US" smtClean="0"/>
              <a:t>2</a:t>
            </a:fld>
            <a:endParaRPr lang="en-US"/>
          </a:p>
        </p:txBody>
      </p:sp>
      <p:pic>
        <p:nvPicPr>
          <p:cNvPr id="4" name="Picture 3" descr="A close up of text&#10;&#10;AI-generated content may be incorrect.">
            <a:extLst>
              <a:ext uri="{FF2B5EF4-FFF2-40B4-BE49-F238E27FC236}">
                <a16:creationId xmlns:a16="http://schemas.microsoft.com/office/drawing/2014/main" id="{405EFDE2-D822-74CA-C420-04BC989159F0}"/>
              </a:ext>
            </a:extLst>
          </p:cNvPr>
          <p:cNvPicPr>
            <a:picLocks noChangeAspect="1"/>
          </p:cNvPicPr>
          <p:nvPr/>
        </p:nvPicPr>
        <p:blipFill>
          <a:blip r:embed="rId2"/>
          <a:stretch>
            <a:fillRect/>
          </a:stretch>
        </p:blipFill>
        <p:spPr>
          <a:xfrm>
            <a:off x="2197855" y="571672"/>
            <a:ext cx="4039164" cy="1314633"/>
          </a:xfrm>
          <a:prstGeom prst="rect">
            <a:avLst/>
          </a:prstGeom>
        </p:spPr>
      </p:pic>
    </p:spTree>
    <p:extLst>
      <p:ext uri="{BB962C8B-B14F-4D97-AF65-F5344CB8AC3E}">
        <p14:creationId xmlns:p14="http://schemas.microsoft.com/office/powerpoint/2010/main" val="11375697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1968"/>
            <a:ext cx="8229600" cy="522514"/>
          </a:xfrm>
        </p:spPr>
        <p:txBody>
          <a:bodyPr>
            <a:normAutofit fontScale="90000"/>
          </a:bodyPr>
          <a:lstStyle/>
          <a:p>
            <a:r>
              <a:rPr b="1" dirty="0">
                <a:latin typeface="Arial" panose="020B0604020202020204" pitchFamily="34" charset="0"/>
                <a:cs typeface="Arial" panose="020B0604020202020204" pitchFamily="34" charset="0"/>
              </a:rPr>
              <a:t>Overview</a:t>
            </a:r>
          </a:p>
        </p:txBody>
      </p:sp>
      <p:sp>
        <p:nvSpPr>
          <p:cNvPr id="3" name="Content Placeholder 2"/>
          <p:cNvSpPr>
            <a:spLocks noGrp="1"/>
          </p:cNvSpPr>
          <p:nvPr>
            <p:ph idx="1"/>
          </p:nvPr>
        </p:nvSpPr>
        <p:spPr>
          <a:xfrm>
            <a:off x="457200" y="961054"/>
            <a:ext cx="8229600" cy="5262464"/>
          </a:xfrm>
        </p:spPr>
        <p:txBody>
          <a:bodyPr>
            <a:normAutofit/>
          </a:bodyPr>
          <a:lstStyle/>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The presentation includes a full range of :</a:t>
            </a:r>
          </a:p>
          <a:p>
            <a:r>
              <a:rPr lang="en-GB" sz="2400" dirty="0">
                <a:latin typeface="Arial" panose="020B0604020202020204" pitchFamily="34" charset="0"/>
                <a:cs typeface="Arial" panose="020B0604020202020204" pitchFamily="34" charset="0"/>
              </a:rPr>
              <a:t>Medical records, Anatomy and physiology.</a:t>
            </a:r>
          </a:p>
          <a:p>
            <a:r>
              <a:rPr lang="en-GB" sz="2400" dirty="0">
                <a:latin typeface="Arial" panose="020B0604020202020204" pitchFamily="34" charset="0"/>
                <a:cs typeface="Arial" panose="020B0604020202020204" pitchFamily="34" charset="0"/>
              </a:rPr>
              <a:t>The disease's significant effect </a:t>
            </a:r>
            <a:r>
              <a:rPr lang="en-US" sz="2400" dirty="0">
                <a:latin typeface="Arial" panose="020B0604020202020204" pitchFamily="34" charset="0"/>
                <a:cs typeface="Arial" panose="020B0604020202020204" pitchFamily="34" charset="0"/>
              </a:rPr>
              <a:t>on the health of the individual.</a:t>
            </a:r>
          </a:p>
          <a:p>
            <a:r>
              <a:rPr lang="en-US" sz="2400" dirty="0">
                <a:latin typeface="Arial" panose="020B0604020202020204" pitchFamily="34" charset="0"/>
                <a:cs typeface="Arial" panose="020B0604020202020204" pitchFamily="34" charset="0"/>
              </a:rPr>
              <a:t>Developing comprehensive care plans. </a:t>
            </a:r>
          </a:p>
          <a:p>
            <a:r>
              <a:rPr lang="en-GB" sz="2400" dirty="0">
                <a:latin typeface="Arial" panose="020B0604020202020204" pitchFamily="34" charset="0"/>
                <a:cs typeface="Arial" panose="020B0604020202020204" pitchFamily="34" charset="0"/>
              </a:rPr>
              <a:t>Demographics of COPD and using routine data efficiently.</a:t>
            </a:r>
          </a:p>
          <a:p>
            <a:r>
              <a:rPr lang="en-GB" sz="2400" dirty="0">
                <a:latin typeface="Arial" panose="020B0604020202020204" pitchFamily="34" charset="0"/>
                <a:cs typeface="Arial" panose="020B0604020202020204" pitchFamily="34" charset="0"/>
              </a:rPr>
              <a:t>Lifestyle and behavioural intervention.</a:t>
            </a:r>
          </a:p>
        </p:txBody>
      </p:sp>
      <p:sp>
        <p:nvSpPr>
          <p:cNvPr id="4" name="Slide Number Placeholder 3">
            <a:extLst>
              <a:ext uri="{FF2B5EF4-FFF2-40B4-BE49-F238E27FC236}">
                <a16:creationId xmlns:a16="http://schemas.microsoft.com/office/drawing/2014/main" id="{93330398-44A7-6879-2BDB-423CEFF5C64E}"/>
              </a:ext>
            </a:extLst>
          </p:cNvPr>
          <p:cNvSpPr>
            <a:spLocks noGrp="1"/>
          </p:cNvSpPr>
          <p:nvPr>
            <p:ph type="sldNum" sz="quarter" idx="12"/>
          </p:nvPr>
        </p:nvSpPr>
        <p:spPr/>
        <p:txBody>
          <a:bodyPr/>
          <a:lstStyle/>
          <a:p>
            <a:fld id="{C1FF6DA9-008F-8B48-92A6-B652298478BF}" type="slidenum">
              <a:rPr lang="en-US" smtClean="0"/>
              <a:t>3</a:t>
            </a:fld>
            <a:endParaRPr lang="en-US"/>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298"/>
            <a:ext cx="8229600" cy="653143"/>
          </a:xfrm>
        </p:spPr>
        <p:txBody>
          <a:bodyPr>
            <a:normAutofit fontScale="90000"/>
          </a:bodyPr>
          <a:lstStyle/>
          <a:p>
            <a:r>
              <a:rPr b="1" dirty="0">
                <a:latin typeface="Arial" panose="020B0604020202020204" pitchFamily="34" charset="0"/>
                <a:cs typeface="Arial" panose="020B0604020202020204" pitchFamily="34" charset="0"/>
              </a:rPr>
              <a:t>Respiratory System Anatomy</a:t>
            </a:r>
          </a:p>
        </p:txBody>
      </p:sp>
      <p:sp>
        <p:nvSpPr>
          <p:cNvPr id="3" name="Content Placeholder 2"/>
          <p:cNvSpPr>
            <a:spLocks noGrp="1"/>
          </p:cNvSpPr>
          <p:nvPr>
            <p:ph idx="1"/>
          </p:nvPr>
        </p:nvSpPr>
        <p:spPr>
          <a:xfrm>
            <a:off x="457200" y="1073020"/>
            <a:ext cx="8229600" cy="5374079"/>
          </a:xfrm>
        </p:spPr>
        <p:txBody>
          <a:bodyPr>
            <a:normAutofit/>
          </a:bodyPr>
          <a:lstStyle/>
          <a:p>
            <a:r>
              <a:rPr lang="en-GB" sz="2400" dirty="0">
                <a:latin typeface="Arial" panose="020B0604020202020204" pitchFamily="34" charset="0"/>
                <a:cs typeface="Arial" panose="020B0604020202020204" pitchFamily="34" charset="0"/>
              </a:rPr>
              <a:t>Elements of the respiratory system. The key components of the respiratory system (trachea, bronchi and bronchioles, alveoli) all have important roles in the overall task of respiration.</a:t>
            </a:r>
          </a:p>
          <a:p>
            <a:r>
              <a:rPr lang="en-GB" sz="2400" dirty="0">
                <a:latin typeface="Arial" panose="020B0604020202020204" pitchFamily="34" charset="0"/>
                <a:cs typeface="Arial" panose="020B0604020202020204" pitchFamily="34" charset="0"/>
              </a:rPr>
              <a:t>The diaphragm (and intercostal </a:t>
            </a:r>
            <a:r>
              <a:rPr lang="en-US" sz="2400" dirty="0">
                <a:latin typeface="Arial" panose="020B0604020202020204" pitchFamily="34" charset="0"/>
                <a:cs typeface="Arial" panose="020B0604020202020204" pitchFamily="34" charset="0"/>
              </a:rPr>
              <a:t>muscles) play a central role in the mechanics of ventilation, supporting both</a:t>
            </a:r>
            <a:r>
              <a:rPr lang="en-GB" sz="2400" dirty="0">
                <a:latin typeface="Arial" panose="020B0604020202020204" pitchFamily="34" charset="0"/>
                <a:cs typeface="Arial" panose="020B0604020202020204" pitchFamily="34" charset="0"/>
              </a:rPr>
              <a:t> inspiration and expiration.</a:t>
            </a:r>
          </a:p>
          <a:p>
            <a:r>
              <a:rPr lang="en-GB" sz="2400" dirty="0">
                <a:latin typeface="Arial" panose="020B0604020202020204" pitchFamily="34" charset="0"/>
                <a:cs typeface="Arial" panose="020B0604020202020204" pitchFamily="34" charset="0"/>
              </a:rPr>
              <a:t>Alveoli are the main and most important location for gas exchange, including taking up (absorption) of oxygen into the blood, as well as removal (excretion) of carbon dioxide from the body.</a:t>
            </a:r>
          </a:p>
          <a:p>
            <a:pPr marL="0" indent="0">
              <a:buNone/>
            </a:pPr>
            <a:r>
              <a:rPr lang="en-US" sz="2400" dirty="0">
                <a:latin typeface="Arial" panose="020B0604020202020204" pitchFamily="34" charset="0"/>
                <a:cs typeface="Arial" panose="020B0604020202020204" pitchFamily="34" charset="0"/>
              </a:rPr>
              <a:t>(Houghton and Gray, 2018; Tortora and Derrickson, 2021)</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1E0343A-D696-168A-9E44-8D06BDCF8EBC}"/>
              </a:ext>
            </a:extLst>
          </p:cNvPr>
          <p:cNvSpPr>
            <a:spLocks noGrp="1"/>
          </p:cNvSpPr>
          <p:nvPr>
            <p:ph type="sldNum" sz="quarter" idx="12"/>
          </p:nvPr>
        </p:nvSpPr>
        <p:spPr/>
        <p:txBody>
          <a:bodyPr/>
          <a:lstStyle/>
          <a:p>
            <a:fld id="{C1FF6DA9-008F-8B48-92A6-B652298478BF}" type="slidenum">
              <a:rPr lang="en-US" smtClean="0"/>
              <a:t>4</a:t>
            </a:fld>
            <a:endParaRPr lang="en-US"/>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49290"/>
            <a:ext cx="8229600" cy="802432"/>
          </a:xfrm>
        </p:spPr>
        <p:txBody>
          <a:bodyPr>
            <a:normAutofit/>
          </a:bodyPr>
          <a:lstStyle/>
          <a:p>
            <a:r>
              <a:rPr sz="4000" b="1" dirty="0">
                <a:latin typeface="Arial" panose="020B0604020202020204" pitchFamily="34" charset="0"/>
                <a:cs typeface="Arial" panose="020B0604020202020204" pitchFamily="34" charset="0"/>
              </a:rPr>
              <a:t>Respiratory Physiology</a:t>
            </a:r>
          </a:p>
        </p:txBody>
      </p:sp>
      <p:sp>
        <p:nvSpPr>
          <p:cNvPr id="3" name="Content Placeholder 2"/>
          <p:cNvSpPr>
            <a:spLocks noGrp="1"/>
          </p:cNvSpPr>
          <p:nvPr>
            <p:ph idx="1"/>
          </p:nvPr>
        </p:nvSpPr>
        <p:spPr>
          <a:xfrm>
            <a:off x="457200" y="1082352"/>
            <a:ext cx="8229600" cy="5262464"/>
          </a:xfrm>
        </p:spPr>
        <p:txBody>
          <a:bodyPr>
            <a:normAutofit/>
          </a:bodyPr>
          <a:lstStyle/>
          <a:p>
            <a:pPr marL="0" indent="0">
              <a:buNone/>
            </a:pPr>
            <a:r>
              <a:rPr dirty="0"/>
              <a:t>• </a:t>
            </a:r>
            <a:r>
              <a:rPr lang="en-GB" sz="2400" dirty="0">
                <a:latin typeface="Arial" panose="020B0604020202020204" pitchFamily="34" charset="0"/>
                <a:cs typeface="Arial" panose="020B0604020202020204" pitchFamily="34" charset="0"/>
              </a:rPr>
              <a:t>Ventilation: it is the exchange of air in and out of the lungs, which supplies oxygen to the body and removes carbon dioxide.</a:t>
            </a:r>
          </a:p>
          <a:p>
            <a:pPr marL="0" indent="0">
              <a:buNone/>
            </a:pPr>
            <a:r>
              <a:rPr lang="en-GB" sz="2400" dirty="0">
                <a:latin typeface="Arial" panose="020B0604020202020204" pitchFamily="34" charset="0"/>
                <a:cs typeface="Arial" panose="020B0604020202020204" pitchFamily="34" charset="0"/>
              </a:rPr>
              <a:t>• The diffusion gases get exchanged across the alveolar membrane, such as oxygen enters the blood and carbon dioxide goes out from it.</a:t>
            </a:r>
          </a:p>
          <a:p>
            <a:pPr marL="0" indent="0">
              <a:buNone/>
            </a:pPr>
            <a:r>
              <a:rPr lang="en-GB" sz="2400" dirty="0">
                <a:latin typeface="Arial" panose="020B0604020202020204" pitchFamily="34" charset="0"/>
                <a:cs typeface="Arial" panose="020B0604020202020204" pitchFamily="34" charset="0"/>
              </a:rPr>
              <a:t>• Perfusion is the movement of oxygen across the body through the circulation system, allowing for oxygen to be delivered to tissues and organs that need it for cellular metabolism</a:t>
            </a:r>
          </a:p>
          <a:p>
            <a:pPr marL="0" indent="0">
              <a:buNone/>
            </a:pPr>
            <a:r>
              <a:rPr lang="en-US" sz="2400" dirty="0">
                <a:latin typeface="Arial" panose="020B0604020202020204" pitchFamily="34" charset="0"/>
                <a:cs typeface="Arial" panose="020B0604020202020204" pitchFamily="34" charset="0"/>
              </a:rPr>
              <a:t>(West, 2017; Guyton and Hall, 2020)</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409168B0-CB05-B7CB-5C49-7BD0D038B1D3}"/>
              </a:ext>
            </a:extLst>
          </p:cNvPr>
          <p:cNvSpPr>
            <a:spLocks noGrp="1"/>
          </p:cNvSpPr>
          <p:nvPr>
            <p:ph type="sldNum" sz="quarter" idx="12"/>
          </p:nvPr>
        </p:nvSpPr>
        <p:spPr/>
        <p:txBody>
          <a:bodyPr/>
          <a:lstStyle/>
          <a:p>
            <a:fld id="{C1FF6DA9-008F-8B48-92A6-B652298478BF}" type="slidenum">
              <a:rPr lang="en-US" smtClean="0"/>
              <a:t>5</a:t>
            </a:fld>
            <a:endParaRPr lang="en-US"/>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8DE56D-BC3E-5FAF-64A3-92A70A64C7E1}"/>
              </a:ext>
            </a:extLst>
          </p:cNvPr>
          <p:cNvSpPr>
            <a:spLocks noGrp="1"/>
          </p:cNvSpPr>
          <p:nvPr>
            <p:ph type="title"/>
          </p:nvPr>
        </p:nvSpPr>
        <p:spPr>
          <a:xfrm>
            <a:off x="457200" y="136525"/>
            <a:ext cx="8229600" cy="1580307"/>
          </a:xfrm>
        </p:spPr>
        <p:txBody>
          <a:bodyPr>
            <a:normAutofit fontScale="90000"/>
          </a:bodyPr>
          <a:lstStyle/>
          <a:p>
            <a:r>
              <a:rPr lang="en-GB" b="1" dirty="0">
                <a:latin typeface="Arial" panose="020B0604020202020204" pitchFamily="34" charset="0"/>
                <a:cs typeface="Arial" panose="020B0604020202020204" pitchFamily="34" charset="0"/>
              </a:rPr>
              <a:t>Anatomic and COPD lungs Pictures</a:t>
            </a:r>
            <a:br>
              <a:rPr lang="en-GB" dirty="0"/>
            </a:br>
            <a:r>
              <a:rPr lang="en-GB" sz="2000" dirty="0">
                <a:latin typeface="Arial" panose="020B0604020202020204" pitchFamily="34" charset="0"/>
                <a:cs typeface="Arial" panose="020B0604020202020204" pitchFamily="34" charset="0"/>
              </a:rPr>
              <a:t>The Images have been taken from Google.</a:t>
            </a:r>
            <a:endParaRPr lang="en-GB" dirty="0">
              <a:latin typeface="Arial" panose="020B0604020202020204" pitchFamily="34" charset="0"/>
              <a:cs typeface="Arial" panose="020B0604020202020204" pitchFamily="34" charset="0"/>
            </a:endParaRPr>
          </a:p>
        </p:txBody>
      </p:sp>
      <p:pic>
        <p:nvPicPr>
          <p:cNvPr id="8" name="Content Placeholder 7" descr="A diagram of the internal organs of a person&#10;&#10;AI-generated content may be incorrect.">
            <a:extLst>
              <a:ext uri="{FF2B5EF4-FFF2-40B4-BE49-F238E27FC236}">
                <a16:creationId xmlns:a16="http://schemas.microsoft.com/office/drawing/2014/main" id="{F1399324-ED70-7AFE-ED5D-AAC4E3129B09}"/>
              </a:ext>
            </a:extLst>
          </p:cNvPr>
          <p:cNvPicPr>
            <a:picLocks noGrp="1" noChangeAspect="1"/>
          </p:cNvPicPr>
          <p:nvPr>
            <p:ph sz="half" idx="1"/>
          </p:nvPr>
        </p:nvPicPr>
        <p:blipFill>
          <a:blip r:embed="rId2"/>
          <a:stretch>
            <a:fillRect/>
          </a:stretch>
        </p:blipFill>
        <p:spPr>
          <a:xfrm>
            <a:off x="457200" y="1791477"/>
            <a:ext cx="4038600" cy="3946849"/>
          </a:xfrm>
        </p:spPr>
      </p:pic>
      <p:sp>
        <p:nvSpPr>
          <p:cNvPr id="2" name="Slide Number Placeholder 1">
            <a:extLst>
              <a:ext uri="{FF2B5EF4-FFF2-40B4-BE49-F238E27FC236}">
                <a16:creationId xmlns:a16="http://schemas.microsoft.com/office/drawing/2014/main" id="{F7491A16-A967-72C9-96FA-A3E6D29A02A1}"/>
              </a:ext>
            </a:extLst>
          </p:cNvPr>
          <p:cNvSpPr>
            <a:spLocks noGrp="1"/>
          </p:cNvSpPr>
          <p:nvPr>
            <p:ph type="sldNum" sz="quarter" idx="12"/>
          </p:nvPr>
        </p:nvSpPr>
        <p:spPr/>
        <p:txBody>
          <a:bodyPr/>
          <a:lstStyle/>
          <a:p>
            <a:fld id="{C1FF6DA9-008F-8B48-92A6-B652298478BF}" type="slidenum">
              <a:rPr lang="en-US" smtClean="0"/>
              <a:t>6</a:t>
            </a:fld>
            <a:endParaRPr lang="en-US"/>
          </a:p>
        </p:txBody>
      </p:sp>
      <p:pic>
        <p:nvPicPr>
          <p:cNvPr id="7" name="Content Placeholder 6" descr="A diagram of the lungs&#10;&#10;AI-generated content may be incorrect.">
            <a:extLst>
              <a:ext uri="{FF2B5EF4-FFF2-40B4-BE49-F238E27FC236}">
                <a16:creationId xmlns:a16="http://schemas.microsoft.com/office/drawing/2014/main" id="{9C438BAD-A053-C954-8D96-23CB663DD661}"/>
              </a:ext>
            </a:extLst>
          </p:cNvPr>
          <p:cNvPicPr>
            <a:picLocks noGrp="1" noChangeAspect="1"/>
          </p:cNvPicPr>
          <p:nvPr>
            <p:ph sz="half" idx="2"/>
          </p:nvPr>
        </p:nvPicPr>
        <p:blipFill>
          <a:blip r:embed="rId3"/>
          <a:stretch>
            <a:fillRect/>
          </a:stretch>
        </p:blipFill>
        <p:spPr>
          <a:xfrm>
            <a:off x="4648200" y="2062065"/>
            <a:ext cx="4038600" cy="3433666"/>
          </a:xfrm>
        </p:spPr>
      </p:pic>
    </p:spTree>
    <p:extLst>
      <p:ext uri="{BB962C8B-B14F-4D97-AF65-F5344CB8AC3E}">
        <p14:creationId xmlns:p14="http://schemas.microsoft.com/office/powerpoint/2010/main" val="35646124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21299"/>
            <a:ext cx="8229600" cy="737118"/>
          </a:xfrm>
        </p:spPr>
        <p:txBody>
          <a:bodyPr>
            <a:normAutofit fontScale="90000"/>
          </a:bodyPr>
          <a:lstStyle/>
          <a:p>
            <a:r>
              <a:rPr b="1" dirty="0">
                <a:latin typeface="Arial" panose="020B0604020202020204" pitchFamily="34" charset="0"/>
                <a:cs typeface="Arial" panose="020B0604020202020204" pitchFamily="34" charset="0"/>
              </a:rPr>
              <a:t>Impact of COPD on Physiology</a:t>
            </a:r>
          </a:p>
        </p:txBody>
      </p:sp>
      <p:sp>
        <p:nvSpPr>
          <p:cNvPr id="3" name="Content Placeholder 2"/>
          <p:cNvSpPr>
            <a:spLocks noGrp="1"/>
          </p:cNvSpPr>
          <p:nvPr>
            <p:ph idx="1"/>
          </p:nvPr>
        </p:nvSpPr>
        <p:spPr>
          <a:xfrm>
            <a:off x="195943" y="793103"/>
            <a:ext cx="8817427" cy="5626358"/>
          </a:xfrm>
        </p:spPr>
        <p:txBody>
          <a:bodyPr>
            <a:normAutofit fontScale="25000" lnSpcReduction="20000"/>
          </a:bodyPr>
          <a:lstStyle/>
          <a:p>
            <a:r>
              <a:rPr lang="en-GB" sz="9600" dirty="0">
                <a:latin typeface="Arial" panose="020B0604020202020204" pitchFamily="34" charset="0"/>
                <a:cs typeface="Arial" panose="020B0604020202020204" pitchFamily="34" charset="0"/>
              </a:rPr>
              <a:t>COPD (Chronic Obstructive Pulmonary Disease). The constant inflammation in COPD is a significant symptom that suggests a diagnosis. This type of inflammation ultimately tightens the patient’s airways and compresses them, so that even if the level walls can restrict breathing.</a:t>
            </a: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Due to the loss of alveolar walls impairs diffusing capacity is impaired; the body is unable to exchange gases efficiently</a:t>
            </a: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Hyperinflation of the lungs renders the diaphragm less effective, making breathing even more difficult.</a:t>
            </a:r>
          </a:p>
          <a:p>
            <a:endParaRPr lang="en-GB" sz="9600" dirty="0">
              <a:latin typeface="Arial" panose="020B0604020202020204" pitchFamily="34" charset="0"/>
              <a:cs typeface="Arial" panose="020B0604020202020204" pitchFamily="34" charset="0"/>
            </a:endParaRPr>
          </a:p>
          <a:p>
            <a:r>
              <a:rPr lang="en-GB" sz="9600" dirty="0">
                <a:latin typeface="Arial" panose="020B0604020202020204" pitchFamily="34" charset="0"/>
                <a:cs typeface="Arial" panose="020B0604020202020204" pitchFamily="34" charset="0"/>
              </a:rPr>
              <a:t>These physiological changes result in symptoms such as dyspnoea (shortness of breath)</a:t>
            </a:r>
            <a:r>
              <a:rPr lang="en-US" sz="9600" dirty="0">
                <a:latin typeface="Arial" panose="020B0604020202020204" pitchFamily="34" charset="0"/>
                <a:cs typeface="Arial" panose="020B0604020202020204" pitchFamily="34" charset="0"/>
              </a:rPr>
              <a:t> and a marked loss of exercise tolerance, having a significant</a:t>
            </a:r>
            <a:r>
              <a:rPr lang="en-GB" sz="9600" dirty="0">
                <a:latin typeface="Arial" panose="020B0604020202020204" pitchFamily="34" charset="0"/>
                <a:cs typeface="Arial" panose="020B0604020202020204" pitchFamily="34" charset="0"/>
              </a:rPr>
              <a:t> impact on the patient’s quality of life.</a:t>
            </a:r>
            <a:endParaRPr lang="en-GB" sz="9600" dirty="0">
              <a:highlight>
                <a:srgbClr val="FFFF00"/>
              </a:highlight>
              <a:latin typeface="Arial" panose="020B0604020202020204" pitchFamily="34" charset="0"/>
              <a:cs typeface="Arial" panose="020B0604020202020204" pitchFamily="34" charset="0"/>
            </a:endParaRPr>
          </a:p>
          <a:p>
            <a:pPr marL="400050" lvl="1" indent="0">
              <a:buNone/>
            </a:pPr>
            <a:endParaRPr lang="en-GB" sz="5200" b="1" dirty="0">
              <a:latin typeface="Arial" panose="020B0604020202020204" pitchFamily="34" charset="0"/>
              <a:cs typeface="Arial" panose="020B0604020202020204" pitchFamily="34" charset="0"/>
            </a:endParaRPr>
          </a:p>
          <a:p>
            <a:pPr marL="400050" lvl="1" indent="0">
              <a:buNone/>
            </a:pPr>
            <a:r>
              <a:rPr lang="en-GB" sz="5200" b="1" dirty="0">
                <a:latin typeface="Arial" panose="020B0604020202020204" pitchFamily="34" charset="0"/>
                <a:cs typeface="Arial" panose="020B0604020202020204" pitchFamily="34" charset="0"/>
              </a:rPr>
              <a:t>(</a:t>
            </a:r>
            <a:r>
              <a:rPr lang="en-GB" sz="5200" b="1" dirty="0" err="1">
                <a:latin typeface="Arial" panose="020B0604020202020204" pitchFamily="34" charset="0"/>
                <a:cs typeface="Arial" panose="020B0604020202020204" pitchFamily="34" charset="0"/>
              </a:rPr>
              <a:t>MacNee</a:t>
            </a:r>
            <a:r>
              <a:rPr lang="en-GB" sz="5200" b="1" dirty="0">
                <a:latin typeface="Arial" panose="020B0604020202020204" pitchFamily="34" charset="0"/>
                <a:cs typeface="Arial" panose="020B0604020202020204" pitchFamily="34" charset="0"/>
              </a:rPr>
              <a:t>, 2016; Barnes, 2020)</a:t>
            </a:r>
            <a:endParaRPr lang="en-GB" sz="5200" b="1"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CEBF781-D649-FF66-F686-46E02838B0E6}"/>
              </a:ext>
            </a:extLst>
          </p:cNvPr>
          <p:cNvSpPr>
            <a:spLocks noGrp="1"/>
          </p:cNvSpPr>
          <p:nvPr>
            <p:ph type="sldNum" sz="quarter" idx="12"/>
          </p:nvPr>
        </p:nvSpPr>
        <p:spPr/>
        <p:txBody>
          <a:bodyPr/>
          <a:lstStyle/>
          <a:p>
            <a:fld id="{C1FF6DA9-008F-8B48-92A6-B652298478BF}" type="slidenum">
              <a:rPr lang="en-US" smtClean="0"/>
              <a:t>7</a:t>
            </a:fld>
            <a:endParaRPr lang="en-US"/>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02637"/>
            <a:ext cx="8229600" cy="541175"/>
          </a:xfrm>
        </p:spPr>
        <p:txBody>
          <a:bodyPr>
            <a:normAutofit fontScale="90000"/>
          </a:bodyPr>
          <a:lstStyle/>
          <a:p>
            <a:r>
              <a:rPr b="1" dirty="0">
                <a:latin typeface="Arial" panose="020B0604020202020204" pitchFamily="34" charset="0"/>
                <a:cs typeface="Arial" panose="020B0604020202020204" pitchFamily="34" charset="0"/>
              </a:rPr>
              <a:t>Risk Factors</a:t>
            </a:r>
          </a:p>
        </p:txBody>
      </p:sp>
      <p:sp>
        <p:nvSpPr>
          <p:cNvPr id="3" name="Content Placeholder 2"/>
          <p:cNvSpPr>
            <a:spLocks noGrp="1"/>
          </p:cNvSpPr>
          <p:nvPr>
            <p:ph idx="1"/>
          </p:nvPr>
        </p:nvSpPr>
        <p:spPr>
          <a:xfrm>
            <a:off x="195943" y="643811"/>
            <a:ext cx="8798767" cy="5887617"/>
          </a:xfrm>
        </p:spPr>
        <p:txBody>
          <a:bodyPr>
            <a:normAutofit fontScale="92500" lnSpcReduction="20000"/>
          </a:bodyPr>
          <a:lstStyle/>
          <a:p>
            <a:r>
              <a:rPr lang="en-GB" sz="2400" dirty="0">
                <a:latin typeface="Arial" panose="020B0604020202020204" pitchFamily="34" charset="0"/>
                <a:cs typeface="Arial" panose="020B0604020202020204" pitchFamily="34" charset="0"/>
              </a:rPr>
              <a:t>Long-lasting smoking (over 30 years) is a huge risk factor for the development and exacerbation of COPD.</a:t>
            </a:r>
          </a:p>
          <a:p>
            <a:r>
              <a:rPr lang="en-GB" sz="2400" dirty="0">
                <a:latin typeface="Arial" panose="020B0604020202020204" pitchFamily="34" charset="0"/>
                <a:cs typeface="Arial" panose="020B0604020202020204" pitchFamily="34" charset="0"/>
              </a:rPr>
              <a:t>A person with a sedentary lifestyle is making the illness worse and is not expressing any lung activity elsewhere.</a:t>
            </a:r>
          </a:p>
          <a:p>
            <a:r>
              <a:rPr lang="en-GB" sz="2400" dirty="0">
                <a:latin typeface="Arial" panose="020B0604020202020204" pitchFamily="34" charset="0"/>
                <a:cs typeface="Arial" panose="020B0604020202020204" pitchFamily="34" charset="0"/>
              </a:rPr>
              <a:t>Environmental exposures, including dusts, traffic pollution, present an additional risk layer as these airborne irritants can exacerbate respiratory symptoms.</a:t>
            </a:r>
          </a:p>
          <a:p>
            <a:r>
              <a:rPr lang="en-GB" sz="2400" dirty="0">
                <a:latin typeface="Arial" panose="020B0604020202020204" pitchFamily="34" charset="0"/>
                <a:cs typeface="Arial" panose="020B0604020202020204" pitchFamily="34" charset="0"/>
              </a:rPr>
              <a:t>Insufficient socioeconomic support may limit access to healthcare resources and required treatments, complicating patient care.</a:t>
            </a:r>
          </a:p>
          <a:p>
            <a:r>
              <a:rPr lang="en-GB" sz="2400" dirty="0">
                <a:latin typeface="Arial" panose="020B0604020202020204" pitchFamily="34" charset="0"/>
                <a:cs typeface="Arial" panose="020B0604020202020204" pitchFamily="34" charset="0"/>
              </a:rPr>
              <a:t> Genetics is another factor which can make lungs vulnerable to damage.</a:t>
            </a:r>
          </a:p>
          <a:p>
            <a:r>
              <a:rPr lang="en-GB" sz="2400" dirty="0">
                <a:latin typeface="Arial" panose="020B0604020202020204" pitchFamily="34" charset="0"/>
                <a:cs typeface="Arial" panose="020B0604020202020204" pitchFamily="34" charset="0"/>
              </a:rPr>
              <a:t>Poor lung growth in childhood causes repeated infections and COPD.</a:t>
            </a:r>
          </a:p>
          <a:p>
            <a:r>
              <a:rPr lang="en-GB" sz="2400" dirty="0">
                <a:latin typeface="Arial" panose="020B0604020202020204" pitchFamily="34" charset="0"/>
                <a:cs typeface="Arial" panose="020B0604020202020204" pitchFamily="34" charset="0"/>
              </a:rPr>
              <a:t>Asthma increases the risk of COPD.</a:t>
            </a:r>
          </a:p>
          <a:p>
            <a:r>
              <a:rPr lang="en-GB" sz="2400" dirty="0">
                <a:latin typeface="Arial" panose="020B0604020202020204" pitchFamily="34" charset="0"/>
                <a:cs typeface="Arial" panose="020B0604020202020204" pitchFamily="34" charset="0"/>
              </a:rPr>
              <a:t>Elderly individuals are more prone to COPD, typically over 40 years of age.</a:t>
            </a:r>
          </a:p>
          <a:p>
            <a:r>
              <a:rPr lang="en-GB" sz="2400" dirty="0">
                <a:latin typeface="Arial" panose="020B0604020202020204" pitchFamily="34" charset="0"/>
                <a:cs typeface="Arial" panose="020B0604020202020204" pitchFamily="34" charset="0"/>
              </a:rPr>
              <a:t>In Gender, men have a higher affection rate.</a:t>
            </a: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1900" dirty="0">
                <a:latin typeface="Arial" panose="020B0604020202020204" pitchFamily="34" charset="0"/>
                <a:cs typeface="Arial" panose="020B0604020202020204" pitchFamily="34" charset="0"/>
              </a:rPr>
              <a:t>(Public Health England, 2020; WHO, 2020)</a:t>
            </a:r>
            <a:endParaRPr lang="en-GB" sz="26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2202D09D-B525-3280-B58C-B6D4892B7E0F}"/>
              </a:ext>
            </a:extLst>
          </p:cNvPr>
          <p:cNvSpPr>
            <a:spLocks noGrp="1"/>
          </p:cNvSpPr>
          <p:nvPr>
            <p:ph type="sldNum" sz="quarter" idx="12"/>
          </p:nvPr>
        </p:nvSpPr>
        <p:spPr/>
        <p:txBody>
          <a:bodyPr/>
          <a:lstStyle/>
          <a:p>
            <a:fld id="{C1FF6DA9-008F-8B48-92A6-B652298478BF}" type="slidenum">
              <a:rPr lang="en-US" smtClean="0"/>
              <a:t>8</a:t>
            </a:fld>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6525"/>
            <a:ext cx="8229600" cy="553940"/>
          </a:xfrm>
        </p:spPr>
        <p:txBody>
          <a:bodyPr>
            <a:normAutofit fontScale="90000"/>
          </a:bodyPr>
          <a:lstStyle/>
          <a:p>
            <a:r>
              <a:rPr b="1" dirty="0">
                <a:latin typeface="Arial" panose="020B0604020202020204" pitchFamily="34" charset="0"/>
                <a:cs typeface="Arial" panose="020B0604020202020204" pitchFamily="34" charset="0"/>
              </a:rPr>
              <a:t>Demographics</a:t>
            </a:r>
          </a:p>
        </p:txBody>
      </p:sp>
      <p:sp>
        <p:nvSpPr>
          <p:cNvPr id="3" name="Content Placeholder 2"/>
          <p:cNvSpPr>
            <a:spLocks noGrp="1"/>
          </p:cNvSpPr>
          <p:nvPr>
            <p:ph idx="1"/>
          </p:nvPr>
        </p:nvSpPr>
        <p:spPr>
          <a:xfrm>
            <a:off x="242596" y="858416"/>
            <a:ext cx="8752114" cy="5747657"/>
          </a:xfrm>
        </p:spPr>
        <p:txBody>
          <a:bodyPr>
            <a:noAutofit/>
          </a:bodyPr>
          <a:lstStyle/>
          <a:p>
            <a:pPr marL="0" lvl="0" indent="0" fontAlgn="base">
              <a:lnSpc>
                <a:spcPct val="80000"/>
              </a:lnSpc>
              <a:spcAft>
                <a:spcPct val="0"/>
              </a:spcAft>
              <a:buNone/>
            </a:pPr>
            <a:r>
              <a:rPr lang="en-US" altLang="en-US" sz="2400" b="1" dirty="0">
                <a:latin typeface="Arial" panose="020B0604020202020204" pitchFamily="34" charset="0"/>
                <a:cs typeface="Arial" panose="020B0604020202020204" pitchFamily="34" charset="0"/>
              </a:rPr>
              <a:t>Key Statistics &amp; Prevalence</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Prevalence: Around 3 million people in the UK have COPD, but up to 2 million remain undiagnosed, notes NICE 2019.</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Diagnosed Cases: Roughly 1.4 million people have a formal diagnosis in the UK.</a:t>
            </a:r>
          </a:p>
          <a:p>
            <a:pPr marL="0" lvl="0" indent="0">
              <a:lnSpc>
                <a:spcPct val="80000"/>
              </a:lnSpc>
              <a:buNone/>
            </a:pPr>
            <a:r>
              <a:rPr lang="en-US" altLang="en-US" sz="2400" dirty="0">
                <a:latin typeface="Arial" panose="020B0604020202020204" pitchFamily="34" charset="0"/>
                <a:cs typeface="Arial" panose="020B0604020202020204" pitchFamily="34" charset="0"/>
              </a:rPr>
              <a:t>Geographical Variation: Higher rates in the North of England and deprived areas; London sees more admissions than expected for its prevalence</a:t>
            </a:r>
            <a:r>
              <a:rPr lang="en-US" altLang="en-US" sz="2400" b="1" dirty="0">
                <a:latin typeface="Arial" panose="020B0604020202020204" pitchFamily="34" charset="0"/>
                <a:cs typeface="Arial" panose="020B0604020202020204" pitchFamily="34" charset="0"/>
              </a:rPr>
              <a:t>. </a:t>
            </a:r>
          </a:p>
          <a:p>
            <a:pPr marL="0" lvl="0" indent="0">
              <a:lnSpc>
                <a:spcPct val="80000"/>
              </a:lnSpc>
              <a:buNone/>
            </a:pPr>
            <a:endParaRPr lang="en-US" sz="2400" dirty="0">
              <a:latin typeface="Arial" panose="020B0604020202020204" pitchFamily="34" charset="0"/>
              <a:cs typeface="Arial" panose="020B0604020202020204" pitchFamily="34" charset="0"/>
            </a:endParaRPr>
          </a:p>
          <a:p>
            <a:pPr marL="0" lvl="0" indent="0" fontAlgn="base">
              <a:lnSpc>
                <a:spcPct val="80000"/>
              </a:lnSpc>
              <a:spcAft>
                <a:spcPct val="0"/>
              </a:spcAft>
              <a:buNone/>
            </a:pPr>
            <a:r>
              <a:rPr lang="en-US" altLang="en-US" sz="2400" b="1" dirty="0">
                <a:latin typeface="Arial" panose="020B0604020202020204" pitchFamily="34" charset="0"/>
                <a:cs typeface="Arial" panose="020B0604020202020204" pitchFamily="34" charset="0"/>
              </a:rPr>
              <a:t>Hospital Admissions &amp; Mortality</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Admissions: Over 120,000 emergency admissions annually for COPD in England (FYE 2024).</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Mortality: Around 30,000 deaths per year, making it the UK's 5th biggest killer.</a:t>
            </a:r>
          </a:p>
          <a:p>
            <a:pPr marL="0" lvl="0" indent="0" fontAlgn="base">
              <a:lnSpc>
                <a:spcPct val="80000"/>
              </a:lnSpc>
              <a:spcAft>
                <a:spcPct val="0"/>
              </a:spcAft>
              <a:buNone/>
            </a:pPr>
            <a:r>
              <a:rPr lang="en-US" altLang="en-US" sz="2400" dirty="0">
                <a:latin typeface="Arial" panose="020B0604020202020204" pitchFamily="34" charset="0"/>
                <a:cs typeface="Arial" panose="020B0604020202020204" pitchFamily="34" charset="0"/>
              </a:rPr>
              <a:t>Trends (2019-2021): Decreased total deaths but shifts in where people die (fewer in care homes, more at home). </a:t>
            </a:r>
          </a:p>
          <a:p>
            <a:pPr marL="0" lvl="0" indent="0" fontAlgn="base">
              <a:lnSpc>
                <a:spcPct val="80000"/>
              </a:lnSpc>
              <a:spcAft>
                <a:spcPct val="0"/>
              </a:spcAft>
              <a:buNone/>
            </a:pPr>
            <a:r>
              <a:rPr lang="en-US" altLang="en-US" sz="2000" dirty="0">
                <a:latin typeface="Arial" panose="020B0604020202020204" pitchFamily="34" charset="0"/>
                <a:cs typeface="Arial" panose="020B0604020202020204" pitchFamily="34" charset="0"/>
              </a:rPr>
              <a:t>(British Lung Foundation, NHS 2021)</a:t>
            </a:r>
          </a:p>
          <a:p>
            <a:pPr marL="0" lvl="0" indent="0">
              <a:lnSpc>
                <a:spcPct val="80000"/>
              </a:lnSpc>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endParaRPr lang="en-US" sz="24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(NHS, 2021; British Lung Foundation, 2021)</a:t>
            </a:r>
            <a:endParaRPr lang="en-GB" sz="24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79F94A34-19EB-7123-6DC3-9814B6315DD4}"/>
              </a:ext>
            </a:extLst>
          </p:cNvPr>
          <p:cNvSpPr>
            <a:spLocks noGrp="1"/>
          </p:cNvSpPr>
          <p:nvPr>
            <p:ph type="sldNum" sz="quarter" idx="12"/>
          </p:nvPr>
        </p:nvSpPr>
        <p:spPr/>
        <p:txBody>
          <a:bodyPr/>
          <a:lstStyle/>
          <a:p>
            <a:fld id="{C1FF6DA9-008F-8B48-92A6-B652298478BF}" type="slidenum">
              <a:rPr lang="en-US" smtClean="0"/>
              <a:t>9</a:t>
            </a:fld>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3306"/>
            <a:ext cx="8229600" cy="638531"/>
          </a:xfrm>
        </p:spPr>
        <p:txBody>
          <a:bodyPr>
            <a:normAutofit fontScale="90000"/>
          </a:bodyPr>
          <a:lstStyle/>
          <a:p>
            <a:r>
              <a:rPr b="1" dirty="0">
                <a:latin typeface="Arial" panose="020B0604020202020204" pitchFamily="34" charset="0"/>
                <a:cs typeface="Arial" panose="020B0604020202020204" pitchFamily="34" charset="0"/>
              </a:rPr>
              <a:t>Assessment &amp; Monitoring</a:t>
            </a:r>
          </a:p>
        </p:txBody>
      </p:sp>
      <p:sp>
        <p:nvSpPr>
          <p:cNvPr id="3" name="Content Placeholder 2"/>
          <p:cNvSpPr>
            <a:spLocks noGrp="1"/>
          </p:cNvSpPr>
          <p:nvPr>
            <p:ph idx="1"/>
          </p:nvPr>
        </p:nvSpPr>
        <p:spPr>
          <a:xfrm>
            <a:off x="149291" y="731838"/>
            <a:ext cx="8845420" cy="5911558"/>
          </a:xfrm>
        </p:spPr>
        <p:txBody>
          <a:bodyPr>
            <a:normAutofit fontScale="92500" lnSpcReduction="10000"/>
          </a:bodyPr>
          <a:lstStyle/>
          <a:p>
            <a:r>
              <a:rPr lang="en-GB" sz="2400" dirty="0">
                <a:latin typeface="Arial" panose="020B0604020202020204" pitchFamily="34" charset="0"/>
                <a:cs typeface="Arial" panose="020B0604020202020204" pitchFamily="34" charset="0"/>
              </a:rPr>
              <a:t>Lung function spirometry is used to measure the FEV1/FVC(Forced Expiratory Volume in 1 Second, Over Forced Vital Capacity)  ratio to determine if airflow obstruction exists, and if so, its severity</a:t>
            </a:r>
          </a:p>
          <a:p>
            <a:r>
              <a:rPr lang="en-GB" sz="2400" dirty="0">
                <a:latin typeface="Arial" panose="020B0604020202020204" pitchFamily="34" charset="0"/>
                <a:cs typeface="Arial" panose="020B0604020202020204" pitchFamily="34" charset="0"/>
              </a:rPr>
              <a:t>Pulse oximetry can be used for trending of SpO2(Peripheral Capillary Oxygen Saturation) and provides important physiological information on the status of respiration</a:t>
            </a:r>
          </a:p>
          <a:p>
            <a:r>
              <a:rPr lang="en-GB" sz="2400" dirty="0">
                <a:latin typeface="Arial" panose="020B0604020202020204" pitchFamily="34" charset="0"/>
                <a:cs typeface="Arial" panose="020B0604020202020204" pitchFamily="34" charset="0"/>
              </a:rPr>
              <a:t>It is </a:t>
            </a:r>
            <a:r>
              <a:rPr lang="en-US" sz="2400" dirty="0">
                <a:latin typeface="Arial" panose="020B0604020202020204" pitchFamily="34" charset="0"/>
                <a:cs typeface="Arial" panose="020B0604020202020204" pitchFamily="34" charset="0"/>
              </a:rPr>
              <a:t>essential to monitor variability in peak flow to detect changes in lung function and determine the most suitable</a:t>
            </a:r>
            <a:r>
              <a:rPr lang="en-GB" sz="2400" dirty="0">
                <a:latin typeface="Arial" panose="020B0604020202020204" pitchFamily="34" charset="0"/>
                <a:cs typeface="Arial" panose="020B0604020202020204" pitchFamily="34" charset="0"/>
              </a:rPr>
              <a:t> treatment.</a:t>
            </a:r>
          </a:p>
          <a:p>
            <a:r>
              <a:rPr lang="en-GB" sz="2400" dirty="0">
                <a:latin typeface="Arial" panose="020B0604020202020204" pitchFamily="34" charset="0"/>
                <a:cs typeface="Arial" panose="020B0604020202020204" pitchFamily="34" charset="0"/>
              </a:rPr>
              <a:t>Exacerbation diaries and symptom diaries are very helpful in monitoring a patient's condition over time, allowing for intervention when necessary.</a:t>
            </a:r>
          </a:p>
          <a:p>
            <a:r>
              <a:rPr lang="en-GB" sz="2400" dirty="0">
                <a:latin typeface="Arial" panose="020B0604020202020204" pitchFamily="34" charset="0"/>
                <a:cs typeface="Arial" panose="020B0604020202020204" pitchFamily="34" charset="0"/>
              </a:rPr>
              <a:t>Chest radiographies are essential in primary diagnosis. This is </a:t>
            </a:r>
            <a:r>
              <a:rPr lang="en-US" sz="2400" dirty="0">
                <a:latin typeface="Arial" panose="020B0604020202020204" pitchFamily="34" charset="0"/>
                <a:cs typeface="Arial" panose="020B0604020202020204" pitchFamily="34" charset="0"/>
              </a:rPr>
              <a:t>a basic, inexpensive, and widely available option; however, for sensitive lung damage detection, CT (Computed Tomography) is required</a:t>
            </a:r>
            <a:r>
              <a:rPr lang="en-GB" sz="2400" dirty="0">
                <a:latin typeface="Arial" panose="020B0604020202020204" pitchFamily="34" charset="0"/>
                <a:cs typeface="Arial" panose="020B0604020202020204" pitchFamily="34" charset="0"/>
              </a:rPr>
              <a:t>.</a:t>
            </a:r>
          </a:p>
          <a:p>
            <a:pPr marL="0" indent="0">
              <a:buNone/>
            </a:pPr>
            <a:r>
              <a:rPr lang="en-GB" sz="24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(NICE, 2019; GOLD, 2023)</a:t>
            </a: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C73341B1-4528-4AF2-FEA8-5A3673501E99}"/>
              </a:ext>
            </a:extLst>
          </p:cNvPr>
          <p:cNvSpPr>
            <a:spLocks noGrp="1"/>
          </p:cNvSpPr>
          <p:nvPr>
            <p:ph type="sldNum" sz="quarter" idx="12"/>
          </p:nvPr>
        </p:nvSpPr>
        <p:spPr/>
        <p:txBody>
          <a:bodyPr/>
          <a:lstStyle/>
          <a:p>
            <a:fld id="{C1FF6DA9-008F-8B48-92A6-B652298478BF}" type="slidenum">
              <a:rPr lang="en-US" smtClean="0"/>
              <a:t>10</a:t>
            </a:fld>
            <a:endParaRPr lang="en-US"/>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2D470E3C-F719-2620-9BDF-81FF17FE091C}"/>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Spirometry and Care of COPD</a:t>
            </a:r>
            <a:br>
              <a:rPr lang="en-GB" dirty="0"/>
            </a:br>
            <a:r>
              <a:rPr lang="en-GB" sz="2000" dirty="0">
                <a:latin typeface="Arial" panose="020B0604020202020204" pitchFamily="34" charset="0"/>
                <a:cs typeface="Arial" panose="020B0604020202020204" pitchFamily="34" charset="0"/>
              </a:rPr>
              <a:t>The picture was taken from Google </a:t>
            </a:r>
            <a:endParaRPr lang="en-GB" dirty="0">
              <a:latin typeface="Arial" panose="020B0604020202020204" pitchFamily="34" charset="0"/>
              <a:cs typeface="Arial" panose="020B0604020202020204" pitchFamily="34" charset="0"/>
            </a:endParaRPr>
          </a:p>
        </p:txBody>
      </p:sp>
      <p:pic>
        <p:nvPicPr>
          <p:cNvPr id="9" name="Content Placeholder 8" descr="A person in a white shirt and blue scrubs&#10;&#10;AI-generated content may be incorrect.">
            <a:extLst>
              <a:ext uri="{FF2B5EF4-FFF2-40B4-BE49-F238E27FC236}">
                <a16:creationId xmlns:a16="http://schemas.microsoft.com/office/drawing/2014/main" id="{F1B80582-B083-80AC-4F97-C704D5251316}"/>
              </a:ext>
            </a:extLst>
          </p:cNvPr>
          <p:cNvPicPr>
            <a:picLocks noGrp="1" noChangeAspect="1"/>
          </p:cNvPicPr>
          <p:nvPr>
            <p:ph sz="half" idx="1"/>
          </p:nvPr>
        </p:nvPicPr>
        <p:blipFill>
          <a:blip r:embed="rId2"/>
          <a:stretch>
            <a:fillRect/>
          </a:stretch>
        </p:blipFill>
        <p:spPr>
          <a:xfrm>
            <a:off x="195943" y="1912776"/>
            <a:ext cx="4299857" cy="3314797"/>
          </a:xfrm>
        </p:spPr>
      </p:pic>
      <p:pic>
        <p:nvPicPr>
          <p:cNvPr id="11" name="Content Placeholder 10" descr="A person in a hospital bed with a oxygen mask&#10;&#10;AI-generated content may be incorrect.">
            <a:extLst>
              <a:ext uri="{FF2B5EF4-FFF2-40B4-BE49-F238E27FC236}">
                <a16:creationId xmlns:a16="http://schemas.microsoft.com/office/drawing/2014/main" id="{F1C41B0A-2BC8-6D3C-DDDB-1132E20E4A90}"/>
              </a:ext>
            </a:extLst>
          </p:cNvPr>
          <p:cNvPicPr>
            <a:picLocks noGrp="1" noChangeAspect="1"/>
          </p:cNvPicPr>
          <p:nvPr>
            <p:ph sz="half" idx="2"/>
          </p:nvPr>
        </p:nvPicPr>
        <p:blipFill>
          <a:blip r:embed="rId3"/>
          <a:stretch>
            <a:fillRect/>
          </a:stretch>
        </p:blipFill>
        <p:spPr>
          <a:xfrm>
            <a:off x="4648199" y="1912776"/>
            <a:ext cx="4299857" cy="3314797"/>
          </a:xfrm>
        </p:spPr>
      </p:pic>
      <p:sp>
        <p:nvSpPr>
          <p:cNvPr id="4" name="Slide Number Placeholder 3">
            <a:extLst>
              <a:ext uri="{FF2B5EF4-FFF2-40B4-BE49-F238E27FC236}">
                <a16:creationId xmlns:a16="http://schemas.microsoft.com/office/drawing/2014/main" id="{84FF8145-EF4B-AC9B-644B-4B35EFA8EA7A}"/>
              </a:ext>
            </a:extLst>
          </p:cNvPr>
          <p:cNvSpPr>
            <a:spLocks noGrp="1"/>
          </p:cNvSpPr>
          <p:nvPr>
            <p:ph type="sldNum" sz="quarter" idx="12"/>
          </p:nvPr>
        </p:nvSpPr>
        <p:spPr/>
        <p:txBody>
          <a:bodyPr/>
          <a:lstStyle/>
          <a:p>
            <a:fld id="{C1FF6DA9-008F-8B48-92A6-B652298478BF}" type="slidenum">
              <a:rPr lang="en-US" smtClean="0"/>
              <a:t>11</a:t>
            </a:fld>
            <a:endParaRPr lang="en-US"/>
          </a:p>
        </p:txBody>
      </p:sp>
    </p:spTree>
    <p:extLst>
      <p:ext uri="{BB962C8B-B14F-4D97-AF65-F5344CB8AC3E}">
        <p14:creationId xmlns:p14="http://schemas.microsoft.com/office/powerpoint/2010/main" val="12286549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291" y="139960"/>
            <a:ext cx="8892072" cy="687028"/>
          </a:xfrm>
        </p:spPr>
        <p:txBody>
          <a:bodyPr>
            <a:normAutofit fontScale="90000"/>
          </a:bodyPr>
          <a:lstStyle/>
          <a:p>
            <a:r>
              <a:rPr b="1" dirty="0">
                <a:latin typeface="Arial" panose="020B0604020202020204" pitchFamily="34" charset="0"/>
                <a:cs typeface="Arial" panose="020B0604020202020204" pitchFamily="34" charset="0"/>
              </a:rPr>
              <a:t>Care Plan</a:t>
            </a:r>
          </a:p>
        </p:txBody>
      </p:sp>
      <p:sp>
        <p:nvSpPr>
          <p:cNvPr id="3" name="Content Placeholder 2"/>
          <p:cNvSpPr>
            <a:spLocks noGrp="1"/>
          </p:cNvSpPr>
          <p:nvPr>
            <p:ph idx="1"/>
          </p:nvPr>
        </p:nvSpPr>
        <p:spPr>
          <a:xfrm>
            <a:off x="149291" y="826988"/>
            <a:ext cx="8845418" cy="5769755"/>
          </a:xfrm>
        </p:spPr>
        <p:txBody>
          <a:bodyPr>
            <a:normAutofit lnSpcReduction="10000"/>
          </a:bodyPr>
          <a:lstStyle/>
          <a:p>
            <a:r>
              <a:rPr lang="en-GB" sz="2800" dirty="0">
                <a:latin typeface="Arial" panose="020B0604020202020204" pitchFamily="34" charset="0"/>
                <a:cs typeface="Arial" panose="020B0604020202020204" pitchFamily="34" charset="0"/>
              </a:rPr>
              <a:t>Avoiding and stopping smoking can be the most effective step to slow the progression of the disease.</a:t>
            </a:r>
          </a:p>
          <a:p>
            <a:r>
              <a:rPr lang="en-GB" sz="2800" dirty="0">
                <a:latin typeface="Arial" panose="020B0604020202020204" pitchFamily="34" charset="0"/>
                <a:cs typeface="Arial" panose="020B0604020202020204" pitchFamily="34" charset="0"/>
              </a:rPr>
              <a:t>Staying away from irritants such as </a:t>
            </a:r>
            <a:r>
              <a:rPr lang="en-US" sz="2800" dirty="0">
                <a:latin typeface="Arial" panose="020B0604020202020204" pitchFamily="34" charset="0"/>
                <a:cs typeface="Arial" panose="020B0604020202020204" pitchFamily="34" charset="0"/>
              </a:rPr>
              <a:t>dust, traffic pollution and factory smoke</a:t>
            </a:r>
            <a:r>
              <a:rPr lang="en-GB" sz="2800" dirty="0">
                <a:latin typeface="Arial" panose="020B0604020202020204" pitchFamily="34" charset="0"/>
                <a:cs typeface="Arial" panose="020B0604020202020204" pitchFamily="34" charset="0"/>
              </a:rPr>
              <a:t>.</a:t>
            </a:r>
          </a:p>
          <a:p>
            <a:r>
              <a:rPr lang="en-GB" sz="2800" dirty="0">
                <a:latin typeface="Arial" panose="020B0604020202020204" pitchFamily="34" charset="0"/>
                <a:cs typeface="Arial" panose="020B0604020202020204" pitchFamily="34" charset="0"/>
              </a:rPr>
              <a:t>A </a:t>
            </a:r>
            <a:r>
              <a:rPr lang="en-US" sz="2800" dirty="0">
                <a:latin typeface="Arial" panose="020B0604020202020204" pitchFamily="34" charset="0"/>
                <a:cs typeface="Arial" panose="020B0604020202020204" pitchFamily="34" charset="0"/>
              </a:rPr>
              <a:t>healthy lifestyle is an essential way to slow down</a:t>
            </a:r>
            <a:r>
              <a:rPr lang="en-GB" sz="2800" dirty="0">
                <a:latin typeface="Arial" panose="020B0604020202020204" pitchFamily="34" charset="0"/>
                <a:cs typeface="Arial" panose="020B0604020202020204" pitchFamily="34" charset="0"/>
              </a:rPr>
              <a:t> the progression.</a:t>
            </a:r>
          </a:p>
          <a:p>
            <a:r>
              <a:rPr lang="en-GB" sz="2800" dirty="0">
                <a:latin typeface="Arial" panose="020B0604020202020204" pitchFamily="34" charset="0"/>
                <a:cs typeface="Arial" panose="020B0604020202020204" pitchFamily="34" charset="0"/>
              </a:rPr>
              <a:t>Mental health support can be positively impacted by counselling or support.</a:t>
            </a:r>
          </a:p>
          <a:p>
            <a:r>
              <a:rPr lang="en-GB" sz="2800" dirty="0">
                <a:latin typeface="Arial" panose="020B0604020202020204" pitchFamily="34" charset="0"/>
                <a:cs typeface="Arial" panose="020B0604020202020204" pitchFamily="34" charset="0"/>
              </a:rPr>
              <a:t>Bronchodilators: The plan of care will also involve the use of short- and long-acting bronchodilators, which are crucial in relieving narrowing of the airways and increasing airflow.</a:t>
            </a:r>
            <a:r>
              <a:rPr lang="en-GB" sz="24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t>
            </a:r>
          </a:p>
          <a:p>
            <a:pPr marL="0" indent="0">
              <a:buNone/>
            </a:pPr>
            <a:r>
              <a:rPr lang="en-GB" sz="2000"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(NHS 2023, NICE, 2019; BNF, 2023)</a:t>
            </a:r>
            <a:endParaRPr lang="en-GB" sz="20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FCD13236-0416-D340-D2DD-588453F54A70}"/>
              </a:ext>
            </a:extLst>
          </p:cNvPr>
          <p:cNvSpPr>
            <a:spLocks noGrp="1"/>
          </p:cNvSpPr>
          <p:nvPr>
            <p:ph type="sldNum" sz="quarter" idx="12"/>
          </p:nvPr>
        </p:nvSpPr>
        <p:spPr/>
        <p:txBody>
          <a:bodyPr/>
          <a:lstStyle/>
          <a:p>
            <a:fld id="{C1FF6DA9-008F-8B48-92A6-B652298478BF}" type="slidenum">
              <a:rPr lang="en-US" smtClean="0"/>
              <a:t>12</a:t>
            </a:fld>
            <a:endParaRPr lang="en-US"/>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88D428-C54B-6BE5-4720-8312095F06F6}"/>
              </a:ext>
            </a:extLst>
          </p:cNvPr>
          <p:cNvSpPr>
            <a:spLocks noGrp="1"/>
          </p:cNvSpPr>
          <p:nvPr>
            <p:ph type="title"/>
          </p:nvPr>
        </p:nvSpPr>
        <p:spPr>
          <a:xfrm>
            <a:off x="457200" y="0"/>
            <a:ext cx="8229600" cy="615820"/>
          </a:xfrm>
        </p:spPr>
        <p:txBody>
          <a:bodyPr>
            <a:normAutofit fontScale="90000"/>
          </a:bodyPr>
          <a:lstStyle/>
          <a:p>
            <a:r>
              <a:rPr lang="en-GB" b="1" dirty="0">
                <a:latin typeface="Arial" panose="020B0604020202020204" pitchFamily="34" charset="0"/>
                <a:cs typeface="Arial" panose="020B0604020202020204" pitchFamily="34" charset="0"/>
              </a:rPr>
              <a:t>Care Plan continues……</a:t>
            </a:r>
          </a:p>
        </p:txBody>
      </p:sp>
      <p:sp>
        <p:nvSpPr>
          <p:cNvPr id="3" name="Content Placeholder 2">
            <a:extLst>
              <a:ext uri="{FF2B5EF4-FFF2-40B4-BE49-F238E27FC236}">
                <a16:creationId xmlns:a16="http://schemas.microsoft.com/office/drawing/2014/main" id="{189DA95F-D387-C659-F6D6-A6D7339CF899}"/>
              </a:ext>
            </a:extLst>
          </p:cNvPr>
          <p:cNvSpPr>
            <a:spLocks noGrp="1"/>
          </p:cNvSpPr>
          <p:nvPr>
            <p:ph idx="1"/>
          </p:nvPr>
        </p:nvSpPr>
        <p:spPr>
          <a:xfrm>
            <a:off x="289249" y="709127"/>
            <a:ext cx="8677469" cy="5934269"/>
          </a:xfrm>
        </p:spPr>
        <p:txBody>
          <a:bodyPr>
            <a:normAutofit/>
          </a:bodyPr>
          <a:lstStyle/>
          <a:p>
            <a:r>
              <a:rPr lang="en-US" sz="2400" dirty="0">
                <a:latin typeface="Arial" panose="020B0604020202020204" pitchFamily="34" charset="0"/>
                <a:cs typeface="Arial" panose="020B0604020202020204" pitchFamily="34" charset="0"/>
              </a:rPr>
              <a:t>Consider participation in a formal pulmonary rehabilitation program to improve physical conditioning and breathing performance</a:t>
            </a:r>
          </a:p>
          <a:p>
            <a:r>
              <a:rPr lang="en-US" sz="2400" dirty="0">
                <a:latin typeface="Arial" panose="020B0604020202020204" pitchFamily="34" charset="0"/>
                <a:cs typeface="Arial" panose="020B0604020202020204" pitchFamily="34" charset="0"/>
              </a:rPr>
              <a:t> Immunisation: The plan stresses the need for annual vaccinations from both influenza and pneumococcus to avoid respiratory infections that can worsen COPD</a:t>
            </a:r>
          </a:p>
          <a:p>
            <a:r>
              <a:rPr lang="en-US" sz="2400" dirty="0">
                <a:latin typeface="Arial" panose="020B0604020202020204" pitchFamily="34" charset="0"/>
                <a:cs typeface="Arial" panose="020B0604020202020204" pitchFamily="34" charset="0"/>
              </a:rPr>
              <a:t>An effective inhaler technique is an important part of the equation for enhancing the benefit the patient derives from these medications.</a:t>
            </a:r>
          </a:p>
          <a:p>
            <a:r>
              <a:rPr lang="en-US" sz="2400" dirty="0">
                <a:latin typeface="Arial" panose="020B0604020202020204" pitchFamily="34" charset="0"/>
                <a:cs typeface="Arial" panose="020B0604020202020204" pitchFamily="34" charset="0"/>
              </a:rPr>
              <a:t>Oxygen therapy is effective for low oxygen levels in the circulation system.</a:t>
            </a:r>
          </a:p>
          <a:p>
            <a:r>
              <a:rPr lang="en-US" sz="2400" dirty="0">
                <a:latin typeface="Arial" panose="020B0604020202020204" pitchFamily="34" charset="0"/>
                <a:cs typeface="Arial" panose="020B0604020202020204" pitchFamily="34" charset="0"/>
              </a:rPr>
              <a:t>In very severe cases, surgical treatment is also performed for the reduction of lung volume or a pulmonary transplant.</a:t>
            </a:r>
          </a:p>
          <a:p>
            <a:pPr marL="0" indent="0">
              <a:buNone/>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t>
            </a:r>
          </a:p>
          <a:p>
            <a:pPr marL="0" indent="0">
              <a:buNone/>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(NHS 2023, NICE, 2019; BNF, 2023)</a:t>
            </a:r>
            <a:endParaRPr lang="en-GB" dirty="0"/>
          </a:p>
        </p:txBody>
      </p:sp>
      <p:sp>
        <p:nvSpPr>
          <p:cNvPr id="4" name="Slide Number Placeholder 3">
            <a:extLst>
              <a:ext uri="{FF2B5EF4-FFF2-40B4-BE49-F238E27FC236}">
                <a16:creationId xmlns:a16="http://schemas.microsoft.com/office/drawing/2014/main" id="{B9FE6E0E-27FF-D536-8BB5-DD2F65A44BCB}"/>
              </a:ext>
            </a:extLst>
          </p:cNvPr>
          <p:cNvSpPr>
            <a:spLocks noGrp="1"/>
          </p:cNvSpPr>
          <p:nvPr>
            <p:ph type="sldNum" sz="quarter" idx="12"/>
          </p:nvPr>
        </p:nvSpPr>
        <p:spPr/>
        <p:txBody>
          <a:bodyPr/>
          <a:lstStyle/>
          <a:p>
            <a:fld id="{C1FF6DA9-008F-8B48-92A6-B652298478BF}" type="slidenum">
              <a:rPr lang="en-US" smtClean="0"/>
              <a:t>13</a:t>
            </a:fld>
            <a:endParaRPr lang="en-US"/>
          </a:p>
        </p:txBody>
      </p:sp>
    </p:spTree>
    <p:extLst>
      <p:ext uri="{BB962C8B-B14F-4D97-AF65-F5344CB8AC3E}">
        <p14:creationId xmlns:p14="http://schemas.microsoft.com/office/powerpoint/2010/main" val="42136940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0630"/>
            <a:ext cx="8229600" cy="550505"/>
          </a:xfrm>
        </p:spPr>
        <p:txBody>
          <a:bodyPr>
            <a:normAutofit fontScale="90000"/>
          </a:bodyPr>
          <a:lstStyle/>
          <a:p>
            <a:r>
              <a:rPr b="1" dirty="0">
                <a:latin typeface="Arial" panose="020B0604020202020204" pitchFamily="34" charset="0"/>
                <a:cs typeface="Arial" panose="020B0604020202020204" pitchFamily="34" charset="0"/>
              </a:rPr>
              <a:t>Routine Data Use</a:t>
            </a:r>
            <a:r>
              <a:rPr lang="en-GB" b="1" dirty="0">
                <a:latin typeface="Arial" panose="020B0604020202020204" pitchFamily="34" charset="0"/>
                <a:cs typeface="Arial" panose="020B0604020202020204" pitchFamily="34" charset="0"/>
              </a:rPr>
              <a:t> of COPD</a:t>
            </a:r>
            <a:endParaRPr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81023" y="802434"/>
            <a:ext cx="8904357" cy="5784978"/>
          </a:xfrm>
        </p:spPr>
        <p:txBody>
          <a:bodyPr>
            <a:normAutofit fontScale="25000" lnSpcReduction="20000"/>
          </a:bodyPr>
          <a:lstStyle/>
          <a:p>
            <a:r>
              <a:rPr lang="en-GB" sz="8000" b="1" dirty="0">
                <a:latin typeface="Arial" panose="020B0604020202020204" pitchFamily="34" charset="0"/>
                <a:cs typeface="Arial" panose="020B0604020202020204" pitchFamily="34" charset="0"/>
              </a:rPr>
              <a:t>Public Health &amp; Epidemiology:</a:t>
            </a:r>
            <a:r>
              <a:rPr lang="en-GB" sz="8000" dirty="0">
                <a:latin typeface="Arial" panose="020B0604020202020204" pitchFamily="34" charset="0"/>
                <a:cs typeface="Arial" panose="020B0604020202020204" pitchFamily="34" charset="0"/>
              </a:rPr>
              <a:t> Routine data is crucial for tracking outbreaks accurately and yields valuable insights into the dynamics of health crises. </a:t>
            </a:r>
          </a:p>
          <a:p>
            <a:pPr marL="0" indent="0">
              <a:buNone/>
            </a:pPr>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Research &amp; Hypothesis Generation:</a:t>
            </a:r>
            <a:r>
              <a:rPr lang="en-GB" sz="8000" dirty="0">
                <a:latin typeface="Arial" panose="020B0604020202020204" pitchFamily="34" charset="0"/>
                <a:cs typeface="Arial" panose="020B0604020202020204" pitchFamily="34" charset="0"/>
              </a:rPr>
              <a:t> Such data are invaluable to researchers for identifying subtle relationships among variables related to age, location, etc.</a:t>
            </a:r>
          </a:p>
          <a:p>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Policy &amp; Planning:</a:t>
            </a:r>
            <a:r>
              <a:rPr lang="en-GB" sz="8000" dirty="0">
                <a:latin typeface="Arial" panose="020B0604020202020204" pitchFamily="34" charset="0"/>
                <a:cs typeface="Arial" panose="020B0604020202020204" pitchFamily="34" charset="0"/>
              </a:rPr>
              <a:t> Regular data collection is crucial for informing medical strategies and decision-making at all policy levels. It enables comprehensive evaluations of the quality-of-service provision.</a:t>
            </a:r>
          </a:p>
          <a:p>
            <a:pPr marL="0" indent="0">
              <a:buNone/>
            </a:pPr>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Clinical Trials</a:t>
            </a:r>
            <a:r>
              <a:rPr lang="en-GB" sz="8000" dirty="0">
                <a:latin typeface="Arial" panose="020B0604020202020204" pitchFamily="34" charset="0"/>
                <a:cs typeface="Arial" panose="020B0604020202020204" pitchFamily="34" charset="0"/>
              </a:rPr>
              <a:t>: In the context of clinical trials, document data serves as a critical baseline for researchers to closely follow patients over time. </a:t>
            </a:r>
          </a:p>
          <a:p>
            <a:pPr marL="0" indent="0">
              <a:buNone/>
            </a:pPr>
            <a:endParaRPr lang="en-GB" sz="8000" dirty="0">
              <a:latin typeface="Arial" panose="020B0604020202020204" pitchFamily="34" charset="0"/>
              <a:cs typeface="Arial" panose="020B0604020202020204" pitchFamily="34" charset="0"/>
            </a:endParaRPr>
          </a:p>
          <a:p>
            <a:r>
              <a:rPr lang="en-GB" sz="8000" b="1" dirty="0">
                <a:latin typeface="Arial" panose="020B0604020202020204" pitchFamily="34" charset="0"/>
                <a:cs typeface="Arial" panose="020B0604020202020204" pitchFamily="34" charset="0"/>
              </a:rPr>
              <a:t>Administrative Efficacy</a:t>
            </a:r>
            <a:r>
              <a:rPr lang="en-GB" sz="8000" dirty="0">
                <a:latin typeface="Arial" panose="020B0604020202020204" pitchFamily="34" charset="0"/>
                <a:cs typeface="Arial" panose="020B0604020202020204" pitchFamily="34" charset="0"/>
              </a:rPr>
              <a:t>: Routine use of data for administrative efficacy is evident in the systematic tracking of performance across areas such as education and service delivery. This check is </a:t>
            </a:r>
            <a:r>
              <a:rPr lang="en-US" sz="8000" dirty="0">
                <a:latin typeface="Arial" panose="020B0604020202020204" pitchFamily="34" charset="0"/>
                <a:cs typeface="Arial" panose="020B0604020202020204" pitchFamily="34" charset="0"/>
              </a:rPr>
              <a:t>crucial to ensure that services are running as expected and serving the intended audience</a:t>
            </a:r>
            <a:r>
              <a:rPr lang="en-GB" sz="8000" dirty="0">
                <a:latin typeface="Arial" panose="020B0604020202020204" pitchFamily="34" charset="0"/>
                <a:cs typeface="Arial" panose="020B0604020202020204" pitchFamily="34" charset="0"/>
              </a:rPr>
              <a:t>.</a:t>
            </a:r>
          </a:p>
          <a:p>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8000" b="1">
                <a:latin typeface="Arial" panose="020B0604020202020204" pitchFamily="34" charset="0"/>
                <a:cs typeface="Arial" panose="020B0604020202020204" pitchFamily="34" charset="0"/>
              </a:rPr>
              <a:t>      </a:t>
            </a:r>
            <a:r>
              <a:rPr lang="en-GB" sz="7200" b="1" dirty="0">
                <a:latin typeface="Arial" panose="020B0604020202020204" pitchFamily="34" charset="0"/>
                <a:cs typeface="Arial" panose="020B0604020202020204" pitchFamily="34" charset="0"/>
              </a:rPr>
              <a:t>(GOLD, 2023; NHS, 2021)</a:t>
            </a:r>
            <a:endParaRPr lang="en-GB" sz="7200" b="1" dirty="0">
              <a:highlight>
                <a:srgbClr val="FFFF00"/>
              </a:highlight>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69751A98-DDF2-05AF-6534-06A406796526}"/>
              </a:ext>
            </a:extLst>
          </p:cNvPr>
          <p:cNvSpPr>
            <a:spLocks noGrp="1"/>
          </p:cNvSpPr>
          <p:nvPr>
            <p:ph type="sldNum" sz="quarter" idx="12"/>
          </p:nvPr>
        </p:nvSpPr>
        <p:spPr/>
        <p:txBody>
          <a:bodyPr/>
          <a:lstStyle/>
          <a:p>
            <a:fld id="{C1FF6DA9-008F-8B48-92A6-B652298478BF}" type="slidenum">
              <a:rPr lang="en-US" smtClean="0"/>
              <a:t>14</a:t>
            </a:fld>
            <a:endParaRPr lang="en-US"/>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0F8101-992B-0C70-436D-4749967DB011}"/>
              </a:ext>
            </a:extLst>
          </p:cNvPr>
          <p:cNvSpPr>
            <a:spLocks noGrp="1"/>
          </p:cNvSpPr>
          <p:nvPr>
            <p:ph type="title"/>
          </p:nvPr>
        </p:nvSpPr>
        <p:spPr>
          <a:xfrm>
            <a:off x="457200" y="136526"/>
            <a:ext cx="8229600" cy="516618"/>
          </a:xfrm>
        </p:spPr>
        <p:txBody>
          <a:bodyPr>
            <a:normAutofit fontScale="90000"/>
          </a:bodyPr>
          <a:lstStyle/>
          <a:p>
            <a:r>
              <a:rPr lang="en-US" b="1" dirty="0">
                <a:latin typeface="Arial" panose="020B0604020202020204" pitchFamily="34" charset="0"/>
                <a:cs typeface="Arial" panose="020B0604020202020204" pitchFamily="34" charset="0"/>
              </a:rPr>
              <a:t>Continue ….</a:t>
            </a:r>
            <a:r>
              <a:rPr lang="en-US" sz="3100" b="1" dirty="0">
                <a:latin typeface="Arial" panose="020B0604020202020204" pitchFamily="34" charset="0"/>
                <a:cs typeface="Arial" panose="020B0604020202020204" pitchFamily="34" charset="0"/>
              </a:rPr>
              <a:t>Routine Data Use of COPD</a:t>
            </a:r>
            <a:endParaRPr lang="en-GB" sz="3100" dirty="0"/>
          </a:p>
        </p:txBody>
      </p:sp>
      <p:sp>
        <p:nvSpPr>
          <p:cNvPr id="3" name="Content Placeholder 2">
            <a:extLst>
              <a:ext uri="{FF2B5EF4-FFF2-40B4-BE49-F238E27FC236}">
                <a16:creationId xmlns:a16="http://schemas.microsoft.com/office/drawing/2014/main" id="{C23B73AE-C6CB-ADD4-45F3-060C778813DB}"/>
              </a:ext>
            </a:extLst>
          </p:cNvPr>
          <p:cNvSpPr>
            <a:spLocks noGrp="1"/>
          </p:cNvSpPr>
          <p:nvPr>
            <p:ph idx="1"/>
          </p:nvPr>
        </p:nvSpPr>
        <p:spPr>
          <a:xfrm>
            <a:off x="242595" y="811764"/>
            <a:ext cx="8789437" cy="5682342"/>
          </a:xfrm>
        </p:spPr>
        <p:txBody>
          <a:bodyPr>
            <a:normAutofit fontScale="40000" lnSpcReduction="20000"/>
          </a:bodyPr>
          <a:lstStyle/>
          <a:p>
            <a:pPr marL="0" indent="0">
              <a:buNone/>
            </a:pPr>
            <a:r>
              <a:rPr lang="en-GB" b="1" dirty="0"/>
              <a:t>        </a:t>
            </a:r>
            <a:r>
              <a:rPr lang="en-GB" sz="4000" b="1" dirty="0">
                <a:latin typeface="Arial" panose="020B0604020202020204" pitchFamily="34" charset="0"/>
                <a:cs typeface="Arial" panose="020B0604020202020204" pitchFamily="34" charset="0"/>
              </a:rPr>
              <a:t>Advantages </a:t>
            </a: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Routine data is, by definition, cost-effective, as it is collected as part of routine activities and hence much cheaper than the expensive procedure of primary data collection.</a:t>
            </a:r>
          </a:p>
          <a:p>
            <a:r>
              <a:rPr lang="en-GB" sz="4000" dirty="0">
                <a:latin typeface="Arial" panose="020B0604020202020204" pitchFamily="34" charset="0"/>
                <a:cs typeface="Arial" panose="020B0604020202020204" pitchFamily="34" charset="0"/>
              </a:rPr>
              <a:t>Large-scale routine data, which includes complete populations, is available on a large scale, allowing for wide and extensive analyses that can contribute to public health strategies and interventions at a broader scale.</a:t>
            </a:r>
          </a:p>
          <a:p>
            <a:r>
              <a:rPr lang="en-GB" sz="4000" dirty="0">
                <a:latin typeface="Arial" panose="020B0604020202020204" pitchFamily="34" charset="0"/>
                <a:cs typeface="Arial" panose="020B0604020202020204" pitchFamily="34" charset="0"/>
              </a:rPr>
              <a:t>Longitudinal: One of the most appealing aspects of routine data is that they are inherently longitudinal and can follow people (or populations) over time, even across/within regions, or after migration/placement, to provide an invaluable perspective on trends over time.</a:t>
            </a:r>
          </a:p>
          <a:p>
            <a:r>
              <a:rPr lang="en-GB" sz="4000" dirty="0">
                <a:latin typeface="Arial" panose="020B0604020202020204" pitchFamily="34" charset="0"/>
                <a:cs typeface="Arial" panose="020B0604020202020204" pitchFamily="34" charset="0"/>
              </a:rPr>
              <a:t>Real-world: This is a true representation of real-world network service usage and behaviour, representing how healthcare services are accessed in the real world.</a:t>
            </a:r>
          </a:p>
          <a:p>
            <a:endParaRPr lang="en-GB" sz="4000" dirty="0">
              <a:latin typeface="Arial" panose="020B0604020202020204" pitchFamily="34" charset="0"/>
              <a:cs typeface="Arial" panose="020B0604020202020204" pitchFamily="34" charset="0"/>
            </a:endParaRPr>
          </a:p>
          <a:p>
            <a:pPr marL="0" indent="0">
              <a:buNone/>
            </a:pPr>
            <a:r>
              <a:rPr lang="en-GB" sz="4000" b="1" dirty="0">
                <a:latin typeface="Arial" panose="020B0604020202020204" pitchFamily="34" charset="0"/>
                <a:cs typeface="Arial" panose="020B0604020202020204" pitchFamily="34" charset="0"/>
              </a:rPr>
              <a:t>      Limitations</a:t>
            </a:r>
            <a:endParaRPr lang="en-GB" sz="4000" dirty="0">
              <a:latin typeface="Arial" panose="020B0604020202020204" pitchFamily="34" charset="0"/>
              <a:cs typeface="Arial" panose="020B0604020202020204" pitchFamily="34" charset="0"/>
            </a:endParaRPr>
          </a:p>
          <a:p>
            <a:r>
              <a:rPr lang="en-GB" sz="4000" dirty="0">
                <a:latin typeface="Arial" panose="020B0604020202020204" pitchFamily="34" charset="0"/>
                <a:cs typeface="Arial" panose="020B0604020202020204" pitchFamily="34" charset="0"/>
              </a:rPr>
              <a:t>While routine data has several advantages, it also has limitations: the quality of the data can be variable, and hence sources and methods for collection ought to be carefully scrutinised.</a:t>
            </a:r>
          </a:p>
          <a:p>
            <a:r>
              <a:rPr lang="en-GB" sz="4000" dirty="0">
                <a:latin typeface="Arial" panose="020B0604020202020204" pitchFamily="34" charset="0"/>
                <a:cs typeface="Arial" panose="020B0604020202020204" pitchFamily="34" charset="0"/>
              </a:rPr>
              <a:t>Furthermore, it could be less detailed than needed to answer some specific, more nuanced research questions and thus circumscribe its relevance to more specialised studies.</a:t>
            </a:r>
          </a:p>
          <a:p>
            <a:r>
              <a:rPr lang="en-GB" sz="4000" dirty="0">
                <a:latin typeface="Arial" panose="020B0604020202020204" pitchFamily="34" charset="0"/>
                <a:cs typeface="Arial" panose="020B0604020202020204" pitchFamily="34" charset="0"/>
              </a:rPr>
              <a:t>In addition, if the data is not analysed carefully, it may be biased or improperly presented, which can lead to incorrect analyses of the results.</a:t>
            </a:r>
          </a:p>
          <a:p>
            <a:endParaRPr lang="en-GB" dirty="0"/>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endParaRPr lang="en-GB" b="1"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 (GOLD, 2023; NHS, 2021)</a:t>
            </a:r>
            <a:endParaRPr lang="en-GB" dirty="0"/>
          </a:p>
          <a:p>
            <a:endParaRPr lang="en-GB" dirty="0"/>
          </a:p>
        </p:txBody>
      </p:sp>
      <p:sp>
        <p:nvSpPr>
          <p:cNvPr id="4" name="Slide Number Placeholder 3">
            <a:extLst>
              <a:ext uri="{FF2B5EF4-FFF2-40B4-BE49-F238E27FC236}">
                <a16:creationId xmlns:a16="http://schemas.microsoft.com/office/drawing/2014/main" id="{2857CC46-762E-DD9A-CD04-2F792A52CBEB}"/>
              </a:ext>
            </a:extLst>
          </p:cNvPr>
          <p:cNvSpPr>
            <a:spLocks noGrp="1"/>
          </p:cNvSpPr>
          <p:nvPr>
            <p:ph type="sldNum" sz="quarter" idx="12"/>
          </p:nvPr>
        </p:nvSpPr>
        <p:spPr/>
        <p:txBody>
          <a:bodyPr/>
          <a:lstStyle/>
          <a:p>
            <a:fld id="{C1FF6DA9-008F-8B48-92A6-B652298478BF}" type="slidenum">
              <a:rPr lang="en-US" smtClean="0"/>
              <a:t>15</a:t>
            </a:fld>
            <a:endParaRPr lang="en-US"/>
          </a:p>
        </p:txBody>
      </p:sp>
    </p:spTree>
    <p:extLst>
      <p:ext uri="{BB962C8B-B14F-4D97-AF65-F5344CB8AC3E}">
        <p14:creationId xmlns:p14="http://schemas.microsoft.com/office/powerpoint/2010/main" val="1806987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975" y="121299"/>
            <a:ext cx="8957387" cy="961052"/>
          </a:xfrm>
        </p:spPr>
        <p:txBody>
          <a:bodyPr>
            <a:normAutofit fontScale="90000"/>
          </a:bodyPr>
          <a:lstStyle/>
          <a:p>
            <a:r>
              <a:rPr b="1" dirty="0">
                <a:latin typeface="Arial" panose="020B0604020202020204" pitchFamily="34" charset="0"/>
                <a:cs typeface="Arial" panose="020B0604020202020204" pitchFamily="34" charset="0"/>
              </a:rPr>
              <a:t>Communication &amp; Ethical Considerations</a:t>
            </a:r>
          </a:p>
        </p:txBody>
      </p:sp>
      <p:sp>
        <p:nvSpPr>
          <p:cNvPr id="3" name="Content Placeholder 2"/>
          <p:cNvSpPr>
            <a:spLocks noGrp="1"/>
          </p:cNvSpPr>
          <p:nvPr>
            <p:ph idx="1"/>
          </p:nvPr>
        </p:nvSpPr>
        <p:spPr>
          <a:xfrm>
            <a:off x="149290" y="1147666"/>
            <a:ext cx="8817428" cy="5346440"/>
          </a:xfrm>
        </p:spPr>
        <p:txBody>
          <a:bodyPr>
            <a:normAutofit/>
          </a:bodyPr>
          <a:lstStyle/>
          <a:p>
            <a:r>
              <a:rPr lang="en-GB" sz="2400" dirty="0">
                <a:latin typeface="Arial" panose="020B0604020202020204" pitchFamily="34" charset="0"/>
                <a:cs typeface="Arial" panose="020B0604020202020204" pitchFamily="34" charset="0"/>
              </a:rPr>
              <a:t>A clear, non-technical explanation is crucial for a patient's full understanding of their condition and treatment options</a:t>
            </a:r>
          </a:p>
          <a:p>
            <a:r>
              <a:rPr lang="en-GB" sz="2400" dirty="0">
                <a:latin typeface="Arial" panose="020B0604020202020204" pitchFamily="34" charset="0"/>
                <a:cs typeface="Arial" panose="020B0604020202020204" pitchFamily="34" charset="0"/>
              </a:rPr>
              <a:t>Informed consent must be obtained from the patient. The more invasive or novel the intervention, the greater detail should be shared regarding any risks of particulate materials that might accidentally become trapped</a:t>
            </a:r>
          </a:p>
          <a:p>
            <a:r>
              <a:rPr lang="en-GB" sz="2400" dirty="0">
                <a:latin typeface="Arial" panose="020B0604020202020204" pitchFamily="34" charset="0"/>
                <a:cs typeface="Arial" panose="020B0604020202020204" pitchFamily="34" charset="0"/>
              </a:rPr>
              <a:t>Respecting the patient’s autonomy, as well as ensuring confidentiality, should be ethically complied with throughout care provision.</a:t>
            </a:r>
          </a:p>
          <a:p>
            <a:r>
              <a:rPr lang="en-GB" sz="2400" dirty="0">
                <a:latin typeface="Arial" panose="020B0604020202020204" pitchFamily="34" charset="0"/>
                <a:cs typeface="Arial" panose="020B0604020202020204" pitchFamily="34" charset="0"/>
              </a:rPr>
              <a:t>The teach-back technique is a useful technique.</a:t>
            </a:r>
          </a:p>
          <a:p>
            <a:r>
              <a:rPr lang="en-GB" sz="2400" dirty="0">
                <a:latin typeface="Arial" panose="020B0604020202020204" pitchFamily="34" charset="0"/>
                <a:cs typeface="Arial" panose="020B0604020202020204" pitchFamily="34" charset="0"/>
              </a:rPr>
              <a:t>Overall, patient empowerment is crucial in chronic diseases.</a:t>
            </a:r>
            <a:endParaRPr lang="en-GB" sz="2400" dirty="0">
              <a:highlight>
                <a:srgbClr val="FFFF00"/>
              </a:highlight>
              <a:latin typeface="Arial" panose="020B0604020202020204" pitchFamily="34" charset="0"/>
              <a:cs typeface="Arial" panose="020B0604020202020204" pitchFamily="34" charset="0"/>
            </a:endParaRPr>
          </a:p>
          <a:p>
            <a:endParaRPr lang="en-US" sz="2400" dirty="0">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   (NMC, 2018; Beauchamp and Childress, 2019)</a:t>
            </a:r>
            <a:endParaRPr lang="en-GB" sz="20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897D0607-F3C6-153C-E7F0-F66B4EB3657A}"/>
              </a:ext>
            </a:extLst>
          </p:cNvPr>
          <p:cNvSpPr>
            <a:spLocks noGrp="1"/>
          </p:cNvSpPr>
          <p:nvPr>
            <p:ph type="sldNum" sz="quarter" idx="12"/>
          </p:nvPr>
        </p:nvSpPr>
        <p:spPr/>
        <p:txBody>
          <a:bodyPr/>
          <a:lstStyle/>
          <a:p>
            <a:fld id="{C1FF6DA9-008F-8B48-92A6-B652298478BF}" type="slidenum">
              <a:rPr lang="en-US" smtClean="0"/>
              <a:t>16</a:t>
            </a:fld>
            <a:endParaRPr lang="en-US"/>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83976"/>
            <a:ext cx="8229600" cy="1175656"/>
          </a:xfrm>
        </p:spPr>
        <p:txBody>
          <a:bodyPr>
            <a:normAutofit fontScale="90000"/>
          </a:bodyPr>
          <a:lstStyle/>
          <a:p>
            <a:r>
              <a:rPr b="1" dirty="0">
                <a:latin typeface="Arial" panose="020B0604020202020204" pitchFamily="34" charset="0"/>
                <a:cs typeface="Arial" panose="020B0604020202020204" pitchFamily="34" charset="0"/>
              </a:rPr>
              <a:t>Lifestyle &amp; Behavioural Interventions</a:t>
            </a:r>
          </a:p>
        </p:txBody>
      </p:sp>
      <p:sp>
        <p:nvSpPr>
          <p:cNvPr id="3" name="Content Placeholder 2"/>
          <p:cNvSpPr>
            <a:spLocks noGrp="1"/>
          </p:cNvSpPr>
          <p:nvPr>
            <p:ph idx="1"/>
          </p:nvPr>
        </p:nvSpPr>
        <p:spPr>
          <a:xfrm>
            <a:off x="149290" y="1259632"/>
            <a:ext cx="8845420" cy="5383764"/>
          </a:xfrm>
        </p:spPr>
        <p:txBody>
          <a:bodyPr>
            <a:normAutofit fontScale="92500" lnSpcReduction="10000"/>
          </a:bodyPr>
          <a:lstStyle/>
          <a:p>
            <a:r>
              <a:rPr lang="en-GB" sz="2600" dirty="0">
                <a:latin typeface="Arial" panose="020B0604020202020204" pitchFamily="34" charset="0"/>
                <a:cs typeface="Arial" panose="020B0604020202020204" pitchFamily="34" charset="0"/>
              </a:rPr>
              <a:t>Intensifying encouragement to discontinue smoking is important to avoid recurrence and exacerbation of the patient's respiratory health</a:t>
            </a:r>
          </a:p>
          <a:p>
            <a:r>
              <a:rPr lang="en-GB" sz="2600" dirty="0">
                <a:latin typeface="Arial" panose="020B0604020202020204" pitchFamily="34" charset="0"/>
                <a:cs typeface="Arial" panose="020B0604020202020204" pitchFamily="34" charset="0"/>
              </a:rPr>
              <a:t>A personalised exercise plan is tailor-made made the patient’s breathlessness and can help support patients’ ability to remain active in a safe manner</a:t>
            </a:r>
          </a:p>
          <a:p>
            <a:r>
              <a:rPr lang="en-GB" sz="2600" dirty="0">
                <a:latin typeface="Arial" panose="020B0604020202020204" pitchFamily="34" charset="0"/>
                <a:cs typeface="Arial" panose="020B0604020202020204" pitchFamily="34" charset="0"/>
              </a:rPr>
              <a:t>A healthy and balanced diet is recommended to boost the patient's immunity, promoting general health and resistance to infections.</a:t>
            </a:r>
          </a:p>
          <a:p>
            <a:r>
              <a:rPr lang="en-GB" sz="2600" dirty="0">
                <a:latin typeface="Arial" panose="020B0604020202020204" pitchFamily="34" charset="0"/>
                <a:cs typeface="Arial" panose="020B0604020202020204" pitchFamily="34" charset="0"/>
              </a:rPr>
              <a:t>The care plan also includes psychological coping techniques, the organisation states, acknowledging the strain to a person's emotional well-being from living with a chronic condition.</a:t>
            </a:r>
          </a:p>
          <a:p>
            <a:pPr marL="0" indent="0">
              <a:buNone/>
            </a:pPr>
            <a:endParaRPr lang="en-GB" sz="2600" dirty="0">
              <a:highlight>
                <a:srgbClr val="FFFF00"/>
              </a:highlight>
              <a:latin typeface="Arial" panose="020B0604020202020204" pitchFamily="34" charset="0"/>
              <a:cs typeface="Arial" panose="020B0604020202020204" pitchFamily="34" charset="0"/>
            </a:endParaRPr>
          </a:p>
          <a:p>
            <a:pPr marL="0" indent="0">
              <a:buNone/>
            </a:pPr>
            <a:r>
              <a:rPr lang="en-GB" sz="2200" dirty="0">
                <a:latin typeface="Arial" panose="020B0604020202020204" pitchFamily="34" charset="0"/>
                <a:cs typeface="Arial" panose="020B0604020202020204" pitchFamily="34" charset="0"/>
              </a:rPr>
              <a:t>   (WHO, 2020; NICE, 2019)</a:t>
            </a:r>
            <a:endParaRPr lang="en-GB" sz="2200" dirty="0">
              <a:highlight>
                <a:srgbClr val="FFFF00"/>
              </a:highlight>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BA9151E2-A5ED-C2E0-44CB-6343E9A05316}"/>
              </a:ext>
            </a:extLst>
          </p:cNvPr>
          <p:cNvSpPr>
            <a:spLocks noGrp="1"/>
          </p:cNvSpPr>
          <p:nvPr>
            <p:ph type="sldNum" sz="quarter" idx="12"/>
          </p:nvPr>
        </p:nvSpPr>
        <p:spPr/>
        <p:txBody>
          <a:bodyPr/>
          <a:lstStyle/>
          <a:p>
            <a:fld id="{C1FF6DA9-008F-8B48-92A6-B652298478BF}" type="slidenum">
              <a:rPr lang="en-US" smtClean="0"/>
              <a:t>17</a:t>
            </a:fld>
            <a:endParaRPr lang="en-US"/>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959"/>
            <a:ext cx="8229600" cy="671803"/>
          </a:xfrm>
        </p:spPr>
        <p:txBody>
          <a:bodyPr>
            <a:normAutofit fontScale="90000"/>
          </a:bodyPr>
          <a:lstStyle/>
          <a:p>
            <a:r>
              <a:rPr b="1" dirty="0">
                <a:latin typeface="Arial" panose="020B0604020202020204" pitchFamily="34" charset="0"/>
                <a:cs typeface="Arial" panose="020B0604020202020204" pitchFamily="34" charset="0"/>
              </a:rPr>
              <a:t>Guidelines Summary</a:t>
            </a:r>
          </a:p>
        </p:txBody>
      </p:sp>
      <p:sp>
        <p:nvSpPr>
          <p:cNvPr id="3" name="Content Placeholder 2"/>
          <p:cNvSpPr>
            <a:spLocks noGrp="1"/>
          </p:cNvSpPr>
          <p:nvPr>
            <p:ph idx="1"/>
          </p:nvPr>
        </p:nvSpPr>
        <p:spPr>
          <a:xfrm>
            <a:off x="457200" y="914400"/>
            <a:ext cx="8229600" cy="5430416"/>
          </a:xfrm>
        </p:spPr>
        <p:txBody>
          <a:bodyPr>
            <a:normAutofit fontScale="92500" lnSpcReduction="10000"/>
          </a:bodyPr>
          <a:lstStyle/>
          <a:p>
            <a:r>
              <a:rPr lang="en-GB" sz="2400" dirty="0">
                <a:latin typeface="Arial" panose="020B0604020202020204" pitchFamily="34" charset="0"/>
                <a:cs typeface="Arial" panose="020B0604020202020204" pitchFamily="34" charset="0"/>
              </a:rPr>
              <a:t>The NICE NG115 guidelines cover details on the management of COPD, with a strong focus on Evidence-Based practice. (NICE, 2019)</a:t>
            </a:r>
          </a:p>
          <a:p>
            <a:pPr marL="0" indent="0">
              <a:buNone/>
            </a:pPr>
            <a:endParaRPr lang="en-GB" sz="2400" dirty="0">
              <a:highlight>
                <a:srgbClr val="FFFF00"/>
              </a:highlight>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Guidelines for Self-Management and early intervention are recommended in the NHS.</a:t>
            </a:r>
          </a:p>
          <a:p>
            <a:pPr marL="0" indent="0">
              <a:buNone/>
            </a:pP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A key component of the care is the establishment of a multidisciplinary team (MDT) to provide comprehensive management that encompasses the complex needs of the patient.</a:t>
            </a: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000" dirty="0">
                <a:latin typeface="Arial" panose="020B0604020202020204" pitchFamily="34" charset="0"/>
                <a:cs typeface="Arial" panose="020B0604020202020204" pitchFamily="34" charset="0"/>
              </a:rPr>
              <a:t>(NHS, 2021)</a:t>
            </a:r>
          </a:p>
        </p:txBody>
      </p:sp>
      <p:sp>
        <p:nvSpPr>
          <p:cNvPr id="4" name="Slide Number Placeholder 3">
            <a:extLst>
              <a:ext uri="{FF2B5EF4-FFF2-40B4-BE49-F238E27FC236}">
                <a16:creationId xmlns:a16="http://schemas.microsoft.com/office/drawing/2014/main" id="{7CF5AC00-3E00-0966-F75B-D04AAF4B9890}"/>
              </a:ext>
            </a:extLst>
          </p:cNvPr>
          <p:cNvSpPr>
            <a:spLocks noGrp="1"/>
          </p:cNvSpPr>
          <p:nvPr>
            <p:ph type="sldNum" sz="quarter" idx="12"/>
          </p:nvPr>
        </p:nvSpPr>
        <p:spPr/>
        <p:txBody>
          <a:bodyPr/>
          <a:lstStyle/>
          <a:p>
            <a:fld id="{C1FF6DA9-008F-8B48-92A6-B652298478BF}" type="slidenum">
              <a:rPr lang="en-US" smtClean="0"/>
              <a:t>18</a:t>
            </a:fld>
            <a:endParaRPr 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39960"/>
            <a:ext cx="8229600" cy="1147664"/>
          </a:xfrm>
        </p:spPr>
        <p:txBody>
          <a:bodyPr>
            <a:normAutofit/>
          </a:bodyPr>
          <a:lstStyle/>
          <a:p>
            <a:r>
              <a:rPr b="1" dirty="0">
                <a:latin typeface="Arial" panose="020B0604020202020204" pitchFamily="34" charset="0"/>
                <a:cs typeface="Arial" panose="020B0604020202020204" pitchFamily="34" charset="0"/>
              </a:rPr>
              <a:t>Conclusion</a:t>
            </a:r>
          </a:p>
        </p:txBody>
      </p:sp>
      <p:sp>
        <p:nvSpPr>
          <p:cNvPr id="3" name="Content Placeholder 2"/>
          <p:cNvSpPr>
            <a:spLocks noGrp="1"/>
          </p:cNvSpPr>
          <p:nvPr>
            <p:ph idx="1"/>
          </p:nvPr>
        </p:nvSpPr>
        <p:spPr>
          <a:xfrm>
            <a:off x="457200" y="1642188"/>
            <a:ext cx="8229600" cy="4777273"/>
          </a:xfrm>
        </p:spPr>
        <p:txBody>
          <a:bodyPr>
            <a:normAutofit/>
          </a:bodyPr>
          <a:lstStyle/>
          <a:p>
            <a:pPr marL="0" indent="0">
              <a:buNone/>
            </a:pPr>
            <a:r>
              <a:rPr lang="en-US" sz="2400" dirty="0">
                <a:latin typeface="Arial" panose="020B0604020202020204" pitchFamily="34" charset="0"/>
                <a:cs typeface="Arial" panose="020B0604020202020204" pitchFamily="34" charset="0"/>
              </a:rPr>
              <a:t>Chronic Obstructive Pulmonary Disease (COPD) significantly alters the structure and function of the respiratory system, affecting breathing and daily activities. Using an Evidence-Based care plan helps patients manage symptoms and improve their quality of life. Regular use of standardised clinical data is essential to monitor disease progression and adjust care plans promptly to meet changing patient needs.</a:t>
            </a:r>
          </a:p>
          <a:p>
            <a:endParaRPr lang="en-GB" sz="2400" dirty="0">
              <a:latin typeface="Arial" panose="020B0604020202020204" pitchFamily="34" charset="0"/>
              <a:cs typeface="Arial" panose="020B0604020202020204" pitchFamily="34" charset="0"/>
            </a:endParaRPr>
          </a:p>
        </p:txBody>
      </p:sp>
      <p:sp>
        <p:nvSpPr>
          <p:cNvPr id="4" name="Slide Number Placeholder 3">
            <a:extLst>
              <a:ext uri="{FF2B5EF4-FFF2-40B4-BE49-F238E27FC236}">
                <a16:creationId xmlns:a16="http://schemas.microsoft.com/office/drawing/2014/main" id="{0E75309A-9AD9-3186-6268-AC3ED615DD7E}"/>
              </a:ext>
            </a:extLst>
          </p:cNvPr>
          <p:cNvSpPr>
            <a:spLocks noGrp="1"/>
          </p:cNvSpPr>
          <p:nvPr>
            <p:ph type="sldNum" sz="quarter" idx="12"/>
          </p:nvPr>
        </p:nvSpPr>
        <p:spPr/>
        <p:txBody>
          <a:bodyPr/>
          <a:lstStyle/>
          <a:p>
            <a:fld id="{C1FF6DA9-008F-8B48-92A6-B652298478BF}" type="slidenum">
              <a:rPr lang="en-US" smtClean="0"/>
              <a:t>19</a:t>
            </a:fld>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98324"/>
            <a:ext cx="8229600" cy="713439"/>
          </a:xfrm>
        </p:spPr>
        <p:txBody>
          <a:bodyPr>
            <a:normAutofit fontScale="90000"/>
          </a:bodyPr>
          <a:lstStyle/>
          <a:p>
            <a:r>
              <a:rPr b="1" dirty="0">
                <a:latin typeface="Arial" panose="020B0604020202020204" pitchFamily="34" charset="0"/>
                <a:cs typeface="Arial" panose="020B0604020202020204" pitchFamily="34" charset="0"/>
              </a:rPr>
              <a:t>References</a:t>
            </a:r>
          </a:p>
        </p:txBody>
      </p:sp>
      <p:sp>
        <p:nvSpPr>
          <p:cNvPr id="3" name="Content Placeholder 2"/>
          <p:cNvSpPr>
            <a:spLocks noGrp="1"/>
          </p:cNvSpPr>
          <p:nvPr>
            <p:ph idx="1"/>
          </p:nvPr>
        </p:nvSpPr>
        <p:spPr>
          <a:xfrm>
            <a:off x="457200" y="1199536"/>
            <a:ext cx="8229600" cy="5132438"/>
          </a:xfrm>
        </p:spPr>
        <p:txBody>
          <a:bodyPr>
            <a:normAutofit fontScale="40000" lnSpcReduction="20000"/>
          </a:bodyPr>
          <a:lstStyle/>
          <a:p>
            <a:pPr marL="0" indent="0">
              <a:buNone/>
            </a:pPr>
            <a:r>
              <a:rPr dirty="0"/>
              <a:t>• </a:t>
            </a:r>
            <a:r>
              <a:rPr sz="5100" dirty="0">
                <a:latin typeface="Arial" panose="020B0604020202020204" pitchFamily="34" charset="0"/>
                <a:cs typeface="Arial" panose="020B0604020202020204" pitchFamily="34" charset="0"/>
              </a:rPr>
              <a:t>NICE (2019) Chronic Obstructive Pulmonary Disease NG115.</a:t>
            </a:r>
          </a:p>
          <a:p>
            <a:pPr marL="0" indent="0">
              <a:buNone/>
            </a:pPr>
            <a:r>
              <a:rPr sz="5100" dirty="0">
                <a:latin typeface="Arial" panose="020B0604020202020204" pitchFamily="34" charset="0"/>
                <a:cs typeface="Arial" panose="020B0604020202020204" pitchFamily="34" charset="0"/>
              </a:rPr>
              <a:t>• NHS (2021) COPD Overview.</a:t>
            </a:r>
            <a:endParaRPr lang="en-GB" sz="5100" dirty="0">
              <a:latin typeface="Arial" panose="020B0604020202020204" pitchFamily="34" charset="0"/>
              <a:cs typeface="Arial" panose="020B0604020202020204" pitchFamily="34" charset="0"/>
            </a:endParaRPr>
          </a:p>
          <a:p>
            <a:r>
              <a:rPr lang="en-US" altLang="en-US" sz="5100" dirty="0">
                <a:solidFill>
                  <a:srgbClr val="0A0A0A"/>
                </a:solidFill>
                <a:latin typeface="Arial" panose="020B0604020202020204" pitchFamily="34" charset="0"/>
                <a:cs typeface="Arial" panose="020B0604020202020204" pitchFamily="34" charset="0"/>
              </a:rPr>
              <a:t>NHS Digital &amp; GOV.UK: Provide official statistics on diagnosis and mortality.</a:t>
            </a:r>
            <a:endParaRPr sz="5100" dirty="0">
              <a:latin typeface="Arial" panose="020B0604020202020204" pitchFamily="34" charset="0"/>
              <a:cs typeface="Arial" panose="020B0604020202020204" pitchFamily="34" charset="0"/>
            </a:endParaRPr>
          </a:p>
          <a:p>
            <a:pPr marL="0" indent="0">
              <a:buNone/>
            </a:pPr>
            <a:r>
              <a:rPr sz="5100" dirty="0">
                <a:latin typeface="Arial" panose="020B0604020202020204" pitchFamily="34" charset="0"/>
                <a:cs typeface="Arial" panose="020B0604020202020204" pitchFamily="34" charset="0"/>
              </a:rPr>
              <a:t>• GOLD (2023) Global Strategy for COPD.</a:t>
            </a:r>
          </a:p>
          <a:p>
            <a:pPr marL="0" indent="0">
              <a:buNone/>
            </a:pPr>
            <a:r>
              <a:rPr sz="5100" dirty="0">
                <a:latin typeface="Arial" panose="020B0604020202020204" pitchFamily="34" charset="0"/>
                <a:cs typeface="Arial" panose="020B0604020202020204" pitchFamily="34" charset="0"/>
              </a:rPr>
              <a:t>• West, J. (2017) Respiratory Physiology.</a:t>
            </a:r>
          </a:p>
          <a:p>
            <a:pPr marL="0" indent="0">
              <a:buNone/>
            </a:pPr>
            <a:r>
              <a:rPr sz="5100" dirty="0">
                <a:latin typeface="Arial" panose="020B0604020202020204" pitchFamily="34" charset="0"/>
                <a:cs typeface="Arial" panose="020B0604020202020204" pitchFamily="34" charset="0"/>
              </a:rPr>
              <a:t>• BNF (2023) Inhaled Therapies.</a:t>
            </a:r>
          </a:p>
          <a:p>
            <a:pPr marL="0" indent="0">
              <a:buNone/>
            </a:pPr>
            <a:r>
              <a:rPr sz="5100" dirty="0">
                <a:latin typeface="Arial" panose="020B0604020202020204" pitchFamily="34" charset="0"/>
                <a:cs typeface="Arial" panose="020B0604020202020204" pitchFamily="34" charset="0"/>
              </a:rPr>
              <a:t>• O'Driscoll et al. (2017) BTS Oxygen Guidelines.</a:t>
            </a:r>
          </a:p>
          <a:p>
            <a:pPr marL="0" indent="0">
              <a:buNone/>
            </a:pPr>
            <a:r>
              <a:rPr sz="5100" dirty="0">
                <a:latin typeface="Arial" panose="020B0604020202020204" pitchFamily="34" charset="0"/>
                <a:cs typeface="Arial" panose="020B0604020202020204" pitchFamily="34" charset="0"/>
              </a:rPr>
              <a:t>• WHO (2020) COPD Fact Sheet.</a:t>
            </a:r>
          </a:p>
          <a:p>
            <a:pPr marL="0" indent="0">
              <a:buNone/>
            </a:pPr>
            <a:r>
              <a:rPr sz="5100" dirty="0">
                <a:latin typeface="Arial" panose="020B0604020202020204" pitchFamily="34" charset="0"/>
                <a:cs typeface="Arial" panose="020B0604020202020204" pitchFamily="34" charset="0"/>
              </a:rPr>
              <a:t>• Barnes (2020) Inflammatory Mechanisms in COPD.</a:t>
            </a:r>
          </a:p>
          <a:p>
            <a:pPr marL="0" indent="0">
              <a:buNone/>
            </a:pPr>
            <a:r>
              <a:rPr sz="5100" dirty="0">
                <a:latin typeface="Arial" panose="020B0604020202020204" pitchFamily="34" charset="0"/>
                <a:cs typeface="Arial" panose="020B0604020202020204" pitchFamily="34" charset="0"/>
              </a:rPr>
              <a:t>• </a:t>
            </a:r>
            <a:r>
              <a:rPr sz="5100" dirty="0" err="1">
                <a:latin typeface="Arial" panose="020B0604020202020204" pitchFamily="34" charset="0"/>
                <a:cs typeface="Arial" panose="020B0604020202020204" pitchFamily="34" charset="0"/>
              </a:rPr>
              <a:t>MacNee</a:t>
            </a:r>
            <a:r>
              <a:rPr sz="5100" dirty="0">
                <a:latin typeface="Arial" panose="020B0604020202020204" pitchFamily="34" charset="0"/>
                <a:cs typeface="Arial" panose="020B0604020202020204" pitchFamily="34" charset="0"/>
              </a:rPr>
              <a:t> (2016) Pathophysiology of COPD.</a:t>
            </a:r>
          </a:p>
          <a:p>
            <a:pPr marL="0" indent="0">
              <a:buNone/>
            </a:pPr>
            <a:r>
              <a:rPr sz="5100" dirty="0">
                <a:latin typeface="Arial" panose="020B0604020202020204" pitchFamily="34" charset="0"/>
                <a:cs typeface="Arial" panose="020B0604020202020204" pitchFamily="34" charset="0"/>
              </a:rPr>
              <a:t>• Houghton &amp; Gray (2018) Anatomy &amp; Physiology.</a:t>
            </a:r>
          </a:p>
          <a:p>
            <a:pPr marL="0" indent="0">
              <a:buNone/>
            </a:pPr>
            <a:r>
              <a:rPr sz="5100" dirty="0">
                <a:latin typeface="Arial" panose="020B0604020202020204" pitchFamily="34" charset="0"/>
                <a:cs typeface="Arial" panose="020B0604020202020204" pitchFamily="34" charset="0"/>
              </a:rPr>
              <a:t>• Public Health England (2020) Smoking Risks.</a:t>
            </a:r>
          </a:p>
          <a:p>
            <a:pPr marL="0" indent="0">
              <a:buNone/>
            </a:pPr>
            <a:r>
              <a:rPr sz="5100" dirty="0">
                <a:latin typeface="Arial" panose="020B0604020202020204" pitchFamily="34" charset="0"/>
                <a:cs typeface="Arial" panose="020B0604020202020204" pitchFamily="34" charset="0"/>
              </a:rPr>
              <a:t>• British Lung Foundation (2021) COPD Statistics.</a:t>
            </a:r>
          </a:p>
        </p:txBody>
      </p:sp>
      <p:sp>
        <p:nvSpPr>
          <p:cNvPr id="4" name="Slide Number Placeholder 3">
            <a:extLst>
              <a:ext uri="{FF2B5EF4-FFF2-40B4-BE49-F238E27FC236}">
                <a16:creationId xmlns:a16="http://schemas.microsoft.com/office/drawing/2014/main" id="{BC48001B-1113-EFF1-E2C2-F4859C3041B7}"/>
              </a:ext>
            </a:extLst>
          </p:cNvPr>
          <p:cNvSpPr>
            <a:spLocks noGrp="1"/>
          </p:cNvSpPr>
          <p:nvPr>
            <p:ph type="sldNum" sz="quarter" idx="12"/>
          </p:nvPr>
        </p:nvSpPr>
        <p:spPr/>
        <p:txBody>
          <a:bodyPr/>
          <a:lstStyle/>
          <a:p>
            <a:fld id="{C1FF6DA9-008F-8B48-92A6-B652298478BF}" type="slidenum">
              <a:rPr lang="en-US" smtClean="0"/>
              <a:t>20</a:t>
            </a:fld>
            <a:endParaRPr lang="en-US"/>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303</TotalTime>
  <Words>2038</Words>
  <Application>Microsoft Office PowerPoint</Application>
  <PresentationFormat>On-screen Show (4:3)</PresentationFormat>
  <Paragraphs>188</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Aptos</vt:lpstr>
      <vt:lpstr>Arial</vt:lpstr>
      <vt:lpstr>Calibri</vt:lpstr>
      <vt:lpstr>Office Theme</vt:lpstr>
      <vt:lpstr>PowerPoint Presentation</vt:lpstr>
      <vt:lpstr>PowerPoint Presentation</vt:lpstr>
      <vt:lpstr>Overview</vt:lpstr>
      <vt:lpstr>Respiratory System Anatomy</vt:lpstr>
      <vt:lpstr>Respiratory Physiology</vt:lpstr>
      <vt:lpstr>Anatomic and COPD lungs Pictures The Images have been taken from Google.</vt:lpstr>
      <vt:lpstr>Impact of COPD on Physiology</vt:lpstr>
      <vt:lpstr>Risk Factors</vt:lpstr>
      <vt:lpstr>Demographics</vt:lpstr>
      <vt:lpstr>Assessment &amp; Monitoring</vt:lpstr>
      <vt:lpstr>Spirometry and Care of COPD The picture was taken from Google </vt:lpstr>
      <vt:lpstr>Care Plan</vt:lpstr>
      <vt:lpstr>Care Plan continues……</vt:lpstr>
      <vt:lpstr>Routine Data Use of COPD</vt:lpstr>
      <vt:lpstr>Continue ….Routine Data Use of COPD</vt:lpstr>
      <vt:lpstr>Communication &amp; Ethical Considerations</vt:lpstr>
      <vt:lpstr>Lifestyle &amp; Behavioural Interventions</vt:lpstr>
      <vt:lpstr>Guidelines Summary</vt:lpstr>
      <vt:lpstr>Conclusion</vt:lpstr>
      <vt:lpstr>References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cp:keywords/>
  <dc:description>generated using python-pptx</dc:description>
  <cp:lastModifiedBy>Zakiullah Storay Khaliqyar (2415597)</cp:lastModifiedBy>
  <cp:revision>30</cp:revision>
  <dcterms:created xsi:type="dcterms:W3CDTF">2013-01-27T09:14:16Z</dcterms:created>
  <dcterms:modified xsi:type="dcterms:W3CDTF">2025-12-24T00:57:27Z</dcterms:modified>
  <cp:category/>
</cp:coreProperties>
</file>