
<file path=[Content_Types].xml><?xml version="1.0" encoding="utf-8"?>
<Types xmlns="http://schemas.openxmlformats.org/package/2006/content-types">
  <Default Extension="jpeg" ContentType="image/jpeg"/>
  <Default Extension="jpg" ContentType="image/jpeg"/>
  <Default Extension="jpg!d"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46" r:id="rId4"/>
  </p:sldMasterIdLst>
  <p:notesMasterIdLst>
    <p:notesMasterId r:id="rId26"/>
  </p:notesMasterIdLst>
  <p:handoutMasterIdLst>
    <p:handoutMasterId r:id="rId27"/>
  </p:handoutMasterIdLst>
  <p:sldIdLst>
    <p:sldId id="272" r:id="rId5"/>
    <p:sldId id="257" r:id="rId6"/>
    <p:sldId id="262" r:id="rId7"/>
    <p:sldId id="259" r:id="rId8"/>
    <p:sldId id="275" r:id="rId9"/>
    <p:sldId id="277" r:id="rId10"/>
    <p:sldId id="258" r:id="rId11"/>
    <p:sldId id="274" r:id="rId12"/>
    <p:sldId id="278" r:id="rId13"/>
    <p:sldId id="280" r:id="rId14"/>
    <p:sldId id="281" r:id="rId15"/>
    <p:sldId id="266" r:id="rId16"/>
    <p:sldId id="282" r:id="rId17"/>
    <p:sldId id="263" r:id="rId18"/>
    <p:sldId id="283" r:id="rId19"/>
    <p:sldId id="284" r:id="rId20"/>
    <p:sldId id="285" r:id="rId21"/>
    <p:sldId id="286" r:id="rId22"/>
    <p:sldId id="287" r:id="rId23"/>
    <p:sldId id="264" r:id="rId24"/>
    <p:sldId id="26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8" autoAdjust="0"/>
    <p:restoredTop sz="95748" autoAdjust="0"/>
  </p:normalViewPr>
  <p:slideViewPr>
    <p:cSldViewPr snapToGrid="0">
      <p:cViewPr varScale="1">
        <p:scale>
          <a:sx n="110" d="100"/>
          <a:sy n="110" d="100"/>
        </p:scale>
        <p:origin x="664" y="16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BD959-F282-4B17-AA1A-B754F2A20070}" type="doc">
      <dgm:prSet loTypeId="urn:microsoft.com/office/officeart/2016/7/layout/HexagonTimeline" loCatId="other" qsTypeId="urn:microsoft.com/office/officeart/2005/8/quickstyle/simple1" qsCatId="simple" csTypeId="urn:microsoft.com/office/officeart/2005/8/colors/accent2_2" csCatId="accent2" phldr="1"/>
      <dgm:spPr/>
      <dgm:t>
        <a:bodyPr rtlCol="0"/>
        <a:lstStyle/>
        <a:p>
          <a:pPr rtl="0"/>
          <a:endParaRPr lang="en-US"/>
        </a:p>
      </dgm:t>
    </dgm:pt>
    <dgm:pt modelId="{03B6D883-E2E6-42BE-BE8D-D5016F4A5642}">
      <dgm:prSet phldrT="[Text]" phldr="0" custT="1"/>
      <dgm:spPr/>
      <dgm:t>
        <a:bodyPr rtlCol="0"/>
        <a:lstStyle/>
        <a:p>
          <a:pPr rtl="0"/>
          <a:r>
            <a:rPr lang="en-GB" sz="1800" b="1" i="0" dirty="0"/>
            <a:t>Feelings</a:t>
          </a:r>
          <a:endParaRPr lang="en-GB" sz="1800" noProof="0" dirty="0"/>
        </a:p>
      </dgm:t>
    </dgm:pt>
    <dgm:pt modelId="{D108F484-63D9-4555-8178-76120F598338}" type="parTrans" cxnId="{5B5DE06D-9268-4628-81CB-A1BA096614CC}">
      <dgm:prSet/>
      <dgm:spPr/>
      <dgm:t>
        <a:bodyPr rtlCol="0"/>
        <a:lstStyle/>
        <a:p>
          <a:pPr rtl="0"/>
          <a:endParaRPr lang="en-GB" noProof="0" dirty="0"/>
        </a:p>
      </dgm:t>
    </dgm:pt>
    <dgm:pt modelId="{AF9E9A91-CFAA-4D06-8377-0B33E1C37BE6}" type="sibTrans" cxnId="{5B5DE06D-9268-4628-81CB-A1BA096614CC}">
      <dgm:prSet/>
      <dgm:spPr/>
      <dgm:t>
        <a:bodyPr rtlCol="0"/>
        <a:lstStyle/>
        <a:p>
          <a:pPr rtl="0"/>
          <a:endParaRPr lang="en-GB" noProof="0" dirty="0"/>
        </a:p>
      </dgm:t>
    </dgm:pt>
    <dgm:pt modelId="{968DAD5A-29AB-4A26-BB08-DFA871BCD16D}">
      <dgm:prSet phldrT="[Text]" custT="1"/>
      <dgm:spPr/>
      <dgm:t>
        <a:bodyPr rtlCol="0"/>
        <a:lstStyle/>
        <a:p>
          <a:pPr rtl="0">
            <a:lnSpc>
              <a:spcPct val="150000"/>
            </a:lnSpc>
          </a:pPr>
          <a:r>
            <a:rPr lang="en-GB" sz="1100" b="0" i="0" u="none" noProof="0" dirty="0">
              <a:solidFill>
                <a:schemeClr val="tx1">
                  <a:lumMod val="75000"/>
                  <a:lumOff val="25000"/>
                </a:schemeClr>
              </a:solidFill>
              <a:latin typeface="Arial" panose="020B0604020202020204" pitchFamily="34" charset="0"/>
              <a:cs typeface="Arial" panose="020B0604020202020204" pitchFamily="34" charset="0"/>
            </a:rPr>
            <a:t>At the Forming stage of team development, team members are typically amazed to be a part of the team and enthused about the task allocated to them. Members frequently have high expectations for the team experience. </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122F937E-0551-4FAF-8E5D-46A65BE2D772}" type="parTrans" cxnId="{48B8D7DA-9BCC-4849-A188-7CB427F117BB}">
      <dgm:prSet/>
      <dgm:spPr/>
      <dgm:t>
        <a:bodyPr rtlCol="0"/>
        <a:lstStyle/>
        <a:p>
          <a:pPr rtl="0"/>
          <a:endParaRPr lang="en-GB" noProof="0" dirty="0"/>
        </a:p>
      </dgm:t>
    </dgm:pt>
    <dgm:pt modelId="{718E239A-8FFA-4D2B-88BE-4B1DE3514440}" type="sibTrans" cxnId="{48B8D7DA-9BCC-4849-A188-7CB427F117BB}">
      <dgm:prSet/>
      <dgm:spPr/>
      <dgm:t>
        <a:bodyPr rtlCol="0"/>
        <a:lstStyle/>
        <a:p>
          <a:pPr rtl="0"/>
          <a:endParaRPr lang="en-GB" noProof="0" dirty="0"/>
        </a:p>
      </dgm:t>
    </dgm:pt>
    <dgm:pt modelId="{55E1AA9F-A89E-463A-B26F-60325AECF50F}">
      <dgm:prSet phldrT="[Text]" phldr="0" custT="1"/>
      <dgm:spPr/>
      <dgm:t>
        <a:bodyPr rtlCol="0"/>
        <a:lstStyle/>
        <a:p>
          <a:pPr rtl="0"/>
          <a:r>
            <a:rPr lang="en-GB" sz="1800" b="1" i="0" dirty="0"/>
            <a:t>Behaviours</a:t>
          </a:r>
          <a:endParaRPr lang="en-GB" sz="1800" noProof="0" dirty="0"/>
        </a:p>
      </dgm:t>
    </dgm:pt>
    <dgm:pt modelId="{913F8117-8EB7-4283-A947-9FC99A898B4E}" type="parTrans" cxnId="{77975A01-D9C6-49D2-B5F5-79AF365F0600}">
      <dgm:prSet/>
      <dgm:spPr/>
      <dgm:t>
        <a:bodyPr rtlCol="0"/>
        <a:lstStyle/>
        <a:p>
          <a:pPr rtl="0"/>
          <a:endParaRPr lang="en-GB" noProof="0" dirty="0"/>
        </a:p>
      </dgm:t>
    </dgm:pt>
    <dgm:pt modelId="{56235C5F-85CF-4318-A6B1-70B2C8267E8A}" type="sibTrans" cxnId="{77975A01-D9C6-49D2-B5F5-79AF365F0600}">
      <dgm:prSet/>
      <dgm:spPr/>
      <dgm:t>
        <a:bodyPr rtlCol="0"/>
        <a:lstStyle/>
        <a:p>
          <a:pPr rtl="0"/>
          <a:endParaRPr lang="en-GB" noProof="0" dirty="0"/>
        </a:p>
      </dgm:t>
    </dgm:pt>
    <dgm:pt modelId="{E2A466AE-8D44-4BC8-99B9-DDB4548E4FF1}">
      <dgm:prSet phldrT="[Text]" custT="1"/>
      <dgm:spPr/>
      <dgm:t>
        <a:bodyPr rtlCol="0"/>
        <a:lstStyle/>
        <a:p>
          <a:pPr rtl="0">
            <a:lnSpc>
              <a:spcPct val="150000"/>
            </a:lnSpc>
          </a:pPr>
          <a:r>
            <a:rPr lang="en-GB" sz="1100" b="0" i="0" u="none" noProof="0" dirty="0">
              <a:solidFill>
                <a:schemeClr val="tx1">
                  <a:lumMod val="75000"/>
                  <a:lumOff val="25000"/>
                </a:schemeClr>
              </a:solidFill>
              <a:latin typeface="Arial" panose="020B0604020202020204" pitchFamily="34" charset="0"/>
              <a:cs typeface="Arial" panose="020B0604020202020204" pitchFamily="34" charset="0"/>
            </a:rPr>
            <a:t>Team members will probably inquire a lot of questions during the Forming stage, showing both their excitement about the new team and any ambiguity or concern they may have about their status on the team.</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FAA06558-3772-4EE2-AF2F-9EC0DAA3B4CD}" type="parTrans" cxnId="{7A485FFA-22FC-464F-ABBD-8772315114A7}">
      <dgm:prSet/>
      <dgm:spPr/>
      <dgm:t>
        <a:bodyPr rtlCol="0"/>
        <a:lstStyle/>
        <a:p>
          <a:pPr rtl="0"/>
          <a:endParaRPr lang="en-GB" noProof="0" dirty="0"/>
        </a:p>
      </dgm:t>
    </dgm:pt>
    <dgm:pt modelId="{45E61CD4-9E8D-4B5F-9F8B-70FB4F7B67CC}" type="sibTrans" cxnId="{7A485FFA-22FC-464F-ABBD-8772315114A7}">
      <dgm:prSet/>
      <dgm:spPr/>
      <dgm:t>
        <a:bodyPr rtlCol="0"/>
        <a:lstStyle/>
        <a:p>
          <a:pPr rtl="0"/>
          <a:endParaRPr lang="en-GB" noProof="0" dirty="0"/>
        </a:p>
      </dgm:t>
    </dgm:pt>
    <dgm:pt modelId="{2520C070-1827-4C86-B99B-C78D0E08110F}">
      <dgm:prSet phldrT="[Text]" custT="1"/>
      <dgm:spPr/>
      <dgm:t>
        <a:bodyPr rtlCol="0"/>
        <a:lstStyle/>
        <a:p>
          <a:pPr rtl="0"/>
          <a:r>
            <a:rPr lang="en-GB" sz="1800" b="1" i="0" dirty="0"/>
            <a:t>Team Tasks</a:t>
          </a:r>
          <a:endParaRPr lang="en-GB" sz="1800" noProof="0" dirty="0"/>
        </a:p>
      </dgm:t>
    </dgm:pt>
    <dgm:pt modelId="{90265E71-E1E7-4371-9214-5BD7BD68747D}" type="parTrans" cxnId="{F4188F00-56FE-4F36-928A-2DD941A422C1}">
      <dgm:prSet/>
      <dgm:spPr/>
      <dgm:t>
        <a:bodyPr rtlCol="0"/>
        <a:lstStyle/>
        <a:p>
          <a:pPr rtl="0"/>
          <a:endParaRPr lang="en-GB" noProof="0" dirty="0"/>
        </a:p>
      </dgm:t>
    </dgm:pt>
    <dgm:pt modelId="{989F15F3-D53E-4B40-A699-A16693369DEA}" type="sibTrans" cxnId="{F4188F00-56FE-4F36-928A-2DD941A422C1}">
      <dgm:prSet/>
      <dgm:spPr/>
      <dgm:t>
        <a:bodyPr rtlCol="0"/>
        <a:lstStyle/>
        <a:p>
          <a:pPr rtl="0"/>
          <a:endParaRPr lang="en-GB" noProof="0" dirty="0"/>
        </a:p>
      </dgm:t>
    </dgm:pt>
    <dgm:pt modelId="{AEB0F5B5-F6CE-4BA2-B3BF-64C902C34C38}">
      <dgm:prSet phldrT="[Text]" custT="1"/>
      <dgm:spPr/>
      <dgm:t>
        <a:bodyPr rtlCol="0"/>
        <a:lstStyle/>
        <a:p>
          <a:pPr rtl="0">
            <a:lnSpc>
              <a:spcPct val="150000"/>
            </a:lnSpc>
          </a:pPr>
          <a:r>
            <a:rPr lang="en-GB" sz="1100" b="0" i="0" dirty="0">
              <a:solidFill>
                <a:schemeClr val="tx1">
                  <a:lumMod val="75000"/>
                  <a:lumOff val="25000"/>
                </a:schemeClr>
              </a:solidFill>
              <a:latin typeface="Arial" panose="020B0604020202020204" pitchFamily="34" charset="0"/>
              <a:cs typeface="Arial" panose="020B0604020202020204" pitchFamily="34" charset="0"/>
            </a:rPr>
            <a:t>The basic purpose of the team during the Forming stage is to build a team with a clear structure, goals, direction, and roles so that members may begin to trust each other. </a:t>
          </a:r>
        </a:p>
        <a:p>
          <a:pPr rtl="0">
            <a:lnSpc>
              <a:spcPct val="150000"/>
            </a:lnSpc>
          </a:pPr>
          <a:r>
            <a:rPr lang="en-GB" sz="1100" b="0" i="0" dirty="0">
              <a:solidFill>
                <a:schemeClr val="tx1">
                  <a:lumMod val="75000"/>
                  <a:lumOff val="25000"/>
                </a:schemeClr>
              </a:solidFill>
              <a:latin typeface="Arial" panose="020B0604020202020204" pitchFamily="34" charset="0"/>
              <a:cs typeface="Arial" panose="020B0604020202020204" pitchFamily="34" charset="0"/>
            </a:rPr>
            <a:t>A thorough orientation/kick-off process may help team members grab/understand the goal and goals of the team, as well as create team expectations about the team's product and, more importantly, the team's process.</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F7009F87-1F74-4D8A-8D57-5F2E01A2C4D8}" type="parTrans" cxnId="{BD03FA5B-2B25-49B7-A441-020242D97FEC}">
      <dgm:prSet/>
      <dgm:spPr/>
      <dgm:t>
        <a:bodyPr rtlCol="0"/>
        <a:lstStyle/>
        <a:p>
          <a:pPr rtl="0"/>
          <a:endParaRPr lang="en-GB" noProof="0" dirty="0"/>
        </a:p>
      </dgm:t>
    </dgm:pt>
    <dgm:pt modelId="{A15CF1E4-1865-49A4-A974-BFFE8228C8DC}" type="sibTrans" cxnId="{BD03FA5B-2B25-49B7-A441-020242D97FEC}">
      <dgm:prSet/>
      <dgm:spPr/>
      <dgm:t>
        <a:bodyPr rtlCol="0"/>
        <a:lstStyle/>
        <a:p>
          <a:pPr rtl="0"/>
          <a:endParaRPr lang="en-GB" noProof="0" dirty="0"/>
        </a:p>
      </dgm:t>
    </dgm:pt>
    <dgm:pt modelId="{0A880035-ECB5-440F-A3A1-C1A3F32F678C}" type="pres">
      <dgm:prSet presAssocID="{9C5BD959-F282-4B17-AA1A-B754F2A20070}" presName="Name0" presStyleCnt="0">
        <dgm:presLayoutVars>
          <dgm:chMax/>
          <dgm:chPref/>
          <dgm:animLvl val="lvl"/>
        </dgm:presLayoutVars>
      </dgm:prSet>
      <dgm:spPr/>
    </dgm:pt>
    <dgm:pt modelId="{2CD910E7-0B6F-4E3D-BB1B-E0B407D8EFBD}" type="pres">
      <dgm:prSet presAssocID="{03B6D883-E2E6-42BE-BE8D-D5016F4A5642}" presName="composite" presStyleCnt="0"/>
      <dgm:spPr/>
    </dgm:pt>
    <dgm:pt modelId="{26AC0A45-C44C-440B-BD48-43E886489681}" type="pres">
      <dgm:prSet presAssocID="{03B6D883-E2E6-42BE-BE8D-D5016F4A5642}" presName="Parent1" presStyleLbl="alignNode1" presStyleIdx="0" presStyleCnt="3" custLinFactY="5435" custLinFactNeighborX="4705" custLinFactNeighborY="100000">
        <dgm:presLayoutVars>
          <dgm:chMax val="1"/>
          <dgm:chPref val="1"/>
          <dgm:bulletEnabled val="1"/>
        </dgm:presLayoutVars>
      </dgm:prSet>
      <dgm:spPr/>
    </dgm:pt>
    <dgm:pt modelId="{3F53F37E-5709-46C9-A861-2F819D4D77A8}" type="pres">
      <dgm:prSet presAssocID="{03B6D883-E2E6-42BE-BE8D-D5016F4A5642}" presName="Childtext1" presStyleLbl="revTx" presStyleIdx="0" presStyleCnt="3">
        <dgm:presLayoutVars>
          <dgm:chMax val="0"/>
          <dgm:chPref val="0"/>
          <dgm:bulletEnabled/>
        </dgm:presLayoutVars>
      </dgm:prSet>
      <dgm:spPr/>
    </dgm:pt>
    <dgm:pt modelId="{0E1DABEE-02F0-45F9-B00D-994CCB1B81BA}" type="pres">
      <dgm:prSet presAssocID="{03B6D883-E2E6-42BE-BE8D-D5016F4A5642}" presName="ConnectLine" presStyleLbl="sibTrans1D1" presStyleIdx="0" presStyleCnt="3"/>
      <dgm:spPr>
        <a:noFill/>
        <a:ln w="12700" cap="flat" cmpd="sng" algn="ctr">
          <a:solidFill>
            <a:schemeClr val="accent2">
              <a:hueOff val="0"/>
              <a:satOff val="0"/>
              <a:lumOff val="0"/>
              <a:alphaOff val="0"/>
            </a:schemeClr>
          </a:solidFill>
          <a:prstDash val="dash"/>
        </a:ln>
        <a:effectLst/>
      </dgm:spPr>
    </dgm:pt>
    <dgm:pt modelId="{C3C40309-7E14-4AE4-B424-146D9985A740}" type="pres">
      <dgm:prSet presAssocID="{03B6D883-E2E6-42BE-BE8D-D5016F4A5642}" presName="ConnectLineEnd" presStyleLbl="node1" presStyleIdx="0" presStyleCnt="3"/>
      <dgm:spPr/>
    </dgm:pt>
    <dgm:pt modelId="{7372EB1B-15AA-4EA5-AE54-719E84921466}" type="pres">
      <dgm:prSet presAssocID="{03B6D883-E2E6-42BE-BE8D-D5016F4A5642}" presName="EmptyPane" presStyleCnt="0"/>
      <dgm:spPr/>
    </dgm:pt>
    <dgm:pt modelId="{AB72485A-08A2-45FD-BBC4-9396F2EAD46C}" type="pres">
      <dgm:prSet presAssocID="{AF9E9A91-CFAA-4D06-8377-0B33E1C37BE6}" presName="spaceBetweenRectangles" presStyleLbl="fgAcc1" presStyleIdx="0" presStyleCnt="2"/>
      <dgm:spPr/>
    </dgm:pt>
    <dgm:pt modelId="{2224DE8C-8002-4CEF-9901-9440AB28CCB2}" type="pres">
      <dgm:prSet presAssocID="{55E1AA9F-A89E-463A-B26F-60325AECF50F}" presName="composite" presStyleCnt="0"/>
      <dgm:spPr/>
    </dgm:pt>
    <dgm:pt modelId="{8B9E72E6-605F-48D6-8410-BA5EFF1F709B}" type="pres">
      <dgm:prSet presAssocID="{55E1AA9F-A89E-463A-B26F-60325AECF50F}" presName="Parent1" presStyleLbl="alignNode1" presStyleIdx="1" presStyleCnt="3" custLinFactNeighborY="-63863">
        <dgm:presLayoutVars>
          <dgm:chMax val="1"/>
          <dgm:chPref val="1"/>
          <dgm:bulletEnabled val="1"/>
        </dgm:presLayoutVars>
      </dgm:prSet>
      <dgm:spPr/>
    </dgm:pt>
    <dgm:pt modelId="{8FADD187-5534-41FC-AEAB-A1DFA671BC98}" type="pres">
      <dgm:prSet presAssocID="{55E1AA9F-A89E-463A-B26F-60325AECF50F}" presName="Childtext1" presStyleLbl="revTx" presStyleIdx="1" presStyleCnt="3">
        <dgm:presLayoutVars>
          <dgm:chMax val="0"/>
          <dgm:chPref val="0"/>
          <dgm:bulletEnabled/>
        </dgm:presLayoutVars>
      </dgm:prSet>
      <dgm:spPr/>
    </dgm:pt>
    <dgm:pt modelId="{1C67F482-7990-42A7-B8A9-0AA0269866F7}" type="pres">
      <dgm:prSet presAssocID="{55E1AA9F-A89E-463A-B26F-60325AECF50F}" presName="ConnectLine" presStyleLbl="sibTrans1D1" presStyleIdx="1" presStyleCnt="3"/>
      <dgm:spPr>
        <a:noFill/>
        <a:ln w="12700" cap="flat" cmpd="sng" algn="ctr">
          <a:solidFill>
            <a:schemeClr val="accent2">
              <a:hueOff val="0"/>
              <a:satOff val="0"/>
              <a:lumOff val="0"/>
              <a:alphaOff val="0"/>
            </a:schemeClr>
          </a:solidFill>
          <a:prstDash val="dash"/>
        </a:ln>
        <a:effectLst/>
      </dgm:spPr>
    </dgm:pt>
    <dgm:pt modelId="{D092F12B-EF3E-48C1-9A86-D21FA071DDBB}" type="pres">
      <dgm:prSet presAssocID="{55E1AA9F-A89E-463A-B26F-60325AECF50F}" presName="ConnectLineEnd" presStyleLbl="node1" presStyleIdx="1" presStyleCnt="3"/>
      <dgm:spPr/>
    </dgm:pt>
    <dgm:pt modelId="{CE730F7A-8E27-47E2-9911-7FDA19D3DB9A}" type="pres">
      <dgm:prSet presAssocID="{55E1AA9F-A89E-463A-B26F-60325AECF50F}" presName="EmptyPane" presStyleCnt="0"/>
      <dgm:spPr/>
    </dgm:pt>
    <dgm:pt modelId="{0B31CD8D-7728-4D2F-9ABE-1E02C999910D}" type="pres">
      <dgm:prSet presAssocID="{56235C5F-85CF-4318-A6B1-70B2C8267E8A}" presName="spaceBetweenRectangles" presStyleLbl="fgAcc1" presStyleIdx="1" presStyleCnt="2"/>
      <dgm:spPr/>
    </dgm:pt>
    <dgm:pt modelId="{2B40F81C-2C8B-4885-9BB4-CFED8D82804D}" type="pres">
      <dgm:prSet presAssocID="{2520C070-1827-4C86-B99B-C78D0E08110F}" presName="composite" presStyleCnt="0"/>
      <dgm:spPr/>
    </dgm:pt>
    <dgm:pt modelId="{482ADF32-DCBC-4B49-B3A0-39DF790B2548}" type="pres">
      <dgm:prSet presAssocID="{2520C070-1827-4C86-B99B-C78D0E08110F}" presName="Parent1" presStyleLbl="alignNode1" presStyleIdx="2" presStyleCnt="3" custScaleX="105706" custLinFactY="63561" custLinFactNeighborX="-6567" custLinFactNeighborY="100000">
        <dgm:presLayoutVars>
          <dgm:chMax val="1"/>
          <dgm:chPref val="1"/>
          <dgm:bulletEnabled val="1"/>
        </dgm:presLayoutVars>
      </dgm:prSet>
      <dgm:spPr/>
    </dgm:pt>
    <dgm:pt modelId="{116239A6-132D-4FC2-87AB-55D34B284D8C}" type="pres">
      <dgm:prSet presAssocID="{2520C070-1827-4C86-B99B-C78D0E08110F}" presName="Childtext1" presStyleLbl="revTx" presStyleIdx="2" presStyleCnt="3">
        <dgm:presLayoutVars>
          <dgm:chMax val="0"/>
          <dgm:chPref val="0"/>
          <dgm:bulletEnabled/>
        </dgm:presLayoutVars>
      </dgm:prSet>
      <dgm:spPr/>
    </dgm:pt>
    <dgm:pt modelId="{FDE832E8-9B83-4956-96D8-699D8D2F49EF}" type="pres">
      <dgm:prSet presAssocID="{2520C070-1827-4C86-B99B-C78D0E08110F}" presName="ConnectLine" presStyleLbl="sibTrans1D1" presStyleIdx="2" presStyleCnt="3"/>
      <dgm:spPr>
        <a:noFill/>
        <a:ln w="12700" cap="flat" cmpd="sng" algn="ctr">
          <a:solidFill>
            <a:schemeClr val="accent2">
              <a:hueOff val="0"/>
              <a:satOff val="0"/>
              <a:lumOff val="0"/>
              <a:alphaOff val="0"/>
            </a:schemeClr>
          </a:solidFill>
          <a:prstDash val="dash"/>
        </a:ln>
        <a:effectLst/>
      </dgm:spPr>
    </dgm:pt>
    <dgm:pt modelId="{FCD10645-A219-424C-9BD4-9C6E60F20FA0}" type="pres">
      <dgm:prSet presAssocID="{2520C070-1827-4C86-B99B-C78D0E08110F}" presName="ConnectLineEnd" presStyleLbl="node1" presStyleIdx="2" presStyleCnt="3"/>
      <dgm:spPr/>
    </dgm:pt>
    <dgm:pt modelId="{9660251B-AEEF-406B-A374-7111DC205A9B}" type="pres">
      <dgm:prSet presAssocID="{2520C070-1827-4C86-B99B-C78D0E08110F}" presName="EmptyPane" presStyleCnt="0"/>
      <dgm:spPr/>
    </dgm:pt>
  </dgm:ptLst>
  <dgm:cxnLst>
    <dgm:cxn modelId="{F4188F00-56FE-4F36-928A-2DD941A422C1}" srcId="{9C5BD959-F282-4B17-AA1A-B754F2A20070}" destId="{2520C070-1827-4C86-B99B-C78D0E08110F}" srcOrd="2" destOrd="0" parTransId="{90265E71-E1E7-4371-9214-5BD7BD68747D}" sibTransId="{989F15F3-D53E-4B40-A699-A16693369DEA}"/>
    <dgm:cxn modelId="{77975A01-D9C6-49D2-B5F5-79AF365F0600}" srcId="{9C5BD959-F282-4B17-AA1A-B754F2A20070}" destId="{55E1AA9F-A89E-463A-B26F-60325AECF50F}" srcOrd="1" destOrd="0" parTransId="{913F8117-8EB7-4283-A947-9FC99A898B4E}" sibTransId="{56235C5F-85CF-4318-A6B1-70B2C8267E8A}"/>
    <dgm:cxn modelId="{54D9124E-F01A-46C5-A24B-0F5E44DED7F0}" type="presOf" srcId="{9C5BD959-F282-4B17-AA1A-B754F2A20070}" destId="{0A880035-ECB5-440F-A3A1-C1A3F32F678C}" srcOrd="0" destOrd="0" presId="urn:microsoft.com/office/officeart/2016/7/layout/HexagonTimeline"/>
    <dgm:cxn modelId="{76E91A53-F4BB-49EA-9D8D-25666AD135F0}" type="presOf" srcId="{E2A466AE-8D44-4BC8-99B9-DDB4548E4FF1}" destId="{8FADD187-5534-41FC-AEAB-A1DFA671BC98}" srcOrd="0" destOrd="0" presId="urn:microsoft.com/office/officeart/2016/7/layout/HexagonTimeline"/>
    <dgm:cxn modelId="{BD03FA5B-2B25-49B7-A441-020242D97FEC}" srcId="{2520C070-1827-4C86-B99B-C78D0E08110F}" destId="{AEB0F5B5-F6CE-4BA2-B3BF-64C902C34C38}" srcOrd="0" destOrd="0" parTransId="{F7009F87-1F74-4D8A-8D57-5F2E01A2C4D8}" sibTransId="{A15CF1E4-1865-49A4-A974-BFFE8228C8DC}"/>
    <dgm:cxn modelId="{5B5DE06D-9268-4628-81CB-A1BA096614CC}" srcId="{9C5BD959-F282-4B17-AA1A-B754F2A20070}" destId="{03B6D883-E2E6-42BE-BE8D-D5016F4A5642}" srcOrd="0" destOrd="0" parTransId="{D108F484-63D9-4555-8178-76120F598338}" sibTransId="{AF9E9A91-CFAA-4D06-8377-0B33E1C37BE6}"/>
    <dgm:cxn modelId="{60522585-1A1E-42B7-BA4D-245B175DE297}" type="presOf" srcId="{AEB0F5B5-F6CE-4BA2-B3BF-64C902C34C38}" destId="{116239A6-132D-4FC2-87AB-55D34B284D8C}" srcOrd="0" destOrd="0" presId="urn:microsoft.com/office/officeart/2016/7/layout/HexagonTimeline"/>
    <dgm:cxn modelId="{66BCF4A9-3EE4-41BE-AEFA-8D75F85F9CC6}" type="presOf" srcId="{03B6D883-E2E6-42BE-BE8D-D5016F4A5642}" destId="{26AC0A45-C44C-440B-BD48-43E886489681}" srcOrd="0" destOrd="0" presId="urn:microsoft.com/office/officeart/2016/7/layout/HexagonTimeline"/>
    <dgm:cxn modelId="{ED10D7D9-2618-4CFD-ADF0-963CD11062ED}" type="presOf" srcId="{968DAD5A-29AB-4A26-BB08-DFA871BCD16D}" destId="{3F53F37E-5709-46C9-A861-2F819D4D77A8}" srcOrd="0" destOrd="0" presId="urn:microsoft.com/office/officeart/2016/7/layout/HexagonTimeline"/>
    <dgm:cxn modelId="{48B8D7DA-9BCC-4849-A188-7CB427F117BB}" srcId="{03B6D883-E2E6-42BE-BE8D-D5016F4A5642}" destId="{968DAD5A-29AB-4A26-BB08-DFA871BCD16D}" srcOrd="0" destOrd="0" parTransId="{122F937E-0551-4FAF-8E5D-46A65BE2D772}" sibTransId="{718E239A-8FFA-4D2B-88BE-4B1DE3514440}"/>
    <dgm:cxn modelId="{057CC0EA-475E-4F39-9971-28D01CCC087D}" type="presOf" srcId="{2520C070-1827-4C86-B99B-C78D0E08110F}" destId="{482ADF32-DCBC-4B49-B3A0-39DF790B2548}" srcOrd="0" destOrd="0" presId="urn:microsoft.com/office/officeart/2016/7/layout/HexagonTimeline"/>
    <dgm:cxn modelId="{224E7EF3-7DC2-4232-B5FE-D082D6DBF2A7}" type="presOf" srcId="{55E1AA9F-A89E-463A-B26F-60325AECF50F}" destId="{8B9E72E6-605F-48D6-8410-BA5EFF1F709B}" srcOrd="0" destOrd="0" presId="urn:microsoft.com/office/officeart/2016/7/layout/HexagonTimeline"/>
    <dgm:cxn modelId="{7A485FFA-22FC-464F-ABBD-8772315114A7}" srcId="{55E1AA9F-A89E-463A-B26F-60325AECF50F}" destId="{E2A466AE-8D44-4BC8-99B9-DDB4548E4FF1}" srcOrd="0" destOrd="0" parTransId="{FAA06558-3772-4EE2-AF2F-9EC0DAA3B4CD}" sibTransId="{45E61CD4-9E8D-4B5F-9F8B-70FB4F7B67CC}"/>
    <dgm:cxn modelId="{23BCA24C-0E57-434D-8E4E-195E9A531883}" type="presParOf" srcId="{0A880035-ECB5-440F-A3A1-C1A3F32F678C}" destId="{2CD910E7-0B6F-4E3D-BB1B-E0B407D8EFBD}" srcOrd="0" destOrd="0" presId="urn:microsoft.com/office/officeart/2016/7/layout/HexagonTimeline"/>
    <dgm:cxn modelId="{DF11879C-D2E6-4389-9503-BBF1BC26D3BF}" type="presParOf" srcId="{2CD910E7-0B6F-4E3D-BB1B-E0B407D8EFBD}" destId="{26AC0A45-C44C-440B-BD48-43E886489681}" srcOrd="0" destOrd="0" presId="urn:microsoft.com/office/officeart/2016/7/layout/HexagonTimeline"/>
    <dgm:cxn modelId="{C24DF3B7-6FF6-4F62-B107-2747539152F8}" type="presParOf" srcId="{2CD910E7-0B6F-4E3D-BB1B-E0B407D8EFBD}" destId="{3F53F37E-5709-46C9-A861-2F819D4D77A8}" srcOrd="1" destOrd="0" presId="urn:microsoft.com/office/officeart/2016/7/layout/HexagonTimeline"/>
    <dgm:cxn modelId="{4E6ED861-FDE3-4355-A372-264AB0A1356A}" type="presParOf" srcId="{2CD910E7-0B6F-4E3D-BB1B-E0B407D8EFBD}" destId="{0E1DABEE-02F0-45F9-B00D-994CCB1B81BA}" srcOrd="2" destOrd="0" presId="urn:microsoft.com/office/officeart/2016/7/layout/HexagonTimeline"/>
    <dgm:cxn modelId="{65473702-EEA1-4B22-AFD5-F4A866274F43}" type="presParOf" srcId="{2CD910E7-0B6F-4E3D-BB1B-E0B407D8EFBD}" destId="{C3C40309-7E14-4AE4-B424-146D9985A740}" srcOrd="3" destOrd="0" presId="urn:microsoft.com/office/officeart/2016/7/layout/HexagonTimeline"/>
    <dgm:cxn modelId="{2EA75754-984E-4ED0-9750-A30DD2AE6153}" type="presParOf" srcId="{2CD910E7-0B6F-4E3D-BB1B-E0B407D8EFBD}" destId="{7372EB1B-15AA-4EA5-AE54-719E84921466}" srcOrd="4" destOrd="0" presId="urn:microsoft.com/office/officeart/2016/7/layout/HexagonTimeline"/>
    <dgm:cxn modelId="{971726CB-E1B4-402C-A151-A630A34BECCB}" type="presParOf" srcId="{0A880035-ECB5-440F-A3A1-C1A3F32F678C}" destId="{AB72485A-08A2-45FD-BBC4-9396F2EAD46C}" srcOrd="1" destOrd="0" presId="urn:microsoft.com/office/officeart/2016/7/layout/HexagonTimeline"/>
    <dgm:cxn modelId="{E3793DAE-99BC-42AD-8457-D9D91880CB77}" type="presParOf" srcId="{0A880035-ECB5-440F-A3A1-C1A3F32F678C}" destId="{2224DE8C-8002-4CEF-9901-9440AB28CCB2}" srcOrd="2" destOrd="0" presId="urn:microsoft.com/office/officeart/2016/7/layout/HexagonTimeline"/>
    <dgm:cxn modelId="{FEC65D77-EF3C-4B38-86EC-F33EAD7D5C21}" type="presParOf" srcId="{2224DE8C-8002-4CEF-9901-9440AB28CCB2}" destId="{8B9E72E6-605F-48D6-8410-BA5EFF1F709B}" srcOrd="0" destOrd="0" presId="urn:microsoft.com/office/officeart/2016/7/layout/HexagonTimeline"/>
    <dgm:cxn modelId="{1E2A1E0D-20E0-4716-BE4B-416C0842A528}" type="presParOf" srcId="{2224DE8C-8002-4CEF-9901-9440AB28CCB2}" destId="{8FADD187-5534-41FC-AEAB-A1DFA671BC98}" srcOrd="1" destOrd="0" presId="urn:microsoft.com/office/officeart/2016/7/layout/HexagonTimeline"/>
    <dgm:cxn modelId="{A46CEA38-5081-4DE9-9973-22174BA4CA9C}" type="presParOf" srcId="{2224DE8C-8002-4CEF-9901-9440AB28CCB2}" destId="{1C67F482-7990-42A7-B8A9-0AA0269866F7}" srcOrd="2" destOrd="0" presId="urn:microsoft.com/office/officeart/2016/7/layout/HexagonTimeline"/>
    <dgm:cxn modelId="{303DB264-FF63-47FF-BA26-412860F7077E}" type="presParOf" srcId="{2224DE8C-8002-4CEF-9901-9440AB28CCB2}" destId="{D092F12B-EF3E-48C1-9A86-D21FA071DDBB}" srcOrd="3" destOrd="0" presId="urn:microsoft.com/office/officeart/2016/7/layout/HexagonTimeline"/>
    <dgm:cxn modelId="{7DCDF9FF-D632-4136-8CC0-F6029196D5B7}" type="presParOf" srcId="{2224DE8C-8002-4CEF-9901-9440AB28CCB2}" destId="{CE730F7A-8E27-47E2-9911-7FDA19D3DB9A}" srcOrd="4" destOrd="0" presId="urn:microsoft.com/office/officeart/2016/7/layout/HexagonTimeline"/>
    <dgm:cxn modelId="{F5524AE7-EC97-417B-98B2-7246A3F87150}" type="presParOf" srcId="{0A880035-ECB5-440F-A3A1-C1A3F32F678C}" destId="{0B31CD8D-7728-4D2F-9ABE-1E02C999910D}" srcOrd="3" destOrd="0" presId="urn:microsoft.com/office/officeart/2016/7/layout/HexagonTimeline"/>
    <dgm:cxn modelId="{63537BFA-2B27-458D-8E48-D13B749933B8}" type="presParOf" srcId="{0A880035-ECB5-440F-A3A1-C1A3F32F678C}" destId="{2B40F81C-2C8B-4885-9BB4-CFED8D82804D}" srcOrd="4" destOrd="0" presId="urn:microsoft.com/office/officeart/2016/7/layout/HexagonTimeline"/>
    <dgm:cxn modelId="{56CBCA1B-C3DE-4708-8EAE-16F13FABF0B8}" type="presParOf" srcId="{2B40F81C-2C8B-4885-9BB4-CFED8D82804D}" destId="{482ADF32-DCBC-4B49-B3A0-39DF790B2548}" srcOrd="0" destOrd="0" presId="urn:microsoft.com/office/officeart/2016/7/layout/HexagonTimeline"/>
    <dgm:cxn modelId="{C39D7115-850A-4975-AE4B-635A53856C9D}" type="presParOf" srcId="{2B40F81C-2C8B-4885-9BB4-CFED8D82804D}" destId="{116239A6-132D-4FC2-87AB-55D34B284D8C}" srcOrd="1" destOrd="0" presId="urn:microsoft.com/office/officeart/2016/7/layout/HexagonTimeline"/>
    <dgm:cxn modelId="{6C206013-3DF9-4266-A893-D804FB7F0629}" type="presParOf" srcId="{2B40F81C-2C8B-4885-9BB4-CFED8D82804D}" destId="{FDE832E8-9B83-4956-96D8-699D8D2F49EF}" srcOrd="2" destOrd="0" presId="urn:microsoft.com/office/officeart/2016/7/layout/HexagonTimeline"/>
    <dgm:cxn modelId="{DA258C0D-AE46-45D8-9F57-CBF6EA2F2F91}" type="presParOf" srcId="{2B40F81C-2C8B-4885-9BB4-CFED8D82804D}" destId="{FCD10645-A219-424C-9BD4-9C6E60F20FA0}" srcOrd="3" destOrd="0" presId="urn:microsoft.com/office/officeart/2016/7/layout/HexagonTimeline"/>
    <dgm:cxn modelId="{7EA15EDB-4DA0-4632-8EA0-2EE7F22A46F0}" type="presParOf" srcId="{2B40F81C-2C8B-4885-9BB4-CFED8D82804D}" destId="{9660251B-AEEF-406B-A374-7111DC205A9B}"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5BD959-F282-4B17-AA1A-B754F2A20070}" type="doc">
      <dgm:prSet loTypeId="urn:microsoft.com/office/officeart/2016/7/layout/HexagonTimeline" loCatId="other" qsTypeId="urn:microsoft.com/office/officeart/2005/8/quickstyle/simple1" qsCatId="simple" csTypeId="urn:microsoft.com/office/officeart/2005/8/colors/accent2_2" csCatId="accent2" phldr="1"/>
      <dgm:spPr/>
      <dgm:t>
        <a:bodyPr rtlCol="0"/>
        <a:lstStyle/>
        <a:p>
          <a:pPr rtl="0"/>
          <a:endParaRPr lang="en-US"/>
        </a:p>
      </dgm:t>
    </dgm:pt>
    <dgm:pt modelId="{03B6D883-E2E6-42BE-BE8D-D5016F4A5642}">
      <dgm:prSet phldrT="[Text]" phldr="0" custT="1"/>
      <dgm:spPr/>
      <dgm:t>
        <a:bodyPr rtlCol="0"/>
        <a:lstStyle/>
        <a:p>
          <a:pPr rtl="0"/>
          <a:r>
            <a:rPr lang="en-GB" sz="1800" b="1" i="0" dirty="0"/>
            <a:t>Feelings</a:t>
          </a:r>
          <a:endParaRPr lang="en-GB" sz="1800" noProof="0" dirty="0"/>
        </a:p>
      </dgm:t>
    </dgm:pt>
    <dgm:pt modelId="{D108F484-63D9-4555-8178-76120F598338}" type="parTrans" cxnId="{5B5DE06D-9268-4628-81CB-A1BA096614CC}">
      <dgm:prSet/>
      <dgm:spPr/>
      <dgm:t>
        <a:bodyPr rtlCol="0"/>
        <a:lstStyle/>
        <a:p>
          <a:pPr rtl="0"/>
          <a:endParaRPr lang="en-GB" noProof="0" dirty="0"/>
        </a:p>
      </dgm:t>
    </dgm:pt>
    <dgm:pt modelId="{AF9E9A91-CFAA-4D06-8377-0B33E1C37BE6}" type="sibTrans" cxnId="{5B5DE06D-9268-4628-81CB-A1BA096614CC}">
      <dgm:prSet/>
      <dgm:spPr/>
      <dgm:t>
        <a:bodyPr rtlCol="0"/>
        <a:lstStyle/>
        <a:p>
          <a:pPr rtl="0"/>
          <a:endParaRPr lang="en-GB" noProof="0" dirty="0"/>
        </a:p>
      </dgm:t>
    </dgm:pt>
    <dgm:pt modelId="{968DAD5A-29AB-4A26-BB08-DFA871BCD16D}">
      <dgm:prSet phldrT="[Text]" custT="1"/>
      <dgm:spPr/>
      <dgm:t>
        <a:bodyPr rtlCol="0"/>
        <a:lstStyle/>
        <a:p>
          <a:pPr rtl="0">
            <a:lnSpc>
              <a:spcPct val="150000"/>
            </a:lnSpc>
          </a:pPr>
          <a:r>
            <a:rPr lang="en-GB" sz="1100" b="0" i="0" u="none" noProof="0" dirty="0">
              <a:solidFill>
                <a:schemeClr val="tx1">
                  <a:lumMod val="75000"/>
                  <a:lumOff val="25000"/>
                </a:schemeClr>
              </a:solidFill>
              <a:latin typeface="Arial" panose="020B0604020202020204" pitchFamily="34" charset="0"/>
              <a:cs typeface="Arial" panose="020B0604020202020204" pitchFamily="34" charset="0"/>
            </a:rPr>
            <a:t>As the team works toward its goals, members realise that the team cannot compete with their early expectations. Their focus may be diverted away from the tasks at hand and onto feelings of discontent or animosity against the team's progress or procedure. Members may express anxiety about not being able to meet the team's goals.</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122F937E-0551-4FAF-8E5D-46A65BE2D772}" type="parTrans" cxnId="{48B8D7DA-9BCC-4849-A188-7CB427F117BB}">
      <dgm:prSet/>
      <dgm:spPr/>
      <dgm:t>
        <a:bodyPr rtlCol="0"/>
        <a:lstStyle/>
        <a:p>
          <a:pPr rtl="0"/>
          <a:endParaRPr lang="en-GB" noProof="0" dirty="0"/>
        </a:p>
      </dgm:t>
    </dgm:pt>
    <dgm:pt modelId="{718E239A-8FFA-4D2B-88BE-4B1DE3514440}" type="sibTrans" cxnId="{48B8D7DA-9BCC-4849-A188-7CB427F117BB}">
      <dgm:prSet/>
      <dgm:spPr/>
      <dgm:t>
        <a:bodyPr rtlCol="0"/>
        <a:lstStyle/>
        <a:p>
          <a:pPr rtl="0"/>
          <a:endParaRPr lang="en-GB" noProof="0" dirty="0"/>
        </a:p>
      </dgm:t>
    </dgm:pt>
    <dgm:pt modelId="{55E1AA9F-A89E-463A-B26F-60325AECF50F}">
      <dgm:prSet phldrT="[Text]" phldr="0" custT="1"/>
      <dgm:spPr/>
      <dgm:t>
        <a:bodyPr rtlCol="0"/>
        <a:lstStyle/>
        <a:p>
          <a:pPr rtl="0"/>
          <a:r>
            <a:rPr lang="en-GB" sz="1800" b="1" i="0" dirty="0"/>
            <a:t>Behaviours</a:t>
          </a:r>
          <a:endParaRPr lang="en-GB" sz="1800" noProof="0" dirty="0"/>
        </a:p>
      </dgm:t>
    </dgm:pt>
    <dgm:pt modelId="{913F8117-8EB7-4283-A947-9FC99A898B4E}" type="parTrans" cxnId="{77975A01-D9C6-49D2-B5F5-79AF365F0600}">
      <dgm:prSet/>
      <dgm:spPr/>
      <dgm:t>
        <a:bodyPr rtlCol="0"/>
        <a:lstStyle/>
        <a:p>
          <a:pPr rtl="0"/>
          <a:endParaRPr lang="en-GB" noProof="0" dirty="0"/>
        </a:p>
      </dgm:t>
    </dgm:pt>
    <dgm:pt modelId="{56235C5F-85CF-4318-A6B1-70B2C8267E8A}" type="sibTrans" cxnId="{77975A01-D9C6-49D2-B5F5-79AF365F0600}">
      <dgm:prSet/>
      <dgm:spPr/>
      <dgm:t>
        <a:bodyPr rtlCol="0"/>
        <a:lstStyle/>
        <a:p>
          <a:pPr rtl="0"/>
          <a:endParaRPr lang="en-GB" noProof="0" dirty="0"/>
        </a:p>
      </dgm:t>
    </dgm:pt>
    <dgm:pt modelId="{E2A466AE-8D44-4BC8-99B9-DDB4548E4FF1}">
      <dgm:prSet phldrT="[Text]" custT="1"/>
      <dgm:spPr/>
      <dgm:t>
        <a:bodyPr rtlCol="0"/>
        <a:lstStyle/>
        <a:p>
          <a:pPr rtl="0">
            <a:lnSpc>
              <a:spcPct val="150000"/>
            </a:lnSpc>
          </a:pPr>
          <a:r>
            <a:rPr lang="en-GB" sz="1100" b="0" i="0" u="none" noProof="0" dirty="0">
              <a:solidFill>
                <a:schemeClr val="tx1">
                  <a:lumMod val="75000"/>
                  <a:lumOff val="25000"/>
                </a:schemeClr>
              </a:solidFill>
              <a:latin typeface="Arial" panose="020B0604020202020204" pitchFamily="34" charset="0"/>
              <a:cs typeface="Arial" panose="020B0604020202020204" pitchFamily="34" charset="0"/>
            </a:rPr>
            <a:t>Storming stage behaviours may be less pleasant than Forming stage behaviours, with frustrations or conflicts over objectives, expectations, roles, and obligations expressed openly. Members may express angriness with limitations that restrict their individual or team growth; this angriness may be directed towards another team members, to the team leader or the team's backer.</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FAA06558-3772-4EE2-AF2F-9EC0DAA3B4CD}" type="parTrans" cxnId="{7A485FFA-22FC-464F-ABBD-8772315114A7}">
      <dgm:prSet/>
      <dgm:spPr/>
      <dgm:t>
        <a:bodyPr rtlCol="0"/>
        <a:lstStyle/>
        <a:p>
          <a:pPr rtl="0"/>
          <a:endParaRPr lang="en-GB" noProof="0" dirty="0"/>
        </a:p>
      </dgm:t>
    </dgm:pt>
    <dgm:pt modelId="{45E61CD4-9E8D-4B5F-9F8B-70FB4F7B67CC}" type="sibTrans" cxnId="{7A485FFA-22FC-464F-ABBD-8772315114A7}">
      <dgm:prSet/>
      <dgm:spPr/>
      <dgm:t>
        <a:bodyPr rtlCol="0"/>
        <a:lstStyle/>
        <a:p>
          <a:pPr rtl="0"/>
          <a:endParaRPr lang="en-GB" noProof="0" dirty="0"/>
        </a:p>
      </dgm:t>
    </dgm:pt>
    <dgm:pt modelId="{2520C070-1827-4C86-B99B-C78D0E08110F}">
      <dgm:prSet phldrT="[Text]" custT="1"/>
      <dgm:spPr/>
      <dgm:t>
        <a:bodyPr rtlCol="0"/>
        <a:lstStyle/>
        <a:p>
          <a:pPr rtl="0"/>
          <a:r>
            <a:rPr lang="en-GB" sz="1800" b="1" i="0" dirty="0"/>
            <a:t>Team Tasks</a:t>
          </a:r>
          <a:endParaRPr lang="en-GB" sz="1800" noProof="0" dirty="0"/>
        </a:p>
      </dgm:t>
    </dgm:pt>
    <dgm:pt modelId="{90265E71-E1E7-4371-9214-5BD7BD68747D}" type="parTrans" cxnId="{F4188F00-56FE-4F36-928A-2DD941A422C1}">
      <dgm:prSet/>
      <dgm:spPr/>
      <dgm:t>
        <a:bodyPr rtlCol="0"/>
        <a:lstStyle/>
        <a:p>
          <a:pPr rtl="0"/>
          <a:endParaRPr lang="en-GB" noProof="0" dirty="0"/>
        </a:p>
      </dgm:t>
    </dgm:pt>
    <dgm:pt modelId="{989F15F3-D53E-4B40-A699-A16693369DEA}" type="sibTrans" cxnId="{F4188F00-56FE-4F36-928A-2DD941A422C1}">
      <dgm:prSet/>
      <dgm:spPr/>
      <dgm:t>
        <a:bodyPr rtlCol="0"/>
        <a:lstStyle/>
        <a:p>
          <a:pPr rtl="0"/>
          <a:endParaRPr lang="en-GB" noProof="0" dirty="0"/>
        </a:p>
      </dgm:t>
    </dgm:pt>
    <dgm:pt modelId="{AEB0F5B5-F6CE-4BA2-B3BF-64C902C34C38}">
      <dgm:prSet phldrT="[Text]" custT="1"/>
      <dgm:spPr/>
      <dgm:t>
        <a:bodyPr rtlCol="0"/>
        <a:lstStyle/>
        <a:p>
          <a:pPr rtl="0">
            <a:lnSpc>
              <a:spcPct val="150000"/>
            </a:lnSpc>
          </a:pPr>
          <a:r>
            <a:rPr lang="en-GB" sz="1100" b="0" i="0" u="none" noProof="0" dirty="0">
              <a:solidFill>
                <a:schemeClr val="tx1">
                  <a:lumMod val="75000"/>
                  <a:lumOff val="25000"/>
                </a:schemeClr>
              </a:solidFill>
              <a:latin typeface="Arial" panose="020B0604020202020204" pitchFamily="34" charset="0"/>
              <a:cs typeface="Arial" panose="020B0604020202020204" pitchFamily="34" charset="0"/>
            </a:rPr>
            <a:t>The Storming stage of development require the team to focus on its goals, maybe cutting bigger goals down into smaller, more attainable milestones. The team may need to practise task-related talents, as well as group process and conflict resolution skills. During the Storming stage, redefining the team's goals, duties, and tasks may help team members overcome their dissatisfaction or bewilderment.</a:t>
          </a:r>
          <a:endParaRPr lang="en-GB" sz="1100" noProof="0" dirty="0">
            <a:solidFill>
              <a:schemeClr val="tx1">
                <a:lumMod val="75000"/>
                <a:lumOff val="25000"/>
              </a:schemeClr>
            </a:solidFill>
            <a:latin typeface="Arial" panose="020B0604020202020204" pitchFamily="34" charset="0"/>
            <a:cs typeface="Arial" panose="020B0604020202020204" pitchFamily="34" charset="0"/>
          </a:endParaRPr>
        </a:p>
      </dgm:t>
    </dgm:pt>
    <dgm:pt modelId="{F7009F87-1F74-4D8A-8D57-5F2E01A2C4D8}" type="parTrans" cxnId="{BD03FA5B-2B25-49B7-A441-020242D97FEC}">
      <dgm:prSet/>
      <dgm:spPr/>
      <dgm:t>
        <a:bodyPr rtlCol="0"/>
        <a:lstStyle/>
        <a:p>
          <a:pPr rtl="0"/>
          <a:endParaRPr lang="en-GB" noProof="0" dirty="0"/>
        </a:p>
      </dgm:t>
    </dgm:pt>
    <dgm:pt modelId="{A15CF1E4-1865-49A4-A974-BFFE8228C8DC}" type="sibTrans" cxnId="{BD03FA5B-2B25-49B7-A441-020242D97FEC}">
      <dgm:prSet/>
      <dgm:spPr/>
      <dgm:t>
        <a:bodyPr rtlCol="0"/>
        <a:lstStyle/>
        <a:p>
          <a:pPr rtl="0"/>
          <a:endParaRPr lang="en-GB" noProof="0" dirty="0"/>
        </a:p>
      </dgm:t>
    </dgm:pt>
    <dgm:pt modelId="{0A880035-ECB5-440F-A3A1-C1A3F32F678C}" type="pres">
      <dgm:prSet presAssocID="{9C5BD959-F282-4B17-AA1A-B754F2A20070}" presName="Name0" presStyleCnt="0">
        <dgm:presLayoutVars>
          <dgm:chMax/>
          <dgm:chPref/>
          <dgm:animLvl val="lvl"/>
        </dgm:presLayoutVars>
      </dgm:prSet>
      <dgm:spPr/>
    </dgm:pt>
    <dgm:pt modelId="{2CD910E7-0B6F-4E3D-BB1B-E0B407D8EFBD}" type="pres">
      <dgm:prSet presAssocID="{03B6D883-E2E6-42BE-BE8D-D5016F4A5642}" presName="composite" presStyleCnt="0"/>
      <dgm:spPr/>
    </dgm:pt>
    <dgm:pt modelId="{26AC0A45-C44C-440B-BD48-43E886489681}" type="pres">
      <dgm:prSet presAssocID="{03B6D883-E2E6-42BE-BE8D-D5016F4A5642}" presName="Parent1" presStyleLbl="alignNode1" presStyleIdx="0" presStyleCnt="3" custLinFactY="100000" custLinFactNeighborX="2939" custLinFactNeighborY="138769">
        <dgm:presLayoutVars>
          <dgm:chMax val="1"/>
          <dgm:chPref val="1"/>
          <dgm:bulletEnabled val="1"/>
        </dgm:presLayoutVars>
      </dgm:prSet>
      <dgm:spPr/>
    </dgm:pt>
    <dgm:pt modelId="{3F53F37E-5709-46C9-A861-2F819D4D77A8}" type="pres">
      <dgm:prSet presAssocID="{03B6D883-E2E6-42BE-BE8D-D5016F4A5642}" presName="Childtext1" presStyleLbl="revTx" presStyleIdx="0" presStyleCnt="3">
        <dgm:presLayoutVars>
          <dgm:chMax val="0"/>
          <dgm:chPref val="0"/>
          <dgm:bulletEnabled/>
        </dgm:presLayoutVars>
      </dgm:prSet>
      <dgm:spPr/>
    </dgm:pt>
    <dgm:pt modelId="{0E1DABEE-02F0-45F9-B00D-994CCB1B81BA}" type="pres">
      <dgm:prSet presAssocID="{03B6D883-E2E6-42BE-BE8D-D5016F4A5642}" presName="ConnectLine" presStyleLbl="sibTrans1D1" presStyleIdx="0" presStyleCnt="3"/>
      <dgm:spPr>
        <a:noFill/>
        <a:ln w="12700" cap="flat" cmpd="sng" algn="ctr">
          <a:solidFill>
            <a:schemeClr val="accent2">
              <a:hueOff val="0"/>
              <a:satOff val="0"/>
              <a:lumOff val="0"/>
              <a:alphaOff val="0"/>
            </a:schemeClr>
          </a:solidFill>
          <a:prstDash val="dash"/>
        </a:ln>
        <a:effectLst/>
      </dgm:spPr>
    </dgm:pt>
    <dgm:pt modelId="{C3C40309-7E14-4AE4-B424-146D9985A740}" type="pres">
      <dgm:prSet presAssocID="{03B6D883-E2E6-42BE-BE8D-D5016F4A5642}" presName="ConnectLineEnd" presStyleLbl="node1" presStyleIdx="0" presStyleCnt="3"/>
      <dgm:spPr/>
    </dgm:pt>
    <dgm:pt modelId="{7372EB1B-15AA-4EA5-AE54-719E84921466}" type="pres">
      <dgm:prSet presAssocID="{03B6D883-E2E6-42BE-BE8D-D5016F4A5642}" presName="EmptyPane" presStyleCnt="0"/>
      <dgm:spPr/>
    </dgm:pt>
    <dgm:pt modelId="{AB72485A-08A2-45FD-BBC4-9396F2EAD46C}" type="pres">
      <dgm:prSet presAssocID="{AF9E9A91-CFAA-4D06-8377-0B33E1C37BE6}" presName="spaceBetweenRectangles" presStyleLbl="fgAcc1" presStyleIdx="0" presStyleCnt="2"/>
      <dgm:spPr/>
    </dgm:pt>
    <dgm:pt modelId="{2224DE8C-8002-4CEF-9901-9440AB28CCB2}" type="pres">
      <dgm:prSet presAssocID="{55E1AA9F-A89E-463A-B26F-60325AECF50F}" presName="composite" presStyleCnt="0"/>
      <dgm:spPr/>
    </dgm:pt>
    <dgm:pt modelId="{8B9E72E6-605F-48D6-8410-BA5EFF1F709B}" type="pres">
      <dgm:prSet presAssocID="{55E1AA9F-A89E-463A-B26F-60325AECF50F}" presName="Parent1" presStyleLbl="alignNode1" presStyleIdx="1" presStyleCnt="3" custScaleX="86894" custScaleY="93141" custLinFactY="-100000" custLinFactNeighborX="-1913" custLinFactNeighborY="-135252">
        <dgm:presLayoutVars>
          <dgm:chMax val="1"/>
          <dgm:chPref val="1"/>
          <dgm:bulletEnabled val="1"/>
        </dgm:presLayoutVars>
      </dgm:prSet>
      <dgm:spPr/>
    </dgm:pt>
    <dgm:pt modelId="{8FADD187-5534-41FC-AEAB-A1DFA671BC98}" type="pres">
      <dgm:prSet presAssocID="{55E1AA9F-A89E-463A-B26F-60325AECF50F}" presName="Childtext1" presStyleLbl="revTx" presStyleIdx="1" presStyleCnt="3">
        <dgm:presLayoutVars>
          <dgm:chMax val="0"/>
          <dgm:chPref val="0"/>
          <dgm:bulletEnabled/>
        </dgm:presLayoutVars>
      </dgm:prSet>
      <dgm:spPr/>
    </dgm:pt>
    <dgm:pt modelId="{1C67F482-7990-42A7-B8A9-0AA0269866F7}" type="pres">
      <dgm:prSet presAssocID="{55E1AA9F-A89E-463A-B26F-60325AECF50F}" presName="ConnectLine" presStyleLbl="sibTrans1D1" presStyleIdx="1" presStyleCnt="3"/>
      <dgm:spPr>
        <a:noFill/>
        <a:ln w="12700" cap="flat" cmpd="sng" algn="ctr">
          <a:solidFill>
            <a:schemeClr val="accent2">
              <a:hueOff val="0"/>
              <a:satOff val="0"/>
              <a:lumOff val="0"/>
              <a:alphaOff val="0"/>
            </a:schemeClr>
          </a:solidFill>
          <a:prstDash val="dash"/>
        </a:ln>
        <a:effectLst/>
      </dgm:spPr>
    </dgm:pt>
    <dgm:pt modelId="{D092F12B-EF3E-48C1-9A86-D21FA071DDBB}" type="pres">
      <dgm:prSet presAssocID="{55E1AA9F-A89E-463A-B26F-60325AECF50F}" presName="ConnectLineEnd" presStyleLbl="node1" presStyleIdx="1" presStyleCnt="3"/>
      <dgm:spPr/>
    </dgm:pt>
    <dgm:pt modelId="{CE730F7A-8E27-47E2-9911-7FDA19D3DB9A}" type="pres">
      <dgm:prSet presAssocID="{55E1AA9F-A89E-463A-B26F-60325AECF50F}" presName="EmptyPane" presStyleCnt="0"/>
      <dgm:spPr/>
    </dgm:pt>
    <dgm:pt modelId="{0B31CD8D-7728-4D2F-9ABE-1E02C999910D}" type="pres">
      <dgm:prSet presAssocID="{56235C5F-85CF-4318-A6B1-70B2C8267E8A}" presName="spaceBetweenRectangles" presStyleLbl="fgAcc1" presStyleIdx="1" presStyleCnt="2"/>
      <dgm:spPr/>
    </dgm:pt>
    <dgm:pt modelId="{2B40F81C-2C8B-4885-9BB4-CFED8D82804D}" type="pres">
      <dgm:prSet presAssocID="{2520C070-1827-4C86-B99B-C78D0E08110F}" presName="composite" presStyleCnt="0"/>
      <dgm:spPr/>
    </dgm:pt>
    <dgm:pt modelId="{482ADF32-DCBC-4B49-B3A0-39DF790B2548}" type="pres">
      <dgm:prSet presAssocID="{2520C070-1827-4C86-B99B-C78D0E08110F}" presName="Parent1" presStyleLbl="alignNode1" presStyleIdx="2" presStyleCnt="3" custLinFactY="100000" custLinFactNeighborX="-6174" custLinFactNeighborY="193062">
        <dgm:presLayoutVars>
          <dgm:chMax val="1"/>
          <dgm:chPref val="1"/>
          <dgm:bulletEnabled val="1"/>
        </dgm:presLayoutVars>
      </dgm:prSet>
      <dgm:spPr/>
    </dgm:pt>
    <dgm:pt modelId="{116239A6-132D-4FC2-87AB-55D34B284D8C}" type="pres">
      <dgm:prSet presAssocID="{2520C070-1827-4C86-B99B-C78D0E08110F}" presName="Childtext1" presStyleLbl="revTx" presStyleIdx="2" presStyleCnt="3">
        <dgm:presLayoutVars>
          <dgm:chMax val="0"/>
          <dgm:chPref val="0"/>
          <dgm:bulletEnabled/>
        </dgm:presLayoutVars>
      </dgm:prSet>
      <dgm:spPr/>
    </dgm:pt>
    <dgm:pt modelId="{FDE832E8-9B83-4956-96D8-699D8D2F49EF}" type="pres">
      <dgm:prSet presAssocID="{2520C070-1827-4C86-B99B-C78D0E08110F}" presName="ConnectLine" presStyleLbl="sibTrans1D1" presStyleIdx="2" presStyleCnt="3"/>
      <dgm:spPr>
        <a:noFill/>
        <a:ln w="12700" cap="flat" cmpd="sng" algn="ctr">
          <a:solidFill>
            <a:schemeClr val="accent2">
              <a:hueOff val="0"/>
              <a:satOff val="0"/>
              <a:lumOff val="0"/>
              <a:alphaOff val="0"/>
            </a:schemeClr>
          </a:solidFill>
          <a:prstDash val="dash"/>
        </a:ln>
        <a:effectLst/>
      </dgm:spPr>
    </dgm:pt>
    <dgm:pt modelId="{FCD10645-A219-424C-9BD4-9C6E60F20FA0}" type="pres">
      <dgm:prSet presAssocID="{2520C070-1827-4C86-B99B-C78D0E08110F}" presName="ConnectLineEnd" presStyleLbl="node1" presStyleIdx="2" presStyleCnt="3"/>
      <dgm:spPr/>
    </dgm:pt>
    <dgm:pt modelId="{9660251B-AEEF-406B-A374-7111DC205A9B}" type="pres">
      <dgm:prSet presAssocID="{2520C070-1827-4C86-B99B-C78D0E08110F}" presName="EmptyPane" presStyleCnt="0"/>
      <dgm:spPr/>
    </dgm:pt>
  </dgm:ptLst>
  <dgm:cxnLst>
    <dgm:cxn modelId="{F4188F00-56FE-4F36-928A-2DD941A422C1}" srcId="{9C5BD959-F282-4B17-AA1A-B754F2A20070}" destId="{2520C070-1827-4C86-B99B-C78D0E08110F}" srcOrd="2" destOrd="0" parTransId="{90265E71-E1E7-4371-9214-5BD7BD68747D}" sibTransId="{989F15F3-D53E-4B40-A699-A16693369DEA}"/>
    <dgm:cxn modelId="{77975A01-D9C6-49D2-B5F5-79AF365F0600}" srcId="{9C5BD959-F282-4B17-AA1A-B754F2A20070}" destId="{55E1AA9F-A89E-463A-B26F-60325AECF50F}" srcOrd="1" destOrd="0" parTransId="{913F8117-8EB7-4283-A947-9FC99A898B4E}" sibTransId="{56235C5F-85CF-4318-A6B1-70B2C8267E8A}"/>
    <dgm:cxn modelId="{54D9124E-F01A-46C5-A24B-0F5E44DED7F0}" type="presOf" srcId="{9C5BD959-F282-4B17-AA1A-B754F2A20070}" destId="{0A880035-ECB5-440F-A3A1-C1A3F32F678C}" srcOrd="0" destOrd="0" presId="urn:microsoft.com/office/officeart/2016/7/layout/HexagonTimeline"/>
    <dgm:cxn modelId="{76E91A53-F4BB-49EA-9D8D-25666AD135F0}" type="presOf" srcId="{E2A466AE-8D44-4BC8-99B9-DDB4548E4FF1}" destId="{8FADD187-5534-41FC-AEAB-A1DFA671BC98}" srcOrd="0" destOrd="0" presId="urn:microsoft.com/office/officeart/2016/7/layout/HexagonTimeline"/>
    <dgm:cxn modelId="{BD03FA5B-2B25-49B7-A441-020242D97FEC}" srcId="{2520C070-1827-4C86-B99B-C78D0E08110F}" destId="{AEB0F5B5-F6CE-4BA2-B3BF-64C902C34C38}" srcOrd="0" destOrd="0" parTransId="{F7009F87-1F74-4D8A-8D57-5F2E01A2C4D8}" sibTransId="{A15CF1E4-1865-49A4-A974-BFFE8228C8DC}"/>
    <dgm:cxn modelId="{5B5DE06D-9268-4628-81CB-A1BA096614CC}" srcId="{9C5BD959-F282-4B17-AA1A-B754F2A20070}" destId="{03B6D883-E2E6-42BE-BE8D-D5016F4A5642}" srcOrd="0" destOrd="0" parTransId="{D108F484-63D9-4555-8178-76120F598338}" sibTransId="{AF9E9A91-CFAA-4D06-8377-0B33E1C37BE6}"/>
    <dgm:cxn modelId="{60522585-1A1E-42B7-BA4D-245B175DE297}" type="presOf" srcId="{AEB0F5B5-F6CE-4BA2-B3BF-64C902C34C38}" destId="{116239A6-132D-4FC2-87AB-55D34B284D8C}" srcOrd="0" destOrd="0" presId="urn:microsoft.com/office/officeart/2016/7/layout/HexagonTimeline"/>
    <dgm:cxn modelId="{66BCF4A9-3EE4-41BE-AEFA-8D75F85F9CC6}" type="presOf" srcId="{03B6D883-E2E6-42BE-BE8D-D5016F4A5642}" destId="{26AC0A45-C44C-440B-BD48-43E886489681}" srcOrd="0" destOrd="0" presId="urn:microsoft.com/office/officeart/2016/7/layout/HexagonTimeline"/>
    <dgm:cxn modelId="{ED10D7D9-2618-4CFD-ADF0-963CD11062ED}" type="presOf" srcId="{968DAD5A-29AB-4A26-BB08-DFA871BCD16D}" destId="{3F53F37E-5709-46C9-A861-2F819D4D77A8}" srcOrd="0" destOrd="0" presId="urn:microsoft.com/office/officeart/2016/7/layout/HexagonTimeline"/>
    <dgm:cxn modelId="{48B8D7DA-9BCC-4849-A188-7CB427F117BB}" srcId="{03B6D883-E2E6-42BE-BE8D-D5016F4A5642}" destId="{968DAD5A-29AB-4A26-BB08-DFA871BCD16D}" srcOrd="0" destOrd="0" parTransId="{122F937E-0551-4FAF-8E5D-46A65BE2D772}" sibTransId="{718E239A-8FFA-4D2B-88BE-4B1DE3514440}"/>
    <dgm:cxn modelId="{057CC0EA-475E-4F39-9971-28D01CCC087D}" type="presOf" srcId="{2520C070-1827-4C86-B99B-C78D0E08110F}" destId="{482ADF32-DCBC-4B49-B3A0-39DF790B2548}" srcOrd="0" destOrd="0" presId="urn:microsoft.com/office/officeart/2016/7/layout/HexagonTimeline"/>
    <dgm:cxn modelId="{224E7EF3-7DC2-4232-B5FE-D082D6DBF2A7}" type="presOf" srcId="{55E1AA9F-A89E-463A-B26F-60325AECF50F}" destId="{8B9E72E6-605F-48D6-8410-BA5EFF1F709B}" srcOrd="0" destOrd="0" presId="urn:microsoft.com/office/officeart/2016/7/layout/HexagonTimeline"/>
    <dgm:cxn modelId="{7A485FFA-22FC-464F-ABBD-8772315114A7}" srcId="{55E1AA9F-A89E-463A-B26F-60325AECF50F}" destId="{E2A466AE-8D44-4BC8-99B9-DDB4548E4FF1}" srcOrd="0" destOrd="0" parTransId="{FAA06558-3772-4EE2-AF2F-9EC0DAA3B4CD}" sibTransId="{45E61CD4-9E8D-4B5F-9F8B-70FB4F7B67CC}"/>
    <dgm:cxn modelId="{23BCA24C-0E57-434D-8E4E-195E9A531883}" type="presParOf" srcId="{0A880035-ECB5-440F-A3A1-C1A3F32F678C}" destId="{2CD910E7-0B6F-4E3D-BB1B-E0B407D8EFBD}" srcOrd="0" destOrd="0" presId="urn:microsoft.com/office/officeart/2016/7/layout/HexagonTimeline"/>
    <dgm:cxn modelId="{DF11879C-D2E6-4389-9503-BBF1BC26D3BF}" type="presParOf" srcId="{2CD910E7-0B6F-4E3D-BB1B-E0B407D8EFBD}" destId="{26AC0A45-C44C-440B-BD48-43E886489681}" srcOrd="0" destOrd="0" presId="urn:microsoft.com/office/officeart/2016/7/layout/HexagonTimeline"/>
    <dgm:cxn modelId="{C24DF3B7-6FF6-4F62-B107-2747539152F8}" type="presParOf" srcId="{2CD910E7-0B6F-4E3D-BB1B-E0B407D8EFBD}" destId="{3F53F37E-5709-46C9-A861-2F819D4D77A8}" srcOrd="1" destOrd="0" presId="urn:microsoft.com/office/officeart/2016/7/layout/HexagonTimeline"/>
    <dgm:cxn modelId="{4E6ED861-FDE3-4355-A372-264AB0A1356A}" type="presParOf" srcId="{2CD910E7-0B6F-4E3D-BB1B-E0B407D8EFBD}" destId="{0E1DABEE-02F0-45F9-B00D-994CCB1B81BA}" srcOrd="2" destOrd="0" presId="urn:microsoft.com/office/officeart/2016/7/layout/HexagonTimeline"/>
    <dgm:cxn modelId="{65473702-EEA1-4B22-AFD5-F4A866274F43}" type="presParOf" srcId="{2CD910E7-0B6F-4E3D-BB1B-E0B407D8EFBD}" destId="{C3C40309-7E14-4AE4-B424-146D9985A740}" srcOrd="3" destOrd="0" presId="urn:microsoft.com/office/officeart/2016/7/layout/HexagonTimeline"/>
    <dgm:cxn modelId="{2EA75754-984E-4ED0-9750-A30DD2AE6153}" type="presParOf" srcId="{2CD910E7-0B6F-4E3D-BB1B-E0B407D8EFBD}" destId="{7372EB1B-15AA-4EA5-AE54-719E84921466}" srcOrd="4" destOrd="0" presId="urn:microsoft.com/office/officeart/2016/7/layout/HexagonTimeline"/>
    <dgm:cxn modelId="{971726CB-E1B4-402C-A151-A630A34BECCB}" type="presParOf" srcId="{0A880035-ECB5-440F-A3A1-C1A3F32F678C}" destId="{AB72485A-08A2-45FD-BBC4-9396F2EAD46C}" srcOrd="1" destOrd="0" presId="urn:microsoft.com/office/officeart/2016/7/layout/HexagonTimeline"/>
    <dgm:cxn modelId="{E3793DAE-99BC-42AD-8457-D9D91880CB77}" type="presParOf" srcId="{0A880035-ECB5-440F-A3A1-C1A3F32F678C}" destId="{2224DE8C-8002-4CEF-9901-9440AB28CCB2}" srcOrd="2" destOrd="0" presId="urn:microsoft.com/office/officeart/2016/7/layout/HexagonTimeline"/>
    <dgm:cxn modelId="{FEC65D77-EF3C-4B38-86EC-F33EAD7D5C21}" type="presParOf" srcId="{2224DE8C-8002-4CEF-9901-9440AB28CCB2}" destId="{8B9E72E6-605F-48D6-8410-BA5EFF1F709B}" srcOrd="0" destOrd="0" presId="urn:microsoft.com/office/officeart/2016/7/layout/HexagonTimeline"/>
    <dgm:cxn modelId="{1E2A1E0D-20E0-4716-BE4B-416C0842A528}" type="presParOf" srcId="{2224DE8C-8002-4CEF-9901-9440AB28CCB2}" destId="{8FADD187-5534-41FC-AEAB-A1DFA671BC98}" srcOrd="1" destOrd="0" presId="urn:microsoft.com/office/officeart/2016/7/layout/HexagonTimeline"/>
    <dgm:cxn modelId="{A46CEA38-5081-4DE9-9973-22174BA4CA9C}" type="presParOf" srcId="{2224DE8C-8002-4CEF-9901-9440AB28CCB2}" destId="{1C67F482-7990-42A7-B8A9-0AA0269866F7}" srcOrd="2" destOrd="0" presId="urn:microsoft.com/office/officeart/2016/7/layout/HexagonTimeline"/>
    <dgm:cxn modelId="{303DB264-FF63-47FF-BA26-412860F7077E}" type="presParOf" srcId="{2224DE8C-8002-4CEF-9901-9440AB28CCB2}" destId="{D092F12B-EF3E-48C1-9A86-D21FA071DDBB}" srcOrd="3" destOrd="0" presId="urn:microsoft.com/office/officeart/2016/7/layout/HexagonTimeline"/>
    <dgm:cxn modelId="{7DCDF9FF-D632-4136-8CC0-F6029196D5B7}" type="presParOf" srcId="{2224DE8C-8002-4CEF-9901-9440AB28CCB2}" destId="{CE730F7A-8E27-47E2-9911-7FDA19D3DB9A}" srcOrd="4" destOrd="0" presId="urn:microsoft.com/office/officeart/2016/7/layout/HexagonTimeline"/>
    <dgm:cxn modelId="{F5524AE7-EC97-417B-98B2-7246A3F87150}" type="presParOf" srcId="{0A880035-ECB5-440F-A3A1-C1A3F32F678C}" destId="{0B31CD8D-7728-4D2F-9ABE-1E02C999910D}" srcOrd="3" destOrd="0" presId="urn:microsoft.com/office/officeart/2016/7/layout/HexagonTimeline"/>
    <dgm:cxn modelId="{63537BFA-2B27-458D-8E48-D13B749933B8}" type="presParOf" srcId="{0A880035-ECB5-440F-A3A1-C1A3F32F678C}" destId="{2B40F81C-2C8B-4885-9BB4-CFED8D82804D}" srcOrd="4" destOrd="0" presId="urn:microsoft.com/office/officeart/2016/7/layout/HexagonTimeline"/>
    <dgm:cxn modelId="{56CBCA1B-C3DE-4708-8EAE-16F13FABF0B8}" type="presParOf" srcId="{2B40F81C-2C8B-4885-9BB4-CFED8D82804D}" destId="{482ADF32-DCBC-4B49-B3A0-39DF790B2548}" srcOrd="0" destOrd="0" presId="urn:microsoft.com/office/officeart/2016/7/layout/HexagonTimeline"/>
    <dgm:cxn modelId="{C39D7115-850A-4975-AE4B-635A53856C9D}" type="presParOf" srcId="{2B40F81C-2C8B-4885-9BB4-CFED8D82804D}" destId="{116239A6-132D-4FC2-87AB-55D34B284D8C}" srcOrd="1" destOrd="0" presId="urn:microsoft.com/office/officeart/2016/7/layout/HexagonTimeline"/>
    <dgm:cxn modelId="{6C206013-3DF9-4266-A893-D804FB7F0629}" type="presParOf" srcId="{2B40F81C-2C8B-4885-9BB4-CFED8D82804D}" destId="{FDE832E8-9B83-4956-96D8-699D8D2F49EF}" srcOrd="2" destOrd="0" presId="urn:microsoft.com/office/officeart/2016/7/layout/HexagonTimeline"/>
    <dgm:cxn modelId="{DA258C0D-AE46-45D8-9F57-CBF6EA2F2F91}" type="presParOf" srcId="{2B40F81C-2C8B-4885-9BB4-CFED8D82804D}" destId="{FCD10645-A219-424C-9BD4-9C6E60F20FA0}" srcOrd="3" destOrd="0" presId="urn:microsoft.com/office/officeart/2016/7/layout/HexagonTimeline"/>
    <dgm:cxn modelId="{7EA15EDB-4DA0-4632-8EA0-2EE7F22A46F0}" type="presParOf" srcId="{2B40F81C-2C8B-4885-9BB4-CFED8D82804D}" destId="{9660251B-AEEF-406B-A374-7111DC205A9B}"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C0A45-C44C-440B-BD48-43E886489681}">
      <dsp:nvSpPr>
        <dsp:cNvPr id="0" name=""/>
        <dsp:cNvSpPr/>
      </dsp:nvSpPr>
      <dsp:spPr>
        <a:xfrm>
          <a:off x="604526" y="2465128"/>
          <a:ext cx="2473219" cy="522160"/>
        </a:xfrm>
        <a:prstGeom prst="homePlate">
          <a:avLst>
            <a:gd name="adj" fmla="val 4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Feelings</a:t>
          </a:r>
          <a:endParaRPr lang="en-GB" sz="1800" kern="1200" noProof="0" dirty="0"/>
        </a:p>
      </dsp:txBody>
      <dsp:txXfrm>
        <a:off x="604526" y="2465128"/>
        <a:ext cx="2368787" cy="522160"/>
      </dsp:txXfrm>
    </dsp:sp>
    <dsp:sp modelId="{3F53F37E-5709-46C9-A861-2F819D4D77A8}">
      <dsp:nvSpPr>
        <dsp:cNvPr id="0" name=""/>
        <dsp:cNvSpPr/>
      </dsp:nvSpPr>
      <dsp:spPr>
        <a:xfrm>
          <a:off x="123622" y="550539"/>
          <a:ext cx="3435027" cy="139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b" anchorCtr="1">
          <a:noAutofit/>
        </a:bodyPr>
        <a:lstStyle/>
        <a:p>
          <a:pPr marL="0" lvl="0" indent="0" algn="ctr" defTabSz="488950" rtl="0">
            <a:lnSpc>
              <a:spcPct val="150000"/>
            </a:lnSpc>
            <a:spcBef>
              <a:spcPct val="0"/>
            </a:spcBef>
            <a:spcAft>
              <a:spcPct val="35000"/>
            </a:spcAft>
            <a:buNone/>
          </a:pPr>
          <a:r>
            <a:rPr lang="en-GB" sz="1100" b="0" i="0" u="none" kern="1200" noProof="0" dirty="0">
              <a:solidFill>
                <a:schemeClr val="tx1">
                  <a:lumMod val="75000"/>
                  <a:lumOff val="25000"/>
                </a:schemeClr>
              </a:solidFill>
              <a:latin typeface="Arial" panose="020B0604020202020204" pitchFamily="34" charset="0"/>
              <a:cs typeface="Arial" panose="020B0604020202020204" pitchFamily="34" charset="0"/>
            </a:rPr>
            <a:t>At the Forming stage of team development, team members are typically amazed to be a part of the team and enthused about the task allocated to them. Members frequently have high expectations for the team experience. </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123622" y="550539"/>
        <a:ext cx="3435027" cy="1392428"/>
      </dsp:txXfrm>
    </dsp:sp>
    <dsp:sp modelId="{AB72485A-08A2-45FD-BBC4-9396F2EAD46C}">
      <dsp:nvSpPr>
        <dsp:cNvPr id="0" name=""/>
        <dsp:cNvSpPr/>
      </dsp:nvSpPr>
      <dsp:spPr>
        <a:xfrm rot="18823355">
          <a:off x="2888862" y="2284205"/>
          <a:ext cx="1223209" cy="0"/>
        </a:xfrm>
        <a:custGeom>
          <a:avLst/>
          <a:gdLst/>
          <a:ahLst/>
          <a:cxnLst/>
          <a:rect l="0" t="0" r="0" b="0"/>
          <a:pathLst>
            <a:path>
              <a:moveTo>
                <a:pt x="0" y="0"/>
              </a:moveTo>
              <a:lnTo>
                <a:pt x="1223209"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1DABEE-02F0-45F9-B00D-994CCB1B81BA}">
      <dsp:nvSpPr>
        <dsp:cNvPr id="0" name=""/>
        <dsp:cNvSpPr/>
      </dsp:nvSpPr>
      <dsp:spPr>
        <a:xfrm>
          <a:off x="1841136" y="2029994"/>
          <a:ext cx="0" cy="43513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3C40309-7E14-4AE4-B424-146D9985A740}">
      <dsp:nvSpPr>
        <dsp:cNvPr id="0" name=""/>
        <dsp:cNvSpPr/>
      </dsp:nvSpPr>
      <dsp:spPr>
        <a:xfrm>
          <a:off x="1797622" y="1942968"/>
          <a:ext cx="87026" cy="870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E72E6-605F-48D6-8410-BA5EFF1F709B}">
      <dsp:nvSpPr>
        <dsp:cNvPr id="0" name=""/>
        <dsp:cNvSpPr/>
      </dsp:nvSpPr>
      <dsp:spPr>
        <a:xfrm>
          <a:off x="3923188" y="1581121"/>
          <a:ext cx="2473219" cy="522160"/>
        </a:xfrm>
        <a:prstGeom prst="hexagon">
          <a:avLst>
            <a:gd name="adj" fmla="val 40000"/>
            <a:gd name="vf" fmla="val 11547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Behaviours</a:t>
          </a:r>
          <a:endParaRPr lang="en-GB" sz="1800" kern="1200" noProof="0" dirty="0"/>
        </a:p>
      </dsp:txBody>
      <dsp:txXfrm>
        <a:off x="4198911" y="1639333"/>
        <a:ext cx="1921773" cy="405736"/>
      </dsp:txXfrm>
    </dsp:sp>
    <dsp:sp modelId="{8FADD187-5534-41FC-AEAB-A1DFA671BC98}">
      <dsp:nvSpPr>
        <dsp:cNvPr id="0" name=""/>
        <dsp:cNvSpPr/>
      </dsp:nvSpPr>
      <dsp:spPr>
        <a:xfrm>
          <a:off x="3442284" y="2625442"/>
          <a:ext cx="3435027" cy="139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t" anchorCtr="1">
          <a:noAutofit/>
        </a:bodyPr>
        <a:lstStyle/>
        <a:p>
          <a:pPr marL="0" lvl="0" indent="0" algn="ctr" defTabSz="488950" rtl="0">
            <a:lnSpc>
              <a:spcPct val="150000"/>
            </a:lnSpc>
            <a:spcBef>
              <a:spcPct val="0"/>
            </a:spcBef>
            <a:spcAft>
              <a:spcPct val="35000"/>
            </a:spcAft>
            <a:buNone/>
          </a:pPr>
          <a:r>
            <a:rPr lang="en-GB" sz="1100" b="0" i="0" u="none" kern="1200" noProof="0" dirty="0">
              <a:solidFill>
                <a:schemeClr val="tx1">
                  <a:lumMod val="75000"/>
                  <a:lumOff val="25000"/>
                </a:schemeClr>
              </a:solidFill>
              <a:latin typeface="Arial" panose="020B0604020202020204" pitchFamily="34" charset="0"/>
              <a:cs typeface="Arial" panose="020B0604020202020204" pitchFamily="34" charset="0"/>
            </a:rPr>
            <a:t>Team members will probably inquire a lot of questions during the Forming stage, showing both their excitement about the new team and any ambiguity or concern they may have about their status on the team.</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3442284" y="2625442"/>
        <a:ext cx="3435027" cy="1392428"/>
      </dsp:txXfrm>
    </dsp:sp>
    <dsp:sp modelId="{0B31CD8D-7728-4D2F-9ABE-1E02C999910D}">
      <dsp:nvSpPr>
        <dsp:cNvPr id="0" name=""/>
        <dsp:cNvSpPr/>
      </dsp:nvSpPr>
      <dsp:spPr>
        <a:xfrm rot="3309103">
          <a:off x="6086317" y="2435960"/>
          <a:ext cx="1447014" cy="0"/>
        </a:xfrm>
        <a:custGeom>
          <a:avLst/>
          <a:gdLst/>
          <a:ahLst/>
          <a:cxnLst/>
          <a:rect l="0" t="0" r="0" b="0"/>
          <a:pathLst>
            <a:path>
              <a:moveTo>
                <a:pt x="0" y="0"/>
              </a:moveTo>
              <a:lnTo>
                <a:pt x="1447014"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67F482-7990-42A7-B8A9-0AA0269866F7}">
      <dsp:nvSpPr>
        <dsp:cNvPr id="0" name=""/>
        <dsp:cNvSpPr/>
      </dsp:nvSpPr>
      <dsp:spPr>
        <a:xfrm>
          <a:off x="5159798" y="2103281"/>
          <a:ext cx="0" cy="43513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092F12B-EF3E-48C1-9A86-D21FA071DDBB}">
      <dsp:nvSpPr>
        <dsp:cNvPr id="0" name=""/>
        <dsp:cNvSpPr/>
      </dsp:nvSpPr>
      <dsp:spPr>
        <a:xfrm>
          <a:off x="5116285" y="2538415"/>
          <a:ext cx="87026" cy="870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ADF32-DCBC-4B49-B3A0-39DF790B2548}">
      <dsp:nvSpPr>
        <dsp:cNvPr id="0" name=""/>
        <dsp:cNvSpPr/>
      </dsp:nvSpPr>
      <dsp:spPr>
        <a:xfrm rot="10800000">
          <a:off x="7223240" y="2768639"/>
          <a:ext cx="2614341" cy="522160"/>
        </a:xfrm>
        <a:prstGeom prst="homePlate">
          <a:avLst>
            <a:gd name="adj" fmla="val 4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Team Tasks</a:t>
          </a:r>
          <a:endParaRPr lang="en-GB" sz="1800" kern="1200" noProof="0" dirty="0"/>
        </a:p>
      </dsp:txBody>
      <dsp:txXfrm rot="10800000">
        <a:off x="7327672" y="2768639"/>
        <a:ext cx="2509909" cy="522160"/>
      </dsp:txXfrm>
    </dsp:sp>
    <dsp:sp modelId="{116239A6-132D-4FC2-87AB-55D34B284D8C}">
      <dsp:nvSpPr>
        <dsp:cNvPr id="0" name=""/>
        <dsp:cNvSpPr/>
      </dsp:nvSpPr>
      <dsp:spPr>
        <a:xfrm>
          <a:off x="6714896" y="854051"/>
          <a:ext cx="3631030" cy="139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b" anchorCtr="1">
          <a:noAutofit/>
        </a:bodyPr>
        <a:lstStyle/>
        <a:p>
          <a:pPr marL="0" lvl="0" indent="0" algn="ctr" defTabSz="488950" rtl="0">
            <a:lnSpc>
              <a:spcPct val="150000"/>
            </a:lnSpc>
            <a:spcBef>
              <a:spcPct val="0"/>
            </a:spcBef>
            <a:spcAft>
              <a:spcPct val="35000"/>
            </a:spcAft>
            <a:buNone/>
          </a:pPr>
          <a:r>
            <a:rPr lang="en-GB" sz="1100" b="0" i="0" kern="1200" dirty="0">
              <a:solidFill>
                <a:schemeClr val="tx1">
                  <a:lumMod val="75000"/>
                  <a:lumOff val="25000"/>
                </a:schemeClr>
              </a:solidFill>
              <a:latin typeface="Arial" panose="020B0604020202020204" pitchFamily="34" charset="0"/>
              <a:cs typeface="Arial" panose="020B0604020202020204" pitchFamily="34" charset="0"/>
            </a:rPr>
            <a:t>The basic purpose of the team during the Forming stage is to build a team with a clear structure, goals, direction, and roles so that members may begin to trust each other. </a:t>
          </a:r>
        </a:p>
        <a:p>
          <a:pPr marL="0" lvl="0" indent="0" algn="ctr" defTabSz="488950" rtl="0">
            <a:lnSpc>
              <a:spcPct val="150000"/>
            </a:lnSpc>
            <a:spcBef>
              <a:spcPct val="0"/>
            </a:spcBef>
            <a:spcAft>
              <a:spcPct val="35000"/>
            </a:spcAft>
            <a:buNone/>
          </a:pPr>
          <a:r>
            <a:rPr lang="en-GB" sz="1100" b="0" i="0" kern="1200" dirty="0">
              <a:solidFill>
                <a:schemeClr val="tx1">
                  <a:lumMod val="75000"/>
                  <a:lumOff val="25000"/>
                </a:schemeClr>
              </a:solidFill>
              <a:latin typeface="Arial" panose="020B0604020202020204" pitchFamily="34" charset="0"/>
              <a:cs typeface="Arial" panose="020B0604020202020204" pitchFamily="34" charset="0"/>
            </a:rPr>
            <a:t>A thorough orientation/kick-off process may help team members grab/understand the goal and goals of the team, as well as create team expectations about the team's product and, more importantly, the team's process.</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6714896" y="854051"/>
        <a:ext cx="3631030" cy="1392428"/>
      </dsp:txXfrm>
    </dsp:sp>
    <dsp:sp modelId="{FDE832E8-9B83-4956-96D8-699D8D2F49EF}">
      <dsp:nvSpPr>
        <dsp:cNvPr id="0" name=""/>
        <dsp:cNvSpPr/>
      </dsp:nvSpPr>
      <dsp:spPr>
        <a:xfrm>
          <a:off x="8530411" y="2333505"/>
          <a:ext cx="0" cy="43513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CD10645-A219-424C-9BD4-9C6E60F20FA0}">
      <dsp:nvSpPr>
        <dsp:cNvPr id="0" name=""/>
        <dsp:cNvSpPr/>
      </dsp:nvSpPr>
      <dsp:spPr>
        <a:xfrm>
          <a:off x="8484414" y="2246479"/>
          <a:ext cx="91992" cy="870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C0A45-C44C-440B-BD48-43E886489681}">
      <dsp:nvSpPr>
        <dsp:cNvPr id="0" name=""/>
        <dsp:cNvSpPr/>
      </dsp:nvSpPr>
      <dsp:spPr>
        <a:xfrm>
          <a:off x="596280" y="3161346"/>
          <a:ext cx="2635883" cy="522160"/>
        </a:xfrm>
        <a:prstGeom prst="homePlate">
          <a:avLst>
            <a:gd name="adj" fmla="val 4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Feelings</a:t>
          </a:r>
          <a:endParaRPr lang="en-GB" sz="1800" kern="1200" noProof="0" dirty="0"/>
        </a:p>
      </dsp:txBody>
      <dsp:txXfrm>
        <a:off x="596280" y="3161346"/>
        <a:ext cx="2531451" cy="522160"/>
      </dsp:txXfrm>
    </dsp:sp>
    <dsp:sp modelId="{3F53F37E-5709-46C9-A861-2F819D4D77A8}">
      <dsp:nvSpPr>
        <dsp:cNvPr id="0" name=""/>
        <dsp:cNvSpPr/>
      </dsp:nvSpPr>
      <dsp:spPr>
        <a:xfrm>
          <a:off x="83747" y="1246757"/>
          <a:ext cx="3660948" cy="139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b" anchorCtr="1">
          <a:noAutofit/>
        </a:bodyPr>
        <a:lstStyle/>
        <a:p>
          <a:pPr marL="0" lvl="0" indent="0" algn="ctr" defTabSz="488950" rtl="0">
            <a:lnSpc>
              <a:spcPct val="150000"/>
            </a:lnSpc>
            <a:spcBef>
              <a:spcPct val="0"/>
            </a:spcBef>
            <a:spcAft>
              <a:spcPct val="35000"/>
            </a:spcAft>
            <a:buNone/>
          </a:pPr>
          <a:r>
            <a:rPr lang="en-GB" sz="1100" b="0" i="0" u="none" kern="1200" noProof="0" dirty="0">
              <a:solidFill>
                <a:schemeClr val="tx1">
                  <a:lumMod val="75000"/>
                  <a:lumOff val="25000"/>
                </a:schemeClr>
              </a:solidFill>
              <a:latin typeface="Arial" panose="020B0604020202020204" pitchFamily="34" charset="0"/>
              <a:cs typeface="Arial" panose="020B0604020202020204" pitchFamily="34" charset="0"/>
            </a:rPr>
            <a:t>As the team works toward its goals, members realise that the team cannot compete with their early expectations. Their focus may be diverted away from the tasks at hand and onto feelings of discontent or animosity against the team's progress or procedure. Members may express anxiety about not being able to meet the team's goals.</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83747" y="1246757"/>
        <a:ext cx="3660948" cy="1392428"/>
      </dsp:txXfrm>
    </dsp:sp>
    <dsp:sp modelId="{AB72485A-08A2-45FD-BBC4-9396F2EAD46C}">
      <dsp:nvSpPr>
        <dsp:cNvPr id="0" name=""/>
        <dsp:cNvSpPr/>
      </dsp:nvSpPr>
      <dsp:spPr>
        <a:xfrm rot="17308544">
          <a:off x="2337614" y="2180374"/>
          <a:ext cx="2619098" cy="0"/>
        </a:xfrm>
        <a:custGeom>
          <a:avLst/>
          <a:gdLst/>
          <a:ahLst/>
          <a:cxnLst/>
          <a:rect l="0" t="0" r="0" b="0"/>
          <a:pathLst>
            <a:path>
              <a:moveTo>
                <a:pt x="0" y="0"/>
              </a:moveTo>
              <a:lnTo>
                <a:pt x="261909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1DABEE-02F0-45F9-B00D-994CCB1B81BA}">
      <dsp:nvSpPr>
        <dsp:cNvPr id="0" name=""/>
        <dsp:cNvSpPr/>
      </dsp:nvSpPr>
      <dsp:spPr>
        <a:xfrm>
          <a:off x="1914221" y="2726212"/>
          <a:ext cx="0" cy="43513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3C40309-7E14-4AE4-B424-146D9985A740}">
      <dsp:nvSpPr>
        <dsp:cNvPr id="0" name=""/>
        <dsp:cNvSpPr/>
      </dsp:nvSpPr>
      <dsp:spPr>
        <a:xfrm>
          <a:off x="1870708" y="2639185"/>
          <a:ext cx="87026" cy="870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E72E6-605F-48D6-8410-BA5EFF1F709B}">
      <dsp:nvSpPr>
        <dsp:cNvPr id="0" name=""/>
        <dsp:cNvSpPr/>
      </dsp:nvSpPr>
      <dsp:spPr>
        <a:xfrm>
          <a:off x="4062163" y="695149"/>
          <a:ext cx="2290424" cy="486345"/>
        </a:xfrm>
        <a:prstGeom prst="hexagon">
          <a:avLst>
            <a:gd name="adj" fmla="val 40000"/>
            <a:gd name="vf" fmla="val 11547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Behaviours</a:t>
          </a:r>
          <a:endParaRPr lang="en-GB" sz="1800" kern="1200" noProof="0" dirty="0"/>
        </a:p>
      </dsp:txBody>
      <dsp:txXfrm>
        <a:off x="4317878" y="749447"/>
        <a:ext cx="1778994" cy="377749"/>
      </dsp:txXfrm>
    </dsp:sp>
    <dsp:sp modelId="{8FADD187-5534-41FC-AEAB-A1DFA671BC98}">
      <dsp:nvSpPr>
        <dsp:cNvPr id="0" name=""/>
        <dsp:cNvSpPr/>
      </dsp:nvSpPr>
      <dsp:spPr>
        <a:xfrm>
          <a:off x="3616803" y="1769316"/>
          <a:ext cx="3181144" cy="1296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t" anchorCtr="1">
          <a:noAutofit/>
        </a:bodyPr>
        <a:lstStyle/>
        <a:p>
          <a:pPr marL="0" lvl="0" indent="0" algn="ctr" defTabSz="488950" rtl="0">
            <a:lnSpc>
              <a:spcPct val="150000"/>
            </a:lnSpc>
            <a:spcBef>
              <a:spcPct val="0"/>
            </a:spcBef>
            <a:spcAft>
              <a:spcPct val="35000"/>
            </a:spcAft>
            <a:buNone/>
          </a:pPr>
          <a:r>
            <a:rPr lang="en-GB" sz="1100" b="0" i="0" u="none" kern="1200" noProof="0" dirty="0">
              <a:solidFill>
                <a:schemeClr val="tx1">
                  <a:lumMod val="75000"/>
                  <a:lumOff val="25000"/>
                </a:schemeClr>
              </a:solidFill>
              <a:latin typeface="Arial" panose="020B0604020202020204" pitchFamily="34" charset="0"/>
              <a:cs typeface="Arial" panose="020B0604020202020204" pitchFamily="34" charset="0"/>
            </a:rPr>
            <a:t>Storming stage behaviours may be less pleasant than Forming stage behaviours, with frustrations or conflicts over objectives, expectations, roles, and obligations expressed openly. Members may express angriness with limitations that restrict their individual or team growth; this angriness may be directed towards another team members, to the team leader or the team's backer.</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3616803" y="1769316"/>
        <a:ext cx="3181144" cy="1296921"/>
      </dsp:txXfrm>
    </dsp:sp>
    <dsp:sp modelId="{0B31CD8D-7728-4D2F-9ABE-1E02C999910D}">
      <dsp:nvSpPr>
        <dsp:cNvPr id="0" name=""/>
        <dsp:cNvSpPr/>
      </dsp:nvSpPr>
      <dsp:spPr>
        <a:xfrm rot="4380639">
          <a:off x="5328430" y="2322122"/>
          <a:ext cx="2893893" cy="0"/>
        </a:xfrm>
        <a:custGeom>
          <a:avLst/>
          <a:gdLst/>
          <a:ahLst/>
          <a:cxnLst/>
          <a:rect l="0" t="0" r="0" b="0"/>
          <a:pathLst>
            <a:path>
              <a:moveTo>
                <a:pt x="0" y="0"/>
              </a:moveTo>
              <a:lnTo>
                <a:pt x="2893893"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67F482-7990-42A7-B8A9-0AA0269866F7}">
      <dsp:nvSpPr>
        <dsp:cNvPr id="0" name=""/>
        <dsp:cNvSpPr/>
      </dsp:nvSpPr>
      <dsp:spPr>
        <a:xfrm>
          <a:off x="5207375" y="1214325"/>
          <a:ext cx="0" cy="405287"/>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092F12B-EF3E-48C1-9A86-D21FA071DDBB}">
      <dsp:nvSpPr>
        <dsp:cNvPr id="0" name=""/>
        <dsp:cNvSpPr/>
      </dsp:nvSpPr>
      <dsp:spPr>
        <a:xfrm>
          <a:off x="5169565" y="1637520"/>
          <a:ext cx="75621" cy="810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ADF32-DCBC-4B49-B3A0-39DF790B2548}">
      <dsp:nvSpPr>
        <dsp:cNvPr id="0" name=""/>
        <dsp:cNvSpPr/>
      </dsp:nvSpPr>
      <dsp:spPr>
        <a:xfrm rot="10800000">
          <a:off x="7198165" y="3444842"/>
          <a:ext cx="2635883" cy="522160"/>
        </a:xfrm>
        <a:prstGeom prst="homePlate">
          <a:avLst>
            <a:gd name="adj" fmla="val 4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0">
          <a:noAutofit/>
        </a:bodyPr>
        <a:lstStyle/>
        <a:p>
          <a:pPr marL="0" lvl="0" indent="0" algn="ctr" defTabSz="800100" rtl="0">
            <a:lnSpc>
              <a:spcPct val="90000"/>
            </a:lnSpc>
            <a:spcBef>
              <a:spcPct val="0"/>
            </a:spcBef>
            <a:spcAft>
              <a:spcPct val="35000"/>
            </a:spcAft>
            <a:buNone/>
          </a:pPr>
          <a:r>
            <a:rPr lang="en-GB" sz="1800" b="1" i="0" kern="1200" dirty="0"/>
            <a:t>Team Tasks</a:t>
          </a:r>
          <a:endParaRPr lang="en-GB" sz="1800" kern="1200" noProof="0" dirty="0"/>
        </a:p>
      </dsp:txBody>
      <dsp:txXfrm rot="10800000">
        <a:off x="7302597" y="3444842"/>
        <a:ext cx="2531451" cy="522160"/>
      </dsp:txXfrm>
    </dsp:sp>
    <dsp:sp modelId="{116239A6-132D-4FC2-87AB-55D34B284D8C}">
      <dsp:nvSpPr>
        <dsp:cNvPr id="0" name=""/>
        <dsp:cNvSpPr/>
      </dsp:nvSpPr>
      <dsp:spPr>
        <a:xfrm>
          <a:off x="6685632" y="1530254"/>
          <a:ext cx="3660948" cy="1392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rtlCol="0" anchor="b" anchorCtr="1">
          <a:noAutofit/>
        </a:bodyPr>
        <a:lstStyle/>
        <a:p>
          <a:pPr marL="0" lvl="0" indent="0" algn="ctr" defTabSz="488950" rtl="0">
            <a:lnSpc>
              <a:spcPct val="150000"/>
            </a:lnSpc>
            <a:spcBef>
              <a:spcPct val="0"/>
            </a:spcBef>
            <a:spcAft>
              <a:spcPct val="35000"/>
            </a:spcAft>
            <a:buNone/>
          </a:pPr>
          <a:r>
            <a:rPr lang="en-GB" sz="1100" b="0" i="0" u="none" kern="1200" noProof="0" dirty="0">
              <a:solidFill>
                <a:schemeClr val="tx1">
                  <a:lumMod val="75000"/>
                  <a:lumOff val="25000"/>
                </a:schemeClr>
              </a:solidFill>
              <a:latin typeface="Arial" panose="020B0604020202020204" pitchFamily="34" charset="0"/>
              <a:cs typeface="Arial" panose="020B0604020202020204" pitchFamily="34" charset="0"/>
            </a:rPr>
            <a:t>The Storming stage of development require the team to focus on its goals, maybe cutting bigger goals down into smaller, more attainable milestones. The team may need to practise task-related talents, as well as group process and conflict resolution skills. During the Storming stage, redefining the team's goals, duties, and tasks may help team members overcome their dissatisfaction or bewilderment.</a:t>
          </a:r>
          <a:endParaRPr lang="en-GB" sz="1100" kern="1200" noProof="0" dirty="0">
            <a:solidFill>
              <a:schemeClr val="tx1">
                <a:lumMod val="75000"/>
                <a:lumOff val="25000"/>
              </a:schemeClr>
            </a:solidFill>
            <a:latin typeface="Arial" panose="020B0604020202020204" pitchFamily="34" charset="0"/>
            <a:cs typeface="Arial" panose="020B0604020202020204" pitchFamily="34" charset="0"/>
          </a:endParaRPr>
        </a:p>
      </dsp:txBody>
      <dsp:txXfrm>
        <a:off x="6685632" y="1530254"/>
        <a:ext cx="3660948" cy="1392428"/>
      </dsp:txXfrm>
    </dsp:sp>
    <dsp:sp modelId="{FDE832E8-9B83-4956-96D8-699D8D2F49EF}">
      <dsp:nvSpPr>
        <dsp:cNvPr id="0" name=""/>
        <dsp:cNvSpPr/>
      </dsp:nvSpPr>
      <dsp:spPr>
        <a:xfrm>
          <a:off x="8516107" y="3009709"/>
          <a:ext cx="0" cy="435133"/>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CD10645-A219-424C-9BD4-9C6E60F20FA0}">
      <dsp:nvSpPr>
        <dsp:cNvPr id="0" name=""/>
        <dsp:cNvSpPr/>
      </dsp:nvSpPr>
      <dsp:spPr>
        <a:xfrm>
          <a:off x="8472593" y="2922682"/>
          <a:ext cx="87026" cy="8702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05/12/2022</a:t>
            </a:fld>
            <a:endParaRPr lang="en-GB" dirty="0"/>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dirty="0"/>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05/12/2022</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1</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2</a:t>
            </a:fld>
            <a:endParaRPr lang="en-GB" dirty="0"/>
          </a:p>
        </p:txBody>
      </p:sp>
    </p:spTree>
    <p:extLst>
      <p:ext uri="{BB962C8B-B14F-4D97-AF65-F5344CB8AC3E}">
        <p14:creationId xmlns:p14="http://schemas.microsoft.com/office/powerpoint/2010/main" val="1891338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dirty="0"/>
          </a:p>
        </p:txBody>
      </p:sp>
    </p:spTree>
    <p:extLst>
      <p:ext uri="{BB962C8B-B14F-4D97-AF65-F5344CB8AC3E}">
        <p14:creationId xmlns:p14="http://schemas.microsoft.com/office/powerpoint/2010/main" val="816167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4</a:t>
            </a:fld>
            <a:endParaRPr lang="en-GB" dirty="0"/>
          </a:p>
        </p:txBody>
      </p:sp>
    </p:spTree>
    <p:extLst>
      <p:ext uri="{BB962C8B-B14F-4D97-AF65-F5344CB8AC3E}">
        <p14:creationId xmlns:p14="http://schemas.microsoft.com/office/powerpoint/2010/main" val="1078117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7</a:t>
            </a:fld>
            <a:endParaRPr lang="en-GB" dirty="0"/>
          </a:p>
        </p:txBody>
      </p:sp>
    </p:spTree>
    <p:extLst>
      <p:ext uri="{BB962C8B-B14F-4D97-AF65-F5344CB8AC3E}">
        <p14:creationId xmlns:p14="http://schemas.microsoft.com/office/powerpoint/2010/main" val="4060853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8</a:t>
            </a:fld>
            <a:endParaRPr lang="en-GB" dirty="0"/>
          </a:p>
        </p:txBody>
      </p:sp>
    </p:spTree>
    <p:extLst>
      <p:ext uri="{BB962C8B-B14F-4D97-AF65-F5344CB8AC3E}">
        <p14:creationId xmlns:p14="http://schemas.microsoft.com/office/powerpoint/2010/main" val="196289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9</a:t>
            </a:fld>
            <a:endParaRPr lang="en-GB" dirty="0"/>
          </a:p>
        </p:txBody>
      </p:sp>
    </p:spTree>
    <p:extLst>
      <p:ext uri="{BB962C8B-B14F-4D97-AF65-F5344CB8AC3E}">
        <p14:creationId xmlns:p14="http://schemas.microsoft.com/office/powerpoint/2010/main" val="1700419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10</a:t>
            </a:fld>
            <a:endParaRPr lang="en-GB" dirty="0"/>
          </a:p>
        </p:txBody>
      </p:sp>
    </p:spTree>
    <p:extLst>
      <p:ext uri="{BB962C8B-B14F-4D97-AF65-F5344CB8AC3E}">
        <p14:creationId xmlns:p14="http://schemas.microsoft.com/office/powerpoint/2010/main" val="2377490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12</a:t>
            </a:fld>
            <a:endParaRPr lang="en-GB" dirty="0"/>
          </a:p>
        </p:txBody>
      </p:sp>
    </p:spTree>
    <p:extLst>
      <p:ext uri="{BB962C8B-B14F-4D97-AF65-F5344CB8AC3E}">
        <p14:creationId xmlns:p14="http://schemas.microsoft.com/office/powerpoint/2010/main" val="2378111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13</a:t>
            </a:fld>
            <a:endParaRPr lang="en-GB" dirty="0"/>
          </a:p>
        </p:txBody>
      </p:sp>
    </p:spTree>
    <p:extLst>
      <p:ext uri="{BB962C8B-B14F-4D97-AF65-F5344CB8AC3E}">
        <p14:creationId xmlns:p14="http://schemas.microsoft.com/office/powerpoint/2010/main" val="2023126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14</a:t>
            </a:fld>
            <a:endParaRPr lang="en-GB" dirty="0"/>
          </a:p>
        </p:txBody>
      </p:sp>
    </p:spTree>
    <p:extLst>
      <p:ext uri="{BB962C8B-B14F-4D97-AF65-F5344CB8AC3E}">
        <p14:creationId xmlns:p14="http://schemas.microsoft.com/office/powerpoint/2010/main" val="1104713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15</a:t>
            </a:fld>
            <a:endParaRPr lang="en-GB" dirty="0"/>
          </a:p>
        </p:txBody>
      </p:sp>
    </p:spTree>
    <p:extLst>
      <p:ext uri="{BB962C8B-B14F-4D97-AF65-F5344CB8AC3E}">
        <p14:creationId xmlns:p14="http://schemas.microsoft.com/office/powerpoint/2010/main" val="642017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16</a:t>
            </a:fld>
            <a:endParaRPr lang="en-GB" dirty="0"/>
          </a:p>
        </p:txBody>
      </p:sp>
    </p:spTree>
    <p:extLst>
      <p:ext uri="{BB962C8B-B14F-4D97-AF65-F5344CB8AC3E}">
        <p14:creationId xmlns:p14="http://schemas.microsoft.com/office/powerpoint/2010/main" val="373801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17</a:t>
            </a:fld>
            <a:endParaRPr lang="en-GB" dirty="0"/>
          </a:p>
        </p:txBody>
      </p:sp>
    </p:spTree>
    <p:extLst>
      <p:ext uri="{BB962C8B-B14F-4D97-AF65-F5344CB8AC3E}">
        <p14:creationId xmlns:p14="http://schemas.microsoft.com/office/powerpoint/2010/main" val="3618866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20</a:t>
            </a:fld>
            <a:endParaRPr lang="en-GB" dirty="0"/>
          </a:p>
        </p:txBody>
      </p:sp>
    </p:spTree>
    <p:extLst>
      <p:ext uri="{BB962C8B-B14F-4D97-AF65-F5344CB8AC3E}">
        <p14:creationId xmlns:p14="http://schemas.microsoft.com/office/powerpoint/2010/main" val="12952973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21</a:t>
            </a:fld>
            <a:endParaRPr lang="en-GB" dirty="0"/>
          </a:p>
        </p:txBody>
      </p:sp>
    </p:spTree>
    <p:extLst>
      <p:ext uri="{BB962C8B-B14F-4D97-AF65-F5344CB8AC3E}">
        <p14:creationId xmlns:p14="http://schemas.microsoft.com/office/powerpoint/2010/main" val="118106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91A35-8961-AF39-2240-7BE13440CD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7C378DE-40C8-4C21-F089-8B71C9395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14A1BF-FEB7-8445-CD23-8E4373D32924}"/>
              </a:ext>
            </a:extLst>
          </p:cNvPr>
          <p:cNvSpPr>
            <a:spLocks noGrp="1"/>
          </p:cNvSpPr>
          <p:nvPr>
            <p:ph type="dt" sz="half" idx="10"/>
          </p:nvPr>
        </p:nvSpPr>
        <p:spPr/>
        <p:txBody>
          <a:bodyPr/>
          <a:lstStyle/>
          <a:p>
            <a:pPr rtl="0"/>
            <a:r>
              <a:rPr lang="en-GB" noProof="0" dirty="0"/>
              <a:t>20XX</a:t>
            </a:r>
          </a:p>
        </p:txBody>
      </p:sp>
      <p:sp>
        <p:nvSpPr>
          <p:cNvPr id="5" name="Footer Placeholder 4">
            <a:extLst>
              <a:ext uri="{FF2B5EF4-FFF2-40B4-BE49-F238E27FC236}">
                <a16:creationId xmlns:a16="http://schemas.microsoft.com/office/drawing/2014/main" id="{0C8DEBF7-DCF2-ECD8-BA49-6BBBD314DAAF}"/>
              </a:ext>
            </a:extLst>
          </p:cNvPr>
          <p:cNvSpPr>
            <a:spLocks noGrp="1"/>
          </p:cNvSpPr>
          <p:nvPr>
            <p:ph type="ftr" sz="quarter" idx="11"/>
          </p:nvPr>
        </p:nvSpPr>
        <p:spPr/>
        <p:txBody>
          <a:bodyPr/>
          <a:lstStyle/>
          <a:p>
            <a:pPr rtl="0"/>
            <a:r>
              <a:rPr lang="en-GB" noProof="0" dirty="0"/>
              <a:t>Sample Footer Text</a:t>
            </a:r>
          </a:p>
        </p:txBody>
      </p:sp>
      <p:sp>
        <p:nvSpPr>
          <p:cNvPr id="6" name="Slide Number Placeholder 5">
            <a:extLst>
              <a:ext uri="{FF2B5EF4-FFF2-40B4-BE49-F238E27FC236}">
                <a16:creationId xmlns:a16="http://schemas.microsoft.com/office/drawing/2014/main" id="{9D68D047-4D83-695F-A4A5-E6692DE0A243}"/>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12953247"/>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5EA6F-17B0-24AB-1B69-08B1373AA9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641AEF-918D-F7A7-BD2E-257CF183BC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797CDD-7F0B-DD62-C42E-6FF2F03A41DA}"/>
              </a:ext>
            </a:extLst>
          </p:cNvPr>
          <p:cNvSpPr>
            <a:spLocks noGrp="1"/>
          </p:cNvSpPr>
          <p:nvPr>
            <p:ph type="dt" sz="half" idx="10"/>
          </p:nvPr>
        </p:nvSpPr>
        <p:spPr/>
        <p:txBody>
          <a:bodyPr/>
          <a:lstStyle/>
          <a:p>
            <a:pPr rtl="0"/>
            <a:r>
              <a:rPr lang="en-GB" noProof="0" dirty="0"/>
              <a:t>20XX</a:t>
            </a:r>
          </a:p>
        </p:txBody>
      </p:sp>
      <p:sp>
        <p:nvSpPr>
          <p:cNvPr id="5" name="Footer Placeholder 4">
            <a:extLst>
              <a:ext uri="{FF2B5EF4-FFF2-40B4-BE49-F238E27FC236}">
                <a16:creationId xmlns:a16="http://schemas.microsoft.com/office/drawing/2014/main" id="{0323FB17-BE27-C7D7-3DD5-F883A1367110}"/>
              </a:ext>
            </a:extLst>
          </p:cNvPr>
          <p:cNvSpPr>
            <a:spLocks noGrp="1"/>
          </p:cNvSpPr>
          <p:nvPr>
            <p:ph type="ftr" sz="quarter" idx="11"/>
          </p:nvPr>
        </p:nvSpPr>
        <p:spPr/>
        <p:txBody>
          <a:bodyPr/>
          <a:lstStyle/>
          <a:p>
            <a:pPr rtl="0"/>
            <a:r>
              <a:rPr lang="en-GB" noProof="0" dirty="0"/>
              <a:t>Sample Footer Text</a:t>
            </a:r>
          </a:p>
        </p:txBody>
      </p:sp>
      <p:sp>
        <p:nvSpPr>
          <p:cNvPr id="6" name="Slide Number Placeholder 5">
            <a:extLst>
              <a:ext uri="{FF2B5EF4-FFF2-40B4-BE49-F238E27FC236}">
                <a16:creationId xmlns:a16="http://schemas.microsoft.com/office/drawing/2014/main" id="{3063DAD0-783B-2EB4-ACC5-7C6DA3B0F96B}"/>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18025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E60B-C4BF-765A-FE24-E2AA4D73DA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91086E5-1B88-5C27-5501-6A8D781A0C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82093A-EB28-614E-3B69-7A4780642C12}"/>
              </a:ext>
            </a:extLst>
          </p:cNvPr>
          <p:cNvSpPr>
            <a:spLocks noGrp="1"/>
          </p:cNvSpPr>
          <p:nvPr>
            <p:ph type="dt" sz="half" idx="10"/>
          </p:nvPr>
        </p:nvSpPr>
        <p:spPr/>
        <p:txBody>
          <a:bodyPr/>
          <a:lstStyle/>
          <a:p>
            <a:pPr rtl="0"/>
            <a:r>
              <a:rPr lang="en-GB" noProof="0" dirty="0"/>
              <a:t>20XX</a:t>
            </a:r>
          </a:p>
        </p:txBody>
      </p:sp>
      <p:sp>
        <p:nvSpPr>
          <p:cNvPr id="5" name="Footer Placeholder 4">
            <a:extLst>
              <a:ext uri="{FF2B5EF4-FFF2-40B4-BE49-F238E27FC236}">
                <a16:creationId xmlns:a16="http://schemas.microsoft.com/office/drawing/2014/main" id="{A8674335-87EA-8CEA-C90E-E7810FC01CA7}"/>
              </a:ext>
            </a:extLst>
          </p:cNvPr>
          <p:cNvSpPr>
            <a:spLocks noGrp="1"/>
          </p:cNvSpPr>
          <p:nvPr>
            <p:ph type="ftr" sz="quarter" idx="11"/>
          </p:nvPr>
        </p:nvSpPr>
        <p:spPr/>
        <p:txBody>
          <a:bodyPr/>
          <a:lstStyle/>
          <a:p>
            <a:pPr rtl="0"/>
            <a:r>
              <a:rPr lang="en-GB" noProof="0" dirty="0"/>
              <a:t>Sample Footer Text</a:t>
            </a:r>
          </a:p>
        </p:txBody>
      </p:sp>
      <p:sp>
        <p:nvSpPr>
          <p:cNvPr id="6" name="Slide Number Placeholder 5">
            <a:extLst>
              <a:ext uri="{FF2B5EF4-FFF2-40B4-BE49-F238E27FC236}">
                <a16:creationId xmlns:a16="http://schemas.microsoft.com/office/drawing/2014/main" id="{81DB7F2F-38BE-7F66-F572-6CCB6B7CE856}"/>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
        <p:nvSpPr>
          <p:cNvPr id="7" name="Rectangle 6">
            <a:extLst>
              <a:ext uri="{FF2B5EF4-FFF2-40B4-BE49-F238E27FC236}">
                <a16:creationId xmlns:a16="http://schemas.microsoft.com/office/drawing/2014/main" id="{CAAFEBDA-CE1C-B321-F4AA-565E4288B23A}"/>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03078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B4D62-9837-C17A-1FB1-597C53CCD0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28FF19-3DDC-E930-59E5-7ABD0A4790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B08502C-157F-70EA-EB3F-BF63B91BC80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1BD6E88-DA8E-57D5-227F-F6568835DD87}"/>
              </a:ext>
            </a:extLst>
          </p:cNvPr>
          <p:cNvSpPr>
            <a:spLocks noGrp="1"/>
          </p:cNvSpPr>
          <p:nvPr>
            <p:ph type="dt" sz="half" idx="10"/>
          </p:nvPr>
        </p:nvSpPr>
        <p:spPr/>
        <p:txBody>
          <a:bodyPr/>
          <a:lstStyle/>
          <a:p>
            <a:pPr rtl="0"/>
            <a:r>
              <a:rPr lang="en-GB" noProof="0" dirty="0"/>
              <a:t>20XX</a:t>
            </a:r>
          </a:p>
        </p:txBody>
      </p:sp>
      <p:sp>
        <p:nvSpPr>
          <p:cNvPr id="6" name="Footer Placeholder 5">
            <a:extLst>
              <a:ext uri="{FF2B5EF4-FFF2-40B4-BE49-F238E27FC236}">
                <a16:creationId xmlns:a16="http://schemas.microsoft.com/office/drawing/2014/main" id="{128C39F2-24D5-ABEF-CF36-06A746A645A9}"/>
              </a:ext>
            </a:extLst>
          </p:cNvPr>
          <p:cNvSpPr>
            <a:spLocks noGrp="1"/>
          </p:cNvSpPr>
          <p:nvPr>
            <p:ph type="ftr" sz="quarter" idx="11"/>
          </p:nvPr>
        </p:nvSpPr>
        <p:spPr/>
        <p:txBody>
          <a:bodyPr/>
          <a:lstStyle/>
          <a:p>
            <a:pPr rtl="0"/>
            <a:r>
              <a:rPr lang="en-GB" noProof="0" dirty="0"/>
              <a:t>Sample Footer Text</a:t>
            </a:r>
          </a:p>
        </p:txBody>
      </p:sp>
      <p:sp>
        <p:nvSpPr>
          <p:cNvPr id="7" name="Slide Number Placeholder 6">
            <a:extLst>
              <a:ext uri="{FF2B5EF4-FFF2-40B4-BE49-F238E27FC236}">
                <a16:creationId xmlns:a16="http://schemas.microsoft.com/office/drawing/2014/main" id="{5B31F01E-7CEA-9E27-2078-0A5A1752E2F7}"/>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668216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5D4A3-8F59-FCA5-6858-92610AC6780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ED1CE9-7991-560B-CB69-9861DFE146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4A327C-2101-073E-4631-9197F8F895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98AF72E-F22E-5C7F-EC57-596277FDF9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E8A576-BBC9-B3D7-3A9E-61F9DE5974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1FD359-66CE-4C0F-26F9-4A3713931CB8}"/>
              </a:ext>
            </a:extLst>
          </p:cNvPr>
          <p:cNvSpPr>
            <a:spLocks noGrp="1"/>
          </p:cNvSpPr>
          <p:nvPr>
            <p:ph type="dt" sz="half" idx="10"/>
          </p:nvPr>
        </p:nvSpPr>
        <p:spPr/>
        <p:txBody>
          <a:bodyPr/>
          <a:lstStyle/>
          <a:p>
            <a:pPr rtl="0"/>
            <a:r>
              <a:rPr lang="en-GB" noProof="0" dirty="0"/>
              <a:t>20XX</a:t>
            </a:r>
          </a:p>
        </p:txBody>
      </p:sp>
      <p:sp>
        <p:nvSpPr>
          <p:cNvPr id="8" name="Footer Placeholder 7">
            <a:extLst>
              <a:ext uri="{FF2B5EF4-FFF2-40B4-BE49-F238E27FC236}">
                <a16:creationId xmlns:a16="http://schemas.microsoft.com/office/drawing/2014/main" id="{CDB65686-A20C-D2C3-E2B4-6A6C06CE74F8}"/>
              </a:ext>
            </a:extLst>
          </p:cNvPr>
          <p:cNvSpPr>
            <a:spLocks noGrp="1"/>
          </p:cNvSpPr>
          <p:nvPr>
            <p:ph type="ftr" sz="quarter" idx="11"/>
          </p:nvPr>
        </p:nvSpPr>
        <p:spPr/>
        <p:txBody>
          <a:bodyPr/>
          <a:lstStyle/>
          <a:p>
            <a:pPr rtl="0"/>
            <a:r>
              <a:rPr lang="en-GB" noProof="0" dirty="0"/>
              <a:t>Sample Footer Text</a:t>
            </a:r>
          </a:p>
        </p:txBody>
      </p:sp>
      <p:sp>
        <p:nvSpPr>
          <p:cNvPr id="9" name="Slide Number Placeholder 8">
            <a:extLst>
              <a:ext uri="{FF2B5EF4-FFF2-40B4-BE49-F238E27FC236}">
                <a16:creationId xmlns:a16="http://schemas.microsoft.com/office/drawing/2014/main" id="{607E06DE-AEEA-AE2D-264F-CD9FC620883B}"/>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902489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9F77-6DA0-571E-5305-6030BD24A12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B0C9B9A-5B35-5E24-B9D6-7E661471E725}"/>
              </a:ext>
            </a:extLst>
          </p:cNvPr>
          <p:cNvSpPr>
            <a:spLocks noGrp="1"/>
          </p:cNvSpPr>
          <p:nvPr>
            <p:ph type="dt" sz="half" idx="10"/>
          </p:nvPr>
        </p:nvSpPr>
        <p:spPr/>
        <p:txBody>
          <a:bodyPr/>
          <a:lstStyle/>
          <a:p>
            <a:pPr rtl="0"/>
            <a:r>
              <a:rPr lang="en-GB" noProof="0" dirty="0"/>
              <a:t>20XX</a:t>
            </a:r>
          </a:p>
        </p:txBody>
      </p:sp>
      <p:sp>
        <p:nvSpPr>
          <p:cNvPr id="4" name="Footer Placeholder 3">
            <a:extLst>
              <a:ext uri="{FF2B5EF4-FFF2-40B4-BE49-F238E27FC236}">
                <a16:creationId xmlns:a16="http://schemas.microsoft.com/office/drawing/2014/main" id="{DD6FBF7A-9227-CC3E-A818-8493B4430018}"/>
              </a:ext>
            </a:extLst>
          </p:cNvPr>
          <p:cNvSpPr>
            <a:spLocks noGrp="1"/>
          </p:cNvSpPr>
          <p:nvPr>
            <p:ph type="ftr" sz="quarter" idx="11"/>
          </p:nvPr>
        </p:nvSpPr>
        <p:spPr/>
        <p:txBody>
          <a:bodyPr/>
          <a:lstStyle/>
          <a:p>
            <a:pPr rtl="0"/>
            <a:r>
              <a:rPr lang="en-GB" noProof="0" dirty="0"/>
              <a:t>Sample Footer Text</a:t>
            </a:r>
          </a:p>
        </p:txBody>
      </p:sp>
      <p:sp>
        <p:nvSpPr>
          <p:cNvPr id="5" name="Slide Number Placeholder 4">
            <a:extLst>
              <a:ext uri="{FF2B5EF4-FFF2-40B4-BE49-F238E27FC236}">
                <a16:creationId xmlns:a16="http://schemas.microsoft.com/office/drawing/2014/main" id="{A30AF374-0B1D-3E9A-A050-5883A6A7455B}"/>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811178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28F8AC-D815-802D-B4F4-C243BF123C8E}"/>
              </a:ext>
            </a:extLst>
          </p:cNvPr>
          <p:cNvSpPr>
            <a:spLocks noGrp="1"/>
          </p:cNvSpPr>
          <p:nvPr>
            <p:ph type="dt" sz="half" idx="10"/>
          </p:nvPr>
        </p:nvSpPr>
        <p:spPr/>
        <p:txBody>
          <a:bodyPr/>
          <a:lstStyle/>
          <a:p>
            <a:pPr rtl="0"/>
            <a:r>
              <a:rPr lang="en-GB" noProof="0" dirty="0"/>
              <a:t>20XX</a:t>
            </a:r>
          </a:p>
        </p:txBody>
      </p:sp>
      <p:sp>
        <p:nvSpPr>
          <p:cNvPr id="3" name="Footer Placeholder 2">
            <a:extLst>
              <a:ext uri="{FF2B5EF4-FFF2-40B4-BE49-F238E27FC236}">
                <a16:creationId xmlns:a16="http://schemas.microsoft.com/office/drawing/2014/main" id="{93FD6504-076A-8B5F-6F62-662D6C603272}"/>
              </a:ext>
            </a:extLst>
          </p:cNvPr>
          <p:cNvSpPr>
            <a:spLocks noGrp="1"/>
          </p:cNvSpPr>
          <p:nvPr>
            <p:ph type="ftr" sz="quarter" idx="11"/>
          </p:nvPr>
        </p:nvSpPr>
        <p:spPr/>
        <p:txBody>
          <a:bodyPr/>
          <a:lstStyle/>
          <a:p>
            <a:pPr rtl="0"/>
            <a:r>
              <a:rPr lang="en-GB" noProof="0" dirty="0"/>
              <a:t>Sample Footer Text</a:t>
            </a:r>
          </a:p>
        </p:txBody>
      </p:sp>
      <p:sp>
        <p:nvSpPr>
          <p:cNvPr id="4" name="Slide Number Placeholder 3">
            <a:extLst>
              <a:ext uri="{FF2B5EF4-FFF2-40B4-BE49-F238E27FC236}">
                <a16:creationId xmlns:a16="http://schemas.microsoft.com/office/drawing/2014/main" id="{DFD14857-4D92-1CD9-53C6-E8A188024264}"/>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
        <p:nvSpPr>
          <p:cNvPr id="5" name="Rectangle 4">
            <a:extLst>
              <a:ext uri="{FF2B5EF4-FFF2-40B4-BE49-F238E27FC236}">
                <a16:creationId xmlns:a16="http://schemas.microsoft.com/office/drawing/2014/main" id="{33A4B304-E5B6-C9B9-95B0-99A479144A97}"/>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9907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69C4-947B-8894-00CA-67E1920AD5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2FCB40-5E98-8F98-61F0-30786BA462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71A87AD-7666-C620-353C-9129B953B2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E7E85C-B405-B75F-D60A-0E121457D9DE}"/>
              </a:ext>
            </a:extLst>
          </p:cNvPr>
          <p:cNvSpPr>
            <a:spLocks noGrp="1"/>
          </p:cNvSpPr>
          <p:nvPr>
            <p:ph type="dt" sz="half" idx="10"/>
          </p:nvPr>
        </p:nvSpPr>
        <p:spPr/>
        <p:txBody>
          <a:bodyPr/>
          <a:lstStyle/>
          <a:p>
            <a:pPr rtl="0"/>
            <a:r>
              <a:rPr lang="en-GB" noProof="0" dirty="0"/>
              <a:t>20XX</a:t>
            </a:r>
          </a:p>
        </p:txBody>
      </p:sp>
      <p:sp>
        <p:nvSpPr>
          <p:cNvPr id="6" name="Footer Placeholder 5">
            <a:extLst>
              <a:ext uri="{FF2B5EF4-FFF2-40B4-BE49-F238E27FC236}">
                <a16:creationId xmlns:a16="http://schemas.microsoft.com/office/drawing/2014/main" id="{FA0C9AC5-4C2A-1390-7435-2E19BEB474A5}"/>
              </a:ext>
            </a:extLst>
          </p:cNvPr>
          <p:cNvSpPr>
            <a:spLocks noGrp="1"/>
          </p:cNvSpPr>
          <p:nvPr>
            <p:ph type="ftr" sz="quarter" idx="11"/>
          </p:nvPr>
        </p:nvSpPr>
        <p:spPr/>
        <p:txBody>
          <a:bodyPr/>
          <a:lstStyle/>
          <a:p>
            <a:pPr rtl="0"/>
            <a:r>
              <a:rPr lang="en-GB" noProof="0" dirty="0"/>
              <a:t>Sample Footer Text</a:t>
            </a:r>
          </a:p>
        </p:txBody>
      </p:sp>
      <p:sp>
        <p:nvSpPr>
          <p:cNvPr id="7" name="Slide Number Placeholder 6">
            <a:extLst>
              <a:ext uri="{FF2B5EF4-FFF2-40B4-BE49-F238E27FC236}">
                <a16:creationId xmlns:a16="http://schemas.microsoft.com/office/drawing/2014/main" id="{1532B7F0-83A0-E07C-BB15-EDA939A1BA22}"/>
              </a:ext>
            </a:extLst>
          </p:cNvPr>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1885547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3207E-EEF2-BD90-1550-D7DA41A2A4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A47DE3D-5D42-41C8-E99E-339EC01215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D8E676F6-F2CB-C0EB-0CDA-D194B9B5D8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0F121-BC1F-4512-A571-333C9FA4011D}"/>
              </a:ext>
            </a:extLst>
          </p:cNvPr>
          <p:cNvSpPr>
            <a:spLocks noGrp="1"/>
          </p:cNvSpPr>
          <p:nvPr>
            <p:ph type="dt" sz="half" idx="10"/>
          </p:nvPr>
        </p:nvSpPr>
        <p:spPr/>
        <p:txBody>
          <a:bodyPr/>
          <a:lstStyle/>
          <a:p>
            <a:pPr rtl="0"/>
            <a:r>
              <a:rPr lang="en-GB" noProof="0" dirty="0"/>
              <a:t>20XX</a:t>
            </a:r>
          </a:p>
        </p:txBody>
      </p:sp>
      <p:sp>
        <p:nvSpPr>
          <p:cNvPr id="6" name="Footer Placeholder 5">
            <a:extLst>
              <a:ext uri="{FF2B5EF4-FFF2-40B4-BE49-F238E27FC236}">
                <a16:creationId xmlns:a16="http://schemas.microsoft.com/office/drawing/2014/main" id="{31DBAAAD-49C1-3EB7-4D66-38DD380CD4F4}"/>
              </a:ext>
            </a:extLst>
          </p:cNvPr>
          <p:cNvSpPr>
            <a:spLocks noGrp="1"/>
          </p:cNvSpPr>
          <p:nvPr>
            <p:ph type="ftr" sz="quarter" idx="11"/>
          </p:nvPr>
        </p:nvSpPr>
        <p:spPr/>
        <p:txBody>
          <a:bodyPr/>
          <a:lstStyle/>
          <a:p>
            <a:pPr algn="l" rtl="0"/>
            <a:r>
              <a:rPr lang="en-GB" noProof="0" dirty="0"/>
              <a:t>Sample Footer Text</a:t>
            </a:r>
          </a:p>
        </p:txBody>
      </p:sp>
      <p:sp>
        <p:nvSpPr>
          <p:cNvPr id="7" name="Slide Number Placeholder 6">
            <a:extLst>
              <a:ext uri="{FF2B5EF4-FFF2-40B4-BE49-F238E27FC236}">
                <a16:creationId xmlns:a16="http://schemas.microsoft.com/office/drawing/2014/main" id="{E215D6EA-64A5-3A3D-8393-0DC8998D3A8C}"/>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88105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51C50-E020-5047-1E40-368AFD6A4D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1924D7-2A08-00B1-9255-03B48047E0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E087A7-85A2-6590-5E7A-7083D83C3644}"/>
              </a:ext>
            </a:extLst>
          </p:cNvPr>
          <p:cNvSpPr>
            <a:spLocks noGrp="1"/>
          </p:cNvSpPr>
          <p:nvPr>
            <p:ph type="dt" sz="half" idx="10"/>
          </p:nvPr>
        </p:nvSpPr>
        <p:spPr/>
        <p:txBody>
          <a:bodyPr/>
          <a:lstStyle/>
          <a:p>
            <a:pPr rtl="0"/>
            <a:r>
              <a:rPr lang="en-GB" noProof="0" dirty="0"/>
              <a:t>20XX</a:t>
            </a:r>
          </a:p>
        </p:txBody>
      </p:sp>
      <p:sp>
        <p:nvSpPr>
          <p:cNvPr id="5" name="Footer Placeholder 4">
            <a:extLst>
              <a:ext uri="{FF2B5EF4-FFF2-40B4-BE49-F238E27FC236}">
                <a16:creationId xmlns:a16="http://schemas.microsoft.com/office/drawing/2014/main" id="{40855F4C-EE9A-BB56-CA71-1B0DA4C96C74}"/>
              </a:ext>
            </a:extLst>
          </p:cNvPr>
          <p:cNvSpPr>
            <a:spLocks noGrp="1"/>
          </p:cNvSpPr>
          <p:nvPr>
            <p:ph type="ftr" sz="quarter" idx="11"/>
          </p:nvPr>
        </p:nvSpPr>
        <p:spPr/>
        <p:txBody>
          <a:bodyPr/>
          <a:lstStyle/>
          <a:p>
            <a:pPr rtl="0"/>
            <a:r>
              <a:rPr lang="en-GB" noProof="0" dirty="0"/>
              <a:t>Sample Footer Text</a:t>
            </a:r>
          </a:p>
        </p:txBody>
      </p:sp>
      <p:sp>
        <p:nvSpPr>
          <p:cNvPr id="6" name="Slide Number Placeholder 5">
            <a:extLst>
              <a:ext uri="{FF2B5EF4-FFF2-40B4-BE49-F238E27FC236}">
                <a16:creationId xmlns:a16="http://schemas.microsoft.com/office/drawing/2014/main" id="{F74D3CE0-1E05-B728-E0D9-D3ED16A9E350}"/>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45208758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4A22E2-0672-9307-6F5D-CACBA1971AF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CFCBEE-4C32-7DE6-704B-B0F16626BB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902852-8049-A835-4330-0081D60609F5}"/>
              </a:ext>
            </a:extLst>
          </p:cNvPr>
          <p:cNvSpPr>
            <a:spLocks noGrp="1"/>
          </p:cNvSpPr>
          <p:nvPr>
            <p:ph type="dt" sz="half" idx="10"/>
          </p:nvPr>
        </p:nvSpPr>
        <p:spPr/>
        <p:txBody>
          <a:bodyPr/>
          <a:lstStyle/>
          <a:p>
            <a:pPr rtl="0"/>
            <a:r>
              <a:rPr lang="en-GB" noProof="0" dirty="0"/>
              <a:t>20XX</a:t>
            </a:r>
          </a:p>
        </p:txBody>
      </p:sp>
      <p:sp>
        <p:nvSpPr>
          <p:cNvPr id="5" name="Footer Placeholder 4">
            <a:extLst>
              <a:ext uri="{FF2B5EF4-FFF2-40B4-BE49-F238E27FC236}">
                <a16:creationId xmlns:a16="http://schemas.microsoft.com/office/drawing/2014/main" id="{7DC40BE0-5C94-5B52-E319-1F851E726103}"/>
              </a:ext>
            </a:extLst>
          </p:cNvPr>
          <p:cNvSpPr>
            <a:spLocks noGrp="1"/>
          </p:cNvSpPr>
          <p:nvPr>
            <p:ph type="ftr" sz="quarter" idx="11"/>
          </p:nvPr>
        </p:nvSpPr>
        <p:spPr/>
        <p:txBody>
          <a:bodyPr/>
          <a:lstStyle/>
          <a:p>
            <a:pPr rtl="0"/>
            <a:r>
              <a:rPr lang="en-GB" noProof="0" dirty="0"/>
              <a:t>Sample Footer Text</a:t>
            </a:r>
          </a:p>
        </p:txBody>
      </p:sp>
      <p:sp>
        <p:nvSpPr>
          <p:cNvPr id="6" name="Slide Number Placeholder 5">
            <a:extLst>
              <a:ext uri="{FF2B5EF4-FFF2-40B4-BE49-F238E27FC236}">
                <a16:creationId xmlns:a16="http://schemas.microsoft.com/office/drawing/2014/main" id="{503DF6C7-3879-340D-590D-27C83F1BD8E2}"/>
              </a:ext>
            </a:extLst>
          </p:cNvPr>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8604490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GB" noProof="0" dirty="0"/>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GB" sz="5400" noProof="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GB" noProof="0">
                <a:solidFill>
                  <a:schemeClr val="tx1"/>
                </a:solidFill>
              </a:rPr>
              <a:t>Click to edit Master subtitle style</a:t>
            </a:r>
          </a:p>
        </p:txBody>
      </p:sp>
    </p:spTree>
    <p:extLst>
      <p:ext uri="{BB962C8B-B14F-4D97-AF65-F5344CB8AC3E}">
        <p14:creationId xmlns:p14="http://schemas.microsoft.com/office/powerpoint/2010/main" val="795573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GB" noProof="0" dirty="0"/>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GB" noProof="0" dirty="0"/>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GB" noProof="0" dirty="0"/>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GB" noProof="0" dirty="0"/>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6386935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GB" noProof="0"/>
              <a:t>Click to edit Master title style</a:t>
            </a:r>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GB"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GB" noProof="0" dirty="0"/>
              <a:t>Click icon to add picture</a:t>
            </a:r>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GB" noProof="0" dirty="0"/>
              <a:t>Click icon to add picture</a:t>
            </a:r>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GB" noProof="0" dirty="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511358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rtlCol="0">
            <a:normAutofit/>
          </a:bodyPr>
          <a:lstStyle>
            <a:lvl1pPr>
              <a:defRPr>
                <a:solidFill>
                  <a:schemeClr val="bg1"/>
                </a:solidFill>
              </a:defRPr>
            </a:lvl1pPr>
          </a:lstStyle>
          <a:p>
            <a:pPr rtl="0"/>
            <a:r>
              <a:rPr lang="en-GB" sz="3600" noProof="0">
                <a:solidFill>
                  <a:schemeClr val="bg1"/>
                </a:solidFill>
              </a:rPr>
              <a:t>Click to edit Master title style</a:t>
            </a: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rtlCol="0">
            <a:normAutofit/>
          </a:bodyPr>
          <a:lstStyle>
            <a:lvl1pPr>
              <a:defRPr>
                <a:solidFill>
                  <a:schemeClr val="bg1"/>
                </a:solidFill>
              </a:defRPr>
            </a:lvl1pPr>
          </a:lstStyle>
          <a:p>
            <a:pPr rtl="0"/>
            <a:r>
              <a:rPr lang="en-GB" sz="1500" noProof="0">
                <a:solidFill>
                  <a:schemeClr val="bg1"/>
                </a:solidFill>
              </a:rPr>
              <a:t>Click to edit Master subtitle style</a:t>
            </a: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rtlCol="0"/>
          <a:lstStyle/>
          <a:p>
            <a:pPr rtl="0"/>
            <a:r>
              <a:rPr lang="en-GB" noProof="0" dirty="0"/>
              <a:t>Click icon to add picture</a:t>
            </a:r>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rtlCol="0"/>
          <a:lstStyle/>
          <a:p>
            <a:pPr rtl="0"/>
            <a:r>
              <a:rPr lang="en-GB" noProof="0" dirty="0"/>
              <a:t>Click icon to add picture</a:t>
            </a:r>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rtlCol="0"/>
          <a:lstStyle/>
          <a:p>
            <a:pPr rtl="0"/>
            <a:r>
              <a:rPr lang="en-GB" noProof="0" dirty="0"/>
              <a:t>Click icon to add picture</a:t>
            </a:r>
          </a:p>
        </p:txBody>
      </p:sp>
    </p:spTree>
    <p:extLst>
      <p:ext uri="{BB962C8B-B14F-4D97-AF65-F5344CB8AC3E}">
        <p14:creationId xmlns:p14="http://schemas.microsoft.com/office/powerpoint/2010/main" val="3303226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GB" noProof="0"/>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GB" noProof="0"/>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GB" noProof="0" dirty="0"/>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GB" noProof="0" dirty="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476035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GB" sz="3600" noProof="0">
                <a:solidFill>
                  <a:schemeClr val="tx1"/>
                </a:solidFill>
              </a:rPr>
              <a:t>Click to edit Master title style</a:t>
            </a: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GB"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GB" noProof="0" dirty="0"/>
              <a:t>Click icon to add picture</a:t>
            </a:r>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GB" noProof="0" dirty="0"/>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785385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GB" noProof="0"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352661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GB" noProof="0"/>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GB" noProof="0" dirty="0"/>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GB"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741639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50D958-2534-F67C-E732-4E5EC4D7C1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3F6EAF-F5EB-AE50-E995-12FD54C5DC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22BEDD-D883-C6DC-79B5-144EC1FC83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dirty="0"/>
              <a:t>20XX</a:t>
            </a:r>
          </a:p>
        </p:txBody>
      </p:sp>
      <p:sp>
        <p:nvSpPr>
          <p:cNvPr id="5" name="Footer Placeholder 4">
            <a:extLst>
              <a:ext uri="{FF2B5EF4-FFF2-40B4-BE49-F238E27FC236}">
                <a16:creationId xmlns:a16="http://schemas.microsoft.com/office/drawing/2014/main" id="{44A72AFB-C8C1-95E5-1A06-FC193EE8A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dirty="0"/>
              <a:t>Sample Footer Text</a:t>
            </a:r>
          </a:p>
        </p:txBody>
      </p:sp>
      <p:sp>
        <p:nvSpPr>
          <p:cNvPr id="6" name="Slide Number Placeholder 5">
            <a:extLst>
              <a:ext uri="{FF2B5EF4-FFF2-40B4-BE49-F238E27FC236}">
                <a16:creationId xmlns:a16="http://schemas.microsoft.com/office/drawing/2014/main" id="{4867E28D-95CF-78BF-D866-FECA67DCC9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943376194"/>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 id="2147483764" r:id="rId18"/>
    <p:sldLayoutId id="2147483765" r:id="rId19"/>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teamwork-team-personal-group-2188039/"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leadershipfreak.wordpress.com/2014/03/30/the-choice-all-leaders-face/" TargetMode="External"/><Relationship Id="rId2"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hyperlink" Target="https://pxhere.com/en/photo/1586343" TargetMode="External"/><Relationship Id="rId5" Type="http://schemas.openxmlformats.org/officeDocument/2006/relationships/image" Target="../media/image13.jpg!d"/><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hyperlink" Target="https://pressbooks.bccampus.ca/technicalwriting/chapter/2-models-for-understanding-team-dynamics/" TargetMode="External"/><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en.wikipedia.org/wiki/Norming,_storming,_and_reform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hyperlink" Target="https://www.metodes.lv/en/articles/group-dynamics-and-team-building" TargetMode="External"/><Relationship Id="rId5" Type="http://schemas.openxmlformats.org/officeDocument/2006/relationships/image" Target="../media/image19.png"/><Relationship Id="rId4" Type="http://schemas.openxmlformats.org/officeDocument/2006/relationships/hyperlink" Target="https://courses.lumenlearning.com/wmopen-introbusiness/chapter/reading-stages-of-team-development-2/"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outreach.org/articles/building-high-performance-teams-team-psychological-safety/" TargetMode="External"/><Relationship Id="rId2" Type="http://schemas.openxmlformats.org/officeDocument/2006/relationships/image" Target="../media/image20.jpg"/><Relationship Id="rId1" Type="http://schemas.openxmlformats.org/officeDocument/2006/relationships/slideLayout" Target="../slideLayouts/slideLayout7.xml"/><Relationship Id="rId5" Type="http://schemas.openxmlformats.org/officeDocument/2006/relationships/hyperlink" Target="https://www.duperrin.com/2020/06/09/clients-et-projets-irritant-12-de-lexperience-employe/" TargetMode="External"/><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s://researchleap.com/challenges-implementation-performance-management-system-namibian-public-sector/business-teamwork-maintaining-profit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jpg!d"/><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hyperlink" Target="https://pxhere.com/en/photo/81400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www.pexels.com/photo/advice-arrow-symbol-art-equipment-board-609444/" TargetMode="External"/><Relationship Id="rId5" Type="http://schemas.openxmlformats.org/officeDocument/2006/relationships/image" Target="../media/image27.jpeg"/><Relationship Id="rId4" Type="http://schemas.openxmlformats.org/officeDocument/2006/relationships/hyperlink" Target="https://manuelgross.blogspot.com/2017/09/los-13-roles-positivos-y-negativos-en.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hyperlink" Target="https://pressbooks.bccampus.ca/technicalwriting/chapter/2-models-for-understanding-team-dynamic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courses.lumenlearning.com/suny-principlesmanagement/chapter/reading-conflict-within-teams/" TargetMode="External"/><Relationship Id="rId3" Type="http://schemas.openxmlformats.org/officeDocument/2006/relationships/image" Target="../media/image29.jpg"/><Relationship Id="rId7" Type="http://schemas.openxmlformats.org/officeDocument/2006/relationships/image" Target="../media/image31.jpg"/><Relationship Id="rId2" Type="http://schemas.openxmlformats.org/officeDocument/2006/relationships/notesSlide" Target="../notesSlides/notesSlide14.xml"/><Relationship Id="rId1" Type="http://schemas.openxmlformats.org/officeDocument/2006/relationships/slideLayout" Target="../slideLayouts/slideLayout16.xml"/><Relationship Id="rId6" Type="http://schemas.openxmlformats.org/officeDocument/2006/relationships/hyperlink" Target="https://clavesliderazgoresponsable.blogspot.com/2018/07/6-claves-para-gestionar-conflictos.html" TargetMode="External"/><Relationship Id="rId5" Type="http://schemas.openxmlformats.org/officeDocument/2006/relationships/image" Target="../media/image30.jpeg"/><Relationship Id="rId4" Type="http://schemas.openxmlformats.org/officeDocument/2006/relationships/hyperlink" Target="https://researchleap.com/intercultural-work-environment-leadership-sty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picserver.org/highway-signs2/c/conflict-management.html" TargetMode="External"/><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hrisbamidele.wordpress.com/2014/12/22/turning-potential-into-real-success/"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hyperlink" Target="https://hr.mit.edu/learning-topics/teams/articles/new-team" TargetMode="External"/><Relationship Id="rId7" Type="http://schemas.openxmlformats.org/officeDocument/2006/relationships/hyperlink" Target="https://www.nytimes.com/guides/business/manage-a-successful-team"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hyperlink" Target="https://www.waldenu.edu/news-and-events/walden-news/2017/0530-whats-your-conflict-management-style" TargetMode="External"/><Relationship Id="rId5" Type="http://schemas.openxmlformats.org/officeDocument/2006/relationships/hyperlink" Target="https://hr.mit.edu/learning-topics/teams/articles/stages-development" TargetMode="External"/><Relationship Id="rId4" Type="http://schemas.openxmlformats.org/officeDocument/2006/relationships/hyperlink" Target="https://www.atlassian.com/blog/teamwork/the-importance-of-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3280" b="3280"/>
          <a:stretch/>
        </p:blipFill>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117161" y="302627"/>
            <a:ext cx="7676599" cy="5257557"/>
          </a:xfrm>
        </p:spPr>
        <p:txBody>
          <a:bodyPr rtlCol="0">
            <a:normAutofit/>
          </a:bodyPr>
          <a:lstStyle/>
          <a:p>
            <a:pPr rtl="0">
              <a:lnSpc>
                <a:spcPct val="100000"/>
              </a:lnSpc>
            </a:pPr>
            <a:r>
              <a:rPr lang="en-GB" sz="3600" dirty="0">
                <a:latin typeface="Arial" panose="020B0604020202020204" pitchFamily="34" charset="0"/>
                <a:cs typeface="Arial" panose="020B0604020202020204" pitchFamily="34" charset="0"/>
              </a:rPr>
              <a:t>Effective Team Working and Communication (BMSW4002_LON)</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20113" y="2934415"/>
            <a:ext cx="6560363" cy="2054274"/>
          </a:xfrm>
        </p:spPr>
        <p:txBody>
          <a:bodyPr rtlCol="0">
            <a:noAutofit/>
          </a:bodyPr>
          <a:lstStyle/>
          <a:p>
            <a:pPr rtl="0">
              <a:lnSpc>
                <a:spcPct val="170000"/>
              </a:lnSpc>
            </a:pPr>
            <a:r>
              <a:rPr lang="en-GB" sz="1100" dirty="0">
                <a:latin typeface="Arial" panose="020B0604020202020204" pitchFamily="34" charset="0"/>
                <a:cs typeface="Arial" panose="020B0604020202020204" pitchFamily="34" charset="0"/>
              </a:rPr>
              <a:t>Valentin Gabriel Farcas - [2132525]</a:t>
            </a:r>
          </a:p>
          <a:p>
            <a:pPr rtl="0">
              <a:lnSpc>
                <a:spcPct val="170000"/>
              </a:lnSpc>
            </a:pPr>
            <a:r>
              <a:rPr lang="en-GB" sz="1100" dirty="0">
                <a:latin typeface="Arial" panose="020B0604020202020204" pitchFamily="34" charset="0"/>
                <a:cs typeface="Arial" panose="020B0604020202020204" pitchFamily="34" charset="0"/>
              </a:rPr>
              <a:t>Bungianu Irina - [2134139]</a:t>
            </a:r>
          </a:p>
          <a:p>
            <a:pPr rtl="0">
              <a:lnSpc>
                <a:spcPct val="170000"/>
              </a:lnSpc>
            </a:pPr>
            <a:r>
              <a:rPr lang="en-GB" sz="1100" dirty="0">
                <a:latin typeface="Arial" panose="020B0604020202020204" pitchFamily="34" charset="0"/>
                <a:cs typeface="Arial" panose="020B0604020202020204" pitchFamily="34" charset="0"/>
              </a:rPr>
              <a:t>Monica Andreea Stefan - [2133994]</a:t>
            </a:r>
          </a:p>
          <a:p>
            <a:pPr rtl="0">
              <a:lnSpc>
                <a:spcPct val="170000"/>
              </a:lnSpc>
            </a:pPr>
            <a:r>
              <a:rPr lang="en-GB" sz="1100" dirty="0">
                <a:latin typeface="Arial" panose="020B0604020202020204" pitchFamily="34" charset="0"/>
                <a:cs typeface="Arial" panose="020B0604020202020204" pitchFamily="34" charset="0"/>
              </a:rPr>
              <a:t>Inna Zabulica - [2134089]</a:t>
            </a:r>
          </a:p>
          <a:p>
            <a:pPr>
              <a:lnSpc>
                <a:spcPct val="170000"/>
              </a:lnSpc>
            </a:pPr>
            <a:r>
              <a:rPr lang="en-GB" sz="1100" dirty="0">
                <a:latin typeface="Arial" panose="020B0604020202020204" pitchFamily="34" charset="0"/>
                <a:cs typeface="Arial" panose="020B0604020202020204" pitchFamily="34" charset="0"/>
              </a:rPr>
              <a:t>Stefan Marian Florian - [2130917]</a:t>
            </a:r>
          </a:p>
          <a:p>
            <a:pPr marL="871400" lvl="5" indent="0">
              <a:lnSpc>
                <a:spcPct val="170000"/>
              </a:lnSpc>
              <a:buNone/>
            </a:pPr>
            <a:r>
              <a:rPr lang="en-GB" sz="1100" dirty="0">
                <a:latin typeface="Arial" panose="020B0604020202020204" pitchFamily="34" charset="0"/>
                <a:cs typeface="Arial" panose="020B0604020202020204" pitchFamily="34" charset="0"/>
              </a:rPr>
              <a:t>				Lecturer : </a:t>
            </a:r>
            <a:r>
              <a:rPr lang="en-GB" sz="1100" b="0" i="0" dirty="0">
                <a:solidFill>
                  <a:srgbClr val="333333"/>
                </a:solidFill>
                <a:effectLst/>
                <a:latin typeface="Arial" panose="020B0604020202020204" pitchFamily="34" charset="0"/>
                <a:cs typeface="Arial" panose="020B0604020202020204" pitchFamily="34" charset="0"/>
              </a:rPr>
              <a:t>Soban Sadiq</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Content</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20" r="20"/>
          <a:stretch/>
        </p:blipFill>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l="20" r="20"/>
          <a:stretch/>
        </p:blipFill>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l="20" r="20"/>
          <a:stretch/>
        </p:blipFill>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l="20" r="20"/>
          <a:stretch/>
        </p:blipFill>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p:txBody>
          <a:bodyPr rtlCol="0">
            <a:normAutofit fontScale="55000" lnSpcReduction="20000"/>
          </a:bodyPr>
          <a:lstStyle/>
          <a:p>
            <a:pPr>
              <a:buFont typeface="Wingdings" pitchFamily="2" charset="2"/>
              <a:buChar char="Ø"/>
            </a:pPr>
            <a:r>
              <a:rPr lang="en-GB" dirty="0">
                <a:latin typeface="Arial" panose="020B0604020202020204" pitchFamily="34" charset="0"/>
                <a:cs typeface="Arial" panose="020B0604020202020204" pitchFamily="34" charset="0"/>
              </a:rPr>
              <a:t> Introduction</a:t>
            </a:r>
          </a:p>
          <a:p>
            <a:pPr>
              <a:buFont typeface="Wingdings" pitchFamily="2" charset="2"/>
              <a:buChar char="Ø"/>
            </a:pPr>
            <a:r>
              <a:rPr lang="en-GB" dirty="0">
                <a:latin typeface="Arial" panose="020B0604020202020204" pitchFamily="34" charset="0"/>
                <a:cs typeface="Arial" panose="020B0604020202020204" pitchFamily="34" charset="0"/>
              </a:rPr>
              <a:t> Benefits of team working</a:t>
            </a:r>
          </a:p>
          <a:p>
            <a:pPr>
              <a:lnSpc>
                <a:spcPct val="170000"/>
              </a:lnSpc>
              <a:buFont typeface="Wingdings" pitchFamily="2" charset="2"/>
              <a:buChar char="Ø"/>
            </a:pPr>
            <a:r>
              <a:rPr lang="en-GB" dirty="0">
                <a:latin typeface="Arial" panose="020B0604020202020204" pitchFamily="34" charset="0"/>
                <a:cs typeface="Arial" panose="020B0604020202020204" pitchFamily="34" charset="0"/>
              </a:rPr>
              <a:t> Stages of team development</a:t>
            </a:r>
          </a:p>
          <a:p>
            <a:pPr>
              <a:buFont typeface="Wingdings" pitchFamily="2" charset="2"/>
              <a:buChar char="Ø"/>
            </a:pPr>
            <a:r>
              <a:rPr lang="en-GB" dirty="0">
                <a:latin typeface="Arial" panose="020B0604020202020204" pitchFamily="34" charset="0"/>
                <a:cs typeface="Arial" panose="020B0604020202020204" pitchFamily="34" charset="0"/>
              </a:rPr>
              <a:t> Team roles</a:t>
            </a:r>
          </a:p>
          <a:p>
            <a:pPr>
              <a:buFont typeface="Wingdings" pitchFamily="2" charset="2"/>
              <a:buChar char="Ø"/>
            </a:pPr>
            <a:r>
              <a:rPr lang="en-GB" dirty="0">
                <a:latin typeface="Arial" panose="020B0604020202020204" pitchFamily="34" charset="0"/>
                <a:cs typeface="Arial" panose="020B0604020202020204" pitchFamily="34" charset="0"/>
              </a:rPr>
              <a:t> Managing conflict</a:t>
            </a:r>
          </a:p>
          <a:p>
            <a:pPr>
              <a:buFont typeface="Wingdings" pitchFamily="2" charset="2"/>
              <a:buChar char="Ø"/>
            </a:pPr>
            <a:r>
              <a:rPr lang="en-GB" dirty="0">
                <a:latin typeface="Arial" panose="020B0604020202020204" pitchFamily="34" charset="0"/>
                <a:cs typeface="Arial" panose="020B0604020202020204" pitchFamily="34" charset="0"/>
              </a:rPr>
              <a:t> Successful team development</a:t>
            </a:r>
          </a:p>
          <a:p>
            <a:pPr>
              <a:buFont typeface="Wingdings" pitchFamily="2" charset="2"/>
              <a:buChar char="Ø"/>
            </a:pPr>
            <a:r>
              <a:rPr lang="en-GB" dirty="0">
                <a:latin typeface="Arial" panose="020B0604020202020204" pitchFamily="34" charset="0"/>
                <a:cs typeface="Arial" panose="020B0604020202020204" pitchFamily="34" charset="0"/>
              </a:rPr>
              <a:t> Conclusion</a:t>
            </a:r>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2276856" y="6390567"/>
            <a:ext cx="7811369" cy="365125"/>
          </a:xfrm>
        </p:spPr>
        <p:txBody>
          <a:bodyPr rtlCol="0"/>
          <a:lstStyle/>
          <a:p>
            <a:pPr rtl="0"/>
            <a:r>
              <a:rPr lang="en-GB" sz="1100" dirty="0">
                <a:latin typeface="Arial" panose="020B0604020202020204" pitchFamily="34" charset="0"/>
                <a:cs typeface="Arial" panose="020B0604020202020204" pitchFamily="34" charset="0"/>
              </a:rPr>
              <a:t>The steps of introducing Team Working in any company</a:t>
            </a:r>
          </a:p>
        </p:txBody>
      </p:sp>
    </p:spTree>
    <p:extLst>
      <p:ext uri="{BB962C8B-B14F-4D97-AF65-F5344CB8AC3E}">
        <p14:creationId xmlns:p14="http://schemas.microsoft.com/office/powerpoint/2010/main" val="2233391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p:txBody>
          <a:bodyPr rtlCol="0">
            <a:normAutofit/>
          </a:bodyPr>
          <a:lstStyle/>
          <a:p>
            <a:pPr rtl="0">
              <a:lnSpc>
                <a:spcPct val="150000"/>
              </a:lnSpc>
            </a:pPr>
            <a:r>
              <a:rPr lang="en-GB" sz="1100" dirty="0">
                <a:solidFill>
                  <a:schemeClr val="tx1">
                    <a:lumMod val="75000"/>
                    <a:lumOff val="25000"/>
                  </a:schemeClr>
                </a:solidFill>
                <a:latin typeface="Arial" panose="020B0604020202020204" pitchFamily="34" charset="0"/>
                <a:cs typeface="Arial" panose="020B0604020202020204" pitchFamily="34" charset="0"/>
              </a:rPr>
              <a:t>The first steps of team work must be clearly defined and in place with the demands of the company or the project that they are working on. </a:t>
            </a:r>
          </a:p>
          <a:p>
            <a:pPr rtl="0">
              <a:lnSpc>
                <a:spcPct val="150000"/>
              </a:lnSpc>
            </a:pPr>
            <a:r>
              <a:rPr lang="en-GB" sz="1100" dirty="0">
                <a:solidFill>
                  <a:schemeClr val="tx1">
                    <a:lumMod val="75000"/>
                    <a:lumOff val="25000"/>
                  </a:schemeClr>
                </a:solidFill>
                <a:latin typeface="Arial" panose="020B0604020202020204" pitchFamily="34" charset="0"/>
                <a:cs typeface="Arial" panose="020B0604020202020204" pitchFamily="34" charset="0"/>
              </a:rPr>
              <a:t>The team should have a clear purpose directly from the team funder on what they will need to achieve.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90" r="190"/>
          <a:stretch/>
        </p:blipFill>
        <p:spPr/>
      </p:pic>
      <p:pic>
        <p:nvPicPr>
          <p:cNvPr id="12" name="Picture Placeholder 11" descr="Business men sitting at a table">
            <a:extLst>
              <a:ext uri="{FF2B5EF4-FFF2-40B4-BE49-F238E27FC236}">
                <a16:creationId xmlns:a16="http://schemas.microsoft.com/office/drawing/2014/main" id="{B466B10D-3068-493B-874B-7199B529DF76}"/>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l="233" r="233"/>
          <a:stretch/>
        </p:blipFill>
        <p:spPr/>
      </p:pic>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p:txBody>
          <a:bodyPr rtlCol="0"/>
          <a:lstStyle/>
          <a:p>
            <a:pPr rtl="0"/>
            <a:r>
              <a:rPr lang="en-GB" sz="1100" dirty="0">
                <a:solidFill>
                  <a:schemeClr val="tx1">
                    <a:lumMod val="75000"/>
                    <a:lumOff val="25000"/>
                  </a:schemeClr>
                </a:solidFill>
                <a:latin typeface="Arial" panose="020B0604020202020204" pitchFamily="34" charset="0"/>
                <a:cs typeface="Arial" panose="020B0604020202020204" pitchFamily="34" charset="0"/>
              </a:rPr>
              <a:t>Necessary stages in building a new team</a:t>
            </a:r>
          </a:p>
        </p:txBody>
      </p:sp>
      <p:sp>
        <p:nvSpPr>
          <p:cNvPr id="6" name="Content Placeholder 2">
            <a:extLst>
              <a:ext uri="{FF2B5EF4-FFF2-40B4-BE49-F238E27FC236}">
                <a16:creationId xmlns:a16="http://schemas.microsoft.com/office/drawing/2014/main" id="{E727C179-146E-97FE-5168-F23A8D3F3A18}"/>
              </a:ext>
            </a:extLst>
          </p:cNvPr>
          <p:cNvSpPr txBox="1">
            <a:spLocks/>
          </p:cNvSpPr>
          <p:nvPr/>
        </p:nvSpPr>
        <p:spPr>
          <a:xfrm>
            <a:off x="8330183" y="2069762"/>
            <a:ext cx="3557016" cy="3760891"/>
          </a:xfrm>
          <a:prstGeom prst="rect">
            <a:avLst/>
          </a:prstGeom>
        </p:spPr>
        <p:txBody>
          <a:bodyPr vert="horz" lIns="0" tIns="45720" rIns="0" bIns="45720"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pPr>
            <a:r>
              <a:rPr lang="en-GB" sz="1100" dirty="0">
                <a:latin typeface="Arial" panose="020B0604020202020204" pitchFamily="34" charset="0"/>
                <a:cs typeface="Arial" panose="020B0604020202020204" pitchFamily="34" charset="0"/>
              </a:rPr>
              <a:t>Is a very critical step since the early stages to communicate with the team funder about their position and how they will support the work as a team.</a:t>
            </a:r>
          </a:p>
          <a:p>
            <a:pPr>
              <a:lnSpc>
                <a:spcPct val="150000"/>
              </a:lnSpc>
            </a:pPr>
            <a:r>
              <a:rPr lang="en-GB" sz="1100" dirty="0">
                <a:latin typeface="Arial" panose="020B0604020202020204" pitchFamily="34" charset="0"/>
                <a:cs typeface="Arial" panose="020B0604020202020204" pitchFamily="34" charset="0"/>
              </a:rPr>
              <a:t>The team has to know what the expectations are, what the funder wants and how the funder will support them.</a:t>
            </a:r>
          </a:p>
          <a:p>
            <a:pPr>
              <a:lnSpc>
                <a:spcPct val="150000"/>
              </a:lnSpc>
            </a:pPr>
            <a:r>
              <a:rPr lang="en-GB" sz="1100" dirty="0">
                <a:latin typeface="Arial" panose="020B0604020202020204" pitchFamily="34" charset="0"/>
                <a:cs typeface="Arial" panose="020B0604020202020204" pitchFamily="34" charset="0"/>
              </a:rPr>
              <a:t>Any Team require a great leadership and organization offering support and real assistance on any issues they may face.</a:t>
            </a:r>
          </a:p>
        </p:txBody>
      </p:sp>
    </p:spTree>
    <p:extLst>
      <p:ext uri="{BB962C8B-B14F-4D97-AF65-F5344CB8AC3E}">
        <p14:creationId xmlns:p14="http://schemas.microsoft.com/office/powerpoint/2010/main" val="425008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6122A-795E-4E91-8829-A4FC066F2CE7}"/>
              </a:ext>
            </a:extLst>
          </p:cNvPr>
          <p:cNvSpPr>
            <a:spLocks noGrp="1"/>
          </p:cNvSpPr>
          <p:nvPr>
            <p:ph type="ctrTitle"/>
          </p:nvPr>
        </p:nvSpPr>
        <p:spPr/>
        <p:txBody>
          <a:bodyPr rtlCol="0"/>
          <a:lstStyle/>
          <a:p>
            <a:pPr rtl="0"/>
            <a:r>
              <a:rPr lang="en-GB" dirty="0"/>
              <a:t>The </a:t>
            </a:r>
            <a:r>
              <a:rPr lang="en-GB" dirty="0">
                <a:latin typeface="Arial" panose="020B0604020202020204" pitchFamily="34" charset="0"/>
                <a:cs typeface="Arial" panose="020B0604020202020204" pitchFamily="34" charset="0"/>
              </a:rPr>
              <a:t>Benefits</a:t>
            </a:r>
            <a:r>
              <a:rPr lang="en-GB" dirty="0"/>
              <a:t> of Team Working</a:t>
            </a:r>
          </a:p>
        </p:txBody>
      </p:sp>
      <p:sp>
        <p:nvSpPr>
          <p:cNvPr id="3" name="Subtitle 2">
            <a:extLst>
              <a:ext uri="{FF2B5EF4-FFF2-40B4-BE49-F238E27FC236}">
                <a16:creationId xmlns:a16="http://schemas.microsoft.com/office/drawing/2014/main" id="{CC640DA6-8ED2-417B-AF45-F0A81358F118}"/>
              </a:ext>
            </a:extLst>
          </p:cNvPr>
          <p:cNvSpPr>
            <a:spLocks noGrp="1"/>
          </p:cNvSpPr>
          <p:nvPr>
            <p:ph type="subTitle" idx="1"/>
          </p:nvPr>
        </p:nvSpPr>
        <p:spPr>
          <a:xfrm>
            <a:off x="1514920" y="5812828"/>
            <a:ext cx="10058400" cy="543513"/>
          </a:xfrm>
        </p:spPr>
        <p:txBody>
          <a:bodyPr rtlCol="0"/>
          <a:lstStyle/>
          <a:p>
            <a:pPr marL="0" indent="0" rtl="0">
              <a:buNone/>
            </a:pPr>
            <a:r>
              <a:rPr lang="en-GB" dirty="0"/>
              <a:t>The </a:t>
            </a:r>
            <a:r>
              <a:rPr lang="en-GB" dirty="0">
                <a:latin typeface="Arial" panose="020B0604020202020204" pitchFamily="34" charset="0"/>
                <a:cs typeface="Arial" panose="020B0604020202020204" pitchFamily="34" charset="0"/>
              </a:rPr>
              <a:t>significance</a:t>
            </a:r>
            <a:r>
              <a:rPr lang="en-GB" dirty="0"/>
              <a:t> of collaboration</a:t>
            </a:r>
          </a:p>
        </p:txBody>
      </p:sp>
      <p:pic>
        <p:nvPicPr>
          <p:cNvPr id="8" name="Picture Placeholder 7" descr="Business man sitting at a desk">
            <a:extLst>
              <a:ext uri="{FF2B5EF4-FFF2-40B4-BE49-F238E27FC236}">
                <a16:creationId xmlns:a16="http://schemas.microsoft.com/office/drawing/2014/main" id="{30A69154-5AEF-482B-8078-1C838D84E57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01" b="101"/>
          <a:stretch/>
        </p:blipFill>
        <p:spPr/>
      </p:pic>
      <p:pic>
        <p:nvPicPr>
          <p:cNvPr id="10" name="Picture Placeholder 9" descr="Handshake">
            <a:extLst>
              <a:ext uri="{FF2B5EF4-FFF2-40B4-BE49-F238E27FC236}">
                <a16:creationId xmlns:a16="http://schemas.microsoft.com/office/drawing/2014/main" id="{0488325E-7ADF-4704-A2E1-56E5FE6A07B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4323556" y="640080"/>
            <a:ext cx="3544888" cy="3931920"/>
          </a:xfrm>
        </p:spPr>
      </p:pic>
      <p:pic>
        <p:nvPicPr>
          <p:cNvPr id="12" name="Picture Placeholder 11" descr="A group of people in a room, meeting writing">
            <a:extLst>
              <a:ext uri="{FF2B5EF4-FFF2-40B4-BE49-F238E27FC236}">
                <a16:creationId xmlns:a16="http://schemas.microsoft.com/office/drawing/2014/main" id="{A50BFFD1-BE57-4E02-8975-9A1D64059350}"/>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t="101" b="101"/>
          <a:stretch/>
        </p:blipFill>
        <p:spPr/>
      </p:pic>
      <p:sp>
        <p:nvSpPr>
          <p:cNvPr id="4" name="Footer Placeholder 16">
            <a:extLst>
              <a:ext uri="{FF2B5EF4-FFF2-40B4-BE49-F238E27FC236}">
                <a16:creationId xmlns:a16="http://schemas.microsoft.com/office/drawing/2014/main" id="{09FD59CD-765C-5326-7A18-4E2BA6A7D9FB}"/>
              </a:ext>
            </a:extLst>
          </p:cNvPr>
          <p:cNvSpPr txBox="1">
            <a:spLocks/>
          </p:cNvSpPr>
          <p:nvPr/>
        </p:nvSpPr>
        <p:spPr>
          <a:xfrm>
            <a:off x="3962759" y="6415185"/>
            <a:ext cx="7811369" cy="365125"/>
          </a:xfrm>
          <a:prstGeom prst="rect">
            <a:avLst/>
          </a:prstGeom>
        </p:spPr>
        <p:txBody>
          <a:bodyPr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dirty="0">
                <a:solidFill>
                  <a:schemeClr val="bg1"/>
                </a:solidFill>
                <a:latin typeface="Arial" panose="020B0604020202020204" pitchFamily="34" charset="0"/>
                <a:cs typeface="Arial" panose="020B0604020202020204" pitchFamily="34" charset="0"/>
              </a:rPr>
              <a:t>Inna Zabulica – Student ID: 2134089</a:t>
            </a:r>
          </a:p>
        </p:txBody>
      </p:sp>
    </p:spTree>
    <p:extLst>
      <p:ext uri="{BB962C8B-B14F-4D97-AF65-F5344CB8AC3E}">
        <p14:creationId xmlns:p14="http://schemas.microsoft.com/office/powerpoint/2010/main" val="180652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F54BE-3F28-10EC-EDE2-26D9B824D821}"/>
              </a:ext>
            </a:extLst>
          </p:cNvPr>
          <p:cNvSpPr>
            <a:spLocks noGrp="1"/>
          </p:cNvSpPr>
          <p:nvPr>
            <p:ph type="title"/>
          </p:nvPr>
        </p:nvSpPr>
        <p:spPr>
          <a:xfrm>
            <a:off x="604911" y="156101"/>
            <a:ext cx="10550769" cy="863629"/>
          </a:xfrm>
        </p:spPr>
        <p:txBody>
          <a:bodyPr/>
          <a:lstStyle/>
          <a:p>
            <a:r>
              <a:rPr lang="en-US" dirty="0"/>
              <a:t>The </a:t>
            </a:r>
            <a:r>
              <a:rPr lang="en-US" dirty="0">
                <a:latin typeface="Arial" panose="020B0604020202020204" pitchFamily="34" charset="0"/>
                <a:cs typeface="Arial" panose="020B0604020202020204" pitchFamily="34" charset="0"/>
              </a:rPr>
              <a:t>importance</a:t>
            </a:r>
            <a:r>
              <a:rPr lang="en-US" dirty="0"/>
              <a:t> of teamwork</a:t>
            </a:r>
          </a:p>
        </p:txBody>
      </p:sp>
      <p:sp>
        <p:nvSpPr>
          <p:cNvPr id="3" name="Content Placeholder 2">
            <a:extLst>
              <a:ext uri="{FF2B5EF4-FFF2-40B4-BE49-F238E27FC236}">
                <a16:creationId xmlns:a16="http://schemas.microsoft.com/office/drawing/2014/main" id="{3749CD0E-D091-46D0-3E45-ADDDACC1ACD0}"/>
              </a:ext>
            </a:extLst>
          </p:cNvPr>
          <p:cNvSpPr>
            <a:spLocks noGrp="1"/>
          </p:cNvSpPr>
          <p:nvPr>
            <p:ph idx="1"/>
          </p:nvPr>
        </p:nvSpPr>
        <p:spPr>
          <a:xfrm>
            <a:off x="173620" y="2313432"/>
            <a:ext cx="11852476" cy="3994771"/>
          </a:xfrm>
        </p:spPr>
        <p:txBody>
          <a:bodyPr>
            <a:normAutofit/>
          </a:bodyPr>
          <a:lstStyle/>
          <a:p>
            <a:pPr algn="ctr">
              <a:lnSpc>
                <a:spcPct val="150000"/>
              </a:lnSpc>
            </a:pPr>
            <a:r>
              <a:rPr lang="en-US" sz="1100" dirty="0">
                <a:latin typeface="Arial" panose="020B0604020202020204" pitchFamily="34" charset="0"/>
                <a:cs typeface="Arial" panose="020B0604020202020204" pitchFamily="34" charset="0"/>
              </a:rPr>
              <a:t>The true power of teamwork: when done correctly, it provides benefits that will make the company benefit and will build a great structure.</a:t>
            </a:r>
          </a:p>
          <a:p>
            <a:pPr>
              <a:lnSpc>
                <a:spcPct val="150000"/>
              </a:lnSpc>
            </a:pPr>
            <a:r>
              <a:rPr lang="en-US" sz="1100" dirty="0">
                <a:latin typeface="Arial" panose="020B0604020202020204" pitchFamily="34" charset="0"/>
                <a:cs typeface="Arial" panose="020B0604020202020204" pitchFamily="34" charset="0"/>
              </a:rPr>
              <a:t>Team Working has at least 8 important known benefits.</a:t>
            </a:r>
          </a:p>
          <a:p>
            <a:pPr>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Better problem solving</a:t>
            </a:r>
            <a:r>
              <a:rPr lang="en-US" sz="1100" dirty="0">
                <a:latin typeface="Arial" panose="020B0604020202020204" pitchFamily="34" charset="0"/>
                <a:cs typeface="Arial" panose="020B0604020202020204" pitchFamily="34" charset="0"/>
              </a:rPr>
              <a:t>, Albert Einstein has the credit of undergoing growth of the relativity theory, but the fact is that he polished his opinion via discussions with friends and persons having like-position. This is almost usually the example.</a:t>
            </a:r>
          </a:p>
          <a:p>
            <a:pPr>
              <a:lnSpc>
                <a:spcPct val="150000"/>
              </a:lnSpc>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Increased innovation potential</a:t>
            </a:r>
            <a:r>
              <a:rPr lang="en-US" sz="1100" dirty="0">
                <a:latin typeface="Arial" panose="020B0604020202020204" pitchFamily="34" charset="0"/>
                <a:cs typeface="Arial" panose="020B0604020202020204" pitchFamily="34" charset="0"/>
              </a:rPr>
              <a:t>, According to Frans Johansson, author of The Medici Effect,  Some of the most uncommon, noted ideas come out of at "the where streets come together," the point where ideas of a quality common to a group from many parts and societies development mix.</a:t>
            </a:r>
          </a:p>
          <a:p>
            <a:pPr>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Happier team members</a:t>
            </a:r>
            <a:r>
              <a:rPr lang="en-US" sz="1100" dirty="0">
                <a:latin typeface="Arial" panose="020B0604020202020204" pitchFamily="34" charset="0"/>
                <a:cs typeface="Arial" panose="020B0604020202020204" pitchFamily="34" charset="0"/>
              </a:rPr>
              <a:t>, Employee happiness is a desirable purpose in and of it-self, but the business gets help as well. in harmony with to operation of making observations from the University of Warwick, the happy workers are up to 20% more with a tendency to produce than not pleased ones. And who could not use a little in addition happiness?</a:t>
            </a:r>
          </a:p>
        </p:txBody>
      </p:sp>
      <p:pic>
        <p:nvPicPr>
          <p:cNvPr id="8" name="Picture 7" descr="Logo&#10;&#10;Description automatically generated with medium confidence">
            <a:extLst>
              <a:ext uri="{FF2B5EF4-FFF2-40B4-BE49-F238E27FC236}">
                <a16:creationId xmlns:a16="http://schemas.microsoft.com/office/drawing/2014/main" id="{3ED324A3-E420-2746-247D-B750E33B00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587915"/>
            <a:ext cx="6096000" cy="1302824"/>
          </a:xfrm>
          <a:prstGeom prst="rect">
            <a:avLst/>
          </a:prstGeom>
        </p:spPr>
      </p:pic>
    </p:spTree>
    <p:extLst>
      <p:ext uri="{BB962C8B-B14F-4D97-AF65-F5344CB8AC3E}">
        <p14:creationId xmlns:p14="http://schemas.microsoft.com/office/powerpoint/2010/main" val="541277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ext, chat or text message&#10;&#10;Description automatically generated">
            <a:extLst>
              <a:ext uri="{FF2B5EF4-FFF2-40B4-BE49-F238E27FC236}">
                <a16:creationId xmlns:a16="http://schemas.microsoft.com/office/drawing/2014/main" id="{FBD400E8-611D-D78D-63E7-2C057DD813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4139" y="146455"/>
            <a:ext cx="3877019" cy="3282545"/>
          </a:xfrm>
          <a:prstGeom prst="rect">
            <a:avLst/>
          </a:prstGeom>
        </p:spPr>
      </p:pic>
      <p:sp>
        <p:nvSpPr>
          <p:cNvPr id="13" name="TextBox 12">
            <a:extLst>
              <a:ext uri="{FF2B5EF4-FFF2-40B4-BE49-F238E27FC236}">
                <a16:creationId xmlns:a16="http://schemas.microsoft.com/office/drawing/2014/main" id="{F4009D00-D0E9-62BA-2293-CFB713F4AF98}"/>
              </a:ext>
            </a:extLst>
          </p:cNvPr>
          <p:cNvSpPr txBox="1"/>
          <p:nvPr/>
        </p:nvSpPr>
        <p:spPr>
          <a:xfrm>
            <a:off x="104139" y="2800756"/>
            <a:ext cx="3792625" cy="230832"/>
          </a:xfrm>
          <a:prstGeom prst="rect">
            <a:avLst/>
          </a:prstGeom>
          <a:noFill/>
        </p:spPr>
        <p:txBody>
          <a:bodyPr wrap="square" rtlCol="0">
            <a:spAutoFit/>
          </a:bodyPr>
          <a:lstStyle/>
          <a:p>
            <a:r>
              <a:rPr lang="en-US" sz="900" dirty="0">
                <a:hlinkClick r:id="rId3" tooltip="https://leadershipfreak.wordpress.com/2014/03/30/the-choice-all-leaders-face/"/>
              </a:rPr>
              <a:t>This Photo</a:t>
            </a:r>
            <a:r>
              <a:rPr lang="en-US" sz="900" dirty="0"/>
              <a:t> by Unknown Author is licensed under </a:t>
            </a:r>
            <a:r>
              <a:rPr lang="en-US" sz="900" dirty="0">
                <a:hlinkClick r:id="rId4" tooltip="https://creativecommons.org/licenses/by/3.0/"/>
              </a:rPr>
              <a:t>CC BY</a:t>
            </a:r>
            <a:endParaRPr lang="en-US" sz="900" dirty="0"/>
          </a:p>
        </p:txBody>
      </p:sp>
      <p:sp>
        <p:nvSpPr>
          <p:cNvPr id="14" name="TextBox 13">
            <a:extLst>
              <a:ext uri="{FF2B5EF4-FFF2-40B4-BE49-F238E27FC236}">
                <a16:creationId xmlns:a16="http://schemas.microsoft.com/office/drawing/2014/main" id="{4B6DC05C-B13A-C4B3-4096-3F4489E94BA1}"/>
              </a:ext>
            </a:extLst>
          </p:cNvPr>
          <p:cNvSpPr txBox="1"/>
          <p:nvPr/>
        </p:nvSpPr>
        <p:spPr>
          <a:xfrm>
            <a:off x="4125547" y="360701"/>
            <a:ext cx="7962314" cy="310796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100" b="1" dirty="0">
                <a:solidFill>
                  <a:schemeClr val="tx1">
                    <a:lumMod val="75000"/>
                    <a:lumOff val="25000"/>
                  </a:schemeClr>
                </a:solidFill>
                <a:latin typeface="Arial" panose="020B0604020202020204" pitchFamily="34" charset="0"/>
                <a:cs typeface="Arial" panose="020B0604020202020204" pitchFamily="34" charset="0"/>
              </a:rPr>
              <a:t>Enhanced personal growth</a:t>
            </a:r>
            <a:r>
              <a:rPr lang="en-US" sz="1100" dirty="0">
                <a:solidFill>
                  <a:schemeClr val="tx1">
                    <a:lumMod val="75000"/>
                    <a:lumOff val="25000"/>
                  </a:schemeClr>
                </a:solidFill>
                <a:latin typeface="Arial" panose="020B0604020202020204" pitchFamily="34" charset="0"/>
                <a:cs typeface="Arial" panose="020B0604020202020204" pitchFamily="34" charset="0"/>
              </a:rPr>
              <a:t>, Although there is no "I" in a team, being part of a team can help you grow. By exchanging information and effectively cross-training each other, each individual member of the team may thrive. You may learn new ideas from coworkers with different backgrounds and experiences. You may also learn from the mistakes of others, which can help you avoid making the same mistakes in the future.</a:t>
            </a:r>
          </a:p>
          <a:p>
            <a:pPr marL="285750" indent="-285750">
              <a:lnSpc>
                <a:spcPct val="150000"/>
              </a:lnSpc>
              <a:buFont typeface="Arial" panose="020B0604020202020204" pitchFamily="34" charset="0"/>
              <a:buChar char="•"/>
            </a:pPr>
            <a:r>
              <a:rPr lang="en-US" sz="1100" b="1" dirty="0">
                <a:solidFill>
                  <a:schemeClr val="tx1">
                    <a:lumMod val="75000"/>
                    <a:lumOff val="25000"/>
                  </a:schemeClr>
                </a:solidFill>
                <a:latin typeface="Arial" panose="020B0604020202020204" pitchFamily="34" charset="0"/>
                <a:cs typeface="Arial" panose="020B0604020202020204" pitchFamily="34" charset="0"/>
              </a:rPr>
              <a:t>Less “Burnout”, </a:t>
            </a:r>
            <a:r>
              <a:rPr lang="en-US" sz="1100" dirty="0">
                <a:solidFill>
                  <a:schemeClr val="tx1">
                    <a:lumMod val="75000"/>
                    <a:lumOff val="25000"/>
                  </a:schemeClr>
                </a:solidFill>
                <a:latin typeface="Arial" panose="020B0604020202020204" pitchFamily="34" charset="0"/>
                <a:cs typeface="Arial" panose="020B0604020202020204" pitchFamily="34" charset="0"/>
              </a:rPr>
              <a:t>According to Ben Wigert, C</a:t>
            </a:r>
            <a:r>
              <a:rPr lang="en-GB" sz="1100" b="0" i="0" dirty="0" err="1">
                <a:solidFill>
                  <a:srgbClr val="333333"/>
                </a:solidFill>
                <a:effectLst/>
                <a:latin typeface="Helvetica Neue" panose="02000503000000020004" pitchFamily="2" charset="0"/>
              </a:rPr>
              <a:t>hief</a:t>
            </a:r>
            <a:r>
              <a:rPr lang="en-GB" sz="1100" b="0" i="0" dirty="0">
                <a:solidFill>
                  <a:srgbClr val="333333"/>
                </a:solidFill>
                <a:effectLst/>
                <a:latin typeface="Helvetica Neue" panose="02000503000000020004" pitchFamily="2" charset="0"/>
              </a:rPr>
              <a:t> researcher making observations for Gallup's work-place business managers experience, group parts of a group may give strong feelings support to each other since they frequently get through knowledge of the requests and forces over a given square unit of completing regular work better than directors of work.</a:t>
            </a:r>
          </a:p>
          <a:p>
            <a:pPr marL="171450" indent="-171450">
              <a:lnSpc>
                <a:spcPct val="150000"/>
              </a:lnSpc>
              <a:buFont typeface="Arial" panose="020B0604020202020204" pitchFamily="34" charset="0"/>
              <a:buChar char="•"/>
            </a:pPr>
            <a:r>
              <a:rPr lang="en-US" sz="1100" b="1" dirty="0">
                <a:solidFill>
                  <a:schemeClr val="tx1">
                    <a:lumMod val="75000"/>
                    <a:lumOff val="25000"/>
                  </a:schemeClr>
                </a:solidFill>
                <a:latin typeface="Arial" panose="020B0604020202020204" pitchFamily="34" charset="0"/>
                <a:cs typeface="Arial" panose="020B0604020202020204" pitchFamily="34" charset="0"/>
              </a:rPr>
              <a:t>   More opportunities for growth</a:t>
            </a:r>
            <a:r>
              <a:rPr lang="en-US" sz="1100" dirty="0">
                <a:solidFill>
                  <a:schemeClr val="tx1">
                    <a:lumMod val="75000"/>
                    <a:lumOff val="25000"/>
                  </a:schemeClr>
                </a:solidFill>
                <a:latin typeface="Arial" panose="020B0604020202020204" pitchFamily="34" charset="0"/>
                <a:cs typeface="Arial" panose="020B0604020202020204" pitchFamily="34" charset="0"/>
              </a:rPr>
              <a:t>, Workplace collaboration is similar to sports that require teamwork. When the goalkeeper and </a:t>
            </a:r>
            <a:r>
              <a:rPr lang="en-US" sz="1100" dirty="0" err="1">
                <a:solidFill>
                  <a:schemeClr val="tx1">
                    <a:lumMod val="75000"/>
                    <a:lumOff val="25000"/>
                  </a:schemeClr>
                </a:solidFill>
                <a:latin typeface="Arial" panose="020B0604020202020204" pitchFamily="34" charset="0"/>
                <a:cs typeface="Arial" panose="020B0604020202020204" pitchFamily="34" charset="0"/>
              </a:rPr>
              <a:t>attackants</a:t>
            </a:r>
            <a:r>
              <a:rPr lang="en-US" sz="1100" dirty="0">
                <a:solidFill>
                  <a:schemeClr val="tx1">
                    <a:lumMod val="75000"/>
                    <a:lumOff val="25000"/>
                  </a:schemeClr>
                </a:solidFill>
                <a:latin typeface="Arial" panose="020B0604020202020204" pitchFamily="34" charset="0"/>
                <a:cs typeface="Arial" panose="020B0604020202020204" pitchFamily="34" charset="0"/>
              </a:rPr>
              <a:t> thrive in their respective roles, the team has a better chance of winning.</a:t>
            </a:r>
          </a:p>
          <a:p>
            <a:pPr>
              <a:lnSpc>
                <a:spcPct val="150000"/>
              </a:lnSpc>
            </a:pPr>
            <a:endParaRPr lang="en-US" sz="11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US"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16" name="Picture 15" descr="Icon&#10;&#10;Description automatically generated">
            <a:extLst>
              <a:ext uri="{FF2B5EF4-FFF2-40B4-BE49-F238E27FC236}">
                <a16:creationId xmlns:a16="http://schemas.microsoft.com/office/drawing/2014/main" id="{044C1C99-31D9-197B-BAF8-862D0D64199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963508" y="3726401"/>
            <a:ext cx="5124353" cy="2642469"/>
          </a:xfrm>
          <a:prstGeom prst="rect">
            <a:avLst/>
          </a:prstGeom>
        </p:spPr>
      </p:pic>
      <p:sp>
        <p:nvSpPr>
          <p:cNvPr id="17" name="TextBox 16">
            <a:extLst>
              <a:ext uri="{FF2B5EF4-FFF2-40B4-BE49-F238E27FC236}">
                <a16:creationId xmlns:a16="http://schemas.microsoft.com/office/drawing/2014/main" id="{6E06F0FE-24F3-D07E-1BF7-924F0C4DD083}"/>
              </a:ext>
            </a:extLst>
          </p:cNvPr>
          <p:cNvSpPr txBox="1"/>
          <p:nvPr/>
        </p:nvSpPr>
        <p:spPr>
          <a:xfrm>
            <a:off x="0" y="3826413"/>
            <a:ext cx="6933509" cy="2600135"/>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lang="en-GB" sz="1100" b="1" i="0" dirty="0">
                <a:solidFill>
                  <a:schemeClr val="tx1">
                    <a:lumMod val="75000"/>
                    <a:lumOff val="25000"/>
                  </a:schemeClr>
                </a:solidFill>
                <a:effectLst/>
                <a:latin typeface="Arial" panose="020B0604020202020204" pitchFamily="34" charset="0"/>
                <a:cs typeface="Arial" panose="020B0604020202020204" pitchFamily="34" charset="0"/>
              </a:rPr>
              <a:t>Boosted productivity,</a:t>
            </a:r>
            <a:r>
              <a:rPr lang="en-GB" sz="1100" i="0" dirty="0">
                <a:solidFill>
                  <a:schemeClr val="tx1">
                    <a:lumMod val="75000"/>
                    <a:lumOff val="25000"/>
                  </a:schemeClr>
                </a:solidFill>
                <a:effectLst/>
                <a:latin typeface="Arial" panose="020B0604020202020204" pitchFamily="34" charset="0"/>
                <a:cs typeface="Arial" panose="020B0604020202020204" pitchFamily="34" charset="0"/>
              </a:rPr>
              <a:t> Receiving a push from the back from the manager might be something that motivates you, but receiving praise from another member of th</a:t>
            </a:r>
            <a:r>
              <a:rPr lang="en-GB" sz="1100" dirty="0">
                <a:solidFill>
                  <a:schemeClr val="tx1">
                    <a:lumMod val="75000"/>
                    <a:lumOff val="25000"/>
                  </a:schemeClr>
                </a:solidFill>
                <a:latin typeface="Arial" panose="020B0604020202020204" pitchFamily="34" charset="0"/>
                <a:cs typeface="Arial" panose="020B0604020202020204" pitchFamily="34" charset="0"/>
              </a:rPr>
              <a:t>e team may be much more impactful.</a:t>
            </a:r>
            <a:endParaRPr lang="en-GB" sz="1100" i="0" dirty="0">
              <a:solidFill>
                <a:schemeClr val="tx1">
                  <a:lumMod val="75000"/>
                  <a:lumOff val="25000"/>
                </a:schemeClr>
              </a:solidFill>
              <a:effectLst/>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GB" sz="1100" b="1" i="0" dirty="0">
                <a:solidFill>
                  <a:schemeClr val="tx1">
                    <a:lumMod val="75000"/>
                    <a:lumOff val="25000"/>
                  </a:schemeClr>
                </a:solidFill>
                <a:effectLst/>
                <a:latin typeface="Arial" panose="020B0604020202020204" pitchFamily="34" charset="0"/>
                <a:cs typeface="Arial" panose="020B0604020202020204" pitchFamily="34" charset="0"/>
              </a:rPr>
              <a:t>Smarter risk taking, </a:t>
            </a:r>
            <a:r>
              <a:rPr lang="en-GB" sz="1100" i="0" dirty="0">
                <a:solidFill>
                  <a:schemeClr val="tx1">
                    <a:lumMod val="75000"/>
                    <a:lumOff val="25000"/>
                  </a:schemeClr>
                </a:solidFill>
                <a:effectLst/>
                <a:latin typeface="Arial" panose="020B0604020202020204" pitchFamily="34" charset="0"/>
                <a:cs typeface="Arial" panose="020B0604020202020204" pitchFamily="34" charset="0"/>
              </a:rPr>
              <a:t>When you work alone, you may be scared to take risks and make decisions on your own. But when you work as member of a team, you know you have the whole group behind you if something goes wrong. This level of security often allows teams to take </a:t>
            </a:r>
            <a:r>
              <a:rPr lang="en-GB" sz="1100" dirty="0">
                <a:solidFill>
                  <a:schemeClr val="tx1">
                    <a:lumMod val="75000"/>
                    <a:lumOff val="25000"/>
                  </a:schemeClr>
                </a:solidFill>
                <a:latin typeface="Arial" panose="020B0604020202020204" pitchFamily="34" charset="0"/>
                <a:cs typeface="Arial" panose="020B0604020202020204" pitchFamily="34" charset="0"/>
              </a:rPr>
              <a:t>necessary </a:t>
            </a:r>
            <a:r>
              <a:rPr lang="en-GB" sz="1100" i="0" dirty="0">
                <a:solidFill>
                  <a:schemeClr val="tx1">
                    <a:lumMod val="75000"/>
                    <a:lumOff val="25000"/>
                  </a:schemeClr>
                </a:solidFill>
                <a:effectLst/>
                <a:latin typeface="Arial" panose="020B0604020202020204" pitchFamily="34" charset="0"/>
                <a:cs typeface="Arial" panose="020B0604020202020204" pitchFamily="34" charset="0"/>
              </a:rPr>
              <a:t>risks that lead to never ending moments. </a:t>
            </a:r>
          </a:p>
          <a:p>
            <a:pPr algn="l">
              <a:lnSpc>
                <a:spcPct val="150000"/>
              </a:lnSpc>
            </a:pPr>
            <a:endParaRPr lang="en-GB" sz="1100" i="0" dirty="0">
              <a:solidFill>
                <a:schemeClr val="tx1">
                  <a:lumMod val="75000"/>
                  <a:lumOff val="25000"/>
                </a:schemeClr>
              </a:solidFill>
              <a:effectLst/>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GB" sz="1100" i="0" dirty="0">
              <a:solidFill>
                <a:schemeClr val="tx1">
                  <a:lumMod val="75000"/>
                  <a:lumOff val="25000"/>
                </a:schemeClr>
              </a:solidFill>
              <a:effectLst/>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endParaRPr lang="en-GB" sz="1100" b="1" i="0" dirty="0">
              <a:solidFill>
                <a:schemeClr val="tx1">
                  <a:lumMod val="75000"/>
                  <a:lumOff val="25000"/>
                </a:schemeClr>
              </a:solidFill>
              <a:effectLst/>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US" sz="1100" b="1"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6458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29999" y="156779"/>
            <a:ext cx="4813072" cy="1731509"/>
          </a:xfrm>
        </p:spPr>
        <p:txBody>
          <a:bodyPr rtlCol="0"/>
          <a:lstStyle/>
          <a:p>
            <a:r>
              <a:rPr lang="en-GB" dirty="0">
                <a:latin typeface="Arial" panose="020B0604020202020204" pitchFamily="34" charset="0"/>
                <a:cs typeface="Arial" panose="020B0604020202020204" pitchFamily="34" charset="0"/>
              </a:rPr>
              <a:t>Stages of team development</a:t>
            </a:r>
          </a:p>
        </p:txBody>
      </p:sp>
      <p:sp>
        <p:nvSpPr>
          <p:cNvPr id="3" name="Subtitle 2">
            <a:extLst>
              <a:ext uri="{FF2B5EF4-FFF2-40B4-BE49-F238E27FC236}">
                <a16:creationId xmlns:a16="http://schemas.microsoft.com/office/drawing/2014/main" id="{E2BCFD34-C8EF-415B-8FA0-16D34102B5A0}"/>
              </a:ext>
            </a:extLst>
          </p:cNvPr>
          <p:cNvSpPr>
            <a:spLocks noGrp="1"/>
          </p:cNvSpPr>
          <p:nvPr>
            <p:ph type="subTitle" idx="1"/>
          </p:nvPr>
        </p:nvSpPr>
        <p:spPr>
          <a:xfrm>
            <a:off x="6729999" y="2011680"/>
            <a:ext cx="4829101" cy="1238616"/>
          </a:xfrm>
        </p:spPr>
        <p:txBody>
          <a:bodyPr rtlCol="0">
            <a:noAutofit/>
          </a:bodyPr>
          <a:lstStyle/>
          <a:p>
            <a:pPr rtl="0">
              <a:lnSpc>
                <a:spcPct val="150000"/>
              </a:lnSpc>
            </a:pPr>
            <a:r>
              <a:rPr lang="en-GB" sz="1100" dirty="0">
                <a:latin typeface="Arial" panose="020B0604020202020204" pitchFamily="34" charset="0"/>
                <a:cs typeface="Arial" panose="020B0604020202020204" pitchFamily="34" charset="0"/>
              </a:rPr>
              <a:t>Teams progress through many steps of growth.</a:t>
            </a:r>
          </a:p>
          <a:p>
            <a:pPr rtl="0">
              <a:lnSpc>
                <a:spcPct val="150000"/>
              </a:lnSpc>
            </a:pPr>
            <a:r>
              <a:rPr lang="en-GB" sz="1100" dirty="0">
                <a:latin typeface="Arial" panose="020B0604020202020204" pitchFamily="34" charset="0"/>
                <a:cs typeface="Arial" panose="020B0604020202020204" pitchFamily="34" charset="0"/>
              </a:rPr>
              <a:t> Bruce W. Tuckman developed the most frequent utilized framework for the development of teams in the mid 60s.  </a:t>
            </a:r>
          </a:p>
          <a:p>
            <a:pPr rtl="0">
              <a:lnSpc>
                <a:spcPct val="150000"/>
              </a:lnSpc>
            </a:pPr>
            <a:r>
              <a:rPr lang="en-GB" sz="1100" dirty="0">
                <a:latin typeface="Arial" panose="020B0604020202020204" pitchFamily="34" charset="0"/>
                <a:cs typeface="Arial" panose="020B0604020202020204" pitchFamily="34" charset="0"/>
              </a:rPr>
              <a:t>Tuckman's concept of Forming, Storming, Norming, and Performing provide a valuable foundation for building your own team.</a:t>
            </a: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5" b="15"/>
          <a:stretch/>
        </p:blipFill>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15" b="15"/>
          <a:stretch/>
        </p:blipFill>
        <p:spPr/>
      </p:pic>
      <p:pic>
        <p:nvPicPr>
          <p:cNvPr id="5" name="Picture 4" descr="A picture containing text&#10;&#10;Description automatically generated">
            <a:extLst>
              <a:ext uri="{FF2B5EF4-FFF2-40B4-BE49-F238E27FC236}">
                <a16:creationId xmlns:a16="http://schemas.microsoft.com/office/drawing/2014/main" id="{791D674D-4EBC-7670-1EB7-C869583CDA1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526570" y="4445338"/>
            <a:ext cx="5449823" cy="1731510"/>
          </a:xfrm>
          <a:prstGeom prst="rect">
            <a:avLst/>
          </a:prstGeom>
        </p:spPr>
      </p:pic>
      <p:sp>
        <p:nvSpPr>
          <p:cNvPr id="14" name="Footer Placeholder 16">
            <a:extLst>
              <a:ext uri="{FF2B5EF4-FFF2-40B4-BE49-F238E27FC236}">
                <a16:creationId xmlns:a16="http://schemas.microsoft.com/office/drawing/2014/main" id="{CE435664-336E-86EB-8B80-AA6EABDEE751}"/>
              </a:ext>
            </a:extLst>
          </p:cNvPr>
          <p:cNvSpPr txBox="1">
            <a:spLocks/>
          </p:cNvSpPr>
          <p:nvPr/>
        </p:nvSpPr>
        <p:spPr>
          <a:xfrm>
            <a:off x="4165024" y="6492875"/>
            <a:ext cx="7811369" cy="365125"/>
          </a:xfrm>
          <a:prstGeom prst="rect">
            <a:avLst/>
          </a:prstGeom>
        </p:spPr>
        <p:txBody>
          <a:bodyPr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dirty="0">
                <a:solidFill>
                  <a:schemeClr val="bg1"/>
                </a:solidFill>
                <a:latin typeface="Arial" panose="020B0604020202020204" pitchFamily="34" charset="0"/>
                <a:cs typeface="Arial" panose="020B0604020202020204" pitchFamily="34" charset="0"/>
              </a:rPr>
              <a:t>Marian Florian Stefan – Student ID: 2130917</a:t>
            </a:r>
          </a:p>
        </p:txBody>
      </p:sp>
    </p:spTree>
    <p:extLst>
      <p:ext uri="{BB962C8B-B14F-4D97-AF65-F5344CB8AC3E}">
        <p14:creationId xmlns:p14="http://schemas.microsoft.com/office/powerpoint/2010/main" val="4258045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298F-B272-4BC5-BFF2-053334392B37}"/>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The Forming Stage</a:t>
            </a:r>
          </a:p>
        </p:txBody>
      </p:sp>
      <p:graphicFrame>
        <p:nvGraphicFramePr>
          <p:cNvPr id="7" name="Content Placeholder 3" descr="Timeline placeholder ">
            <a:extLst>
              <a:ext uri="{FF2B5EF4-FFF2-40B4-BE49-F238E27FC236}">
                <a16:creationId xmlns:a16="http://schemas.microsoft.com/office/drawing/2014/main" id="{F78E5D95-BEAB-4D62-BE19-18BB49582E2B}"/>
              </a:ext>
            </a:extLst>
          </p:cNvPr>
          <p:cNvGraphicFramePr>
            <a:graphicFrameLocks noGrp="1"/>
          </p:cNvGraphicFramePr>
          <p:nvPr>
            <p:ph idx="1"/>
            <p:extLst>
              <p:ext uri="{D42A27DB-BD31-4B8C-83A1-F6EECF244321}">
                <p14:modId xmlns:p14="http://schemas.microsoft.com/office/powerpoint/2010/main" val="22601715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213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298F-B272-4BC5-BFF2-053334392B37}"/>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The Storming Phase</a:t>
            </a:r>
          </a:p>
        </p:txBody>
      </p:sp>
      <p:graphicFrame>
        <p:nvGraphicFramePr>
          <p:cNvPr id="7" name="Content Placeholder 3" descr="Timeline placeholder ">
            <a:extLst>
              <a:ext uri="{FF2B5EF4-FFF2-40B4-BE49-F238E27FC236}">
                <a16:creationId xmlns:a16="http://schemas.microsoft.com/office/drawing/2014/main" id="{F78E5D95-BEAB-4D62-BE19-18BB49582E2B}"/>
              </a:ext>
            </a:extLst>
          </p:cNvPr>
          <p:cNvGraphicFramePr>
            <a:graphicFrameLocks noGrp="1"/>
          </p:cNvGraphicFramePr>
          <p:nvPr>
            <p:ph idx="1"/>
            <p:extLst>
              <p:ext uri="{D42A27DB-BD31-4B8C-83A1-F6EECF244321}">
                <p14:modId xmlns:p14="http://schemas.microsoft.com/office/powerpoint/2010/main" val="4861541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Chart, sunburst chart&#10;&#10;Description automatically generated">
            <a:extLst>
              <a:ext uri="{FF2B5EF4-FFF2-40B4-BE49-F238E27FC236}">
                <a16:creationId xmlns:a16="http://schemas.microsoft.com/office/drawing/2014/main" id="{37DB96BB-5B41-BB9A-7481-B2F422AB315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937188" y="0"/>
            <a:ext cx="2131548" cy="2131548"/>
          </a:xfrm>
          <a:prstGeom prst="rect">
            <a:avLst/>
          </a:prstGeom>
        </p:spPr>
      </p:pic>
    </p:spTree>
    <p:extLst>
      <p:ext uri="{BB962C8B-B14F-4D97-AF65-F5344CB8AC3E}">
        <p14:creationId xmlns:p14="http://schemas.microsoft.com/office/powerpoint/2010/main" val="2739709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The Norming</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p:txBody>
          <a:bodyPr rtlCol="0">
            <a:normAutofit/>
          </a:bodyPr>
          <a:lstStyle/>
          <a:p>
            <a:pPr>
              <a:lnSpc>
                <a:spcPct val="150000"/>
              </a:lnSpc>
            </a:pPr>
            <a:r>
              <a:rPr lang="en-GB" sz="1100" b="0" i="0" dirty="0">
                <a:solidFill>
                  <a:schemeClr val="tx1">
                    <a:lumMod val="75000"/>
                    <a:lumOff val="25000"/>
                  </a:schemeClr>
                </a:solidFill>
                <a:effectLst/>
                <a:latin typeface="Arial" panose="020B0604020202020204" pitchFamily="34" charset="0"/>
                <a:cs typeface="Arial" panose="020B0604020202020204" pitchFamily="34" charset="0"/>
              </a:rPr>
              <a:t>Team members learn to agree that between their own expectations and the reality of   the team's experience there will be differences during the norming process of team growth.</a:t>
            </a:r>
            <a:br>
              <a:rPr lang="en-GB" sz="1100" b="0" i="0" dirty="0">
                <a:solidFill>
                  <a:schemeClr val="tx1">
                    <a:lumMod val="75000"/>
                    <a:lumOff val="25000"/>
                  </a:schemeClr>
                </a:solidFill>
                <a:effectLst/>
                <a:latin typeface="Arial" panose="020B0604020202020204" pitchFamily="34" charset="0"/>
                <a:cs typeface="Arial" panose="020B0604020202020204" pitchFamily="34" charset="0"/>
              </a:rPr>
            </a:br>
            <a:endParaRPr lang="en-GB" sz="1100" b="0" i="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150000"/>
              </a:lnSpc>
            </a:pPr>
            <a:r>
              <a:rPr lang="en-GB" sz="1100" b="0" i="0" dirty="0">
                <a:solidFill>
                  <a:schemeClr val="tx1">
                    <a:lumMod val="75000"/>
                    <a:lumOff val="25000"/>
                  </a:schemeClr>
                </a:solidFill>
                <a:effectLst/>
                <a:latin typeface="Arial" panose="020B0604020202020204" pitchFamily="34" charset="0"/>
                <a:cs typeface="Arial" panose="020B0604020202020204" pitchFamily="34" charset="0"/>
              </a:rPr>
              <a:t>People should feel more calm expressing their real thoughts and feelings until they get to the point that the team is effective and they reach normal behaviour between them. </a:t>
            </a:r>
            <a:endParaRPr lang="en-GB"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9" name="Picture Placeholder 8" descr="A picture containing person&#10;&#10;Description automatically generated">
            <a:extLst>
              <a:ext uri="{FF2B5EF4-FFF2-40B4-BE49-F238E27FC236}">
                <a16:creationId xmlns:a16="http://schemas.microsoft.com/office/drawing/2014/main" id="{911D72EB-AA70-C2B8-9194-D8CEAA4FB08C}"/>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4461" b="4461"/>
          <a:stretch>
            <a:fillRect/>
          </a:stretch>
        </p:blipFill>
        <p:spPr/>
      </p:pic>
      <p:pic>
        <p:nvPicPr>
          <p:cNvPr id="16" name="Picture Placeholder 15" descr="Venn diagram&#10;&#10;Description automatically generated with low confidence">
            <a:extLst>
              <a:ext uri="{FF2B5EF4-FFF2-40B4-BE49-F238E27FC236}">
                <a16:creationId xmlns:a16="http://schemas.microsoft.com/office/drawing/2014/main" id="{ED10980E-DA3C-C0CB-A790-9FE6DE15A788}"/>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8598" b="18598"/>
          <a:stretch>
            <a:fillRect/>
          </a:stretch>
        </p:blipFill>
        <p:spPr/>
      </p:pic>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p:txBody>
          <a:bodyPr rtlCol="0"/>
          <a:lstStyle/>
          <a:p>
            <a:pPr rtl="0"/>
            <a:r>
              <a:rPr lang="en-GB" dirty="0">
                <a:solidFill>
                  <a:schemeClr val="tx1">
                    <a:lumMod val="75000"/>
                    <a:lumOff val="25000"/>
                  </a:schemeClr>
                </a:solidFill>
              </a:rPr>
              <a:t>Necessary stages in building a new team</a:t>
            </a:r>
          </a:p>
        </p:txBody>
      </p:sp>
      <p:sp>
        <p:nvSpPr>
          <p:cNvPr id="6" name="Content Placeholder 2">
            <a:extLst>
              <a:ext uri="{FF2B5EF4-FFF2-40B4-BE49-F238E27FC236}">
                <a16:creationId xmlns:a16="http://schemas.microsoft.com/office/drawing/2014/main" id="{E727C179-146E-97FE-5168-F23A8D3F3A18}"/>
              </a:ext>
            </a:extLst>
          </p:cNvPr>
          <p:cNvSpPr txBox="1">
            <a:spLocks/>
          </p:cNvSpPr>
          <p:nvPr/>
        </p:nvSpPr>
        <p:spPr>
          <a:xfrm>
            <a:off x="8330183" y="2069762"/>
            <a:ext cx="3557016" cy="3760891"/>
          </a:xfrm>
          <a:prstGeom prst="rect">
            <a:avLst/>
          </a:prstGeom>
        </p:spPr>
        <p:txBody>
          <a:bodyPr vert="horz" lIns="0" tIns="45720" rIns="0" bIns="45720"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pPr>
            <a:r>
              <a:rPr lang="en-GB" sz="1100" b="0" i="0" dirty="0">
                <a:effectLst/>
                <a:latin typeface="Arial" panose="020B0604020202020204" pitchFamily="34" charset="0"/>
                <a:cs typeface="Arial" panose="020B0604020202020204" pitchFamily="34" charset="0"/>
              </a:rPr>
              <a:t>Team members may make a concerted effort to resolve disagreements and establish group cohesion.</a:t>
            </a:r>
          </a:p>
          <a:p>
            <a:pPr>
              <a:lnSpc>
                <a:spcPct val="150000"/>
              </a:lnSpc>
            </a:pPr>
            <a:r>
              <a:rPr lang="en-GB" sz="1100" b="0" i="0" dirty="0">
                <a:effectLst/>
                <a:latin typeface="Arial" panose="020B0604020202020204" pitchFamily="34" charset="0"/>
                <a:cs typeface="Arial" panose="020B0604020202020204" pitchFamily="34" charset="0"/>
              </a:rPr>
              <a:t>During the Norming stage, members have to shift their attention on the team's goals.</a:t>
            </a:r>
          </a:p>
          <a:p>
            <a:pPr>
              <a:lnSpc>
                <a:spcPct val="150000"/>
              </a:lnSpc>
            </a:pPr>
            <a:r>
              <a:rPr lang="en-GB" sz="1100" b="0" i="0" dirty="0">
                <a:effectLst/>
                <a:latin typeface="Arial" panose="020B0604020202020204" pitchFamily="34" charset="0"/>
                <a:cs typeface="Arial" panose="020B0604020202020204" pitchFamily="34" charset="0"/>
              </a:rPr>
              <a:t>Team members may have more regular and concrete communication, as well as a higher willingness to distribute ideas or seek assistance from their  teammates.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6443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A5167CD-1BB4-60E7-EF11-17E307852E88}"/>
              </a:ext>
            </a:extLst>
          </p:cNvPr>
          <p:cNvSpPr txBox="1">
            <a:spLocks/>
          </p:cNvSpPr>
          <p:nvPr/>
        </p:nvSpPr>
        <p:spPr>
          <a:xfrm>
            <a:off x="2944542" y="0"/>
            <a:ext cx="7284136" cy="768474"/>
          </a:xfrm>
          <a:prstGeom prst="rect">
            <a:avLst/>
          </a:prstGeom>
        </p:spPr>
        <p:txBody>
          <a:bodyPr rtlCol="0"/>
          <a:lst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a:lstStyle>
          <a:p>
            <a:r>
              <a:rPr lang="en-GB" dirty="0">
                <a:latin typeface="Arial" panose="020B0604020202020204" pitchFamily="34" charset="0"/>
                <a:cs typeface="Arial" panose="020B0604020202020204" pitchFamily="34" charset="0"/>
              </a:rPr>
              <a:t>The Stage of Performing</a:t>
            </a:r>
          </a:p>
        </p:txBody>
      </p:sp>
      <p:sp>
        <p:nvSpPr>
          <p:cNvPr id="6" name="Content Placeholder 2">
            <a:extLst>
              <a:ext uri="{FF2B5EF4-FFF2-40B4-BE49-F238E27FC236}">
                <a16:creationId xmlns:a16="http://schemas.microsoft.com/office/drawing/2014/main" id="{28FCB6DC-ACA1-6622-8B51-F58B357D1C52}"/>
              </a:ext>
            </a:extLst>
          </p:cNvPr>
          <p:cNvSpPr txBox="1">
            <a:spLocks/>
          </p:cNvSpPr>
          <p:nvPr/>
        </p:nvSpPr>
        <p:spPr>
          <a:xfrm>
            <a:off x="87337" y="3425148"/>
            <a:ext cx="6499274" cy="2618341"/>
          </a:xfrm>
          <a:prstGeom prst="rect">
            <a:avLst/>
          </a:prstGeom>
        </p:spPr>
        <p:txBody>
          <a:bodyPr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pPr>
            <a:r>
              <a:rPr lang="en-GB" sz="1100" b="1" dirty="0">
                <a:latin typeface="Arial" panose="020B0604020202020204" pitchFamily="34" charset="0"/>
                <a:cs typeface="Arial" panose="020B0604020202020204" pitchFamily="34" charset="0"/>
              </a:rPr>
              <a:t>Feelings</a:t>
            </a:r>
          </a:p>
          <a:p>
            <a:pPr>
              <a:lnSpc>
                <a:spcPct val="150000"/>
              </a:lnSpc>
            </a:pPr>
            <a:r>
              <a:rPr lang="en-GB" sz="1100" dirty="0">
                <a:latin typeface="Arial" panose="020B0604020202020204" pitchFamily="34" charset="0"/>
                <a:cs typeface="Arial" panose="020B0604020202020204" pitchFamily="34" charset="0"/>
              </a:rPr>
              <a:t>The team members at this stage are already delighted with the team's progress.</a:t>
            </a:r>
          </a:p>
          <a:p>
            <a:pPr>
              <a:lnSpc>
                <a:spcPct val="150000"/>
              </a:lnSpc>
            </a:pPr>
            <a:r>
              <a:rPr lang="en-GB" sz="1100" dirty="0">
                <a:latin typeface="Arial" panose="020B0604020202020204" pitchFamily="34" charset="0"/>
                <a:cs typeface="Arial" panose="020B0604020202020204" pitchFamily="34" charset="0"/>
              </a:rPr>
              <a:t>They share personal thoughts and group progress insights, as well as their own and each other's strengths and weaknesses.</a:t>
            </a:r>
          </a:p>
          <a:p>
            <a:pPr>
              <a:lnSpc>
                <a:spcPct val="150000"/>
              </a:lnSpc>
            </a:pPr>
            <a:r>
              <a:rPr lang="en-GB" sz="1100" dirty="0">
                <a:latin typeface="Arial" panose="020B0604020202020204" pitchFamily="34" charset="0"/>
                <a:cs typeface="Arial" panose="020B0604020202020204" pitchFamily="34" charset="0"/>
              </a:rPr>
              <a:t>Members see the team as more like a family feeling while they collaborate and take pleasure in its effectiveness.</a:t>
            </a:r>
          </a:p>
          <a:p>
            <a:pPr>
              <a:lnSpc>
                <a:spcPct val="150000"/>
              </a:lnSpc>
            </a:pPr>
            <a:r>
              <a:rPr lang="en-GB" sz="1100" dirty="0">
                <a:latin typeface="Arial" panose="020B0604020202020204" pitchFamily="34" charset="0"/>
                <a:cs typeface="Arial" panose="020B0604020202020204" pitchFamily="34" charset="0"/>
              </a:rPr>
              <a:t>Members believe in their own abilities as well as those of their team mates.</a:t>
            </a:r>
          </a:p>
        </p:txBody>
      </p:sp>
      <p:pic>
        <p:nvPicPr>
          <p:cNvPr id="8" name="Picture 7" descr="A picture containing road, person, outdoor, red&#10;&#10;Description automatically generated">
            <a:extLst>
              <a:ext uri="{FF2B5EF4-FFF2-40B4-BE49-F238E27FC236}">
                <a16:creationId xmlns:a16="http://schemas.microsoft.com/office/drawing/2014/main" id="{678C2AA1-CFE4-B714-941E-C8673A9E58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337" y="814511"/>
            <a:ext cx="6302326" cy="2445825"/>
          </a:xfrm>
          <a:prstGeom prst="rect">
            <a:avLst/>
          </a:prstGeom>
        </p:spPr>
      </p:pic>
      <p:pic>
        <p:nvPicPr>
          <p:cNvPr id="14" name="Picture 13" descr="A picture containing person, people&#10;&#10;Description automatically generated">
            <a:extLst>
              <a:ext uri="{FF2B5EF4-FFF2-40B4-BE49-F238E27FC236}">
                <a16:creationId xmlns:a16="http://schemas.microsoft.com/office/drawing/2014/main" id="{C1998FF0-C757-2CCD-0BEC-E3455D2CCFE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86611" y="3589961"/>
            <a:ext cx="5518052" cy="2731122"/>
          </a:xfrm>
          <a:prstGeom prst="rect">
            <a:avLst/>
          </a:prstGeom>
        </p:spPr>
      </p:pic>
      <p:sp>
        <p:nvSpPr>
          <p:cNvPr id="16" name="Content Placeholder 2">
            <a:extLst>
              <a:ext uri="{FF2B5EF4-FFF2-40B4-BE49-F238E27FC236}">
                <a16:creationId xmlns:a16="http://schemas.microsoft.com/office/drawing/2014/main" id="{22913917-63D9-6EF3-6981-95BBAA0D1220}"/>
              </a:ext>
            </a:extLst>
          </p:cNvPr>
          <p:cNvSpPr txBox="1">
            <a:spLocks/>
          </p:cNvSpPr>
          <p:nvPr/>
        </p:nvSpPr>
        <p:spPr>
          <a:xfrm>
            <a:off x="6586610" y="806807"/>
            <a:ext cx="5605389" cy="2618341"/>
          </a:xfrm>
          <a:prstGeom prst="rect">
            <a:avLst/>
          </a:prstGeom>
        </p:spPr>
        <p:txBody>
          <a:bodyPr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pPr>
            <a:r>
              <a:rPr lang="en-GB" sz="1100" b="1" dirty="0">
                <a:latin typeface="Arial" panose="020B0604020202020204" pitchFamily="34" charset="0"/>
                <a:cs typeface="Arial" panose="020B0604020202020204" pitchFamily="34" charset="0"/>
              </a:rPr>
              <a:t>Behaviours</a:t>
            </a:r>
          </a:p>
          <a:p>
            <a:pPr>
              <a:lnSpc>
                <a:spcPct val="150000"/>
              </a:lnSpc>
            </a:pPr>
            <a:r>
              <a:rPr lang="en-GB" sz="1100" dirty="0">
                <a:latin typeface="Arial" panose="020B0604020202020204" pitchFamily="34" charset="0"/>
                <a:cs typeface="Arial" panose="020B0604020202020204" pitchFamily="34" charset="0"/>
              </a:rPr>
              <a:t>Team members have the ability to avoid or resolve problems in the team's process or progress.</a:t>
            </a:r>
          </a:p>
          <a:p>
            <a:pPr>
              <a:lnSpc>
                <a:spcPct val="150000"/>
              </a:lnSpc>
            </a:pPr>
            <a:r>
              <a:rPr lang="en-GB" sz="1100" dirty="0">
                <a:latin typeface="Arial" panose="020B0604020202020204" pitchFamily="34" charset="0"/>
                <a:cs typeface="Arial" panose="020B0604020202020204" pitchFamily="34" charset="0"/>
              </a:rPr>
              <a:t>There is a flying attitude in the air, as well as offers help each other. Team roles may have become more flexible, with individuals assuming various tasks and responsibilities as requested and needed.</a:t>
            </a:r>
          </a:p>
          <a:p>
            <a:pPr>
              <a:lnSpc>
                <a:spcPct val="150000"/>
              </a:lnSpc>
            </a:pPr>
            <a:r>
              <a:rPr lang="en-GB" sz="1100" dirty="0">
                <a:latin typeface="Arial" panose="020B0604020202020204" pitchFamily="34" charset="0"/>
                <a:cs typeface="Arial" panose="020B0604020202020204" pitchFamily="34" charset="0"/>
              </a:rPr>
              <a:t>Team members' differences are valued and used to increase team efficiency.</a:t>
            </a:r>
          </a:p>
        </p:txBody>
      </p:sp>
    </p:spTree>
    <p:extLst>
      <p:ext uri="{BB962C8B-B14F-4D97-AF65-F5344CB8AC3E}">
        <p14:creationId xmlns:p14="http://schemas.microsoft.com/office/powerpoint/2010/main" val="2361324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F26291-2E41-4809-A8FA-909338710E70}"/>
              </a:ext>
            </a:extLst>
          </p:cNvPr>
          <p:cNvSpPr>
            <a:spLocks noGrp="1"/>
          </p:cNvSpPr>
          <p:nvPr>
            <p:ph type="title"/>
          </p:nvPr>
        </p:nvSpPr>
        <p:spPr>
          <a:xfrm>
            <a:off x="4740811" y="0"/>
            <a:ext cx="3460653" cy="1450757"/>
          </a:xfrm>
        </p:spPr>
        <p:txBody>
          <a:bodyPr rtlCol="0"/>
          <a:lstStyle/>
          <a:p>
            <a:pPr rtl="0"/>
            <a:r>
              <a:rPr lang="en-GB" dirty="0">
                <a:latin typeface="Arial" panose="020B0604020202020204" pitchFamily="34" charset="0"/>
                <a:cs typeface="Arial" panose="020B0604020202020204" pitchFamily="34" charset="0"/>
              </a:rPr>
              <a:t>Team Task</a:t>
            </a:r>
          </a:p>
        </p:txBody>
      </p:sp>
      <p:sp>
        <p:nvSpPr>
          <p:cNvPr id="6" name="Content Placeholder 5">
            <a:extLst>
              <a:ext uri="{FF2B5EF4-FFF2-40B4-BE49-F238E27FC236}">
                <a16:creationId xmlns:a16="http://schemas.microsoft.com/office/drawing/2014/main" id="{76FC67F0-B539-4C92-A484-3CAD2062084D}"/>
              </a:ext>
            </a:extLst>
          </p:cNvPr>
          <p:cNvSpPr>
            <a:spLocks noGrp="1"/>
          </p:cNvSpPr>
          <p:nvPr>
            <p:ph sz="half" idx="2"/>
          </p:nvPr>
        </p:nvSpPr>
        <p:spPr>
          <a:xfrm>
            <a:off x="422031" y="2400732"/>
            <a:ext cx="5497865" cy="3840594"/>
          </a:xfrm>
        </p:spPr>
        <p:txBody>
          <a:bodyPr rtlCol="0">
            <a:normAutofit/>
          </a:bodyPr>
          <a:lstStyle/>
          <a:p>
            <a:pPr marL="16002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During the Performing stage, the team makes a significant progress toward its goals.</a:t>
            </a:r>
          </a:p>
          <a:p>
            <a:pPr marL="16002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The team members' commitment to the mission is admirable, as is their expertise.</a:t>
            </a:r>
          </a:p>
          <a:p>
            <a:pPr marL="16002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Team members should continue to broaden their knowledge and talents while also working to promote team development.</a:t>
            </a:r>
          </a:p>
          <a:p>
            <a:pPr marL="16002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Team process or progress achievements are measured and acknowledged.</a:t>
            </a:r>
          </a:p>
        </p:txBody>
      </p:sp>
      <p:pic>
        <p:nvPicPr>
          <p:cNvPr id="17" name="Picture 16" descr="Graphical user interface&#10;&#10;Description automatically generated with medium confidence">
            <a:extLst>
              <a:ext uri="{FF2B5EF4-FFF2-40B4-BE49-F238E27FC236}">
                <a16:creationId xmlns:a16="http://schemas.microsoft.com/office/drawing/2014/main" id="{C26D8256-5346-2F3C-6819-33CFA25791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2028499"/>
            <a:ext cx="5917841" cy="4181940"/>
          </a:xfrm>
          <a:prstGeom prst="rect">
            <a:avLst/>
          </a:prstGeom>
        </p:spPr>
      </p:pic>
    </p:spTree>
    <p:extLst>
      <p:ext uri="{BB962C8B-B14F-4D97-AF65-F5344CB8AC3E}">
        <p14:creationId xmlns:p14="http://schemas.microsoft.com/office/powerpoint/2010/main" val="1451757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F26291-2E41-4809-A8FA-909338710E70}"/>
              </a:ext>
            </a:extLst>
          </p:cNvPr>
          <p:cNvSpPr>
            <a:spLocks noGrp="1"/>
          </p:cNvSpPr>
          <p:nvPr>
            <p:ph type="title"/>
          </p:nvPr>
        </p:nvSpPr>
        <p:spPr>
          <a:xfrm>
            <a:off x="215704" y="271451"/>
            <a:ext cx="11760591" cy="1434905"/>
          </a:xfrm>
        </p:spPr>
        <p:txBody>
          <a:bodyPr rtlCol="0">
            <a:normAutofit/>
          </a:bodyPr>
          <a:lstStyle/>
          <a:p>
            <a:pPr algn="ctr" rtl="0"/>
            <a:r>
              <a:rPr lang="en-GB" b="1" dirty="0">
                <a:solidFill>
                  <a:schemeClr val="tx1">
                    <a:lumMod val="75000"/>
                    <a:lumOff val="25000"/>
                  </a:schemeClr>
                </a:solidFill>
                <a:latin typeface="Arial" panose="020B0604020202020204" pitchFamily="34" charset="0"/>
                <a:cs typeface="Arial" panose="020B0604020202020204" pitchFamily="34" charset="0"/>
              </a:rPr>
              <a:t>What could be the last step in the Performing Stage?</a:t>
            </a:r>
          </a:p>
        </p:txBody>
      </p:sp>
      <p:sp>
        <p:nvSpPr>
          <p:cNvPr id="3" name="Content Placeholder 2">
            <a:extLst>
              <a:ext uri="{FF2B5EF4-FFF2-40B4-BE49-F238E27FC236}">
                <a16:creationId xmlns:a16="http://schemas.microsoft.com/office/drawing/2014/main" id="{9B1CAFA3-F851-1DDD-E8CF-59C4BED56596}"/>
              </a:ext>
            </a:extLst>
          </p:cNvPr>
          <p:cNvSpPr>
            <a:spLocks noGrp="1"/>
          </p:cNvSpPr>
          <p:nvPr>
            <p:ph sz="half" idx="2"/>
          </p:nvPr>
        </p:nvSpPr>
        <p:spPr>
          <a:xfrm>
            <a:off x="1502898" y="2212686"/>
            <a:ext cx="10199076" cy="2910821"/>
          </a:xfrm>
        </p:spPr>
        <p:txBody>
          <a:bodyPr>
            <a:normAutofit/>
          </a:bodyPr>
          <a:lstStyle/>
          <a:p>
            <a:pPr marL="160020" indent="0">
              <a:lnSpc>
                <a:spcPct val="150000"/>
              </a:lnSpc>
              <a:buNone/>
            </a:pPr>
            <a:r>
              <a:rPr lang="en-US" sz="1100" dirty="0">
                <a:solidFill>
                  <a:schemeClr val="tx1">
                    <a:lumMod val="75000"/>
                    <a:lumOff val="25000"/>
                  </a:schemeClr>
                </a:solidFill>
                <a:latin typeface="Arial" panose="020B0604020202020204" pitchFamily="34" charset="0"/>
                <a:cs typeface="Arial" panose="020B0604020202020204" pitchFamily="34" charset="0"/>
              </a:rPr>
              <a:t>Working in a high-performing team may be a wonderfully rewarding experience, but it is not the end of team growth.</a:t>
            </a:r>
            <a:br>
              <a:rPr lang="en-US" sz="1100" dirty="0">
                <a:solidFill>
                  <a:schemeClr val="tx1">
                    <a:lumMod val="75000"/>
                    <a:lumOff val="25000"/>
                  </a:schemeClr>
                </a:solidFill>
                <a:latin typeface="Arial" panose="020B0604020202020204" pitchFamily="34" charset="0"/>
                <a:cs typeface="Arial" panose="020B0604020202020204" pitchFamily="34" charset="0"/>
              </a:rPr>
            </a:br>
            <a:r>
              <a:rPr lang="en-US" sz="1100" dirty="0">
                <a:solidFill>
                  <a:schemeClr val="tx1">
                    <a:lumMod val="75000"/>
                    <a:lumOff val="25000"/>
                  </a:schemeClr>
                </a:solidFill>
                <a:latin typeface="Arial" panose="020B0604020202020204" pitchFamily="34" charset="0"/>
                <a:cs typeface="Arial" panose="020B0604020202020204" pitchFamily="34" charset="0"/>
              </a:rPr>
              <a:t>The team must maintain its focus on both the process and the product, setting new goals as appropriate.</a:t>
            </a:r>
            <a:br>
              <a:rPr lang="en-US" sz="1100" dirty="0">
                <a:solidFill>
                  <a:schemeClr val="tx1">
                    <a:lumMod val="75000"/>
                    <a:lumOff val="25000"/>
                  </a:schemeClr>
                </a:solidFill>
                <a:latin typeface="Arial" panose="020B0604020202020204" pitchFamily="34" charset="0"/>
                <a:cs typeface="Arial" panose="020B0604020202020204" pitchFamily="34" charset="0"/>
              </a:rPr>
            </a:br>
            <a:r>
              <a:rPr lang="en-US" sz="1100" dirty="0">
                <a:solidFill>
                  <a:schemeClr val="tx1">
                    <a:lumMod val="75000"/>
                    <a:lumOff val="25000"/>
                  </a:schemeClr>
                </a:solidFill>
                <a:latin typeface="Arial" panose="020B0604020202020204" pitchFamily="34" charset="0"/>
                <a:cs typeface="Arial" panose="020B0604020202020204" pitchFamily="34" charset="0"/>
              </a:rPr>
              <a:t>Changes in the team's composition, such as new or leaving members, or large-scale changes in the external (surrounding conditions), might force it to go back to an earlier stage.</a:t>
            </a:r>
            <a:br>
              <a:rPr lang="en-US" sz="1100" dirty="0">
                <a:solidFill>
                  <a:schemeClr val="tx1">
                    <a:lumMod val="75000"/>
                    <a:lumOff val="25000"/>
                  </a:schemeClr>
                </a:solidFill>
                <a:latin typeface="Arial" panose="020B0604020202020204" pitchFamily="34" charset="0"/>
                <a:cs typeface="Arial" panose="020B0604020202020204" pitchFamily="34" charset="0"/>
              </a:rPr>
            </a:br>
            <a:r>
              <a:rPr lang="en-US" sz="1100" dirty="0">
                <a:solidFill>
                  <a:schemeClr val="tx1">
                    <a:lumMod val="75000"/>
                    <a:lumOff val="25000"/>
                  </a:schemeClr>
                </a:solidFill>
                <a:latin typeface="Arial" panose="020B0604020202020204" pitchFamily="34" charset="0"/>
                <a:cs typeface="Arial" panose="020B0604020202020204" pitchFamily="34" charset="0"/>
              </a:rPr>
              <a:t>Teams may be able to stay in the Performing stage (for a long time--maybe forever) if these changes - and the behaviors that result from them -are identified and talked to/looked at directly. </a:t>
            </a:r>
          </a:p>
          <a:p>
            <a:pPr marL="160020" indent="0">
              <a:lnSpc>
                <a:spcPct val="150000"/>
              </a:lnSpc>
              <a:buNone/>
            </a:pPr>
            <a:br>
              <a:rPr lang="en-US" sz="1100" dirty="0">
                <a:solidFill>
                  <a:schemeClr val="tx1">
                    <a:lumMod val="75000"/>
                    <a:lumOff val="25000"/>
                  </a:schemeClr>
                </a:solidFill>
                <a:latin typeface="Arial" panose="020B0604020202020204" pitchFamily="34" charset="0"/>
                <a:cs typeface="Arial" panose="020B0604020202020204" pitchFamily="34" charset="0"/>
              </a:rPr>
            </a:br>
            <a:endParaRPr lang="en-US"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7" name="Picture 6" descr="A group of people on a stage&#10;&#10;Description automatically generated">
            <a:extLst>
              <a:ext uri="{FF2B5EF4-FFF2-40B4-BE49-F238E27FC236}">
                <a16:creationId xmlns:a16="http://schemas.microsoft.com/office/drawing/2014/main" id="{C68D1639-8F73-6205-DF3E-ABE41AAA07D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4909624"/>
            <a:ext cx="12192000" cy="1948375"/>
          </a:xfrm>
          <a:prstGeom prst="rect">
            <a:avLst/>
          </a:prstGeom>
        </p:spPr>
      </p:pic>
    </p:spTree>
    <p:extLst>
      <p:ext uri="{BB962C8B-B14F-4D97-AF65-F5344CB8AC3E}">
        <p14:creationId xmlns:p14="http://schemas.microsoft.com/office/powerpoint/2010/main" val="2646100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42C-2B5D-4037-AD45-0C89E167EDE7}"/>
              </a:ext>
            </a:extLst>
          </p:cNvPr>
          <p:cNvSpPr>
            <a:spLocks noGrp="1"/>
          </p:cNvSpPr>
          <p:nvPr>
            <p:ph type="title"/>
          </p:nvPr>
        </p:nvSpPr>
        <p:spPr/>
        <p:txBody>
          <a:bodyPr rtlCol="0">
            <a:normAutofit/>
          </a:bodyPr>
          <a:lstStyle/>
          <a:p>
            <a:pPr rtl="0"/>
            <a:r>
              <a:rPr lang="en-GB" dirty="0">
                <a:latin typeface="Arial" panose="020B0604020202020204" pitchFamily="34" charset="0"/>
                <a:cs typeface="Arial" panose="020B0604020202020204" pitchFamily="34" charset="0"/>
              </a:rPr>
              <a:t>Team Roles</a:t>
            </a:r>
          </a:p>
        </p:txBody>
      </p:sp>
      <p:sp>
        <p:nvSpPr>
          <p:cNvPr id="3" name="Content Placeholder 2">
            <a:extLst>
              <a:ext uri="{FF2B5EF4-FFF2-40B4-BE49-F238E27FC236}">
                <a16:creationId xmlns:a16="http://schemas.microsoft.com/office/drawing/2014/main" id="{505C2B0B-3B6F-4F09-9F9E-364F5540524E}"/>
              </a:ext>
            </a:extLst>
          </p:cNvPr>
          <p:cNvSpPr>
            <a:spLocks noGrp="1"/>
          </p:cNvSpPr>
          <p:nvPr>
            <p:ph idx="1"/>
          </p:nvPr>
        </p:nvSpPr>
        <p:spPr/>
        <p:txBody>
          <a:bodyPr rtlCol="0">
            <a:normAutofit fontScale="55000" lnSpcReduction="20000"/>
          </a:bodyPr>
          <a:lstStyle/>
          <a:p>
            <a:pPr rtl="0">
              <a:lnSpc>
                <a:spcPct val="150000"/>
              </a:lnSpc>
            </a:pPr>
            <a:r>
              <a:rPr lang="en-GB" dirty="0">
                <a:latin typeface="Arial" panose="020B0604020202020204" pitchFamily="34" charset="0"/>
                <a:cs typeface="Arial" panose="020B0604020202020204" pitchFamily="34" charset="0"/>
              </a:rPr>
              <a:t>When a team is functioning optimally, each team member has distinct tasks. Despite clear roles and duties, a team will frequently fall short of its full potential.</a:t>
            </a:r>
          </a:p>
        </p:txBody>
      </p:sp>
      <p:pic>
        <p:nvPicPr>
          <p:cNvPr id="7" name="Picture Placeholder 6" descr="Close up desk, with glasses, a mug and laptop">
            <a:extLst>
              <a:ext uri="{FF2B5EF4-FFF2-40B4-BE49-F238E27FC236}">
                <a16:creationId xmlns:a16="http://schemas.microsoft.com/office/drawing/2014/main" id="{4A562C5C-7EE0-4E93-9789-1E61C53669B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651133" y="1234440"/>
            <a:ext cx="3264408" cy="4352544"/>
          </a:xfrm>
        </p:spPr>
      </p:pic>
      <p:pic>
        <p:nvPicPr>
          <p:cNvPr id="9" name="Picture Placeholder 8" descr="People with their hands up at an auction ">
            <a:extLst>
              <a:ext uri="{FF2B5EF4-FFF2-40B4-BE49-F238E27FC236}">
                <a16:creationId xmlns:a16="http://schemas.microsoft.com/office/drawing/2014/main" id="{E4B7E298-8B82-4BBC-BD7F-FB0F1F964990}"/>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104" b="104"/>
          <a:stretch/>
        </p:blipFill>
        <p:spPr/>
      </p:pic>
      <p:sp>
        <p:nvSpPr>
          <p:cNvPr id="4" name="Footer Placeholder 16">
            <a:extLst>
              <a:ext uri="{FF2B5EF4-FFF2-40B4-BE49-F238E27FC236}">
                <a16:creationId xmlns:a16="http://schemas.microsoft.com/office/drawing/2014/main" id="{C91EAE64-05E5-69B0-2FE6-66AE14FC7794}"/>
              </a:ext>
            </a:extLst>
          </p:cNvPr>
          <p:cNvSpPr>
            <a:spLocks noGrp="1"/>
          </p:cNvSpPr>
          <p:nvPr>
            <p:ph type="ftr" sz="quarter" idx="11"/>
          </p:nvPr>
        </p:nvSpPr>
        <p:spPr>
          <a:xfrm>
            <a:off x="2377652" y="6390567"/>
            <a:ext cx="7811369" cy="365125"/>
          </a:xfrm>
        </p:spPr>
        <p:txBody>
          <a:bodyPr rtlCol="0"/>
          <a:lstStyle/>
          <a:p>
            <a:pPr rtl="0"/>
            <a:r>
              <a:rPr lang="en-GB" sz="1100" dirty="0">
                <a:latin typeface="Arial" panose="020B0604020202020204" pitchFamily="34" charset="0"/>
                <a:cs typeface="Arial" panose="020B0604020202020204" pitchFamily="34" charset="0"/>
              </a:rPr>
              <a:t>Bungianu Irina Student ID : 2134139</a:t>
            </a:r>
          </a:p>
        </p:txBody>
      </p:sp>
    </p:spTree>
    <p:extLst>
      <p:ext uri="{BB962C8B-B14F-4D97-AF65-F5344CB8AC3E}">
        <p14:creationId xmlns:p14="http://schemas.microsoft.com/office/powerpoint/2010/main" val="1211995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Team Roles</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idx="1"/>
          </p:nvPr>
        </p:nvSpPr>
        <p:spPr>
          <a:xfrm>
            <a:off x="1097280" y="3584229"/>
            <a:ext cx="3557016" cy="3760891"/>
          </a:xfrm>
        </p:spPr>
        <p:txBody>
          <a:bodyPr rtlCol="0">
            <a:normAutofit/>
          </a:bodyPr>
          <a:lstStyle/>
          <a:p>
            <a:pPr>
              <a:lnSpc>
                <a:spcPct val="150000"/>
              </a:lnSpc>
            </a:pPr>
            <a:r>
              <a:rPr lang="en-GB" sz="1100" b="0" i="0" dirty="0">
                <a:solidFill>
                  <a:schemeClr val="tx1">
                    <a:lumMod val="75000"/>
                    <a:lumOff val="25000"/>
                  </a:schemeClr>
                </a:solidFill>
                <a:effectLst/>
                <a:latin typeface="Arial" panose="020B0604020202020204" pitchFamily="34" charset="0"/>
                <a:cs typeface="Arial" panose="020B0604020202020204" pitchFamily="34" charset="0"/>
              </a:rPr>
              <a:t>When all team members have comparable behavioural patterns or team responsibilities, the team becomes imbalanced.</a:t>
            </a:r>
          </a:p>
          <a:p>
            <a:pPr>
              <a:lnSpc>
                <a:spcPct val="150000"/>
              </a:lnSpc>
            </a:pPr>
            <a:r>
              <a:rPr lang="en-GB" sz="1100" b="0" i="0" dirty="0">
                <a:solidFill>
                  <a:schemeClr val="tx1">
                    <a:lumMod val="75000"/>
                    <a:lumOff val="25000"/>
                  </a:schemeClr>
                </a:solidFill>
                <a:effectLst/>
                <a:latin typeface="Arial" panose="020B0604020202020204" pitchFamily="34" charset="0"/>
                <a:cs typeface="Arial" panose="020B0604020202020204" pitchFamily="34" charset="0"/>
              </a:rPr>
              <a:t>Belbin proposes that by recognising your role within a team, you may improve your strengths and manage your weaknesses as a team member, so enhancing your contribution to the team.</a:t>
            </a:r>
            <a:endParaRPr lang="en-GB"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8" name="Picture Placeholder 7" descr="A picture containing background pattern&#10;&#10;Description automatically generated">
            <a:extLst>
              <a:ext uri="{FF2B5EF4-FFF2-40B4-BE49-F238E27FC236}">
                <a16:creationId xmlns:a16="http://schemas.microsoft.com/office/drawing/2014/main" id="{C2149DAF-80C6-B342-2F31-4DBCFB60494A}"/>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5688" r="5688"/>
          <a:stretch>
            <a:fillRect/>
          </a:stretch>
        </p:blipFill>
        <p:spPr/>
      </p:pic>
      <p:pic>
        <p:nvPicPr>
          <p:cNvPr id="15" name="Picture Placeholder 14" descr="Icon&#10;&#10;Description automatically generated">
            <a:extLst>
              <a:ext uri="{FF2B5EF4-FFF2-40B4-BE49-F238E27FC236}">
                <a16:creationId xmlns:a16="http://schemas.microsoft.com/office/drawing/2014/main" id="{EC7CF899-CCE7-6003-E8ED-E3696D43071F}"/>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9733" b="19733"/>
          <a:stretch>
            <a:fillRect/>
          </a:stretch>
        </p:blipFill>
        <p:spPr/>
      </p:pic>
      <p:sp>
        <p:nvSpPr>
          <p:cNvPr id="6" name="Content Placeholder 2">
            <a:extLst>
              <a:ext uri="{FF2B5EF4-FFF2-40B4-BE49-F238E27FC236}">
                <a16:creationId xmlns:a16="http://schemas.microsoft.com/office/drawing/2014/main" id="{E727C179-146E-97FE-5168-F23A8D3F3A18}"/>
              </a:ext>
            </a:extLst>
          </p:cNvPr>
          <p:cNvSpPr txBox="1">
            <a:spLocks/>
          </p:cNvSpPr>
          <p:nvPr/>
        </p:nvSpPr>
        <p:spPr>
          <a:xfrm>
            <a:off x="8330183" y="2069762"/>
            <a:ext cx="3557016" cy="3760891"/>
          </a:xfrm>
          <a:prstGeom prst="rect">
            <a:avLst/>
          </a:prstGeom>
        </p:spPr>
        <p:txBody>
          <a:bodyPr vert="horz" lIns="0" tIns="45720" rIns="0" bIns="45720"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50000"/>
              </a:lnSpc>
            </a:pPr>
            <a:r>
              <a:rPr lang="en-GB" sz="1100" b="0" i="0" dirty="0">
                <a:effectLst/>
                <a:latin typeface="Arial" panose="020B0604020202020204" pitchFamily="34" charset="0"/>
                <a:cs typeface="Arial" panose="020B0604020202020204" pitchFamily="34" charset="0"/>
              </a:rPr>
              <a:t>Belbin defined nine team roles and categorises them as action-oriented, people-oriented, and thought-oriented.</a:t>
            </a:r>
          </a:p>
          <a:p>
            <a:pPr>
              <a:lnSpc>
                <a:spcPct val="150000"/>
              </a:lnSpc>
            </a:pPr>
            <a:r>
              <a:rPr lang="en-GB" sz="1100" b="0" i="0" dirty="0">
                <a:effectLst/>
                <a:latin typeface="Arial" panose="020B0604020202020204" pitchFamily="34" charset="0"/>
                <a:cs typeface="Arial" panose="020B0604020202020204" pitchFamily="34" charset="0"/>
              </a:rPr>
              <a:t>Each team task is associated with traditional behavioural and interpersonal abilities.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890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BDF5-397E-4B63-9502-BFA8BD9ECBAF}"/>
              </a:ext>
            </a:extLst>
          </p:cNvPr>
          <p:cNvSpPr>
            <a:spLocks noGrp="1"/>
          </p:cNvSpPr>
          <p:nvPr>
            <p:ph type="title"/>
          </p:nvPr>
        </p:nvSpPr>
        <p:spPr>
          <a:xfrm>
            <a:off x="3338731" y="313893"/>
            <a:ext cx="6325774" cy="1016971"/>
          </a:xfrm>
        </p:spPr>
        <p:txBody>
          <a:bodyPr rtlCol="0">
            <a:normAutofit/>
          </a:bodyPr>
          <a:lstStyle/>
          <a:p>
            <a:pPr rtl="0"/>
            <a:r>
              <a:rPr lang="en-GB" b="1" dirty="0">
                <a:latin typeface="Arial" panose="020B0604020202020204" pitchFamily="34" charset="0"/>
                <a:cs typeface="Arial" panose="020B0604020202020204" pitchFamily="34" charset="0"/>
              </a:rPr>
              <a:t>The 9 Important Roles</a:t>
            </a:r>
          </a:p>
        </p:txBody>
      </p:sp>
      <p:sp>
        <p:nvSpPr>
          <p:cNvPr id="4" name="Content Placeholder 3">
            <a:extLst>
              <a:ext uri="{FF2B5EF4-FFF2-40B4-BE49-F238E27FC236}">
                <a16:creationId xmlns:a16="http://schemas.microsoft.com/office/drawing/2014/main" id="{131876F8-11DA-45A1-8BDD-361366E1CB17}"/>
              </a:ext>
            </a:extLst>
          </p:cNvPr>
          <p:cNvSpPr>
            <a:spLocks noGrp="1"/>
          </p:cNvSpPr>
          <p:nvPr>
            <p:ph sz="half" idx="2"/>
          </p:nvPr>
        </p:nvSpPr>
        <p:spPr>
          <a:xfrm>
            <a:off x="858129" y="1941342"/>
            <a:ext cx="5237871" cy="4343711"/>
          </a:xfrm>
        </p:spPr>
        <p:txBody>
          <a:bodyPr rtlCol="0">
            <a:normAutofit/>
          </a:bodyPr>
          <a:lstStyle/>
          <a:p>
            <a:pPr marL="0" indent="0" algn="ctr">
              <a:lnSpc>
                <a:spcPct val="150000"/>
              </a:lnSpc>
              <a:buNone/>
            </a:pPr>
            <a:r>
              <a:rPr lang="en-GB" sz="1100" b="1" dirty="0">
                <a:latin typeface="Arial" panose="020B0604020202020204" pitchFamily="34" charset="0"/>
                <a:cs typeface="Arial" panose="020B0604020202020204" pitchFamily="34" charset="0"/>
              </a:rPr>
              <a:t>     Roles that require action</a:t>
            </a:r>
          </a:p>
          <a:p>
            <a:pPr algn="ctr">
              <a:lnSpc>
                <a:spcPct val="150000"/>
              </a:lnSpc>
            </a:pPr>
            <a:r>
              <a:rPr lang="en-GB" sz="1100" i="0" dirty="0">
                <a:effectLst/>
                <a:latin typeface="Arial" panose="020B0604020202020204" pitchFamily="34" charset="0"/>
                <a:cs typeface="Arial" panose="020B0604020202020204" pitchFamily="34" charset="0"/>
              </a:rPr>
              <a:t>Shaper </a:t>
            </a:r>
          </a:p>
          <a:p>
            <a:pPr algn="ctr">
              <a:lnSpc>
                <a:spcPct val="150000"/>
              </a:lnSpc>
            </a:pPr>
            <a:r>
              <a:rPr lang="en-GB" sz="1100" i="0" dirty="0">
                <a:effectLst/>
                <a:latin typeface="Arial" panose="020B0604020202020204" pitchFamily="34" charset="0"/>
                <a:cs typeface="Arial" panose="020B0604020202020204" pitchFamily="34" charset="0"/>
              </a:rPr>
              <a:t>Facilitator</a:t>
            </a:r>
            <a:endParaRPr lang="en-GB" sz="1100" dirty="0">
              <a:latin typeface="Arial" panose="020B0604020202020204" pitchFamily="34" charset="0"/>
              <a:cs typeface="Arial" panose="020B0604020202020204" pitchFamily="34" charset="0"/>
            </a:endParaRPr>
          </a:p>
          <a:p>
            <a:pPr algn="ctr">
              <a:lnSpc>
                <a:spcPct val="150000"/>
              </a:lnSpc>
            </a:pPr>
            <a:r>
              <a:rPr lang="en-GB" sz="1100" i="0" dirty="0">
                <a:effectLst/>
                <a:latin typeface="Arial" panose="020B0604020202020204" pitchFamily="34" charset="0"/>
                <a:cs typeface="Arial" panose="020B0604020202020204" pitchFamily="34" charset="0"/>
              </a:rPr>
              <a:t>Final Word Person</a:t>
            </a:r>
            <a:endParaRPr lang="en-GB" sz="1100" dirty="0">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a:p>
            <a:pPr lvl="0" rtl="0">
              <a:lnSpc>
                <a:spcPct val="150000"/>
              </a:lnSpc>
            </a:pPr>
            <a:endParaRPr lang="en-GB" sz="1100" dirty="0">
              <a:latin typeface="Arial" panose="020B0604020202020204" pitchFamily="34" charset="0"/>
              <a:cs typeface="Arial" panose="020B0604020202020204" pitchFamily="34" charset="0"/>
            </a:endParaRPr>
          </a:p>
          <a:p>
            <a:pPr lvl="0" rtl="0">
              <a:lnSpc>
                <a:spcPct val="150000"/>
              </a:lnSpc>
            </a:pPr>
            <a:endParaRPr lang="en-GB" sz="1100" dirty="0">
              <a:latin typeface="Arial" panose="020B0604020202020204" pitchFamily="34" charset="0"/>
              <a:cs typeface="Arial" panose="020B0604020202020204" pitchFamily="34" charset="0"/>
            </a:endParaRPr>
          </a:p>
          <a:p>
            <a:pPr lvl="0" rtl="0">
              <a:lnSpc>
                <a:spcPct val="150000"/>
              </a:lnSpc>
            </a:pPr>
            <a:endParaRPr lang="en-GB" sz="1100" dirty="0">
              <a:latin typeface="Arial" panose="020B0604020202020204" pitchFamily="34" charset="0"/>
              <a:cs typeface="Arial" panose="020B0604020202020204" pitchFamily="34" charset="0"/>
            </a:endParaRPr>
          </a:p>
          <a:p>
            <a:pPr lvl="0" rtl="0">
              <a:lnSpc>
                <a:spcPct val="150000"/>
              </a:lnSpc>
            </a:pPr>
            <a:endParaRPr lang="en-GB" sz="1100" dirty="0">
              <a:latin typeface="Arial" panose="020B0604020202020204" pitchFamily="34" charset="0"/>
              <a:cs typeface="Arial" panose="020B0604020202020204" pitchFamily="34" charset="0"/>
            </a:endParaRPr>
          </a:p>
          <a:p>
            <a:pPr lvl="0" rtl="0">
              <a:lnSpc>
                <a:spcPct val="150000"/>
              </a:lnSpc>
            </a:pPr>
            <a:endParaRPr lang="en-GB" sz="1100" dirty="0">
              <a:latin typeface="Arial" panose="020B0604020202020204" pitchFamily="34" charset="0"/>
              <a:cs typeface="Arial" panose="020B0604020202020204" pitchFamily="34" charset="0"/>
            </a:endParaRPr>
          </a:p>
        </p:txBody>
      </p:sp>
      <p:sp>
        <p:nvSpPr>
          <p:cNvPr id="3" name="Content Placeholder 3">
            <a:extLst>
              <a:ext uri="{FF2B5EF4-FFF2-40B4-BE49-F238E27FC236}">
                <a16:creationId xmlns:a16="http://schemas.microsoft.com/office/drawing/2014/main" id="{F19ABDDE-6C0D-1116-F129-458096E95F70}"/>
              </a:ext>
            </a:extLst>
          </p:cNvPr>
          <p:cNvSpPr txBox="1">
            <a:spLocks/>
          </p:cNvSpPr>
          <p:nvPr/>
        </p:nvSpPr>
        <p:spPr>
          <a:xfrm>
            <a:off x="1304884" y="3789640"/>
            <a:ext cx="10300962" cy="1949978"/>
          </a:xfrm>
          <a:prstGeom prst="rect">
            <a:avLst/>
          </a:prstGeom>
        </p:spPr>
        <p:txBody>
          <a:bodyPr vert="horz" lIns="0" tIns="45720" rIns="0" bIns="45720" rtlCol="0">
            <a:normAutofit/>
          </a:bodyPr>
          <a:lstStyle>
            <a:lvl1pPr marL="227013" indent="-227013" algn="l" defTabSz="914400" rtl="0" eaLnBrk="1" latinLnBrk="0" hangingPunct="1">
              <a:lnSpc>
                <a:spcPct val="100000"/>
              </a:lnSpc>
              <a:spcBef>
                <a:spcPts val="1200"/>
              </a:spcBef>
              <a:spcAft>
                <a:spcPts val="200"/>
              </a:spcAft>
              <a:buClr>
                <a:schemeClr val="accent1"/>
              </a:buClr>
              <a:buSzPct val="100000"/>
              <a:buFont typeface="Arial" panose="020B0604020202020204" pitchFamily="34" charset="0"/>
              <a:buChar char="•"/>
              <a:defRPr sz="2000" kern="1200">
                <a:solidFill>
                  <a:schemeClr val="tx1">
                    <a:lumMod val="75000"/>
                    <a:lumOff val="25000"/>
                  </a:schemeClr>
                </a:solidFill>
                <a:latin typeface="+mn-lt"/>
                <a:ea typeface="+mn-ea"/>
                <a:cs typeface="+mn-cs"/>
              </a:defRPr>
            </a:lvl1pPr>
            <a:lvl2pPr marL="48691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800" kern="1200">
                <a:solidFill>
                  <a:schemeClr val="tx1">
                    <a:lumMod val="75000"/>
                    <a:lumOff val="25000"/>
                  </a:schemeClr>
                </a:solidFill>
                <a:latin typeface="+mn-lt"/>
                <a:ea typeface="+mn-ea"/>
                <a:cs typeface="+mn-cs"/>
              </a:defRPr>
            </a:lvl2pPr>
            <a:lvl3pPr marL="66979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3pPr>
            <a:lvl4pPr marL="85267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03555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ctr">
              <a:lnSpc>
                <a:spcPct val="150000"/>
              </a:lnSpc>
              <a:buFont typeface="Arial" panose="020B0604020202020204" pitchFamily="34" charset="0"/>
              <a:buNone/>
            </a:pPr>
            <a:r>
              <a:rPr lang="en-GB" sz="1100" b="1" dirty="0">
                <a:latin typeface="Arial" panose="020B0604020202020204" pitchFamily="34" charset="0"/>
                <a:cs typeface="Arial" panose="020B0604020202020204" pitchFamily="34" charset="0"/>
              </a:rPr>
              <a:t>      Roles that require thought</a:t>
            </a:r>
          </a:p>
          <a:p>
            <a:pPr algn="ctr">
              <a:lnSpc>
                <a:spcPct val="150000"/>
              </a:lnSpc>
            </a:pPr>
            <a:r>
              <a:rPr lang="en-GB" sz="1100" i="0" dirty="0">
                <a:effectLst/>
                <a:latin typeface="Arial" panose="020B0604020202020204" pitchFamily="34" charset="0"/>
                <a:cs typeface="Arial" panose="020B0604020202020204" pitchFamily="34" charset="0"/>
              </a:rPr>
              <a:t>Plant </a:t>
            </a:r>
          </a:p>
          <a:p>
            <a:pPr algn="ctr">
              <a:lnSpc>
                <a:spcPct val="150000"/>
              </a:lnSpc>
            </a:pPr>
            <a:r>
              <a:rPr lang="en-GB" sz="1100" i="0" dirty="0">
                <a:effectLst/>
                <a:latin typeface="Arial" panose="020B0604020202020204" pitchFamily="34" charset="0"/>
                <a:cs typeface="Arial" panose="020B0604020202020204" pitchFamily="34" charset="0"/>
              </a:rPr>
              <a:t>Monitor-Evaluator</a:t>
            </a:r>
            <a:endParaRPr lang="en-GB" sz="1100" dirty="0">
              <a:latin typeface="Arial" panose="020B0604020202020204" pitchFamily="34" charset="0"/>
              <a:cs typeface="Arial" panose="020B0604020202020204" pitchFamily="34" charset="0"/>
            </a:endParaRPr>
          </a:p>
          <a:p>
            <a:pPr algn="ctr">
              <a:lnSpc>
                <a:spcPct val="150000"/>
              </a:lnSpc>
            </a:pPr>
            <a:r>
              <a:rPr lang="en-GB" sz="1100" i="0" dirty="0">
                <a:effectLst/>
                <a:latin typeface="Arial" panose="020B0604020202020204" pitchFamily="34" charset="0"/>
                <a:cs typeface="Arial" panose="020B0604020202020204" pitchFamily="34" charset="0"/>
              </a:rPr>
              <a:t>Specialist </a:t>
            </a:r>
          </a:p>
          <a:p>
            <a:pPr>
              <a:lnSpc>
                <a:spcPct val="150000"/>
              </a:lnSpc>
            </a:pPr>
            <a:endParaRPr lang="en-GB" sz="1100" i="0" dirty="0">
              <a:effectLst/>
              <a:latin typeface="Arial" panose="020B0604020202020204" pitchFamily="34" charset="0"/>
              <a:cs typeface="Arial" panose="020B0604020202020204" pitchFamily="34" charset="0"/>
            </a:endParaRPr>
          </a:p>
          <a:p>
            <a:pPr marL="0" indent="0">
              <a:lnSpc>
                <a:spcPct val="150000"/>
              </a:lnSpc>
              <a:buNone/>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8019A886-5626-DBF1-C317-F05D67977CC7}"/>
              </a:ext>
            </a:extLst>
          </p:cNvPr>
          <p:cNvSpPr txBox="1">
            <a:spLocks/>
          </p:cNvSpPr>
          <p:nvPr/>
        </p:nvSpPr>
        <p:spPr>
          <a:xfrm>
            <a:off x="6535721" y="1927275"/>
            <a:ext cx="5237871" cy="4343711"/>
          </a:xfrm>
          <a:prstGeom prst="rect">
            <a:avLst/>
          </a:prstGeom>
        </p:spPr>
        <p:txBody>
          <a:bodyPr vert="horz" lIns="0" tIns="45720" rIns="0" bIns="45720" rtlCol="0">
            <a:normAutofit/>
          </a:bodyPr>
          <a:lstStyle>
            <a:lvl1pPr marL="227013" indent="-227013" algn="l" defTabSz="914400" rtl="0" eaLnBrk="1" latinLnBrk="0" hangingPunct="1">
              <a:lnSpc>
                <a:spcPct val="100000"/>
              </a:lnSpc>
              <a:spcBef>
                <a:spcPts val="1200"/>
              </a:spcBef>
              <a:spcAft>
                <a:spcPts val="200"/>
              </a:spcAft>
              <a:buClr>
                <a:schemeClr val="accent1"/>
              </a:buClr>
              <a:buSzPct val="100000"/>
              <a:buFont typeface="Arial" panose="020B0604020202020204" pitchFamily="34" charset="0"/>
              <a:buChar char="•"/>
              <a:defRPr sz="2000" kern="1200">
                <a:solidFill>
                  <a:schemeClr val="tx1">
                    <a:lumMod val="75000"/>
                    <a:lumOff val="25000"/>
                  </a:schemeClr>
                </a:solidFill>
                <a:latin typeface="+mn-lt"/>
                <a:ea typeface="+mn-ea"/>
                <a:cs typeface="+mn-cs"/>
              </a:defRPr>
            </a:lvl1pPr>
            <a:lvl2pPr marL="48691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800" kern="1200">
                <a:solidFill>
                  <a:schemeClr val="tx1">
                    <a:lumMod val="75000"/>
                    <a:lumOff val="25000"/>
                  </a:schemeClr>
                </a:solidFill>
                <a:latin typeface="+mn-lt"/>
                <a:ea typeface="+mn-ea"/>
                <a:cs typeface="+mn-cs"/>
              </a:defRPr>
            </a:lvl2pPr>
            <a:lvl3pPr marL="66979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3pPr>
            <a:lvl4pPr marL="85267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035558" indent="-285750" algn="l" defTabSz="914400" rtl="0" eaLnBrk="1" latinLnBrk="0" hangingPunct="1">
              <a:lnSpc>
                <a:spcPct val="100000"/>
              </a:lnSpc>
              <a:spcBef>
                <a:spcPts val="200"/>
              </a:spcBef>
              <a:spcAft>
                <a:spcPts val="400"/>
              </a:spcAft>
              <a:buClr>
                <a:schemeClr val="accent1"/>
              </a:buClr>
              <a:buFont typeface="Arial" panose="020B0604020202020204"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defTabSz="914400" rtl="0" eaLnBrk="1" fontAlgn="auto" latinLnBrk="0" hangingPunct="1">
              <a:lnSpc>
                <a:spcPct val="150000"/>
              </a:lnSpc>
              <a:spcBef>
                <a:spcPts val="1200"/>
              </a:spcBef>
              <a:spcAft>
                <a:spcPts val="200"/>
              </a:spcAft>
              <a:buClr>
                <a:srgbClr val="1CADE4"/>
              </a:buClr>
              <a:buSzPct val="100000"/>
              <a:buFont typeface="Arial" panose="020B0604020202020204" pitchFamily="34" charset="0"/>
              <a:buNone/>
              <a:tabLst/>
              <a:defRPr/>
            </a:pPr>
            <a:r>
              <a:rPr kumimoji="0" lang="en-GB" sz="11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Roles that involve people</a:t>
            </a:r>
          </a:p>
          <a:p>
            <a:pPr marL="227013" marR="0" lvl="0" indent="-227013" algn="ctr" defTabSz="914400" rtl="0" eaLnBrk="1" fontAlgn="auto" latinLnBrk="0" hangingPunct="1">
              <a:lnSpc>
                <a:spcPct val="150000"/>
              </a:lnSpc>
              <a:spcBef>
                <a:spcPts val="1200"/>
              </a:spcBef>
              <a:spcAft>
                <a:spcPts val="200"/>
              </a:spcAft>
              <a:buClr>
                <a:srgbClr val="1CADE4"/>
              </a:buClr>
              <a:buSzPct val="100000"/>
              <a:buFont typeface="Arial" panose="020B0604020202020204" pitchFamily="34" charset="0"/>
              <a:buChar char="•"/>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Organiser</a:t>
            </a:r>
          </a:p>
          <a:p>
            <a:pPr marL="227013" marR="0" lvl="0" indent="-227013" algn="ctr" defTabSz="914400" rtl="0" eaLnBrk="1" fontAlgn="auto" latinLnBrk="0" hangingPunct="1">
              <a:lnSpc>
                <a:spcPct val="150000"/>
              </a:lnSpc>
              <a:spcBef>
                <a:spcPts val="1200"/>
              </a:spcBef>
              <a:spcAft>
                <a:spcPts val="200"/>
              </a:spcAft>
              <a:buClr>
                <a:srgbClr val="1CADE4"/>
              </a:buClr>
              <a:buSzPct val="100000"/>
              <a:buFont typeface="Arial" panose="020B0604020202020204" pitchFamily="34" charset="0"/>
              <a:buChar char="•"/>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Assistant</a:t>
            </a:r>
          </a:p>
          <a:p>
            <a:pPr marL="227013" marR="0" lvl="0" indent="-227013" algn="ctr" defTabSz="914400" rtl="0" eaLnBrk="1" fontAlgn="auto" latinLnBrk="0" hangingPunct="1">
              <a:lnSpc>
                <a:spcPct val="150000"/>
              </a:lnSpc>
              <a:spcBef>
                <a:spcPts val="1200"/>
              </a:spcBef>
              <a:spcAft>
                <a:spcPts val="200"/>
              </a:spcAft>
              <a:buClr>
                <a:srgbClr val="1CADE4"/>
              </a:buClr>
              <a:buSzPct val="100000"/>
              <a:buFont typeface="Arial" panose="020B0604020202020204" pitchFamily="34" charset="0"/>
              <a:buChar char="•"/>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Resource Analyser</a:t>
            </a:r>
          </a:p>
        </p:txBody>
      </p:sp>
      <p:pic>
        <p:nvPicPr>
          <p:cNvPr id="9" name="Picture 8" descr="Diagram&#10;&#10;Description automatically generated">
            <a:extLst>
              <a:ext uri="{FF2B5EF4-FFF2-40B4-BE49-F238E27FC236}">
                <a16:creationId xmlns:a16="http://schemas.microsoft.com/office/drawing/2014/main" id="{9B2D5DE0-B800-EA17-0A62-ED274D49704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4864" y="3601329"/>
            <a:ext cx="3244660" cy="2669657"/>
          </a:xfrm>
          <a:prstGeom prst="rect">
            <a:avLst/>
          </a:prstGeom>
        </p:spPr>
      </p:pic>
    </p:spTree>
    <p:extLst>
      <p:ext uri="{BB962C8B-B14F-4D97-AF65-F5344CB8AC3E}">
        <p14:creationId xmlns:p14="http://schemas.microsoft.com/office/powerpoint/2010/main" val="3894061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29999" y="156779"/>
            <a:ext cx="4813072" cy="1731509"/>
          </a:xfrm>
        </p:spPr>
        <p:txBody>
          <a:bodyPr rtlCol="0">
            <a:normAutofit/>
          </a:bodyPr>
          <a:lstStyle/>
          <a:p>
            <a:r>
              <a:rPr lang="en-GB" dirty="0">
                <a:latin typeface="Arial" panose="020B0604020202020204" pitchFamily="34" charset="0"/>
                <a:cs typeface="Arial" panose="020B0604020202020204" pitchFamily="34" charset="0"/>
              </a:rPr>
              <a:t>Managing Conflict</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2BCFD34-C8EF-415B-8FA0-16D34102B5A0}"/>
              </a:ext>
            </a:extLst>
          </p:cNvPr>
          <p:cNvSpPr>
            <a:spLocks noGrp="1"/>
          </p:cNvSpPr>
          <p:nvPr>
            <p:ph type="subTitle" idx="1"/>
          </p:nvPr>
        </p:nvSpPr>
        <p:spPr>
          <a:xfrm>
            <a:off x="6713970" y="1589649"/>
            <a:ext cx="4829101" cy="1238616"/>
          </a:xfrm>
        </p:spPr>
        <p:txBody>
          <a:bodyPr rtlCol="0">
            <a:noAutofit/>
          </a:bodyPr>
          <a:lstStyle/>
          <a:p>
            <a:pPr rtl="0">
              <a:lnSpc>
                <a:spcPct val="150000"/>
              </a:lnSpc>
            </a:pPr>
            <a:r>
              <a:rPr lang="en-GB" sz="1100" dirty="0">
                <a:latin typeface="Arial" panose="020B0604020202020204" pitchFamily="34" charset="0"/>
                <a:cs typeface="Arial" panose="020B0604020202020204" pitchFamily="34" charset="0"/>
              </a:rPr>
              <a:t>The understanding that we all have different ways of handling conflict, is a key skill for today’s working professionals</a:t>
            </a:r>
          </a:p>
          <a:p>
            <a:pPr rtl="0">
              <a:lnSpc>
                <a:spcPct val="150000"/>
              </a:lnSpc>
            </a:pPr>
            <a:r>
              <a:rPr lang="en-GB" sz="1100" dirty="0">
                <a:latin typeface="Arial" panose="020B0604020202020204" pitchFamily="34" charset="0"/>
                <a:cs typeface="Arial" panose="020B0604020202020204" pitchFamily="34" charset="0"/>
              </a:rPr>
              <a:t>The Kilmann Conflict Mode Instrument identifies five basic conflict management styles: collaboration, contending, avoid unnecessary discussions, accommodate with the situation, and compromise.</a:t>
            </a:r>
          </a:p>
        </p:txBody>
      </p:sp>
      <p:pic>
        <p:nvPicPr>
          <p:cNvPr id="18" name="Picture Placeholder 17" descr="A group of people looking at a paper&#10;&#10;Description automatically generated with low confidence">
            <a:extLst>
              <a:ext uri="{FF2B5EF4-FFF2-40B4-BE49-F238E27FC236}">
                <a16:creationId xmlns:a16="http://schemas.microsoft.com/office/drawing/2014/main" id="{B22ADD28-2F4E-548B-158D-D643442534D4}"/>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5957" b="5957"/>
          <a:stretch>
            <a:fillRect/>
          </a:stretch>
        </p:blipFill>
        <p:spPr/>
      </p:pic>
      <p:pic>
        <p:nvPicPr>
          <p:cNvPr id="13" name="Picture Placeholder 12" descr="A picture containing clipart&#10;&#10;Description automatically generated">
            <a:extLst>
              <a:ext uri="{FF2B5EF4-FFF2-40B4-BE49-F238E27FC236}">
                <a16:creationId xmlns:a16="http://schemas.microsoft.com/office/drawing/2014/main" id="{E368BCFC-53B6-FF1C-A8AF-F9816B64A05F}"/>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14386" b="14386"/>
          <a:stretch>
            <a:fillRect/>
          </a:stretch>
        </p:blipFill>
        <p:spPr/>
      </p:pic>
      <p:pic>
        <p:nvPicPr>
          <p:cNvPr id="6" name="Picture 5" descr="A close up of a game board&#10;&#10;Description automatically generated with low confidence">
            <a:extLst>
              <a:ext uri="{FF2B5EF4-FFF2-40B4-BE49-F238E27FC236}">
                <a16:creationId xmlns:a16="http://schemas.microsoft.com/office/drawing/2014/main" id="{A8DE6A9F-F6A4-3204-859F-98F3F7B0903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231988" y="4389121"/>
            <a:ext cx="5798820" cy="1951014"/>
          </a:xfrm>
          <a:prstGeom prst="rect">
            <a:avLst/>
          </a:prstGeom>
        </p:spPr>
      </p:pic>
      <p:sp>
        <p:nvSpPr>
          <p:cNvPr id="20" name="Footer Placeholder 16">
            <a:extLst>
              <a:ext uri="{FF2B5EF4-FFF2-40B4-BE49-F238E27FC236}">
                <a16:creationId xmlns:a16="http://schemas.microsoft.com/office/drawing/2014/main" id="{BADC7CE2-3FA4-63FE-8D05-F71D87F08A81}"/>
              </a:ext>
            </a:extLst>
          </p:cNvPr>
          <p:cNvSpPr>
            <a:spLocks noGrp="1"/>
          </p:cNvSpPr>
          <p:nvPr>
            <p:ph type="ftr" sz="quarter" idx="11"/>
          </p:nvPr>
        </p:nvSpPr>
        <p:spPr>
          <a:xfrm>
            <a:off x="2276856" y="6390567"/>
            <a:ext cx="7811369" cy="365125"/>
          </a:xfrm>
        </p:spPr>
        <p:txBody>
          <a:bodyPr rtlCol="0"/>
          <a:lstStyle/>
          <a:p>
            <a:pPr rtl="0"/>
            <a:r>
              <a:rPr lang="en-GB" sz="1100" dirty="0">
                <a:latin typeface="Arial" panose="020B0604020202020204" pitchFamily="34" charset="0"/>
                <a:cs typeface="Arial" panose="020B0604020202020204" pitchFamily="34" charset="0"/>
              </a:rPr>
              <a:t>Valentin Gabriel Farcas – Student ID: 2132525</a:t>
            </a:r>
          </a:p>
        </p:txBody>
      </p:sp>
    </p:spTree>
    <p:extLst>
      <p:ext uri="{BB962C8B-B14F-4D97-AF65-F5344CB8AC3E}">
        <p14:creationId xmlns:p14="http://schemas.microsoft.com/office/powerpoint/2010/main" val="42115376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F54BE-3F28-10EC-EDE2-26D9B824D821}"/>
              </a:ext>
            </a:extLst>
          </p:cNvPr>
          <p:cNvSpPr>
            <a:spLocks noGrp="1"/>
          </p:cNvSpPr>
          <p:nvPr>
            <p:ph type="title"/>
          </p:nvPr>
        </p:nvSpPr>
        <p:spPr>
          <a:xfrm>
            <a:off x="4586068" y="549797"/>
            <a:ext cx="10550769" cy="863629"/>
          </a:xfrm>
        </p:spPr>
        <p:txBody>
          <a:bodyPr/>
          <a:lstStyle/>
          <a:p>
            <a:r>
              <a:rPr lang="en-US" dirty="0"/>
              <a:t>5 Conflict Management Manners</a:t>
            </a:r>
          </a:p>
        </p:txBody>
      </p:sp>
      <p:sp>
        <p:nvSpPr>
          <p:cNvPr id="3" name="Content Placeholder 2">
            <a:extLst>
              <a:ext uri="{FF2B5EF4-FFF2-40B4-BE49-F238E27FC236}">
                <a16:creationId xmlns:a16="http://schemas.microsoft.com/office/drawing/2014/main" id="{3749CD0E-D091-46D0-3E45-ADDDACC1ACD0}"/>
              </a:ext>
            </a:extLst>
          </p:cNvPr>
          <p:cNvSpPr>
            <a:spLocks noGrp="1"/>
          </p:cNvSpPr>
          <p:nvPr>
            <p:ph idx="1"/>
          </p:nvPr>
        </p:nvSpPr>
        <p:spPr>
          <a:xfrm>
            <a:off x="173620" y="2313432"/>
            <a:ext cx="11852476" cy="3994771"/>
          </a:xfrm>
        </p:spPr>
        <p:txBody>
          <a:bodyPr>
            <a:normAutofit/>
          </a:bodyPr>
          <a:lstStyle/>
          <a:p>
            <a:pPr marL="0" indent="0" algn="ctr">
              <a:lnSpc>
                <a:spcPct val="150000"/>
              </a:lnSpc>
              <a:buNone/>
            </a:pPr>
            <a:r>
              <a:rPr lang="en-US" sz="1100" dirty="0">
                <a:latin typeface="Arial" panose="020B0604020202020204" pitchFamily="34" charset="0"/>
                <a:cs typeface="Arial" panose="020B0604020202020204" pitchFamily="34" charset="0"/>
              </a:rPr>
              <a:t>By knowing how to manage every single conflict can lead to a better environment and that leads to success.</a:t>
            </a:r>
          </a:p>
          <a:p>
            <a:pPr>
              <a:lnSpc>
                <a:spcPct val="150000"/>
              </a:lnSpc>
            </a:pPr>
            <a:r>
              <a:rPr lang="en-US" sz="1100" b="1" dirty="0">
                <a:latin typeface="Arial" panose="020B0604020202020204" pitchFamily="34" charset="0"/>
                <a:cs typeface="Arial" panose="020B0604020202020204" pitchFamily="34" charset="0"/>
              </a:rPr>
              <a:t>Collaborating </a:t>
            </a:r>
            <a:r>
              <a:rPr lang="en-US" sz="1100" dirty="0">
                <a:latin typeface="Arial" panose="020B0604020202020204" pitchFamily="34" charset="0"/>
                <a:cs typeface="Arial" panose="020B0604020202020204" pitchFamily="34" charset="0"/>
              </a:rPr>
              <a:t>: This part has to do with the people working on the project, with their attitude being agreeable and acceptable with the other’s opinions. In this way, they will be able to maintain a strategic distance from each other and they will be able to finalize the task without interruptions. </a:t>
            </a:r>
          </a:p>
          <a:p>
            <a:pPr>
              <a:lnSpc>
                <a:spcPct val="150000"/>
              </a:lnSpc>
            </a:pPr>
            <a:r>
              <a:rPr lang="en-US" sz="1100" b="1" dirty="0">
                <a:latin typeface="Arial" panose="020B0604020202020204" pitchFamily="34" charset="0"/>
                <a:cs typeface="Arial" panose="020B0604020202020204" pitchFamily="34" charset="0"/>
              </a:rPr>
              <a:t>Competing </a:t>
            </a:r>
            <a:r>
              <a:rPr lang="en-US" sz="1100" dirty="0">
                <a:latin typeface="Arial" panose="020B0604020202020204" pitchFamily="34" charset="0"/>
                <a:cs typeface="Arial" panose="020B0604020202020204" pitchFamily="34" charset="0"/>
              </a:rPr>
              <a:t>: Those that compete are emphatic, uncooperative, and energetic to look for their claim interface at the cost of others. According to Kilmann, this strategy is successful after you do not care about the relationship but the result is basic. "Do not utilize competing inside your work environment; it doesn't cultivate associations," he specified.  </a:t>
            </a:r>
          </a:p>
          <a:p>
            <a:pPr>
              <a:lnSpc>
                <a:spcPct val="150000"/>
              </a:lnSpc>
            </a:pPr>
            <a:r>
              <a:rPr lang="en-US" sz="1100" b="1" dirty="0">
                <a:latin typeface="Arial" panose="020B0604020202020204" pitchFamily="34" charset="0"/>
                <a:cs typeface="Arial" panose="020B0604020202020204" pitchFamily="34" charset="0"/>
              </a:rPr>
              <a:t>People who avoid conflict </a:t>
            </a:r>
            <a:r>
              <a:rPr lang="en-US" sz="1100" dirty="0">
                <a:latin typeface="Arial" panose="020B0604020202020204" pitchFamily="34" charset="0"/>
                <a:cs typeface="Arial" panose="020B0604020202020204" pitchFamily="34" charset="0"/>
              </a:rPr>
              <a:t>tend to not be able to collaborate and their attitude is more likely to be working for their own. They usually are not getting engaged with the rest of the team and not performing so well as the others, while they wait for the moment that an argument will break out so they can proof their own idea.</a:t>
            </a:r>
          </a:p>
          <a:p>
            <a:pPr>
              <a:lnSpc>
                <a:spcPct val="150000"/>
              </a:lnSpc>
            </a:pPr>
            <a:r>
              <a:rPr lang="en-US" sz="1100" b="1" dirty="0">
                <a:latin typeface="Arial" panose="020B0604020202020204" pitchFamily="34" charset="0"/>
                <a:cs typeface="Arial" panose="020B0604020202020204" pitchFamily="34" charset="0"/>
              </a:rPr>
              <a:t>Accommodating </a:t>
            </a:r>
            <a:r>
              <a:rPr lang="en-US" sz="1100" dirty="0">
                <a:latin typeface="Arial" panose="020B0604020202020204" pitchFamily="34" charset="0"/>
                <a:cs typeface="Arial" panose="020B0604020202020204" pitchFamily="34" charset="0"/>
              </a:rPr>
              <a:t>: The opposite of competing, accommodating involves a lot of sacrifice from each person to satisfy them.</a:t>
            </a:r>
          </a:p>
          <a:p>
            <a:pPr>
              <a:lnSpc>
                <a:spcPct val="150000"/>
              </a:lnSpc>
            </a:pPr>
            <a:r>
              <a:rPr lang="en-US" sz="1100" b="1" dirty="0">
                <a:latin typeface="Arial" panose="020B0604020202020204" pitchFamily="34" charset="0"/>
                <a:cs typeface="Arial" panose="020B0604020202020204" pitchFamily="34" charset="0"/>
              </a:rPr>
              <a:t>Compromise </a:t>
            </a:r>
            <a:r>
              <a:rPr lang="en-US" sz="1100" dirty="0">
                <a:latin typeface="Arial" panose="020B0604020202020204" pitchFamily="34" charset="0"/>
                <a:cs typeface="Arial" panose="020B0604020202020204" pitchFamily="34" charset="0"/>
              </a:rPr>
              <a:t>: This style require all parties to compromise while being in an argument and allow others ideas to pass for the project to finalize. When an argument happens then they all have to settle the dispute by mutual concession.</a:t>
            </a:r>
          </a:p>
        </p:txBody>
      </p:sp>
      <p:pic>
        <p:nvPicPr>
          <p:cNvPr id="5" name="Picture 4" descr="A green sign with white lettering&#10;&#10;Description automatically generated with low confidence">
            <a:extLst>
              <a:ext uri="{FF2B5EF4-FFF2-40B4-BE49-F238E27FC236}">
                <a16:creationId xmlns:a16="http://schemas.microsoft.com/office/drawing/2014/main" id="{B1992D89-095D-079A-4641-6DA2C8AEAF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3620" y="144583"/>
            <a:ext cx="4412448" cy="1674056"/>
          </a:xfrm>
          <a:prstGeom prst="rect">
            <a:avLst/>
          </a:prstGeom>
        </p:spPr>
      </p:pic>
    </p:spTree>
    <p:extLst>
      <p:ext uri="{BB962C8B-B14F-4D97-AF65-F5344CB8AC3E}">
        <p14:creationId xmlns:p14="http://schemas.microsoft.com/office/powerpoint/2010/main" val="4261699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logo&#10;&#10;Description automatically generated">
            <a:extLst>
              <a:ext uri="{FF2B5EF4-FFF2-40B4-BE49-F238E27FC236}">
                <a16:creationId xmlns:a16="http://schemas.microsoft.com/office/drawing/2014/main" id="{99A94EDB-2385-525D-7774-5E61CD0E331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8812" y="0"/>
            <a:ext cx="11854375" cy="2216053"/>
          </a:xfrm>
          <a:prstGeom prst="rect">
            <a:avLst/>
          </a:prstGeom>
        </p:spPr>
      </p:pic>
      <p:sp>
        <p:nvSpPr>
          <p:cNvPr id="10" name="TextBox 9">
            <a:extLst>
              <a:ext uri="{FF2B5EF4-FFF2-40B4-BE49-F238E27FC236}">
                <a16:creationId xmlns:a16="http://schemas.microsoft.com/office/drawing/2014/main" id="{24A429D4-006B-539A-63F3-3A5348F9F97B}"/>
              </a:ext>
            </a:extLst>
          </p:cNvPr>
          <p:cNvSpPr txBox="1"/>
          <p:nvPr/>
        </p:nvSpPr>
        <p:spPr>
          <a:xfrm>
            <a:off x="506437" y="2110154"/>
            <a:ext cx="11408898" cy="1323439"/>
          </a:xfrm>
          <a:prstGeom prst="rect">
            <a:avLst/>
          </a:prstGeom>
          <a:noFill/>
        </p:spPr>
        <p:txBody>
          <a:bodyPr wrap="square" rtlCol="0">
            <a:spAutoFit/>
          </a:bodyPr>
          <a:lstStyle/>
          <a:p>
            <a:pPr algn="ctr"/>
            <a:r>
              <a:rPr lang="en-GB" sz="3200" b="1" dirty="0">
                <a:solidFill>
                  <a:schemeClr val="tx1">
                    <a:lumMod val="75000"/>
                    <a:lumOff val="25000"/>
                  </a:schemeClr>
                </a:solidFill>
                <a:latin typeface="Arial" panose="020B0604020202020204" pitchFamily="34" charset="0"/>
                <a:cs typeface="Arial" panose="020B0604020202020204" pitchFamily="34" charset="0"/>
              </a:rPr>
              <a:t>Successful Team Development</a:t>
            </a:r>
          </a:p>
          <a:p>
            <a:pPr algn="ctr"/>
            <a:r>
              <a:rPr lang="en-GB" sz="1600" dirty="0">
                <a:solidFill>
                  <a:schemeClr val="tx1">
                    <a:lumMod val="75000"/>
                    <a:lumOff val="25000"/>
                  </a:schemeClr>
                </a:solidFill>
                <a:latin typeface="Arial" panose="020B0604020202020204" pitchFamily="34" charset="0"/>
                <a:cs typeface="Arial" panose="020B0604020202020204" pitchFamily="34" charset="0"/>
              </a:rPr>
              <a:t>Putting together a successful team means more than just gathering a group of people with different talents.</a:t>
            </a:r>
          </a:p>
          <a:p>
            <a:pPr algn="ctr"/>
            <a:endParaRPr lang="en-US" sz="3200" b="1" dirty="0">
              <a:solidFill>
                <a:schemeClr val="tx1">
                  <a:lumMod val="75000"/>
                  <a:lumOff val="25000"/>
                </a:schemeClr>
              </a:solidFill>
            </a:endParaRPr>
          </a:p>
        </p:txBody>
      </p:sp>
      <p:sp>
        <p:nvSpPr>
          <p:cNvPr id="11" name="TextBox 10">
            <a:extLst>
              <a:ext uri="{FF2B5EF4-FFF2-40B4-BE49-F238E27FC236}">
                <a16:creationId xmlns:a16="http://schemas.microsoft.com/office/drawing/2014/main" id="{0729FB14-D987-BDFE-A223-D4622B12F8BA}"/>
              </a:ext>
            </a:extLst>
          </p:cNvPr>
          <p:cNvSpPr txBox="1"/>
          <p:nvPr/>
        </p:nvSpPr>
        <p:spPr>
          <a:xfrm>
            <a:off x="225473" y="2989617"/>
            <a:ext cx="11854375" cy="3416320"/>
          </a:xfrm>
          <a:prstGeom prst="rect">
            <a:avLst/>
          </a:prstGeom>
          <a:noFill/>
        </p:spPr>
        <p:txBody>
          <a:bodyPr wrap="square" rtlCol="0">
            <a:spAutoFit/>
          </a:bodyPr>
          <a:lstStyle/>
          <a:p>
            <a:pPr>
              <a:lnSpc>
                <a:spcPct val="150000"/>
              </a:lnSpc>
            </a:pPr>
            <a:r>
              <a:rPr lang="en-US" sz="1100" b="1" dirty="0">
                <a:solidFill>
                  <a:schemeClr val="tx1">
                    <a:lumMod val="75000"/>
                    <a:lumOff val="25000"/>
                  </a:schemeClr>
                </a:solidFill>
                <a:latin typeface="Arial" panose="020B0604020202020204" pitchFamily="34" charset="0"/>
                <a:cs typeface="Arial" panose="020B0604020202020204" pitchFamily="34" charset="0"/>
              </a:rPr>
              <a:t>Make a Strategy</a:t>
            </a:r>
          </a:p>
          <a:p>
            <a:pPr>
              <a:lnSpc>
                <a:spcPct val="150000"/>
              </a:lnSpc>
            </a:pPr>
            <a:r>
              <a:rPr lang="en-US" sz="1100" dirty="0">
                <a:solidFill>
                  <a:schemeClr val="tx1">
                    <a:lumMod val="75000"/>
                    <a:lumOff val="25000"/>
                  </a:schemeClr>
                </a:solidFill>
                <a:latin typeface="Arial" panose="020B0604020202020204" pitchFamily="34" charset="0"/>
                <a:cs typeface="Arial" panose="020B0604020202020204" pitchFamily="34" charset="0"/>
              </a:rPr>
              <a:t>What you wish to achieve requires a great aim and vision. If asked about their leadership style, many will answer that they will recruit the highest skilled people in their fields and will allow them to do what they are best at.</a:t>
            </a:r>
          </a:p>
          <a:p>
            <a:pPr>
              <a:lnSpc>
                <a:spcPct val="150000"/>
              </a:lnSpc>
            </a:pPr>
            <a:r>
              <a:rPr lang="en-US" sz="1100" b="1" dirty="0">
                <a:solidFill>
                  <a:schemeClr val="tx1">
                    <a:lumMod val="75000"/>
                    <a:lumOff val="25000"/>
                  </a:schemeClr>
                </a:solidFill>
                <a:latin typeface="Arial" panose="020B0604020202020204" pitchFamily="34" charset="0"/>
                <a:cs typeface="Arial" panose="020B0604020202020204" pitchFamily="34" charset="0"/>
              </a:rPr>
              <a:t>Make a Simple Map</a:t>
            </a:r>
          </a:p>
          <a:p>
            <a:pPr>
              <a:lnSpc>
                <a:spcPct val="150000"/>
              </a:lnSpc>
            </a:pPr>
            <a:r>
              <a:rPr lang="en-US" sz="1100" dirty="0">
                <a:solidFill>
                  <a:schemeClr val="tx1">
                    <a:lumMod val="75000"/>
                    <a:lumOff val="25000"/>
                  </a:schemeClr>
                </a:solidFill>
                <a:latin typeface="Arial" panose="020B0604020202020204" pitchFamily="34" charset="0"/>
                <a:cs typeface="Arial" panose="020B0604020202020204" pitchFamily="34" charset="0"/>
              </a:rPr>
              <a:t>Usually, team leaders creates a MAP or a Plan which shows exactly what they are aiming for. What are their targets and their goals, but also how they will be able to reach these goals and with what procedures. </a:t>
            </a:r>
          </a:p>
          <a:p>
            <a:pPr>
              <a:lnSpc>
                <a:spcPct val="150000"/>
              </a:lnSpc>
            </a:pPr>
            <a:r>
              <a:rPr lang="en-US" sz="1100" b="1" dirty="0">
                <a:solidFill>
                  <a:schemeClr val="tx1">
                    <a:lumMod val="75000"/>
                    <a:lumOff val="25000"/>
                  </a:schemeClr>
                </a:solidFill>
                <a:latin typeface="Arial" panose="020B0604020202020204" pitchFamily="34" charset="0"/>
                <a:cs typeface="Arial" panose="020B0604020202020204" pitchFamily="34" charset="0"/>
              </a:rPr>
              <a:t>Create an Open Scoreboard</a:t>
            </a:r>
          </a:p>
          <a:p>
            <a:pPr>
              <a:lnSpc>
                <a:spcPct val="150000"/>
              </a:lnSpc>
            </a:pPr>
            <a:r>
              <a:rPr lang="en-US" sz="1100" dirty="0">
                <a:solidFill>
                  <a:schemeClr val="tx1">
                    <a:lumMod val="75000"/>
                    <a:lumOff val="25000"/>
                  </a:schemeClr>
                </a:solidFill>
                <a:latin typeface="Arial" panose="020B0604020202020204" pitchFamily="34" charset="0"/>
                <a:cs typeface="Arial" panose="020B0604020202020204" pitchFamily="34" charset="0"/>
              </a:rPr>
              <a:t>It’s an advantage to have a clear strategy plan in place as it brings a shared purpose for the whole team, which helps to offset people's predisposition to identify themselves as members of smaller groups.</a:t>
            </a:r>
          </a:p>
          <a:p>
            <a:pPr>
              <a:lnSpc>
                <a:spcPct val="150000"/>
              </a:lnSpc>
            </a:pPr>
            <a:r>
              <a:rPr lang="en-US" sz="1100" b="1" dirty="0">
                <a:solidFill>
                  <a:schemeClr val="tx1">
                    <a:lumMod val="75000"/>
                    <a:lumOff val="25000"/>
                  </a:schemeClr>
                </a:solidFill>
                <a:latin typeface="Arial" panose="020B0604020202020204" pitchFamily="34" charset="0"/>
                <a:cs typeface="Arial" panose="020B0604020202020204" pitchFamily="34" charset="0"/>
              </a:rPr>
              <a:t>You may feel as if you're repeating yourself...</a:t>
            </a:r>
          </a:p>
          <a:p>
            <a:pPr>
              <a:lnSpc>
                <a:spcPct val="150000"/>
              </a:lnSpc>
            </a:pPr>
            <a:r>
              <a:rPr lang="en-US" sz="1100" dirty="0">
                <a:solidFill>
                  <a:schemeClr val="tx1">
                    <a:lumMod val="75000"/>
                    <a:lumOff val="25000"/>
                  </a:schemeClr>
                </a:solidFill>
                <a:latin typeface="Arial" panose="020B0604020202020204" pitchFamily="34" charset="0"/>
                <a:cs typeface="Arial" panose="020B0604020202020204" pitchFamily="34" charset="0"/>
              </a:rPr>
              <a:t>Once you have a simple plan in place, you must constantly remind your staff of the priorities, even if it sometimes feel tedious. </a:t>
            </a:r>
            <a:r>
              <a:rPr lang="en-US" sz="1100" b="1" dirty="0">
                <a:solidFill>
                  <a:schemeClr val="tx1">
                    <a:lumMod val="75000"/>
                    <a:lumOff val="25000"/>
                  </a:schemeClr>
                </a:solidFill>
                <a:latin typeface="Arial" panose="020B0604020202020204" pitchFamily="34" charset="0"/>
                <a:cs typeface="Arial" panose="020B0604020202020204" pitchFamily="34" charset="0"/>
              </a:rPr>
              <a:t>People frequently need to hear something several times before they actually remember it. </a:t>
            </a:r>
          </a:p>
          <a:p>
            <a:endParaRPr lang="en-US" dirty="0">
              <a:solidFill>
                <a:schemeClr val="tx1">
                  <a:lumMod val="75000"/>
                  <a:lumOff val="25000"/>
                </a:schemeClr>
              </a:solidFill>
            </a:endParaRPr>
          </a:p>
        </p:txBody>
      </p:sp>
      <p:sp>
        <p:nvSpPr>
          <p:cNvPr id="12" name="Footer Placeholder 16">
            <a:extLst>
              <a:ext uri="{FF2B5EF4-FFF2-40B4-BE49-F238E27FC236}">
                <a16:creationId xmlns:a16="http://schemas.microsoft.com/office/drawing/2014/main" id="{593A3A7C-592C-B7EC-C2AC-E6649D16376A}"/>
              </a:ext>
            </a:extLst>
          </p:cNvPr>
          <p:cNvSpPr>
            <a:spLocks noGrp="1"/>
          </p:cNvSpPr>
          <p:nvPr>
            <p:ph type="ftr" sz="quarter" idx="11"/>
          </p:nvPr>
        </p:nvSpPr>
        <p:spPr>
          <a:xfrm>
            <a:off x="6525299" y="6492875"/>
            <a:ext cx="7811369" cy="365125"/>
          </a:xfrm>
        </p:spPr>
        <p:txBody>
          <a:bodyPr rtlCol="0"/>
          <a:lstStyle/>
          <a:p>
            <a:pPr rtl="0"/>
            <a:r>
              <a:rPr lang="en-GB" sz="1100" dirty="0">
                <a:solidFill>
                  <a:schemeClr val="tx1"/>
                </a:solidFill>
                <a:latin typeface="Arial" panose="020B0604020202020204" pitchFamily="34" charset="0"/>
                <a:cs typeface="Arial" panose="020B0604020202020204" pitchFamily="34" charset="0"/>
              </a:rPr>
              <a:t>Monica Andreea Stefan – Student ID: 2133994</a:t>
            </a:r>
          </a:p>
        </p:txBody>
      </p:sp>
    </p:spTree>
    <p:extLst>
      <p:ext uri="{BB962C8B-B14F-4D97-AF65-F5344CB8AC3E}">
        <p14:creationId xmlns:p14="http://schemas.microsoft.com/office/powerpoint/2010/main" val="737817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p:txBody>
          <a:bodyPr rtlCol="0"/>
          <a:lstStyle/>
          <a:p>
            <a:pPr rtl="0"/>
            <a:r>
              <a:rPr lang="en-GB" dirty="0">
                <a:solidFill>
                  <a:schemeClr val="tx1">
                    <a:lumMod val="75000"/>
                    <a:lumOff val="25000"/>
                  </a:schemeClr>
                </a:solidFill>
                <a:latin typeface="Arial" panose="020B0604020202020204" pitchFamily="34" charset="0"/>
                <a:cs typeface="Arial" panose="020B0604020202020204" pitchFamily="34" charset="0"/>
              </a:rPr>
              <a:t>Conclusion</a:t>
            </a:r>
          </a:p>
        </p:txBody>
      </p:sp>
      <p:pic>
        <p:nvPicPr>
          <p:cNvPr id="6" name="Picture Placeholder 5" descr="People in the background shaking hands">
            <a:extLst>
              <a:ext uri="{FF2B5EF4-FFF2-40B4-BE49-F238E27FC236}">
                <a16:creationId xmlns:a16="http://schemas.microsoft.com/office/drawing/2014/main" id="{7152A34F-5793-48E6-BC6E-4B7215AA9A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7" b="17"/>
          <a:stretch/>
        </p:blipFill>
        <p:spPr/>
      </p:pic>
      <p:sp>
        <p:nvSpPr>
          <p:cNvPr id="3" name="Content Placeholder 2">
            <a:extLst>
              <a:ext uri="{FF2B5EF4-FFF2-40B4-BE49-F238E27FC236}">
                <a16:creationId xmlns:a16="http://schemas.microsoft.com/office/drawing/2014/main" id="{6E155294-59B0-43EB-94D1-0BF9E1754452}"/>
              </a:ext>
            </a:extLst>
          </p:cNvPr>
          <p:cNvSpPr>
            <a:spLocks noGrp="1"/>
          </p:cNvSpPr>
          <p:nvPr>
            <p:ph idx="1"/>
          </p:nvPr>
        </p:nvSpPr>
        <p:spPr/>
        <p:txBody>
          <a:bodyPr rtlCol="0">
            <a:normAutofit/>
          </a:bodyPr>
          <a:lstStyle/>
          <a:p>
            <a:pPr marL="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When everyone on a team divides the workload evenly, the team may work faster and more efficiently. </a:t>
            </a:r>
          </a:p>
          <a:p>
            <a:pPr marL="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It is vital to provide a decent work environment in which people can grow both individually and collectively. Effective teams foster solid working relationships, which promotes better performance.</a:t>
            </a:r>
          </a:p>
          <a:p>
            <a:pPr marL="0" indent="0" rtl="0">
              <a:lnSpc>
                <a:spcPct val="150000"/>
              </a:lnSpc>
              <a:buNone/>
            </a:pPr>
            <a:r>
              <a:rPr lang="en-GB" sz="1100" dirty="0">
                <a:solidFill>
                  <a:schemeClr val="tx1">
                    <a:lumMod val="75000"/>
                    <a:lumOff val="25000"/>
                  </a:schemeClr>
                </a:solidFill>
                <a:latin typeface="Arial" panose="020B0604020202020204" pitchFamily="34" charset="0"/>
                <a:cs typeface="Arial" panose="020B0604020202020204" pitchFamily="34" charset="0"/>
              </a:rPr>
              <a:t> Creating a positive office atmosphere is critical to attaining an organization's goals.</a:t>
            </a:r>
          </a:p>
        </p:txBody>
      </p:sp>
    </p:spTree>
    <p:extLst>
      <p:ext uri="{BB962C8B-B14F-4D97-AF65-F5344CB8AC3E}">
        <p14:creationId xmlns:p14="http://schemas.microsoft.com/office/powerpoint/2010/main" val="850743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BDF5-397E-4B63-9502-BFA8BD9ECBAF}"/>
              </a:ext>
            </a:extLst>
          </p:cNvPr>
          <p:cNvSpPr>
            <a:spLocks noGrp="1"/>
          </p:cNvSpPr>
          <p:nvPr>
            <p:ph type="title"/>
          </p:nvPr>
        </p:nvSpPr>
        <p:spPr>
          <a:xfrm>
            <a:off x="5080934" y="660439"/>
            <a:ext cx="6586491" cy="1286160"/>
          </a:xfrm>
        </p:spPr>
        <p:txBody>
          <a:bodyPr vert="horz" lIns="91440" tIns="45720" rIns="91440" bIns="45720" rtlCol="0" anchor="b">
            <a:normAutofit/>
          </a:bodyPr>
          <a:lstStyle/>
          <a:p>
            <a:r>
              <a:rPr lang="en-US" dirty="0">
                <a:latin typeface="Arial" panose="020B0604020202020204" pitchFamily="34" charset="0"/>
                <a:cs typeface="Arial" panose="020B0604020202020204" pitchFamily="34" charset="0"/>
              </a:rPr>
              <a:t>Reference List</a:t>
            </a:r>
          </a:p>
        </p:txBody>
      </p:sp>
      <p:sp>
        <p:nvSpPr>
          <p:cNvPr id="4" name="Content Placeholder 3">
            <a:extLst>
              <a:ext uri="{FF2B5EF4-FFF2-40B4-BE49-F238E27FC236}">
                <a16:creationId xmlns:a16="http://schemas.microsoft.com/office/drawing/2014/main" id="{131876F8-11DA-45A1-8BDD-361366E1CB17}"/>
              </a:ext>
            </a:extLst>
          </p:cNvPr>
          <p:cNvSpPr>
            <a:spLocks noGrp="1"/>
          </p:cNvSpPr>
          <p:nvPr>
            <p:ph sz="half" idx="2"/>
          </p:nvPr>
        </p:nvSpPr>
        <p:spPr>
          <a:xfrm>
            <a:off x="4942369" y="2115117"/>
            <a:ext cx="6586489" cy="4742878"/>
          </a:xfrm>
        </p:spPr>
        <p:txBody>
          <a:bodyPr vert="horz" lIns="91440" tIns="45720" rIns="91440" bIns="45720" rtlCol="0">
            <a:normAutofit fontScale="77500" lnSpcReduction="20000"/>
          </a:bodyPr>
          <a:lstStyle/>
          <a:p>
            <a:pPr lvl="0" indent="-228600">
              <a:lnSpc>
                <a:spcPct val="150000"/>
              </a:lnSpc>
            </a:pPr>
            <a:r>
              <a:rPr lang="en-US" sz="1300" dirty="0" err="1">
                <a:solidFill>
                  <a:schemeClr val="tx1">
                    <a:lumMod val="75000"/>
                    <a:lumOff val="25000"/>
                  </a:schemeClr>
                </a:solidFill>
                <a:latin typeface="Arial" panose="020B0604020202020204" pitchFamily="34" charset="0"/>
                <a:cs typeface="Arial" panose="020B0604020202020204" pitchFamily="34" charset="0"/>
              </a:rPr>
              <a:t>hr.mit.edu</a:t>
            </a:r>
            <a:r>
              <a:rPr lang="en-US" sz="1300" dirty="0">
                <a:solidFill>
                  <a:schemeClr val="tx1">
                    <a:lumMod val="75000"/>
                    <a:lumOff val="25000"/>
                  </a:schemeClr>
                </a:solidFill>
                <a:latin typeface="Arial" panose="020B0604020202020204" pitchFamily="34" charset="0"/>
                <a:cs typeface="Arial" panose="020B0604020202020204" pitchFamily="34" charset="0"/>
              </a:rPr>
              <a:t>. (n.d.). Important Steps when Building a new Team | MIT Human Resources. [online] Available at: </a:t>
            </a:r>
            <a:r>
              <a:rPr lang="en-US" sz="1300" dirty="0">
                <a:solidFill>
                  <a:schemeClr val="tx1">
                    <a:lumMod val="75000"/>
                    <a:lumOff val="2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https://hr.mit.edu/learning-topics/teams/articles/new-team</a:t>
            </a:r>
            <a:r>
              <a:rPr lang="en-US" sz="1300" dirty="0">
                <a:solidFill>
                  <a:schemeClr val="tx1">
                    <a:lumMod val="75000"/>
                    <a:lumOff val="25000"/>
                  </a:schemeClr>
                </a:solidFill>
                <a:latin typeface="Arial" panose="020B0604020202020204" pitchFamily="34" charset="0"/>
                <a:cs typeface="Arial" panose="020B0604020202020204" pitchFamily="34" charset="0"/>
              </a:rPr>
              <a:t> [Accessed 02.12.2022] </a:t>
            </a:r>
          </a:p>
          <a:p>
            <a:pPr lvl="0" indent="-228600">
              <a:lnSpc>
                <a:spcPct val="150000"/>
              </a:lnSpc>
            </a:pPr>
            <a:r>
              <a:rPr lang="en-US" sz="1300" dirty="0">
                <a:solidFill>
                  <a:schemeClr val="tx1">
                    <a:lumMod val="75000"/>
                    <a:lumOff val="25000"/>
                  </a:schemeClr>
                </a:solidFill>
                <a:latin typeface="Arial" panose="020B0604020202020204" pitchFamily="34" charset="0"/>
                <a:cs typeface="Arial" panose="020B0604020202020204" pitchFamily="34" charset="0"/>
              </a:rPr>
              <a:t>Middleton, T. (2022). The importance of teamwork (as proven by science). [online] Work Life by Atlassian. Available at: </a:t>
            </a:r>
            <a:r>
              <a:rPr lang="en-US" sz="1300" dirty="0">
                <a:solidFill>
                  <a:schemeClr val="tx1">
                    <a:lumMod val="75000"/>
                    <a:lumOff val="2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https://www.atlassian.com/blog/teamwork/the-importance-of-teamwork</a:t>
            </a:r>
            <a:r>
              <a:rPr lang="en-US" sz="1300" dirty="0">
                <a:solidFill>
                  <a:schemeClr val="tx1">
                    <a:lumMod val="75000"/>
                    <a:lumOff val="25000"/>
                  </a:schemeClr>
                </a:solidFill>
                <a:latin typeface="Arial" panose="020B0604020202020204" pitchFamily="34" charset="0"/>
                <a:cs typeface="Arial" panose="020B0604020202020204" pitchFamily="34" charset="0"/>
              </a:rPr>
              <a:t>. [Accessed 01.12.2022]</a:t>
            </a:r>
          </a:p>
          <a:p>
            <a:pPr lvl="0" indent="-228600">
              <a:lnSpc>
                <a:spcPct val="150000"/>
              </a:lnSpc>
            </a:pPr>
            <a:r>
              <a:rPr lang="en-US" sz="1300" dirty="0">
                <a:solidFill>
                  <a:schemeClr val="tx1">
                    <a:lumMod val="75000"/>
                    <a:lumOff val="25000"/>
                  </a:schemeClr>
                </a:solidFill>
                <a:latin typeface="Arial" panose="020B0604020202020204" pitchFamily="34" charset="0"/>
                <a:cs typeface="Arial" panose="020B0604020202020204" pitchFamily="34" charset="0"/>
              </a:rPr>
              <a:t>Stein, J. (2019). Using the Stages of Team Development. [online] MIT. Available at: </a:t>
            </a:r>
            <a:r>
              <a:rPr lang="en-US" sz="1300" dirty="0">
                <a:solidFill>
                  <a:schemeClr val="tx1">
                    <a:lumMod val="75000"/>
                    <a:lumOff val="2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https://hr.mit.edu/learning-topics/teams/articles/stages-development</a:t>
            </a:r>
            <a:r>
              <a:rPr lang="en-US" sz="1300" dirty="0">
                <a:solidFill>
                  <a:schemeClr val="tx1">
                    <a:lumMod val="75000"/>
                    <a:lumOff val="25000"/>
                  </a:schemeClr>
                </a:solidFill>
                <a:latin typeface="Arial" panose="020B0604020202020204" pitchFamily="34" charset="0"/>
                <a:cs typeface="Arial" panose="020B0604020202020204" pitchFamily="34" charset="0"/>
              </a:rPr>
              <a:t>. [Accessed 02.12.2022]</a:t>
            </a:r>
          </a:p>
          <a:p>
            <a:pPr lvl="0" indent="-228600">
              <a:lnSpc>
                <a:spcPct val="150000"/>
              </a:lnSpc>
            </a:pPr>
            <a:r>
              <a:rPr lang="en-US" sz="1300" dirty="0">
                <a:solidFill>
                  <a:schemeClr val="tx1">
                    <a:lumMod val="75000"/>
                    <a:lumOff val="25000"/>
                  </a:schemeClr>
                </a:solidFill>
                <a:latin typeface="Arial" panose="020B0604020202020204" pitchFamily="34" charset="0"/>
                <a:cs typeface="Arial" panose="020B0604020202020204" pitchFamily="34" charset="0"/>
              </a:rPr>
              <a:t>Egolf, D.B. and Chester, S.L. (2013).</a:t>
            </a:r>
            <a:r>
              <a:rPr lang="en-US" sz="1300" i="1" dirty="0">
                <a:solidFill>
                  <a:schemeClr val="tx1">
                    <a:lumMod val="75000"/>
                    <a:lumOff val="25000"/>
                  </a:schemeClr>
                </a:solidFill>
                <a:latin typeface="Arial" panose="020B0604020202020204" pitchFamily="34" charset="0"/>
                <a:cs typeface="Arial" panose="020B0604020202020204" pitchFamily="34" charset="0"/>
              </a:rPr>
              <a:t> Forming, storming, norming, performing : successful communication in groups and teams</a:t>
            </a:r>
            <a:r>
              <a:rPr lang="en-US" sz="1300" dirty="0">
                <a:solidFill>
                  <a:schemeClr val="tx1">
                    <a:lumMod val="75000"/>
                    <a:lumOff val="25000"/>
                  </a:schemeClr>
                </a:solidFill>
                <a:latin typeface="Arial" panose="020B0604020202020204" pitchFamily="34" charset="0"/>
                <a:cs typeface="Arial" panose="020B0604020202020204" pitchFamily="34" charset="0"/>
              </a:rPr>
              <a:t>. 3rd ed. New York: </a:t>
            </a:r>
            <a:r>
              <a:rPr lang="en-US" sz="1300" dirty="0" err="1">
                <a:solidFill>
                  <a:schemeClr val="tx1">
                    <a:lumMod val="75000"/>
                    <a:lumOff val="25000"/>
                  </a:schemeClr>
                </a:solidFill>
                <a:latin typeface="Arial" panose="020B0604020202020204" pitchFamily="34" charset="0"/>
                <a:cs typeface="Arial" panose="020B0604020202020204" pitchFamily="34" charset="0"/>
              </a:rPr>
              <a:t>Iunverse</a:t>
            </a:r>
            <a:r>
              <a:rPr lang="en-US" sz="1300" dirty="0">
                <a:solidFill>
                  <a:schemeClr val="tx1">
                    <a:lumMod val="75000"/>
                    <a:lumOff val="25000"/>
                  </a:schemeClr>
                </a:solidFill>
                <a:latin typeface="Arial" panose="020B0604020202020204" pitchFamily="34" charset="0"/>
                <a:cs typeface="Arial" panose="020B0604020202020204" pitchFamily="34" charset="0"/>
              </a:rPr>
              <a:t>. </a:t>
            </a:r>
          </a:p>
          <a:p>
            <a:pPr lvl="0" indent="-228600">
              <a:lnSpc>
                <a:spcPct val="150000"/>
              </a:lnSpc>
            </a:pP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Llewellyn, T. (2017). </a:t>
            </a:r>
            <a:r>
              <a:rPr lang="en-GB" sz="1300" b="0" i="1" dirty="0">
                <a:solidFill>
                  <a:schemeClr val="tx1">
                    <a:lumMod val="75000"/>
                    <a:lumOff val="25000"/>
                  </a:schemeClr>
                </a:solidFill>
                <a:effectLst/>
                <a:latin typeface="Arial" panose="020B0604020202020204" pitchFamily="34" charset="0"/>
                <a:cs typeface="Arial" panose="020B0604020202020204" pitchFamily="34" charset="0"/>
              </a:rPr>
              <a:t>The team coaching toolkit : 55 tools and techniques for building brilliant teams</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Great Britain: Practical Inspiration Publishing.</a:t>
            </a:r>
          </a:p>
          <a:p>
            <a:pPr lvl="0" indent="-228600">
              <a:lnSpc>
                <a:spcPct val="150000"/>
              </a:lnSpc>
            </a:pP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Belbin, R.M. (2010). </a:t>
            </a:r>
            <a:r>
              <a:rPr lang="en-GB" sz="1300" b="0" i="1" dirty="0">
                <a:solidFill>
                  <a:schemeClr val="tx1">
                    <a:lumMod val="75000"/>
                    <a:lumOff val="25000"/>
                  </a:schemeClr>
                </a:solidFill>
                <a:effectLst/>
                <a:latin typeface="Arial" panose="020B0604020202020204" pitchFamily="34" charset="0"/>
                <a:cs typeface="Arial" panose="020B0604020202020204" pitchFamily="34" charset="0"/>
              </a:rPr>
              <a:t>Team roles at work</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Amsterdam Etc.: Elsevier ; Butterworth-Heinemann.</a:t>
            </a:r>
          </a:p>
          <a:p>
            <a:pPr lvl="0" indent="-228600">
              <a:lnSpc>
                <a:spcPct val="150000"/>
              </a:lnSpc>
            </a:pPr>
            <a:r>
              <a:rPr lang="en-GB" sz="1300" b="0" i="0" dirty="0" err="1">
                <a:solidFill>
                  <a:schemeClr val="tx1">
                    <a:lumMod val="75000"/>
                    <a:lumOff val="25000"/>
                  </a:schemeClr>
                </a:solidFill>
                <a:effectLst/>
                <a:latin typeface="Arial" panose="020B0604020202020204" pitchFamily="34" charset="0"/>
                <a:cs typeface="Arial" panose="020B0604020202020204" pitchFamily="34" charset="0"/>
              </a:rPr>
              <a:t>Benoliel</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B. (2017). </a:t>
            </a:r>
            <a:r>
              <a:rPr lang="en-GB" sz="1300" b="0" i="1" dirty="0">
                <a:solidFill>
                  <a:schemeClr val="tx1">
                    <a:lumMod val="75000"/>
                    <a:lumOff val="25000"/>
                  </a:schemeClr>
                </a:solidFill>
                <a:effectLst/>
                <a:latin typeface="Arial" panose="020B0604020202020204" pitchFamily="34" charset="0"/>
                <a:cs typeface="Arial" panose="020B0604020202020204" pitchFamily="34" charset="0"/>
              </a:rPr>
              <a:t>What’s Your Conflict Management Style? | Walden University</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[online] </a:t>
            </a:r>
            <a:r>
              <a:rPr lang="en-GB" sz="1300" b="0" i="0" dirty="0" err="1">
                <a:solidFill>
                  <a:schemeClr val="tx1">
                    <a:lumMod val="75000"/>
                    <a:lumOff val="25000"/>
                  </a:schemeClr>
                </a:solidFill>
                <a:effectLst/>
                <a:latin typeface="Arial" panose="020B0604020202020204" pitchFamily="34" charset="0"/>
                <a:cs typeface="Arial" panose="020B0604020202020204" pitchFamily="34" charset="0"/>
              </a:rPr>
              <a:t>www.waldenu.edu</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Available at: </a:t>
            </a:r>
            <a:r>
              <a:rPr lang="en-GB" sz="1300" b="0" i="0" dirty="0">
                <a:solidFill>
                  <a:schemeClr val="tx1">
                    <a:lumMod val="75000"/>
                    <a:lumOff val="25000"/>
                  </a:schemeClr>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https://www.waldenu.edu/news-and-events/walden-news/2017/0530-whats-your-conflict-management-style</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[Accessed 02.12.2022]</a:t>
            </a:r>
          </a:p>
          <a:p>
            <a:pPr lvl="0" indent="-228600">
              <a:lnSpc>
                <a:spcPct val="150000"/>
              </a:lnSpc>
            </a:pP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Bryant, A. (2019). How to Build a Successful Team. </a:t>
            </a:r>
            <a:r>
              <a:rPr lang="en-GB" sz="1300" b="0" i="1" dirty="0">
                <a:solidFill>
                  <a:schemeClr val="tx1">
                    <a:lumMod val="75000"/>
                    <a:lumOff val="25000"/>
                  </a:schemeClr>
                </a:solidFill>
                <a:effectLst/>
                <a:latin typeface="Arial" panose="020B0604020202020204" pitchFamily="34" charset="0"/>
                <a:cs typeface="Arial" panose="020B0604020202020204" pitchFamily="34" charset="0"/>
              </a:rPr>
              <a:t>The New York Times</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[online] Available at: </a:t>
            </a:r>
            <a:r>
              <a:rPr lang="en-GB" sz="1300" b="0" i="0" dirty="0">
                <a:solidFill>
                  <a:schemeClr val="tx1">
                    <a:lumMod val="75000"/>
                    <a:lumOff val="25000"/>
                  </a:schemeClr>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https://www.nytimes.com/guides/business/manage-a-successful-team</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[Accessed 02.12.2022]</a:t>
            </a:r>
          </a:p>
          <a:p>
            <a:pPr lvl="0" indent="-228600">
              <a:lnSpc>
                <a:spcPct val="150000"/>
              </a:lnSpc>
            </a:pP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Bartholomew, B. (2017). </a:t>
            </a:r>
            <a:r>
              <a:rPr lang="en-GB" sz="1300" b="0" i="1" dirty="0">
                <a:solidFill>
                  <a:schemeClr val="tx1">
                    <a:lumMod val="75000"/>
                    <a:lumOff val="25000"/>
                  </a:schemeClr>
                </a:solidFill>
                <a:effectLst/>
                <a:latin typeface="Arial" panose="020B0604020202020204" pitchFamily="34" charset="0"/>
                <a:cs typeface="Arial" panose="020B0604020202020204" pitchFamily="34" charset="0"/>
              </a:rPr>
              <a:t>Conscious coaching : the art &amp; science of building buy-in</a:t>
            </a:r>
            <a:r>
              <a:rPr lang="en-GB" sz="1300" b="0" i="0" dirty="0">
                <a:solidFill>
                  <a:schemeClr val="tx1">
                    <a:lumMod val="75000"/>
                    <a:lumOff val="25000"/>
                  </a:schemeClr>
                </a:solidFill>
                <a:effectLst/>
                <a:latin typeface="Arial" panose="020B0604020202020204" pitchFamily="34" charset="0"/>
                <a:cs typeface="Arial" panose="020B0604020202020204" pitchFamily="34" charset="0"/>
              </a:rPr>
              <a:t>. Omaha, Ne: Bartholomew Strength.</a:t>
            </a:r>
            <a:endParaRPr lang="en-US" sz="1300" dirty="0">
              <a:solidFill>
                <a:schemeClr val="tx1">
                  <a:lumMod val="75000"/>
                  <a:lumOff val="25000"/>
                </a:schemeClr>
              </a:solidFill>
              <a:latin typeface="Arial" panose="020B0604020202020204" pitchFamily="34" charset="0"/>
              <a:cs typeface="Arial" panose="020B0604020202020204" pitchFamily="34" charset="0"/>
            </a:endParaRPr>
          </a:p>
          <a:p>
            <a:pPr indent="-228600">
              <a:lnSpc>
                <a:spcPct val="150000"/>
              </a:lnSpc>
            </a:pPr>
            <a:endParaRPr lang="en-US" sz="1100" dirty="0">
              <a:latin typeface="Arial" panose="020B0604020202020204" pitchFamily="34" charset="0"/>
              <a:cs typeface="Arial" panose="020B0604020202020204" pitchFamily="34" charset="0"/>
            </a:endParaRPr>
          </a:p>
          <a:p>
            <a:pPr marL="0" indent="-228600">
              <a:lnSpc>
                <a:spcPct val="150000"/>
              </a:lnSpc>
            </a:pPr>
            <a:endParaRPr lang="en-US" sz="1100" dirty="0">
              <a:latin typeface="Arial" panose="020B0604020202020204" pitchFamily="34" charset="0"/>
              <a:cs typeface="Arial" panose="020B0604020202020204" pitchFamily="34" charset="0"/>
            </a:endParaRPr>
          </a:p>
          <a:p>
            <a:pPr indent="-228600">
              <a:lnSpc>
                <a:spcPct val="150000"/>
              </a:lnSpc>
            </a:pPr>
            <a:endParaRPr lang="en-US" sz="1100" dirty="0">
              <a:latin typeface="Arial" panose="020B0604020202020204" pitchFamily="34" charset="0"/>
              <a:cs typeface="Arial" panose="020B0604020202020204" pitchFamily="34" charset="0"/>
            </a:endParaRPr>
          </a:p>
          <a:p>
            <a:pPr indent="-228600">
              <a:lnSpc>
                <a:spcPct val="150000"/>
              </a:lnSpc>
            </a:pPr>
            <a:endParaRPr lang="en-US" sz="1100" dirty="0">
              <a:latin typeface="Arial" panose="020B0604020202020204" pitchFamily="34" charset="0"/>
              <a:cs typeface="Arial" panose="020B0604020202020204" pitchFamily="34" charset="0"/>
            </a:endParaRPr>
          </a:p>
          <a:p>
            <a:pPr marL="0" indent="-228600">
              <a:lnSpc>
                <a:spcPct val="150000"/>
              </a:lnSpc>
            </a:pPr>
            <a:endParaRPr lang="en-US" sz="1100" dirty="0">
              <a:latin typeface="Arial" panose="020B0604020202020204" pitchFamily="34" charset="0"/>
              <a:cs typeface="Arial" panose="020B0604020202020204" pitchFamily="34" charset="0"/>
            </a:endParaRPr>
          </a:p>
          <a:p>
            <a:pPr lvl="0" indent="-228600">
              <a:lnSpc>
                <a:spcPct val="150000"/>
              </a:lnSpc>
            </a:pPr>
            <a:endParaRPr lang="en-US" sz="1100" dirty="0">
              <a:latin typeface="Arial" panose="020B0604020202020204" pitchFamily="34" charset="0"/>
              <a:cs typeface="Arial" panose="020B0604020202020204" pitchFamily="34" charset="0"/>
            </a:endParaRPr>
          </a:p>
          <a:p>
            <a:pPr lvl="0" indent="-228600">
              <a:lnSpc>
                <a:spcPct val="150000"/>
              </a:lnSpc>
            </a:pPr>
            <a:endParaRPr lang="en-US" sz="1100" dirty="0">
              <a:latin typeface="Arial" panose="020B0604020202020204" pitchFamily="34" charset="0"/>
              <a:cs typeface="Arial" panose="020B0604020202020204" pitchFamily="34" charset="0"/>
            </a:endParaRPr>
          </a:p>
          <a:p>
            <a:pPr lvl="0" indent="-228600">
              <a:lnSpc>
                <a:spcPct val="150000"/>
              </a:lnSpc>
            </a:pPr>
            <a:endParaRPr lang="en-US" sz="1100" dirty="0">
              <a:latin typeface="Arial" panose="020B0604020202020204" pitchFamily="34" charset="0"/>
              <a:cs typeface="Arial" panose="020B0604020202020204" pitchFamily="34" charset="0"/>
            </a:endParaRPr>
          </a:p>
          <a:p>
            <a:pPr lvl="0" indent="-228600">
              <a:lnSpc>
                <a:spcPct val="150000"/>
              </a:lnSpc>
            </a:pPr>
            <a:endParaRPr lang="en-US" sz="1100" dirty="0">
              <a:latin typeface="Arial" panose="020B0604020202020204" pitchFamily="34" charset="0"/>
              <a:cs typeface="Arial" panose="020B0604020202020204" pitchFamily="34" charset="0"/>
            </a:endParaRPr>
          </a:p>
          <a:p>
            <a:pPr lvl="0" indent="-228600">
              <a:lnSpc>
                <a:spcPct val="150000"/>
              </a:lnSpc>
            </a:pPr>
            <a:endParaRPr lang="en-US" sz="1100" dirty="0">
              <a:latin typeface="Arial" panose="020B0604020202020204" pitchFamily="34" charset="0"/>
              <a:cs typeface="Arial" panose="020B0604020202020204" pitchFamily="34" charset="0"/>
            </a:endParaRPr>
          </a:p>
        </p:txBody>
      </p:sp>
      <p:pic>
        <p:nvPicPr>
          <p:cNvPr id="6" name="Picture 5" descr="Diagram&#10;&#10;Description automatically generated">
            <a:extLst>
              <a:ext uri="{FF2B5EF4-FFF2-40B4-BE49-F238E27FC236}">
                <a16:creationId xmlns:a16="http://schemas.microsoft.com/office/drawing/2014/main" id="{E1190F03-57C1-FE96-9E5A-AF5354EEC406}"/>
              </a:ext>
            </a:extLst>
          </p:cNvPr>
          <p:cNvPicPr>
            <a:picLocks noChangeAspect="1"/>
          </p:cNvPicPr>
          <p:nvPr/>
        </p:nvPicPr>
        <p:blipFill rotWithShape="1">
          <a:blip r:embed="rId8"/>
          <a:srcRect l="37556" r="8368"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AE99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6123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296B531D-03AC-47F6-A16F-C6773C191BB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7108</TotalTime>
  <Words>2712</Words>
  <Application>Microsoft Macintosh PowerPoint</Application>
  <PresentationFormat>Widescreen</PresentationFormat>
  <Paragraphs>179</Paragraphs>
  <Slides>21</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Helvetica Neue</vt:lpstr>
      <vt:lpstr>Wingdings</vt:lpstr>
      <vt:lpstr>Office Theme</vt:lpstr>
      <vt:lpstr>Effective Team Working and Communication (BMSW4002_LON) </vt:lpstr>
      <vt:lpstr>Content</vt:lpstr>
      <vt:lpstr>Introduction</vt:lpstr>
      <vt:lpstr>The Benefits of Team Working</vt:lpstr>
      <vt:lpstr>The importance of teamwork</vt:lpstr>
      <vt:lpstr>PowerPoint Presentation</vt:lpstr>
      <vt:lpstr>Stages of team development</vt:lpstr>
      <vt:lpstr>The Forming Stage</vt:lpstr>
      <vt:lpstr>The Storming Phase</vt:lpstr>
      <vt:lpstr>The Norming</vt:lpstr>
      <vt:lpstr>PowerPoint Presentation</vt:lpstr>
      <vt:lpstr>Team Task</vt:lpstr>
      <vt:lpstr>What could be the last step in the Performing Stage?</vt:lpstr>
      <vt:lpstr>Team Roles</vt:lpstr>
      <vt:lpstr>Team Roles</vt:lpstr>
      <vt:lpstr>The 9 Important Roles</vt:lpstr>
      <vt:lpstr>Managing Conflict </vt:lpstr>
      <vt:lpstr>5 Conflict Management Manners</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(BMSW4002_LON) </dc:title>
  <dc:creator>Marian Stefan (2130917)</dc:creator>
  <cp:lastModifiedBy>Marian Stefan (2130917)</cp:lastModifiedBy>
  <cp:revision>17</cp:revision>
  <dcterms:created xsi:type="dcterms:W3CDTF">2022-12-05T14:34:50Z</dcterms:created>
  <dcterms:modified xsi:type="dcterms:W3CDTF">2022-12-10T13:03:04Z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