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64" r:id="rId9"/>
    <p:sldId id="265" r:id="rId10"/>
    <p:sldId id="267" r:id="rId11"/>
    <p:sldId id="268" r:id="rId12"/>
    <p:sldId id="269" r:id="rId13"/>
    <p:sldId id="270" r:id="rId14"/>
    <p:sldId id="271" r:id="rId15"/>
    <p:sldId id="259"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2473E-54EE-5D28-ACB4-F879C8AE84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C366E6-9485-6D45-87D2-B87F489692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DF3129-318E-F568-19D5-A746FBBA2BBE}"/>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5" name="Footer Placeholder 4">
            <a:extLst>
              <a:ext uri="{FF2B5EF4-FFF2-40B4-BE49-F238E27FC236}">
                <a16:creationId xmlns:a16="http://schemas.microsoft.com/office/drawing/2014/main" id="{74168EAB-DC24-5F29-5B4F-9FE9628D17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9B62CE-DCE8-F6A8-8285-47E9F1E1B393}"/>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2904831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EDD23-EE38-B0F0-D190-3A963AD881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CBA77A-8E26-7BA8-1967-F9D73A21D2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CAF0E3-6DFB-EA11-9275-E509662F2F1D}"/>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5" name="Footer Placeholder 4">
            <a:extLst>
              <a:ext uri="{FF2B5EF4-FFF2-40B4-BE49-F238E27FC236}">
                <a16:creationId xmlns:a16="http://schemas.microsoft.com/office/drawing/2014/main" id="{D02D45A7-84CA-1088-C290-4FE80B36FF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5335C6-22BB-529C-E3FE-8627954C6DB8}"/>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131099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D9CD7-E654-668A-1C9A-113EA7543C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609FCF-3149-8490-D3CE-EE3F46D5520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0A6AA1-6727-0696-62F7-47BD20002302}"/>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5" name="Footer Placeholder 4">
            <a:extLst>
              <a:ext uri="{FF2B5EF4-FFF2-40B4-BE49-F238E27FC236}">
                <a16:creationId xmlns:a16="http://schemas.microsoft.com/office/drawing/2014/main" id="{CA114011-073E-BF1F-FE06-195416EFBC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F5BF29-AC94-9989-FCEB-C88D9CDE1378}"/>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1270767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617F9-AE2E-7F5B-6BF8-F3ED9B47BC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A797BB-CD54-CF51-7E2B-77210B1B37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11EB84-79A0-8691-6D90-18C1914793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259198-CF39-976C-0588-7E8EDA6F96D1}"/>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6" name="Footer Placeholder 5">
            <a:extLst>
              <a:ext uri="{FF2B5EF4-FFF2-40B4-BE49-F238E27FC236}">
                <a16:creationId xmlns:a16="http://schemas.microsoft.com/office/drawing/2014/main" id="{B9D7D339-1A5B-A120-904A-7E5CAD02FA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181CA-62F2-5198-358B-F9B004120E57}"/>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773638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D0F85-2F34-AC08-B9FB-42C7802FE9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BD4868-E57E-DC25-BAD7-DEBDA690AB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08E421-17AF-0B30-967C-AD1A2F629E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324939-4871-E65E-14FD-89A550FD46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53AD49-98FF-D124-E814-D5ABB0F9CB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CE8C4F-8033-37A8-606C-5E38BD544BDD}"/>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8" name="Footer Placeholder 7">
            <a:extLst>
              <a:ext uri="{FF2B5EF4-FFF2-40B4-BE49-F238E27FC236}">
                <a16:creationId xmlns:a16="http://schemas.microsoft.com/office/drawing/2014/main" id="{E3D456A0-8E7F-6260-78D3-58FE7DE713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82B1CF-08F9-4CDF-797E-68433A1E942F}"/>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2962755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7EDE8-08D9-E7B5-1B9E-EE6525EB24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ED87DB-8C49-A605-4E94-F11F063F668F}"/>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4" name="Footer Placeholder 3">
            <a:extLst>
              <a:ext uri="{FF2B5EF4-FFF2-40B4-BE49-F238E27FC236}">
                <a16:creationId xmlns:a16="http://schemas.microsoft.com/office/drawing/2014/main" id="{FD338409-82EB-0C3D-24F5-A0750C9489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ED8453-B94B-1A38-7DC3-67BA2FBADFFF}"/>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332704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354637-F3F4-9F35-3726-5CDF32FC96AD}"/>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3" name="Footer Placeholder 2">
            <a:extLst>
              <a:ext uri="{FF2B5EF4-FFF2-40B4-BE49-F238E27FC236}">
                <a16:creationId xmlns:a16="http://schemas.microsoft.com/office/drawing/2014/main" id="{DA8886F7-9551-7D18-4685-A4DBB22A7F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1DF0EB-89D7-541D-53A4-84AABB4797C6}"/>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180712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AE206-60B1-5D11-711A-DD675769A2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8942B3-4BB7-D31C-8C20-E3482ABAC3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EC743C-37AB-70DB-BDBA-1A9F8E37DC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1CF372-EFE6-E4D2-E3C2-AB8D5B493F62}"/>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6" name="Footer Placeholder 5">
            <a:extLst>
              <a:ext uri="{FF2B5EF4-FFF2-40B4-BE49-F238E27FC236}">
                <a16:creationId xmlns:a16="http://schemas.microsoft.com/office/drawing/2014/main" id="{CD3EA99F-7E90-87EE-174E-CBD70FC763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1935B5-09CE-9AB2-C7EA-CE96D43FB0DC}"/>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2570553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40667-3F67-D4FE-12C6-4D53AC81C1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8503E6-26D9-8FBF-692A-D1EAA7305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2D3E23-0D86-2C6B-3807-7A9022D73D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AEB861-8C4A-BF38-A33F-509E7CB99799}"/>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6" name="Footer Placeholder 5">
            <a:extLst>
              <a:ext uri="{FF2B5EF4-FFF2-40B4-BE49-F238E27FC236}">
                <a16:creationId xmlns:a16="http://schemas.microsoft.com/office/drawing/2014/main" id="{F3120253-B990-EF67-CF7F-69D1CB437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B7CE4E-1246-C559-BC43-3605DA6984F4}"/>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3400382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73254-8B0B-6A50-24E2-B5D7A873F9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886ABB-24B3-9560-389F-50B25DE79A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61D7DE-6B22-243E-7647-A32C9CFCDD00}"/>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5" name="Footer Placeholder 4">
            <a:extLst>
              <a:ext uri="{FF2B5EF4-FFF2-40B4-BE49-F238E27FC236}">
                <a16:creationId xmlns:a16="http://schemas.microsoft.com/office/drawing/2014/main" id="{E3ACC45E-7CB8-DDDF-6709-6FEFA0EDC8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125B58-FDD0-70D0-5614-D93E3775DA80}"/>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1163004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E80F6A-7C83-1C8B-D1FB-11A4847973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399A45-171A-E870-B7B1-F4AAB72403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106A6A-D7ED-B36E-2FE6-37CCEAF54F99}"/>
              </a:ext>
            </a:extLst>
          </p:cNvPr>
          <p:cNvSpPr>
            <a:spLocks noGrp="1"/>
          </p:cNvSpPr>
          <p:nvPr>
            <p:ph type="dt" sz="half" idx="10"/>
          </p:nvPr>
        </p:nvSpPr>
        <p:spPr/>
        <p:txBody>
          <a:bodyPr/>
          <a:lstStyle/>
          <a:p>
            <a:fld id="{B2C3248E-F79D-49A8-A1ED-BCE2D422782B}" type="datetimeFigureOut">
              <a:rPr lang="en-GB" smtClean="0"/>
              <a:t>13/02/2026</a:t>
            </a:fld>
            <a:endParaRPr lang="en-GB"/>
          </a:p>
        </p:txBody>
      </p:sp>
      <p:sp>
        <p:nvSpPr>
          <p:cNvPr id="5" name="Footer Placeholder 4">
            <a:extLst>
              <a:ext uri="{FF2B5EF4-FFF2-40B4-BE49-F238E27FC236}">
                <a16:creationId xmlns:a16="http://schemas.microsoft.com/office/drawing/2014/main" id="{83252293-C81D-7140-C78F-4D8E721A73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1E4142-F5C5-A6A8-8417-CD3CE271D3B3}"/>
              </a:ext>
            </a:extLst>
          </p:cNvPr>
          <p:cNvSpPr>
            <a:spLocks noGrp="1"/>
          </p:cNvSpPr>
          <p:nvPr>
            <p:ph type="sldNum" sz="quarter" idx="12"/>
          </p:nvPr>
        </p:nvSpPr>
        <p:spPr/>
        <p:txBody>
          <a:bodyPr/>
          <a:lstStyle/>
          <a:p>
            <a:fld id="{D825556C-887D-4982-82CB-CA552651C23A}" type="slidenum">
              <a:rPr lang="en-GB" smtClean="0"/>
              <a:t>‹#›</a:t>
            </a:fld>
            <a:endParaRPr lang="en-GB"/>
          </a:p>
        </p:txBody>
      </p:sp>
    </p:spTree>
    <p:extLst>
      <p:ext uri="{BB962C8B-B14F-4D97-AF65-F5344CB8AC3E}">
        <p14:creationId xmlns:p14="http://schemas.microsoft.com/office/powerpoint/2010/main" val="4128009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EF6104-A9F5-F6DB-2827-B2F103808C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24E928-489D-996D-59EE-B16E6FF121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0F0D1A-A5F9-BA31-3A99-B5E65B06CD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C3248E-F79D-49A8-A1ED-BCE2D422782B}" type="datetimeFigureOut">
              <a:rPr lang="en-GB" smtClean="0"/>
              <a:t>13/02/2026</a:t>
            </a:fld>
            <a:endParaRPr lang="en-GB"/>
          </a:p>
        </p:txBody>
      </p:sp>
      <p:sp>
        <p:nvSpPr>
          <p:cNvPr id="5" name="Footer Placeholder 4">
            <a:extLst>
              <a:ext uri="{FF2B5EF4-FFF2-40B4-BE49-F238E27FC236}">
                <a16:creationId xmlns:a16="http://schemas.microsoft.com/office/drawing/2014/main" id="{9E99AF59-8BD6-FE0B-9F2F-D0319AAE7A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D7F63-94AF-8640-ABC6-C348AE1BBA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825556C-887D-4982-82CB-CA552651C23A}" type="slidenum">
              <a:rPr lang="en-GB" smtClean="0"/>
              <a:t>‹#›</a:t>
            </a:fld>
            <a:endParaRPr lang="en-GB"/>
          </a:p>
        </p:txBody>
      </p:sp>
    </p:spTree>
    <p:extLst>
      <p:ext uri="{BB962C8B-B14F-4D97-AF65-F5344CB8AC3E}">
        <p14:creationId xmlns:p14="http://schemas.microsoft.com/office/powerpoint/2010/main" val="11235406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A828BBB-A116-F904-3990-E54228310390}"/>
              </a:ext>
            </a:extLst>
          </p:cNvPr>
          <p:cNvGraphicFramePr>
            <a:graphicFrameLocks noGrp="1"/>
          </p:cNvGraphicFramePr>
          <p:nvPr>
            <p:extLst>
              <p:ext uri="{D42A27DB-BD31-4B8C-83A1-F6EECF244321}">
                <p14:modId xmlns:p14="http://schemas.microsoft.com/office/powerpoint/2010/main" val="413946046"/>
              </p:ext>
            </p:extLst>
          </p:nvPr>
        </p:nvGraphicFramePr>
        <p:xfrm>
          <a:off x="1289153" y="629585"/>
          <a:ext cx="9953469" cy="5486401"/>
        </p:xfrm>
        <a:graphic>
          <a:graphicData uri="http://schemas.openxmlformats.org/drawingml/2006/table">
            <a:tbl>
              <a:tblPr/>
              <a:tblGrid>
                <a:gridCol w="9953469">
                  <a:extLst>
                    <a:ext uri="{9D8B030D-6E8A-4147-A177-3AD203B41FA5}">
                      <a16:colId xmlns:a16="http://schemas.microsoft.com/office/drawing/2014/main" val="683368276"/>
                    </a:ext>
                  </a:extLst>
                </a:gridCol>
              </a:tblGrid>
              <a:tr h="5486401">
                <a:tc>
                  <a:txBody>
                    <a:bodyPr/>
                    <a:lstStyle/>
                    <a:p>
                      <a:endParaRPr lang="en-GB" dirty="0"/>
                    </a:p>
                  </a:txBody>
                  <a:tcPr>
                    <a:lnL w="12700" cmpd="sng">
                      <a:solidFill>
                        <a:schemeClr val="bg2">
                          <a:lumMod val="50000"/>
                        </a:schemeClr>
                      </a:solidFill>
                      <a:prstDash val="solid"/>
                    </a:lnL>
                    <a:lnR w="12700" cmpd="sng">
                      <a:solidFill>
                        <a:schemeClr val="bg2">
                          <a:lumMod val="50000"/>
                        </a:schemeClr>
                      </a:solidFill>
                      <a:prstDash val="solid"/>
                    </a:lnR>
                    <a:lnT w="12700" cmpd="sng">
                      <a:solidFill>
                        <a:schemeClr val="bg2">
                          <a:lumMod val="50000"/>
                        </a:schemeClr>
                      </a:solidFill>
                      <a:prstDash val="solid"/>
                    </a:lnT>
                    <a:lnB w="12700" cmpd="sng">
                      <a:solidFill>
                        <a:schemeClr val="bg2">
                          <a:lumMod val="50000"/>
                        </a:schemeClr>
                      </a:solidFill>
                      <a:prstDash val="solid"/>
                    </a:lnB>
                  </a:tcPr>
                </a:tc>
                <a:extLst>
                  <a:ext uri="{0D108BD9-81ED-4DB2-BD59-A6C34878D82A}">
                    <a16:rowId xmlns:a16="http://schemas.microsoft.com/office/drawing/2014/main" val="1917829592"/>
                  </a:ext>
                </a:extLst>
              </a:tr>
            </a:tbl>
          </a:graphicData>
        </a:graphic>
      </p:graphicFrame>
      <p:pic>
        <p:nvPicPr>
          <p:cNvPr id="5" name="Picture 4">
            <a:extLst>
              <a:ext uri="{FF2B5EF4-FFF2-40B4-BE49-F238E27FC236}">
                <a16:creationId xmlns:a16="http://schemas.microsoft.com/office/drawing/2014/main" id="{C62DC122-C580-C495-6342-6511534B238F}"/>
              </a:ext>
            </a:extLst>
          </p:cNvPr>
          <p:cNvPicPr>
            <a:picLocks noChangeAspect="1"/>
          </p:cNvPicPr>
          <p:nvPr/>
        </p:nvPicPr>
        <p:blipFill>
          <a:blip r:embed="rId2"/>
          <a:stretch>
            <a:fillRect/>
          </a:stretch>
        </p:blipFill>
        <p:spPr>
          <a:xfrm>
            <a:off x="1304142" y="631896"/>
            <a:ext cx="4407109" cy="2210184"/>
          </a:xfrm>
          <a:prstGeom prst="rect">
            <a:avLst/>
          </a:prstGeom>
        </p:spPr>
      </p:pic>
      <p:sp>
        <p:nvSpPr>
          <p:cNvPr id="6" name="TextBox 5">
            <a:extLst>
              <a:ext uri="{FF2B5EF4-FFF2-40B4-BE49-F238E27FC236}">
                <a16:creationId xmlns:a16="http://schemas.microsoft.com/office/drawing/2014/main" id="{5C4FC474-916E-5DC1-DCBC-251543C9022E}"/>
              </a:ext>
            </a:extLst>
          </p:cNvPr>
          <p:cNvSpPr txBox="1"/>
          <p:nvPr/>
        </p:nvSpPr>
        <p:spPr>
          <a:xfrm>
            <a:off x="3013024" y="2158584"/>
            <a:ext cx="7989758" cy="3970318"/>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Student Name: Saira Arif</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ID: 2220569</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Code: BMHP6030</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Component 1: Presentation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Health, Wellbeing and Sustainable Development </a:t>
            </a:r>
          </a:p>
          <a:p>
            <a:pPr algn="ct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Tutor: Tomy </a:t>
            </a:r>
            <a:r>
              <a:rPr lang="en-GB" sz="2800" dirty="0" err="1">
                <a:latin typeface="Arial" panose="020B0604020202020204" pitchFamily="34" charset="0"/>
                <a:cs typeface="Arial" panose="020B0604020202020204" pitchFamily="34" charset="0"/>
              </a:rPr>
              <a:t>Adattu</a:t>
            </a:r>
            <a:r>
              <a:rPr lang="en-GB" sz="2800" dirty="0">
                <a:latin typeface="Arial" panose="020B0604020202020204" pitchFamily="34" charset="0"/>
                <a:cs typeface="Arial" panose="020B0604020202020204" pitchFamily="34" charset="0"/>
              </a:rPr>
              <a:t> Chacko</a:t>
            </a:r>
          </a:p>
        </p:txBody>
      </p:sp>
    </p:spTree>
    <p:extLst>
      <p:ext uri="{BB962C8B-B14F-4D97-AF65-F5344CB8AC3E}">
        <p14:creationId xmlns:p14="http://schemas.microsoft.com/office/powerpoint/2010/main" val="3229705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18E636B-E7AD-F575-797E-0A80DCA42276}"/>
              </a:ext>
            </a:extLst>
          </p:cNvPr>
          <p:cNvGraphicFramePr>
            <a:graphicFrameLocks noGrp="1"/>
          </p:cNvGraphicFramePr>
          <p:nvPr>
            <p:ph idx="1"/>
            <p:extLst>
              <p:ext uri="{D42A27DB-BD31-4B8C-83A1-F6EECF244321}">
                <p14:modId xmlns:p14="http://schemas.microsoft.com/office/powerpoint/2010/main" val="3064021606"/>
              </p:ext>
            </p:extLst>
          </p:nvPr>
        </p:nvGraphicFramePr>
        <p:xfrm>
          <a:off x="1349115" y="569626"/>
          <a:ext cx="9129010" cy="1124262"/>
        </p:xfrm>
        <a:graphic>
          <a:graphicData uri="http://schemas.openxmlformats.org/drawingml/2006/table">
            <a:tbl>
              <a:tblPr/>
              <a:tblGrid>
                <a:gridCol w="9129010">
                  <a:extLst>
                    <a:ext uri="{9D8B030D-6E8A-4147-A177-3AD203B41FA5}">
                      <a16:colId xmlns:a16="http://schemas.microsoft.com/office/drawing/2014/main" val="198764458"/>
                    </a:ext>
                  </a:extLst>
                </a:gridCol>
              </a:tblGrid>
              <a:tr h="1124262">
                <a:tc>
                  <a:txBody>
                    <a:bodyPr/>
                    <a:lstStyle/>
                    <a:p>
                      <a:pPr algn="ctr"/>
                      <a:r>
                        <a:rPr lang="en-GB" sz="2000" b="1" dirty="0">
                          <a:latin typeface="Arial" panose="020B0604020202020204" pitchFamily="34" charset="0"/>
                          <a:cs typeface="Arial" panose="020B0604020202020204" pitchFamily="34" charset="0"/>
                        </a:rPr>
                        <a:t>Introduction</a:t>
                      </a:r>
                    </a:p>
                    <a:p>
                      <a:pPr algn="ctr"/>
                      <a:r>
                        <a:rPr lang="en-GB" sz="2000" b="1" dirty="0">
                          <a:latin typeface="Arial" panose="020B0604020202020204" pitchFamily="34" charset="0"/>
                          <a:cs typeface="Arial" panose="020B0604020202020204" pitchFamily="34" charset="0"/>
                        </a:rPr>
                        <a:t>The integration of health, wellbeing and sustainable development in the delivery of health and social care</a:t>
                      </a:r>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3627831276"/>
                  </a:ext>
                </a:extLst>
              </a:tr>
            </a:tbl>
          </a:graphicData>
        </a:graphic>
      </p:graphicFrame>
      <p:graphicFrame>
        <p:nvGraphicFramePr>
          <p:cNvPr id="7" name="Table 6">
            <a:extLst>
              <a:ext uri="{FF2B5EF4-FFF2-40B4-BE49-F238E27FC236}">
                <a16:creationId xmlns:a16="http://schemas.microsoft.com/office/drawing/2014/main" id="{2263FF23-ECB0-2A06-3BDA-6D6C327C992E}"/>
              </a:ext>
            </a:extLst>
          </p:cNvPr>
          <p:cNvGraphicFramePr>
            <a:graphicFrameLocks noGrp="1"/>
          </p:cNvGraphicFramePr>
          <p:nvPr>
            <p:extLst>
              <p:ext uri="{D42A27DB-BD31-4B8C-83A1-F6EECF244321}">
                <p14:modId xmlns:p14="http://schemas.microsoft.com/office/powerpoint/2010/main" val="3299033937"/>
              </p:ext>
            </p:extLst>
          </p:nvPr>
        </p:nvGraphicFramePr>
        <p:xfrm>
          <a:off x="569625" y="2023673"/>
          <a:ext cx="11347554" cy="4542019"/>
        </p:xfrm>
        <a:graphic>
          <a:graphicData uri="http://schemas.openxmlformats.org/drawingml/2006/table">
            <a:tbl>
              <a:tblPr/>
              <a:tblGrid>
                <a:gridCol w="11347554">
                  <a:extLst>
                    <a:ext uri="{9D8B030D-6E8A-4147-A177-3AD203B41FA5}">
                      <a16:colId xmlns:a16="http://schemas.microsoft.com/office/drawing/2014/main" val="1336482158"/>
                    </a:ext>
                  </a:extLst>
                </a:gridCol>
              </a:tblGrid>
              <a:tr h="4542019">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378952455"/>
                  </a:ext>
                </a:extLst>
              </a:tr>
            </a:tbl>
          </a:graphicData>
        </a:graphic>
      </p:graphicFrame>
      <p:sp>
        <p:nvSpPr>
          <p:cNvPr id="8" name="TextBox 7">
            <a:extLst>
              <a:ext uri="{FF2B5EF4-FFF2-40B4-BE49-F238E27FC236}">
                <a16:creationId xmlns:a16="http://schemas.microsoft.com/office/drawing/2014/main" id="{E5A05F3C-CEA8-85A8-AF15-3EA9C577B1EA}"/>
              </a:ext>
            </a:extLst>
          </p:cNvPr>
          <p:cNvSpPr txBox="1"/>
          <p:nvPr/>
        </p:nvSpPr>
        <p:spPr>
          <a:xfrm>
            <a:off x="599608" y="2173575"/>
            <a:ext cx="10777926" cy="4247317"/>
          </a:xfrm>
          <a:prstGeom prst="rect">
            <a:avLst/>
          </a:prstGeom>
          <a:noFill/>
        </p:spPr>
        <p:txBody>
          <a:bodyPr wrap="square" rtlCol="0">
            <a:spAutoFit/>
          </a:bodyPr>
          <a:lstStyle/>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This presentation looks at how health, wellbeing and sustainable development are integrated in the delivery of health and social care. Health and well-being are not just about treating illness. They also include mental health, social well-being, and overall quality of life. </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Sustainable development means meeting people’s needs now while making sure future generations are not negatively affected. These ideas are closely connected. When people are healthier, they are more able to work, learn and take part in their communities. </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This supports long-term social and economic development. The United Nations highlights this link in Sustainable Development Goal 3, which focuses on good health and well-being for all. Research shows that prevention and health promotion are key to sustainability because they reduce long-term pressure on health services and help tackle health inequalities. </a:t>
            </a:r>
          </a:p>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In the UK, public health initiatives such as Change4Life and NHS Health Checks are good examples of this integration. They aim to prevent illness by encouraging healthier lifestyles, which improve well-being and support a more sustainable health system. Overall, integrating health, wellbeing and sustainable development is essential for creating effective and resilient health and social care services.</a:t>
            </a:r>
          </a:p>
        </p:txBody>
      </p:sp>
    </p:spTree>
    <p:extLst>
      <p:ext uri="{BB962C8B-B14F-4D97-AF65-F5344CB8AC3E}">
        <p14:creationId xmlns:p14="http://schemas.microsoft.com/office/powerpoint/2010/main" val="1763548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ED48A09-5181-C387-6C05-BC9CF1BDC041}"/>
              </a:ext>
            </a:extLst>
          </p:cNvPr>
          <p:cNvGraphicFramePr>
            <a:graphicFrameLocks noGrp="1"/>
          </p:cNvGraphicFramePr>
          <p:nvPr>
            <p:extLst>
              <p:ext uri="{D42A27DB-BD31-4B8C-83A1-F6EECF244321}">
                <p14:modId xmlns:p14="http://schemas.microsoft.com/office/powerpoint/2010/main" val="2920436235"/>
              </p:ext>
            </p:extLst>
          </p:nvPr>
        </p:nvGraphicFramePr>
        <p:xfrm>
          <a:off x="224853" y="269822"/>
          <a:ext cx="11752287" cy="6295869"/>
        </p:xfrm>
        <a:graphic>
          <a:graphicData uri="http://schemas.openxmlformats.org/drawingml/2006/table">
            <a:tbl>
              <a:tblPr/>
              <a:tblGrid>
                <a:gridCol w="11752287">
                  <a:extLst>
                    <a:ext uri="{9D8B030D-6E8A-4147-A177-3AD203B41FA5}">
                      <a16:colId xmlns:a16="http://schemas.microsoft.com/office/drawing/2014/main" val="2196621087"/>
                    </a:ext>
                  </a:extLst>
                </a:gridCol>
              </a:tblGrid>
              <a:tr h="6295869">
                <a:tc>
                  <a:txBody>
                    <a:bodyPr/>
                    <a:lstStyle/>
                    <a:p>
                      <a:r>
                        <a:rPr lang="en-GB" dirty="0"/>
                        <a:t>                           </a:t>
                      </a:r>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1048536011"/>
                  </a:ext>
                </a:extLst>
              </a:tr>
            </a:tbl>
          </a:graphicData>
        </a:graphic>
      </p:graphicFrame>
      <p:sp>
        <p:nvSpPr>
          <p:cNvPr id="5" name="TextBox 4">
            <a:extLst>
              <a:ext uri="{FF2B5EF4-FFF2-40B4-BE49-F238E27FC236}">
                <a16:creationId xmlns:a16="http://schemas.microsoft.com/office/drawing/2014/main" id="{D8A9D6C7-06CA-99A6-BE6E-E7A158B334DB}"/>
              </a:ext>
            </a:extLst>
          </p:cNvPr>
          <p:cNvSpPr txBox="1"/>
          <p:nvPr/>
        </p:nvSpPr>
        <p:spPr>
          <a:xfrm>
            <a:off x="1678898" y="569626"/>
            <a:ext cx="8589364"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Definitions and key concepts</a:t>
            </a:r>
          </a:p>
        </p:txBody>
      </p:sp>
      <p:sp>
        <p:nvSpPr>
          <p:cNvPr id="7" name="TextBox 6">
            <a:extLst>
              <a:ext uri="{FF2B5EF4-FFF2-40B4-BE49-F238E27FC236}">
                <a16:creationId xmlns:a16="http://schemas.microsoft.com/office/drawing/2014/main" id="{D5DAB133-6527-CE31-6A98-8A77037D3B05}"/>
              </a:ext>
            </a:extLst>
          </p:cNvPr>
          <p:cNvSpPr txBox="1"/>
          <p:nvPr/>
        </p:nvSpPr>
        <p:spPr>
          <a:xfrm>
            <a:off x="254833" y="1528997"/>
            <a:ext cx="4796852" cy="2308324"/>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Health</a:t>
            </a:r>
          </a:p>
          <a:p>
            <a:r>
              <a:rPr lang="en-GB" dirty="0">
                <a:latin typeface="Arial" panose="020B0604020202020204" pitchFamily="34" charset="0"/>
                <a:cs typeface="Arial" panose="020B0604020202020204" pitchFamily="34" charset="0"/>
              </a:rPr>
              <a:t>Health is not just about not being ill. The World Health Organisation explains that health includes physical, mental and social wellbeing. (WHO, 2022).  This means how our body works, how we feel mentally, and how supported we are by others all matter equally.</a:t>
            </a:r>
          </a:p>
        </p:txBody>
      </p:sp>
      <p:sp>
        <p:nvSpPr>
          <p:cNvPr id="8" name="TextBox 7">
            <a:extLst>
              <a:ext uri="{FF2B5EF4-FFF2-40B4-BE49-F238E27FC236}">
                <a16:creationId xmlns:a16="http://schemas.microsoft.com/office/drawing/2014/main" id="{6E7185B4-5AEE-5B2E-5A26-5CF704172174}"/>
              </a:ext>
            </a:extLst>
          </p:cNvPr>
          <p:cNvSpPr txBox="1"/>
          <p:nvPr/>
        </p:nvSpPr>
        <p:spPr>
          <a:xfrm>
            <a:off x="5621311" y="1528997"/>
            <a:ext cx="4676932" cy="2308324"/>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Wellbeing </a:t>
            </a:r>
          </a:p>
          <a:p>
            <a:r>
              <a:rPr lang="en-GB" sz="1600" dirty="0">
                <a:latin typeface="Arial" panose="020B0604020202020204" pitchFamily="34" charset="0"/>
                <a:cs typeface="Arial" panose="020B0604020202020204" pitchFamily="34" charset="0"/>
              </a:rPr>
              <a:t>Wellbeing focuses on how people feel and function in their daily lives. According to the WHO, wellbeing includes happiness, life satisfaction and the ability to cope with everyday stresses (WHO, 2022).This means someone can live with a long-term condition but still have good well-being if they feel supported and able to manage.</a:t>
            </a:r>
          </a:p>
        </p:txBody>
      </p:sp>
      <p:sp>
        <p:nvSpPr>
          <p:cNvPr id="9" name="TextBox 8">
            <a:extLst>
              <a:ext uri="{FF2B5EF4-FFF2-40B4-BE49-F238E27FC236}">
                <a16:creationId xmlns:a16="http://schemas.microsoft.com/office/drawing/2014/main" id="{911E8C53-E18A-7312-ACE2-EA258DB4C91C}"/>
              </a:ext>
            </a:extLst>
          </p:cNvPr>
          <p:cNvSpPr txBox="1"/>
          <p:nvPr/>
        </p:nvSpPr>
        <p:spPr>
          <a:xfrm>
            <a:off x="1439056" y="4212236"/>
            <a:ext cx="4212236" cy="1815882"/>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Subjective Wellbeing</a:t>
            </a:r>
          </a:p>
          <a:p>
            <a:r>
              <a:rPr lang="en-GB" sz="1600" dirty="0">
                <a:latin typeface="Arial" panose="020B0604020202020204" pitchFamily="34" charset="0"/>
                <a:cs typeface="Arial" panose="020B0604020202020204" pitchFamily="34" charset="0"/>
              </a:rPr>
              <a:t>Subjective well-being is about personal feelings and opinions. It looks at how happy or satisfied people feel with their own lives (WHO, 2022). This is usually measured using surveys where people rate their own well-being</a:t>
            </a:r>
          </a:p>
        </p:txBody>
      </p:sp>
      <p:sp>
        <p:nvSpPr>
          <p:cNvPr id="10" name="TextBox 9">
            <a:extLst>
              <a:ext uri="{FF2B5EF4-FFF2-40B4-BE49-F238E27FC236}">
                <a16:creationId xmlns:a16="http://schemas.microsoft.com/office/drawing/2014/main" id="{161254B1-2CAF-5F14-9A41-E5B54890EB07}"/>
              </a:ext>
            </a:extLst>
          </p:cNvPr>
          <p:cNvSpPr txBox="1"/>
          <p:nvPr/>
        </p:nvSpPr>
        <p:spPr>
          <a:xfrm>
            <a:off x="7060367" y="4032354"/>
            <a:ext cx="4497049" cy="2308324"/>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Objective Wellbeing</a:t>
            </a:r>
          </a:p>
          <a:p>
            <a:r>
              <a:rPr lang="en-GB" dirty="0">
                <a:latin typeface="Arial" panose="020B0604020202020204" pitchFamily="34" charset="0"/>
                <a:cs typeface="Arial" panose="020B0604020202020204" pitchFamily="34" charset="0"/>
              </a:rPr>
              <a:t>Objective well-being is based on measurable facts and living conditions. This includes income, housing, education, employment and access to healthcare (United Nations, 2023). Unlike subjective well-being, this uses data and statistics rather than personal opinions.</a:t>
            </a:r>
          </a:p>
        </p:txBody>
      </p:sp>
      <p:graphicFrame>
        <p:nvGraphicFramePr>
          <p:cNvPr id="11" name="Table 10">
            <a:extLst>
              <a:ext uri="{FF2B5EF4-FFF2-40B4-BE49-F238E27FC236}">
                <a16:creationId xmlns:a16="http://schemas.microsoft.com/office/drawing/2014/main" id="{38A958BB-361B-1FCD-5807-F3BADA939368}"/>
              </a:ext>
            </a:extLst>
          </p:cNvPr>
          <p:cNvGraphicFramePr>
            <a:graphicFrameLocks noGrp="1"/>
          </p:cNvGraphicFramePr>
          <p:nvPr>
            <p:extLst>
              <p:ext uri="{D42A27DB-BD31-4B8C-83A1-F6EECF244321}">
                <p14:modId xmlns:p14="http://schemas.microsoft.com/office/powerpoint/2010/main" val="4028013153"/>
              </p:ext>
            </p:extLst>
          </p:nvPr>
        </p:nvGraphicFramePr>
        <p:xfrm>
          <a:off x="284814" y="1558976"/>
          <a:ext cx="4586990" cy="2428407"/>
        </p:xfrm>
        <a:graphic>
          <a:graphicData uri="http://schemas.openxmlformats.org/drawingml/2006/table">
            <a:tbl>
              <a:tblPr/>
              <a:tblGrid>
                <a:gridCol w="4586990">
                  <a:extLst>
                    <a:ext uri="{9D8B030D-6E8A-4147-A177-3AD203B41FA5}">
                      <a16:colId xmlns:a16="http://schemas.microsoft.com/office/drawing/2014/main" val="2157578320"/>
                    </a:ext>
                  </a:extLst>
                </a:gridCol>
              </a:tblGrid>
              <a:tr h="2428407">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237789961"/>
                  </a:ext>
                </a:extLst>
              </a:tr>
            </a:tbl>
          </a:graphicData>
        </a:graphic>
      </p:graphicFrame>
      <p:graphicFrame>
        <p:nvGraphicFramePr>
          <p:cNvPr id="12" name="Table 11">
            <a:extLst>
              <a:ext uri="{FF2B5EF4-FFF2-40B4-BE49-F238E27FC236}">
                <a16:creationId xmlns:a16="http://schemas.microsoft.com/office/drawing/2014/main" id="{DC5CB635-37C8-06BE-B75E-654E57CBA47A}"/>
              </a:ext>
            </a:extLst>
          </p:cNvPr>
          <p:cNvGraphicFramePr>
            <a:graphicFrameLocks noGrp="1"/>
          </p:cNvGraphicFramePr>
          <p:nvPr>
            <p:extLst>
              <p:ext uri="{D42A27DB-BD31-4B8C-83A1-F6EECF244321}">
                <p14:modId xmlns:p14="http://schemas.microsoft.com/office/powerpoint/2010/main" val="1615460876"/>
              </p:ext>
            </p:extLst>
          </p:nvPr>
        </p:nvGraphicFramePr>
        <p:xfrm>
          <a:off x="5606320" y="1543988"/>
          <a:ext cx="5081667" cy="2218544"/>
        </p:xfrm>
        <a:graphic>
          <a:graphicData uri="http://schemas.openxmlformats.org/drawingml/2006/table">
            <a:tbl>
              <a:tblPr/>
              <a:tblGrid>
                <a:gridCol w="5081667">
                  <a:extLst>
                    <a:ext uri="{9D8B030D-6E8A-4147-A177-3AD203B41FA5}">
                      <a16:colId xmlns:a16="http://schemas.microsoft.com/office/drawing/2014/main" val="1265078698"/>
                    </a:ext>
                  </a:extLst>
                </a:gridCol>
              </a:tblGrid>
              <a:tr h="2218544">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1837914769"/>
                  </a:ext>
                </a:extLst>
              </a:tr>
            </a:tbl>
          </a:graphicData>
        </a:graphic>
      </p:graphicFrame>
      <p:graphicFrame>
        <p:nvGraphicFramePr>
          <p:cNvPr id="13" name="Table 12">
            <a:extLst>
              <a:ext uri="{FF2B5EF4-FFF2-40B4-BE49-F238E27FC236}">
                <a16:creationId xmlns:a16="http://schemas.microsoft.com/office/drawing/2014/main" id="{260D60BE-06B4-BC68-544D-CE114A0EF505}"/>
              </a:ext>
            </a:extLst>
          </p:cNvPr>
          <p:cNvGraphicFramePr>
            <a:graphicFrameLocks noGrp="1"/>
          </p:cNvGraphicFramePr>
          <p:nvPr>
            <p:extLst>
              <p:ext uri="{D42A27DB-BD31-4B8C-83A1-F6EECF244321}">
                <p14:modId xmlns:p14="http://schemas.microsoft.com/office/powerpoint/2010/main" val="3697488723"/>
              </p:ext>
            </p:extLst>
          </p:nvPr>
        </p:nvGraphicFramePr>
        <p:xfrm>
          <a:off x="1394086" y="4242217"/>
          <a:ext cx="4407108" cy="2173573"/>
        </p:xfrm>
        <a:graphic>
          <a:graphicData uri="http://schemas.openxmlformats.org/drawingml/2006/table">
            <a:tbl>
              <a:tblPr/>
              <a:tblGrid>
                <a:gridCol w="4407108">
                  <a:extLst>
                    <a:ext uri="{9D8B030D-6E8A-4147-A177-3AD203B41FA5}">
                      <a16:colId xmlns:a16="http://schemas.microsoft.com/office/drawing/2014/main" val="1577896021"/>
                    </a:ext>
                  </a:extLst>
                </a:gridCol>
              </a:tblGrid>
              <a:tr h="2173573">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3279714043"/>
                  </a:ext>
                </a:extLst>
              </a:tr>
            </a:tbl>
          </a:graphicData>
        </a:graphic>
      </p:graphicFrame>
      <p:graphicFrame>
        <p:nvGraphicFramePr>
          <p:cNvPr id="14" name="Table 13">
            <a:extLst>
              <a:ext uri="{FF2B5EF4-FFF2-40B4-BE49-F238E27FC236}">
                <a16:creationId xmlns:a16="http://schemas.microsoft.com/office/drawing/2014/main" id="{FD8B6631-2391-4A90-5BF8-175A5A27B01A}"/>
              </a:ext>
            </a:extLst>
          </p:cNvPr>
          <p:cNvGraphicFramePr>
            <a:graphicFrameLocks noGrp="1"/>
          </p:cNvGraphicFramePr>
          <p:nvPr>
            <p:extLst>
              <p:ext uri="{D42A27DB-BD31-4B8C-83A1-F6EECF244321}">
                <p14:modId xmlns:p14="http://schemas.microsoft.com/office/powerpoint/2010/main" val="4025445859"/>
              </p:ext>
            </p:extLst>
          </p:nvPr>
        </p:nvGraphicFramePr>
        <p:xfrm>
          <a:off x="6895476" y="4084820"/>
          <a:ext cx="4616970" cy="2293495"/>
        </p:xfrm>
        <a:graphic>
          <a:graphicData uri="http://schemas.openxmlformats.org/drawingml/2006/table">
            <a:tbl>
              <a:tblPr/>
              <a:tblGrid>
                <a:gridCol w="4616970">
                  <a:extLst>
                    <a:ext uri="{9D8B030D-6E8A-4147-A177-3AD203B41FA5}">
                      <a16:colId xmlns:a16="http://schemas.microsoft.com/office/drawing/2014/main" val="3892295620"/>
                    </a:ext>
                  </a:extLst>
                </a:gridCol>
              </a:tblGrid>
              <a:tr h="2293495">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309614015"/>
                  </a:ext>
                </a:extLst>
              </a:tr>
            </a:tbl>
          </a:graphicData>
        </a:graphic>
      </p:graphicFrame>
      <p:graphicFrame>
        <p:nvGraphicFramePr>
          <p:cNvPr id="15" name="Table 14">
            <a:extLst>
              <a:ext uri="{FF2B5EF4-FFF2-40B4-BE49-F238E27FC236}">
                <a16:creationId xmlns:a16="http://schemas.microsoft.com/office/drawing/2014/main" id="{716B3464-B1BB-9ED5-B331-E3FEE1659274}"/>
              </a:ext>
            </a:extLst>
          </p:cNvPr>
          <p:cNvGraphicFramePr>
            <a:graphicFrameLocks noGrp="1"/>
          </p:cNvGraphicFramePr>
          <p:nvPr>
            <p:extLst>
              <p:ext uri="{D42A27DB-BD31-4B8C-83A1-F6EECF244321}">
                <p14:modId xmlns:p14="http://schemas.microsoft.com/office/powerpoint/2010/main" val="4018296768"/>
              </p:ext>
            </p:extLst>
          </p:nvPr>
        </p:nvGraphicFramePr>
        <p:xfrm>
          <a:off x="2053654" y="569628"/>
          <a:ext cx="7884826" cy="749508"/>
        </p:xfrm>
        <a:graphic>
          <a:graphicData uri="http://schemas.openxmlformats.org/drawingml/2006/table">
            <a:tbl>
              <a:tblPr/>
              <a:tblGrid>
                <a:gridCol w="7884826">
                  <a:extLst>
                    <a:ext uri="{9D8B030D-6E8A-4147-A177-3AD203B41FA5}">
                      <a16:colId xmlns:a16="http://schemas.microsoft.com/office/drawing/2014/main" val="2151684237"/>
                    </a:ext>
                  </a:extLst>
                </a:gridCol>
              </a:tblGrid>
              <a:tr h="749508">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3935542912"/>
                  </a:ext>
                </a:extLst>
              </a:tr>
            </a:tbl>
          </a:graphicData>
        </a:graphic>
      </p:graphicFrame>
    </p:spTree>
    <p:extLst>
      <p:ext uri="{BB962C8B-B14F-4D97-AF65-F5344CB8AC3E}">
        <p14:creationId xmlns:p14="http://schemas.microsoft.com/office/powerpoint/2010/main" val="4261095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D0ED54-9BB3-0137-31DA-F22207ED8535}"/>
              </a:ext>
            </a:extLst>
          </p:cNvPr>
          <p:cNvSpPr txBox="1"/>
          <p:nvPr/>
        </p:nvSpPr>
        <p:spPr>
          <a:xfrm>
            <a:off x="2248526" y="1124262"/>
            <a:ext cx="7959776" cy="1754326"/>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Sustainable Development</a:t>
            </a:r>
          </a:p>
          <a:p>
            <a:r>
              <a:rPr lang="en-GB" dirty="0">
                <a:latin typeface="Arial" panose="020B0604020202020204" pitchFamily="34" charset="0"/>
                <a:cs typeface="Arial" panose="020B0604020202020204" pitchFamily="34" charset="0"/>
              </a:rPr>
              <a:t>Sustainable development means meeting the needs of people today without harming future generations. The United Nations highlights that good health and wellbeing are central to sustainable development through Sustainable Development Goal 3 (United Nations, 2015).Healthy populations help reduce healthcare costs and support long-term social and economic development.</a:t>
            </a:r>
          </a:p>
        </p:txBody>
      </p:sp>
      <p:sp>
        <p:nvSpPr>
          <p:cNvPr id="5" name="TextBox 4">
            <a:extLst>
              <a:ext uri="{FF2B5EF4-FFF2-40B4-BE49-F238E27FC236}">
                <a16:creationId xmlns:a16="http://schemas.microsoft.com/office/drawing/2014/main" id="{6CE098F3-AB1D-FC0F-09A1-85D817DA400A}"/>
              </a:ext>
            </a:extLst>
          </p:cNvPr>
          <p:cNvSpPr txBox="1"/>
          <p:nvPr/>
        </p:nvSpPr>
        <p:spPr>
          <a:xfrm>
            <a:off x="2368445" y="3747540"/>
            <a:ext cx="7390151" cy="1477328"/>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Link Between the Concepts</a:t>
            </a:r>
          </a:p>
          <a:p>
            <a:r>
              <a:rPr lang="en-GB" dirty="0">
                <a:latin typeface="Arial" panose="020B0604020202020204" pitchFamily="34" charset="0"/>
                <a:cs typeface="Arial" panose="020B0604020202020204" pitchFamily="34" charset="0"/>
              </a:rPr>
              <a:t>Health, wellbeing and sustainable development are closely connected. Improving health improves wellbeing, and prevention helps create more sustainable health and social care systems (WHO, 2022).This is why health promotion and early intervention are so important.</a:t>
            </a:r>
          </a:p>
        </p:txBody>
      </p:sp>
      <p:graphicFrame>
        <p:nvGraphicFramePr>
          <p:cNvPr id="6" name="Table 5">
            <a:extLst>
              <a:ext uri="{FF2B5EF4-FFF2-40B4-BE49-F238E27FC236}">
                <a16:creationId xmlns:a16="http://schemas.microsoft.com/office/drawing/2014/main" id="{F05727BE-7217-68AC-CF50-D5001F57C5B2}"/>
              </a:ext>
            </a:extLst>
          </p:cNvPr>
          <p:cNvGraphicFramePr>
            <a:graphicFrameLocks noGrp="1"/>
          </p:cNvGraphicFramePr>
          <p:nvPr>
            <p:extLst>
              <p:ext uri="{D42A27DB-BD31-4B8C-83A1-F6EECF244321}">
                <p14:modId xmlns:p14="http://schemas.microsoft.com/office/powerpoint/2010/main" val="1006713226"/>
              </p:ext>
            </p:extLst>
          </p:nvPr>
        </p:nvGraphicFramePr>
        <p:xfrm>
          <a:off x="2038662" y="944380"/>
          <a:ext cx="8484433" cy="2098623"/>
        </p:xfrm>
        <a:graphic>
          <a:graphicData uri="http://schemas.openxmlformats.org/drawingml/2006/table">
            <a:tbl>
              <a:tblPr/>
              <a:tblGrid>
                <a:gridCol w="8484433">
                  <a:extLst>
                    <a:ext uri="{9D8B030D-6E8A-4147-A177-3AD203B41FA5}">
                      <a16:colId xmlns:a16="http://schemas.microsoft.com/office/drawing/2014/main" val="4158476955"/>
                    </a:ext>
                  </a:extLst>
                </a:gridCol>
              </a:tblGrid>
              <a:tr h="2098623">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193124538"/>
                  </a:ext>
                </a:extLst>
              </a:tr>
            </a:tbl>
          </a:graphicData>
        </a:graphic>
      </p:graphicFrame>
      <p:graphicFrame>
        <p:nvGraphicFramePr>
          <p:cNvPr id="7" name="Table 6">
            <a:extLst>
              <a:ext uri="{FF2B5EF4-FFF2-40B4-BE49-F238E27FC236}">
                <a16:creationId xmlns:a16="http://schemas.microsoft.com/office/drawing/2014/main" id="{2B0D8DAC-C529-CAC0-E16A-464EBF45F161}"/>
              </a:ext>
            </a:extLst>
          </p:cNvPr>
          <p:cNvGraphicFramePr>
            <a:graphicFrameLocks noGrp="1"/>
          </p:cNvGraphicFramePr>
          <p:nvPr/>
        </p:nvGraphicFramePr>
        <p:xfrm>
          <a:off x="2308485" y="3672590"/>
          <a:ext cx="7674964" cy="1738859"/>
        </p:xfrm>
        <a:graphic>
          <a:graphicData uri="http://schemas.openxmlformats.org/drawingml/2006/table">
            <a:tbl>
              <a:tblPr/>
              <a:tblGrid>
                <a:gridCol w="7674964">
                  <a:extLst>
                    <a:ext uri="{9D8B030D-6E8A-4147-A177-3AD203B41FA5}">
                      <a16:colId xmlns:a16="http://schemas.microsoft.com/office/drawing/2014/main" val="112073367"/>
                    </a:ext>
                  </a:extLst>
                </a:gridCol>
              </a:tblGrid>
              <a:tr h="1738859">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4151173461"/>
                  </a:ext>
                </a:extLst>
              </a:tr>
            </a:tbl>
          </a:graphicData>
        </a:graphic>
      </p:graphicFrame>
      <p:graphicFrame>
        <p:nvGraphicFramePr>
          <p:cNvPr id="8" name="Table 7">
            <a:extLst>
              <a:ext uri="{FF2B5EF4-FFF2-40B4-BE49-F238E27FC236}">
                <a16:creationId xmlns:a16="http://schemas.microsoft.com/office/drawing/2014/main" id="{82E8E121-9F6D-C495-D27E-6D0B850752BA}"/>
              </a:ext>
            </a:extLst>
          </p:cNvPr>
          <p:cNvGraphicFramePr>
            <a:graphicFrameLocks noGrp="1"/>
          </p:cNvGraphicFramePr>
          <p:nvPr>
            <p:extLst>
              <p:ext uri="{D42A27DB-BD31-4B8C-83A1-F6EECF244321}">
                <p14:modId xmlns:p14="http://schemas.microsoft.com/office/powerpoint/2010/main" val="488483287"/>
              </p:ext>
            </p:extLst>
          </p:nvPr>
        </p:nvGraphicFramePr>
        <p:xfrm>
          <a:off x="629587" y="389744"/>
          <a:ext cx="10792918" cy="5936105"/>
        </p:xfrm>
        <a:graphic>
          <a:graphicData uri="http://schemas.openxmlformats.org/drawingml/2006/table">
            <a:tbl>
              <a:tblPr/>
              <a:tblGrid>
                <a:gridCol w="10792918">
                  <a:extLst>
                    <a:ext uri="{9D8B030D-6E8A-4147-A177-3AD203B41FA5}">
                      <a16:colId xmlns:a16="http://schemas.microsoft.com/office/drawing/2014/main" val="2265996803"/>
                    </a:ext>
                  </a:extLst>
                </a:gridCol>
              </a:tblGrid>
              <a:tr h="5936105">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4119764921"/>
                  </a:ext>
                </a:extLst>
              </a:tr>
            </a:tbl>
          </a:graphicData>
        </a:graphic>
      </p:graphicFrame>
      <p:sp>
        <p:nvSpPr>
          <p:cNvPr id="9" name="TextBox 8">
            <a:extLst>
              <a:ext uri="{FF2B5EF4-FFF2-40B4-BE49-F238E27FC236}">
                <a16:creationId xmlns:a16="http://schemas.microsoft.com/office/drawing/2014/main" id="{FC2CFB23-600B-C32B-E5C2-A9BEC90A73D2}"/>
              </a:ext>
            </a:extLst>
          </p:cNvPr>
          <p:cNvSpPr txBox="1"/>
          <p:nvPr/>
        </p:nvSpPr>
        <p:spPr>
          <a:xfrm>
            <a:off x="9623686" y="5711254"/>
            <a:ext cx="190375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(WHO,2022)</a:t>
            </a:r>
          </a:p>
        </p:txBody>
      </p:sp>
    </p:spTree>
    <p:extLst>
      <p:ext uri="{BB962C8B-B14F-4D97-AF65-F5344CB8AC3E}">
        <p14:creationId xmlns:p14="http://schemas.microsoft.com/office/powerpoint/2010/main" val="2566553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ED64B2E-170B-6A90-0909-CEDDD73F9B4D}"/>
              </a:ext>
            </a:extLst>
          </p:cNvPr>
          <p:cNvGraphicFramePr>
            <a:graphicFrameLocks noGrp="1"/>
          </p:cNvGraphicFramePr>
          <p:nvPr>
            <p:extLst>
              <p:ext uri="{D42A27DB-BD31-4B8C-83A1-F6EECF244321}">
                <p14:modId xmlns:p14="http://schemas.microsoft.com/office/powerpoint/2010/main" val="2818267434"/>
              </p:ext>
            </p:extLst>
          </p:nvPr>
        </p:nvGraphicFramePr>
        <p:xfrm>
          <a:off x="119921" y="224852"/>
          <a:ext cx="11827240" cy="6415791"/>
        </p:xfrm>
        <a:graphic>
          <a:graphicData uri="http://schemas.openxmlformats.org/drawingml/2006/table">
            <a:tbl>
              <a:tblPr/>
              <a:tblGrid>
                <a:gridCol w="11827240">
                  <a:extLst>
                    <a:ext uri="{9D8B030D-6E8A-4147-A177-3AD203B41FA5}">
                      <a16:colId xmlns:a16="http://schemas.microsoft.com/office/drawing/2014/main" val="3751794473"/>
                    </a:ext>
                  </a:extLst>
                </a:gridCol>
              </a:tblGrid>
              <a:tr h="6415791">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2687464943"/>
                  </a:ext>
                </a:extLst>
              </a:tr>
            </a:tbl>
          </a:graphicData>
        </a:graphic>
      </p:graphicFrame>
      <p:sp>
        <p:nvSpPr>
          <p:cNvPr id="5" name="TextBox 4">
            <a:extLst>
              <a:ext uri="{FF2B5EF4-FFF2-40B4-BE49-F238E27FC236}">
                <a16:creationId xmlns:a16="http://schemas.microsoft.com/office/drawing/2014/main" id="{B8D40B9A-ECA0-8733-CEF1-372E97C7F686}"/>
              </a:ext>
            </a:extLst>
          </p:cNvPr>
          <p:cNvSpPr txBox="1"/>
          <p:nvPr/>
        </p:nvSpPr>
        <p:spPr>
          <a:xfrm>
            <a:off x="659567" y="609601"/>
            <a:ext cx="10377401"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Theories </a:t>
            </a:r>
          </a:p>
        </p:txBody>
      </p:sp>
      <p:graphicFrame>
        <p:nvGraphicFramePr>
          <p:cNvPr id="6" name="Table 5">
            <a:extLst>
              <a:ext uri="{FF2B5EF4-FFF2-40B4-BE49-F238E27FC236}">
                <a16:creationId xmlns:a16="http://schemas.microsoft.com/office/drawing/2014/main" id="{456A21DE-FB5D-E9B2-A64C-CA939189A129}"/>
              </a:ext>
            </a:extLst>
          </p:cNvPr>
          <p:cNvGraphicFramePr>
            <a:graphicFrameLocks noGrp="1"/>
          </p:cNvGraphicFramePr>
          <p:nvPr>
            <p:extLst>
              <p:ext uri="{D42A27DB-BD31-4B8C-83A1-F6EECF244321}">
                <p14:modId xmlns:p14="http://schemas.microsoft.com/office/powerpoint/2010/main" val="692698630"/>
              </p:ext>
            </p:extLst>
          </p:nvPr>
        </p:nvGraphicFramePr>
        <p:xfrm>
          <a:off x="3671538" y="507825"/>
          <a:ext cx="4302177" cy="884419"/>
        </p:xfrm>
        <a:graphic>
          <a:graphicData uri="http://schemas.openxmlformats.org/drawingml/2006/table">
            <a:tbl>
              <a:tblPr/>
              <a:tblGrid>
                <a:gridCol w="4302177">
                  <a:extLst>
                    <a:ext uri="{9D8B030D-6E8A-4147-A177-3AD203B41FA5}">
                      <a16:colId xmlns:a16="http://schemas.microsoft.com/office/drawing/2014/main" val="3106219759"/>
                    </a:ext>
                  </a:extLst>
                </a:gridCol>
              </a:tblGrid>
              <a:tr h="884419">
                <a:tc>
                  <a:txBody>
                    <a:bodyPr/>
                    <a:lstStyle/>
                    <a:p>
                      <a:endParaRPr lang="en-GB" dirty="0"/>
                    </a:p>
                  </a:txBody>
                  <a:tcPr>
                    <a:lnL w="12700" cmpd="sng">
                      <a:solidFill>
                        <a:schemeClr val="accent1">
                          <a:lumMod val="75000"/>
                        </a:schemeClr>
                      </a:solidFill>
                      <a:prstDash val="solid"/>
                    </a:lnL>
                    <a:lnR w="12700" cmpd="sng">
                      <a:solidFill>
                        <a:schemeClr val="accent1">
                          <a:lumMod val="75000"/>
                        </a:schemeClr>
                      </a:solidFill>
                      <a:prstDash val="solid"/>
                    </a:lnR>
                    <a:lnT w="12700" cmpd="sng">
                      <a:solidFill>
                        <a:schemeClr val="accent1">
                          <a:lumMod val="75000"/>
                        </a:schemeClr>
                      </a:solidFill>
                      <a:prstDash val="solid"/>
                    </a:lnT>
                    <a:lnB w="12700" cmpd="sng">
                      <a:solidFill>
                        <a:schemeClr val="accent1">
                          <a:lumMod val="75000"/>
                        </a:schemeClr>
                      </a:solidFill>
                      <a:prstDash val="solid"/>
                    </a:lnB>
                  </a:tcPr>
                </a:tc>
                <a:extLst>
                  <a:ext uri="{0D108BD9-81ED-4DB2-BD59-A6C34878D82A}">
                    <a16:rowId xmlns:a16="http://schemas.microsoft.com/office/drawing/2014/main" val="1360894534"/>
                  </a:ext>
                </a:extLst>
              </a:tr>
            </a:tbl>
          </a:graphicData>
        </a:graphic>
      </p:graphicFrame>
      <p:sp>
        <p:nvSpPr>
          <p:cNvPr id="2" name="TextBox 1">
            <a:extLst>
              <a:ext uri="{FF2B5EF4-FFF2-40B4-BE49-F238E27FC236}">
                <a16:creationId xmlns:a16="http://schemas.microsoft.com/office/drawing/2014/main" id="{188A5203-FC1A-1A97-6CCF-836D86907DD3}"/>
              </a:ext>
            </a:extLst>
          </p:cNvPr>
          <p:cNvSpPr txBox="1"/>
          <p:nvPr/>
        </p:nvSpPr>
        <p:spPr>
          <a:xfrm>
            <a:off x="513347" y="1604210"/>
            <a:ext cx="11101137" cy="480131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Biopsychosocial Model Definition: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The biopsychosocial model explains health as a result of biological, psychological, and social factors working together (Engel, 1977).</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Key ideas :Biological: physical health, illness, genetics. Psychological: thoughts, emotions, mental health. Social: family, culture, income, support networks. </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Influence on service design &amp; delivery: Services treat the whole person, not just symptoms. Health and social care work together. Example: managing diabetes includes medication, mental health support, and lifestyle advice.</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b="1" dirty="0">
                <a:latin typeface="Arial" panose="020B0604020202020204" pitchFamily="34" charset="0"/>
                <a:cs typeface="Arial" panose="020B0604020202020204" pitchFamily="34" charset="0"/>
              </a:rPr>
              <a:t>Ecological Model Definition: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The ecological model shows that health is influenced by different levels of society, from individuals to wider social and environmental factors (WHO, 2022).</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Key levels: Individual (knowledge, behaviour), Family and community Organisations (schools, workplaces, healthcare), Society and policy (laws, environment).</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 Influence on service design &amp; delivery: Focus on prevention and health promotion. Services target communities, not just individuals. Example: Change4Life supports families, schools, and communities to encourage healthy living</a:t>
            </a:r>
          </a:p>
        </p:txBody>
      </p:sp>
      <p:graphicFrame>
        <p:nvGraphicFramePr>
          <p:cNvPr id="3" name="Table 2">
            <a:extLst>
              <a:ext uri="{FF2B5EF4-FFF2-40B4-BE49-F238E27FC236}">
                <a16:creationId xmlns:a16="http://schemas.microsoft.com/office/drawing/2014/main" id="{E84C851C-1B14-1A1B-EC65-EE8F897B5B2A}"/>
              </a:ext>
            </a:extLst>
          </p:cNvPr>
          <p:cNvGraphicFramePr>
            <a:graphicFrameLocks noGrp="1"/>
          </p:cNvGraphicFramePr>
          <p:nvPr/>
        </p:nvGraphicFramePr>
        <p:xfrm>
          <a:off x="417095" y="1556084"/>
          <a:ext cx="11181347" cy="4908884"/>
        </p:xfrm>
        <a:graphic>
          <a:graphicData uri="http://schemas.openxmlformats.org/drawingml/2006/table">
            <a:tbl>
              <a:tblPr/>
              <a:tblGrid>
                <a:gridCol w="11181347">
                  <a:extLst>
                    <a:ext uri="{9D8B030D-6E8A-4147-A177-3AD203B41FA5}">
                      <a16:colId xmlns:a16="http://schemas.microsoft.com/office/drawing/2014/main" val="777272399"/>
                    </a:ext>
                  </a:extLst>
                </a:gridCol>
              </a:tblGrid>
              <a:tr h="4908884">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59698224"/>
                  </a:ext>
                </a:extLst>
              </a:tr>
            </a:tbl>
          </a:graphicData>
        </a:graphic>
      </p:graphicFrame>
    </p:spTree>
    <p:extLst>
      <p:ext uri="{BB962C8B-B14F-4D97-AF65-F5344CB8AC3E}">
        <p14:creationId xmlns:p14="http://schemas.microsoft.com/office/powerpoint/2010/main" val="3411568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384B3-68EE-F6A1-362A-7CD7DE7D46C9}"/>
              </a:ext>
            </a:extLst>
          </p:cNvPr>
          <p:cNvSpPr>
            <a:spLocks noGrp="1"/>
          </p:cNvSpPr>
          <p:nvPr>
            <p:ph type="ctrTitle"/>
          </p:nvPr>
        </p:nvSpPr>
        <p:spPr>
          <a:xfrm>
            <a:off x="1219200" y="417095"/>
            <a:ext cx="9144000" cy="927184"/>
          </a:xfrm>
        </p:spPr>
        <p:txBody>
          <a:bodyPr/>
          <a:lstStyle/>
          <a:p>
            <a:r>
              <a:rPr lang="en-GB" dirty="0"/>
              <a:t>Theories </a:t>
            </a:r>
          </a:p>
        </p:txBody>
      </p:sp>
      <p:sp>
        <p:nvSpPr>
          <p:cNvPr id="3" name="Subtitle 2">
            <a:extLst>
              <a:ext uri="{FF2B5EF4-FFF2-40B4-BE49-F238E27FC236}">
                <a16:creationId xmlns:a16="http://schemas.microsoft.com/office/drawing/2014/main" id="{D62958CB-AE35-3084-CB03-886102DF291F}"/>
              </a:ext>
            </a:extLst>
          </p:cNvPr>
          <p:cNvSpPr>
            <a:spLocks noGrp="1"/>
          </p:cNvSpPr>
          <p:nvPr>
            <p:ph type="subTitle" idx="1"/>
          </p:nvPr>
        </p:nvSpPr>
        <p:spPr>
          <a:xfrm>
            <a:off x="160419" y="1524000"/>
            <a:ext cx="11614485" cy="5454316"/>
          </a:xfrm>
        </p:spPr>
        <p:txBody>
          <a:bodyPr>
            <a:normAutofit/>
          </a:bodyPr>
          <a:lstStyle/>
          <a:p>
            <a:pPr algn="l"/>
            <a:r>
              <a:rPr lang="en-GB" b="1" dirty="0"/>
              <a:t>Holistic Model of Health Definition:</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The holistic model views health as a balance between physical, mental, emotional, social and spiritual wellbeing (WHO, 2022).</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Key ideas: People are more than their illness. Well-being depends on balance in all areas of life. </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Influence on service design &amp; delivery: Person-centred care. Support includes physical treatment and emotional care. Example: mental health services offering therapy, social support, and lifestyle advice. (Engel, 1977)(World Health Organisation, 2022)</a:t>
            </a:r>
          </a:p>
          <a:p>
            <a:pPr marL="342900" indent="-342900" algn="l">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b="1" dirty="0">
                <a:latin typeface="Arial" panose="020B0604020202020204" pitchFamily="34" charset="0"/>
                <a:cs typeface="Arial" panose="020B0604020202020204" pitchFamily="34" charset="0"/>
              </a:rPr>
              <a:t>Why These Models Matter</a:t>
            </a:r>
            <a:r>
              <a:rPr lang="en-GB" dirty="0">
                <a:latin typeface="Arial" panose="020B0604020202020204" pitchFamily="34" charset="0"/>
                <a:cs typeface="Arial" panose="020B0604020202020204" pitchFamily="34" charset="0"/>
              </a:rPr>
              <a:t>: They support integrated care, help reduce health inequalities, encourage long-term, sustainable health systems, and align with WHO and UN goals for wellbeing and sustainable development</a:t>
            </a:r>
          </a:p>
        </p:txBody>
      </p:sp>
      <p:graphicFrame>
        <p:nvGraphicFramePr>
          <p:cNvPr id="4" name="Table 3">
            <a:extLst>
              <a:ext uri="{FF2B5EF4-FFF2-40B4-BE49-F238E27FC236}">
                <a16:creationId xmlns:a16="http://schemas.microsoft.com/office/drawing/2014/main" id="{66BC4991-23CD-C515-1DD2-BE71799E2F69}"/>
              </a:ext>
            </a:extLst>
          </p:cNvPr>
          <p:cNvGraphicFramePr>
            <a:graphicFrameLocks noGrp="1"/>
          </p:cNvGraphicFramePr>
          <p:nvPr>
            <p:extLst>
              <p:ext uri="{D42A27DB-BD31-4B8C-83A1-F6EECF244321}">
                <p14:modId xmlns:p14="http://schemas.microsoft.com/office/powerpoint/2010/main" val="1277618543"/>
              </p:ext>
            </p:extLst>
          </p:nvPr>
        </p:nvGraphicFramePr>
        <p:xfrm>
          <a:off x="2261937" y="433138"/>
          <a:ext cx="7122694" cy="834190"/>
        </p:xfrm>
        <a:graphic>
          <a:graphicData uri="http://schemas.openxmlformats.org/drawingml/2006/table">
            <a:tbl>
              <a:tblPr/>
              <a:tblGrid>
                <a:gridCol w="7122694">
                  <a:extLst>
                    <a:ext uri="{9D8B030D-6E8A-4147-A177-3AD203B41FA5}">
                      <a16:colId xmlns:a16="http://schemas.microsoft.com/office/drawing/2014/main" val="2951160693"/>
                    </a:ext>
                  </a:extLst>
                </a:gridCol>
              </a:tblGrid>
              <a:tr h="83419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502145516"/>
                  </a:ext>
                </a:extLst>
              </a:tr>
            </a:tbl>
          </a:graphicData>
        </a:graphic>
      </p:graphicFrame>
      <p:graphicFrame>
        <p:nvGraphicFramePr>
          <p:cNvPr id="5" name="Table 4">
            <a:extLst>
              <a:ext uri="{FF2B5EF4-FFF2-40B4-BE49-F238E27FC236}">
                <a16:creationId xmlns:a16="http://schemas.microsoft.com/office/drawing/2014/main" id="{9E71B0A9-CF33-3A63-E92F-2A6CD86B86C8}"/>
              </a:ext>
            </a:extLst>
          </p:cNvPr>
          <p:cNvGraphicFramePr>
            <a:graphicFrameLocks noGrp="1"/>
          </p:cNvGraphicFramePr>
          <p:nvPr/>
        </p:nvGraphicFramePr>
        <p:xfrm>
          <a:off x="240632" y="1443789"/>
          <a:ext cx="11502189" cy="5245769"/>
        </p:xfrm>
        <a:graphic>
          <a:graphicData uri="http://schemas.openxmlformats.org/drawingml/2006/table">
            <a:tbl>
              <a:tblPr/>
              <a:tblGrid>
                <a:gridCol w="11502189">
                  <a:extLst>
                    <a:ext uri="{9D8B030D-6E8A-4147-A177-3AD203B41FA5}">
                      <a16:colId xmlns:a16="http://schemas.microsoft.com/office/drawing/2014/main" val="3996810307"/>
                    </a:ext>
                  </a:extLst>
                </a:gridCol>
              </a:tblGrid>
              <a:tr h="5245769">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968109583"/>
                  </a:ext>
                </a:extLst>
              </a:tr>
            </a:tbl>
          </a:graphicData>
        </a:graphic>
      </p:graphicFrame>
    </p:spTree>
    <p:extLst>
      <p:ext uri="{BB962C8B-B14F-4D97-AF65-F5344CB8AC3E}">
        <p14:creationId xmlns:p14="http://schemas.microsoft.com/office/powerpoint/2010/main" val="3416703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9E930-5ECC-68CF-AA93-842E496E8BA9}"/>
              </a:ext>
            </a:extLst>
          </p:cNvPr>
          <p:cNvSpPr>
            <a:spLocks noGrp="1"/>
          </p:cNvSpPr>
          <p:nvPr>
            <p:ph type="ctrTitle"/>
          </p:nvPr>
        </p:nvSpPr>
        <p:spPr>
          <a:xfrm>
            <a:off x="1443790" y="0"/>
            <a:ext cx="9144000" cy="1231984"/>
          </a:xfrm>
        </p:spPr>
        <p:txBody>
          <a:bodyPr>
            <a:normAutofit fontScale="90000"/>
          </a:bodyPr>
          <a:lstStyle/>
          <a:p>
            <a:r>
              <a:rPr lang="en-GB" dirty="0"/>
              <a:t>Sustainable Development Goals</a:t>
            </a:r>
          </a:p>
        </p:txBody>
      </p:sp>
      <p:sp>
        <p:nvSpPr>
          <p:cNvPr id="3" name="Subtitle 2">
            <a:extLst>
              <a:ext uri="{FF2B5EF4-FFF2-40B4-BE49-F238E27FC236}">
                <a16:creationId xmlns:a16="http://schemas.microsoft.com/office/drawing/2014/main" id="{ADBEF743-C458-F7CA-E934-D7AD6F911014}"/>
              </a:ext>
            </a:extLst>
          </p:cNvPr>
          <p:cNvSpPr>
            <a:spLocks noGrp="1"/>
          </p:cNvSpPr>
          <p:nvPr>
            <p:ph type="subTitle" idx="1"/>
          </p:nvPr>
        </p:nvSpPr>
        <p:spPr>
          <a:xfrm>
            <a:off x="497304" y="1516563"/>
            <a:ext cx="5325979" cy="2654383"/>
          </a:xfrm>
        </p:spPr>
        <p:txBody>
          <a:bodyPr>
            <a:noAutofit/>
          </a:bodyPr>
          <a:lstStyle/>
          <a:p>
            <a:r>
              <a:rPr lang="en-GB" sz="2000" b="1" dirty="0">
                <a:latin typeface="Arial" panose="020B0604020202020204" pitchFamily="34" charset="0"/>
                <a:cs typeface="Arial" panose="020B0604020202020204" pitchFamily="34" charset="0"/>
              </a:rPr>
              <a:t>What are the SDGs?</a:t>
            </a:r>
          </a:p>
          <a:p>
            <a:pPr algn="l"/>
            <a:r>
              <a:rPr lang="en-GB" sz="2000" dirty="0">
                <a:latin typeface="Arial" panose="020B0604020202020204" pitchFamily="34" charset="0"/>
                <a:cs typeface="Arial" panose="020B0604020202020204" pitchFamily="34" charset="0"/>
              </a:rPr>
              <a:t>The Sustainable Development Goals (SDGs) were created by the United Nations in 2015</a:t>
            </a:r>
          </a:p>
          <a:p>
            <a:pPr algn="l"/>
            <a:r>
              <a:rPr lang="en-GB" sz="2000" dirty="0">
                <a:latin typeface="Arial" panose="020B0604020202020204" pitchFamily="34" charset="0"/>
                <a:cs typeface="Arial" panose="020B0604020202020204" pitchFamily="34" charset="0"/>
              </a:rPr>
              <a:t>There are 17 global goals</a:t>
            </a:r>
          </a:p>
          <a:p>
            <a:pPr algn="l"/>
            <a:r>
              <a:rPr lang="en-GB" sz="2000" dirty="0">
                <a:latin typeface="Arial" panose="020B0604020202020204" pitchFamily="34" charset="0"/>
                <a:cs typeface="Arial" panose="020B0604020202020204" pitchFamily="34" charset="0"/>
              </a:rPr>
              <a:t>They aim to: Reduce inequalities, Improve health and wellbeing, Protect the environment, and Support long-term development (United Nations, 2015)</a:t>
            </a:r>
          </a:p>
        </p:txBody>
      </p:sp>
      <p:sp>
        <p:nvSpPr>
          <p:cNvPr id="5" name="TextBox 4">
            <a:extLst>
              <a:ext uri="{FF2B5EF4-FFF2-40B4-BE49-F238E27FC236}">
                <a16:creationId xmlns:a16="http://schemas.microsoft.com/office/drawing/2014/main" id="{20374671-60DE-C03A-12F4-817615D04F50}"/>
              </a:ext>
            </a:extLst>
          </p:cNvPr>
          <p:cNvSpPr txBox="1"/>
          <p:nvPr/>
        </p:nvSpPr>
        <p:spPr>
          <a:xfrm>
            <a:off x="6368715" y="1379622"/>
            <a:ext cx="5438273" cy="313932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SDG 3 – </a:t>
            </a:r>
            <a:r>
              <a:rPr lang="en-GB" dirty="0">
                <a:latin typeface="Arial" panose="020B0604020202020204" pitchFamily="34" charset="0"/>
                <a:cs typeface="Arial" panose="020B0604020202020204" pitchFamily="34" charset="0"/>
              </a:rPr>
              <a:t>Good Health and Well-being </a:t>
            </a:r>
          </a:p>
          <a:p>
            <a:r>
              <a:rPr lang="en-GB" dirty="0">
                <a:latin typeface="Arial" panose="020B0604020202020204" pitchFamily="34" charset="0"/>
                <a:cs typeface="Arial" panose="020B0604020202020204" pitchFamily="34" charset="0"/>
              </a:rPr>
              <a:t>Goal 3 aims to:</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Ensure healthy lives.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Promote well-being for people of all ages (United Nations, 2023)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Key focus areas: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Disease prevention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Mental health and wellbeing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Reducing long-term conditions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Access to healthcare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Health inequalities</a:t>
            </a:r>
          </a:p>
        </p:txBody>
      </p:sp>
      <p:sp>
        <p:nvSpPr>
          <p:cNvPr id="6" name="TextBox 5">
            <a:extLst>
              <a:ext uri="{FF2B5EF4-FFF2-40B4-BE49-F238E27FC236}">
                <a16:creationId xmlns:a16="http://schemas.microsoft.com/office/drawing/2014/main" id="{F4DD8FDD-1AFD-20CB-4F26-10246AEB06AA}"/>
              </a:ext>
            </a:extLst>
          </p:cNvPr>
          <p:cNvSpPr txBox="1"/>
          <p:nvPr/>
        </p:nvSpPr>
        <p:spPr>
          <a:xfrm>
            <a:off x="2053389" y="4908884"/>
            <a:ext cx="9496926" cy="147732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How Health, Wellbeing and Sustainability Are Linked (SDG 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Good health improves quality of life and well-being.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Preventing illness reduces pressure on health services.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Prevention supports sustainable health systems.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Healthier populations support economic and social development (WHO, 2022)</a:t>
            </a:r>
          </a:p>
        </p:txBody>
      </p:sp>
      <p:graphicFrame>
        <p:nvGraphicFramePr>
          <p:cNvPr id="7" name="Table 6">
            <a:extLst>
              <a:ext uri="{FF2B5EF4-FFF2-40B4-BE49-F238E27FC236}">
                <a16:creationId xmlns:a16="http://schemas.microsoft.com/office/drawing/2014/main" id="{9538E1A7-DD9A-18DC-1341-75261A00A003}"/>
              </a:ext>
            </a:extLst>
          </p:cNvPr>
          <p:cNvGraphicFramePr>
            <a:graphicFrameLocks noGrp="1"/>
          </p:cNvGraphicFramePr>
          <p:nvPr/>
        </p:nvGraphicFramePr>
        <p:xfrm>
          <a:off x="561474" y="1411705"/>
          <a:ext cx="5245768" cy="2919663"/>
        </p:xfrm>
        <a:graphic>
          <a:graphicData uri="http://schemas.openxmlformats.org/drawingml/2006/table">
            <a:tbl>
              <a:tblPr/>
              <a:tblGrid>
                <a:gridCol w="5245768">
                  <a:extLst>
                    <a:ext uri="{9D8B030D-6E8A-4147-A177-3AD203B41FA5}">
                      <a16:colId xmlns:a16="http://schemas.microsoft.com/office/drawing/2014/main" val="970874132"/>
                    </a:ext>
                  </a:extLst>
                </a:gridCol>
              </a:tblGrid>
              <a:tr h="2919663">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289371325"/>
                  </a:ext>
                </a:extLst>
              </a:tr>
            </a:tbl>
          </a:graphicData>
        </a:graphic>
      </p:graphicFrame>
      <p:graphicFrame>
        <p:nvGraphicFramePr>
          <p:cNvPr id="8" name="Table 7">
            <a:extLst>
              <a:ext uri="{FF2B5EF4-FFF2-40B4-BE49-F238E27FC236}">
                <a16:creationId xmlns:a16="http://schemas.microsoft.com/office/drawing/2014/main" id="{EEAD602E-672E-9349-3757-D95733062BE4}"/>
              </a:ext>
            </a:extLst>
          </p:cNvPr>
          <p:cNvGraphicFramePr>
            <a:graphicFrameLocks noGrp="1"/>
          </p:cNvGraphicFramePr>
          <p:nvPr/>
        </p:nvGraphicFramePr>
        <p:xfrm>
          <a:off x="1315453" y="417095"/>
          <a:ext cx="9496926" cy="866273"/>
        </p:xfrm>
        <a:graphic>
          <a:graphicData uri="http://schemas.openxmlformats.org/drawingml/2006/table">
            <a:tbl>
              <a:tblPr/>
              <a:tblGrid>
                <a:gridCol w="9496926">
                  <a:extLst>
                    <a:ext uri="{9D8B030D-6E8A-4147-A177-3AD203B41FA5}">
                      <a16:colId xmlns:a16="http://schemas.microsoft.com/office/drawing/2014/main" val="811899944"/>
                    </a:ext>
                  </a:extLst>
                </a:gridCol>
              </a:tblGrid>
              <a:tr h="866273">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740707878"/>
                  </a:ext>
                </a:extLst>
              </a:tr>
            </a:tbl>
          </a:graphicData>
        </a:graphic>
      </p:graphicFrame>
      <p:graphicFrame>
        <p:nvGraphicFramePr>
          <p:cNvPr id="9" name="Table 8">
            <a:extLst>
              <a:ext uri="{FF2B5EF4-FFF2-40B4-BE49-F238E27FC236}">
                <a16:creationId xmlns:a16="http://schemas.microsoft.com/office/drawing/2014/main" id="{6E11CC73-CABC-1226-F2A8-163C67AF3966}"/>
              </a:ext>
            </a:extLst>
          </p:cNvPr>
          <p:cNvGraphicFramePr>
            <a:graphicFrameLocks noGrp="1"/>
          </p:cNvGraphicFramePr>
          <p:nvPr>
            <p:extLst>
              <p:ext uri="{D42A27DB-BD31-4B8C-83A1-F6EECF244321}">
                <p14:modId xmlns:p14="http://schemas.microsoft.com/office/powerpoint/2010/main" val="1169005287"/>
              </p:ext>
            </p:extLst>
          </p:nvPr>
        </p:nvGraphicFramePr>
        <p:xfrm>
          <a:off x="6128085" y="1459832"/>
          <a:ext cx="5759116" cy="3176336"/>
        </p:xfrm>
        <a:graphic>
          <a:graphicData uri="http://schemas.openxmlformats.org/drawingml/2006/table">
            <a:tbl>
              <a:tblPr/>
              <a:tblGrid>
                <a:gridCol w="5759116">
                  <a:extLst>
                    <a:ext uri="{9D8B030D-6E8A-4147-A177-3AD203B41FA5}">
                      <a16:colId xmlns:a16="http://schemas.microsoft.com/office/drawing/2014/main" val="1787342166"/>
                    </a:ext>
                  </a:extLst>
                </a:gridCol>
              </a:tblGrid>
              <a:tr h="3176336">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757757497"/>
                  </a:ext>
                </a:extLst>
              </a:tr>
            </a:tbl>
          </a:graphicData>
        </a:graphic>
      </p:graphicFrame>
    </p:spTree>
    <p:extLst>
      <p:ext uri="{BB962C8B-B14F-4D97-AF65-F5344CB8AC3E}">
        <p14:creationId xmlns:p14="http://schemas.microsoft.com/office/powerpoint/2010/main" val="2037958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58F17-FCA0-9748-8844-3EEB2CA79251}"/>
              </a:ext>
            </a:extLst>
          </p:cNvPr>
          <p:cNvSpPr>
            <a:spLocks noGrp="1"/>
          </p:cNvSpPr>
          <p:nvPr>
            <p:ph type="ctrTitle"/>
          </p:nvPr>
        </p:nvSpPr>
        <p:spPr>
          <a:xfrm>
            <a:off x="513346" y="1540042"/>
            <a:ext cx="10860506" cy="5025650"/>
          </a:xfrm>
        </p:spPr>
        <p:txBody>
          <a:bodyPr>
            <a:normAutofit fontScale="90000"/>
          </a:bodyPr>
          <a:lstStyle/>
          <a:p>
            <a:r>
              <a:rPr lang="en-GB" sz="2000" b="1" dirty="0">
                <a:latin typeface="Arial" panose="020B0604020202020204" pitchFamily="34" charset="0"/>
                <a:cs typeface="Arial" panose="020B0604020202020204" pitchFamily="34" charset="0"/>
              </a:rPr>
              <a:t>Exampl</a:t>
            </a:r>
            <a:r>
              <a:rPr lang="en-GB" sz="2000" dirty="0">
                <a:latin typeface="Arial" panose="020B0604020202020204" pitchFamily="34" charset="0"/>
                <a:cs typeface="Arial" panose="020B0604020202020204" pitchFamily="34" charset="0"/>
              </a:rPr>
              <a:t>e: Diabetes Prevention Programme (NHS). What it is: A national programme to prevent Type 2 diabetes. Supports people at high risk through lifestyle changes (NHS, 2023).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How it links to the models:</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Biopsychosocial model</a:t>
            </a:r>
            <a:r>
              <a:rPr lang="en-GB" sz="2000" dirty="0">
                <a:latin typeface="Arial" panose="020B0604020202020204" pitchFamily="34" charset="0"/>
                <a:cs typeface="Arial" panose="020B0604020202020204" pitchFamily="34" charset="0"/>
              </a:rPr>
              <a:t>: Physical: diet, weight, exercise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Psychological: motivation, behaviour change, Social: group support and education</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Ecological model</a:t>
            </a:r>
            <a:r>
              <a:rPr lang="en-GB" sz="2000" dirty="0">
                <a:latin typeface="Arial" panose="020B0604020202020204" pitchFamily="34" charset="0"/>
                <a:cs typeface="Arial" panose="020B0604020202020204" pitchFamily="34" charset="0"/>
              </a:rPr>
              <a:t>: Individual lifestyle choices, Community support programmes, National health policy</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Holistic model</a:t>
            </a:r>
            <a:r>
              <a:rPr lang="en-GB" sz="2000" dirty="0">
                <a:latin typeface="Arial" panose="020B0604020202020204" pitchFamily="34" charset="0"/>
                <a:cs typeface="Arial" panose="020B0604020202020204" pitchFamily="34" charset="0"/>
              </a:rPr>
              <a:t>: Focus on overall well-being, not just blood sugar levels</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EXAMPLES- </a:t>
            </a:r>
            <a:r>
              <a:rPr lang="en-GB" sz="2000" b="1" dirty="0">
                <a:latin typeface="Arial" panose="020B0604020202020204" pitchFamily="34" charset="0"/>
                <a:cs typeface="Arial" panose="020B0604020202020204" pitchFamily="34" charset="0"/>
              </a:rPr>
              <a:t>Change4Life – promotes healthy eating and physical activity, NHS Health Checks – early detection of health risks, Mental health promotion – supports wellbeing and resilience</a:t>
            </a:r>
            <a:br>
              <a:rPr lang="en-GB" sz="2000"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Why This Is Sustainable Prevents long-term illness, reduces future NHS costs, improves quality of life, supports SDG 3 goals, and helps create a healthier population for the future</a:t>
            </a:r>
          </a:p>
        </p:txBody>
      </p:sp>
      <p:sp>
        <p:nvSpPr>
          <p:cNvPr id="3" name="Subtitle 2">
            <a:extLst>
              <a:ext uri="{FF2B5EF4-FFF2-40B4-BE49-F238E27FC236}">
                <a16:creationId xmlns:a16="http://schemas.microsoft.com/office/drawing/2014/main" id="{66C10189-C7A0-DA69-23F2-2219F005E20A}"/>
              </a:ext>
            </a:extLst>
          </p:cNvPr>
          <p:cNvSpPr>
            <a:spLocks noGrp="1"/>
          </p:cNvSpPr>
          <p:nvPr>
            <p:ph type="subTitle" idx="1"/>
          </p:nvPr>
        </p:nvSpPr>
        <p:spPr>
          <a:xfrm>
            <a:off x="1331495" y="537995"/>
            <a:ext cx="9737558" cy="1098300"/>
          </a:xfrm>
        </p:spPr>
        <p:txBody>
          <a:bodyPr/>
          <a:lstStyle/>
          <a:p>
            <a:r>
              <a:rPr lang="en-GB" dirty="0">
                <a:latin typeface="Arial" panose="020B0604020202020204" pitchFamily="34" charset="0"/>
                <a:cs typeface="Arial" panose="020B0604020202020204" pitchFamily="34" charset="0"/>
              </a:rPr>
              <a:t>Integration into UK Health &amp; Social Care. The UK health system supports SDG 3 by focusing on prevention, early intervention and long-term wellbeing.</a:t>
            </a:r>
          </a:p>
          <a:p>
            <a:endParaRPr lang="en-GB" dirty="0"/>
          </a:p>
          <a:p>
            <a:endParaRPr lang="en-GB" dirty="0"/>
          </a:p>
        </p:txBody>
      </p:sp>
      <p:graphicFrame>
        <p:nvGraphicFramePr>
          <p:cNvPr id="4" name="Table 3">
            <a:extLst>
              <a:ext uri="{FF2B5EF4-FFF2-40B4-BE49-F238E27FC236}">
                <a16:creationId xmlns:a16="http://schemas.microsoft.com/office/drawing/2014/main" id="{6F3ED817-AF12-9D00-F980-0918E7C6E644}"/>
              </a:ext>
            </a:extLst>
          </p:cNvPr>
          <p:cNvGraphicFramePr>
            <a:graphicFrameLocks noGrp="1"/>
          </p:cNvGraphicFramePr>
          <p:nvPr/>
        </p:nvGraphicFramePr>
        <p:xfrm>
          <a:off x="1813810" y="569626"/>
          <a:ext cx="8994098" cy="1334125"/>
        </p:xfrm>
        <a:graphic>
          <a:graphicData uri="http://schemas.openxmlformats.org/drawingml/2006/table">
            <a:tbl>
              <a:tblPr/>
              <a:tblGrid>
                <a:gridCol w="8994098">
                  <a:extLst>
                    <a:ext uri="{9D8B030D-6E8A-4147-A177-3AD203B41FA5}">
                      <a16:colId xmlns:a16="http://schemas.microsoft.com/office/drawing/2014/main" val="985683163"/>
                    </a:ext>
                  </a:extLst>
                </a:gridCol>
              </a:tblGrid>
              <a:tr h="1334125">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516755205"/>
                  </a:ext>
                </a:extLst>
              </a:tr>
            </a:tbl>
          </a:graphicData>
        </a:graphic>
      </p:graphicFrame>
      <p:graphicFrame>
        <p:nvGraphicFramePr>
          <p:cNvPr id="5" name="Table 4">
            <a:extLst>
              <a:ext uri="{FF2B5EF4-FFF2-40B4-BE49-F238E27FC236}">
                <a16:creationId xmlns:a16="http://schemas.microsoft.com/office/drawing/2014/main" id="{1E611BFD-2C6C-EC97-08BE-B98355A4E664}"/>
              </a:ext>
            </a:extLst>
          </p:cNvPr>
          <p:cNvGraphicFramePr>
            <a:graphicFrameLocks noGrp="1"/>
          </p:cNvGraphicFramePr>
          <p:nvPr/>
        </p:nvGraphicFramePr>
        <p:xfrm>
          <a:off x="659567" y="2758190"/>
          <a:ext cx="10972800" cy="3837482"/>
        </p:xfrm>
        <a:graphic>
          <a:graphicData uri="http://schemas.openxmlformats.org/drawingml/2006/table">
            <a:tbl>
              <a:tblPr/>
              <a:tblGrid>
                <a:gridCol w="10972800">
                  <a:extLst>
                    <a:ext uri="{9D8B030D-6E8A-4147-A177-3AD203B41FA5}">
                      <a16:colId xmlns:a16="http://schemas.microsoft.com/office/drawing/2014/main" val="3389517181"/>
                    </a:ext>
                  </a:extLst>
                </a:gridCol>
              </a:tblGrid>
              <a:tr h="3837482">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137228318"/>
                  </a:ext>
                </a:extLst>
              </a:tr>
            </a:tbl>
          </a:graphicData>
        </a:graphic>
      </p:graphicFrame>
    </p:spTree>
    <p:extLst>
      <p:ext uri="{BB962C8B-B14F-4D97-AF65-F5344CB8AC3E}">
        <p14:creationId xmlns:p14="http://schemas.microsoft.com/office/powerpoint/2010/main" val="1934427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9D55F-71AE-2763-052F-011527717A88}"/>
              </a:ext>
            </a:extLst>
          </p:cNvPr>
          <p:cNvSpPr>
            <a:spLocks noGrp="1"/>
          </p:cNvSpPr>
          <p:nvPr>
            <p:ph type="ctrTitle"/>
          </p:nvPr>
        </p:nvSpPr>
        <p:spPr>
          <a:xfrm>
            <a:off x="1219200" y="176463"/>
            <a:ext cx="9144000" cy="1183858"/>
          </a:xfrm>
        </p:spPr>
        <p:txBody>
          <a:bodyPr/>
          <a:lstStyle/>
          <a:p>
            <a:r>
              <a:rPr lang="en-GB" dirty="0"/>
              <a:t>Policy and Governance </a:t>
            </a:r>
          </a:p>
        </p:txBody>
      </p:sp>
      <p:sp>
        <p:nvSpPr>
          <p:cNvPr id="3" name="Subtitle 2">
            <a:extLst>
              <a:ext uri="{FF2B5EF4-FFF2-40B4-BE49-F238E27FC236}">
                <a16:creationId xmlns:a16="http://schemas.microsoft.com/office/drawing/2014/main" id="{983BD0E1-0C23-8F96-EB81-6C1EAD536D25}"/>
              </a:ext>
            </a:extLst>
          </p:cNvPr>
          <p:cNvSpPr>
            <a:spLocks noGrp="1"/>
          </p:cNvSpPr>
          <p:nvPr>
            <p:ph type="subTitle" idx="1"/>
          </p:nvPr>
        </p:nvSpPr>
        <p:spPr>
          <a:xfrm>
            <a:off x="1010652" y="1372186"/>
            <a:ext cx="9657347" cy="1655762"/>
          </a:xfrm>
        </p:spPr>
        <p:txBody>
          <a:bodyPr>
            <a:normAutofit fontScale="92500"/>
          </a:bodyPr>
          <a:lstStyle/>
          <a:p>
            <a:r>
              <a:rPr lang="en-GB" dirty="0">
                <a:latin typeface="Arial" panose="020B0604020202020204" pitchFamily="34" charset="0"/>
                <a:cs typeface="Arial" panose="020B0604020202020204" pitchFamily="34" charset="0"/>
              </a:rPr>
              <a:t>What is Policy and Governance? Policy: rules, plans and strategies made by governments and organisations</a:t>
            </a:r>
          </a:p>
          <a:p>
            <a:r>
              <a:rPr lang="en-GB" dirty="0">
                <a:latin typeface="Arial" panose="020B0604020202020204" pitchFamily="34" charset="0"/>
                <a:cs typeface="Arial" panose="020B0604020202020204" pitchFamily="34" charset="0"/>
              </a:rPr>
              <a:t>Governance: how these policies are managed, funded and put into practice</a:t>
            </a:r>
          </a:p>
          <a:p>
            <a:r>
              <a:rPr lang="en-GB" dirty="0">
                <a:latin typeface="Arial" panose="020B0604020202020204" pitchFamily="34" charset="0"/>
                <a:cs typeface="Arial" panose="020B0604020202020204" pitchFamily="34" charset="0"/>
              </a:rPr>
              <a:t>They guide how health and social care services are designed and delivered</a:t>
            </a:r>
          </a:p>
        </p:txBody>
      </p:sp>
      <p:sp>
        <p:nvSpPr>
          <p:cNvPr id="4" name="TextBox 3">
            <a:extLst>
              <a:ext uri="{FF2B5EF4-FFF2-40B4-BE49-F238E27FC236}">
                <a16:creationId xmlns:a16="http://schemas.microsoft.com/office/drawing/2014/main" id="{FA0B55D4-F181-699C-926A-C73DF754018D}"/>
              </a:ext>
            </a:extLst>
          </p:cNvPr>
          <p:cNvSpPr txBox="1"/>
          <p:nvPr/>
        </p:nvSpPr>
        <p:spPr>
          <a:xfrm>
            <a:off x="834190" y="3433011"/>
            <a:ext cx="4780546" cy="258532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International Frameworks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WHO – Health in All Policies.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Health is affected by housing, education, transport and work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All government sectors should consider health impacts (WHO, 2014)</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Focus on prevention and reducing inequalities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Supports sustainable health systems</a:t>
            </a:r>
          </a:p>
        </p:txBody>
      </p:sp>
      <p:sp>
        <p:nvSpPr>
          <p:cNvPr id="5" name="TextBox 4">
            <a:extLst>
              <a:ext uri="{FF2B5EF4-FFF2-40B4-BE49-F238E27FC236}">
                <a16:creationId xmlns:a16="http://schemas.microsoft.com/office/drawing/2014/main" id="{17C794D6-42F3-9660-C5EF-DF6D8D9EA27C}"/>
              </a:ext>
            </a:extLst>
          </p:cNvPr>
          <p:cNvSpPr txBox="1"/>
          <p:nvPr/>
        </p:nvSpPr>
        <p:spPr>
          <a:xfrm>
            <a:off x="6561221" y="3465095"/>
            <a:ext cx="4539916" cy="258532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UN – Sustainable Development Goals </a:t>
            </a:r>
            <a:r>
              <a:rPr lang="en-GB" dirty="0">
                <a:latin typeface="Arial" panose="020B0604020202020204" pitchFamily="34" charset="0"/>
                <a:cs typeface="Arial" panose="020B0604020202020204" pitchFamily="34" charset="0"/>
              </a:rPr>
              <a:t>SDG 3: Good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Health and Wellbeing</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Encourages disease prevention and well-being promotion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Links health to long-term social and economic development (UN, 2015)</a:t>
            </a:r>
          </a:p>
        </p:txBody>
      </p:sp>
      <p:graphicFrame>
        <p:nvGraphicFramePr>
          <p:cNvPr id="6" name="Table 5">
            <a:extLst>
              <a:ext uri="{FF2B5EF4-FFF2-40B4-BE49-F238E27FC236}">
                <a16:creationId xmlns:a16="http://schemas.microsoft.com/office/drawing/2014/main" id="{8BD73D54-9B99-531C-D4C4-7EC2888A1770}"/>
              </a:ext>
            </a:extLst>
          </p:cNvPr>
          <p:cNvGraphicFramePr>
            <a:graphicFrameLocks noGrp="1"/>
          </p:cNvGraphicFramePr>
          <p:nvPr/>
        </p:nvGraphicFramePr>
        <p:xfrm>
          <a:off x="944380" y="1334125"/>
          <a:ext cx="9953469" cy="1933731"/>
        </p:xfrm>
        <a:graphic>
          <a:graphicData uri="http://schemas.openxmlformats.org/drawingml/2006/table">
            <a:tbl>
              <a:tblPr/>
              <a:tblGrid>
                <a:gridCol w="9953469">
                  <a:extLst>
                    <a:ext uri="{9D8B030D-6E8A-4147-A177-3AD203B41FA5}">
                      <a16:colId xmlns:a16="http://schemas.microsoft.com/office/drawing/2014/main" val="1396629126"/>
                    </a:ext>
                  </a:extLst>
                </a:gridCol>
              </a:tblGrid>
              <a:tr h="1933731">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045515791"/>
                  </a:ext>
                </a:extLst>
              </a:tr>
            </a:tbl>
          </a:graphicData>
        </a:graphic>
      </p:graphicFrame>
      <p:graphicFrame>
        <p:nvGraphicFramePr>
          <p:cNvPr id="7" name="Table 6">
            <a:extLst>
              <a:ext uri="{FF2B5EF4-FFF2-40B4-BE49-F238E27FC236}">
                <a16:creationId xmlns:a16="http://schemas.microsoft.com/office/drawing/2014/main" id="{B045927A-D791-9E37-FE65-63C3A2C97C40}"/>
              </a:ext>
            </a:extLst>
          </p:cNvPr>
          <p:cNvGraphicFramePr>
            <a:graphicFrameLocks noGrp="1"/>
          </p:cNvGraphicFramePr>
          <p:nvPr/>
        </p:nvGraphicFramePr>
        <p:xfrm>
          <a:off x="734518" y="3357797"/>
          <a:ext cx="10972800" cy="3162924"/>
        </p:xfrm>
        <a:graphic>
          <a:graphicData uri="http://schemas.openxmlformats.org/drawingml/2006/table">
            <a:tbl>
              <a:tblPr/>
              <a:tblGrid>
                <a:gridCol w="10972800">
                  <a:extLst>
                    <a:ext uri="{9D8B030D-6E8A-4147-A177-3AD203B41FA5}">
                      <a16:colId xmlns:a16="http://schemas.microsoft.com/office/drawing/2014/main" val="2856350442"/>
                    </a:ext>
                  </a:extLst>
                </a:gridCol>
              </a:tblGrid>
              <a:tr h="3162924">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76560745"/>
                  </a:ext>
                </a:extLst>
              </a:tr>
            </a:tbl>
          </a:graphicData>
        </a:graphic>
      </p:graphicFrame>
    </p:spTree>
    <p:extLst>
      <p:ext uri="{BB962C8B-B14F-4D97-AF65-F5344CB8AC3E}">
        <p14:creationId xmlns:p14="http://schemas.microsoft.com/office/powerpoint/2010/main" val="275843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A66DB7E-B017-4938-A863-57FB06EF1B05}"/>
              </a:ext>
            </a:extLst>
          </p:cNvPr>
          <p:cNvSpPr>
            <a:spLocks noGrp="1"/>
          </p:cNvSpPr>
          <p:nvPr>
            <p:ph type="subTitle" idx="1"/>
          </p:nvPr>
        </p:nvSpPr>
        <p:spPr>
          <a:xfrm>
            <a:off x="176462" y="529389"/>
            <a:ext cx="5325979" cy="2999874"/>
          </a:xfrm>
        </p:spPr>
        <p:txBody>
          <a:bodyPr/>
          <a:lstStyle/>
          <a:p>
            <a:r>
              <a:rPr lang="en-GB" b="1" dirty="0">
                <a:latin typeface="Arial" panose="020B0604020202020204" pitchFamily="34" charset="0"/>
                <a:cs typeface="Arial" panose="020B0604020202020204" pitchFamily="34" charset="0"/>
              </a:rPr>
              <a:t>UK Health Policies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NHS Long Term Plan: Focus on prevention and early intervention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Reduce health inequalities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More community-based and joined-up care (NHS England, 2019)</a:t>
            </a:r>
          </a:p>
        </p:txBody>
      </p:sp>
      <p:sp>
        <p:nvSpPr>
          <p:cNvPr id="4" name="TextBox 3">
            <a:extLst>
              <a:ext uri="{FF2B5EF4-FFF2-40B4-BE49-F238E27FC236}">
                <a16:creationId xmlns:a16="http://schemas.microsoft.com/office/drawing/2014/main" id="{1449CD78-34A9-CC73-B3CA-B1717FC2F75F}"/>
              </a:ext>
            </a:extLst>
          </p:cNvPr>
          <p:cNvSpPr txBox="1"/>
          <p:nvPr/>
        </p:nvSpPr>
        <p:spPr>
          <a:xfrm>
            <a:off x="446813" y="3421176"/>
            <a:ext cx="4828673" cy="163121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Health and Care Act 2022</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Introduced Integrated Care Systems (ICSs)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Health and social care work together</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Supports holistic and sustainable care</a:t>
            </a:r>
          </a:p>
        </p:txBody>
      </p:sp>
      <p:sp>
        <p:nvSpPr>
          <p:cNvPr id="5" name="TextBox 4">
            <a:extLst>
              <a:ext uri="{FF2B5EF4-FFF2-40B4-BE49-F238E27FC236}">
                <a16:creationId xmlns:a16="http://schemas.microsoft.com/office/drawing/2014/main" id="{DC19F3E2-CB57-C7A9-0421-B9C9218EB924}"/>
              </a:ext>
            </a:extLst>
          </p:cNvPr>
          <p:cNvSpPr txBox="1"/>
          <p:nvPr/>
        </p:nvSpPr>
        <p:spPr>
          <a:xfrm>
            <a:off x="6336632" y="1219200"/>
            <a:ext cx="5358063" cy="3170099"/>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Impact on Health &amp; Social Care Practice: Greater focus on:</a:t>
            </a:r>
          </a:p>
          <a:p>
            <a:endParaRPr lang="en-GB" sz="2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Prevention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Wellbeing</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Sustainability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Services designed using holistic and integrated models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Examples: Diabetes prevention, Change4Life, NHS Health Checks</a:t>
            </a:r>
          </a:p>
        </p:txBody>
      </p:sp>
      <p:graphicFrame>
        <p:nvGraphicFramePr>
          <p:cNvPr id="2" name="Table 1">
            <a:extLst>
              <a:ext uri="{FF2B5EF4-FFF2-40B4-BE49-F238E27FC236}">
                <a16:creationId xmlns:a16="http://schemas.microsoft.com/office/drawing/2014/main" id="{51BBA756-2EA0-03B0-EC62-CE625EAD5A2F}"/>
              </a:ext>
            </a:extLst>
          </p:cNvPr>
          <p:cNvGraphicFramePr>
            <a:graphicFrameLocks noGrp="1"/>
          </p:cNvGraphicFramePr>
          <p:nvPr>
            <p:extLst>
              <p:ext uri="{D42A27DB-BD31-4B8C-83A1-F6EECF244321}">
                <p14:modId xmlns:p14="http://schemas.microsoft.com/office/powerpoint/2010/main" val="337187685"/>
              </p:ext>
            </p:extLst>
          </p:nvPr>
        </p:nvGraphicFramePr>
        <p:xfrm>
          <a:off x="419725" y="464695"/>
          <a:ext cx="11212642" cy="5621312"/>
        </p:xfrm>
        <a:graphic>
          <a:graphicData uri="http://schemas.openxmlformats.org/drawingml/2006/table">
            <a:tbl>
              <a:tblPr/>
              <a:tblGrid>
                <a:gridCol w="11212642">
                  <a:extLst>
                    <a:ext uri="{9D8B030D-6E8A-4147-A177-3AD203B41FA5}">
                      <a16:colId xmlns:a16="http://schemas.microsoft.com/office/drawing/2014/main" val="2209450537"/>
                    </a:ext>
                  </a:extLst>
                </a:gridCol>
              </a:tblGrid>
              <a:tr h="5621312">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58708476"/>
                  </a:ext>
                </a:extLst>
              </a:tr>
            </a:tbl>
          </a:graphicData>
        </a:graphic>
      </p:graphicFrame>
    </p:spTree>
    <p:extLst>
      <p:ext uri="{BB962C8B-B14F-4D97-AF65-F5344CB8AC3E}">
        <p14:creationId xmlns:p14="http://schemas.microsoft.com/office/powerpoint/2010/main" val="2311410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88F56-24B0-8C49-BDC6-FD7FB0523FBE}"/>
              </a:ext>
            </a:extLst>
          </p:cNvPr>
          <p:cNvSpPr>
            <a:spLocks noGrp="1"/>
          </p:cNvSpPr>
          <p:nvPr>
            <p:ph type="title"/>
          </p:nvPr>
        </p:nvSpPr>
        <p:spPr>
          <a:xfrm>
            <a:off x="517357" y="124493"/>
            <a:ext cx="10515600" cy="1325563"/>
          </a:xfrm>
        </p:spPr>
        <p:txBody>
          <a:bodyPr>
            <a:normAutofit/>
          </a:bodyPr>
          <a:lstStyle/>
          <a:p>
            <a:pPr algn="ctr"/>
            <a:r>
              <a:rPr lang="en-GB" sz="2400" b="1" dirty="0">
                <a:latin typeface="Arial" panose="020B0604020202020204" pitchFamily="34" charset="0"/>
                <a:cs typeface="Arial" panose="020B0604020202020204" pitchFamily="34" charset="0"/>
              </a:rPr>
              <a:t>Case Study – NHS diabetes prevention programme </a:t>
            </a:r>
            <a:r>
              <a:rPr lang="en-GB" sz="2400" b="1" dirty="0" err="1">
                <a:latin typeface="Arial" panose="020B0604020202020204" pitchFamily="34" charset="0"/>
                <a:cs typeface="Arial" panose="020B0604020202020204" pitchFamily="34" charset="0"/>
              </a:rPr>
              <a:t>uk</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2E0F74-C10D-54DE-863F-FB7976336C74}"/>
              </a:ext>
            </a:extLst>
          </p:cNvPr>
          <p:cNvSpPr>
            <a:spLocks noGrp="1"/>
          </p:cNvSpPr>
          <p:nvPr>
            <p:ph idx="1"/>
          </p:nvPr>
        </p:nvSpPr>
        <p:spPr>
          <a:xfrm>
            <a:off x="303195" y="1821181"/>
            <a:ext cx="10846067" cy="3199998"/>
          </a:xfrm>
        </p:spPr>
        <p:txBody>
          <a:bodyPr>
            <a:normAutofit fontScale="62500" lnSpcReduction="20000"/>
          </a:bodyPr>
          <a:lstStyle/>
          <a:p>
            <a:r>
              <a:rPr lang="en-GB" b="1" dirty="0">
                <a:latin typeface="Arial" panose="020B0604020202020204" pitchFamily="34" charset="0"/>
                <a:cs typeface="Arial" panose="020B0604020202020204" pitchFamily="34" charset="0"/>
              </a:rPr>
              <a:t>Case Study: NHS Diabetes Prevention Programme (UK)</a:t>
            </a:r>
          </a:p>
          <a:p>
            <a:pPr marL="0" indent="0">
              <a:buNone/>
            </a:pPr>
            <a:r>
              <a:rPr lang="en-GB" dirty="0">
                <a:latin typeface="Arial" panose="020B0604020202020204" pitchFamily="34" charset="0"/>
                <a:cs typeface="Arial" panose="020B0604020202020204" pitchFamily="34" charset="0"/>
              </a:rPr>
              <a:t>What it is: </a:t>
            </a:r>
          </a:p>
          <a:p>
            <a:r>
              <a:rPr lang="en-GB" dirty="0">
                <a:latin typeface="Arial" panose="020B0604020202020204" pitchFamily="34" charset="0"/>
                <a:cs typeface="Arial" panose="020B0604020202020204" pitchFamily="34" charset="0"/>
              </a:rPr>
              <a:t>A national NHS programme </a:t>
            </a:r>
          </a:p>
          <a:p>
            <a:r>
              <a:rPr lang="en-GB" dirty="0">
                <a:latin typeface="Arial" panose="020B0604020202020204" pitchFamily="34" charset="0"/>
                <a:cs typeface="Arial" panose="020B0604020202020204" pitchFamily="34" charset="0"/>
              </a:rPr>
              <a:t>Aim to prevent Type 2 diabetes</a:t>
            </a:r>
          </a:p>
          <a:p>
            <a:r>
              <a:rPr lang="en-GB" dirty="0">
                <a:latin typeface="Arial" panose="020B0604020202020204" pitchFamily="34" charset="0"/>
                <a:cs typeface="Arial" panose="020B0604020202020204" pitchFamily="34" charset="0"/>
              </a:rPr>
              <a:t>Supports people at high risk to make lifestyle changes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How it integrates health, wellbeing &amp; sustainability</a:t>
            </a:r>
          </a:p>
          <a:p>
            <a:r>
              <a:rPr lang="en-GB" dirty="0">
                <a:latin typeface="Arial" panose="020B0604020202020204" pitchFamily="34" charset="0"/>
                <a:cs typeface="Arial" panose="020B0604020202020204" pitchFamily="34" charset="0"/>
              </a:rPr>
              <a:t>Health: reduces risk of diabetes</a:t>
            </a:r>
          </a:p>
          <a:p>
            <a:r>
              <a:rPr lang="en-GB" dirty="0">
                <a:latin typeface="Arial" panose="020B0604020202020204" pitchFamily="34" charset="0"/>
                <a:cs typeface="Arial" panose="020B0604020202020204" pitchFamily="34" charset="0"/>
              </a:rPr>
              <a:t>Wellbeing: supports healthy eating, exercise, confidence</a:t>
            </a:r>
          </a:p>
          <a:p>
            <a:r>
              <a:rPr lang="en-GB" dirty="0">
                <a:latin typeface="Arial" panose="020B0604020202020204" pitchFamily="34" charset="0"/>
                <a:cs typeface="Arial" panose="020B0604020202020204" pitchFamily="34" charset="0"/>
              </a:rPr>
              <a:t>Sustainability: prevention reduces future NHS costs</a:t>
            </a:r>
          </a:p>
        </p:txBody>
      </p:sp>
      <p:sp>
        <p:nvSpPr>
          <p:cNvPr id="4" name="TextBox 3">
            <a:extLst>
              <a:ext uri="{FF2B5EF4-FFF2-40B4-BE49-F238E27FC236}">
                <a16:creationId xmlns:a16="http://schemas.microsoft.com/office/drawing/2014/main" id="{93D2614A-5CF6-6006-F141-53E4DD3BF863}"/>
              </a:ext>
            </a:extLst>
          </p:cNvPr>
          <p:cNvSpPr txBox="1"/>
          <p:nvPr/>
        </p:nvSpPr>
        <p:spPr>
          <a:xfrm>
            <a:off x="7491663" y="1684420"/>
            <a:ext cx="4115202" cy="397031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Health Belief Model (HBM) – Planning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Perceived risk: people told they are at high risk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Perceived severity: explains the serious effects of diabetes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Perceived benefits: shows lifestyle change can prevent diabetes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Barriers: free sessions, local or online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Cues to action: GP referral and invitations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Self-efficacy: coaching builds confidence to change behaviour</a:t>
            </a:r>
          </a:p>
        </p:txBody>
      </p:sp>
      <p:graphicFrame>
        <p:nvGraphicFramePr>
          <p:cNvPr id="5" name="Table 4">
            <a:extLst>
              <a:ext uri="{FF2B5EF4-FFF2-40B4-BE49-F238E27FC236}">
                <a16:creationId xmlns:a16="http://schemas.microsoft.com/office/drawing/2014/main" id="{399A8DA9-00FA-B9BC-4913-D6855D6BD963}"/>
              </a:ext>
            </a:extLst>
          </p:cNvPr>
          <p:cNvGraphicFramePr>
            <a:graphicFrameLocks noGrp="1"/>
          </p:cNvGraphicFramePr>
          <p:nvPr>
            <p:extLst>
              <p:ext uri="{D42A27DB-BD31-4B8C-83A1-F6EECF244321}">
                <p14:modId xmlns:p14="http://schemas.microsoft.com/office/powerpoint/2010/main" val="1389913836"/>
              </p:ext>
            </p:extLst>
          </p:nvPr>
        </p:nvGraphicFramePr>
        <p:xfrm>
          <a:off x="389745" y="1439056"/>
          <a:ext cx="6385809" cy="4347148"/>
        </p:xfrm>
        <a:graphic>
          <a:graphicData uri="http://schemas.openxmlformats.org/drawingml/2006/table">
            <a:tbl>
              <a:tblPr/>
              <a:tblGrid>
                <a:gridCol w="6385809">
                  <a:extLst>
                    <a:ext uri="{9D8B030D-6E8A-4147-A177-3AD203B41FA5}">
                      <a16:colId xmlns:a16="http://schemas.microsoft.com/office/drawing/2014/main" val="2664106216"/>
                    </a:ext>
                  </a:extLst>
                </a:gridCol>
              </a:tblGrid>
              <a:tr h="4347148">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354386716"/>
                  </a:ext>
                </a:extLst>
              </a:tr>
            </a:tbl>
          </a:graphicData>
        </a:graphic>
      </p:graphicFrame>
      <p:graphicFrame>
        <p:nvGraphicFramePr>
          <p:cNvPr id="6" name="Table 5">
            <a:extLst>
              <a:ext uri="{FF2B5EF4-FFF2-40B4-BE49-F238E27FC236}">
                <a16:creationId xmlns:a16="http://schemas.microsoft.com/office/drawing/2014/main" id="{903C4021-C8CA-28BD-CC71-7A77FF99E529}"/>
              </a:ext>
            </a:extLst>
          </p:cNvPr>
          <p:cNvGraphicFramePr>
            <a:graphicFrameLocks noGrp="1"/>
          </p:cNvGraphicFramePr>
          <p:nvPr>
            <p:extLst>
              <p:ext uri="{D42A27DB-BD31-4B8C-83A1-F6EECF244321}">
                <p14:modId xmlns:p14="http://schemas.microsoft.com/office/powerpoint/2010/main" val="2472647461"/>
              </p:ext>
            </p:extLst>
          </p:nvPr>
        </p:nvGraphicFramePr>
        <p:xfrm>
          <a:off x="7420132" y="1633928"/>
          <a:ext cx="4467069" cy="4017363"/>
        </p:xfrm>
        <a:graphic>
          <a:graphicData uri="http://schemas.openxmlformats.org/drawingml/2006/table">
            <a:tbl>
              <a:tblPr/>
              <a:tblGrid>
                <a:gridCol w="4467069">
                  <a:extLst>
                    <a:ext uri="{9D8B030D-6E8A-4147-A177-3AD203B41FA5}">
                      <a16:colId xmlns:a16="http://schemas.microsoft.com/office/drawing/2014/main" val="4031315809"/>
                    </a:ext>
                  </a:extLst>
                </a:gridCol>
              </a:tblGrid>
              <a:tr h="4017363">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527462452"/>
                  </a:ext>
                </a:extLst>
              </a:tr>
            </a:tbl>
          </a:graphicData>
        </a:graphic>
      </p:graphicFrame>
      <p:graphicFrame>
        <p:nvGraphicFramePr>
          <p:cNvPr id="7" name="Table 6">
            <a:extLst>
              <a:ext uri="{FF2B5EF4-FFF2-40B4-BE49-F238E27FC236}">
                <a16:creationId xmlns:a16="http://schemas.microsoft.com/office/drawing/2014/main" id="{139ACC64-E864-A83D-B15F-57AF2D6184A0}"/>
              </a:ext>
            </a:extLst>
          </p:cNvPr>
          <p:cNvGraphicFramePr>
            <a:graphicFrameLocks noGrp="1"/>
          </p:cNvGraphicFramePr>
          <p:nvPr/>
        </p:nvGraphicFramePr>
        <p:xfrm>
          <a:off x="1514007" y="509666"/>
          <a:ext cx="8574373" cy="434714"/>
        </p:xfrm>
        <a:graphic>
          <a:graphicData uri="http://schemas.openxmlformats.org/drawingml/2006/table">
            <a:tbl>
              <a:tblPr/>
              <a:tblGrid>
                <a:gridCol w="8574373">
                  <a:extLst>
                    <a:ext uri="{9D8B030D-6E8A-4147-A177-3AD203B41FA5}">
                      <a16:colId xmlns:a16="http://schemas.microsoft.com/office/drawing/2014/main" val="1051359558"/>
                    </a:ext>
                  </a:extLst>
                </a:gridCol>
              </a:tblGrid>
              <a:tr h="434714">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61396468"/>
                  </a:ext>
                </a:extLst>
              </a:tr>
            </a:tbl>
          </a:graphicData>
        </a:graphic>
      </p:graphicFrame>
    </p:spTree>
    <p:extLst>
      <p:ext uri="{BB962C8B-B14F-4D97-AF65-F5344CB8AC3E}">
        <p14:creationId xmlns:p14="http://schemas.microsoft.com/office/powerpoint/2010/main" val="1841054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3D12-AE7F-555E-BEAB-F23D872D4E92}"/>
              </a:ext>
            </a:extLst>
          </p:cNvPr>
          <p:cNvSpPr>
            <a:spLocks noGrp="1"/>
          </p:cNvSpPr>
          <p:nvPr>
            <p:ph type="ctrTitle"/>
          </p:nvPr>
        </p:nvSpPr>
        <p:spPr>
          <a:xfrm>
            <a:off x="128336" y="128337"/>
            <a:ext cx="5069305" cy="1540042"/>
          </a:xfrm>
        </p:spPr>
        <p:txBody>
          <a:bodyPr>
            <a:normAutofit/>
          </a:bodyPr>
          <a:lstStyle/>
          <a:p>
            <a:pPr marL="342900" indent="-342900" algn="l">
              <a:buFont typeface="Arial" panose="020B0604020202020204" pitchFamily="34" charset="0"/>
              <a:buChar char="•"/>
            </a:pPr>
            <a:r>
              <a:rPr lang="en-GB" sz="2000" b="1" dirty="0">
                <a:latin typeface="Arial" panose="020B0604020202020204" pitchFamily="34" charset="0"/>
                <a:cs typeface="Arial" panose="020B0604020202020204" pitchFamily="34" charset="0"/>
              </a:rPr>
              <a:t>Successes (Quantitative data)</a:t>
            </a:r>
            <a:br>
              <a:rPr lang="en-GB" sz="2000" b="1"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Over 1 million people referred</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Average weight loss of 3–4 kg</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Reduced risk of developing diabetes</a:t>
            </a:r>
          </a:p>
        </p:txBody>
      </p:sp>
      <p:sp>
        <p:nvSpPr>
          <p:cNvPr id="3" name="Subtitle 2">
            <a:extLst>
              <a:ext uri="{FF2B5EF4-FFF2-40B4-BE49-F238E27FC236}">
                <a16:creationId xmlns:a16="http://schemas.microsoft.com/office/drawing/2014/main" id="{C090408F-63A0-1C7C-D790-07266E9E542C}"/>
              </a:ext>
            </a:extLst>
          </p:cNvPr>
          <p:cNvSpPr>
            <a:spLocks noGrp="1"/>
          </p:cNvSpPr>
          <p:nvPr>
            <p:ph type="subTitle" idx="1"/>
          </p:nvPr>
        </p:nvSpPr>
        <p:spPr>
          <a:xfrm>
            <a:off x="352926" y="2110122"/>
            <a:ext cx="9144000" cy="3073082"/>
          </a:xfrm>
        </p:spPr>
        <p:txBody>
          <a:bodyPr>
            <a:normAutofit/>
          </a:bodyPr>
          <a:lstStyle/>
          <a:p>
            <a:pPr algn="l"/>
            <a:r>
              <a:rPr lang="en-GB" sz="2000" b="1" dirty="0">
                <a:latin typeface="Arial" panose="020B0604020202020204" pitchFamily="34" charset="0"/>
                <a:cs typeface="Arial" panose="020B0604020202020204" pitchFamily="34" charset="0"/>
              </a:rPr>
              <a:t>Challenges (Qualitative findings)</a:t>
            </a:r>
          </a:p>
          <a:p>
            <a:pPr algn="l"/>
            <a:r>
              <a:rPr lang="en-GB" sz="2000" dirty="0">
                <a:latin typeface="Arial" panose="020B0604020202020204" pitchFamily="34" charset="0"/>
                <a:cs typeface="Arial" panose="020B0604020202020204" pitchFamily="34" charset="0"/>
              </a:rPr>
              <a:t>Some people drop out</a:t>
            </a:r>
          </a:p>
          <a:p>
            <a:pPr algn="l"/>
            <a:r>
              <a:rPr lang="en-GB" sz="2000" dirty="0">
                <a:latin typeface="Arial" panose="020B0604020202020204" pitchFamily="34" charset="0"/>
                <a:cs typeface="Arial" panose="020B0604020202020204" pitchFamily="34" charset="0"/>
              </a:rPr>
              <a:t>Barriers include:</a:t>
            </a:r>
          </a:p>
          <a:p>
            <a:pPr marL="342900" indent="-342900" algn="l">
              <a:buFont typeface="Arial" panose="020B0604020202020204" pitchFamily="34" charset="0"/>
              <a:buChar char="•"/>
            </a:pPr>
            <a:r>
              <a:rPr lang="en-GB" sz="2000" dirty="0">
                <a:latin typeface="Arial" panose="020B0604020202020204" pitchFamily="34" charset="0"/>
                <a:cs typeface="Arial" panose="020B0604020202020204" pitchFamily="34" charset="0"/>
              </a:rPr>
              <a:t>Time</a:t>
            </a:r>
          </a:p>
          <a:p>
            <a:pPr marL="342900" indent="-342900" algn="l">
              <a:buFont typeface="Arial" panose="020B0604020202020204" pitchFamily="34" charset="0"/>
              <a:buChar char="•"/>
            </a:pPr>
            <a:r>
              <a:rPr lang="en-GB" sz="2000" dirty="0">
                <a:latin typeface="Arial" panose="020B0604020202020204" pitchFamily="34" charset="0"/>
                <a:cs typeface="Arial" panose="020B0604020202020204" pitchFamily="34" charset="0"/>
              </a:rPr>
              <a:t>Work commitments</a:t>
            </a:r>
          </a:p>
          <a:p>
            <a:pPr marL="342900" indent="-342900" algn="l">
              <a:buFont typeface="Arial" panose="020B0604020202020204" pitchFamily="34" charset="0"/>
              <a:buChar char="•"/>
            </a:pPr>
            <a:r>
              <a:rPr lang="en-GB" sz="2000" dirty="0">
                <a:latin typeface="Arial" panose="020B0604020202020204" pitchFamily="34" charset="0"/>
                <a:cs typeface="Arial" panose="020B0604020202020204" pitchFamily="34" charset="0"/>
              </a:rPr>
              <a:t>Low motivation</a:t>
            </a:r>
          </a:p>
          <a:p>
            <a:pPr marL="342900" indent="-342900" algn="l">
              <a:buFont typeface="Arial" panose="020B0604020202020204" pitchFamily="34" charset="0"/>
              <a:buChar char="•"/>
            </a:pPr>
            <a:r>
              <a:rPr lang="en-GB" sz="2000" dirty="0">
                <a:latin typeface="Arial" panose="020B0604020202020204" pitchFamily="34" charset="0"/>
                <a:cs typeface="Arial" panose="020B0604020202020204" pitchFamily="34" charset="0"/>
              </a:rPr>
              <a:t>Lower uptake in some disadvantaged groups</a:t>
            </a:r>
          </a:p>
        </p:txBody>
      </p:sp>
      <p:sp>
        <p:nvSpPr>
          <p:cNvPr id="4" name="TextBox 3">
            <a:extLst>
              <a:ext uri="{FF2B5EF4-FFF2-40B4-BE49-F238E27FC236}">
                <a16:creationId xmlns:a16="http://schemas.microsoft.com/office/drawing/2014/main" id="{734B4291-08E8-65DF-5DED-3EB8B7240110}"/>
              </a:ext>
            </a:extLst>
          </p:cNvPr>
          <p:cNvSpPr txBox="1"/>
          <p:nvPr/>
        </p:nvSpPr>
        <p:spPr>
          <a:xfrm>
            <a:off x="6801853" y="336884"/>
            <a:ext cx="4588042" cy="1938992"/>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Overall Evaluation</a:t>
            </a:r>
          </a:p>
          <a:p>
            <a:r>
              <a:rPr lang="en-GB" sz="2000" dirty="0">
                <a:latin typeface="Arial" panose="020B0604020202020204" pitchFamily="34" charset="0"/>
                <a:cs typeface="Arial" panose="020B0604020202020204" pitchFamily="34" charset="0"/>
              </a:rPr>
              <a:t>✔ Effective prevention strategy</a:t>
            </a:r>
          </a:p>
          <a:p>
            <a:r>
              <a:rPr lang="en-GB" sz="2000" dirty="0">
                <a:latin typeface="Arial" panose="020B0604020202020204" pitchFamily="34" charset="0"/>
                <a:cs typeface="Arial" panose="020B0604020202020204" pitchFamily="34" charset="0"/>
              </a:rPr>
              <a:t>✔ Improves health and wellbeing</a:t>
            </a:r>
          </a:p>
          <a:p>
            <a:r>
              <a:rPr lang="en-GB" sz="2000" dirty="0">
                <a:latin typeface="Arial" panose="020B0604020202020204" pitchFamily="34" charset="0"/>
                <a:cs typeface="Arial" panose="020B0604020202020204" pitchFamily="34" charset="0"/>
              </a:rPr>
              <a:t>✔ Supports long-term sustainability</a:t>
            </a:r>
          </a:p>
          <a:p>
            <a:r>
              <a:rPr lang="en-GB" sz="2000" dirty="0">
                <a:latin typeface="Arial" panose="020B0604020202020204" pitchFamily="34" charset="0"/>
                <a:cs typeface="Arial" panose="020B0604020202020204" pitchFamily="34" charset="0"/>
              </a:rPr>
              <a:t>✖ Needs better access and engagement</a:t>
            </a:r>
          </a:p>
        </p:txBody>
      </p:sp>
      <p:sp>
        <p:nvSpPr>
          <p:cNvPr id="5" name="TextBox 4">
            <a:extLst>
              <a:ext uri="{FF2B5EF4-FFF2-40B4-BE49-F238E27FC236}">
                <a16:creationId xmlns:a16="http://schemas.microsoft.com/office/drawing/2014/main" id="{059EF3C5-32ED-9FEF-12CB-CCC1905F5B08}"/>
              </a:ext>
            </a:extLst>
          </p:cNvPr>
          <p:cNvSpPr txBox="1"/>
          <p:nvPr/>
        </p:nvSpPr>
        <p:spPr>
          <a:xfrm>
            <a:off x="6817895" y="2887579"/>
            <a:ext cx="3561347" cy="2246769"/>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Why it matters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Shows prevention is better than treatment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Uses behaviour change theory (HBM)</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Supports SDG 3: Good Health and Wellbeing</a:t>
            </a:r>
          </a:p>
        </p:txBody>
      </p:sp>
      <p:graphicFrame>
        <p:nvGraphicFramePr>
          <p:cNvPr id="6" name="Table 5">
            <a:extLst>
              <a:ext uri="{FF2B5EF4-FFF2-40B4-BE49-F238E27FC236}">
                <a16:creationId xmlns:a16="http://schemas.microsoft.com/office/drawing/2014/main" id="{8F90E0CA-1F1E-D779-41D7-757988487EB0}"/>
              </a:ext>
            </a:extLst>
          </p:cNvPr>
          <p:cNvGraphicFramePr>
            <a:graphicFrameLocks noGrp="1"/>
          </p:cNvGraphicFramePr>
          <p:nvPr/>
        </p:nvGraphicFramePr>
        <p:xfrm>
          <a:off x="344774" y="344774"/>
          <a:ext cx="5591331" cy="5141626"/>
        </p:xfrm>
        <a:graphic>
          <a:graphicData uri="http://schemas.openxmlformats.org/drawingml/2006/table">
            <a:tbl>
              <a:tblPr/>
              <a:tblGrid>
                <a:gridCol w="5591331">
                  <a:extLst>
                    <a:ext uri="{9D8B030D-6E8A-4147-A177-3AD203B41FA5}">
                      <a16:colId xmlns:a16="http://schemas.microsoft.com/office/drawing/2014/main" val="643200673"/>
                    </a:ext>
                  </a:extLst>
                </a:gridCol>
              </a:tblGrid>
              <a:tr h="5141626">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624683596"/>
                  </a:ext>
                </a:extLst>
              </a:tr>
            </a:tbl>
          </a:graphicData>
        </a:graphic>
      </p:graphicFrame>
      <p:graphicFrame>
        <p:nvGraphicFramePr>
          <p:cNvPr id="7" name="Table 6">
            <a:extLst>
              <a:ext uri="{FF2B5EF4-FFF2-40B4-BE49-F238E27FC236}">
                <a16:creationId xmlns:a16="http://schemas.microsoft.com/office/drawing/2014/main" id="{48F8D665-F466-1E19-E0D3-F9476E9A537E}"/>
              </a:ext>
            </a:extLst>
          </p:cNvPr>
          <p:cNvGraphicFramePr>
            <a:graphicFrameLocks noGrp="1"/>
          </p:cNvGraphicFramePr>
          <p:nvPr/>
        </p:nvGraphicFramePr>
        <p:xfrm>
          <a:off x="6280879" y="359764"/>
          <a:ext cx="5276537" cy="5021705"/>
        </p:xfrm>
        <a:graphic>
          <a:graphicData uri="http://schemas.openxmlformats.org/drawingml/2006/table">
            <a:tbl>
              <a:tblPr/>
              <a:tblGrid>
                <a:gridCol w="5276537">
                  <a:extLst>
                    <a:ext uri="{9D8B030D-6E8A-4147-A177-3AD203B41FA5}">
                      <a16:colId xmlns:a16="http://schemas.microsoft.com/office/drawing/2014/main" val="3905178285"/>
                    </a:ext>
                  </a:extLst>
                </a:gridCol>
              </a:tblGrid>
              <a:tr h="5021705">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261852860"/>
                  </a:ext>
                </a:extLst>
              </a:tr>
            </a:tbl>
          </a:graphicData>
        </a:graphic>
      </p:graphicFrame>
    </p:spTree>
    <p:extLst>
      <p:ext uri="{BB962C8B-B14F-4D97-AF65-F5344CB8AC3E}">
        <p14:creationId xmlns:p14="http://schemas.microsoft.com/office/powerpoint/2010/main" val="4255517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A0B80-5206-1326-8229-7CF5C856EB0F}"/>
              </a:ext>
            </a:extLst>
          </p:cNvPr>
          <p:cNvSpPr>
            <a:spLocks noGrp="1"/>
          </p:cNvSpPr>
          <p:nvPr>
            <p:ph type="ctrTitle"/>
          </p:nvPr>
        </p:nvSpPr>
        <p:spPr>
          <a:xfrm>
            <a:off x="1374098" y="224852"/>
            <a:ext cx="9144000" cy="1666173"/>
          </a:xfrm>
        </p:spPr>
        <p:txBody>
          <a:bodyPr>
            <a:normAutofit fontScale="90000"/>
          </a:bodyPr>
          <a:lstStyle/>
          <a:p>
            <a:r>
              <a:rPr lang="en-GB" dirty="0"/>
              <a:t>Equity and Access in Health and Social Care </a:t>
            </a:r>
          </a:p>
        </p:txBody>
      </p:sp>
      <p:sp>
        <p:nvSpPr>
          <p:cNvPr id="3" name="Subtitle 2">
            <a:extLst>
              <a:ext uri="{FF2B5EF4-FFF2-40B4-BE49-F238E27FC236}">
                <a16:creationId xmlns:a16="http://schemas.microsoft.com/office/drawing/2014/main" id="{53224960-DC74-11FE-FDB0-B350DE4B2BB2}"/>
              </a:ext>
            </a:extLst>
          </p:cNvPr>
          <p:cNvSpPr>
            <a:spLocks noGrp="1"/>
          </p:cNvSpPr>
          <p:nvPr>
            <p:ph type="subTitle" idx="1"/>
          </p:nvPr>
        </p:nvSpPr>
        <p:spPr>
          <a:xfrm>
            <a:off x="0" y="1798821"/>
            <a:ext cx="6970426" cy="2413416"/>
          </a:xfrm>
        </p:spPr>
        <p:txBody>
          <a:bodyPr>
            <a:normAutofit fontScale="77500" lnSpcReduction="20000"/>
          </a:bodyPr>
          <a:lstStyle/>
          <a:p>
            <a:r>
              <a:rPr lang="en-GB" b="1" dirty="0"/>
              <a:t>Health Inequalities (UK)</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People in deprived areas have lower life expectancy </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High rate of diabetes</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Heart disease </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Mental health problems </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Some ethnic minority groups face poorer health outcomes </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Covid 19 showed clear ethnic and social inequalities </a:t>
            </a:r>
          </a:p>
        </p:txBody>
      </p:sp>
      <p:sp>
        <p:nvSpPr>
          <p:cNvPr id="4" name="TextBox 3">
            <a:extLst>
              <a:ext uri="{FF2B5EF4-FFF2-40B4-BE49-F238E27FC236}">
                <a16:creationId xmlns:a16="http://schemas.microsoft.com/office/drawing/2014/main" id="{43010391-DA6B-464D-9A5E-3444A1A79F9B}"/>
              </a:ext>
            </a:extLst>
          </p:cNvPr>
          <p:cNvSpPr txBox="1"/>
          <p:nvPr/>
        </p:nvSpPr>
        <p:spPr>
          <a:xfrm>
            <a:off x="7255239" y="1798819"/>
            <a:ext cx="4392118" cy="2308324"/>
          </a:xfrm>
          <a:prstGeom prst="rect">
            <a:avLst/>
          </a:prstGeom>
          <a:noFill/>
        </p:spPr>
        <p:txBody>
          <a:bodyPr wrap="square" rtlCol="0">
            <a:spAutoFit/>
          </a:bodyPr>
          <a:lstStyle/>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Barriers to Access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Poverty and deprivation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Language and cultural differences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transport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Long waiting times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Digital exclusion (no internet, low digital skills)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Distrust of services</a:t>
            </a:r>
          </a:p>
        </p:txBody>
      </p:sp>
      <p:sp>
        <p:nvSpPr>
          <p:cNvPr id="5" name="TextBox 4">
            <a:extLst>
              <a:ext uri="{FF2B5EF4-FFF2-40B4-BE49-F238E27FC236}">
                <a16:creationId xmlns:a16="http://schemas.microsoft.com/office/drawing/2014/main" id="{5B7058D7-18ED-4785-FCBC-6087C2D0BF81}"/>
              </a:ext>
            </a:extLst>
          </p:cNvPr>
          <p:cNvSpPr txBox="1"/>
          <p:nvPr/>
        </p:nvSpPr>
        <p:spPr>
          <a:xfrm>
            <a:off x="269824" y="4242217"/>
            <a:ext cx="4931764" cy="230832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Policies &amp; Initiatives to Reduce Inequalities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NHS Long Term Plan – focus on reducing health inequalities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Core20PLUS5 – targets the most deprived 20% of the population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Community outreach and culturally sensitive services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Digital inclusion programmes</a:t>
            </a:r>
          </a:p>
        </p:txBody>
      </p:sp>
      <p:sp>
        <p:nvSpPr>
          <p:cNvPr id="6" name="TextBox 5">
            <a:extLst>
              <a:ext uri="{FF2B5EF4-FFF2-40B4-BE49-F238E27FC236}">
                <a16:creationId xmlns:a16="http://schemas.microsoft.com/office/drawing/2014/main" id="{4C021816-14ED-A155-C6E9-B1310EB55268}"/>
              </a:ext>
            </a:extLst>
          </p:cNvPr>
          <p:cNvSpPr txBox="1"/>
          <p:nvPr/>
        </p:nvSpPr>
        <p:spPr>
          <a:xfrm>
            <a:off x="6340839" y="4437089"/>
            <a:ext cx="5036695" cy="230832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Future Recommendations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More funding for deprived areas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Improve cultural competence training for staff</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Increase community-based services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Provide non-digital options for appointments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Strengthen prevention programmes in high-risk groups</a:t>
            </a:r>
          </a:p>
        </p:txBody>
      </p:sp>
      <p:graphicFrame>
        <p:nvGraphicFramePr>
          <p:cNvPr id="7" name="Table 6">
            <a:extLst>
              <a:ext uri="{FF2B5EF4-FFF2-40B4-BE49-F238E27FC236}">
                <a16:creationId xmlns:a16="http://schemas.microsoft.com/office/drawing/2014/main" id="{C14FE14A-6051-70BF-CD1F-C5E00C66887E}"/>
              </a:ext>
            </a:extLst>
          </p:cNvPr>
          <p:cNvGraphicFramePr>
            <a:graphicFrameLocks noGrp="1"/>
          </p:cNvGraphicFramePr>
          <p:nvPr>
            <p:extLst>
              <p:ext uri="{D42A27DB-BD31-4B8C-83A1-F6EECF244321}">
                <p14:modId xmlns:p14="http://schemas.microsoft.com/office/powerpoint/2010/main" val="2960492918"/>
              </p:ext>
            </p:extLst>
          </p:nvPr>
        </p:nvGraphicFramePr>
        <p:xfrm>
          <a:off x="1139253" y="329783"/>
          <a:ext cx="9788577" cy="1409075"/>
        </p:xfrm>
        <a:graphic>
          <a:graphicData uri="http://schemas.openxmlformats.org/drawingml/2006/table">
            <a:tbl>
              <a:tblPr/>
              <a:tblGrid>
                <a:gridCol w="9788577">
                  <a:extLst>
                    <a:ext uri="{9D8B030D-6E8A-4147-A177-3AD203B41FA5}">
                      <a16:colId xmlns:a16="http://schemas.microsoft.com/office/drawing/2014/main" val="2305347498"/>
                    </a:ext>
                  </a:extLst>
                </a:gridCol>
              </a:tblGrid>
              <a:tr h="1409075">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612229507"/>
                  </a:ext>
                </a:extLst>
              </a:tr>
            </a:tbl>
          </a:graphicData>
        </a:graphic>
      </p:graphicFrame>
      <p:graphicFrame>
        <p:nvGraphicFramePr>
          <p:cNvPr id="8" name="Table 7">
            <a:extLst>
              <a:ext uri="{FF2B5EF4-FFF2-40B4-BE49-F238E27FC236}">
                <a16:creationId xmlns:a16="http://schemas.microsoft.com/office/drawing/2014/main" id="{EF8127FE-B85A-E765-2C10-837DF2D799F0}"/>
              </a:ext>
            </a:extLst>
          </p:cNvPr>
          <p:cNvGraphicFramePr>
            <a:graphicFrameLocks noGrp="1"/>
          </p:cNvGraphicFramePr>
          <p:nvPr>
            <p:extLst>
              <p:ext uri="{D42A27DB-BD31-4B8C-83A1-F6EECF244321}">
                <p14:modId xmlns:p14="http://schemas.microsoft.com/office/powerpoint/2010/main" val="3716925106"/>
              </p:ext>
            </p:extLst>
          </p:nvPr>
        </p:nvGraphicFramePr>
        <p:xfrm>
          <a:off x="254833" y="1723869"/>
          <a:ext cx="6640642" cy="2473378"/>
        </p:xfrm>
        <a:graphic>
          <a:graphicData uri="http://schemas.openxmlformats.org/drawingml/2006/table">
            <a:tbl>
              <a:tblPr/>
              <a:tblGrid>
                <a:gridCol w="6640642">
                  <a:extLst>
                    <a:ext uri="{9D8B030D-6E8A-4147-A177-3AD203B41FA5}">
                      <a16:colId xmlns:a16="http://schemas.microsoft.com/office/drawing/2014/main" val="3306861218"/>
                    </a:ext>
                  </a:extLst>
                </a:gridCol>
              </a:tblGrid>
              <a:tr h="2473378">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445703295"/>
                  </a:ext>
                </a:extLst>
              </a:tr>
            </a:tbl>
          </a:graphicData>
        </a:graphic>
      </p:graphicFrame>
      <p:graphicFrame>
        <p:nvGraphicFramePr>
          <p:cNvPr id="9" name="Table 8">
            <a:extLst>
              <a:ext uri="{FF2B5EF4-FFF2-40B4-BE49-F238E27FC236}">
                <a16:creationId xmlns:a16="http://schemas.microsoft.com/office/drawing/2014/main" id="{A239A27E-2164-0010-3CC6-731BD8414C23}"/>
              </a:ext>
            </a:extLst>
          </p:cNvPr>
          <p:cNvGraphicFramePr>
            <a:graphicFrameLocks noGrp="1"/>
          </p:cNvGraphicFramePr>
          <p:nvPr>
            <p:extLst>
              <p:ext uri="{D42A27DB-BD31-4B8C-83A1-F6EECF244321}">
                <p14:modId xmlns:p14="http://schemas.microsoft.com/office/powerpoint/2010/main" val="1039571096"/>
              </p:ext>
            </p:extLst>
          </p:nvPr>
        </p:nvGraphicFramePr>
        <p:xfrm>
          <a:off x="6340839" y="4407108"/>
          <a:ext cx="5291528" cy="2413417"/>
        </p:xfrm>
        <a:graphic>
          <a:graphicData uri="http://schemas.openxmlformats.org/drawingml/2006/table">
            <a:tbl>
              <a:tblPr/>
              <a:tblGrid>
                <a:gridCol w="5291528">
                  <a:extLst>
                    <a:ext uri="{9D8B030D-6E8A-4147-A177-3AD203B41FA5}">
                      <a16:colId xmlns:a16="http://schemas.microsoft.com/office/drawing/2014/main" val="706093653"/>
                    </a:ext>
                  </a:extLst>
                </a:gridCol>
              </a:tblGrid>
              <a:tr h="2413417">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95270170"/>
                  </a:ext>
                </a:extLst>
              </a:tr>
            </a:tbl>
          </a:graphicData>
        </a:graphic>
      </p:graphicFrame>
      <p:graphicFrame>
        <p:nvGraphicFramePr>
          <p:cNvPr id="10" name="Table 9">
            <a:extLst>
              <a:ext uri="{FF2B5EF4-FFF2-40B4-BE49-F238E27FC236}">
                <a16:creationId xmlns:a16="http://schemas.microsoft.com/office/drawing/2014/main" id="{08F260C9-DF0B-06AE-376E-FD1982212810}"/>
              </a:ext>
            </a:extLst>
          </p:cNvPr>
          <p:cNvGraphicFramePr>
            <a:graphicFrameLocks noGrp="1"/>
          </p:cNvGraphicFramePr>
          <p:nvPr/>
        </p:nvGraphicFramePr>
        <p:xfrm>
          <a:off x="254833" y="4362138"/>
          <a:ext cx="5261547" cy="2248524"/>
        </p:xfrm>
        <a:graphic>
          <a:graphicData uri="http://schemas.openxmlformats.org/drawingml/2006/table">
            <a:tbl>
              <a:tblPr/>
              <a:tblGrid>
                <a:gridCol w="5261547">
                  <a:extLst>
                    <a:ext uri="{9D8B030D-6E8A-4147-A177-3AD203B41FA5}">
                      <a16:colId xmlns:a16="http://schemas.microsoft.com/office/drawing/2014/main" val="435192977"/>
                    </a:ext>
                  </a:extLst>
                </a:gridCol>
              </a:tblGrid>
              <a:tr h="2248524">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189370891"/>
                  </a:ext>
                </a:extLst>
              </a:tr>
            </a:tbl>
          </a:graphicData>
        </a:graphic>
      </p:graphicFrame>
      <p:graphicFrame>
        <p:nvGraphicFramePr>
          <p:cNvPr id="11" name="Table 10">
            <a:extLst>
              <a:ext uri="{FF2B5EF4-FFF2-40B4-BE49-F238E27FC236}">
                <a16:creationId xmlns:a16="http://schemas.microsoft.com/office/drawing/2014/main" id="{8362E5D2-2D8F-FC8C-3C5A-6BE0CD2EC129}"/>
              </a:ext>
            </a:extLst>
          </p:cNvPr>
          <p:cNvGraphicFramePr>
            <a:graphicFrameLocks noGrp="1"/>
          </p:cNvGraphicFramePr>
          <p:nvPr>
            <p:extLst>
              <p:ext uri="{D42A27DB-BD31-4B8C-83A1-F6EECF244321}">
                <p14:modId xmlns:p14="http://schemas.microsoft.com/office/powerpoint/2010/main" val="2459710716"/>
              </p:ext>
            </p:extLst>
          </p:nvPr>
        </p:nvGraphicFramePr>
        <p:xfrm>
          <a:off x="6985416" y="1783829"/>
          <a:ext cx="4542020" cy="2443397"/>
        </p:xfrm>
        <a:graphic>
          <a:graphicData uri="http://schemas.openxmlformats.org/drawingml/2006/table">
            <a:tbl>
              <a:tblPr/>
              <a:tblGrid>
                <a:gridCol w="4542020">
                  <a:extLst>
                    <a:ext uri="{9D8B030D-6E8A-4147-A177-3AD203B41FA5}">
                      <a16:colId xmlns:a16="http://schemas.microsoft.com/office/drawing/2014/main" val="1554422143"/>
                    </a:ext>
                  </a:extLst>
                </a:gridCol>
              </a:tblGrid>
              <a:tr h="2443397">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842098177"/>
                  </a:ext>
                </a:extLst>
              </a:tr>
            </a:tbl>
          </a:graphicData>
        </a:graphic>
      </p:graphicFrame>
    </p:spTree>
    <p:extLst>
      <p:ext uri="{BB962C8B-B14F-4D97-AF65-F5344CB8AC3E}">
        <p14:creationId xmlns:p14="http://schemas.microsoft.com/office/powerpoint/2010/main" val="386514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3BDF4-2A57-0996-DBA9-E601F5E32AEF}"/>
              </a:ext>
            </a:extLst>
          </p:cNvPr>
          <p:cNvSpPr>
            <a:spLocks noGrp="1"/>
          </p:cNvSpPr>
          <p:nvPr>
            <p:ph type="title"/>
          </p:nvPr>
        </p:nvSpPr>
        <p:spPr>
          <a:xfrm>
            <a:off x="793230" y="0"/>
            <a:ext cx="10515600" cy="941180"/>
          </a:xfrm>
        </p:spPr>
        <p:txBody>
          <a:bodyPr/>
          <a:lstStyle/>
          <a:p>
            <a:pPr algn="ctr"/>
            <a:r>
              <a:rPr lang="en-GB" b="1" dirty="0"/>
              <a:t>Conclusion </a:t>
            </a:r>
          </a:p>
        </p:txBody>
      </p:sp>
      <p:sp>
        <p:nvSpPr>
          <p:cNvPr id="3" name="Content Placeholder 2">
            <a:extLst>
              <a:ext uri="{FF2B5EF4-FFF2-40B4-BE49-F238E27FC236}">
                <a16:creationId xmlns:a16="http://schemas.microsoft.com/office/drawing/2014/main" id="{9F805405-C3D9-2715-CDA9-F39AC0DE3B98}"/>
              </a:ext>
            </a:extLst>
          </p:cNvPr>
          <p:cNvSpPr>
            <a:spLocks noGrp="1"/>
          </p:cNvSpPr>
          <p:nvPr>
            <p:ph idx="1"/>
          </p:nvPr>
        </p:nvSpPr>
        <p:spPr>
          <a:xfrm>
            <a:off x="599607" y="1019332"/>
            <a:ext cx="10754193" cy="5157632"/>
          </a:xfrm>
        </p:spPr>
        <p:txBody>
          <a:bodyPr>
            <a:normAutofit fontScale="70000" lnSpcReduction="20000"/>
          </a:bodyPr>
          <a:lstStyle/>
          <a:p>
            <a:r>
              <a:rPr lang="en-GB" dirty="0">
                <a:latin typeface="Arial" panose="020B0604020202020204" pitchFamily="34" charset="0"/>
                <a:cs typeface="Arial" panose="020B0604020202020204" pitchFamily="34" charset="0"/>
              </a:rPr>
              <a:t>Health, wellbeing and sustainable development are closely linked.</a:t>
            </a:r>
          </a:p>
          <a:p>
            <a:r>
              <a:rPr lang="en-GB" dirty="0">
                <a:latin typeface="Arial" panose="020B0604020202020204" pitchFamily="34" charset="0"/>
                <a:cs typeface="Arial" panose="020B0604020202020204" pitchFamily="34" charset="0"/>
              </a:rPr>
              <a:t>Health is not just about illness it includes physical, mental and social wellbeing.</a:t>
            </a:r>
          </a:p>
          <a:p>
            <a:r>
              <a:rPr lang="en-GB" dirty="0">
                <a:latin typeface="Arial" panose="020B0604020202020204" pitchFamily="34" charset="0"/>
                <a:cs typeface="Arial" panose="020B0604020202020204" pitchFamily="34" charset="0"/>
              </a:rPr>
              <a:t>Prevention and early intervention make health systems more sustainable.</a:t>
            </a:r>
          </a:p>
          <a:p>
            <a:r>
              <a:rPr lang="en-GB" dirty="0">
                <a:latin typeface="Arial" panose="020B0604020202020204" pitchFamily="34" charset="0"/>
                <a:cs typeface="Arial" panose="020B0604020202020204" pitchFamily="34" charset="0"/>
              </a:rPr>
              <a:t>Models like the biopsychosocial and ecological model support integrated care.UK programmes such as diabetes prevention and NHS Health Checks show this in practice.</a:t>
            </a:r>
          </a:p>
          <a:p>
            <a:r>
              <a:rPr lang="en-GB" dirty="0">
                <a:latin typeface="Arial" panose="020B0604020202020204" pitchFamily="34" charset="0"/>
                <a:cs typeface="Arial" panose="020B0604020202020204" pitchFamily="34" charset="0"/>
              </a:rPr>
              <a:t>Health inequalities still exist, especially in deprived and ethnic minority communities.</a:t>
            </a:r>
          </a:p>
          <a:p>
            <a:r>
              <a:rPr lang="en-GB" dirty="0">
                <a:latin typeface="Arial" panose="020B0604020202020204" pitchFamily="34" charset="0"/>
                <a:cs typeface="Arial" panose="020B0604020202020204" pitchFamily="34" charset="0"/>
              </a:rPr>
              <a:t>Policies such as the NHS Long Term Plan and Core20PLUS5 aim to reduce these gaps.</a:t>
            </a:r>
          </a:p>
          <a:p>
            <a:r>
              <a:rPr lang="en-GB" dirty="0">
                <a:latin typeface="Arial" panose="020B0604020202020204" pitchFamily="34" charset="0"/>
                <a:cs typeface="Arial" panose="020B0604020202020204" pitchFamily="34" charset="0"/>
              </a:rPr>
              <a:t>The UN Sustainable Development Goals, especially SDG 3, guide the UK to: Promote good health and wellbeing</a:t>
            </a:r>
          </a:p>
          <a:p>
            <a:r>
              <a:rPr lang="en-GB" dirty="0">
                <a:latin typeface="Arial" panose="020B0604020202020204" pitchFamily="34" charset="0"/>
                <a:cs typeface="Arial" panose="020B0604020202020204" pitchFamily="34" charset="0"/>
              </a:rPr>
              <a:t>Reduce inequalities</a:t>
            </a:r>
          </a:p>
          <a:p>
            <a:r>
              <a:rPr lang="en-GB" dirty="0">
                <a:latin typeface="Arial" panose="020B0604020202020204" pitchFamily="34" charset="0"/>
                <a:cs typeface="Arial" panose="020B0604020202020204" pitchFamily="34" charset="0"/>
              </a:rPr>
              <a:t>Build sustainable health and social care systems</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Overall: Integrating health, wellbeing and sustainability is essential to create fair, effective and long-term health and social care services in the UK.</a:t>
            </a:r>
          </a:p>
        </p:txBody>
      </p:sp>
    </p:spTree>
    <p:extLst>
      <p:ext uri="{BB962C8B-B14F-4D97-AF65-F5344CB8AC3E}">
        <p14:creationId xmlns:p14="http://schemas.microsoft.com/office/powerpoint/2010/main" val="200535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E3DF9-E1E0-F5DF-A8C3-1613D1CE7132}"/>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FC97794F-64D0-ABB7-3F64-957EE1AD19DC}"/>
              </a:ext>
            </a:extLst>
          </p:cNvPr>
          <p:cNvSpPr>
            <a:spLocks noGrp="1"/>
          </p:cNvSpPr>
          <p:nvPr>
            <p:ph idx="1"/>
          </p:nvPr>
        </p:nvSpPr>
        <p:spPr>
          <a:xfrm>
            <a:off x="823210" y="1475084"/>
            <a:ext cx="10515600" cy="4941721"/>
          </a:xfrm>
        </p:spPr>
        <p:txBody>
          <a:bodyPr>
            <a:normAutofit fontScale="92500" lnSpcReduction="10000"/>
          </a:bodyPr>
          <a:lstStyle/>
          <a:p>
            <a:r>
              <a:rPr lang="en-GB" sz="2000" dirty="0">
                <a:latin typeface="Arial" panose="020B0604020202020204" pitchFamily="34" charset="0"/>
                <a:cs typeface="Arial" panose="020B0604020202020204" pitchFamily="34" charset="0"/>
              </a:rPr>
              <a:t>. NHS England, 2026. NHS Diabetes Prevention Programme (Healthier You). Available at: https://www.england.nhs.uk/diabetes/diabetes-prevention/ (Accessed: 12 February 2026).</a:t>
            </a:r>
          </a:p>
          <a:p>
            <a:r>
              <a:rPr lang="en-GB" sz="2000" dirty="0">
                <a:latin typeface="Arial" panose="020B0604020202020204" pitchFamily="34" charset="0"/>
                <a:cs typeface="Arial" panose="020B0604020202020204" pitchFamily="34" charset="0"/>
              </a:rPr>
              <a:t>Public Health England/DHSC, 2021. NHS Health Check programme: review and evidence. GOV.UK. Available at: https://www.gov.uk/government/publications/nhs-health-check-programme-review/annex-b-a-summary-of-analyses-and-evidence-on-the-current-nhs-health-check-programme (Accessed: 12 February 2026).</a:t>
            </a:r>
          </a:p>
          <a:p>
            <a:r>
              <a:rPr lang="en-GB" sz="2000" dirty="0">
                <a:latin typeface="Arial" panose="020B0604020202020204" pitchFamily="34" charset="0"/>
                <a:cs typeface="Arial" panose="020B0604020202020204" pitchFamily="34" charset="0"/>
              </a:rPr>
              <a:t>National Institutes of Health (NIH), 2019. Healthier You: NHS Diabetes Prevention Programme – evaluation. Diabetic Medicine. Available at: https://pmc.ncbi.nlm.nih.gov/articles/PMC7004145/ (Accessed: 12 February 2026).</a:t>
            </a:r>
          </a:p>
          <a:p>
            <a:r>
              <a:rPr lang="en-GB" sz="2000" dirty="0">
                <a:latin typeface="Arial" panose="020B0604020202020204" pitchFamily="34" charset="0"/>
                <a:cs typeface="Arial" panose="020B0604020202020204" pitchFamily="34" charset="0"/>
              </a:rPr>
              <a:t>United Nations, 2015. Transforming our world: the 2030 Agenda for Sustainable Development. New York: United Nations. Available at: https://sdgs.un.org/2030agenda (Accessed: 11 February 2026).</a:t>
            </a:r>
          </a:p>
          <a:p>
            <a:r>
              <a:rPr lang="en-GB" sz="2000" dirty="0">
                <a:latin typeface="Arial" panose="020B0604020202020204" pitchFamily="34" charset="0"/>
                <a:cs typeface="Arial" panose="020B0604020202020204" pitchFamily="34" charset="0"/>
              </a:rPr>
              <a:t>World Health Organisation, 2017. Sustainable Development Goals and health. WHO. Available at: https://www.who.int/europe/about-us/our-work/sustainable-development-goals (Accessed: 10 February 2026).</a:t>
            </a:r>
          </a:p>
          <a:p>
            <a:r>
              <a:rPr lang="en-GB" sz="2000" dirty="0">
                <a:latin typeface="Arial" panose="020B0604020202020204" pitchFamily="34" charset="0"/>
                <a:cs typeface="Arial" panose="020B0604020202020204" pitchFamily="34" charset="0"/>
              </a:rPr>
              <a:t>NHS England, 2026. Core20PLUS5 – reducing healthcare inequalities. Available at: https://www.england.nhs.uk/about/equality/equality-hub/national-healthcare-inequalities-improvement-programme/core20plus5/ (Accessed: 12 February 2026).</a:t>
            </a:r>
          </a:p>
        </p:txBody>
      </p:sp>
    </p:spTree>
    <p:extLst>
      <p:ext uri="{BB962C8B-B14F-4D97-AF65-F5344CB8AC3E}">
        <p14:creationId xmlns:p14="http://schemas.microsoft.com/office/powerpoint/2010/main" val="3286825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A491D6-1E96-F784-7895-B2EC054A127D}"/>
              </a:ext>
            </a:extLst>
          </p:cNvPr>
          <p:cNvSpPr>
            <a:spLocks noGrp="1"/>
          </p:cNvSpPr>
          <p:nvPr>
            <p:ph idx="1"/>
          </p:nvPr>
        </p:nvSpPr>
        <p:spPr>
          <a:xfrm>
            <a:off x="883170" y="1001166"/>
            <a:ext cx="10515600" cy="4351338"/>
          </a:xfrm>
        </p:spPr>
        <p:txBody>
          <a:bodyPr>
            <a:normAutofit/>
          </a:bodyPr>
          <a:lstStyle/>
          <a:p>
            <a:r>
              <a:rPr lang="en-GB" sz="2000" dirty="0">
                <a:latin typeface="Arial" panose="020B0604020202020204" pitchFamily="34" charset="0"/>
                <a:cs typeface="Arial" panose="020B0604020202020204" pitchFamily="34" charset="0"/>
              </a:rPr>
              <a:t>UK Health Security Agency, 2025. Health inequalities in health protection report 2025. GOV.UK. Available at: https://www.gov.uk/government/publications/health-inequalities-in-health-protection-report/health-inequalities-in-health-protection-report-2025 (Accessed: 13 February 2026).</a:t>
            </a:r>
          </a:p>
          <a:p>
            <a:r>
              <a:rPr lang="en-GB" sz="2000" dirty="0">
                <a:latin typeface="Arial" panose="020B0604020202020204" pitchFamily="34" charset="0"/>
                <a:cs typeface="Arial" panose="020B0604020202020204" pitchFamily="34" charset="0"/>
              </a:rPr>
              <a:t>NHS England, 2025. Health inequalities and digital inclusion. NHS England. Available at: https://www.england.nhs.uk/long-read/health-equalities-and-digital-inclusion/ (Accessed: 13 February 2026).</a:t>
            </a:r>
          </a:p>
          <a:p>
            <a:r>
              <a:rPr lang="en-GB" sz="2000" dirty="0">
                <a:latin typeface="Arial" panose="020B0604020202020204" pitchFamily="34" charset="0"/>
                <a:cs typeface="Arial" panose="020B0604020202020204" pitchFamily="34" charset="0"/>
              </a:rPr>
              <a:t>Diabetes UK, 2026. Tackling Inequality Commission. Available at: https://www.diabetes.org.uk/for-professionals/improving-care/tackling-inequality-commission (Accessed: 13 February 2026).</a:t>
            </a:r>
          </a:p>
          <a:p>
            <a:r>
              <a:rPr lang="en-GB" sz="2000" dirty="0">
                <a:latin typeface="Arial" panose="020B0604020202020204" pitchFamily="34" charset="0"/>
                <a:cs typeface="Arial" panose="020B0604020202020204" pitchFamily="34" charset="0"/>
              </a:rPr>
              <a:t>Equality Trust, 2024. Health inequalities and technology. Available at: https://equalitytrust.org.uk/evidence-base/health-inequalities-and-tech/ (Accessed: 13 February 2026).</a:t>
            </a:r>
          </a:p>
        </p:txBody>
      </p:sp>
    </p:spTree>
    <p:extLst>
      <p:ext uri="{BB962C8B-B14F-4D97-AF65-F5344CB8AC3E}">
        <p14:creationId xmlns:p14="http://schemas.microsoft.com/office/powerpoint/2010/main" val="3147741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2348</Words>
  <Application>Microsoft Office PowerPoint</Application>
  <PresentationFormat>Widescreen</PresentationFormat>
  <Paragraphs>177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lpstr>PowerPoint Presentation</vt:lpstr>
      <vt:lpstr>Theories </vt:lpstr>
      <vt:lpstr>Sustainable Development Goals</vt:lpstr>
      <vt:lpstr>Example: Diabetes Prevention Programme (NHS). What it is: A national programme to prevent Type 2 diabetes. Supports people at high risk through lifestyle changes (NHS, 2023).  How it links to the models:  Biopsychosocial model: Physical: diet, weight, exercise Psychological: motivation, behaviour change, Social: group support and education  Ecological model: Individual lifestyle choices, Community support programmes, National health policy Holistic model: Focus on overall well-being, not just blood sugar levels  EXAMPLES- Change4Life – promotes healthy eating and physical activity, NHS Health Checks – early detection of health risks, Mental health promotion – supports wellbeing and resilience  Why This Is Sustainable Prevents long-term illness, reduces future NHS costs, improves quality of life, supports SDG 3 goals, and helps create a healthier population for the future</vt:lpstr>
      <vt:lpstr>Policy and Governance </vt:lpstr>
      <vt:lpstr>PowerPoint Presentation</vt:lpstr>
      <vt:lpstr>Case Study – NHS diabetes prevention programme uk</vt:lpstr>
      <vt:lpstr>Successes (Quantitative data)  Over 1 million people referred Average weight loss of 3–4 kg Reduced risk of developing diabetes</vt:lpstr>
      <vt:lpstr>Equity and Access in Health and Social Care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Saira Arif (2220569)</dc:creator>
  <cp:lastModifiedBy>Saira Arif (2220569)</cp:lastModifiedBy>
  <cp:revision>5</cp:revision>
  <dcterms:created xsi:type="dcterms:W3CDTF">2026-02-05T21:44:46Z</dcterms:created>
  <dcterms:modified xsi:type="dcterms:W3CDTF">2026-02-13T23:34:52Z</dcterms:modified>
</cp:coreProperties>
</file>