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8" r:id="rId4"/>
    <p:sldId id="260" r:id="rId5"/>
    <p:sldId id="280" r:id="rId6"/>
    <p:sldId id="281" r:id="rId7"/>
    <p:sldId id="284" r:id="rId8"/>
    <p:sldId id="282" r:id="rId9"/>
    <p:sldId id="285" r:id="rId10"/>
    <p:sldId id="287" r:id="rId11"/>
    <p:sldId id="289" r:id="rId12"/>
    <p:sldId id="261" r:id="rId13"/>
    <p:sldId id="262" r:id="rId14"/>
    <p:sldId id="263" r:id="rId15"/>
    <p:sldId id="257" r:id="rId16"/>
    <p:sldId id="265" r:id="rId17"/>
    <p:sldId id="267" r:id="rId18"/>
    <p:sldId id="268" r:id="rId19"/>
    <p:sldId id="270" r:id="rId20"/>
    <p:sldId id="271" r:id="rId21"/>
    <p:sldId id="275" r:id="rId22"/>
    <p:sldId id="272" r:id="rId23"/>
    <p:sldId id="277" r:id="rId24"/>
    <p:sldId id="276" r:id="rId25"/>
    <p:sldId id="27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DEA91E2-8F0E-4B77-BAE6-E6F8961DB57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C5A85B6-3D8C-4F22-A8D9-875AD1B3F2E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url?sa=i&amp;rct=j&amp;q=&amp;esrc=s&amp;source=images&amp;cd=&amp;cad=rja&amp;uact=8&amp;ved=2ahUKEwjwi7fdo4viAhWGyoUKHZq5AYYQjRx6BAgBEAU&amp;url=%2Furl%3Fsa%3Di%26rct%3Dj%26q%3D%26esrc%3Ds%26source%3Dimages%26cd%3D%26ved%3D%26url%3D%252Furl%253Fsa%253Di%2526rct%253Dj%2526q%253D%2526esrc%253Ds%2526source%253Dimages%2526cd%253D%2526ved%253D%2526url%253Dhttp%25253A%25252F%25252Fjournals.ed.ac.uk%25252Flithicstudies%25252Farticle%25252Fdownload%25252F1675%25252F2298%25253Finline%25253D1%2526psig%253DAOvVaw1HGBgKJG30JULHtoj5Cj_3%2526ust%253D1557382398077345%26psig%3DAOvVaw1HGBgKJG30JULHtoj5Cj_3%26ust%3D1557382398077345&amp;psig=AOvVaw1HGBgKJG30JULHtoj5Cj_3&amp;ust=155738239807734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DB489A3-4A29-40E2-A99A-BA903426AA2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52034" y="0"/>
            <a:ext cx="987895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196752"/>
            <a:ext cx="8640960" cy="1673352"/>
          </a:xfrm>
        </p:spPr>
        <p:txBody>
          <a:bodyPr>
            <a:no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&amp; Burial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-27384"/>
            <a:ext cx="8077200" cy="1008112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EB Burials in the Levant</a:t>
            </a:r>
            <a:endParaRPr lang="en-GB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Mortuary Ritual &amp;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785"/>
            <a:ext cx="8229600" cy="4927361"/>
          </a:xfrm>
        </p:spPr>
        <p:txBody>
          <a:bodyPr>
            <a:noAutofit/>
          </a:bodyPr>
          <a:lstStyle/>
          <a:p>
            <a:r>
              <a:rPr lang="en-GB" sz="2800" dirty="0"/>
              <a:t>“mortuary rituals provide a sensuous arena in which the dead are mourned, social memories are created &amp; (re) asserted, social bonds are renewed forged, or broken, &amp; individuals make claims for individual identities &amp; group memberships” (Chesson 2001: 1)</a:t>
            </a:r>
          </a:p>
          <a:p>
            <a:r>
              <a:rPr lang="en-GB" sz="2800" dirty="0"/>
              <a:t>Weiner (1976: 61): funerary ritual as “moments of spectacular visual communication”</a:t>
            </a:r>
          </a:p>
          <a:p>
            <a:pPr lvl="1"/>
            <a:r>
              <a:rPr lang="en-GB" sz="2400" dirty="0"/>
              <a:t>Interplay of performance, social drama &amp; materiality</a:t>
            </a:r>
          </a:p>
          <a:p>
            <a:pPr lvl="1"/>
            <a:r>
              <a:rPr lang="en-GB" sz="2400" dirty="0"/>
              <a:t>Places where the social memories &amp; identities of participants are mediated, asserted, challenged , renegotiated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87778" y="1700808"/>
            <a:ext cx="8368444" cy="4767488"/>
          </a:xfrm>
        </p:spPr>
        <p:txBody>
          <a:bodyPr>
            <a:noAutofit/>
          </a:bodyPr>
          <a:lstStyle/>
          <a:p>
            <a:r>
              <a:rPr lang="en-GB" sz="2800" dirty="0"/>
              <a:t>How people organise relationships within social worlds</a:t>
            </a:r>
          </a:p>
          <a:p>
            <a:pPr lvl="1"/>
            <a:r>
              <a:rPr lang="en-GB" sz="2400" dirty="0"/>
              <a:t>Gender, kinship, rank/status (class), occupation, membership of specific social groups, familial position</a:t>
            </a:r>
          </a:p>
          <a:p>
            <a:pPr lvl="1"/>
            <a:r>
              <a:rPr lang="en-GB" sz="2400" dirty="0"/>
              <a:t>Not a static: we can mediate &amp; renegotiate our social relations &amp; personal identity</a:t>
            </a:r>
          </a:p>
          <a:p>
            <a:pPr lvl="1"/>
            <a:r>
              <a:rPr lang="en-GB" sz="2400" dirty="0"/>
              <a:t>Identity is politics &amp; </a:t>
            </a:r>
            <a:r>
              <a:rPr lang="en-GB" sz="2400" i="1" dirty="0"/>
              <a:t>habitus</a:t>
            </a:r>
            <a:endParaRPr lang="en-GB" sz="2400" dirty="0"/>
          </a:p>
          <a:p>
            <a:r>
              <a:rPr lang="en-GB" sz="2800" dirty="0"/>
              <a:t>Archaeological identification?</a:t>
            </a:r>
          </a:p>
          <a:p>
            <a:pPr lvl="1"/>
            <a:r>
              <a:rPr lang="en-GB" sz="2400" dirty="0"/>
              <a:t>Focus has tended to be on material culture</a:t>
            </a:r>
          </a:p>
          <a:p>
            <a:pPr lvl="1"/>
            <a:r>
              <a:rPr lang="en-GB" sz="2400" dirty="0"/>
              <a:t>Funerary ritual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 Levant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40717"/>
            <a:ext cx="4618856" cy="4624387"/>
          </a:xfrm>
        </p:spPr>
        <p:txBody>
          <a:bodyPr>
            <a:normAutofit fontScale="92500"/>
          </a:bodyPr>
          <a:lstStyle/>
          <a:p>
            <a:r>
              <a:rPr lang="en-GB" dirty="0"/>
              <a:t>Southern Levant:</a:t>
            </a:r>
          </a:p>
          <a:p>
            <a:pPr lvl="1"/>
            <a:r>
              <a:rPr lang="en-GB" dirty="0"/>
              <a:t>EB I: c.3500-3100 BC (Egyptian colonies)</a:t>
            </a:r>
          </a:p>
          <a:p>
            <a:pPr lvl="1"/>
            <a:r>
              <a:rPr lang="en-GB" dirty="0"/>
              <a:t>EB II-II: c.3100-2300 BC (towns)</a:t>
            </a:r>
          </a:p>
          <a:p>
            <a:pPr lvl="1"/>
            <a:r>
              <a:rPr lang="en-GB" dirty="0"/>
              <a:t>EB IV: c.2300-2050 BC (small nomadic communities) </a:t>
            </a:r>
          </a:p>
          <a:p>
            <a:r>
              <a:rPr lang="en-GB" dirty="0"/>
              <a:t>Plentiful evidence for EB I &amp; EB IV </a:t>
            </a:r>
          </a:p>
          <a:p>
            <a:r>
              <a:rPr lang="en-GB" dirty="0"/>
              <a:t>Little mortuary evidence for EB II-III</a:t>
            </a:r>
          </a:p>
          <a:p>
            <a:r>
              <a:rPr lang="en-GB" dirty="0"/>
              <a:t>Syria: 2600-2300 (city states)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76256" y="6341258"/>
            <a:ext cx="19498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Southern Levant</a:t>
            </a:r>
          </a:p>
        </p:txBody>
      </p:sp>
      <p:pic>
        <p:nvPicPr>
          <p:cNvPr id="1026" name="Picture 2" descr="Image result for EBA southern levant">
            <a:hlinkClick r:id="rId2"/>
            <a:extLst>
              <a:ext uri="{FF2B5EF4-FFF2-40B4-BE49-F238E27FC236}">
                <a16:creationId xmlns:a16="http://schemas.microsoft.com/office/drawing/2014/main" id="{926FDF5B-F627-43F0-BD39-3DA765C3F2C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931" y="1716871"/>
            <a:ext cx="3003365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syria_EB">
            <a:extLst>
              <a:ext uri="{FF2B5EF4-FFF2-40B4-BE49-F238E27FC236}">
                <a16:creationId xmlns:a16="http://schemas.microsoft.com/office/drawing/2014/main" id="{6C18CD19-8139-4498-A768-893024C07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05436" y="2060848"/>
            <a:ext cx="3881441" cy="3566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Southern Levant EB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607392"/>
          </a:xfrm>
        </p:spPr>
        <p:txBody>
          <a:bodyPr>
            <a:normAutofit/>
          </a:bodyPr>
          <a:lstStyle/>
          <a:p>
            <a:r>
              <a:rPr lang="en-GB" sz="2400" dirty="0"/>
              <a:t>Large cave-tomb cemeteries:</a:t>
            </a:r>
          </a:p>
          <a:p>
            <a:pPr lvl="1"/>
            <a:r>
              <a:rPr lang="en-GB" sz="2000" dirty="0"/>
              <a:t>Jericho, Bab edh-</a:t>
            </a:r>
            <a:r>
              <a:rPr lang="en-GB" sz="2000" dirty="0" err="1"/>
              <a:t>Dhra</a:t>
            </a:r>
            <a:r>
              <a:rPr lang="en-GB" sz="2000" dirty="0"/>
              <a:t>‘, Megiddo</a:t>
            </a:r>
          </a:p>
          <a:p>
            <a:r>
              <a:rPr lang="en-GB" sz="2400" dirty="0"/>
              <a:t>Rock-cut tombs with oval or irregular chambers</a:t>
            </a:r>
          </a:p>
          <a:p>
            <a:r>
              <a:rPr lang="en-GB" sz="2400" dirty="0"/>
              <a:t>Megiddo Tomb 910 = most elaborate:</a:t>
            </a:r>
          </a:p>
          <a:p>
            <a:pPr lvl="1"/>
            <a:r>
              <a:rPr lang="en-GB" sz="2000" dirty="0"/>
              <a:t>Large facility with annexes &amp; smoothed chalk walls</a:t>
            </a:r>
          </a:p>
          <a:p>
            <a:r>
              <a:rPr lang="en-GB" sz="2400" dirty="0"/>
              <a:t>Multiped inhumations: between 5-15 (Bab edh-</a:t>
            </a:r>
            <a:r>
              <a:rPr lang="en-GB" sz="2400" dirty="0" err="1"/>
              <a:t>Dhra</a:t>
            </a:r>
            <a:r>
              <a:rPr lang="en-GB" sz="2400" dirty="0"/>
              <a:t>‘) up to 100s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24128" y="3789040"/>
            <a:ext cx="2767807" cy="2448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067051" y="6352650"/>
            <a:ext cx="37196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Megiddo Tomb 903 (middle layer)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55D7521B-EC36-4D94-BD94-89730FCBCD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212754" y="396273"/>
            <a:ext cx="2607718" cy="2755325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2B2984-3412-4C06-B9AC-6F2122057D2E}"/>
              </a:ext>
            </a:extLst>
          </p:cNvPr>
          <p:cNvSpPr txBox="1"/>
          <p:nvPr/>
        </p:nvSpPr>
        <p:spPr>
          <a:xfrm>
            <a:off x="5504845" y="3199447"/>
            <a:ext cx="2007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Megiddo Tomb 910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Southern Levant EB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3731" y="1755492"/>
            <a:ext cx="4248472" cy="4643160"/>
          </a:xfrm>
        </p:spPr>
        <p:txBody>
          <a:bodyPr>
            <a:normAutofit/>
          </a:bodyPr>
          <a:lstStyle/>
          <a:p>
            <a:r>
              <a:rPr lang="en-GB" sz="2400" dirty="0"/>
              <a:t>Negev &amp; Transjordan: dolmens covered with tumuli</a:t>
            </a:r>
          </a:p>
          <a:p>
            <a:r>
              <a:rPr lang="en-GB" sz="2400" dirty="0"/>
              <a:t>Southern Sinai: cylindrical, stone built structures:  </a:t>
            </a:r>
            <a:r>
              <a:rPr lang="en-GB" sz="2400" i="1" dirty="0" err="1"/>
              <a:t>nawamis</a:t>
            </a:r>
            <a:r>
              <a:rPr lang="en-GB" sz="2400" i="1" dirty="0"/>
              <a:t>:</a:t>
            </a:r>
            <a:endParaRPr lang="en-GB" sz="2400" dirty="0"/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Making places in the landscape:</a:t>
            </a:r>
          </a:p>
          <a:p>
            <a:pPr lvl="1"/>
            <a:r>
              <a:rPr lang="en-GB" sz="2000" dirty="0"/>
              <a:t>Memorialisation, social memory...</a:t>
            </a:r>
          </a:p>
          <a:p>
            <a:pPr lvl="1"/>
            <a:r>
              <a:rPr lang="en-GB" sz="2000" dirty="0"/>
              <a:t>Ancestors: territory?</a:t>
            </a:r>
          </a:p>
        </p:txBody>
      </p:sp>
      <p:pic>
        <p:nvPicPr>
          <p:cNvPr id="5" name="Content Placeholder 4" descr="wadi_jadida_dolme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36096" y="1034734"/>
            <a:ext cx="3600400" cy="2610290"/>
          </a:xfrm>
        </p:spPr>
      </p:pic>
      <p:sp>
        <p:nvSpPr>
          <p:cNvPr id="6" name="TextBox 5"/>
          <p:cNvSpPr txBox="1"/>
          <p:nvPr/>
        </p:nvSpPr>
        <p:spPr>
          <a:xfrm>
            <a:off x="6732240" y="3645024"/>
            <a:ext cx="2035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Dolmen in Jordan</a:t>
            </a:r>
          </a:p>
        </p:txBody>
      </p:sp>
      <p:pic>
        <p:nvPicPr>
          <p:cNvPr id="8" name="Picture 7" descr="Nawamis_1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148064" y="4221088"/>
            <a:ext cx="3612205" cy="244827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436096" y="4365104"/>
            <a:ext cx="19817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>
                <a:solidFill>
                  <a:srgbClr val="002060"/>
                </a:solidFill>
              </a:rPr>
              <a:t>Nawamis</a:t>
            </a:r>
            <a:r>
              <a:rPr lang="en-GB" sz="2000" dirty="0">
                <a:solidFill>
                  <a:srgbClr val="002060"/>
                </a:solidFill>
              </a:rPr>
              <a:t> in Sinai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 I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16288" cy="4878288"/>
          </a:xfrm>
        </p:spPr>
        <p:txBody>
          <a:bodyPr>
            <a:normAutofit/>
          </a:bodyPr>
          <a:lstStyle/>
          <a:p>
            <a:r>
              <a:rPr lang="en-GB" dirty="0"/>
              <a:t>Standardised &amp; modest range of grave goods</a:t>
            </a:r>
          </a:p>
          <a:p>
            <a:pPr lvl="1"/>
            <a:r>
              <a:rPr lang="en-GB" dirty="0"/>
              <a:t>Pottery: jugs, </a:t>
            </a:r>
            <a:r>
              <a:rPr lang="en-GB" dirty="0" err="1"/>
              <a:t>juglets</a:t>
            </a:r>
            <a:r>
              <a:rPr lang="en-GB" dirty="0"/>
              <a:t> &amp; bowls</a:t>
            </a:r>
          </a:p>
          <a:p>
            <a:pPr lvl="1"/>
            <a:r>
              <a:rPr lang="en-GB" dirty="0"/>
              <a:t>Personal adornment: stone beads &amp; simple metal objects</a:t>
            </a:r>
          </a:p>
          <a:p>
            <a:pPr lvl="1"/>
            <a:r>
              <a:rPr lang="en-GB" dirty="0"/>
              <a:t>Weapons: daggers &amp; stone </a:t>
            </a:r>
            <a:r>
              <a:rPr lang="en-GB" dirty="0" err="1"/>
              <a:t>maceheads</a:t>
            </a:r>
            <a:r>
              <a:rPr lang="en-GB" dirty="0"/>
              <a:t> from</a:t>
            </a:r>
          </a:p>
          <a:p>
            <a:r>
              <a:rPr lang="en-GB" dirty="0"/>
              <a:t>Why? What do these mean?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908720"/>
            <a:ext cx="3885432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4788024" y="3789040"/>
            <a:ext cx="41504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Pottery &amp; jewellery from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Hanatziv</a:t>
            </a:r>
            <a:endParaRPr lang="en-GB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293096"/>
            <a:ext cx="40195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 I Treatment of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752528" cy="4896544"/>
          </a:xfrm>
        </p:spPr>
        <p:txBody>
          <a:bodyPr>
            <a:normAutofit fontScale="92500"/>
          </a:bodyPr>
          <a:lstStyle/>
          <a:p>
            <a:r>
              <a:rPr lang="en-GB" dirty="0"/>
              <a:t>Secondary burials</a:t>
            </a:r>
          </a:p>
          <a:p>
            <a:pPr lvl="1"/>
            <a:r>
              <a:rPr lang="en-GB" dirty="0"/>
              <a:t>Some articulated burials: Megiddo, Jericho, </a:t>
            </a:r>
            <a:r>
              <a:rPr lang="en-GB" dirty="0" err="1"/>
              <a:t>Bab</a:t>
            </a:r>
            <a:r>
              <a:rPr lang="en-GB" dirty="0"/>
              <a:t> </a:t>
            </a:r>
            <a:r>
              <a:rPr lang="en-GB" dirty="0" err="1"/>
              <a:t>edh</a:t>
            </a:r>
            <a:r>
              <a:rPr lang="en-GB" dirty="0"/>
              <a:t> </a:t>
            </a:r>
            <a:r>
              <a:rPr lang="en-GB" dirty="0" err="1"/>
              <a:t>Dhra</a:t>
            </a:r>
            <a:endParaRPr lang="en-GB" dirty="0"/>
          </a:p>
          <a:p>
            <a:pPr lvl="1"/>
            <a:r>
              <a:rPr lang="en-GB" dirty="0"/>
              <a:t>Most skeletal material is  not articulated</a:t>
            </a:r>
          </a:p>
          <a:p>
            <a:pPr lvl="1"/>
            <a:r>
              <a:rPr lang="en-GB" dirty="0"/>
              <a:t>Ordering of skulls &amp; long bones at Bab edh-</a:t>
            </a:r>
            <a:r>
              <a:rPr lang="en-GB" dirty="0" err="1"/>
              <a:t>Dhra</a:t>
            </a:r>
            <a:r>
              <a:rPr lang="en-GB" dirty="0"/>
              <a:t>‘</a:t>
            </a:r>
          </a:p>
          <a:p>
            <a:r>
              <a:rPr lang="en-GB" dirty="0"/>
              <a:t>“a means of affirming  kinship ties &amp; ... a tool of social manipulation” (</a:t>
            </a:r>
            <a:r>
              <a:rPr lang="en-GB" dirty="0" err="1"/>
              <a:t>Ilan</a:t>
            </a:r>
            <a:r>
              <a:rPr lang="en-GB" dirty="0"/>
              <a:t> 2002: 94)</a:t>
            </a:r>
          </a:p>
          <a:p>
            <a:r>
              <a:rPr lang="en-GB" dirty="0"/>
              <a:t>Commemoration, asserting continuity with ancestors</a:t>
            </a:r>
          </a:p>
        </p:txBody>
      </p:sp>
      <p:pic>
        <p:nvPicPr>
          <p:cNvPr id="9" name="Content Placeholder 8" descr="EB I tom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132856"/>
            <a:ext cx="3657660" cy="2448272"/>
          </a:xfrm>
        </p:spPr>
      </p:pic>
      <p:sp>
        <p:nvSpPr>
          <p:cNvPr id="10" name="TextBox 9"/>
          <p:cNvSpPr txBox="1"/>
          <p:nvPr/>
        </p:nvSpPr>
        <p:spPr>
          <a:xfrm>
            <a:off x="6012160" y="4725144"/>
            <a:ext cx="27737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EB I Tomb </a:t>
            </a:r>
            <a:r>
              <a:rPr lang="en-GB" sz="2000" dirty="0" err="1"/>
              <a:t>Bab</a:t>
            </a:r>
            <a:r>
              <a:rPr lang="en-GB" sz="2000" dirty="0"/>
              <a:t> </a:t>
            </a:r>
            <a:r>
              <a:rPr lang="en-GB" sz="2000" dirty="0" err="1"/>
              <a:t>edh</a:t>
            </a:r>
            <a:r>
              <a:rPr lang="en-GB" sz="2000" dirty="0"/>
              <a:t> </a:t>
            </a:r>
            <a:r>
              <a:rPr lang="en-GB" sz="2000" dirty="0" err="1"/>
              <a:t>Dhra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 II-III: Bab </a:t>
            </a:r>
            <a:r>
              <a:rPr lang="en-GB" sz="4800" dirty="0"/>
              <a:t>edh-</a:t>
            </a:r>
            <a:r>
              <a:rPr lang="en-GB" sz="4800" dirty="0" err="1"/>
              <a:t>Dhra</a:t>
            </a:r>
            <a:r>
              <a:rPr lang="en-GB" sz="4800" dirty="0"/>
              <a:t>‘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6350" y="1700808"/>
            <a:ext cx="4985730" cy="4896544"/>
          </a:xfrm>
        </p:spPr>
        <p:txBody>
          <a:bodyPr>
            <a:noAutofit/>
          </a:bodyPr>
          <a:lstStyle/>
          <a:p>
            <a:r>
              <a:rPr lang="en-GB" dirty="0"/>
              <a:t>Mudbrick charnel houses</a:t>
            </a:r>
          </a:p>
          <a:p>
            <a:pPr lvl="1"/>
            <a:r>
              <a:rPr lang="en-GB" dirty="0"/>
              <a:t>Disarticulated remains of numerous individuals</a:t>
            </a:r>
          </a:p>
          <a:p>
            <a:r>
              <a:rPr lang="en-GB" dirty="0"/>
              <a:t>2 groups on basis of grave goods:</a:t>
            </a:r>
          </a:p>
          <a:p>
            <a:pPr lvl="1"/>
            <a:r>
              <a:rPr lang="en-GB" dirty="0"/>
              <a:t>Lesser CH: small number of pots &amp; limited personal adornment &amp; weapons</a:t>
            </a:r>
          </a:p>
          <a:p>
            <a:pPr lvl="1"/>
            <a:r>
              <a:rPr lang="en-GB" dirty="0"/>
              <a:t>Greater CH: quantities of metal weapons, stone palettes, </a:t>
            </a:r>
            <a:r>
              <a:rPr lang="en-GB" dirty="0" err="1"/>
              <a:t>maceheads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2136" y="1588730"/>
            <a:ext cx="3110790" cy="2443312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584836" y="4365104"/>
            <a:ext cx="3252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Charnel house, </a:t>
            </a:r>
            <a:r>
              <a:rPr lang="en-GB" sz="2000" dirty="0" err="1"/>
              <a:t>Bab</a:t>
            </a:r>
            <a:r>
              <a:rPr lang="en-GB" sz="2000" dirty="0"/>
              <a:t> </a:t>
            </a:r>
            <a:r>
              <a:rPr lang="en-GB" sz="2000" dirty="0" err="1"/>
              <a:t>edh</a:t>
            </a:r>
            <a:r>
              <a:rPr lang="en-GB" sz="2000" dirty="0"/>
              <a:t> </a:t>
            </a:r>
            <a:r>
              <a:rPr lang="en-GB" sz="2000" dirty="0" err="1"/>
              <a:t>Dhra</a:t>
            </a:r>
            <a:endParaRPr lang="en-GB" sz="2000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4E922EEE-85F3-465B-B213-A2A9BED01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1852" y="4997840"/>
            <a:ext cx="3182636" cy="1599512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62506" y="312145"/>
            <a:ext cx="2890664" cy="351595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/>
          </a:bodyPr>
          <a:lstStyle/>
          <a:p>
            <a:r>
              <a:rPr lang="en-GB" dirty="0"/>
              <a:t>EB IV Jericho</a:t>
            </a:r>
            <a:endParaRPr lang="en-GB" b="0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3642"/>
            <a:ext cx="4590509" cy="5020722"/>
          </a:xfrm>
        </p:spPr>
        <p:txBody>
          <a:bodyPr>
            <a:noAutofit/>
          </a:bodyPr>
          <a:lstStyle/>
          <a:p>
            <a:r>
              <a:rPr lang="en-GB" sz="2400" dirty="0"/>
              <a:t>Intact primary inhumations (flexed)</a:t>
            </a:r>
          </a:p>
          <a:p>
            <a:pPr lvl="1"/>
            <a:r>
              <a:rPr lang="en-GB" sz="2200" dirty="0"/>
              <a:t>Metal  daggers &amp; pins, but  little pottery</a:t>
            </a:r>
            <a:endParaRPr lang="en-GB" sz="2400" dirty="0"/>
          </a:p>
          <a:p>
            <a:r>
              <a:rPr lang="en-GB" sz="2400" dirty="0"/>
              <a:t>Majority of burials are disarticulated (secondary burial)</a:t>
            </a:r>
          </a:p>
          <a:p>
            <a:pPr lvl="1"/>
            <a:r>
              <a:rPr lang="en-GB" sz="2000" dirty="0"/>
              <a:t>Limited range of pottery shapes</a:t>
            </a:r>
          </a:p>
          <a:p>
            <a:pPr lvl="1"/>
            <a:r>
              <a:rPr lang="en-GB" sz="2000" dirty="0"/>
              <a:t>Occasional metal artefacts</a:t>
            </a:r>
          </a:p>
          <a:p>
            <a:r>
              <a:rPr lang="en-GB" sz="2400" dirty="0"/>
              <a:t>Secondary burial &amp; manipulation of bones evidence for ancestors?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62506" y="3400394"/>
            <a:ext cx="1790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Chamber tomb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71DF056-9E66-4EF5-8A6F-F4D9084C03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225355" y="4077072"/>
            <a:ext cx="3667125" cy="201930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AF8C16-CEFF-4133-B920-C4737D5BA67E}"/>
              </a:ext>
            </a:extLst>
          </p:cNvPr>
          <p:cNvSpPr txBox="1"/>
          <p:nvPr/>
        </p:nvSpPr>
        <p:spPr>
          <a:xfrm>
            <a:off x="7553381" y="6243950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Daggers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EB IV ‘</a:t>
            </a:r>
            <a:r>
              <a:rPr lang="en-GB" dirty="0" err="1"/>
              <a:t>Ajjul</a:t>
            </a:r>
            <a:r>
              <a:rPr lang="en-GB" dirty="0"/>
              <a:t>: Treatment of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4968552"/>
          </a:xfrm>
        </p:spPr>
        <p:txBody>
          <a:bodyPr>
            <a:normAutofit/>
          </a:bodyPr>
          <a:lstStyle/>
          <a:p>
            <a:r>
              <a:rPr lang="en-GB" sz="2600" dirty="0"/>
              <a:t>Two cemeteries</a:t>
            </a:r>
          </a:p>
          <a:p>
            <a:pPr lvl="1"/>
            <a:r>
              <a:rPr lang="en-GB" sz="2200" dirty="0">
                <a:solidFill>
                  <a:srgbClr val="FFC000"/>
                </a:solidFill>
              </a:rPr>
              <a:t>1500</a:t>
            </a:r>
            <a:r>
              <a:rPr lang="en-GB" sz="2200" dirty="0"/>
              <a:t> cemetery (west of mound)</a:t>
            </a:r>
            <a:endParaRPr lang="en-GB" sz="2200" b="1" dirty="0"/>
          </a:p>
          <a:p>
            <a:pPr lvl="1"/>
            <a:r>
              <a:rPr lang="en-GB" sz="2200" dirty="0">
                <a:solidFill>
                  <a:srgbClr val="FFC000"/>
                </a:solidFill>
              </a:rPr>
              <a:t>100-200 </a:t>
            </a:r>
            <a:r>
              <a:rPr lang="en-GB" sz="2200" dirty="0"/>
              <a:t>cemetery (east of mound)</a:t>
            </a:r>
          </a:p>
          <a:p>
            <a:r>
              <a:rPr lang="en-GB" sz="2600" dirty="0"/>
              <a:t>1500 cemetery:</a:t>
            </a:r>
            <a:endParaRPr lang="en-GB" sz="2200" dirty="0"/>
          </a:p>
          <a:p>
            <a:pPr lvl="1"/>
            <a:r>
              <a:rPr lang="en-GB" sz="2200" dirty="0"/>
              <a:t>Single  articulated burials in crouched position aligned E-W</a:t>
            </a:r>
          </a:p>
          <a:p>
            <a:pPr lvl="1"/>
            <a:r>
              <a:rPr lang="en-GB" sz="2200" dirty="0"/>
              <a:t>Daggers, beads &amp; pottery</a:t>
            </a:r>
          </a:p>
          <a:p>
            <a:r>
              <a:rPr lang="en-GB" sz="2600" dirty="0"/>
              <a:t>100-200 cemetery:</a:t>
            </a:r>
          </a:p>
          <a:p>
            <a:pPr lvl="1"/>
            <a:r>
              <a:rPr lang="en-GB" sz="2200" dirty="0"/>
              <a:t>Some single burials aligned E-W</a:t>
            </a:r>
          </a:p>
          <a:p>
            <a:pPr lvl="1"/>
            <a:r>
              <a:rPr lang="en-GB" sz="2200" dirty="0"/>
              <a:t>Majority are disarticulated</a:t>
            </a:r>
          </a:p>
          <a:p>
            <a:pPr lvl="1"/>
            <a:r>
              <a:rPr lang="en-GB" sz="2200" dirty="0"/>
              <a:t>Plain ware pottery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59844" y="1367978"/>
            <a:ext cx="3414026" cy="2232248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373240" y="3719093"/>
            <a:ext cx="1492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Plan of ‘</a:t>
            </a:r>
            <a:r>
              <a:rPr lang="en-GB" sz="2000" dirty="0" err="1"/>
              <a:t>Ajjul</a:t>
            </a:r>
            <a:endParaRPr lang="en-GB" sz="2000" dirty="0"/>
          </a:p>
        </p:txBody>
      </p:sp>
      <p:pic>
        <p:nvPicPr>
          <p:cNvPr id="6" name="Picture 2" descr="\\lv16\Staff\SW003\My Pictures\Near East\EBA\ajjul EBIV copper daggers.jpg">
            <a:extLst>
              <a:ext uri="{FF2B5EF4-FFF2-40B4-BE49-F238E27FC236}">
                <a16:creationId xmlns:a16="http://schemas.microsoft.com/office/drawing/2014/main" id="{D70B89ED-2252-4546-A426-480B7D3F0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534" y="4033285"/>
            <a:ext cx="1895872" cy="2614407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928BFF-3B04-4D3B-92DD-CABC205BFC54}"/>
              </a:ext>
            </a:extLst>
          </p:cNvPr>
          <p:cNvSpPr txBox="1"/>
          <p:nvPr/>
        </p:nvSpPr>
        <p:spPr>
          <a:xfrm>
            <a:off x="7184892" y="6165304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Daggers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1844824"/>
            <a:ext cx="3280384" cy="3443693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Burial Practices in EB Syria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752528" cy="4680520"/>
          </a:xfrm>
        </p:spPr>
        <p:txBody>
          <a:bodyPr>
            <a:noAutofit/>
          </a:bodyPr>
          <a:lstStyle/>
          <a:p>
            <a:r>
              <a:rPr lang="en-GB" sz="2400" dirty="0"/>
              <a:t>Diversity: status related?</a:t>
            </a:r>
          </a:p>
          <a:p>
            <a:r>
              <a:rPr lang="en-GB" sz="2400" dirty="0"/>
              <a:t>Oval or rectangular Pits:</a:t>
            </a:r>
          </a:p>
          <a:p>
            <a:pPr lvl="1"/>
            <a:r>
              <a:rPr lang="en-GB" sz="2000" dirty="0"/>
              <a:t>1-3 inhumations</a:t>
            </a:r>
          </a:p>
          <a:p>
            <a:pPr lvl="1"/>
            <a:r>
              <a:rPr lang="en-GB" sz="2000" dirty="0"/>
              <a:t>Small number of grave goods</a:t>
            </a:r>
          </a:p>
          <a:p>
            <a:r>
              <a:rPr lang="en-GB" sz="2400" dirty="0"/>
              <a:t>Rectangular cists lined with flat stone/mudbrick slabs</a:t>
            </a:r>
          </a:p>
          <a:p>
            <a:pPr lvl="1"/>
            <a:r>
              <a:rPr lang="en-GB" sz="2000" dirty="0"/>
              <a:t>Single or multiple inhumations</a:t>
            </a:r>
          </a:p>
          <a:p>
            <a:r>
              <a:rPr lang="en-GB" sz="2400" dirty="0"/>
              <a:t>Pithoi:</a:t>
            </a:r>
          </a:p>
          <a:p>
            <a:pPr lvl="1"/>
            <a:r>
              <a:rPr lang="en-GB" sz="2000" dirty="0"/>
              <a:t>Placed horizontally or vertically in ground </a:t>
            </a:r>
          </a:p>
          <a:p>
            <a:pPr lvl="1"/>
            <a:r>
              <a:rPr lang="en-GB" sz="2000" dirty="0"/>
              <a:t>Single inhumation (usually children)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45157" y="5363924"/>
            <a:ext cx="298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Pit grave, </a:t>
            </a:r>
            <a:r>
              <a:rPr lang="en-GB" dirty="0" err="1"/>
              <a:t>Selenkhiye</a:t>
            </a:r>
            <a:r>
              <a:rPr lang="en-GB" dirty="0"/>
              <a:t> Tomb </a:t>
            </a:r>
            <a:r>
              <a:rPr lang="en-GB" dirty="0">
                <a:latin typeface="Cambria" panose="02040503050406030204" pitchFamily="18" charset="0"/>
              </a:rPr>
              <a:t>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r>
              <a:rPr lang="en-GB" dirty="0"/>
              <a:t>Burial Practices in EB Syria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968552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Chamber tombs: rough stones placed horizontally, partially corbelled &amp; capped with single slab</a:t>
            </a:r>
          </a:p>
          <a:p>
            <a:pPr lvl="1"/>
            <a:r>
              <a:rPr lang="en-GB" dirty="0"/>
              <a:t>Between 1 &amp; 5 inhumations</a:t>
            </a:r>
          </a:p>
          <a:p>
            <a:r>
              <a:rPr lang="en-GB" dirty="0"/>
              <a:t>Earth/rock-cut shaft graves:</a:t>
            </a:r>
          </a:p>
          <a:p>
            <a:pPr lvl="1"/>
            <a:r>
              <a:rPr lang="en-GB" dirty="0"/>
              <a:t>Vertical entrance passage leads to burial chamber</a:t>
            </a:r>
          </a:p>
          <a:p>
            <a:pPr lvl="1"/>
            <a:r>
              <a:rPr lang="en-GB" dirty="0"/>
              <a:t>Entrance sealed with stone(s). </a:t>
            </a:r>
          </a:p>
          <a:p>
            <a:pPr lvl="1"/>
            <a:r>
              <a:rPr lang="en-GB" dirty="0"/>
              <a:t>Several inhumations &amp; some manipulation of bones of earlier burials</a:t>
            </a:r>
          </a:p>
          <a:p>
            <a:pPr lvl="1"/>
            <a:r>
              <a:rPr lang="en-GB" dirty="0"/>
              <a:t>Richest assemblage of grave goods</a:t>
            </a:r>
          </a:p>
        </p:txBody>
      </p:sp>
      <p:pic>
        <p:nvPicPr>
          <p:cNvPr id="5" name="Content Placeholder 4" descr="reablu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2253208"/>
            <a:ext cx="3456338" cy="3151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588224" y="5477162"/>
            <a:ext cx="19341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Jerablus</a:t>
            </a:r>
            <a:r>
              <a:rPr lang="en-GB" sz="2000" dirty="0"/>
              <a:t>  </a:t>
            </a:r>
            <a:r>
              <a:rPr lang="en-GB" sz="2000" dirty="0" err="1"/>
              <a:t>Tahtani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 Syria: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895424"/>
          </a:xfrm>
        </p:spPr>
        <p:txBody>
          <a:bodyPr/>
          <a:lstStyle/>
          <a:p>
            <a:r>
              <a:rPr lang="en-GB" dirty="0"/>
              <a:t>Earth/rock-cut shaft graves richly provisioned:</a:t>
            </a:r>
          </a:p>
          <a:p>
            <a:r>
              <a:rPr lang="en-GB" dirty="0"/>
              <a:t>Abundant pottery:</a:t>
            </a:r>
          </a:p>
          <a:p>
            <a:pPr lvl="1"/>
            <a:r>
              <a:rPr lang="en-GB" dirty="0"/>
              <a:t>Provisions for deceased?</a:t>
            </a:r>
          </a:p>
          <a:p>
            <a:pPr lvl="1"/>
            <a:r>
              <a:rPr lang="en-GB" dirty="0"/>
              <a:t>Used by living in funerary feast</a:t>
            </a:r>
          </a:p>
          <a:p>
            <a:r>
              <a:rPr lang="en-GB" dirty="0"/>
              <a:t>Metal objects:</a:t>
            </a:r>
          </a:p>
          <a:p>
            <a:pPr lvl="1"/>
            <a:r>
              <a:rPr lang="en-GB" dirty="0"/>
              <a:t>Weapons: daggers, axes &amp; spearheads</a:t>
            </a:r>
          </a:p>
          <a:p>
            <a:pPr lvl="1"/>
            <a:r>
              <a:rPr lang="en-GB" dirty="0"/>
              <a:t>Personal adornment: pins</a:t>
            </a:r>
          </a:p>
          <a:p>
            <a:r>
              <a:rPr lang="en-GB" dirty="0"/>
              <a:t>Faience beads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2492896"/>
            <a:ext cx="3943350" cy="2600325"/>
          </a:xfrm>
        </p:spPr>
      </p:pic>
      <p:sp>
        <p:nvSpPr>
          <p:cNvPr id="6" name="TextBox 5"/>
          <p:cNvSpPr txBox="1"/>
          <p:nvPr/>
        </p:nvSpPr>
        <p:spPr>
          <a:xfrm>
            <a:off x="5796136" y="5245169"/>
            <a:ext cx="29286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Grave goods: Carchemish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Ancestor Traditions in EB Syria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46684"/>
            <a:ext cx="4903196" cy="5004792"/>
          </a:xfrm>
        </p:spPr>
        <p:txBody>
          <a:bodyPr>
            <a:noAutofit/>
          </a:bodyPr>
          <a:lstStyle/>
          <a:p>
            <a:r>
              <a:rPr lang="en-GB" sz="2400" dirty="0"/>
              <a:t>Elite ancestor ideology expressed spatially:</a:t>
            </a:r>
          </a:p>
          <a:p>
            <a:pPr lvl="1"/>
            <a:r>
              <a:rPr lang="en-GB" sz="2000" dirty="0"/>
              <a:t>Monumental burial mounds</a:t>
            </a:r>
          </a:p>
          <a:p>
            <a:pPr lvl="1"/>
            <a:r>
              <a:rPr lang="en-GB" sz="2000" dirty="0"/>
              <a:t>Royal tombs beneath palaces</a:t>
            </a:r>
          </a:p>
          <a:p>
            <a:r>
              <a:rPr lang="en-GB" sz="2400" dirty="0"/>
              <a:t>Marking of space during a period of significant social change:</a:t>
            </a:r>
          </a:p>
          <a:p>
            <a:pPr lvl="1"/>
            <a:r>
              <a:rPr lang="en-GB" sz="2000" dirty="0"/>
              <a:t>Legitimation of elite control of resource within newly established urban landscapes</a:t>
            </a:r>
          </a:p>
          <a:p>
            <a:r>
              <a:rPr lang="en-GB" sz="2400" dirty="0"/>
              <a:t>Tell Banat White monument:</a:t>
            </a:r>
          </a:p>
          <a:p>
            <a:pPr lvl="1"/>
            <a:r>
              <a:rPr lang="en-GB" sz="2000" dirty="0"/>
              <a:t>Artificial mound 100m in diameter &amp; c.20m high</a:t>
            </a:r>
          </a:p>
          <a:p>
            <a:pPr lvl="1"/>
            <a:r>
              <a:rPr lang="en-GB" sz="2000" dirty="0"/>
              <a:t>4 phases of use identified</a:t>
            </a:r>
          </a:p>
        </p:txBody>
      </p:sp>
      <p:pic>
        <p:nvPicPr>
          <p:cNvPr id="5" name="Content Placeholder 4" descr="banat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2348880"/>
            <a:ext cx="3644744" cy="244827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52120" y="4869160"/>
            <a:ext cx="31404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White Monument Tell Banat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Tell Banat White Monument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0124" y="1706201"/>
            <a:ext cx="3970784" cy="48954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Surface was successively re-plastered </a:t>
            </a:r>
          </a:p>
          <a:p>
            <a:r>
              <a:rPr lang="en-GB" sz="2400" dirty="0"/>
              <a:t>Pottery ritually broken &amp; incorporated in surface</a:t>
            </a:r>
          </a:p>
          <a:p>
            <a:r>
              <a:rPr lang="en-GB" sz="2400" dirty="0"/>
              <a:t>Stone &amp; earth tumuli cut into side of mound</a:t>
            </a:r>
          </a:p>
          <a:p>
            <a:r>
              <a:rPr lang="en-GB" sz="2400" dirty="0"/>
              <a:t>Contain disarticulated human bones, mixed with animal bones &amp; complete pots</a:t>
            </a:r>
          </a:p>
          <a:p>
            <a:r>
              <a:rPr lang="en-GB" dirty="0"/>
              <a:t>Deposits of special votive objects:</a:t>
            </a:r>
          </a:p>
          <a:p>
            <a:pPr lvl="1"/>
            <a:r>
              <a:rPr lang="en-GB" dirty="0"/>
              <a:t>Beads &amp; clay balls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05674" y="1301429"/>
            <a:ext cx="4258760" cy="1818569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12455" y="3235647"/>
            <a:ext cx="3951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Cross section of White Monument </a:t>
            </a:r>
          </a:p>
        </p:txBody>
      </p:sp>
      <p:pic>
        <p:nvPicPr>
          <p:cNvPr id="7" name="Picture 2" descr="\\lv16\Staff\SW003\My Pictures\Near East\EBA\banat\banat beads.jpg">
            <a:extLst>
              <a:ext uri="{FF2B5EF4-FFF2-40B4-BE49-F238E27FC236}">
                <a16:creationId xmlns:a16="http://schemas.microsoft.com/office/drawing/2014/main" id="{608E90E2-0BB8-4397-83D4-2CFFD8FFD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071" y="3787710"/>
            <a:ext cx="2376264" cy="292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AEF649-F033-496C-8E11-CB30D588B9CB}"/>
              </a:ext>
            </a:extLst>
          </p:cNvPr>
          <p:cNvSpPr txBox="1"/>
          <p:nvPr/>
        </p:nvSpPr>
        <p:spPr>
          <a:xfrm>
            <a:off x="6937498" y="5949280"/>
            <a:ext cx="1904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Beads &amp; pendants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Ancestors at Banat?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040560"/>
          </a:xfrm>
        </p:spPr>
        <p:txBody>
          <a:bodyPr>
            <a:noAutofit/>
          </a:bodyPr>
          <a:lstStyle/>
          <a:p>
            <a:r>
              <a:rPr lang="en-GB" sz="2800" dirty="0"/>
              <a:t>Multi-stage funerary ritual:</a:t>
            </a:r>
          </a:p>
          <a:p>
            <a:pPr lvl="1"/>
            <a:r>
              <a:rPr lang="en-GB" sz="2400" dirty="0"/>
              <a:t>Primary inhumations in cists/pits: short-term storage of body while decomposes</a:t>
            </a:r>
          </a:p>
          <a:p>
            <a:pPr lvl="1"/>
            <a:r>
              <a:rPr lang="en-GB" sz="2400" dirty="0"/>
              <a:t>Frequent occurrence of pouring &amp; drinking incorporated in funerary ceremony? A special drinking ritual </a:t>
            </a:r>
          </a:p>
          <a:p>
            <a:pPr lvl="1"/>
            <a:r>
              <a:rPr lang="en-GB" sz="2400" dirty="0"/>
              <a:t>Secondary burial (not for all): bones exhumed, collected in pots &amp; another ritual involving burning, is enacted </a:t>
            </a:r>
          </a:p>
          <a:p>
            <a:pPr lvl="1"/>
            <a:r>
              <a:rPr lang="en-GB" sz="2400" dirty="0"/>
              <a:t>Bones &amp; objects used to carry them are placed in the final repository with further rituals including offering of more grave goods</a:t>
            </a:r>
          </a:p>
          <a:p>
            <a:r>
              <a:rPr lang="en-GB" sz="2800" dirty="0"/>
              <a:t>White Monument: large numbers of individuals perhaps representing important lineal relationships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Umm el-</a:t>
            </a:r>
            <a:r>
              <a:rPr lang="en-GB" dirty="0" err="1"/>
              <a:t>Marra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5"/>
            <a:ext cx="4458344" cy="475910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Plentiful evidence for elites exploitation of </a:t>
            </a:r>
            <a:r>
              <a:rPr lang="en-GB" sz="2400" dirty="0">
                <a:solidFill>
                  <a:srgbClr val="FFC000"/>
                </a:solidFill>
              </a:rPr>
              <a:t>memory, ancestor veneration </a:t>
            </a:r>
            <a:r>
              <a:rPr lang="en-GB" sz="2400" dirty="0"/>
              <a:t>&amp;</a:t>
            </a:r>
            <a:r>
              <a:rPr lang="en-GB" sz="2400" dirty="0">
                <a:solidFill>
                  <a:srgbClr val="FFC000"/>
                </a:solidFill>
              </a:rPr>
              <a:t> sacrifice </a:t>
            </a:r>
            <a:r>
              <a:rPr lang="en-GB" sz="2400" dirty="0"/>
              <a:t>to legitimise authority</a:t>
            </a:r>
          </a:p>
          <a:p>
            <a:r>
              <a:rPr lang="en-GB" sz="2400" dirty="0"/>
              <a:t>2500 BC the central acropolis was the focus of elite funerary action</a:t>
            </a:r>
          </a:p>
          <a:p>
            <a:pPr lvl="1"/>
            <a:r>
              <a:rPr lang="en-GB" dirty="0"/>
              <a:t>10 tombs for human inhumations</a:t>
            </a:r>
          </a:p>
          <a:p>
            <a:pPr lvl="1"/>
            <a:r>
              <a:rPr lang="en-GB" dirty="0"/>
              <a:t>In centre of complex: 10 “installations” used for the burial of equids</a:t>
            </a:r>
          </a:p>
        </p:txBody>
      </p:sp>
      <p:pic>
        <p:nvPicPr>
          <p:cNvPr id="11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435028"/>
            <a:ext cx="3894584" cy="3570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umm el marra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321211" y="4259009"/>
            <a:ext cx="3260258" cy="2274030"/>
          </a:xfrm>
          <a:prstGeom prst="rect">
            <a:avLst/>
          </a:prstGeom>
        </p:spPr>
      </p:pic>
      <p:cxnSp>
        <p:nvCxnSpPr>
          <p:cNvPr id="18" name="Straight Arrow Connector 17"/>
          <p:cNvCxnSpPr>
            <a:cxnSpLocks/>
          </p:cNvCxnSpPr>
          <p:nvPr/>
        </p:nvCxnSpPr>
        <p:spPr>
          <a:xfrm flipH="1" flipV="1">
            <a:off x="6444208" y="1457068"/>
            <a:ext cx="720080" cy="3938956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Umm el-</a:t>
            </a:r>
            <a:r>
              <a:rPr lang="en-GB" dirty="0" err="1"/>
              <a:t>Marra</a:t>
            </a:r>
            <a:r>
              <a:rPr lang="en-GB" dirty="0"/>
              <a:t> Tombs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1354" y="1700808"/>
            <a:ext cx="4752528" cy="4896544"/>
          </a:xfrm>
        </p:spPr>
        <p:txBody>
          <a:bodyPr>
            <a:normAutofit/>
          </a:bodyPr>
          <a:lstStyle/>
          <a:p>
            <a:r>
              <a:rPr lang="en-GB" sz="2400" dirty="0"/>
              <a:t>Rectangular limestone tombs   with mudbrick superstructure at least partially above ground (visibility)</a:t>
            </a:r>
          </a:p>
          <a:p>
            <a:r>
              <a:rPr lang="en-GB" sz="2400" dirty="0"/>
              <a:t>Entrance to the east, blocked with stones:</a:t>
            </a:r>
          </a:p>
          <a:p>
            <a:pPr lvl="1"/>
            <a:r>
              <a:rPr lang="en-GB" sz="2000" dirty="0"/>
              <a:t>Solar aspect</a:t>
            </a:r>
          </a:p>
          <a:p>
            <a:r>
              <a:rPr lang="en-GB" sz="2400" dirty="0"/>
              <a:t>Some well preserved inhumations in vestigial remains of coffins</a:t>
            </a:r>
          </a:p>
          <a:p>
            <a:r>
              <a:rPr lang="en-GB" sz="2400" dirty="0"/>
              <a:t>Wealthy grave goods: </a:t>
            </a:r>
          </a:p>
          <a:p>
            <a:pPr lvl="1"/>
            <a:r>
              <a:rPr lang="en-GB" sz="2000" dirty="0"/>
              <a:t>Beads, pendants, toggle pins, torques, daggers &amp; pottery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68344" y="5517232"/>
            <a:ext cx="981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Tomb 8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1988840"/>
            <a:ext cx="3448558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Wealthy Grave Goods</a:t>
            </a:r>
          </a:p>
        </p:txBody>
      </p:sp>
      <p:pic>
        <p:nvPicPr>
          <p:cNvPr id="5" name="Content Placeholder 4" descr="silvervessels_Umm Marra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395536" y="1772816"/>
            <a:ext cx="2898322" cy="2016224"/>
          </a:xfrm>
        </p:spPr>
      </p:pic>
      <p:pic>
        <p:nvPicPr>
          <p:cNvPr id="7" name="Content Placeholder 6" descr="pins_tomb6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 l="3794" t="8000" r="3246" b="4000"/>
          <a:stretch>
            <a:fillRect/>
          </a:stretch>
        </p:blipFill>
        <p:spPr>
          <a:xfrm>
            <a:off x="323528" y="4437112"/>
            <a:ext cx="3528392" cy="1584176"/>
          </a:xfrm>
        </p:spPr>
      </p:pic>
      <p:sp>
        <p:nvSpPr>
          <p:cNvPr id="6" name="TextBox 5"/>
          <p:cNvSpPr txBox="1"/>
          <p:nvPr/>
        </p:nvSpPr>
        <p:spPr>
          <a:xfrm>
            <a:off x="539552" y="3861048"/>
            <a:ext cx="1433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Silver vessels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7544" y="6165304"/>
            <a:ext cx="1726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&amp; silver pin</a:t>
            </a:r>
          </a:p>
        </p:txBody>
      </p:sp>
      <p:pic>
        <p:nvPicPr>
          <p:cNvPr id="9" name="Picture 8" descr="T4 dagger sheafs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6804248" y="260648"/>
            <a:ext cx="2105163" cy="30963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04248" y="3501008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dagger sheaves</a:t>
            </a:r>
          </a:p>
        </p:txBody>
      </p:sp>
      <p:pic>
        <p:nvPicPr>
          <p:cNvPr id="11" name="Picture 10" descr="gold pendant.jpg"/>
          <p:cNvPicPr>
            <a:picLocks noChangeAspect="1"/>
          </p:cNvPicPr>
          <p:nvPr/>
        </p:nvPicPr>
        <p:blipFill>
          <a:blip r:embed="rId5" cstate="email"/>
          <a:srcRect l="3846" t="3895" r="3846" b="4576"/>
          <a:stretch>
            <a:fillRect/>
          </a:stretch>
        </p:blipFill>
        <p:spPr>
          <a:xfrm>
            <a:off x="3995936" y="1772816"/>
            <a:ext cx="2088232" cy="408945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55976" y="5949280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pendant</a:t>
            </a:r>
          </a:p>
        </p:txBody>
      </p:sp>
      <p:pic>
        <p:nvPicPr>
          <p:cNvPr id="13" name="Picture 12" descr="lapis goat pendant.jpg"/>
          <p:cNvPicPr>
            <a:picLocks noChangeAspect="1"/>
          </p:cNvPicPr>
          <p:nvPr/>
        </p:nvPicPr>
        <p:blipFill>
          <a:blip r:embed="rId6" cstate="email"/>
          <a:stretch>
            <a:fillRect/>
          </a:stretch>
        </p:blipFill>
        <p:spPr>
          <a:xfrm>
            <a:off x="6444208" y="4221088"/>
            <a:ext cx="2436360" cy="1944216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164288" y="6237312"/>
            <a:ext cx="16802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Lapis pendant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Equid</a:t>
            </a:r>
            <a:r>
              <a:rPr lang="en-GB" dirty="0"/>
              <a:t>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0411" y="1628800"/>
            <a:ext cx="5351709" cy="5076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Four types of subterranean structures oriented N-S in the centre of the complex</a:t>
            </a:r>
          </a:p>
          <a:p>
            <a:pPr lvl="1"/>
            <a:r>
              <a:rPr lang="en-GB" dirty="0"/>
              <a:t>Type I: 3 subterranean mudbrick or stone structures with 4 young equids  - team of sacrificed animals</a:t>
            </a:r>
          </a:p>
          <a:p>
            <a:pPr lvl="1"/>
            <a:r>
              <a:rPr lang="en-GB" dirty="0"/>
              <a:t>Type II: 3 mudbrick structures with 2 compartments, each with a standing, aged equid facing W, spouted jar &amp; at least 1 infant human</a:t>
            </a:r>
          </a:p>
          <a:p>
            <a:pPr lvl="1"/>
            <a:r>
              <a:rPr lang="en-GB" dirty="0"/>
              <a:t>Type III:  4 equids, each buried in two sequentially deposited pits</a:t>
            </a:r>
          </a:p>
          <a:p>
            <a:pPr lvl="1"/>
            <a:r>
              <a:rPr lang="en-GB" dirty="0"/>
              <a:t>Type IV : 3 separate skeletons outside other mortuary features</a:t>
            </a:r>
          </a:p>
          <a:p>
            <a:pPr lvl="1"/>
            <a:endParaRPr lang="en-GB" dirty="0"/>
          </a:p>
        </p:txBody>
      </p:sp>
      <p:pic>
        <p:nvPicPr>
          <p:cNvPr id="7" name="Content Placeholder 6" descr="horse installatio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940152" y="2276872"/>
            <a:ext cx="3024336" cy="2160240"/>
          </a:xfrm>
        </p:spPr>
      </p:pic>
      <p:sp>
        <p:nvSpPr>
          <p:cNvPr id="8" name="TextBox 7"/>
          <p:cNvSpPr txBox="1"/>
          <p:nvPr/>
        </p:nvSpPr>
        <p:spPr>
          <a:xfrm>
            <a:off x="6804248" y="4581128"/>
            <a:ext cx="2039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Horse installation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Equid</a:t>
            </a:r>
            <a:r>
              <a:rPr lang="en-GB" dirty="0"/>
              <a:t>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Equids mixed with other animals &amp; human infants</a:t>
            </a:r>
          </a:p>
          <a:p>
            <a:r>
              <a:rPr lang="en-GB" sz="2400" dirty="0" err="1"/>
              <a:t>Equids</a:t>
            </a:r>
            <a:r>
              <a:rPr lang="en-GB" sz="2400" dirty="0"/>
              <a:t> arranged symmetrically: “to present a tableau, most likely a team intended to pull a vehicle” (Schwartz 2013: 5)</a:t>
            </a:r>
          </a:p>
          <a:p>
            <a:r>
              <a:rPr lang="en-GB" sz="2400" dirty="0"/>
              <a:t>Identified as donkey-</a:t>
            </a:r>
            <a:r>
              <a:rPr lang="en-GB" sz="2400" dirty="0" err="1"/>
              <a:t>onager</a:t>
            </a:r>
            <a:r>
              <a:rPr lang="en-GB" sz="2400" dirty="0"/>
              <a:t> hybrids</a:t>
            </a:r>
          </a:p>
          <a:p>
            <a:pPr lvl="1"/>
            <a:r>
              <a:rPr lang="en-GB" sz="2000" dirty="0"/>
              <a:t>Probably to be identified with the highly-valued </a:t>
            </a:r>
            <a:r>
              <a:rPr lang="en-GB" sz="2000" i="1" dirty="0" err="1"/>
              <a:t>kunga</a:t>
            </a:r>
            <a:r>
              <a:rPr lang="en-GB" sz="2000" i="1" dirty="0"/>
              <a:t> </a:t>
            </a:r>
            <a:r>
              <a:rPr lang="en-GB" sz="2000" dirty="0"/>
              <a:t>(</a:t>
            </a:r>
            <a:r>
              <a:rPr lang="en-GB" sz="2000" dirty="0" err="1"/>
              <a:t>anše</a:t>
            </a:r>
            <a:r>
              <a:rPr lang="en-GB" sz="2000" dirty="0"/>
              <a:t>-BAR.AN)</a:t>
            </a:r>
            <a:r>
              <a:rPr lang="en-GB" sz="2000" i="1" dirty="0"/>
              <a:t> </a:t>
            </a:r>
            <a:r>
              <a:rPr lang="en-GB" sz="2000" dirty="0"/>
              <a:t> known from </a:t>
            </a:r>
            <a:r>
              <a:rPr lang="en-GB" sz="2000" dirty="0" err="1"/>
              <a:t>Syro</a:t>
            </a:r>
            <a:r>
              <a:rPr lang="en-GB" sz="2000" dirty="0"/>
              <a:t>-Mesopotamian texts of 3</a:t>
            </a:r>
            <a:r>
              <a:rPr lang="en-GB" sz="2000" baseline="30000" dirty="0"/>
              <a:t>rd</a:t>
            </a:r>
            <a:r>
              <a:rPr lang="en-GB" sz="2000" dirty="0"/>
              <a:t> millennium</a:t>
            </a:r>
          </a:p>
        </p:txBody>
      </p:sp>
      <p:pic>
        <p:nvPicPr>
          <p:cNvPr id="5" name="Content Placeholder 4" descr="4 equid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1916832"/>
            <a:ext cx="3830825" cy="2520280"/>
          </a:xfrm>
        </p:spPr>
      </p:pic>
      <p:sp>
        <p:nvSpPr>
          <p:cNvPr id="6" name="TextBox 5"/>
          <p:cNvSpPr txBox="1"/>
          <p:nvPr/>
        </p:nvSpPr>
        <p:spPr>
          <a:xfrm>
            <a:off x="6732240" y="4580008"/>
            <a:ext cx="17684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4 horse burials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Interpreting Umm el-</a:t>
            </a:r>
            <a:r>
              <a:rPr lang="en-GB" dirty="0" err="1"/>
              <a:t>Marra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Equids</a:t>
            </a:r>
            <a:r>
              <a:rPr lang="en-GB" dirty="0"/>
              <a:t> played a prominent role in the elite landscape of death</a:t>
            </a:r>
          </a:p>
          <a:p>
            <a:pPr lvl="1"/>
            <a:r>
              <a:rPr lang="en-GB" dirty="0"/>
              <a:t>Similarities between human &amp; animal tombs: were animals considered as other-than-human persons</a:t>
            </a:r>
          </a:p>
          <a:p>
            <a:r>
              <a:rPr lang="en-GB" dirty="0"/>
              <a:t>Limited space for viewing: </a:t>
            </a:r>
          </a:p>
          <a:p>
            <a:pPr lvl="1"/>
            <a:r>
              <a:rPr lang="en-GB" dirty="0"/>
              <a:t>Hidden ritual &amp; restricted (elite) audience for funerary ritual</a:t>
            </a:r>
          </a:p>
          <a:p>
            <a:pPr lvl="1"/>
            <a:r>
              <a:rPr lang="en-GB" dirty="0"/>
              <a:t>“Restriction can be used to demonstrate superior access to the supernatural on the part of ambitious elites (Schwartz 2013: 506)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913967" y="2132856"/>
            <a:ext cx="2906505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804248" y="4797152"/>
            <a:ext cx="2039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Horse installation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Interpreting Umm el-</a:t>
            </a:r>
            <a:r>
              <a:rPr lang="en-GB" dirty="0" err="1"/>
              <a:t>Marra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625609"/>
          </a:xfrm>
        </p:spPr>
        <p:txBody>
          <a:bodyPr>
            <a:normAutofit/>
          </a:bodyPr>
          <a:lstStyle/>
          <a:p>
            <a:r>
              <a:rPr lang="en-GB" sz="2800" dirty="0"/>
              <a:t>Tomb architecture,  location &amp; grave goods indicative of special status of people (&amp; animals) buried there:</a:t>
            </a:r>
          </a:p>
          <a:p>
            <a:pPr lvl="1"/>
            <a:r>
              <a:rPr lang="en-GB" sz="2400" dirty="0"/>
              <a:t>Stable isotope analyses: a diet relatively high in meat</a:t>
            </a:r>
          </a:p>
          <a:p>
            <a:pPr lvl="1"/>
            <a:r>
              <a:rPr lang="en-GB" sz="2400" dirty="0" err="1"/>
              <a:t>Paleopathology</a:t>
            </a:r>
            <a:r>
              <a:rPr lang="en-GB" sz="2400" dirty="0"/>
              <a:t>: low levels of physical activity in life</a:t>
            </a:r>
          </a:p>
          <a:p>
            <a:r>
              <a:rPr lang="en-GB" sz="2800" dirty="0"/>
              <a:t>Visibility of the tombs:  the dead continued to play an active role in life of the community:</a:t>
            </a:r>
          </a:p>
          <a:p>
            <a:r>
              <a:rPr lang="en-GB" sz="2800" dirty="0"/>
              <a:t>Ancestor ceremonies practised here:</a:t>
            </a:r>
          </a:p>
          <a:p>
            <a:pPr lvl="1"/>
            <a:r>
              <a:rPr lang="en-GB" sz="2400" dirty="0"/>
              <a:t>“the tombs inscribed social memory on the landscape &amp; materialized elite ideology” (Schwartz 2013: 506)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820" y="1775191"/>
            <a:ext cx="7931224" cy="4927361"/>
          </a:xfrm>
        </p:spPr>
        <p:txBody>
          <a:bodyPr>
            <a:normAutofit/>
          </a:bodyPr>
          <a:lstStyle/>
          <a:p>
            <a:r>
              <a:rPr lang="en-GB" sz="2800" dirty="0"/>
              <a:t>Great variability in funerary practices throughout region</a:t>
            </a:r>
          </a:p>
          <a:p>
            <a:r>
              <a:rPr lang="en-GB" sz="2800" dirty="0"/>
              <a:t>Secondary burial &amp; manipulation of human bones</a:t>
            </a:r>
          </a:p>
          <a:p>
            <a:r>
              <a:rPr lang="en-GB" sz="2800" dirty="0"/>
              <a:t>Constant theme: ancestors as mediators of social action?</a:t>
            </a:r>
          </a:p>
          <a:p>
            <a:r>
              <a:rPr lang="en-GB" sz="2800" dirty="0"/>
              <a:t>Greater disposable wealth evident in north</a:t>
            </a:r>
          </a:p>
          <a:p>
            <a:r>
              <a:rPr lang="en-GB" sz="2800" dirty="0"/>
              <a:t>Syrian elites inscribed landscape with monumental funerary complexes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1142</TotalTime>
  <Words>1438</Words>
  <Application>Microsoft Office PowerPoint</Application>
  <PresentationFormat>On-screen Show (4:3)</PresentationFormat>
  <Paragraphs>193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Cambria</vt:lpstr>
      <vt:lpstr>Corbel</vt:lpstr>
      <vt:lpstr>Wingdings</vt:lpstr>
      <vt:lpstr>Wingdings 2</vt:lpstr>
      <vt:lpstr>Wingdings 3</vt:lpstr>
      <vt:lpstr>Module</vt:lpstr>
      <vt:lpstr>Ancestors, Death &amp; Burial</vt:lpstr>
      <vt:lpstr>Mortuary Ritual &amp; Identity</vt:lpstr>
      <vt:lpstr>Identity</vt:lpstr>
      <vt:lpstr>EB Levant</vt:lpstr>
      <vt:lpstr>Southern Levant EB I</vt:lpstr>
      <vt:lpstr>Southern Levant EB I</vt:lpstr>
      <vt:lpstr>EB I Grave Goods</vt:lpstr>
      <vt:lpstr>EB I Treatment of the Dead</vt:lpstr>
      <vt:lpstr>EB II-III: Bab edh-Dhra‘</vt:lpstr>
      <vt:lpstr>EB IV Jericho</vt:lpstr>
      <vt:lpstr>EB IV ‘Ajjul: Treatment of the Dead</vt:lpstr>
      <vt:lpstr>Burial Practices in EB Syria</vt:lpstr>
      <vt:lpstr>Burial Practices in EB Syria</vt:lpstr>
      <vt:lpstr>EB Syria: Grave Goods</vt:lpstr>
      <vt:lpstr>Ancestor Traditions in EB Syria</vt:lpstr>
      <vt:lpstr>Tell Banat White Monument</vt:lpstr>
      <vt:lpstr>Ancestors at Banat?</vt:lpstr>
      <vt:lpstr>Umm el-Marra</vt:lpstr>
      <vt:lpstr>Umm el-Marra Tombs </vt:lpstr>
      <vt:lpstr>Wealthy Grave Goods</vt:lpstr>
      <vt:lpstr>Equid Burials</vt:lpstr>
      <vt:lpstr>Equid Burials</vt:lpstr>
      <vt:lpstr>Interpreting Umm el-Marra</vt:lpstr>
      <vt:lpstr>Interpreting Umm el-Marra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59</cp:revision>
  <dcterms:created xsi:type="dcterms:W3CDTF">2014-03-12T09:28:16Z</dcterms:created>
  <dcterms:modified xsi:type="dcterms:W3CDTF">2020-11-19T10:45:20Z</dcterms:modified>
</cp:coreProperties>
</file>