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7" r:id="rId2"/>
    <p:sldId id="258" r:id="rId3"/>
    <p:sldId id="259" r:id="rId4"/>
    <p:sldId id="260" r:id="rId5"/>
    <p:sldId id="262" r:id="rId6"/>
    <p:sldId id="263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C98544-C9B9-02CD-59C9-57FE0A9B473B}" v="1" dt="2021-05-10T22:45:02.325"/>
    <p1510:client id="{DA48FD38-0244-AE75-9778-C09937BF5E83}" v="8" dt="2021-01-15T09:16:25.382"/>
    <p1510:client id="{EE1937E8-AA9D-545D-628D-049F5A5B74FC}" v="6" dt="2021-03-13T21:40:53.3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1471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1738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84427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2684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5/10/2021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53553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5/10/2021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0305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5/10/2021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3335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2228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720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6250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52027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5/10/2021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501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CE1AED4-C7FF-4468-BF54-4470A0A3E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A tractor parked in the grass&#10;&#10;Description automatically generated">
            <a:extLst>
              <a:ext uri="{FF2B5EF4-FFF2-40B4-BE49-F238E27FC236}">
                <a16:creationId xmlns:a16="http://schemas.microsoft.com/office/drawing/2014/main" id="{CCA2B16C-5CC7-484A-B7A6-149EAB93B7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676" r="-1" b="1659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DE94FAB-AA60-43B4-A2C3-3A940B9A9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44000">
                <a:schemeClr val="tx1">
                  <a:alpha val="40000"/>
                </a:schemeClr>
              </a:gs>
              <a:gs pos="100000">
                <a:schemeClr val="tx1">
                  <a:alpha val="7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948D1F-0B1A-4269-AED1-AC4E75DF43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5019" y="5495023"/>
            <a:ext cx="9144000" cy="1152663"/>
          </a:xfrm>
        </p:spPr>
        <p:txBody>
          <a:bodyPr>
            <a:normAutofit/>
          </a:bodyPr>
          <a:lstStyle/>
          <a:p>
            <a:pPr algn="ctr"/>
            <a:r>
              <a:rPr lang="en-GB" sz="4400" err="1">
                <a:solidFill>
                  <a:schemeClr val="bg1"/>
                </a:solidFill>
                <a:latin typeface="Aldhabi"/>
                <a:cs typeface="Aldhabi"/>
              </a:rPr>
              <a:t>Ysgolion</a:t>
            </a:r>
            <a:r>
              <a:rPr lang="en-GB" sz="4400">
                <a:solidFill>
                  <a:schemeClr val="bg1"/>
                </a:solidFill>
                <a:latin typeface="Aldhabi"/>
                <a:cs typeface="Aldhabi"/>
              </a:rPr>
              <a:t> </a:t>
            </a:r>
            <a:r>
              <a:rPr lang="en-GB" sz="4400" err="1">
                <a:solidFill>
                  <a:schemeClr val="bg1"/>
                </a:solidFill>
                <a:latin typeface="Aldhabi"/>
                <a:cs typeface="Aldhabi"/>
              </a:rPr>
              <a:t>ffarmio</a:t>
            </a:r>
            <a:br>
              <a:rPr lang="en-US"/>
            </a:br>
            <a:r>
              <a:rPr lang="en-GB" sz="2400" b="0">
                <a:solidFill>
                  <a:schemeClr val="bg1"/>
                </a:solidFill>
                <a:latin typeface="Aldhabi"/>
                <a:cs typeface="Aldhabi"/>
              </a:rPr>
              <a:t>Myfanwy </a:t>
            </a:r>
            <a:r>
              <a:rPr lang="en-GB" sz="2400" b="0" err="1">
                <a:solidFill>
                  <a:schemeClr val="bg1"/>
                </a:solidFill>
                <a:latin typeface="Aldhabi"/>
                <a:cs typeface="Aldhabi"/>
              </a:rPr>
              <a:t>bulman</a:t>
            </a:r>
            <a:r>
              <a:rPr lang="en-GB" sz="2400" b="0">
                <a:solidFill>
                  <a:schemeClr val="bg1"/>
                </a:solidFill>
                <a:latin typeface="Aldhabi"/>
                <a:cs typeface="Aldhabi"/>
              </a:rPr>
              <a:t> </a:t>
            </a:r>
            <a:r>
              <a:rPr lang="en-GB" sz="2400" b="0" err="1">
                <a:solidFill>
                  <a:schemeClr val="bg1"/>
                </a:solidFill>
                <a:latin typeface="Aldhabi"/>
                <a:cs typeface="Aldhabi"/>
              </a:rPr>
              <a:t>rees</a:t>
            </a:r>
            <a:r>
              <a:rPr lang="en-GB" sz="2400" b="0">
                <a:solidFill>
                  <a:schemeClr val="bg1"/>
                </a:solidFill>
                <a:latin typeface="Aldhabi"/>
                <a:cs typeface="Aldhabi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9873666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0E2E50-7D43-4CCD-888D-414D779388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95451" y="-64691"/>
            <a:ext cx="4195674" cy="20525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latin typeface="Aldhabi"/>
                <a:cs typeface="Aldhabi"/>
              </a:rPr>
              <a:t> </a:t>
            </a:r>
            <a:r>
              <a:rPr lang="en-US" sz="4800" err="1">
                <a:latin typeface="Aldhabi"/>
                <a:cs typeface="Aldhabi"/>
              </a:rPr>
              <a:t>Ysgolion</a:t>
            </a:r>
            <a:r>
              <a:rPr lang="en-US" sz="4800">
                <a:latin typeface="Aldhabi"/>
                <a:cs typeface="Aldhabi"/>
              </a:rPr>
              <a:t> </a:t>
            </a:r>
            <a:r>
              <a:rPr lang="en-US" sz="4800" kern="1200">
                <a:latin typeface="Aldhabi"/>
                <a:cs typeface="Aldhabi"/>
              </a:rPr>
              <a:t> </a:t>
            </a:r>
            <a:r>
              <a:rPr lang="en-US" sz="4800" kern="1200" err="1">
                <a:latin typeface="Aldhabi"/>
                <a:cs typeface="Aldhabi"/>
              </a:rPr>
              <a:t>ffarmio</a:t>
            </a:r>
            <a:endParaRPr lang="en-US" sz="4800" kern="1200">
              <a:latin typeface="Aldhabi"/>
              <a:cs typeface="Aldhabi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A group of people sitting on hay&#10;&#10;Description automatically generated">
            <a:extLst>
              <a:ext uri="{FF2B5EF4-FFF2-40B4-BE49-F238E27FC236}">
                <a16:creationId xmlns:a16="http://schemas.microsoft.com/office/drawing/2014/main" id="{D8381358-80C3-49F2-8250-5D4CA91583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000" r="2" b="2"/>
          <a:stretch/>
        </p:blipFill>
        <p:spPr>
          <a:xfrm>
            <a:off x="419154" y="424755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5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89DFA3-7A16-4359-A645-86FC32DAAA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12658" y="2401346"/>
            <a:ext cx="4626993" cy="403530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400" b="1" u="sng"/>
              <a:t>Beth </a:t>
            </a:r>
            <a:r>
              <a:rPr lang="en-US" sz="1400" b="1" u="sng" err="1"/>
              <a:t>yw</a:t>
            </a:r>
            <a:r>
              <a:rPr lang="en-US" sz="1400" b="1" u="sng"/>
              <a:t> </a:t>
            </a:r>
            <a:r>
              <a:rPr lang="en-US" sz="1400" b="1" u="sng" err="1"/>
              <a:t>ysgol</a:t>
            </a:r>
            <a:r>
              <a:rPr lang="en-US" sz="1400" b="1" u="sng"/>
              <a:t> </a:t>
            </a:r>
            <a:r>
              <a:rPr lang="en-US" sz="1400" b="1" u="sng" err="1"/>
              <a:t>ffarmio</a:t>
            </a:r>
            <a:r>
              <a:rPr lang="en-US" sz="1400" b="1" u="sng"/>
              <a:t>?</a:t>
            </a:r>
            <a:endParaRPr lang="en-US"/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400"/>
              <a:t>Mae </a:t>
            </a:r>
            <a:r>
              <a:rPr lang="en-US" sz="1400" err="1"/>
              <a:t>ysgolion</a:t>
            </a:r>
            <a:r>
              <a:rPr lang="en-US" sz="1400"/>
              <a:t> </a:t>
            </a:r>
            <a:r>
              <a:rPr lang="en-US" sz="1400" err="1"/>
              <a:t>ffarmio</a:t>
            </a:r>
            <a:r>
              <a:rPr lang="en-US" sz="1400"/>
              <a:t> </a:t>
            </a:r>
            <a:r>
              <a:rPr lang="en-US" sz="1400" err="1"/>
              <a:t>wedi</a:t>
            </a:r>
            <a:r>
              <a:rPr lang="en-US" sz="1400"/>
              <a:t> </a:t>
            </a:r>
            <a:r>
              <a:rPr lang="en-US" sz="1400" err="1"/>
              <a:t>cael</a:t>
            </a:r>
            <a:r>
              <a:rPr lang="en-US" sz="1400"/>
              <a:t> I </a:t>
            </a:r>
            <a:r>
              <a:rPr lang="en-US" sz="1400" err="1"/>
              <a:t>ffurfio</a:t>
            </a:r>
            <a:r>
              <a:rPr lang="en-US" sz="1400"/>
              <a:t> I </a:t>
            </a:r>
            <a:r>
              <a:rPr lang="en-US" sz="1400" err="1"/>
              <a:t>blant</a:t>
            </a:r>
            <a:r>
              <a:rPr lang="en-US" sz="1400"/>
              <a:t> o </a:t>
            </a:r>
            <a:r>
              <a:rPr lang="en-US" sz="1400" err="1"/>
              <a:t>pob</a:t>
            </a:r>
            <a:r>
              <a:rPr lang="en-US" sz="1400"/>
              <a:t> </a:t>
            </a:r>
            <a:r>
              <a:rPr lang="en-US" sz="1400" err="1"/>
              <a:t>oedran</a:t>
            </a:r>
            <a:r>
              <a:rPr lang="en-US" sz="1400"/>
              <a:t>.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400"/>
              <a:t>Gall y plant </a:t>
            </a:r>
            <a:r>
              <a:rPr lang="en-US" sz="1400" err="1"/>
              <a:t>cael</a:t>
            </a:r>
            <a:r>
              <a:rPr lang="en-US" sz="1400"/>
              <a:t> </a:t>
            </a:r>
            <a:r>
              <a:rPr lang="en-US" sz="1400" err="1"/>
              <a:t>yr</a:t>
            </a:r>
            <a:r>
              <a:rPr lang="en-US" sz="1400"/>
              <a:t> </a:t>
            </a:r>
            <a:r>
              <a:rPr lang="en-US" sz="1400" err="1"/>
              <a:t>siawns</a:t>
            </a:r>
            <a:r>
              <a:rPr lang="en-US" sz="1400"/>
              <a:t> I </a:t>
            </a:r>
            <a:r>
              <a:rPr lang="en-US" sz="1400" err="1"/>
              <a:t>ddaganfod</a:t>
            </a:r>
            <a:r>
              <a:rPr lang="en-US" sz="1400"/>
              <a:t> ac </a:t>
            </a:r>
            <a:r>
              <a:rPr lang="en-US" sz="1400" err="1"/>
              <a:t>dysgu</a:t>
            </a:r>
            <a:r>
              <a:rPr lang="en-US" sz="1400"/>
              <a:t> </a:t>
            </a:r>
            <a:r>
              <a:rPr lang="en-US" sz="1400" err="1"/>
              <a:t>amdano</a:t>
            </a:r>
            <a:r>
              <a:rPr lang="en-US" sz="1400"/>
              <a:t> </a:t>
            </a:r>
            <a:r>
              <a:rPr lang="en-US" sz="1400" err="1"/>
              <a:t>lles</a:t>
            </a:r>
            <a:r>
              <a:rPr lang="en-US" sz="1400"/>
              <a:t> </a:t>
            </a:r>
            <a:r>
              <a:rPr lang="en-US" sz="1400" err="1"/>
              <a:t>ar</a:t>
            </a:r>
            <a:r>
              <a:rPr lang="en-US" sz="1400"/>
              <a:t> </a:t>
            </a:r>
            <a:r>
              <a:rPr lang="en-US" sz="1400" err="1"/>
              <a:t>ofal</a:t>
            </a:r>
            <a:r>
              <a:rPr lang="en-US" sz="1400"/>
              <a:t> o </a:t>
            </a:r>
            <a:r>
              <a:rPr lang="en-US" sz="1400" err="1"/>
              <a:t>anifeliaid</a:t>
            </a:r>
            <a:r>
              <a:rPr lang="en-US" sz="1400"/>
              <a:t> </a:t>
            </a:r>
            <a:r>
              <a:rPr lang="en-US" sz="1400" err="1"/>
              <a:t>fferm</a:t>
            </a:r>
            <a:r>
              <a:rPr lang="en-US" sz="1400"/>
              <a:t> ac y </a:t>
            </a:r>
            <a:r>
              <a:rPr lang="en-US" sz="1400" err="1"/>
              <a:t>fferm</a:t>
            </a:r>
            <a:r>
              <a:rPr lang="en-US" sz="1400"/>
              <a:t> I </a:t>
            </a:r>
            <a:r>
              <a:rPr lang="en-US" sz="1400" err="1"/>
              <a:t>hyn</a:t>
            </a:r>
            <a:r>
              <a:rPr lang="en-US" sz="1400"/>
              <a:t>.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400" err="1"/>
              <a:t>Mae'r</a:t>
            </a:r>
            <a:r>
              <a:rPr lang="en-US" sz="1400"/>
              <a:t> </a:t>
            </a:r>
            <a:r>
              <a:rPr lang="en-US" sz="1400" err="1"/>
              <a:t>ysgolion</a:t>
            </a:r>
            <a:r>
              <a:rPr lang="en-US" sz="1400"/>
              <a:t> </a:t>
            </a:r>
            <a:r>
              <a:rPr lang="en-US" sz="1400" err="1"/>
              <a:t>yma</a:t>
            </a:r>
            <a:r>
              <a:rPr lang="en-US" sz="1400"/>
              <a:t> </a:t>
            </a:r>
            <a:r>
              <a:rPr lang="en-US" sz="1400" err="1"/>
              <a:t>yn</a:t>
            </a:r>
            <a:r>
              <a:rPr lang="en-US" sz="1400"/>
              <a:t> </a:t>
            </a:r>
            <a:r>
              <a:rPr lang="en-US" sz="1400" err="1"/>
              <a:t>galluogi</a:t>
            </a:r>
            <a:r>
              <a:rPr lang="en-US" sz="1400"/>
              <a:t> </a:t>
            </a:r>
            <a:r>
              <a:rPr lang="en-US" sz="1400" err="1"/>
              <a:t>annibyniaeth</a:t>
            </a:r>
            <a:r>
              <a:rPr lang="en-US" sz="1400"/>
              <a:t> y plant ac </a:t>
            </a:r>
            <a:r>
              <a:rPr lang="en-US" sz="1400" err="1"/>
              <a:t>rhoi</a:t>
            </a:r>
            <a:r>
              <a:rPr lang="en-US" sz="1400"/>
              <a:t> y </a:t>
            </a:r>
            <a:r>
              <a:rPr lang="en-US" sz="1400" err="1"/>
              <a:t>siawns</a:t>
            </a:r>
            <a:r>
              <a:rPr lang="en-US" sz="1400"/>
              <a:t> I </a:t>
            </a:r>
            <a:r>
              <a:rPr lang="en-US" sz="1400" err="1"/>
              <a:t>dysgu</a:t>
            </a:r>
            <a:r>
              <a:rPr lang="en-US" sz="1400"/>
              <a:t> </a:t>
            </a:r>
            <a:r>
              <a:rPr lang="en-US" sz="1400" err="1"/>
              <a:t>trw</a:t>
            </a:r>
            <a:r>
              <a:rPr lang="en-US" sz="1400"/>
              <a:t> </a:t>
            </a:r>
            <a:r>
              <a:rPr lang="en-US" sz="1400" err="1"/>
              <a:t>chware</a:t>
            </a:r>
            <a:r>
              <a:rPr lang="en-US" sz="1400"/>
              <a:t> </a:t>
            </a:r>
            <a:r>
              <a:rPr lang="en-US" sz="1400" err="1"/>
              <a:t>synhwyiadd</a:t>
            </a:r>
            <a:r>
              <a:rPr lang="en-US" sz="1400"/>
              <a:t>.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400" err="1"/>
              <a:t>Mae'r</a:t>
            </a:r>
            <a:r>
              <a:rPr lang="en-US" sz="1400"/>
              <a:t> </a:t>
            </a:r>
            <a:r>
              <a:rPr lang="en-US" sz="1400" err="1"/>
              <a:t>ffermydd</a:t>
            </a:r>
            <a:r>
              <a:rPr lang="en-US" sz="1400"/>
              <a:t> </a:t>
            </a:r>
            <a:r>
              <a:rPr lang="en-US" sz="1400" err="1"/>
              <a:t>yma</a:t>
            </a:r>
            <a:r>
              <a:rPr lang="en-US" sz="1400"/>
              <a:t> </a:t>
            </a:r>
            <a:r>
              <a:rPr lang="en-US" sz="1400" err="1"/>
              <a:t>yn</a:t>
            </a:r>
            <a:r>
              <a:rPr lang="en-US" sz="1400"/>
              <a:t> </a:t>
            </a:r>
            <a:r>
              <a:rPr lang="en-US" sz="1400" err="1"/>
              <a:t>rhoi</a:t>
            </a:r>
            <a:r>
              <a:rPr lang="en-US" sz="1400"/>
              <a:t> y </a:t>
            </a:r>
            <a:r>
              <a:rPr lang="en-US" sz="1400" err="1"/>
              <a:t>galli</a:t>
            </a:r>
            <a:r>
              <a:rPr lang="en-US" sz="1400"/>
              <a:t> I plant </a:t>
            </a:r>
            <a:r>
              <a:rPr lang="en-US" sz="1400" err="1"/>
              <a:t>ddiall</a:t>
            </a:r>
            <a:r>
              <a:rPr lang="en-US" sz="1400"/>
              <a:t> a </a:t>
            </a:r>
            <a:r>
              <a:rPr lang="en-US" sz="1400" err="1"/>
              <a:t>dysgu</a:t>
            </a:r>
            <a:r>
              <a:rPr lang="en-US" sz="1400"/>
              <a:t> </a:t>
            </a:r>
            <a:r>
              <a:rPr lang="en-US" sz="1400" err="1"/>
              <a:t>yr</a:t>
            </a:r>
            <a:r>
              <a:rPr lang="en-US" sz="1400"/>
              <a:t> </a:t>
            </a:r>
            <a:r>
              <a:rPr lang="en-US" sz="1400" err="1"/>
              <a:t>pwysicrwydd</a:t>
            </a:r>
            <a:r>
              <a:rPr lang="en-US" sz="1400"/>
              <a:t>, or </a:t>
            </a:r>
            <a:r>
              <a:rPr lang="en-US" sz="1400" err="1"/>
              <a:t>anifeiliad</a:t>
            </a:r>
            <a:r>
              <a:rPr lang="en-US" sz="1400"/>
              <a:t>.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400" err="1"/>
              <a:t>Dysgu</a:t>
            </a:r>
            <a:r>
              <a:rPr lang="en-US" sz="1400"/>
              <a:t> </a:t>
            </a:r>
            <a:r>
              <a:rPr lang="en-US" sz="1400" err="1"/>
              <a:t>sut</a:t>
            </a:r>
            <a:r>
              <a:rPr lang="en-US" sz="1400"/>
              <a:t> a pam </a:t>
            </a:r>
            <a:r>
              <a:rPr lang="en-US" sz="1400" err="1"/>
              <a:t>ddylse</a:t>
            </a:r>
            <a:r>
              <a:rPr lang="en-US" sz="1400"/>
              <a:t> </a:t>
            </a:r>
            <a:r>
              <a:rPr lang="en-US" sz="1400" err="1"/>
              <a:t>ni</a:t>
            </a:r>
            <a:r>
              <a:rPr lang="en-US" sz="1400"/>
              <a:t> I  </a:t>
            </a:r>
            <a:r>
              <a:rPr lang="en-US" sz="1400" err="1"/>
              <a:t>werthfawrogi</a:t>
            </a:r>
            <a:r>
              <a:rPr lang="en-US" sz="1400"/>
              <a:t> </a:t>
            </a:r>
            <a:r>
              <a:rPr lang="en-US" sz="1400" err="1"/>
              <a:t>natur</a:t>
            </a:r>
            <a:r>
              <a:rPr lang="en-US" sz="1400"/>
              <a:t> </a:t>
            </a:r>
            <a:r>
              <a:rPr lang="en-US" sz="1400" err="1"/>
              <a:t>sydd</a:t>
            </a:r>
            <a:r>
              <a:rPr lang="en-US" sz="1400"/>
              <a:t> o </a:t>
            </a:r>
            <a:r>
              <a:rPr lang="en-US" sz="1400" err="1"/>
              <a:t>gwpas</a:t>
            </a:r>
            <a:r>
              <a:rPr lang="en-US" sz="1400"/>
              <a:t> </a:t>
            </a:r>
            <a:r>
              <a:rPr lang="en-US" sz="1400" err="1"/>
              <a:t>ni</a:t>
            </a:r>
            <a:r>
              <a:rPr lang="en-US" sz="1400"/>
              <a:t> </a:t>
            </a:r>
            <a:r>
              <a:rPr lang="en-US" sz="1400" err="1"/>
              <a:t>yn</a:t>
            </a:r>
            <a:r>
              <a:rPr lang="en-US" sz="1400"/>
              <a:t> </a:t>
            </a:r>
            <a:r>
              <a:rPr lang="en-US" sz="1400" err="1"/>
              <a:t>Nghymru</a:t>
            </a:r>
            <a:r>
              <a:rPr lang="en-US" sz="1400"/>
              <a:t>. </a:t>
            </a:r>
          </a:p>
          <a:p>
            <a:pPr marL="342900" indent="-228600">
              <a:buChar char="•"/>
            </a:pPr>
            <a:r>
              <a:rPr lang="en-US" sz="1400" err="1"/>
              <a:t>Mae'r</a:t>
            </a:r>
            <a:r>
              <a:rPr lang="en-US" sz="1400"/>
              <a:t> </a:t>
            </a:r>
            <a:r>
              <a:rPr lang="en-US" sz="1400" err="1"/>
              <a:t>ysgolion</a:t>
            </a:r>
            <a:r>
              <a:rPr lang="en-US" sz="1400"/>
              <a:t> </a:t>
            </a:r>
            <a:r>
              <a:rPr lang="en-US" sz="1400" err="1"/>
              <a:t>hefyd</a:t>
            </a:r>
            <a:r>
              <a:rPr lang="en-US" sz="1400"/>
              <a:t> </a:t>
            </a:r>
            <a:r>
              <a:rPr lang="en-US" sz="1400" err="1"/>
              <a:t>yn</a:t>
            </a:r>
            <a:r>
              <a:rPr lang="en-US" sz="1400"/>
              <a:t> </a:t>
            </a:r>
            <a:r>
              <a:rPr lang="en-US" sz="1400" err="1"/>
              <a:t>cyfle</a:t>
            </a:r>
            <a:r>
              <a:rPr lang="en-US" sz="1400"/>
              <a:t> </a:t>
            </a:r>
            <a:r>
              <a:rPr lang="en-US" sz="1400" err="1"/>
              <a:t>ir</a:t>
            </a:r>
            <a:r>
              <a:rPr lang="en-US" sz="1400"/>
              <a:t> plant </a:t>
            </a:r>
            <a:r>
              <a:rPr lang="en-US" sz="1400" err="1"/>
              <a:t>ddarganfod</a:t>
            </a:r>
            <a:r>
              <a:rPr lang="en-US" sz="1400"/>
              <a:t> </a:t>
            </a:r>
            <a:r>
              <a:rPr lang="en-US" sz="1400" err="1"/>
              <a:t>anifieliad</a:t>
            </a:r>
            <a:r>
              <a:rPr lang="en-US" sz="1400"/>
              <a:t> ac </a:t>
            </a:r>
            <a:r>
              <a:rPr lang="en-US" sz="1400" err="1"/>
              <a:t>natur</a:t>
            </a:r>
            <a:r>
              <a:rPr lang="en-US" sz="1400"/>
              <a:t> </a:t>
            </a:r>
            <a:r>
              <a:rPr lang="en-US" sz="1400" err="1"/>
              <a:t>newydd</a:t>
            </a:r>
            <a:r>
              <a:rPr lang="en-US" sz="1400"/>
              <a:t> </a:t>
            </a:r>
            <a:r>
              <a:rPr lang="en-US" sz="1400" err="1"/>
              <a:t>sydd</a:t>
            </a:r>
            <a:r>
              <a:rPr lang="en-US" sz="1400"/>
              <a:t> </a:t>
            </a:r>
            <a:r>
              <a:rPr lang="en-US" sz="1400" err="1"/>
              <a:t>ar</a:t>
            </a:r>
            <a:r>
              <a:rPr lang="en-US" sz="1400"/>
              <a:t> </a:t>
            </a:r>
            <a:r>
              <a:rPr lang="en-US" sz="1400" err="1"/>
              <a:t>gwmpas</a:t>
            </a:r>
            <a:r>
              <a:rPr lang="en-US" sz="1400"/>
              <a:t>. </a:t>
            </a:r>
            <a:r>
              <a:rPr lang="en-US" sz="1400" err="1"/>
              <a:t>Hefyd</a:t>
            </a:r>
            <a:r>
              <a:rPr lang="en-US" sz="1400"/>
              <a:t> </a:t>
            </a:r>
            <a:r>
              <a:rPr lang="en-US" sz="1400" err="1"/>
              <a:t>sut</a:t>
            </a:r>
            <a:r>
              <a:rPr lang="en-US" sz="1400"/>
              <a:t> I </a:t>
            </a:r>
            <a:r>
              <a:rPr lang="en-US" sz="1400" err="1"/>
              <a:t>ofalu</a:t>
            </a:r>
            <a:r>
              <a:rPr lang="en-US" sz="1400"/>
              <a:t> ag </a:t>
            </a:r>
            <a:r>
              <a:rPr lang="en-US" sz="1400" err="1"/>
              <a:t>gwerthfawrogi</a:t>
            </a:r>
            <a:r>
              <a:rPr lang="en-US" sz="1400"/>
              <a:t> y broses o </a:t>
            </a:r>
            <a:r>
              <a:rPr lang="en-US" sz="1400" err="1"/>
              <a:t>sut</a:t>
            </a:r>
            <a:r>
              <a:rPr lang="en-US" sz="1400"/>
              <a:t> </a:t>
            </a:r>
            <a:r>
              <a:rPr lang="en-US" sz="1400" err="1"/>
              <a:t>mae</a:t>
            </a:r>
            <a:r>
              <a:rPr lang="en-US" sz="1400"/>
              <a:t> </a:t>
            </a:r>
            <a:r>
              <a:rPr lang="en-US" sz="1400" err="1"/>
              <a:t>ffermydd</a:t>
            </a:r>
            <a:r>
              <a:rPr lang="en-US" sz="1400"/>
              <a:t> </a:t>
            </a:r>
            <a:r>
              <a:rPr lang="en-US" sz="1400" err="1"/>
              <a:t>yn</a:t>
            </a:r>
            <a:r>
              <a:rPr lang="en-US" sz="1400"/>
              <a:t> </a:t>
            </a:r>
            <a:r>
              <a:rPr lang="en-US" sz="1400" err="1"/>
              <a:t>gweithio</a:t>
            </a:r>
            <a:r>
              <a:rPr lang="en-US" sz="1400"/>
              <a:t>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400"/>
          </a:p>
        </p:txBody>
      </p:sp>
      <p:sp>
        <p:nvSpPr>
          <p:cNvPr id="19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9516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child standing on a lush green field&#10;&#10;Description automatically generated">
            <a:extLst>
              <a:ext uri="{FF2B5EF4-FFF2-40B4-BE49-F238E27FC236}">
                <a16:creationId xmlns:a16="http://schemas.microsoft.com/office/drawing/2014/main" id="{66FB465E-1536-4890-8DDD-E27DAF3F9B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219" r="7529" b="2"/>
          <a:stretch/>
        </p:blipFill>
        <p:spPr>
          <a:xfrm>
            <a:off x="-464956" y="80513"/>
            <a:ext cx="2480309" cy="2480309"/>
          </a:xfrm>
          <a:custGeom>
            <a:avLst/>
            <a:gdLst/>
            <a:ahLst/>
            <a:cxnLst/>
            <a:rect l="l" t="t" r="r" b="b"/>
            <a:pathLst>
              <a:path w="1924906" h="1924906">
                <a:moveTo>
                  <a:pt x="962453" y="0"/>
                </a:moveTo>
                <a:cubicBezTo>
                  <a:pt x="1494001" y="0"/>
                  <a:pt x="1924906" y="430905"/>
                  <a:pt x="1924906" y="962453"/>
                </a:cubicBezTo>
                <a:cubicBezTo>
                  <a:pt x="1924906" y="1494001"/>
                  <a:pt x="1494001" y="1924906"/>
                  <a:pt x="962453" y="1924906"/>
                </a:cubicBezTo>
                <a:cubicBezTo>
                  <a:pt x="430905" y="1924906"/>
                  <a:pt x="0" y="1494001"/>
                  <a:pt x="0" y="962453"/>
                </a:cubicBezTo>
                <a:cubicBezTo>
                  <a:pt x="0" y="430905"/>
                  <a:pt x="430905" y="0"/>
                  <a:pt x="962453" y="0"/>
                </a:cubicBezTo>
                <a:close/>
              </a:path>
            </a:pathLst>
          </a:custGeom>
        </p:spPr>
      </p:pic>
      <p:pic>
        <p:nvPicPr>
          <p:cNvPr id="6" name="Picture 6" descr="A person on a horse in a field&#10;&#10;Description automatically generated">
            <a:extLst>
              <a:ext uri="{FF2B5EF4-FFF2-40B4-BE49-F238E27FC236}">
                <a16:creationId xmlns:a16="http://schemas.microsoft.com/office/drawing/2014/main" id="{4A581D03-BBC3-4C3D-A0FF-997F66E441C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74" r="13489" b="2"/>
          <a:stretch/>
        </p:blipFill>
        <p:spPr>
          <a:xfrm>
            <a:off x="-171668" y="4607525"/>
            <a:ext cx="2480309" cy="1965365"/>
          </a:xfrm>
          <a:custGeom>
            <a:avLst/>
            <a:gdLst/>
            <a:ahLst/>
            <a:cxnLst/>
            <a:rect l="l" t="t" r="r" b="b"/>
            <a:pathLst>
              <a:path w="3555818" h="2817584">
                <a:moveTo>
                  <a:pt x="1777909" y="0"/>
                </a:moveTo>
                <a:cubicBezTo>
                  <a:pt x="2759821" y="0"/>
                  <a:pt x="3555818" y="795997"/>
                  <a:pt x="3555818" y="1777909"/>
                </a:cubicBezTo>
                <a:cubicBezTo>
                  <a:pt x="3555818" y="2146126"/>
                  <a:pt x="3443881" y="2488199"/>
                  <a:pt x="3252179" y="2771955"/>
                </a:cubicBezTo>
                <a:lnTo>
                  <a:pt x="3218058" y="2817584"/>
                </a:lnTo>
                <a:lnTo>
                  <a:pt x="337760" y="2817584"/>
                </a:lnTo>
                <a:lnTo>
                  <a:pt x="303639" y="2771955"/>
                </a:lnTo>
                <a:cubicBezTo>
                  <a:pt x="111937" y="2488199"/>
                  <a:pt x="0" y="2146126"/>
                  <a:pt x="0" y="1777909"/>
                </a:cubicBezTo>
                <a:cubicBezTo>
                  <a:pt x="0" y="795997"/>
                  <a:pt x="795997" y="0"/>
                  <a:pt x="1777909" y="0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DD9091C-C6D6-4279-853E-978C1069BACF}"/>
              </a:ext>
            </a:extLst>
          </p:cNvPr>
          <p:cNvSpPr txBox="1"/>
          <p:nvPr/>
        </p:nvSpPr>
        <p:spPr>
          <a:xfrm rot="544863">
            <a:off x="2675762" y="1045935"/>
            <a:ext cx="293962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b="1"/>
              <a:t>Gan </a:t>
            </a:r>
            <a:r>
              <a:rPr lang="en-GB" b="1" err="1"/>
              <a:t>fod</a:t>
            </a:r>
            <a:r>
              <a:rPr lang="en-GB" b="1"/>
              <a:t> plant </a:t>
            </a:r>
            <a:r>
              <a:rPr lang="en-GB" b="1" err="1"/>
              <a:t>yn</a:t>
            </a:r>
            <a:r>
              <a:rPr lang="en-GB" b="1"/>
              <a:t> </a:t>
            </a:r>
            <a:r>
              <a:rPr lang="en-GB" b="1" err="1"/>
              <a:t>dysgu</a:t>
            </a:r>
            <a:r>
              <a:rPr lang="en-GB" b="1"/>
              <a:t> </a:t>
            </a:r>
            <a:r>
              <a:rPr lang="en-GB" b="1" err="1"/>
              <a:t>trw</a:t>
            </a:r>
            <a:r>
              <a:rPr lang="en-GB" b="1"/>
              <a:t> </a:t>
            </a:r>
            <a:r>
              <a:rPr lang="en-GB" b="1" err="1"/>
              <a:t>chware</a:t>
            </a:r>
            <a:r>
              <a:rPr lang="en-GB" b="1"/>
              <a:t>, </a:t>
            </a:r>
            <a:r>
              <a:rPr lang="en-GB" b="1" err="1"/>
              <a:t>dyma</a:t>
            </a:r>
            <a:r>
              <a:rPr lang="en-GB" b="1"/>
              <a:t> </a:t>
            </a:r>
            <a:r>
              <a:rPr lang="en-GB" b="1" err="1"/>
              <a:t>rhai</a:t>
            </a:r>
            <a:r>
              <a:rPr lang="en-GB" b="1"/>
              <a:t> </a:t>
            </a:r>
            <a:r>
              <a:rPr lang="en-GB" b="1" err="1"/>
              <a:t>sywidiadau</a:t>
            </a:r>
            <a:r>
              <a:rPr lang="en-GB" b="1"/>
              <a:t> </a:t>
            </a:r>
            <a:r>
              <a:rPr lang="en-GB" b="1" err="1"/>
              <a:t>sydd</a:t>
            </a:r>
            <a:r>
              <a:rPr lang="en-GB" b="1"/>
              <a:t> </a:t>
            </a:r>
            <a:r>
              <a:rPr lang="en-GB" b="1" err="1"/>
              <a:t>ar</a:t>
            </a:r>
            <a:r>
              <a:rPr lang="en-GB" b="1"/>
              <a:t> </a:t>
            </a:r>
            <a:r>
              <a:rPr lang="en-GB" b="1" err="1"/>
              <a:t>gael</a:t>
            </a:r>
            <a:r>
              <a:rPr lang="en-GB" b="1"/>
              <a:t> </a:t>
            </a:r>
            <a:r>
              <a:rPr lang="en-GB" b="1" err="1"/>
              <a:t>yn</a:t>
            </a:r>
            <a:r>
              <a:rPr lang="en-GB" b="1"/>
              <a:t> </a:t>
            </a:r>
            <a:r>
              <a:rPr lang="en-GB" b="1" err="1"/>
              <a:t>ysgolion</a:t>
            </a:r>
            <a:r>
              <a:rPr lang="en-GB" b="1"/>
              <a:t> </a:t>
            </a:r>
            <a:r>
              <a:rPr lang="en-GB" b="1" err="1"/>
              <a:t>ffermio</a:t>
            </a:r>
            <a:r>
              <a:rPr lang="en-GB" b="1"/>
              <a:t>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B6D3A8-8610-4101-B1B2-87C8164C7DFD}"/>
              </a:ext>
            </a:extLst>
          </p:cNvPr>
          <p:cNvSpPr txBox="1"/>
          <p:nvPr/>
        </p:nvSpPr>
        <p:spPr>
          <a:xfrm>
            <a:off x="5434335" y="494604"/>
            <a:ext cx="6670065" cy="56477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>
                <a:ea typeface="+mn-lt"/>
                <a:cs typeface="+mn-lt"/>
              </a:rPr>
              <a:t>Mae </a:t>
            </a:r>
            <a:r>
              <a:rPr lang="en-GB" err="1">
                <a:ea typeface="+mn-lt"/>
                <a:cs typeface="+mn-lt"/>
              </a:rPr>
              <a:t>llawer</a:t>
            </a:r>
            <a:r>
              <a:rPr lang="en-GB">
                <a:ea typeface="+mn-lt"/>
                <a:cs typeface="+mn-lt"/>
              </a:rPr>
              <a:t> o </a:t>
            </a:r>
            <a:r>
              <a:rPr lang="en-GB" err="1">
                <a:ea typeface="+mn-lt"/>
                <a:cs typeface="+mn-lt"/>
              </a:rPr>
              <a:t>sgillau</a:t>
            </a:r>
            <a:r>
              <a:rPr lang="en-GB">
                <a:ea typeface="+mn-lt"/>
                <a:cs typeface="+mn-lt"/>
              </a:rPr>
              <a:t> ac hwyl I </a:t>
            </a:r>
            <a:r>
              <a:rPr lang="en-GB" err="1">
                <a:ea typeface="+mn-lt"/>
                <a:cs typeface="+mn-lt"/>
              </a:rPr>
              <a:t>gael</a:t>
            </a:r>
            <a:r>
              <a:rPr lang="en-GB">
                <a:ea typeface="+mn-lt"/>
                <a:cs typeface="+mn-lt"/>
              </a:rPr>
              <a:t> 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ysgol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ffarmio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blant</a:t>
            </a:r>
            <a:r>
              <a:rPr lang="en-GB">
                <a:ea typeface="+mn-lt"/>
                <a:cs typeface="+mn-lt"/>
              </a:rPr>
              <a:t> er </a:t>
            </a:r>
            <a:r>
              <a:rPr lang="en-GB" err="1">
                <a:ea typeface="+mn-lt"/>
                <a:cs typeface="+mn-lt"/>
              </a:rPr>
              <a:t>enghraift</a:t>
            </a:r>
            <a:r>
              <a:rPr lang="en-GB">
                <a:ea typeface="+mn-lt"/>
                <a:cs typeface="+mn-lt"/>
              </a:rPr>
              <a:t>- </a:t>
            </a:r>
            <a:endParaRPr lang="en-US"/>
          </a:p>
          <a:p>
            <a:pPr>
              <a:spcAft>
                <a:spcPts val="600"/>
              </a:spcAft>
            </a:pPr>
            <a:endParaRPr lang="en-GB">
              <a:ea typeface="+mn-lt"/>
              <a:cs typeface="+mn-lt"/>
            </a:endParaRP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GB" err="1">
                <a:ea typeface="+mn-lt"/>
                <a:cs typeface="+mn-lt"/>
              </a:rPr>
              <a:t>Sgillau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mathemateg</a:t>
            </a:r>
            <a:endParaRPr lang="en-GB" err="1"/>
          </a:p>
          <a:p>
            <a:pPr>
              <a:spcAft>
                <a:spcPts val="600"/>
              </a:spcAft>
            </a:pPr>
            <a:r>
              <a:rPr lang="en-GB" err="1">
                <a:ea typeface="+mn-lt"/>
                <a:cs typeface="+mn-lt"/>
              </a:rPr>
              <a:t>Cyfru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cwnd</a:t>
            </a:r>
            <a:r>
              <a:rPr lang="en-GB">
                <a:ea typeface="+mn-lt"/>
                <a:cs typeface="+mn-lt"/>
              </a:rPr>
              <a:t>-  er </a:t>
            </a:r>
            <a:r>
              <a:rPr lang="en-GB" err="1">
                <a:ea typeface="+mn-lt"/>
                <a:cs typeface="+mn-lt"/>
              </a:rPr>
              <a:t>engraifft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Tatws</a:t>
            </a:r>
            <a:r>
              <a:rPr lang="en-GB">
                <a:ea typeface="+mn-lt"/>
                <a:cs typeface="+mn-lt"/>
              </a:rPr>
              <a:t>, moron ac </a:t>
            </a:r>
            <a:r>
              <a:rPr lang="en-GB" err="1">
                <a:ea typeface="+mn-lt"/>
                <a:cs typeface="+mn-lt"/>
              </a:rPr>
              <a:t>llawer</a:t>
            </a:r>
            <a:r>
              <a:rPr lang="en-GB">
                <a:ea typeface="+mn-lt"/>
                <a:cs typeface="+mn-lt"/>
              </a:rPr>
              <a:t> o </a:t>
            </a:r>
            <a:r>
              <a:rPr lang="en-GB" err="1">
                <a:ea typeface="+mn-lt"/>
                <a:cs typeface="+mn-lt"/>
              </a:rPr>
              <a:t>wahanol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pethau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blasus</a:t>
            </a:r>
            <a:r>
              <a:rPr lang="en-GB">
                <a:ea typeface="+mn-lt"/>
                <a:cs typeface="+mn-lt"/>
              </a:rPr>
              <a:t> fresh, </a:t>
            </a:r>
            <a:r>
              <a:rPr lang="en-GB" err="1">
                <a:ea typeface="+mn-lt"/>
                <a:cs typeface="+mn-lt"/>
              </a:rPr>
              <a:t>cyrfu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anifeilad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fferm</a:t>
            </a:r>
            <a:r>
              <a:rPr lang="en-GB">
                <a:ea typeface="+mn-lt"/>
                <a:cs typeface="+mn-lt"/>
              </a:rPr>
              <a:t>. </a:t>
            </a:r>
            <a:endParaRPr lang="en-GB"/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  </a:t>
            </a:r>
            <a:r>
              <a:rPr lang="en-GB" err="1">
                <a:ea typeface="+mn-lt"/>
                <a:cs typeface="+mn-lt"/>
              </a:rPr>
              <a:t>Sgilliau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datryd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problemau</a:t>
            </a:r>
            <a:r>
              <a:rPr lang="en-GB">
                <a:ea typeface="+mn-lt"/>
                <a:cs typeface="+mn-lt"/>
              </a:rPr>
              <a:t> </a:t>
            </a:r>
            <a:endParaRPr lang="en-GB"/>
          </a:p>
          <a:p>
            <a:pPr>
              <a:spcAft>
                <a:spcPts val="600"/>
              </a:spcAft>
            </a:pPr>
            <a:r>
              <a:rPr lang="en-GB">
                <a:ea typeface="+mn-lt"/>
                <a:cs typeface="+mn-lt"/>
              </a:rPr>
              <a:t>Pa </a:t>
            </a:r>
            <a:r>
              <a:rPr lang="en-GB" err="1">
                <a:ea typeface="+mn-lt"/>
                <a:cs typeface="+mn-lt"/>
              </a:rPr>
              <a:t>cwnd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sydd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mynd</a:t>
            </a:r>
            <a:r>
              <a:rPr lang="en-GB">
                <a:ea typeface="+mn-lt"/>
                <a:cs typeface="+mn-lt"/>
              </a:rPr>
              <a:t> le, </a:t>
            </a:r>
            <a:r>
              <a:rPr lang="en-GB" err="1">
                <a:ea typeface="+mn-lt"/>
                <a:cs typeface="+mn-lt"/>
              </a:rPr>
              <a:t>sut</a:t>
            </a:r>
            <a:r>
              <a:rPr lang="en-GB">
                <a:ea typeface="+mn-lt"/>
                <a:cs typeface="+mn-lt"/>
              </a:rPr>
              <a:t> I </a:t>
            </a:r>
            <a:r>
              <a:rPr lang="en-GB" err="1">
                <a:ea typeface="+mn-lt"/>
                <a:cs typeface="+mn-lt"/>
              </a:rPr>
              <a:t>gweithio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oddi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y </a:t>
            </a:r>
            <a:r>
              <a:rPr lang="en-GB" err="1">
                <a:ea typeface="+mn-lt"/>
                <a:cs typeface="+mn-lt"/>
              </a:rPr>
              <a:t>anifileiad</a:t>
            </a:r>
            <a:r>
              <a:rPr lang="en-GB">
                <a:ea typeface="+mn-lt"/>
                <a:cs typeface="+mn-lt"/>
              </a:rPr>
              <a:t> </a:t>
            </a:r>
            <a:endParaRPr lang="en-GB"/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GB" err="1">
                <a:ea typeface="+mn-lt"/>
                <a:cs typeface="+mn-lt"/>
              </a:rPr>
              <a:t>Adnabod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wahanol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anifeliad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cwnd</a:t>
            </a:r>
            <a:r>
              <a:rPr lang="en-GB">
                <a:ea typeface="+mn-lt"/>
                <a:cs typeface="+mn-lt"/>
              </a:rPr>
              <a:t> ac pa </a:t>
            </a:r>
            <a:r>
              <a:rPr lang="en-GB" err="1">
                <a:ea typeface="+mn-lt"/>
                <a:cs typeface="+mn-lt"/>
              </a:rPr>
              <a:t>bwyd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sydd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mynd</a:t>
            </a:r>
            <a:r>
              <a:rPr lang="en-GB">
                <a:ea typeface="+mn-lt"/>
                <a:cs typeface="+mn-lt"/>
              </a:rPr>
              <a:t> I pa </a:t>
            </a:r>
            <a:r>
              <a:rPr lang="en-GB" err="1">
                <a:ea typeface="+mn-lt"/>
                <a:cs typeface="+mn-lt"/>
              </a:rPr>
              <a:t>Anifail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GB" err="1">
                <a:ea typeface="+mn-lt"/>
                <a:cs typeface="+mn-lt"/>
              </a:rPr>
              <a:t>Sgilliau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hynan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ddarganfod</a:t>
            </a:r>
            <a:r>
              <a:rPr lang="en-GB">
                <a:ea typeface="+mn-lt"/>
                <a:cs typeface="+mn-lt"/>
              </a:rPr>
              <a:t> </a:t>
            </a:r>
            <a:endParaRPr lang="en-GB"/>
          </a:p>
          <a:p>
            <a:pPr>
              <a:spcAft>
                <a:spcPts val="600"/>
              </a:spcAft>
            </a:pPr>
            <a:r>
              <a:rPr lang="en-GB">
                <a:ea typeface="+mn-lt"/>
                <a:cs typeface="+mn-lt"/>
              </a:rPr>
              <a:t>I weld a </a:t>
            </a:r>
            <a:r>
              <a:rPr lang="en-GB" err="1">
                <a:ea typeface="+mn-lt"/>
                <a:cs typeface="+mn-lt"/>
              </a:rPr>
              <a:t>os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fydd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profiad</a:t>
            </a:r>
            <a:r>
              <a:rPr lang="en-GB">
                <a:ea typeface="+mn-lt"/>
                <a:cs typeface="+mn-lt"/>
              </a:rPr>
              <a:t> o </a:t>
            </a:r>
            <a:r>
              <a:rPr lang="en-GB" err="1">
                <a:ea typeface="+mn-lt"/>
                <a:cs typeface="+mn-lt"/>
              </a:rPr>
              <a:t>weitho</a:t>
            </a:r>
            <a:r>
              <a:rPr lang="en-GB">
                <a:ea typeface="+mn-lt"/>
                <a:cs typeface="+mn-lt"/>
              </a:rPr>
              <a:t> a weld </a:t>
            </a:r>
            <a:r>
              <a:rPr lang="en-GB" err="1">
                <a:ea typeface="+mn-lt"/>
                <a:cs typeface="+mn-lt"/>
              </a:rPr>
              <a:t>sut</a:t>
            </a:r>
            <a:r>
              <a:rPr lang="en-GB">
                <a:ea typeface="+mn-lt"/>
                <a:cs typeface="+mn-lt"/>
              </a:rPr>
              <a:t> ma </a:t>
            </a:r>
            <a:r>
              <a:rPr lang="en-GB" err="1">
                <a:ea typeface="+mn-lt"/>
                <a:cs typeface="+mn-lt"/>
              </a:rPr>
              <a:t>fferm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I </a:t>
            </a:r>
            <a:r>
              <a:rPr lang="en-GB" err="1">
                <a:ea typeface="+mn-lt"/>
                <a:cs typeface="+mn-lt"/>
              </a:rPr>
              <a:t>troi</a:t>
            </a:r>
            <a:r>
              <a:rPr lang="en-GB">
                <a:ea typeface="+mn-lt"/>
                <a:cs typeface="+mn-lt"/>
              </a:rPr>
              <a:t>, a </a:t>
            </a:r>
            <a:r>
              <a:rPr lang="en-GB" err="1">
                <a:ea typeface="+mn-lt"/>
                <a:cs typeface="+mn-lt"/>
              </a:rPr>
              <a:t>os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fydd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modd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cael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ddiddordeb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y </a:t>
            </a:r>
            <a:r>
              <a:rPr lang="en-GB" err="1">
                <a:ea typeface="+mn-lt"/>
                <a:cs typeface="+mn-lt"/>
              </a:rPr>
              <a:t>diwydiant</a:t>
            </a:r>
            <a:r>
              <a:rPr lang="en-GB">
                <a:ea typeface="+mn-lt"/>
                <a:cs typeface="+mn-lt"/>
              </a:rPr>
              <a:t>. </a:t>
            </a:r>
            <a:endParaRPr lang="en-GB"/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GB" err="1">
                <a:ea typeface="+mn-lt"/>
                <a:cs typeface="+mn-lt"/>
              </a:rPr>
              <a:t>Defnyddio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ddychymig</a:t>
            </a:r>
            <a:r>
              <a:rPr lang="en-GB">
                <a:ea typeface="+mn-lt"/>
                <a:cs typeface="+mn-lt"/>
              </a:rPr>
              <a:t> </a:t>
            </a:r>
            <a:endParaRPr lang="en-GB"/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GB" err="1">
                <a:ea typeface="+mn-lt"/>
                <a:cs typeface="+mn-lt"/>
              </a:rPr>
              <a:t>Chware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efo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anifeilaiad</a:t>
            </a:r>
            <a:r>
              <a:rPr lang="en-GB">
                <a:ea typeface="+mn-lt"/>
                <a:cs typeface="+mn-lt"/>
              </a:rPr>
              <a:t> ac </a:t>
            </a:r>
            <a:r>
              <a:rPr lang="en-GB" err="1">
                <a:ea typeface="+mn-lt"/>
                <a:cs typeface="+mn-lt"/>
              </a:rPr>
              <a:t>ddod</a:t>
            </a:r>
            <a:r>
              <a:rPr lang="en-GB">
                <a:ea typeface="+mn-lt"/>
                <a:cs typeface="+mn-lt"/>
              </a:rPr>
              <a:t> I </a:t>
            </a:r>
            <a:r>
              <a:rPr lang="en-GB" err="1">
                <a:ea typeface="+mn-lt"/>
                <a:cs typeface="+mn-lt"/>
              </a:rPr>
              <a:t>adnabod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nhw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beth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yw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swyddi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nhw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y </a:t>
            </a:r>
            <a:r>
              <a:rPr lang="en-GB" err="1">
                <a:ea typeface="+mn-lt"/>
                <a:cs typeface="+mn-lt"/>
              </a:rPr>
              <a:t>fferm</a:t>
            </a:r>
            <a:r>
              <a:rPr lang="en-GB">
                <a:ea typeface="+mn-lt"/>
                <a:cs typeface="+mn-lt"/>
              </a:rPr>
              <a:t> </a:t>
            </a:r>
            <a:endParaRPr lang="en-GB"/>
          </a:p>
          <a:p>
            <a:pPr algn="l">
              <a:spcAft>
                <a:spcPts val="600"/>
              </a:spcAft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5749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3" name="Straight Connector 57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5" name="Rectangle 5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E2FB8B-7A26-4D68-82C1-6754540C7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98643"/>
            <a:ext cx="5243394" cy="22255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Lee Vygotsky</a:t>
            </a:r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</a:p>
        </p:txBody>
      </p:sp>
      <p:cxnSp>
        <p:nvCxnSpPr>
          <p:cNvPr id="67" name="Straight Connector 6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5948" y="74031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4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1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4728" y="969611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2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0408" y="1484755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4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8" name="Picture 10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A7EF2E16-9A07-4DEE-B25F-795972D240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63" r="-2" b="9183"/>
          <a:stretch/>
        </p:blipFill>
        <p:spPr>
          <a:xfrm>
            <a:off x="780691" y="3003053"/>
            <a:ext cx="5243391" cy="2994972"/>
          </a:xfrm>
          <a:prstGeom prst="rect">
            <a:avLst/>
          </a:prstGeom>
        </p:spPr>
      </p:pic>
      <p:sp>
        <p:nvSpPr>
          <p:cNvPr id="70" name="Rectangle 69">
            <a:extLst>
              <a:ext uri="{FF2B5EF4-FFF2-40B4-BE49-F238E27FC236}">
                <a16:creationId xmlns:a16="http://schemas.microsoft.com/office/drawing/2014/main" id="{2CA8D992-BB3F-47CD-BA18-71D545392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3000055"/>
            <a:ext cx="5243390" cy="2997970"/>
          </a:xfrm>
          <a:prstGeom prst="rect">
            <a:avLst/>
          </a:prstGeom>
          <a:gradFill flip="none" rotWithShape="1">
            <a:gsLst>
              <a:gs pos="100000">
                <a:schemeClr val="accent4">
                  <a:alpha val="20000"/>
                </a:schemeClr>
              </a:gs>
              <a:gs pos="0">
                <a:schemeClr val="accent2">
                  <a:alpha val="5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EFD46-0303-440A-ABBC-CD1C5E1D96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29042" y="879355"/>
            <a:ext cx="4124758" cy="512075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 err="1"/>
              <a:t>Roedd</a:t>
            </a:r>
            <a:r>
              <a:rPr lang="en-US" sz="1800"/>
              <a:t> </a:t>
            </a:r>
            <a:r>
              <a:rPr lang="en-US" sz="1800" err="1"/>
              <a:t>gan</a:t>
            </a:r>
            <a:r>
              <a:rPr lang="en-US" sz="1800"/>
              <a:t> Lee Vygotsky </a:t>
            </a:r>
            <a:r>
              <a:rPr lang="en-US" sz="1800" err="1"/>
              <a:t>wahanol</a:t>
            </a:r>
            <a:r>
              <a:rPr lang="en-US" sz="1800"/>
              <a:t> </a:t>
            </a:r>
            <a:r>
              <a:rPr lang="en-US" sz="1800" err="1"/>
              <a:t>fordd</a:t>
            </a:r>
            <a:r>
              <a:rPr lang="en-US" sz="1800"/>
              <a:t> o </a:t>
            </a:r>
            <a:r>
              <a:rPr lang="en-US" sz="1800" err="1"/>
              <a:t>feddwl</a:t>
            </a:r>
            <a:r>
              <a:rPr lang="en-US" sz="1800"/>
              <a:t> nag y </a:t>
            </a:r>
            <a:r>
              <a:rPr lang="en-US" sz="1800" err="1"/>
              <a:t>damcaniaethwr</a:t>
            </a:r>
            <a:r>
              <a:rPr lang="en-US" sz="1800"/>
              <a:t> Jean Piaget. </a:t>
            </a:r>
            <a:endParaRPr lang="en-US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err="1"/>
              <a:t>Roedd</a:t>
            </a:r>
            <a:r>
              <a:rPr lang="en-US" sz="1800"/>
              <a:t> Vygotsky </a:t>
            </a:r>
            <a:r>
              <a:rPr lang="en-US" sz="1800" err="1"/>
              <a:t>yn</a:t>
            </a:r>
            <a:r>
              <a:rPr lang="en-US" sz="1800"/>
              <a:t> </a:t>
            </a:r>
            <a:r>
              <a:rPr lang="en-US" sz="1800" err="1"/>
              <a:t>hoff</a:t>
            </a:r>
            <a:r>
              <a:rPr lang="en-US" sz="1800"/>
              <a:t> </a:t>
            </a:r>
            <a:r>
              <a:rPr lang="en-US" sz="1800" err="1"/>
              <a:t>iawn</a:t>
            </a:r>
            <a:r>
              <a:rPr lang="en-US" sz="1800"/>
              <a:t> o </a:t>
            </a:r>
            <a:r>
              <a:rPr lang="en-US" sz="1800" err="1"/>
              <a:t>herior</a:t>
            </a:r>
            <a:r>
              <a:rPr lang="en-US" sz="1800"/>
              <a:t> </a:t>
            </a:r>
            <a:r>
              <a:rPr lang="en-US" sz="1800" err="1"/>
              <a:t>pwyslais</a:t>
            </a:r>
            <a:r>
              <a:rPr lang="en-US" sz="1800"/>
              <a:t> </a:t>
            </a:r>
            <a:r>
              <a:rPr lang="en-US" sz="1800" err="1"/>
              <a:t>ar</a:t>
            </a:r>
            <a:r>
              <a:rPr lang="en-US" sz="1800"/>
              <a:t> y </a:t>
            </a:r>
            <a:r>
              <a:rPr lang="en-US" sz="1800" err="1"/>
              <a:t>gtmdeithas</a:t>
            </a:r>
            <a:r>
              <a:rPr lang="en-US" sz="1800"/>
              <a:t> </a:t>
            </a:r>
            <a:r>
              <a:rPr lang="en-US" sz="1800" err="1"/>
              <a:t>addysg</a:t>
            </a:r>
            <a:r>
              <a:rPr lang="en-US" sz="1800"/>
              <a:t>. </a:t>
            </a:r>
            <a:r>
              <a:rPr lang="en-US" sz="1800" err="1"/>
              <a:t>Cafodd</a:t>
            </a:r>
            <a:r>
              <a:rPr lang="en-US" sz="1800"/>
              <a:t> Vygotsky </a:t>
            </a:r>
            <a:r>
              <a:rPr lang="en-US" sz="1800" err="1"/>
              <a:t>syniad</a:t>
            </a:r>
            <a:r>
              <a:rPr lang="en-US" sz="1800"/>
              <a:t> o </a:t>
            </a:r>
            <a:r>
              <a:rPr lang="en-US" sz="1800" err="1"/>
              <a:t>rhyng</a:t>
            </a:r>
            <a:r>
              <a:rPr lang="en-US" sz="1800"/>
              <a:t> </a:t>
            </a:r>
            <a:r>
              <a:rPr lang="en-US" sz="1800" err="1"/>
              <a:t>cymdeithasol</a:t>
            </a:r>
            <a:r>
              <a:rPr lang="en-US" sz="1800"/>
              <a:t> </a:t>
            </a:r>
            <a:r>
              <a:rPr lang="en-US" sz="1800" err="1"/>
              <a:t>yng</a:t>
            </a:r>
            <a:r>
              <a:rPr lang="en-US" sz="1800"/>
              <a:t> </a:t>
            </a:r>
            <a:r>
              <a:rPr lang="en-US" sz="1800" err="1"/>
              <a:t>dysgu</a:t>
            </a:r>
            <a:r>
              <a:rPr lang="en-US" sz="1800"/>
              <a:t> </a:t>
            </a:r>
            <a:r>
              <a:rPr lang="en-US" sz="1800" err="1"/>
              <a:t>gwyodol</a:t>
            </a:r>
            <a:r>
              <a:rPr lang="en-US" sz="1800"/>
              <a:t> (Saul Mclead,2020).</a:t>
            </a:r>
            <a:endParaRPr lang="en-US"/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err="1"/>
              <a:t>Cynhyrchodd</a:t>
            </a:r>
            <a:r>
              <a:rPr lang="en-US" sz="1800"/>
              <a:t> Vygotsky </a:t>
            </a:r>
            <a:r>
              <a:rPr lang="en-US" sz="1800" err="1"/>
              <a:t>theori</a:t>
            </a:r>
            <a:r>
              <a:rPr lang="en-US" sz="1800"/>
              <a:t> o </a:t>
            </a:r>
            <a:r>
              <a:rPr lang="en-US" sz="1800" err="1"/>
              <a:t>barth</a:t>
            </a:r>
            <a:r>
              <a:rPr lang="en-US" sz="1800"/>
              <a:t> </a:t>
            </a:r>
            <a:r>
              <a:rPr lang="en-US" sz="1800" err="1"/>
              <a:t>datblygiad</a:t>
            </a:r>
            <a:r>
              <a:rPr lang="en-US" sz="1800"/>
              <a:t> or </a:t>
            </a:r>
            <a:r>
              <a:rPr lang="en-US" sz="1800" err="1"/>
              <a:t>enw</a:t>
            </a:r>
            <a:r>
              <a:rPr lang="en-US" sz="1800"/>
              <a:t> y "The Zone of </a:t>
            </a:r>
            <a:r>
              <a:rPr lang="en-US" sz="1800" err="1"/>
              <a:t>proxial</a:t>
            </a:r>
            <a:r>
              <a:rPr lang="en-US" sz="1800"/>
              <a:t> development".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err="1"/>
              <a:t>Yn</a:t>
            </a:r>
            <a:r>
              <a:rPr lang="en-US" sz="1800"/>
              <a:t> </a:t>
            </a:r>
            <a:r>
              <a:rPr lang="en-US" sz="1800" err="1"/>
              <a:t>ol</a:t>
            </a:r>
            <a:r>
              <a:rPr lang="en-US" sz="1800"/>
              <a:t> Vygotsky </a:t>
            </a:r>
            <a:r>
              <a:rPr lang="en-US" sz="1800" err="1"/>
              <a:t>mae</a:t>
            </a:r>
            <a:r>
              <a:rPr lang="en-US" sz="1800"/>
              <a:t> plant </a:t>
            </a:r>
            <a:r>
              <a:rPr lang="en-US" sz="1800" err="1"/>
              <a:t>yn</a:t>
            </a:r>
            <a:r>
              <a:rPr lang="en-US" sz="1800"/>
              <a:t> </a:t>
            </a:r>
            <a:r>
              <a:rPr lang="en-US" sz="1800" err="1"/>
              <a:t>dysgu</a:t>
            </a:r>
            <a:r>
              <a:rPr lang="en-US" sz="1800"/>
              <a:t> </a:t>
            </a:r>
            <a:r>
              <a:rPr lang="en-US" sz="1800" err="1"/>
              <a:t>trw</a:t>
            </a:r>
            <a:r>
              <a:rPr lang="en-US" sz="1800"/>
              <a:t> </a:t>
            </a:r>
            <a:r>
              <a:rPr lang="en-US" sz="1800" err="1"/>
              <a:t>chware</a:t>
            </a:r>
            <a:r>
              <a:rPr lang="en-US" sz="1800"/>
              <a:t>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1800"/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1800"/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34053433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726995-49F6-4D7C-96CD-563043E923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47290" y="1871417"/>
            <a:ext cx="5562608" cy="388500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000" b="1" i="0" kern="1200" cap="all" baseline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Gwahaniethu</a:t>
            </a:r>
            <a:r>
              <a:rPr lang="en-US" sz="40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b="1" i="0" kern="1200" cap="all" baseline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rhwng</a:t>
            </a:r>
            <a:r>
              <a:rPr lang="en-US" sz="4000" b="1" cap="all">
                <a:solidFill>
                  <a:schemeClr val="bg1"/>
                </a:solidFill>
              </a:rPr>
              <a:t> barn Jean  </a:t>
            </a:r>
            <a:r>
              <a:rPr lang="en-US" sz="40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Piaget ag lee</a:t>
            </a:r>
            <a:r>
              <a:rPr lang="en-US" sz="4000" b="1" cap="all">
                <a:solidFill>
                  <a:schemeClr val="bg1"/>
                </a:solidFill>
              </a:rPr>
              <a:t> </a:t>
            </a:r>
            <a:r>
              <a:rPr lang="en-US" sz="40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b="1" cap="all">
                <a:solidFill>
                  <a:schemeClr val="bg1"/>
                </a:solidFill>
              </a:rPr>
              <a:t>Vygotsky</a:t>
            </a:r>
            <a:endParaRPr lang="en-US" sz="4000">
              <a:solidFill>
                <a:schemeClr val="bg1"/>
              </a:solidFill>
            </a:endParaRPr>
          </a:p>
        </p:txBody>
      </p:sp>
      <p:sp>
        <p:nvSpPr>
          <p:cNvPr id="28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5" descr="Table&#10;&#10;Description automatically generated">
            <a:extLst>
              <a:ext uri="{FF2B5EF4-FFF2-40B4-BE49-F238E27FC236}">
                <a16:creationId xmlns:a16="http://schemas.microsoft.com/office/drawing/2014/main" id="{3C5C011E-A8DA-4E6D-8B10-6ADCB9D0C1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3115" y="1957795"/>
            <a:ext cx="6374995" cy="3690595"/>
          </a:xfrm>
          <a:prstGeom prst="rect">
            <a:avLst/>
          </a:prstGeom>
        </p:spPr>
      </p:pic>
      <p:sp>
        <p:nvSpPr>
          <p:cNvPr id="32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3380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8F9CBE3F-79A8-4F8F-88D9-DAD03D0D2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1869" y="2383077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24364" y="226546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24834" y="253720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053" y="2832967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72266" y="28039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3405" y="324249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831729"/>
            <a:ext cx="12188952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al 3">
            <a:extLst>
              <a:ext uri="{FF2B5EF4-FFF2-40B4-BE49-F238E27FC236}">
                <a16:creationId xmlns:a16="http://schemas.microsoft.com/office/drawing/2014/main" id="{C6D22D92-E5DC-4444-920D-A184945770E4}"/>
              </a:ext>
            </a:extLst>
          </p:cNvPr>
          <p:cNvSpPr/>
          <p:nvPr/>
        </p:nvSpPr>
        <p:spPr>
          <a:xfrm>
            <a:off x="2878348" y="81951"/>
            <a:ext cx="6167884" cy="5693431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39D969-EC7D-4D74-A8E6-E36FB1546AC7}"/>
              </a:ext>
            </a:extLst>
          </p:cNvPr>
          <p:cNvSpPr txBox="1"/>
          <p:nvPr/>
        </p:nvSpPr>
        <p:spPr>
          <a:xfrm>
            <a:off x="4076519" y="1114786"/>
            <a:ext cx="3893390" cy="37548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Mae </a:t>
            </a:r>
            <a:r>
              <a:rPr lang="en-GB" sz="1400" err="1">
                <a:ea typeface="+mn-lt"/>
                <a:cs typeface="+mn-lt"/>
              </a:rPr>
              <a:t>tripiau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ysgol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yn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rhoi</a:t>
            </a:r>
            <a:r>
              <a:rPr lang="en-GB" sz="1400">
                <a:ea typeface="+mn-lt"/>
                <a:cs typeface="+mn-lt"/>
              </a:rPr>
              <a:t> y </a:t>
            </a:r>
            <a:r>
              <a:rPr lang="en-GB" sz="1400" err="1">
                <a:ea typeface="+mn-lt"/>
                <a:cs typeface="+mn-lt"/>
              </a:rPr>
              <a:t>cyfle</a:t>
            </a:r>
            <a:r>
              <a:rPr lang="en-GB" sz="1400">
                <a:ea typeface="+mn-lt"/>
                <a:cs typeface="+mn-lt"/>
              </a:rPr>
              <a:t> I </a:t>
            </a:r>
            <a:r>
              <a:rPr lang="en-GB" sz="1400" err="1">
                <a:ea typeface="+mn-lt"/>
                <a:cs typeface="+mn-lt"/>
              </a:rPr>
              <a:t>blant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hyrwyddo</a:t>
            </a:r>
            <a:r>
              <a:rPr lang="en-GB" sz="1400">
                <a:ea typeface="+mn-lt"/>
                <a:cs typeface="+mn-lt"/>
              </a:rPr>
              <a:t> </a:t>
            </a:r>
            <a:r>
              <a:rPr lang="en-GB" sz="1400" err="1">
                <a:ea typeface="+mn-lt"/>
                <a:cs typeface="+mn-lt"/>
              </a:rPr>
              <a:t>annybyniaeth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tufas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yr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dosbarth</a:t>
            </a:r>
            <a:r>
              <a:rPr lang="en-GB" sz="1400">
                <a:ea typeface="+mn-lt"/>
                <a:cs typeface="+mn-lt"/>
              </a:rPr>
              <a:t>. Ac </a:t>
            </a:r>
            <a:r>
              <a:rPr lang="en-GB" sz="1400" err="1">
                <a:ea typeface="+mn-lt"/>
                <a:cs typeface="+mn-lt"/>
              </a:rPr>
              <a:t>hefyd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ddarganfod</a:t>
            </a:r>
            <a:r>
              <a:rPr lang="en-GB" sz="1400">
                <a:ea typeface="+mn-lt"/>
                <a:cs typeface="+mn-lt"/>
              </a:rPr>
              <a:t> </a:t>
            </a:r>
            <a:r>
              <a:rPr lang="en-GB" sz="1400" err="1">
                <a:ea typeface="+mn-lt"/>
                <a:cs typeface="+mn-lt"/>
              </a:rPr>
              <a:t>wahanol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profiadau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yn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lleioliadau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wahanol</a:t>
            </a:r>
            <a:r>
              <a:rPr lang="en-GB" sz="1400">
                <a:ea typeface="+mn-lt"/>
                <a:cs typeface="+mn-lt"/>
              </a:rPr>
              <a:t>. </a:t>
            </a:r>
            <a:endParaRPr lang="en-US" sz="1400">
              <a:ea typeface="+mn-lt"/>
              <a:cs typeface="+mn-lt"/>
            </a:endParaRPr>
          </a:p>
          <a:p>
            <a:r>
              <a:rPr lang="en-GB" sz="1400" err="1">
                <a:ea typeface="+mn-lt"/>
                <a:cs typeface="+mn-lt"/>
              </a:rPr>
              <a:t>Trwy</a:t>
            </a:r>
            <a:r>
              <a:rPr lang="en-GB" sz="1400">
                <a:ea typeface="+mn-lt"/>
                <a:cs typeface="+mn-lt"/>
              </a:rPr>
              <a:t> y </a:t>
            </a:r>
            <a:r>
              <a:rPr lang="en-GB" sz="1400" err="1">
                <a:ea typeface="+mn-lt"/>
                <a:cs typeface="+mn-lt"/>
              </a:rPr>
              <a:t>pwyt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pwer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yma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hoffwn</a:t>
            </a:r>
            <a:r>
              <a:rPr lang="en-GB" sz="1400">
                <a:ea typeface="+mn-lt"/>
                <a:cs typeface="+mn-lt"/>
              </a:rPr>
              <a:t> y </a:t>
            </a:r>
            <a:r>
              <a:rPr lang="en-GB" sz="1400" err="1">
                <a:ea typeface="+mn-lt"/>
                <a:cs typeface="+mn-lt"/>
              </a:rPr>
              <a:t>pedair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ohonym</a:t>
            </a:r>
            <a:r>
              <a:rPr lang="en-GB" sz="1400">
                <a:ea typeface="+mn-lt"/>
                <a:cs typeface="+mn-lt"/>
              </a:rPr>
              <a:t> I </a:t>
            </a:r>
            <a:r>
              <a:rPr lang="en-GB" sz="1400" err="1">
                <a:ea typeface="+mn-lt"/>
                <a:cs typeface="+mn-lt"/>
              </a:rPr>
              <a:t>ganolbwyntio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ar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pedwar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wahanol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fyrdd</a:t>
            </a:r>
            <a:r>
              <a:rPr lang="en-GB" sz="1400">
                <a:ea typeface="+mn-lt"/>
                <a:cs typeface="+mn-lt"/>
              </a:rPr>
              <a:t>. Le </a:t>
            </a:r>
            <a:r>
              <a:rPr lang="en-GB" sz="1400" err="1">
                <a:ea typeface="+mn-lt"/>
                <a:cs typeface="+mn-lt"/>
              </a:rPr>
              <a:t>gallydd</a:t>
            </a:r>
            <a:r>
              <a:rPr lang="en-GB" sz="1400">
                <a:ea typeface="+mn-lt"/>
                <a:cs typeface="+mn-lt"/>
              </a:rPr>
              <a:t> y </a:t>
            </a:r>
            <a:r>
              <a:rPr lang="en-GB" sz="1400" err="1">
                <a:ea typeface="+mn-lt"/>
                <a:cs typeface="+mn-lt"/>
              </a:rPr>
              <a:t>blant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ddysgu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amdano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natur</a:t>
            </a:r>
            <a:r>
              <a:rPr lang="en-GB" sz="1400">
                <a:ea typeface="+mn-lt"/>
                <a:cs typeface="+mn-lt"/>
              </a:rPr>
              <a:t>, </a:t>
            </a:r>
            <a:r>
              <a:rPr lang="en-GB" sz="1400" err="1">
                <a:ea typeface="+mn-lt"/>
                <a:cs typeface="+mn-lt"/>
              </a:rPr>
              <a:t>anifeiliad</a:t>
            </a:r>
            <a:r>
              <a:rPr lang="en-GB" sz="1400">
                <a:ea typeface="+mn-lt"/>
                <a:cs typeface="+mn-lt"/>
              </a:rPr>
              <a:t> ac </a:t>
            </a:r>
            <a:r>
              <a:rPr lang="en-GB" sz="1400" err="1">
                <a:ea typeface="+mn-lt"/>
                <a:cs typeface="+mn-lt"/>
              </a:rPr>
              <a:t>hefyd</a:t>
            </a:r>
            <a:r>
              <a:rPr lang="en-GB" sz="1400">
                <a:ea typeface="+mn-lt"/>
                <a:cs typeface="+mn-lt"/>
              </a:rPr>
              <a:t> </a:t>
            </a:r>
            <a:r>
              <a:rPr lang="en-GB" sz="1400" err="1">
                <a:ea typeface="+mn-lt"/>
                <a:cs typeface="+mn-lt"/>
              </a:rPr>
              <a:t>amgueddfeydd</a:t>
            </a:r>
            <a:r>
              <a:rPr lang="en-GB" sz="1400">
                <a:ea typeface="+mn-lt"/>
                <a:cs typeface="+mn-lt"/>
              </a:rPr>
              <a:t>. </a:t>
            </a:r>
            <a:endParaRPr lang="en-US" sz="14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sz="1400">
              <a:ea typeface="+mn-lt"/>
              <a:cs typeface="+mn-lt"/>
            </a:endParaRPr>
          </a:p>
          <a:p>
            <a:r>
              <a:rPr lang="en-GB" sz="1400" err="1">
                <a:ea typeface="+mn-lt"/>
                <a:cs typeface="+mn-lt"/>
              </a:rPr>
              <a:t>Yn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ychwanegol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fyddwn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yn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siarad</a:t>
            </a:r>
            <a:r>
              <a:rPr lang="en-GB" sz="1400">
                <a:ea typeface="+mn-lt"/>
                <a:cs typeface="+mn-lt"/>
              </a:rPr>
              <a:t> am </a:t>
            </a:r>
            <a:r>
              <a:rPr lang="en-GB" sz="1400" err="1">
                <a:ea typeface="+mn-lt"/>
                <a:cs typeface="+mn-lt"/>
              </a:rPr>
              <a:t>whanol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damcaniaethwyr</a:t>
            </a:r>
            <a:r>
              <a:rPr lang="en-GB" sz="1400">
                <a:ea typeface="+mn-lt"/>
                <a:cs typeface="+mn-lt"/>
              </a:rPr>
              <a:t> er </a:t>
            </a:r>
            <a:r>
              <a:rPr lang="en-GB" sz="1400" err="1">
                <a:ea typeface="+mn-lt"/>
                <a:cs typeface="+mn-lt"/>
              </a:rPr>
              <a:t>engraifft</a:t>
            </a:r>
            <a:r>
              <a:rPr lang="en-GB" sz="1400">
                <a:ea typeface="+mn-lt"/>
                <a:cs typeface="+mn-lt"/>
              </a:rPr>
              <a:t>, </a:t>
            </a:r>
            <a:endParaRPr lang="en-US" sz="14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ea typeface="+mn-lt"/>
                <a:cs typeface="+mn-lt"/>
              </a:rPr>
              <a:t>Lee Vygotsky</a:t>
            </a:r>
            <a:endParaRPr lang="en-US" sz="1400" err="1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ea typeface="+mn-lt"/>
                <a:cs typeface="+mn-lt"/>
              </a:rPr>
              <a:t>Jean Piaget </a:t>
            </a:r>
            <a:endParaRPr lang="en-US" sz="14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ea typeface="+mn-lt"/>
                <a:cs typeface="+mn-lt"/>
              </a:rPr>
              <a:t>Jerome Burner. </a:t>
            </a:r>
            <a:endParaRPr lang="en-US" sz="1400">
              <a:ea typeface="+mn-lt"/>
              <a:cs typeface="+mn-lt"/>
            </a:endParaRPr>
          </a:p>
          <a:p>
            <a:endParaRPr lang="en-GB" sz="1400">
              <a:ea typeface="+mn-lt"/>
              <a:cs typeface="+mn-lt"/>
            </a:endParaRPr>
          </a:p>
          <a:p>
            <a:r>
              <a:rPr lang="en-GB" sz="1400" err="1">
                <a:ea typeface="+mn-lt"/>
                <a:cs typeface="+mn-lt"/>
              </a:rPr>
              <a:t>Rydym</a:t>
            </a:r>
            <a:r>
              <a:rPr lang="en-GB" sz="1400">
                <a:ea typeface="+mn-lt"/>
                <a:cs typeface="+mn-lt"/>
              </a:rPr>
              <a:t> am </a:t>
            </a:r>
            <a:r>
              <a:rPr lang="en-GB" sz="1400" err="1">
                <a:ea typeface="+mn-lt"/>
                <a:cs typeface="+mn-lt"/>
              </a:rPr>
              <a:t>esbonio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sut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mae</a:t>
            </a:r>
            <a:r>
              <a:rPr lang="en-GB" sz="1400">
                <a:ea typeface="+mn-lt"/>
                <a:cs typeface="+mn-lt"/>
              </a:rPr>
              <a:t> </a:t>
            </a:r>
            <a:r>
              <a:rPr lang="en-GB" sz="1400" err="1">
                <a:ea typeface="+mn-lt"/>
                <a:cs typeface="+mn-lt"/>
              </a:rPr>
              <a:t>eu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gwaith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nhw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yn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dylanwadi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ar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addysg</a:t>
            </a:r>
            <a:r>
              <a:rPr lang="en-GB" sz="1400">
                <a:ea typeface="+mn-lt"/>
                <a:cs typeface="+mn-lt"/>
              </a:rPr>
              <a:t> plant </a:t>
            </a:r>
            <a:r>
              <a:rPr lang="en-GB" sz="1400" err="1">
                <a:ea typeface="+mn-lt"/>
                <a:cs typeface="+mn-lt"/>
              </a:rPr>
              <a:t>heddi</a:t>
            </a:r>
            <a:r>
              <a:rPr lang="en-GB" sz="1400">
                <a:ea typeface="+mn-lt"/>
                <a:cs typeface="+mn-lt"/>
              </a:rPr>
              <a:t>.</a:t>
            </a:r>
            <a:endParaRPr lang="en-US" sz="1400"/>
          </a:p>
        </p:txBody>
      </p:sp>
      <p:pic>
        <p:nvPicPr>
          <p:cNvPr id="6" name="Picture 6" descr="A person wearing glasses and looking at the camera&#10;&#10;Description automatically generated">
            <a:extLst>
              <a:ext uri="{FF2B5EF4-FFF2-40B4-BE49-F238E27FC236}">
                <a16:creationId xmlns:a16="http://schemas.microsoft.com/office/drawing/2014/main" id="{50132A67-547F-4E34-9A24-C02C7CDC87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4506" y="1437"/>
            <a:ext cx="2743200" cy="27432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8" descr="A person wearing glasses and smiling at the camera&#10;&#10;Description automatically generated">
            <a:extLst>
              <a:ext uri="{FF2B5EF4-FFF2-40B4-BE49-F238E27FC236}">
                <a16:creationId xmlns:a16="http://schemas.microsoft.com/office/drawing/2014/main" id="{C8525FEC-16C8-4663-BE8B-40A43E2DAD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6114" y="3077564"/>
            <a:ext cx="1800225" cy="254317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10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B938FFD5-1877-478A-A410-545932E444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4877" y="3980731"/>
            <a:ext cx="2667000" cy="17145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A54FA89-BF47-4DA8-9782-2D044927D315}"/>
              </a:ext>
            </a:extLst>
          </p:cNvPr>
          <p:cNvSpPr txBox="1"/>
          <p:nvPr/>
        </p:nvSpPr>
        <p:spPr>
          <a:xfrm rot="1260000">
            <a:off x="8618867" y="855093"/>
            <a:ext cx="369210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/>
              <a:t>Damcaniaethwyr</a:t>
            </a:r>
            <a:r>
              <a:rPr lang="en-GB" sz="2400" b="1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84694316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Office Theme">
      <a:dk1>
        <a:srgbClr val="000000"/>
      </a:dk1>
      <a:lt1>
        <a:srgbClr val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GradientVTI</vt:lpstr>
      <vt:lpstr>Ysgolion ffarmio Myfanwy bulman rees </vt:lpstr>
      <vt:lpstr> Ysgolion  ffarmio</vt:lpstr>
      <vt:lpstr>PowerPoint Presentation</vt:lpstr>
      <vt:lpstr>Lee Vygotsky </vt:lpstr>
      <vt:lpstr>Gwahaniethu rhwng barn Jean  Piaget ag lee  Vygotsky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17</cp:revision>
  <dcterms:created xsi:type="dcterms:W3CDTF">2021-01-15T09:13:34Z</dcterms:created>
  <dcterms:modified xsi:type="dcterms:W3CDTF">2021-05-10T22:46:27Z</dcterms:modified>
</cp:coreProperties>
</file>