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70" r:id="rId12"/>
    <p:sldId id="271" r:id="rId13"/>
    <p:sldId id="272" r:id="rId14"/>
    <p:sldId id="266" r:id="rId15"/>
    <p:sldId id="268" r:id="rId16"/>
    <p:sldId id="274" r:id="rId17"/>
    <p:sldId id="273" r:id="rId18"/>
    <p:sldId id="269" r:id="rId19"/>
    <p:sldId id="275" r:id="rId20"/>
    <p:sldId id="276" r:id="rId21"/>
    <p:sldId id="277" r:id="rId22"/>
    <p:sldId id="278" r:id="rId23"/>
    <p:sldId id="279"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000"/>
    <p:restoredTop sz="66248"/>
  </p:normalViewPr>
  <p:slideViewPr>
    <p:cSldViewPr snapToGrid="0">
      <p:cViewPr>
        <p:scale>
          <a:sx n="63" d="100"/>
          <a:sy n="63" d="100"/>
        </p:scale>
        <p:origin x="144"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A6A56D-D130-4DE3-AB81-02244511B17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0C83C87-9CC6-41E1-8466-C40D5760427D}">
      <dgm:prSet/>
      <dgm:spPr/>
      <dgm:t>
        <a:bodyPr/>
        <a:lstStyle/>
        <a:p>
          <a:pPr>
            <a:lnSpc>
              <a:spcPct val="100000"/>
            </a:lnSpc>
          </a:pPr>
          <a:r>
            <a:rPr lang="en-US" dirty="0"/>
            <a:t>To clarify any suspicion or intelligence that any stolen, prohibited articles or unlawful items are being carried (GOV.UK, 2023). </a:t>
          </a:r>
        </a:p>
      </dgm:t>
    </dgm:pt>
    <dgm:pt modelId="{62C9F336-56E4-4692-9EDE-9A38724312A9}" type="sibTrans" cxnId="{C9C25A33-4BA3-4F65-A991-371C18C635BF}">
      <dgm:prSet/>
      <dgm:spPr/>
      <dgm:t>
        <a:bodyPr/>
        <a:lstStyle/>
        <a:p>
          <a:endParaRPr lang="en-US"/>
        </a:p>
      </dgm:t>
    </dgm:pt>
    <dgm:pt modelId="{0306708A-9BC5-43AC-8E44-BC3294CDDB7C}" type="parTrans" cxnId="{C9C25A33-4BA3-4F65-A991-371C18C635BF}">
      <dgm:prSet/>
      <dgm:spPr/>
      <dgm:t>
        <a:bodyPr/>
        <a:lstStyle/>
        <a:p>
          <a:endParaRPr lang="en-US"/>
        </a:p>
      </dgm:t>
    </dgm:pt>
    <dgm:pt modelId="{7AC40151-E27E-4B2F-A64F-BE499A47E831}" type="pres">
      <dgm:prSet presAssocID="{ACA6A56D-D130-4DE3-AB81-02244511B17D}" presName="root" presStyleCnt="0">
        <dgm:presLayoutVars>
          <dgm:dir/>
          <dgm:resizeHandles val="exact"/>
        </dgm:presLayoutVars>
      </dgm:prSet>
      <dgm:spPr/>
    </dgm:pt>
    <dgm:pt modelId="{390B5DE6-482D-4023-AB1A-67BCE6480942}" type="pres">
      <dgm:prSet presAssocID="{A0C83C87-9CC6-41E1-8466-C40D5760427D}" presName="compNode" presStyleCnt="0"/>
      <dgm:spPr/>
    </dgm:pt>
    <dgm:pt modelId="{699B0003-A482-4AFC-A5C0-F441C6A9371A}" type="pres">
      <dgm:prSet presAssocID="{A0C83C87-9CC6-41E1-8466-C40D5760427D}" presName="bgRect" presStyleLbl="bgShp" presStyleIdx="0" presStyleCnt="1" custLinFactNeighborX="202" custLinFactNeighborY="73011"/>
      <dgm:spPr>
        <a:solidFill>
          <a:schemeClr val="tx1">
            <a:lumMod val="50000"/>
            <a:lumOff val="50000"/>
          </a:schemeClr>
        </a:solidFill>
      </dgm:spPr>
    </dgm:pt>
    <dgm:pt modelId="{308D3D7E-7DB6-44FF-9DC4-91EBADF125ED}" type="pres">
      <dgm:prSet presAssocID="{A0C83C87-9CC6-41E1-8466-C40D5760427D}" presName="iconRect" presStyleLbl="node1" presStyleIdx="0" presStyleCnt="1" custLinFactY="34578" custLinFactNeighborX="7864"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A5978858-95AF-4516-904C-7BCDC24A377A}" type="pres">
      <dgm:prSet presAssocID="{A0C83C87-9CC6-41E1-8466-C40D5760427D}" presName="spaceRect" presStyleCnt="0"/>
      <dgm:spPr/>
    </dgm:pt>
    <dgm:pt modelId="{119AB3CE-F07C-43E1-8CA7-57B5D7DE379B}" type="pres">
      <dgm:prSet presAssocID="{A0C83C87-9CC6-41E1-8466-C40D5760427D}" presName="parTx" presStyleLbl="revTx" presStyleIdx="0" presStyleCnt="1" custLinFactNeighborX="-810" custLinFactNeighborY="75919">
        <dgm:presLayoutVars>
          <dgm:chMax val="0"/>
          <dgm:chPref val="0"/>
        </dgm:presLayoutVars>
      </dgm:prSet>
      <dgm:spPr/>
    </dgm:pt>
  </dgm:ptLst>
  <dgm:cxnLst>
    <dgm:cxn modelId="{C9C25A33-4BA3-4F65-A991-371C18C635BF}" srcId="{ACA6A56D-D130-4DE3-AB81-02244511B17D}" destId="{A0C83C87-9CC6-41E1-8466-C40D5760427D}" srcOrd="0" destOrd="0" parTransId="{0306708A-9BC5-43AC-8E44-BC3294CDDB7C}" sibTransId="{62C9F336-56E4-4692-9EDE-9A38724312A9}"/>
    <dgm:cxn modelId="{4B4E963A-D967-43B0-97D0-C8AF9E2E0D5F}" type="presOf" srcId="{A0C83C87-9CC6-41E1-8466-C40D5760427D}" destId="{119AB3CE-F07C-43E1-8CA7-57B5D7DE379B}" srcOrd="0" destOrd="0" presId="urn:microsoft.com/office/officeart/2018/2/layout/IconVerticalSolidList"/>
    <dgm:cxn modelId="{7DB4E168-E4ED-4235-9FD3-5B4EADF0271C}" type="presOf" srcId="{ACA6A56D-D130-4DE3-AB81-02244511B17D}" destId="{7AC40151-E27E-4B2F-A64F-BE499A47E831}" srcOrd="0" destOrd="0" presId="urn:microsoft.com/office/officeart/2018/2/layout/IconVerticalSolidList"/>
    <dgm:cxn modelId="{388D4178-3033-44B1-B1E9-89771BA519C7}" type="presParOf" srcId="{7AC40151-E27E-4B2F-A64F-BE499A47E831}" destId="{390B5DE6-482D-4023-AB1A-67BCE6480942}" srcOrd="0" destOrd="0" presId="urn:microsoft.com/office/officeart/2018/2/layout/IconVerticalSolidList"/>
    <dgm:cxn modelId="{AB4BDD6C-8C50-4080-B505-ED5741E9A903}" type="presParOf" srcId="{390B5DE6-482D-4023-AB1A-67BCE6480942}" destId="{699B0003-A482-4AFC-A5C0-F441C6A9371A}" srcOrd="0" destOrd="0" presId="urn:microsoft.com/office/officeart/2018/2/layout/IconVerticalSolidList"/>
    <dgm:cxn modelId="{3E1A22F3-67E3-4CD5-8CEA-FAB912ABAA10}" type="presParOf" srcId="{390B5DE6-482D-4023-AB1A-67BCE6480942}" destId="{308D3D7E-7DB6-44FF-9DC4-91EBADF125ED}" srcOrd="1" destOrd="0" presId="urn:microsoft.com/office/officeart/2018/2/layout/IconVerticalSolidList"/>
    <dgm:cxn modelId="{7BA36883-237C-4C94-B2D8-07E562D19167}" type="presParOf" srcId="{390B5DE6-482D-4023-AB1A-67BCE6480942}" destId="{A5978858-95AF-4516-904C-7BCDC24A377A}" srcOrd="2" destOrd="0" presId="urn:microsoft.com/office/officeart/2018/2/layout/IconVerticalSolidList"/>
    <dgm:cxn modelId="{69F29AB2-9533-41D9-839D-65C0CCDC2977}" type="presParOf" srcId="{390B5DE6-482D-4023-AB1A-67BCE6480942}" destId="{119AB3CE-F07C-43E1-8CA7-57B5D7DE379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F91EFB-B748-5443-BD2C-07ED977C4AF4}"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GB"/>
        </a:p>
      </dgm:t>
    </dgm:pt>
    <dgm:pt modelId="{3DFC5841-3028-4345-87F0-172E3DA4A621}">
      <dgm:prSet phldrT="[Text]"/>
      <dgm:spPr/>
      <dgm:t>
        <a:bodyPr/>
        <a:lstStyle/>
        <a:p>
          <a:r>
            <a:rPr lang="en-GB" dirty="0"/>
            <a:t>Section 1 Police &amp; Criminal Evidence Act 1984 </a:t>
          </a:r>
        </a:p>
      </dgm:t>
    </dgm:pt>
    <dgm:pt modelId="{A57DE7C5-766B-0D43-8EEF-FFEF0BF43E69}" type="parTrans" cxnId="{205D51DC-FCF9-D344-AC1A-C64BFB032CFF}">
      <dgm:prSet/>
      <dgm:spPr/>
      <dgm:t>
        <a:bodyPr/>
        <a:lstStyle/>
        <a:p>
          <a:endParaRPr lang="en-GB"/>
        </a:p>
      </dgm:t>
    </dgm:pt>
    <dgm:pt modelId="{53751E96-20E4-F346-8720-06A5351CFDA3}" type="sibTrans" cxnId="{205D51DC-FCF9-D344-AC1A-C64BFB032CFF}">
      <dgm:prSet/>
      <dgm:spPr/>
      <dgm:t>
        <a:bodyPr/>
        <a:lstStyle/>
        <a:p>
          <a:endParaRPr lang="en-GB"/>
        </a:p>
      </dgm:t>
    </dgm:pt>
    <dgm:pt modelId="{AFFD983C-67FA-D44E-9EE2-6220EFD5295A}">
      <dgm:prSet phldrT="[Text]"/>
      <dgm:spPr/>
      <dgm:t>
        <a:bodyPr/>
        <a:lstStyle/>
        <a:p>
          <a:r>
            <a:rPr lang="en-GB" dirty="0"/>
            <a:t>Stolen / prohibited articles </a:t>
          </a:r>
        </a:p>
      </dgm:t>
    </dgm:pt>
    <dgm:pt modelId="{D99E8690-B055-F44C-B2E5-1ECEFDCED104}" type="parTrans" cxnId="{C18FD839-9D3C-6F4C-B7AF-A3E72F2FF6EF}">
      <dgm:prSet/>
      <dgm:spPr/>
      <dgm:t>
        <a:bodyPr/>
        <a:lstStyle/>
        <a:p>
          <a:endParaRPr lang="en-GB"/>
        </a:p>
      </dgm:t>
    </dgm:pt>
    <dgm:pt modelId="{5839EFA0-14BA-6D48-8215-B0A6C25BC979}" type="sibTrans" cxnId="{C18FD839-9D3C-6F4C-B7AF-A3E72F2FF6EF}">
      <dgm:prSet/>
      <dgm:spPr/>
      <dgm:t>
        <a:bodyPr/>
        <a:lstStyle/>
        <a:p>
          <a:endParaRPr lang="en-GB"/>
        </a:p>
      </dgm:t>
    </dgm:pt>
    <dgm:pt modelId="{A4E9F7C1-1AA8-3D40-BEEC-EDF549162588}">
      <dgm:prSet phldrT="[Text]"/>
      <dgm:spPr/>
      <dgm:t>
        <a:bodyPr/>
        <a:lstStyle/>
        <a:p>
          <a:r>
            <a:rPr lang="en-GB" dirty="0"/>
            <a:t>Prohibited fireworks </a:t>
          </a:r>
        </a:p>
      </dgm:t>
    </dgm:pt>
    <dgm:pt modelId="{202328A5-5293-2C47-9EDD-51EB359C5A5F}" type="parTrans" cxnId="{C722CE4B-6487-FD40-B450-7C2ED055F428}">
      <dgm:prSet/>
      <dgm:spPr/>
      <dgm:t>
        <a:bodyPr/>
        <a:lstStyle/>
        <a:p>
          <a:endParaRPr lang="en-GB"/>
        </a:p>
      </dgm:t>
    </dgm:pt>
    <dgm:pt modelId="{42F4E863-0D4C-DE4F-839B-70617744D71E}" type="sibTrans" cxnId="{C722CE4B-6487-FD40-B450-7C2ED055F428}">
      <dgm:prSet/>
      <dgm:spPr/>
      <dgm:t>
        <a:bodyPr/>
        <a:lstStyle/>
        <a:p>
          <a:endParaRPr lang="en-GB"/>
        </a:p>
      </dgm:t>
    </dgm:pt>
    <dgm:pt modelId="{3B259C17-5791-3C45-A43C-5E46308D21D1}">
      <dgm:prSet phldrT="[Text]"/>
      <dgm:spPr/>
      <dgm:t>
        <a:bodyPr/>
        <a:lstStyle/>
        <a:p>
          <a:r>
            <a:rPr lang="en-GB" dirty="0"/>
            <a:t>Bladed or sharply pointed articles </a:t>
          </a:r>
        </a:p>
      </dgm:t>
    </dgm:pt>
    <dgm:pt modelId="{00FD6E17-4C00-774A-B9E2-30DA33ACECBA}" type="parTrans" cxnId="{82256698-9307-4043-89F1-5628DDC44D0C}">
      <dgm:prSet/>
      <dgm:spPr/>
      <dgm:t>
        <a:bodyPr/>
        <a:lstStyle/>
        <a:p>
          <a:endParaRPr lang="en-GB"/>
        </a:p>
      </dgm:t>
    </dgm:pt>
    <dgm:pt modelId="{50EF081F-D500-944C-B8E1-99760033742D}" type="sibTrans" cxnId="{82256698-9307-4043-89F1-5628DDC44D0C}">
      <dgm:prSet/>
      <dgm:spPr/>
      <dgm:t>
        <a:bodyPr/>
        <a:lstStyle/>
        <a:p>
          <a:endParaRPr lang="en-GB"/>
        </a:p>
      </dgm:t>
    </dgm:pt>
    <dgm:pt modelId="{CBB8A862-D003-2E45-8DC3-C4B938167B52}" type="pres">
      <dgm:prSet presAssocID="{EDF91EFB-B748-5443-BD2C-07ED977C4AF4}" presName="hierChild1" presStyleCnt="0">
        <dgm:presLayoutVars>
          <dgm:chPref val="1"/>
          <dgm:dir/>
          <dgm:animOne val="branch"/>
          <dgm:animLvl val="lvl"/>
          <dgm:resizeHandles/>
        </dgm:presLayoutVars>
      </dgm:prSet>
      <dgm:spPr/>
    </dgm:pt>
    <dgm:pt modelId="{EBE4C134-BFBB-A647-8291-0789E158F069}" type="pres">
      <dgm:prSet presAssocID="{3DFC5841-3028-4345-87F0-172E3DA4A621}" presName="hierRoot1" presStyleCnt="0"/>
      <dgm:spPr/>
    </dgm:pt>
    <dgm:pt modelId="{0E9CABFC-D326-004E-BA0C-193E20C889D9}" type="pres">
      <dgm:prSet presAssocID="{3DFC5841-3028-4345-87F0-172E3DA4A621}" presName="composite" presStyleCnt="0"/>
      <dgm:spPr/>
    </dgm:pt>
    <dgm:pt modelId="{8F977C23-99FD-784A-8627-ED029CCC37FB}" type="pres">
      <dgm:prSet presAssocID="{3DFC5841-3028-4345-87F0-172E3DA4A621}" presName="background" presStyleLbl="node0" presStyleIdx="0" presStyleCnt="1"/>
      <dgm:spPr/>
    </dgm:pt>
    <dgm:pt modelId="{A96A1EBE-6E0E-4542-8801-DE23BC1098E0}" type="pres">
      <dgm:prSet presAssocID="{3DFC5841-3028-4345-87F0-172E3DA4A621}" presName="text" presStyleLbl="fgAcc0" presStyleIdx="0" presStyleCnt="1">
        <dgm:presLayoutVars>
          <dgm:chPref val="3"/>
        </dgm:presLayoutVars>
      </dgm:prSet>
      <dgm:spPr/>
    </dgm:pt>
    <dgm:pt modelId="{4081C7A9-CD56-4F47-BF8F-90244C01FD28}" type="pres">
      <dgm:prSet presAssocID="{3DFC5841-3028-4345-87F0-172E3DA4A621}" presName="hierChild2" presStyleCnt="0"/>
      <dgm:spPr/>
    </dgm:pt>
    <dgm:pt modelId="{91D59754-D50A-F842-BD99-1FBAC60A9A1D}" type="pres">
      <dgm:prSet presAssocID="{D99E8690-B055-F44C-B2E5-1ECEFDCED104}" presName="Name10" presStyleLbl="parChTrans1D2" presStyleIdx="0" presStyleCnt="3"/>
      <dgm:spPr/>
    </dgm:pt>
    <dgm:pt modelId="{B75D47E8-F090-C244-9199-EA62E4333043}" type="pres">
      <dgm:prSet presAssocID="{AFFD983C-67FA-D44E-9EE2-6220EFD5295A}" presName="hierRoot2" presStyleCnt="0"/>
      <dgm:spPr/>
    </dgm:pt>
    <dgm:pt modelId="{3D511DF3-EE57-3142-BA77-D1CDE3286931}" type="pres">
      <dgm:prSet presAssocID="{AFFD983C-67FA-D44E-9EE2-6220EFD5295A}" presName="composite2" presStyleCnt="0"/>
      <dgm:spPr/>
    </dgm:pt>
    <dgm:pt modelId="{050900E2-9322-CF4B-805C-69A5CDC005BD}" type="pres">
      <dgm:prSet presAssocID="{AFFD983C-67FA-D44E-9EE2-6220EFD5295A}" presName="background2" presStyleLbl="node2" presStyleIdx="0" presStyleCnt="3"/>
      <dgm:spPr/>
    </dgm:pt>
    <dgm:pt modelId="{56D6F4BC-8902-8648-B953-BB53C8679446}" type="pres">
      <dgm:prSet presAssocID="{AFFD983C-67FA-D44E-9EE2-6220EFD5295A}" presName="text2" presStyleLbl="fgAcc2" presStyleIdx="0" presStyleCnt="3">
        <dgm:presLayoutVars>
          <dgm:chPref val="3"/>
        </dgm:presLayoutVars>
      </dgm:prSet>
      <dgm:spPr/>
    </dgm:pt>
    <dgm:pt modelId="{D196D258-9B2E-8947-9AD2-4E276B4D178C}" type="pres">
      <dgm:prSet presAssocID="{AFFD983C-67FA-D44E-9EE2-6220EFD5295A}" presName="hierChild3" presStyleCnt="0"/>
      <dgm:spPr/>
    </dgm:pt>
    <dgm:pt modelId="{9B089048-67B1-7A4A-9310-4AAC63835D28}" type="pres">
      <dgm:prSet presAssocID="{202328A5-5293-2C47-9EDD-51EB359C5A5F}" presName="Name10" presStyleLbl="parChTrans1D2" presStyleIdx="1" presStyleCnt="3"/>
      <dgm:spPr/>
    </dgm:pt>
    <dgm:pt modelId="{70D7E232-9672-F846-886C-59248F7DC6AF}" type="pres">
      <dgm:prSet presAssocID="{A4E9F7C1-1AA8-3D40-BEEC-EDF549162588}" presName="hierRoot2" presStyleCnt="0"/>
      <dgm:spPr/>
    </dgm:pt>
    <dgm:pt modelId="{8855EDC2-9A7B-744F-B0E7-48D3F23E18B9}" type="pres">
      <dgm:prSet presAssocID="{A4E9F7C1-1AA8-3D40-BEEC-EDF549162588}" presName="composite2" presStyleCnt="0"/>
      <dgm:spPr/>
    </dgm:pt>
    <dgm:pt modelId="{C0075EA9-A734-654C-B579-9DC4B11D1D6A}" type="pres">
      <dgm:prSet presAssocID="{A4E9F7C1-1AA8-3D40-BEEC-EDF549162588}" presName="background2" presStyleLbl="node2" presStyleIdx="1" presStyleCnt="3"/>
      <dgm:spPr/>
    </dgm:pt>
    <dgm:pt modelId="{7270D709-0CB5-1E47-8787-945041A28B13}" type="pres">
      <dgm:prSet presAssocID="{A4E9F7C1-1AA8-3D40-BEEC-EDF549162588}" presName="text2" presStyleLbl="fgAcc2" presStyleIdx="1" presStyleCnt="3">
        <dgm:presLayoutVars>
          <dgm:chPref val="3"/>
        </dgm:presLayoutVars>
      </dgm:prSet>
      <dgm:spPr/>
    </dgm:pt>
    <dgm:pt modelId="{216E8C39-1B50-6449-A9E1-855F83D5A3DC}" type="pres">
      <dgm:prSet presAssocID="{A4E9F7C1-1AA8-3D40-BEEC-EDF549162588}" presName="hierChild3" presStyleCnt="0"/>
      <dgm:spPr/>
    </dgm:pt>
    <dgm:pt modelId="{2D7CC898-9EE0-B64C-ABF5-CBCE8FE30DF5}" type="pres">
      <dgm:prSet presAssocID="{00FD6E17-4C00-774A-B9E2-30DA33ACECBA}" presName="Name10" presStyleLbl="parChTrans1D2" presStyleIdx="2" presStyleCnt="3"/>
      <dgm:spPr/>
    </dgm:pt>
    <dgm:pt modelId="{55C0BE31-C22B-7741-8360-CD2A5EEC7F8E}" type="pres">
      <dgm:prSet presAssocID="{3B259C17-5791-3C45-A43C-5E46308D21D1}" presName="hierRoot2" presStyleCnt="0"/>
      <dgm:spPr/>
    </dgm:pt>
    <dgm:pt modelId="{DB54224F-0554-6347-8CFC-D2703C806F44}" type="pres">
      <dgm:prSet presAssocID="{3B259C17-5791-3C45-A43C-5E46308D21D1}" presName="composite2" presStyleCnt="0"/>
      <dgm:spPr/>
    </dgm:pt>
    <dgm:pt modelId="{95897AC4-16E1-6D4E-94AE-F4E2DA579ADB}" type="pres">
      <dgm:prSet presAssocID="{3B259C17-5791-3C45-A43C-5E46308D21D1}" presName="background2" presStyleLbl="node2" presStyleIdx="2" presStyleCnt="3"/>
      <dgm:spPr/>
    </dgm:pt>
    <dgm:pt modelId="{72912A6A-109E-7F4F-951E-5C373A9F9A89}" type="pres">
      <dgm:prSet presAssocID="{3B259C17-5791-3C45-A43C-5E46308D21D1}" presName="text2" presStyleLbl="fgAcc2" presStyleIdx="2" presStyleCnt="3">
        <dgm:presLayoutVars>
          <dgm:chPref val="3"/>
        </dgm:presLayoutVars>
      </dgm:prSet>
      <dgm:spPr/>
    </dgm:pt>
    <dgm:pt modelId="{679D06B0-A819-A641-8C9B-156E010435A7}" type="pres">
      <dgm:prSet presAssocID="{3B259C17-5791-3C45-A43C-5E46308D21D1}" presName="hierChild3" presStyleCnt="0"/>
      <dgm:spPr/>
    </dgm:pt>
  </dgm:ptLst>
  <dgm:cxnLst>
    <dgm:cxn modelId="{52325825-88AE-1C4C-93D4-738B30DCA305}" type="presOf" srcId="{00FD6E17-4C00-774A-B9E2-30DA33ACECBA}" destId="{2D7CC898-9EE0-B64C-ABF5-CBCE8FE30DF5}" srcOrd="0" destOrd="0" presId="urn:microsoft.com/office/officeart/2005/8/layout/hierarchy1"/>
    <dgm:cxn modelId="{C18FD839-9D3C-6F4C-B7AF-A3E72F2FF6EF}" srcId="{3DFC5841-3028-4345-87F0-172E3DA4A621}" destId="{AFFD983C-67FA-D44E-9EE2-6220EFD5295A}" srcOrd="0" destOrd="0" parTransId="{D99E8690-B055-F44C-B2E5-1ECEFDCED104}" sibTransId="{5839EFA0-14BA-6D48-8215-B0A6C25BC979}"/>
    <dgm:cxn modelId="{C722CE4B-6487-FD40-B450-7C2ED055F428}" srcId="{3DFC5841-3028-4345-87F0-172E3DA4A621}" destId="{A4E9F7C1-1AA8-3D40-BEEC-EDF549162588}" srcOrd="1" destOrd="0" parTransId="{202328A5-5293-2C47-9EDD-51EB359C5A5F}" sibTransId="{42F4E863-0D4C-DE4F-839B-70617744D71E}"/>
    <dgm:cxn modelId="{4A5D5B5F-20E0-B94A-BA9A-48DFBF7A4614}" type="presOf" srcId="{AFFD983C-67FA-D44E-9EE2-6220EFD5295A}" destId="{56D6F4BC-8902-8648-B953-BB53C8679446}" srcOrd="0" destOrd="0" presId="urn:microsoft.com/office/officeart/2005/8/layout/hierarchy1"/>
    <dgm:cxn modelId="{109A2361-B039-564D-A177-8C0F1954D34E}" type="presOf" srcId="{A4E9F7C1-1AA8-3D40-BEEC-EDF549162588}" destId="{7270D709-0CB5-1E47-8787-945041A28B13}" srcOrd="0" destOrd="0" presId="urn:microsoft.com/office/officeart/2005/8/layout/hierarchy1"/>
    <dgm:cxn modelId="{AF8B9861-3173-1447-9171-AB54268C9603}" type="presOf" srcId="{D99E8690-B055-F44C-B2E5-1ECEFDCED104}" destId="{91D59754-D50A-F842-BD99-1FBAC60A9A1D}" srcOrd="0" destOrd="0" presId="urn:microsoft.com/office/officeart/2005/8/layout/hierarchy1"/>
    <dgm:cxn modelId="{82256698-9307-4043-89F1-5628DDC44D0C}" srcId="{3DFC5841-3028-4345-87F0-172E3DA4A621}" destId="{3B259C17-5791-3C45-A43C-5E46308D21D1}" srcOrd="2" destOrd="0" parTransId="{00FD6E17-4C00-774A-B9E2-30DA33ACECBA}" sibTransId="{50EF081F-D500-944C-B8E1-99760033742D}"/>
    <dgm:cxn modelId="{573E3CC5-FF6C-664C-A3BF-D1C96A0B15C1}" type="presOf" srcId="{EDF91EFB-B748-5443-BD2C-07ED977C4AF4}" destId="{CBB8A862-D003-2E45-8DC3-C4B938167B52}" srcOrd="0" destOrd="0" presId="urn:microsoft.com/office/officeart/2005/8/layout/hierarchy1"/>
    <dgm:cxn modelId="{205D51DC-FCF9-D344-AC1A-C64BFB032CFF}" srcId="{EDF91EFB-B748-5443-BD2C-07ED977C4AF4}" destId="{3DFC5841-3028-4345-87F0-172E3DA4A621}" srcOrd="0" destOrd="0" parTransId="{A57DE7C5-766B-0D43-8EEF-FFEF0BF43E69}" sibTransId="{53751E96-20E4-F346-8720-06A5351CFDA3}"/>
    <dgm:cxn modelId="{758DA8DF-2703-C143-9DD8-5B5A83913BB4}" type="presOf" srcId="{3DFC5841-3028-4345-87F0-172E3DA4A621}" destId="{A96A1EBE-6E0E-4542-8801-DE23BC1098E0}" srcOrd="0" destOrd="0" presId="urn:microsoft.com/office/officeart/2005/8/layout/hierarchy1"/>
    <dgm:cxn modelId="{6B1FAFDF-DF03-7547-89DA-3AF6A0028F28}" type="presOf" srcId="{3B259C17-5791-3C45-A43C-5E46308D21D1}" destId="{72912A6A-109E-7F4F-951E-5C373A9F9A89}" srcOrd="0" destOrd="0" presId="urn:microsoft.com/office/officeart/2005/8/layout/hierarchy1"/>
    <dgm:cxn modelId="{6ACBB6E4-5807-0243-82AD-194C46713DB3}" type="presOf" srcId="{202328A5-5293-2C47-9EDD-51EB359C5A5F}" destId="{9B089048-67B1-7A4A-9310-4AAC63835D28}" srcOrd="0" destOrd="0" presId="urn:microsoft.com/office/officeart/2005/8/layout/hierarchy1"/>
    <dgm:cxn modelId="{2B2D0F23-FE72-444B-9EE9-0E42A90643DC}" type="presParOf" srcId="{CBB8A862-D003-2E45-8DC3-C4B938167B52}" destId="{EBE4C134-BFBB-A647-8291-0789E158F069}" srcOrd="0" destOrd="0" presId="urn:microsoft.com/office/officeart/2005/8/layout/hierarchy1"/>
    <dgm:cxn modelId="{3EC6A872-5A02-034E-898F-FB2A616BCB28}" type="presParOf" srcId="{EBE4C134-BFBB-A647-8291-0789E158F069}" destId="{0E9CABFC-D326-004E-BA0C-193E20C889D9}" srcOrd="0" destOrd="0" presId="urn:microsoft.com/office/officeart/2005/8/layout/hierarchy1"/>
    <dgm:cxn modelId="{349D7494-3C86-D647-ADCE-39855D94883C}" type="presParOf" srcId="{0E9CABFC-D326-004E-BA0C-193E20C889D9}" destId="{8F977C23-99FD-784A-8627-ED029CCC37FB}" srcOrd="0" destOrd="0" presId="urn:microsoft.com/office/officeart/2005/8/layout/hierarchy1"/>
    <dgm:cxn modelId="{6BE765A0-F889-8646-A621-B65F0EE705C0}" type="presParOf" srcId="{0E9CABFC-D326-004E-BA0C-193E20C889D9}" destId="{A96A1EBE-6E0E-4542-8801-DE23BC1098E0}" srcOrd="1" destOrd="0" presId="urn:microsoft.com/office/officeart/2005/8/layout/hierarchy1"/>
    <dgm:cxn modelId="{735A914A-AAF0-6F46-A082-DA222D7468D4}" type="presParOf" srcId="{EBE4C134-BFBB-A647-8291-0789E158F069}" destId="{4081C7A9-CD56-4F47-BF8F-90244C01FD28}" srcOrd="1" destOrd="0" presId="urn:microsoft.com/office/officeart/2005/8/layout/hierarchy1"/>
    <dgm:cxn modelId="{2EF9293F-7C7F-6446-BCA3-34D02C6B517B}" type="presParOf" srcId="{4081C7A9-CD56-4F47-BF8F-90244C01FD28}" destId="{91D59754-D50A-F842-BD99-1FBAC60A9A1D}" srcOrd="0" destOrd="0" presId="urn:microsoft.com/office/officeart/2005/8/layout/hierarchy1"/>
    <dgm:cxn modelId="{0A759A47-C61B-E14F-9F19-3F23D62714A2}" type="presParOf" srcId="{4081C7A9-CD56-4F47-BF8F-90244C01FD28}" destId="{B75D47E8-F090-C244-9199-EA62E4333043}" srcOrd="1" destOrd="0" presId="urn:microsoft.com/office/officeart/2005/8/layout/hierarchy1"/>
    <dgm:cxn modelId="{ED1923ED-D997-A441-A00A-65FBF51808C9}" type="presParOf" srcId="{B75D47E8-F090-C244-9199-EA62E4333043}" destId="{3D511DF3-EE57-3142-BA77-D1CDE3286931}" srcOrd="0" destOrd="0" presId="urn:microsoft.com/office/officeart/2005/8/layout/hierarchy1"/>
    <dgm:cxn modelId="{04AC50C6-A025-A640-B0A6-63C28A46DCC9}" type="presParOf" srcId="{3D511DF3-EE57-3142-BA77-D1CDE3286931}" destId="{050900E2-9322-CF4B-805C-69A5CDC005BD}" srcOrd="0" destOrd="0" presId="urn:microsoft.com/office/officeart/2005/8/layout/hierarchy1"/>
    <dgm:cxn modelId="{8B1AADC6-2EB2-6F4B-8F8D-A937A7BEB23A}" type="presParOf" srcId="{3D511DF3-EE57-3142-BA77-D1CDE3286931}" destId="{56D6F4BC-8902-8648-B953-BB53C8679446}" srcOrd="1" destOrd="0" presId="urn:microsoft.com/office/officeart/2005/8/layout/hierarchy1"/>
    <dgm:cxn modelId="{21C35AC0-B21C-0741-90AF-42D666DCB770}" type="presParOf" srcId="{B75D47E8-F090-C244-9199-EA62E4333043}" destId="{D196D258-9B2E-8947-9AD2-4E276B4D178C}" srcOrd="1" destOrd="0" presId="urn:microsoft.com/office/officeart/2005/8/layout/hierarchy1"/>
    <dgm:cxn modelId="{DC8CE4CD-E069-A148-BBB7-614D01668EDA}" type="presParOf" srcId="{4081C7A9-CD56-4F47-BF8F-90244C01FD28}" destId="{9B089048-67B1-7A4A-9310-4AAC63835D28}" srcOrd="2" destOrd="0" presId="urn:microsoft.com/office/officeart/2005/8/layout/hierarchy1"/>
    <dgm:cxn modelId="{CA1B1E0A-3478-6245-964C-822EA78BB6DF}" type="presParOf" srcId="{4081C7A9-CD56-4F47-BF8F-90244C01FD28}" destId="{70D7E232-9672-F846-886C-59248F7DC6AF}" srcOrd="3" destOrd="0" presId="urn:microsoft.com/office/officeart/2005/8/layout/hierarchy1"/>
    <dgm:cxn modelId="{CD4BCA20-E495-DD47-A8BB-3A23D003F3DD}" type="presParOf" srcId="{70D7E232-9672-F846-886C-59248F7DC6AF}" destId="{8855EDC2-9A7B-744F-B0E7-48D3F23E18B9}" srcOrd="0" destOrd="0" presId="urn:microsoft.com/office/officeart/2005/8/layout/hierarchy1"/>
    <dgm:cxn modelId="{6FAC3327-B6A2-9E44-A460-52DDC37E6851}" type="presParOf" srcId="{8855EDC2-9A7B-744F-B0E7-48D3F23E18B9}" destId="{C0075EA9-A734-654C-B579-9DC4B11D1D6A}" srcOrd="0" destOrd="0" presId="urn:microsoft.com/office/officeart/2005/8/layout/hierarchy1"/>
    <dgm:cxn modelId="{918F839C-5136-9640-B333-BDD16F2BDF87}" type="presParOf" srcId="{8855EDC2-9A7B-744F-B0E7-48D3F23E18B9}" destId="{7270D709-0CB5-1E47-8787-945041A28B13}" srcOrd="1" destOrd="0" presId="urn:microsoft.com/office/officeart/2005/8/layout/hierarchy1"/>
    <dgm:cxn modelId="{211272B0-6F0F-CC49-96C8-E1D1612D8906}" type="presParOf" srcId="{70D7E232-9672-F846-886C-59248F7DC6AF}" destId="{216E8C39-1B50-6449-A9E1-855F83D5A3DC}" srcOrd="1" destOrd="0" presId="urn:microsoft.com/office/officeart/2005/8/layout/hierarchy1"/>
    <dgm:cxn modelId="{631D3010-79B1-BB4F-8F68-B0FB68F930EE}" type="presParOf" srcId="{4081C7A9-CD56-4F47-BF8F-90244C01FD28}" destId="{2D7CC898-9EE0-B64C-ABF5-CBCE8FE30DF5}" srcOrd="4" destOrd="0" presId="urn:microsoft.com/office/officeart/2005/8/layout/hierarchy1"/>
    <dgm:cxn modelId="{CFD44369-18C2-5147-ACE0-FA16820B3DE7}" type="presParOf" srcId="{4081C7A9-CD56-4F47-BF8F-90244C01FD28}" destId="{55C0BE31-C22B-7741-8360-CD2A5EEC7F8E}" srcOrd="5" destOrd="0" presId="urn:microsoft.com/office/officeart/2005/8/layout/hierarchy1"/>
    <dgm:cxn modelId="{A0CD2F96-ABB4-6348-A40F-CBD5FC537E8E}" type="presParOf" srcId="{55C0BE31-C22B-7741-8360-CD2A5EEC7F8E}" destId="{DB54224F-0554-6347-8CFC-D2703C806F44}" srcOrd="0" destOrd="0" presId="urn:microsoft.com/office/officeart/2005/8/layout/hierarchy1"/>
    <dgm:cxn modelId="{D3D384C9-2C18-2547-A66E-BF363356D758}" type="presParOf" srcId="{DB54224F-0554-6347-8CFC-D2703C806F44}" destId="{95897AC4-16E1-6D4E-94AE-F4E2DA579ADB}" srcOrd="0" destOrd="0" presId="urn:microsoft.com/office/officeart/2005/8/layout/hierarchy1"/>
    <dgm:cxn modelId="{D849881B-025D-134A-AA9B-CE0EA46F0BB4}" type="presParOf" srcId="{DB54224F-0554-6347-8CFC-D2703C806F44}" destId="{72912A6A-109E-7F4F-951E-5C373A9F9A89}" srcOrd="1" destOrd="0" presId="urn:microsoft.com/office/officeart/2005/8/layout/hierarchy1"/>
    <dgm:cxn modelId="{EF782CFA-DD25-4445-9618-EC477FFE4445}" type="presParOf" srcId="{55C0BE31-C22B-7741-8360-CD2A5EEC7F8E}" destId="{679D06B0-A819-A641-8C9B-156E010435A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D6C57D-5742-400C-A1C5-29741868166D}"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US"/>
        </a:p>
      </dgm:t>
    </dgm:pt>
    <dgm:pt modelId="{80D822DB-1C69-49A6-A2C9-FE09A8E72C27}">
      <dgm:prSet/>
      <dgm:spPr/>
      <dgm:t>
        <a:bodyPr/>
        <a:lstStyle/>
        <a:p>
          <a:r>
            <a:rPr lang="en-US" dirty="0"/>
            <a:t>To build and maintain the trust in police by members of the public </a:t>
          </a:r>
        </a:p>
      </dgm:t>
    </dgm:pt>
    <dgm:pt modelId="{54C7CA05-D986-4372-B66D-ED6EE9831662}" type="parTrans" cxnId="{8A869904-95B0-464B-BF18-FCE7C317FFCA}">
      <dgm:prSet/>
      <dgm:spPr/>
      <dgm:t>
        <a:bodyPr/>
        <a:lstStyle/>
        <a:p>
          <a:endParaRPr lang="en-US"/>
        </a:p>
      </dgm:t>
    </dgm:pt>
    <dgm:pt modelId="{08A9E138-AA70-42AC-BFF6-E2562C861646}" type="sibTrans" cxnId="{8A869904-95B0-464B-BF18-FCE7C317FFCA}">
      <dgm:prSet/>
      <dgm:spPr/>
      <dgm:t>
        <a:bodyPr/>
        <a:lstStyle/>
        <a:p>
          <a:endParaRPr lang="en-US"/>
        </a:p>
      </dgm:t>
    </dgm:pt>
    <dgm:pt modelId="{479A54B3-3BF6-4718-A778-22F8858C8EC6}">
      <dgm:prSet/>
      <dgm:spPr/>
      <dgm:t>
        <a:bodyPr/>
        <a:lstStyle/>
        <a:p>
          <a:r>
            <a:rPr lang="en-US" dirty="0"/>
            <a:t>To ensure members of the public feel safe in how police conduct their searches</a:t>
          </a:r>
        </a:p>
      </dgm:t>
    </dgm:pt>
    <dgm:pt modelId="{40BB062C-5785-4D54-8C6A-DD8967CCB4B0}" type="parTrans" cxnId="{46907755-293F-414E-AA56-A917D9951095}">
      <dgm:prSet/>
      <dgm:spPr/>
      <dgm:t>
        <a:bodyPr/>
        <a:lstStyle/>
        <a:p>
          <a:endParaRPr lang="en-US"/>
        </a:p>
      </dgm:t>
    </dgm:pt>
    <dgm:pt modelId="{2B85A3BA-0C1D-4FB4-B88B-E15E184F221B}" type="sibTrans" cxnId="{46907755-293F-414E-AA56-A917D9951095}">
      <dgm:prSet/>
      <dgm:spPr/>
      <dgm:t>
        <a:bodyPr/>
        <a:lstStyle/>
        <a:p>
          <a:endParaRPr lang="en-US"/>
        </a:p>
      </dgm:t>
    </dgm:pt>
    <dgm:pt modelId="{D0995E08-35D4-454A-899D-E03AB1103CAF}">
      <dgm:prSet/>
      <dgm:spPr/>
      <dgm:t>
        <a:bodyPr/>
        <a:lstStyle/>
        <a:p>
          <a:r>
            <a:rPr lang="en-US"/>
            <a:t>To ensure members of the public feel respected and not targeted </a:t>
          </a:r>
        </a:p>
      </dgm:t>
    </dgm:pt>
    <dgm:pt modelId="{AF59C4E7-C065-40AF-91E0-409F17628B6F}" type="parTrans" cxnId="{356E9382-7AEA-4842-9AA9-7EE6B20B584A}">
      <dgm:prSet/>
      <dgm:spPr/>
      <dgm:t>
        <a:bodyPr/>
        <a:lstStyle/>
        <a:p>
          <a:endParaRPr lang="en-US"/>
        </a:p>
      </dgm:t>
    </dgm:pt>
    <dgm:pt modelId="{45690E51-FF1D-48D6-A8E4-7F5EA427ACBF}" type="sibTrans" cxnId="{356E9382-7AEA-4842-9AA9-7EE6B20B584A}">
      <dgm:prSet/>
      <dgm:spPr/>
      <dgm:t>
        <a:bodyPr/>
        <a:lstStyle/>
        <a:p>
          <a:endParaRPr lang="en-US"/>
        </a:p>
      </dgm:t>
    </dgm:pt>
    <dgm:pt modelId="{B02DD8CC-EB89-4F41-A500-E741A1D4E51A}">
      <dgm:prSet/>
      <dgm:spPr/>
      <dgm:t>
        <a:bodyPr/>
        <a:lstStyle/>
        <a:p>
          <a:r>
            <a:rPr lang="en-US" dirty="0"/>
            <a:t>Doing so correctly can reduce the number of complaints &amp; allegations made towards the police. </a:t>
          </a:r>
        </a:p>
      </dgm:t>
    </dgm:pt>
    <dgm:pt modelId="{0A9EDDEA-A7F8-4FB1-91CC-F11941DECE3E}" type="parTrans" cxnId="{12B48736-94B9-4459-9D85-884558A19D52}">
      <dgm:prSet/>
      <dgm:spPr/>
      <dgm:t>
        <a:bodyPr/>
        <a:lstStyle/>
        <a:p>
          <a:endParaRPr lang="en-US"/>
        </a:p>
      </dgm:t>
    </dgm:pt>
    <dgm:pt modelId="{B910916F-3D45-407B-8051-E72F5FE93F4B}" type="sibTrans" cxnId="{12B48736-94B9-4459-9D85-884558A19D52}">
      <dgm:prSet/>
      <dgm:spPr/>
      <dgm:t>
        <a:bodyPr/>
        <a:lstStyle/>
        <a:p>
          <a:endParaRPr lang="en-US"/>
        </a:p>
      </dgm:t>
    </dgm:pt>
    <dgm:pt modelId="{BE261C1B-C077-415F-88C6-E863BD88EB66}">
      <dgm:prSet/>
      <dgm:spPr/>
      <dgm:t>
        <a:bodyPr/>
        <a:lstStyle/>
        <a:p>
          <a:r>
            <a:rPr lang="en-US" dirty="0"/>
            <a:t>Following the correct procedures can allow police to work more effectively and efficiently. </a:t>
          </a:r>
        </a:p>
      </dgm:t>
    </dgm:pt>
    <dgm:pt modelId="{068CED31-A0F2-4FDD-96F2-7DA49F441EE8}" type="parTrans" cxnId="{508A8E77-415C-49C2-8670-9EDBCBFCC7C1}">
      <dgm:prSet/>
      <dgm:spPr/>
      <dgm:t>
        <a:bodyPr/>
        <a:lstStyle/>
        <a:p>
          <a:endParaRPr lang="en-US"/>
        </a:p>
      </dgm:t>
    </dgm:pt>
    <dgm:pt modelId="{C940C63C-C26C-4C1C-8241-182FDD4A93FB}" type="sibTrans" cxnId="{508A8E77-415C-49C2-8670-9EDBCBFCC7C1}">
      <dgm:prSet/>
      <dgm:spPr/>
      <dgm:t>
        <a:bodyPr/>
        <a:lstStyle/>
        <a:p>
          <a:endParaRPr lang="en-US"/>
        </a:p>
      </dgm:t>
    </dgm:pt>
    <dgm:pt modelId="{2AD5EA61-D3EC-884B-9E05-6BE7A410A56F}" type="pres">
      <dgm:prSet presAssocID="{C6D6C57D-5742-400C-A1C5-29741868166D}" presName="cycle" presStyleCnt="0">
        <dgm:presLayoutVars>
          <dgm:dir/>
          <dgm:resizeHandles val="exact"/>
        </dgm:presLayoutVars>
      </dgm:prSet>
      <dgm:spPr/>
    </dgm:pt>
    <dgm:pt modelId="{A2EC82E5-8CE6-3046-A38C-B5E9866BC656}" type="pres">
      <dgm:prSet presAssocID="{80D822DB-1C69-49A6-A2C9-FE09A8E72C27}" presName="node" presStyleLbl="node1" presStyleIdx="0" presStyleCnt="5">
        <dgm:presLayoutVars>
          <dgm:bulletEnabled val="1"/>
        </dgm:presLayoutVars>
      </dgm:prSet>
      <dgm:spPr/>
    </dgm:pt>
    <dgm:pt modelId="{1FB85BB5-B0F2-3F40-A385-D74C34D2F3C5}" type="pres">
      <dgm:prSet presAssocID="{80D822DB-1C69-49A6-A2C9-FE09A8E72C27}" presName="spNode" presStyleCnt="0"/>
      <dgm:spPr/>
    </dgm:pt>
    <dgm:pt modelId="{1F86C970-59C0-4C4C-AD16-4055C3EA497D}" type="pres">
      <dgm:prSet presAssocID="{08A9E138-AA70-42AC-BFF6-E2562C861646}" presName="sibTrans" presStyleLbl="sibTrans1D1" presStyleIdx="0" presStyleCnt="5"/>
      <dgm:spPr/>
    </dgm:pt>
    <dgm:pt modelId="{67EF94EF-0C8A-B048-BB31-FE612A99B80B}" type="pres">
      <dgm:prSet presAssocID="{479A54B3-3BF6-4718-A778-22F8858C8EC6}" presName="node" presStyleLbl="node1" presStyleIdx="1" presStyleCnt="5">
        <dgm:presLayoutVars>
          <dgm:bulletEnabled val="1"/>
        </dgm:presLayoutVars>
      </dgm:prSet>
      <dgm:spPr/>
    </dgm:pt>
    <dgm:pt modelId="{4F3DFB33-FD40-BC46-B9D2-D69603F3F05C}" type="pres">
      <dgm:prSet presAssocID="{479A54B3-3BF6-4718-A778-22F8858C8EC6}" presName="spNode" presStyleCnt="0"/>
      <dgm:spPr/>
    </dgm:pt>
    <dgm:pt modelId="{4B4C8A16-8445-6A4F-8A69-024025E34FED}" type="pres">
      <dgm:prSet presAssocID="{2B85A3BA-0C1D-4FB4-B88B-E15E184F221B}" presName="sibTrans" presStyleLbl="sibTrans1D1" presStyleIdx="1" presStyleCnt="5"/>
      <dgm:spPr/>
    </dgm:pt>
    <dgm:pt modelId="{1303B395-B012-2B4E-B615-2C51924FC7CE}" type="pres">
      <dgm:prSet presAssocID="{D0995E08-35D4-454A-899D-E03AB1103CAF}" presName="node" presStyleLbl="node1" presStyleIdx="2" presStyleCnt="5">
        <dgm:presLayoutVars>
          <dgm:bulletEnabled val="1"/>
        </dgm:presLayoutVars>
      </dgm:prSet>
      <dgm:spPr/>
    </dgm:pt>
    <dgm:pt modelId="{25322B7A-25B1-8742-9F24-DAB3F4068EE8}" type="pres">
      <dgm:prSet presAssocID="{D0995E08-35D4-454A-899D-E03AB1103CAF}" presName="spNode" presStyleCnt="0"/>
      <dgm:spPr/>
    </dgm:pt>
    <dgm:pt modelId="{D348A023-3AD5-0342-A388-DF99C930152A}" type="pres">
      <dgm:prSet presAssocID="{45690E51-FF1D-48D6-A8E4-7F5EA427ACBF}" presName="sibTrans" presStyleLbl="sibTrans1D1" presStyleIdx="2" presStyleCnt="5"/>
      <dgm:spPr/>
    </dgm:pt>
    <dgm:pt modelId="{B78836E0-0828-414C-8CC9-F7EB2E7D73C0}" type="pres">
      <dgm:prSet presAssocID="{B02DD8CC-EB89-4F41-A500-E741A1D4E51A}" presName="node" presStyleLbl="node1" presStyleIdx="3" presStyleCnt="5">
        <dgm:presLayoutVars>
          <dgm:bulletEnabled val="1"/>
        </dgm:presLayoutVars>
      </dgm:prSet>
      <dgm:spPr/>
    </dgm:pt>
    <dgm:pt modelId="{21BECAD2-155F-8243-839E-7E5B5BCF8782}" type="pres">
      <dgm:prSet presAssocID="{B02DD8CC-EB89-4F41-A500-E741A1D4E51A}" presName="spNode" presStyleCnt="0"/>
      <dgm:spPr/>
    </dgm:pt>
    <dgm:pt modelId="{4977E4BF-30E9-DD40-ABEA-8213BE24A664}" type="pres">
      <dgm:prSet presAssocID="{B910916F-3D45-407B-8051-E72F5FE93F4B}" presName="sibTrans" presStyleLbl="sibTrans1D1" presStyleIdx="3" presStyleCnt="5"/>
      <dgm:spPr/>
    </dgm:pt>
    <dgm:pt modelId="{9FD300FB-C8C1-0B47-8765-86C1EF4C811E}" type="pres">
      <dgm:prSet presAssocID="{BE261C1B-C077-415F-88C6-E863BD88EB66}" presName="node" presStyleLbl="node1" presStyleIdx="4" presStyleCnt="5">
        <dgm:presLayoutVars>
          <dgm:bulletEnabled val="1"/>
        </dgm:presLayoutVars>
      </dgm:prSet>
      <dgm:spPr/>
    </dgm:pt>
    <dgm:pt modelId="{A3835D01-6AEB-104A-8B47-3EB3E0B77992}" type="pres">
      <dgm:prSet presAssocID="{BE261C1B-C077-415F-88C6-E863BD88EB66}" presName="spNode" presStyleCnt="0"/>
      <dgm:spPr/>
    </dgm:pt>
    <dgm:pt modelId="{6F19E050-003E-6845-9D90-C5C6EE2E1D47}" type="pres">
      <dgm:prSet presAssocID="{C940C63C-C26C-4C1C-8241-182FDD4A93FB}" presName="sibTrans" presStyleLbl="sibTrans1D1" presStyleIdx="4" presStyleCnt="5"/>
      <dgm:spPr/>
    </dgm:pt>
  </dgm:ptLst>
  <dgm:cxnLst>
    <dgm:cxn modelId="{51132F00-7424-F642-8DCF-D96B43620CEF}" type="presOf" srcId="{C940C63C-C26C-4C1C-8241-182FDD4A93FB}" destId="{6F19E050-003E-6845-9D90-C5C6EE2E1D47}" srcOrd="0" destOrd="0" presId="urn:microsoft.com/office/officeart/2005/8/layout/cycle6"/>
    <dgm:cxn modelId="{5A6C4703-61ED-BC4F-B5C9-53C9791C88D8}" type="presOf" srcId="{D0995E08-35D4-454A-899D-E03AB1103CAF}" destId="{1303B395-B012-2B4E-B615-2C51924FC7CE}" srcOrd="0" destOrd="0" presId="urn:microsoft.com/office/officeart/2005/8/layout/cycle6"/>
    <dgm:cxn modelId="{8A869904-95B0-464B-BF18-FCE7C317FFCA}" srcId="{C6D6C57D-5742-400C-A1C5-29741868166D}" destId="{80D822DB-1C69-49A6-A2C9-FE09A8E72C27}" srcOrd="0" destOrd="0" parTransId="{54C7CA05-D986-4372-B66D-ED6EE9831662}" sibTransId="{08A9E138-AA70-42AC-BFF6-E2562C861646}"/>
    <dgm:cxn modelId="{12B48736-94B9-4459-9D85-884558A19D52}" srcId="{C6D6C57D-5742-400C-A1C5-29741868166D}" destId="{B02DD8CC-EB89-4F41-A500-E741A1D4E51A}" srcOrd="3" destOrd="0" parTransId="{0A9EDDEA-A7F8-4FB1-91CC-F11941DECE3E}" sibTransId="{B910916F-3D45-407B-8051-E72F5FE93F4B}"/>
    <dgm:cxn modelId="{46907755-293F-414E-AA56-A917D9951095}" srcId="{C6D6C57D-5742-400C-A1C5-29741868166D}" destId="{479A54B3-3BF6-4718-A778-22F8858C8EC6}" srcOrd="1" destOrd="0" parTransId="{40BB062C-5785-4D54-8C6A-DD8967CCB4B0}" sibTransId="{2B85A3BA-0C1D-4FB4-B88B-E15E184F221B}"/>
    <dgm:cxn modelId="{3E490A56-5625-F84C-B4D4-B40FF5C9F16D}" type="presOf" srcId="{80D822DB-1C69-49A6-A2C9-FE09A8E72C27}" destId="{A2EC82E5-8CE6-3046-A38C-B5E9866BC656}" srcOrd="0" destOrd="0" presId="urn:microsoft.com/office/officeart/2005/8/layout/cycle6"/>
    <dgm:cxn modelId="{9CAC625A-AD96-764B-9A1D-33B9C0521EA3}" type="presOf" srcId="{BE261C1B-C077-415F-88C6-E863BD88EB66}" destId="{9FD300FB-C8C1-0B47-8765-86C1EF4C811E}" srcOrd="0" destOrd="0" presId="urn:microsoft.com/office/officeart/2005/8/layout/cycle6"/>
    <dgm:cxn modelId="{508A8E77-415C-49C2-8670-9EDBCBFCC7C1}" srcId="{C6D6C57D-5742-400C-A1C5-29741868166D}" destId="{BE261C1B-C077-415F-88C6-E863BD88EB66}" srcOrd="4" destOrd="0" parTransId="{068CED31-A0F2-4FDD-96F2-7DA49F441EE8}" sibTransId="{C940C63C-C26C-4C1C-8241-182FDD4A93FB}"/>
    <dgm:cxn modelId="{356E9382-7AEA-4842-9AA9-7EE6B20B584A}" srcId="{C6D6C57D-5742-400C-A1C5-29741868166D}" destId="{D0995E08-35D4-454A-899D-E03AB1103CAF}" srcOrd="2" destOrd="0" parTransId="{AF59C4E7-C065-40AF-91E0-409F17628B6F}" sibTransId="{45690E51-FF1D-48D6-A8E4-7F5EA427ACBF}"/>
    <dgm:cxn modelId="{561A9682-030E-E643-8432-419D6CD22F8D}" type="presOf" srcId="{479A54B3-3BF6-4718-A778-22F8858C8EC6}" destId="{67EF94EF-0C8A-B048-BB31-FE612A99B80B}" srcOrd="0" destOrd="0" presId="urn:microsoft.com/office/officeart/2005/8/layout/cycle6"/>
    <dgm:cxn modelId="{673A4A85-FE35-7641-B2D0-C062B99D5CFC}" type="presOf" srcId="{C6D6C57D-5742-400C-A1C5-29741868166D}" destId="{2AD5EA61-D3EC-884B-9E05-6BE7A410A56F}" srcOrd="0" destOrd="0" presId="urn:microsoft.com/office/officeart/2005/8/layout/cycle6"/>
    <dgm:cxn modelId="{6A6293A6-5798-FD42-A98F-F6C38A9A3C5B}" type="presOf" srcId="{45690E51-FF1D-48D6-A8E4-7F5EA427ACBF}" destId="{D348A023-3AD5-0342-A388-DF99C930152A}" srcOrd="0" destOrd="0" presId="urn:microsoft.com/office/officeart/2005/8/layout/cycle6"/>
    <dgm:cxn modelId="{D2FB70BA-0653-CE40-8587-8FF9406F6DF9}" type="presOf" srcId="{B02DD8CC-EB89-4F41-A500-E741A1D4E51A}" destId="{B78836E0-0828-414C-8CC9-F7EB2E7D73C0}" srcOrd="0" destOrd="0" presId="urn:microsoft.com/office/officeart/2005/8/layout/cycle6"/>
    <dgm:cxn modelId="{D6A422BC-0447-AA43-89AC-4AA0162D0362}" type="presOf" srcId="{2B85A3BA-0C1D-4FB4-B88B-E15E184F221B}" destId="{4B4C8A16-8445-6A4F-8A69-024025E34FED}" srcOrd="0" destOrd="0" presId="urn:microsoft.com/office/officeart/2005/8/layout/cycle6"/>
    <dgm:cxn modelId="{2D9C12DE-B785-5E48-9828-6C0A6B229071}" type="presOf" srcId="{08A9E138-AA70-42AC-BFF6-E2562C861646}" destId="{1F86C970-59C0-4C4C-AD16-4055C3EA497D}" srcOrd="0" destOrd="0" presId="urn:microsoft.com/office/officeart/2005/8/layout/cycle6"/>
    <dgm:cxn modelId="{30D797E6-8546-D844-B93C-0178F13C06BB}" type="presOf" srcId="{B910916F-3D45-407B-8051-E72F5FE93F4B}" destId="{4977E4BF-30E9-DD40-ABEA-8213BE24A664}" srcOrd="0" destOrd="0" presId="urn:microsoft.com/office/officeart/2005/8/layout/cycle6"/>
    <dgm:cxn modelId="{64D12E91-143E-2148-82A3-C7DC467A5101}" type="presParOf" srcId="{2AD5EA61-D3EC-884B-9E05-6BE7A410A56F}" destId="{A2EC82E5-8CE6-3046-A38C-B5E9866BC656}" srcOrd="0" destOrd="0" presId="urn:microsoft.com/office/officeart/2005/8/layout/cycle6"/>
    <dgm:cxn modelId="{65347CE0-1861-1046-AA01-BADFC57ACBD5}" type="presParOf" srcId="{2AD5EA61-D3EC-884B-9E05-6BE7A410A56F}" destId="{1FB85BB5-B0F2-3F40-A385-D74C34D2F3C5}" srcOrd="1" destOrd="0" presId="urn:microsoft.com/office/officeart/2005/8/layout/cycle6"/>
    <dgm:cxn modelId="{103BD761-2566-D940-B9BA-7B41F74887DF}" type="presParOf" srcId="{2AD5EA61-D3EC-884B-9E05-6BE7A410A56F}" destId="{1F86C970-59C0-4C4C-AD16-4055C3EA497D}" srcOrd="2" destOrd="0" presId="urn:microsoft.com/office/officeart/2005/8/layout/cycle6"/>
    <dgm:cxn modelId="{B6DA9805-EE7B-0143-9089-21641860447A}" type="presParOf" srcId="{2AD5EA61-D3EC-884B-9E05-6BE7A410A56F}" destId="{67EF94EF-0C8A-B048-BB31-FE612A99B80B}" srcOrd="3" destOrd="0" presId="urn:microsoft.com/office/officeart/2005/8/layout/cycle6"/>
    <dgm:cxn modelId="{FE9B43FD-F23B-C347-A3AD-E91138D56A6A}" type="presParOf" srcId="{2AD5EA61-D3EC-884B-9E05-6BE7A410A56F}" destId="{4F3DFB33-FD40-BC46-B9D2-D69603F3F05C}" srcOrd="4" destOrd="0" presId="urn:microsoft.com/office/officeart/2005/8/layout/cycle6"/>
    <dgm:cxn modelId="{9D9C711F-5152-204B-8C24-43A710B20727}" type="presParOf" srcId="{2AD5EA61-D3EC-884B-9E05-6BE7A410A56F}" destId="{4B4C8A16-8445-6A4F-8A69-024025E34FED}" srcOrd="5" destOrd="0" presId="urn:microsoft.com/office/officeart/2005/8/layout/cycle6"/>
    <dgm:cxn modelId="{9CB70A1A-4817-B149-A746-8D78820B56CE}" type="presParOf" srcId="{2AD5EA61-D3EC-884B-9E05-6BE7A410A56F}" destId="{1303B395-B012-2B4E-B615-2C51924FC7CE}" srcOrd="6" destOrd="0" presId="urn:microsoft.com/office/officeart/2005/8/layout/cycle6"/>
    <dgm:cxn modelId="{B13841A7-32DD-0E49-A584-D97DCBFB1A80}" type="presParOf" srcId="{2AD5EA61-D3EC-884B-9E05-6BE7A410A56F}" destId="{25322B7A-25B1-8742-9F24-DAB3F4068EE8}" srcOrd="7" destOrd="0" presId="urn:microsoft.com/office/officeart/2005/8/layout/cycle6"/>
    <dgm:cxn modelId="{C3ECDCF6-8EF5-FC49-928E-3B9E6F1D1E1B}" type="presParOf" srcId="{2AD5EA61-D3EC-884B-9E05-6BE7A410A56F}" destId="{D348A023-3AD5-0342-A388-DF99C930152A}" srcOrd="8" destOrd="0" presId="urn:microsoft.com/office/officeart/2005/8/layout/cycle6"/>
    <dgm:cxn modelId="{C3BAF62E-E74E-3149-B6F5-CBBB77ED844C}" type="presParOf" srcId="{2AD5EA61-D3EC-884B-9E05-6BE7A410A56F}" destId="{B78836E0-0828-414C-8CC9-F7EB2E7D73C0}" srcOrd="9" destOrd="0" presId="urn:microsoft.com/office/officeart/2005/8/layout/cycle6"/>
    <dgm:cxn modelId="{E1AD3B23-963C-A54B-B44F-58531725C585}" type="presParOf" srcId="{2AD5EA61-D3EC-884B-9E05-6BE7A410A56F}" destId="{21BECAD2-155F-8243-839E-7E5B5BCF8782}" srcOrd="10" destOrd="0" presId="urn:microsoft.com/office/officeart/2005/8/layout/cycle6"/>
    <dgm:cxn modelId="{4F779FCA-7D9C-DB44-BB51-8D680924B3D3}" type="presParOf" srcId="{2AD5EA61-D3EC-884B-9E05-6BE7A410A56F}" destId="{4977E4BF-30E9-DD40-ABEA-8213BE24A664}" srcOrd="11" destOrd="0" presId="urn:microsoft.com/office/officeart/2005/8/layout/cycle6"/>
    <dgm:cxn modelId="{16C47B78-C91F-1E45-A548-E08B3FC508D4}" type="presParOf" srcId="{2AD5EA61-D3EC-884B-9E05-6BE7A410A56F}" destId="{9FD300FB-C8C1-0B47-8765-86C1EF4C811E}" srcOrd="12" destOrd="0" presId="urn:microsoft.com/office/officeart/2005/8/layout/cycle6"/>
    <dgm:cxn modelId="{78FDAC3C-30FB-D24E-B257-DDDCD408B80D}" type="presParOf" srcId="{2AD5EA61-D3EC-884B-9E05-6BE7A410A56F}" destId="{A3835D01-6AEB-104A-8B47-3EB3E0B77992}" srcOrd="13" destOrd="0" presId="urn:microsoft.com/office/officeart/2005/8/layout/cycle6"/>
    <dgm:cxn modelId="{A0D3875D-0FE6-C643-987D-96D06EFB28D2}" type="presParOf" srcId="{2AD5EA61-D3EC-884B-9E05-6BE7A410A56F}" destId="{6F19E050-003E-6845-9D90-C5C6EE2E1D47}"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F06F59-5189-477E-87F1-6C323089DB8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FAC5E98-F582-47B1-B60D-82917A275493}">
      <dgm:prSet/>
      <dgm:spPr/>
      <dgm:t>
        <a:bodyPr/>
        <a:lstStyle/>
        <a:p>
          <a:r>
            <a:rPr lang="en-US"/>
            <a:t>Mistrust in the police </a:t>
          </a:r>
        </a:p>
      </dgm:t>
    </dgm:pt>
    <dgm:pt modelId="{2564F5B9-627F-4B66-9ADF-E105BAF09AB6}" type="parTrans" cxnId="{EC2B608E-4CE6-4BF6-8F33-DF3615BD4994}">
      <dgm:prSet/>
      <dgm:spPr/>
      <dgm:t>
        <a:bodyPr/>
        <a:lstStyle/>
        <a:p>
          <a:endParaRPr lang="en-US"/>
        </a:p>
      </dgm:t>
    </dgm:pt>
    <dgm:pt modelId="{DD9DDB2A-2511-41BC-B659-08A5E03FC339}" type="sibTrans" cxnId="{EC2B608E-4CE6-4BF6-8F33-DF3615BD4994}">
      <dgm:prSet/>
      <dgm:spPr/>
      <dgm:t>
        <a:bodyPr/>
        <a:lstStyle/>
        <a:p>
          <a:endParaRPr lang="en-US"/>
        </a:p>
      </dgm:t>
    </dgm:pt>
    <dgm:pt modelId="{D3641334-C28B-4328-B241-D88AB3240BA0}">
      <dgm:prSet/>
      <dgm:spPr/>
      <dgm:t>
        <a:bodyPr/>
        <a:lstStyle/>
        <a:p>
          <a:r>
            <a:rPr lang="en-US" dirty="0"/>
            <a:t>Public feeling discriminated </a:t>
          </a:r>
        </a:p>
      </dgm:t>
    </dgm:pt>
    <dgm:pt modelId="{F16508A4-ED9F-44D1-9103-CC13D24DD44E}" type="parTrans" cxnId="{5CB603F0-6F3D-47AD-B616-1E09E3066A60}">
      <dgm:prSet/>
      <dgm:spPr/>
      <dgm:t>
        <a:bodyPr/>
        <a:lstStyle/>
        <a:p>
          <a:endParaRPr lang="en-US"/>
        </a:p>
      </dgm:t>
    </dgm:pt>
    <dgm:pt modelId="{3303BE92-95AD-4B32-BC28-29C234CB03E9}" type="sibTrans" cxnId="{5CB603F0-6F3D-47AD-B616-1E09E3066A60}">
      <dgm:prSet/>
      <dgm:spPr/>
      <dgm:t>
        <a:bodyPr/>
        <a:lstStyle/>
        <a:p>
          <a:endParaRPr lang="en-US"/>
        </a:p>
      </dgm:t>
    </dgm:pt>
    <dgm:pt modelId="{E1DCDD68-F942-4C0A-93F2-8AF68B71B9DF}">
      <dgm:prSet/>
      <dgm:spPr/>
      <dgm:t>
        <a:bodyPr/>
        <a:lstStyle/>
        <a:p>
          <a:r>
            <a:rPr lang="en-US" dirty="0"/>
            <a:t>Public feeling harassed </a:t>
          </a:r>
        </a:p>
      </dgm:t>
    </dgm:pt>
    <dgm:pt modelId="{5CCC3F2E-E897-4EF0-A0DE-FD4126D95C80}" type="parTrans" cxnId="{D4ED6599-17D8-4BDB-9936-CB3E905C4292}">
      <dgm:prSet/>
      <dgm:spPr/>
      <dgm:t>
        <a:bodyPr/>
        <a:lstStyle/>
        <a:p>
          <a:endParaRPr lang="en-US"/>
        </a:p>
      </dgm:t>
    </dgm:pt>
    <dgm:pt modelId="{FAE66D9F-C2BA-4F4B-BF8F-CE5D6F445FA0}" type="sibTrans" cxnId="{D4ED6599-17D8-4BDB-9936-CB3E905C4292}">
      <dgm:prSet/>
      <dgm:spPr/>
      <dgm:t>
        <a:bodyPr/>
        <a:lstStyle/>
        <a:p>
          <a:endParaRPr lang="en-US"/>
        </a:p>
      </dgm:t>
    </dgm:pt>
    <dgm:pt modelId="{E28792B9-110C-4D59-B338-57A35F1270DA}">
      <dgm:prSet/>
      <dgm:spPr/>
      <dgm:t>
        <a:bodyPr/>
        <a:lstStyle/>
        <a:p>
          <a:r>
            <a:rPr lang="en-US" dirty="0"/>
            <a:t>Public feeling </a:t>
          </a:r>
          <a:r>
            <a:rPr lang="en-US" dirty="0" err="1"/>
            <a:t>victimised</a:t>
          </a:r>
          <a:r>
            <a:rPr lang="en-US" dirty="0"/>
            <a:t> </a:t>
          </a:r>
        </a:p>
      </dgm:t>
    </dgm:pt>
    <dgm:pt modelId="{C5A1A850-7426-489A-A14A-CC1CC85868CB}" type="parTrans" cxnId="{C7AE593C-6CFB-401F-AFC7-20DF400AC773}">
      <dgm:prSet/>
      <dgm:spPr/>
      <dgm:t>
        <a:bodyPr/>
        <a:lstStyle/>
        <a:p>
          <a:endParaRPr lang="en-US"/>
        </a:p>
      </dgm:t>
    </dgm:pt>
    <dgm:pt modelId="{7EF90655-C156-4885-860C-CEB9683E51AE}" type="sibTrans" cxnId="{C7AE593C-6CFB-401F-AFC7-20DF400AC773}">
      <dgm:prSet/>
      <dgm:spPr/>
      <dgm:t>
        <a:bodyPr/>
        <a:lstStyle/>
        <a:p>
          <a:endParaRPr lang="en-US"/>
        </a:p>
      </dgm:t>
    </dgm:pt>
    <dgm:pt modelId="{B3DACE8E-81CB-49EE-A9EB-8AE6911C4C26}">
      <dgm:prSet/>
      <dgm:spPr/>
      <dgm:t>
        <a:bodyPr/>
        <a:lstStyle/>
        <a:p>
          <a:r>
            <a:rPr lang="en-US" dirty="0"/>
            <a:t>Increased chance of past events repeating themselves. </a:t>
          </a:r>
        </a:p>
      </dgm:t>
    </dgm:pt>
    <dgm:pt modelId="{210CBB3D-284A-4E7F-848E-9DD1C203C40B}" type="parTrans" cxnId="{50B0BB07-0A21-4C78-9222-33DF8D85EC12}">
      <dgm:prSet/>
      <dgm:spPr/>
      <dgm:t>
        <a:bodyPr/>
        <a:lstStyle/>
        <a:p>
          <a:endParaRPr lang="en-US"/>
        </a:p>
      </dgm:t>
    </dgm:pt>
    <dgm:pt modelId="{9F90937A-B258-4FDB-99BE-95B3CB364D28}" type="sibTrans" cxnId="{50B0BB07-0A21-4C78-9222-33DF8D85EC12}">
      <dgm:prSet/>
      <dgm:spPr/>
      <dgm:t>
        <a:bodyPr/>
        <a:lstStyle/>
        <a:p>
          <a:endParaRPr lang="en-US"/>
        </a:p>
      </dgm:t>
    </dgm:pt>
    <dgm:pt modelId="{62AF3A51-E71D-1F4B-9925-D016A251F4D3}" type="pres">
      <dgm:prSet presAssocID="{F2F06F59-5189-477E-87F1-6C323089DB81}" presName="linear" presStyleCnt="0">
        <dgm:presLayoutVars>
          <dgm:animLvl val="lvl"/>
          <dgm:resizeHandles val="exact"/>
        </dgm:presLayoutVars>
      </dgm:prSet>
      <dgm:spPr/>
    </dgm:pt>
    <dgm:pt modelId="{086C7B0D-54B0-294B-87A7-35777223890D}" type="pres">
      <dgm:prSet presAssocID="{8FAC5E98-F582-47B1-B60D-82917A275493}" presName="parentText" presStyleLbl="node1" presStyleIdx="0" presStyleCnt="5">
        <dgm:presLayoutVars>
          <dgm:chMax val="0"/>
          <dgm:bulletEnabled val="1"/>
        </dgm:presLayoutVars>
      </dgm:prSet>
      <dgm:spPr/>
    </dgm:pt>
    <dgm:pt modelId="{727AAEBB-A4A5-AA4A-8198-C29203A978DD}" type="pres">
      <dgm:prSet presAssocID="{DD9DDB2A-2511-41BC-B659-08A5E03FC339}" presName="spacer" presStyleCnt="0"/>
      <dgm:spPr/>
    </dgm:pt>
    <dgm:pt modelId="{A02614DD-9399-1048-845F-35228C00AE22}" type="pres">
      <dgm:prSet presAssocID="{D3641334-C28B-4328-B241-D88AB3240BA0}" presName="parentText" presStyleLbl="node1" presStyleIdx="1" presStyleCnt="5">
        <dgm:presLayoutVars>
          <dgm:chMax val="0"/>
          <dgm:bulletEnabled val="1"/>
        </dgm:presLayoutVars>
      </dgm:prSet>
      <dgm:spPr/>
    </dgm:pt>
    <dgm:pt modelId="{B55F475D-56F5-DB4E-B5E2-02F615BA2AD2}" type="pres">
      <dgm:prSet presAssocID="{3303BE92-95AD-4B32-BC28-29C234CB03E9}" presName="spacer" presStyleCnt="0"/>
      <dgm:spPr/>
    </dgm:pt>
    <dgm:pt modelId="{745B06EE-22C0-D64D-9B5B-DF6E010ECCF1}" type="pres">
      <dgm:prSet presAssocID="{E1DCDD68-F942-4C0A-93F2-8AF68B71B9DF}" presName="parentText" presStyleLbl="node1" presStyleIdx="2" presStyleCnt="5">
        <dgm:presLayoutVars>
          <dgm:chMax val="0"/>
          <dgm:bulletEnabled val="1"/>
        </dgm:presLayoutVars>
      </dgm:prSet>
      <dgm:spPr/>
    </dgm:pt>
    <dgm:pt modelId="{49B828F1-8E5A-F941-826E-0A916B29B8E5}" type="pres">
      <dgm:prSet presAssocID="{FAE66D9F-C2BA-4F4B-BF8F-CE5D6F445FA0}" presName="spacer" presStyleCnt="0"/>
      <dgm:spPr/>
    </dgm:pt>
    <dgm:pt modelId="{B1034A9C-8C3A-6647-8C9A-4D9E0559A0A9}" type="pres">
      <dgm:prSet presAssocID="{E28792B9-110C-4D59-B338-57A35F1270DA}" presName="parentText" presStyleLbl="node1" presStyleIdx="3" presStyleCnt="5">
        <dgm:presLayoutVars>
          <dgm:chMax val="0"/>
          <dgm:bulletEnabled val="1"/>
        </dgm:presLayoutVars>
      </dgm:prSet>
      <dgm:spPr/>
    </dgm:pt>
    <dgm:pt modelId="{CBA57AA0-7D4A-924A-92BE-B780950C1780}" type="pres">
      <dgm:prSet presAssocID="{7EF90655-C156-4885-860C-CEB9683E51AE}" presName="spacer" presStyleCnt="0"/>
      <dgm:spPr/>
    </dgm:pt>
    <dgm:pt modelId="{7C4E7E0F-814C-8B45-8E34-6A70C1A1055D}" type="pres">
      <dgm:prSet presAssocID="{B3DACE8E-81CB-49EE-A9EB-8AE6911C4C26}" presName="parentText" presStyleLbl="node1" presStyleIdx="4" presStyleCnt="5">
        <dgm:presLayoutVars>
          <dgm:chMax val="0"/>
          <dgm:bulletEnabled val="1"/>
        </dgm:presLayoutVars>
      </dgm:prSet>
      <dgm:spPr/>
    </dgm:pt>
  </dgm:ptLst>
  <dgm:cxnLst>
    <dgm:cxn modelId="{50B0BB07-0A21-4C78-9222-33DF8D85EC12}" srcId="{F2F06F59-5189-477E-87F1-6C323089DB81}" destId="{B3DACE8E-81CB-49EE-A9EB-8AE6911C4C26}" srcOrd="4" destOrd="0" parTransId="{210CBB3D-284A-4E7F-848E-9DD1C203C40B}" sibTransId="{9F90937A-B258-4FDB-99BE-95B3CB364D28}"/>
    <dgm:cxn modelId="{C7AE593C-6CFB-401F-AFC7-20DF400AC773}" srcId="{F2F06F59-5189-477E-87F1-6C323089DB81}" destId="{E28792B9-110C-4D59-B338-57A35F1270DA}" srcOrd="3" destOrd="0" parTransId="{C5A1A850-7426-489A-A14A-CC1CC85868CB}" sibTransId="{7EF90655-C156-4885-860C-CEB9683E51AE}"/>
    <dgm:cxn modelId="{3041B463-BE10-D143-8A19-ED846258BBE4}" type="presOf" srcId="{B3DACE8E-81CB-49EE-A9EB-8AE6911C4C26}" destId="{7C4E7E0F-814C-8B45-8E34-6A70C1A1055D}" srcOrd="0" destOrd="0" presId="urn:microsoft.com/office/officeart/2005/8/layout/vList2"/>
    <dgm:cxn modelId="{EC2B608E-4CE6-4BF6-8F33-DF3615BD4994}" srcId="{F2F06F59-5189-477E-87F1-6C323089DB81}" destId="{8FAC5E98-F582-47B1-B60D-82917A275493}" srcOrd="0" destOrd="0" parTransId="{2564F5B9-627F-4B66-9ADF-E105BAF09AB6}" sibTransId="{DD9DDB2A-2511-41BC-B659-08A5E03FC339}"/>
    <dgm:cxn modelId="{D4ED6599-17D8-4BDB-9936-CB3E905C4292}" srcId="{F2F06F59-5189-477E-87F1-6C323089DB81}" destId="{E1DCDD68-F942-4C0A-93F2-8AF68B71B9DF}" srcOrd="2" destOrd="0" parTransId="{5CCC3F2E-E897-4EF0-A0DE-FD4126D95C80}" sibTransId="{FAE66D9F-C2BA-4F4B-BF8F-CE5D6F445FA0}"/>
    <dgm:cxn modelId="{E66311A3-DD6D-E14B-8529-DCC4F8AA8411}" type="presOf" srcId="{E1DCDD68-F942-4C0A-93F2-8AF68B71B9DF}" destId="{745B06EE-22C0-D64D-9B5B-DF6E010ECCF1}" srcOrd="0" destOrd="0" presId="urn:microsoft.com/office/officeart/2005/8/layout/vList2"/>
    <dgm:cxn modelId="{23BE0DBC-4416-4740-B92E-4356DD7BF332}" type="presOf" srcId="{8FAC5E98-F582-47B1-B60D-82917A275493}" destId="{086C7B0D-54B0-294B-87A7-35777223890D}" srcOrd="0" destOrd="0" presId="urn:microsoft.com/office/officeart/2005/8/layout/vList2"/>
    <dgm:cxn modelId="{A3C639C9-131E-8143-A53D-64E3D5833B3B}" type="presOf" srcId="{D3641334-C28B-4328-B241-D88AB3240BA0}" destId="{A02614DD-9399-1048-845F-35228C00AE22}" srcOrd="0" destOrd="0" presId="urn:microsoft.com/office/officeart/2005/8/layout/vList2"/>
    <dgm:cxn modelId="{C0A115D4-7DFD-7642-9149-92E08ED50168}" type="presOf" srcId="{E28792B9-110C-4D59-B338-57A35F1270DA}" destId="{B1034A9C-8C3A-6647-8C9A-4D9E0559A0A9}" srcOrd="0" destOrd="0" presId="urn:microsoft.com/office/officeart/2005/8/layout/vList2"/>
    <dgm:cxn modelId="{FCDC98EB-9AD5-134B-B31A-77F305521E83}" type="presOf" srcId="{F2F06F59-5189-477E-87F1-6C323089DB81}" destId="{62AF3A51-E71D-1F4B-9925-D016A251F4D3}" srcOrd="0" destOrd="0" presId="urn:microsoft.com/office/officeart/2005/8/layout/vList2"/>
    <dgm:cxn modelId="{5CB603F0-6F3D-47AD-B616-1E09E3066A60}" srcId="{F2F06F59-5189-477E-87F1-6C323089DB81}" destId="{D3641334-C28B-4328-B241-D88AB3240BA0}" srcOrd="1" destOrd="0" parTransId="{F16508A4-ED9F-44D1-9103-CC13D24DD44E}" sibTransId="{3303BE92-95AD-4B32-BC28-29C234CB03E9}"/>
    <dgm:cxn modelId="{7BD4617F-C3C2-744E-B0EA-FB5E8CEED34A}" type="presParOf" srcId="{62AF3A51-E71D-1F4B-9925-D016A251F4D3}" destId="{086C7B0D-54B0-294B-87A7-35777223890D}" srcOrd="0" destOrd="0" presId="urn:microsoft.com/office/officeart/2005/8/layout/vList2"/>
    <dgm:cxn modelId="{6113FE66-7D3F-C044-8D4B-D29D4AEA69B7}" type="presParOf" srcId="{62AF3A51-E71D-1F4B-9925-D016A251F4D3}" destId="{727AAEBB-A4A5-AA4A-8198-C29203A978DD}" srcOrd="1" destOrd="0" presId="urn:microsoft.com/office/officeart/2005/8/layout/vList2"/>
    <dgm:cxn modelId="{F2FB9171-0679-0A48-B3F8-A72A90B36A1B}" type="presParOf" srcId="{62AF3A51-E71D-1F4B-9925-D016A251F4D3}" destId="{A02614DD-9399-1048-845F-35228C00AE22}" srcOrd="2" destOrd="0" presId="urn:microsoft.com/office/officeart/2005/8/layout/vList2"/>
    <dgm:cxn modelId="{86584FF8-FD96-214D-9503-5515B1366160}" type="presParOf" srcId="{62AF3A51-E71D-1F4B-9925-D016A251F4D3}" destId="{B55F475D-56F5-DB4E-B5E2-02F615BA2AD2}" srcOrd="3" destOrd="0" presId="urn:microsoft.com/office/officeart/2005/8/layout/vList2"/>
    <dgm:cxn modelId="{498EC6BF-CFB4-154B-ACA4-324B699021A5}" type="presParOf" srcId="{62AF3A51-E71D-1F4B-9925-D016A251F4D3}" destId="{745B06EE-22C0-D64D-9B5B-DF6E010ECCF1}" srcOrd="4" destOrd="0" presId="urn:microsoft.com/office/officeart/2005/8/layout/vList2"/>
    <dgm:cxn modelId="{D4D6DC23-ABA0-F74C-A7BB-E0A195046FF5}" type="presParOf" srcId="{62AF3A51-E71D-1F4B-9925-D016A251F4D3}" destId="{49B828F1-8E5A-F941-826E-0A916B29B8E5}" srcOrd="5" destOrd="0" presId="urn:microsoft.com/office/officeart/2005/8/layout/vList2"/>
    <dgm:cxn modelId="{0CB0219A-0238-9143-954F-3E64A44C5F1C}" type="presParOf" srcId="{62AF3A51-E71D-1F4B-9925-D016A251F4D3}" destId="{B1034A9C-8C3A-6647-8C9A-4D9E0559A0A9}" srcOrd="6" destOrd="0" presId="urn:microsoft.com/office/officeart/2005/8/layout/vList2"/>
    <dgm:cxn modelId="{B1195257-B8B7-DA4E-9EB2-2A33BC2ADD66}" type="presParOf" srcId="{62AF3A51-E71D-1F4B-9925-D016A251F4D3}" destId="{CBA57AA0-7D4A-924A-92BE-B780950C1780}" srcOrd="7" destOrd="0" presId="urn:microsoft.com/office/officeart/2005/8/layout/vList2"/>
    <dgm:cxn modelId="{D7B9A55A-6FF1-E74A-B63E-5D2BD80F5411}" type="presParOf" srcId="{62AF3A51-E71D-1F4B-9925-D016A251F4D3}" destId="{7C4E7E0F-814C-8B45-8E34-6A70C1A1055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6041F0-588A-48BF-BE4D-E926B30913C7}"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3BC9E01F-B15E-4A1C-A54F-486D864E9FA6}">
      <dgm:prSet/>
      <dgm:spPr/>
      <dgm:t>
        <a:bodyPr/>
        <a:lstStyle/>
        <a:p>
          <a:r>
            <a:rPr lang="en-US" dirty="0"/>
            <a:t>Prior to Brixton Riots –  There was already racial tension between the police and BME members of the public (Linden, 2018). </a:t>
          </a:r>
        </a:p>
      </dgm:t>
    </dgm:pt>
    <dgm:pt modelId="{946BDBAD-1B36-4800-AE0D-ADBFD83F6D49}" type="parTrans" cxnId="{8661BFD5-7A4E-4272-BC81-E4373BD1DC11}">
      <dgm:prSet/>
      <dgm:spPr/>
      <dgm:t>
        <a:bodyPr/>
        <a:lstStyle/>
        <a:p>
          <a:endParaRPr lang="en-US"/>
        </a:p>
      </dgm:t>
    </dgm:pt>
    <dgm:pt modelId="{EBBFA9AE-C2B1-4421-8609-53D06F258DA4}" type="sibTrans" cxnId="{8661BFD5-7A4E-4272-BC81-E4373BD1DC11}">
      <dgm:prSet/>
      <dgm:spPr/>
      <dgm:t>
        <a:bodyPr/>
        <a:lstStyle/>
        <a:p>
          <a:endParaRPr lang="en-US"/>
        </a:p>
      </dgm:t>
    </dgm:pt>
    <dgm:pt modelId="{28825908-9E62-4254-A8AC-4462B417503E}">
      <dgm:prSet/>
      <dgm:spPr/>
      <dgm:t>
        <a:bodyPr/>
        <a:lstStyle/>
        <a:p>
          <a:r>
            <a:rPr lang="en-US" dirty="0"/>
            <a:t>During 1981 stop and search practice was very conflicting. BME members of community were harassed and targeted for stop and search practice based on culture &amp; ethnicity (Jason-Lloyd, 2005)</a:t>
          </a:r>
        </a:p>
      </dgm:t>
    </dgm:pt>
    <dgm:pt modelId="{0248BBAC-61D5-4AE0-8592-0283640429E4}" type="parTrans" cxnId="{598C1BE9-051F-4512-88AA-7EBE8FEEA6D7}">
      <dgm:prSet/>
      <dgm:spPr/>
      <dgm:t>
        <a:bodyPr/>
        <a:lstStyle/>
        <a:p>
          <a:endParaRPr lang="en-US"/>
        </a:p>
      </dgm:t>
    </dgm:pt>
    <dgm:pt modelId="{062A0583-6998-447B-9D1E-2CCE40FAFC10}" type="sibTrans" cxnId="{598C1BE9-051F-4512-88AA-7EBE8FEEA6D7}">
      <dgm:prSet/>
      <dgm:spPr/>
      <dgm:t>
        <a:bodyPr/>
        <a:lstStyle/>
        <a:p>
          <a:endParaRPr lang="en-US"/>
        </a:p>
      </dgm:t>
    </dgm:pt>
    <dgm:pt modelId="{5CC03002-C174-4F2F-9090-264870E5740B}">
      <dgm:prSet/>
      <dgm:spPr/>
      <dgm:t>
        <a:bodyPr/>
        <a:lstStyle/>
        <a:p>
          <a:r>
            <a:rPr lang="en-US" dirty="0"/>
            <a:t>Caused mental &amp; emotional strain which led to the breakdown in Law &amp; order (Willis, 1985).</a:t>
          </a:r>
        </a:p>
      </dgm:t>
    </dgm:pt>
    <dgm:pt modelId="{7B5C8809-59E8-4436-96B5-753828A15D0C}" type="parTrans" cxnId="{BEA983DE-24AA-43B2-8AC9-3CEAFDE6BB40}">
      <dgm:prSet/>
      <dgm:spPr/>
      <dgm:t>
        <a:bodyPr/>
        <a:lstStyle/>
        <a:p>
          <a:endParaRPr lang="en-US"/>
        </a:p>
      </dgm:t>
    </dgm:pt>
    <dgm:pt modelId="{F8DB771D-B81E-4D09-9B2A-76EC084E39E1}" type="sibTrans" cxnId="{BEA983DE-24AA-43B2-8AC9-3CEAFDE6BB40}">
      <dgm:prSet/>
      <dgm:spPr/>
      <dgm:t>
        <a:bodyPr/>
        <a:lstStyle/>
        <a:p>
          <a:endParaRPr lang="en-US"/>
        </a:p>
      </dgm:t>
    </dgm:pt>
    <dgm:pt modelId="{CEFEC117-5559-4913-8301-2A454158E427}">
      <dgm:prSet/>
      <dgm:spPr/>
      <dgm:t>
        <a:bodyPr/>
        <a:lstStyle/>
        <a:p>
          <a:r>
            <a:rPr lang="en-US" dirty="0"/>
            <a:t>Operation SWAMP 18 launched (Linden, 2018). </a:t>
          </a:r>
        </a:p>
      </dgm:t>
    </dgm:pt>
    <dgm:pt modelId="{21988E19-5A4C-4779-90B4-603255D3AD9B}" type="parTrans" cxnId="{873D4D76-B5AD-40E4-9F86-DCDE08C8392B}">
      <dgm:prSet/>
      <dgm:spPr/>
      <dgm:t>
        <a:bodyPr/>
        <a:lstStyle/>
        <a:p>
          <a:endParaRPr lang="en-US"/>
        </a:p>
      </dgm:t>
    </dgm:pt>
    <dgm:pt modelId="{41314680-8120-4558-A211-1D493EA411A3}" type="sibTrans" cxnId="{873D4D76-B5AD-40E4-9F86-DCDE08C8392B}">
      <dgm:prSet/>
      <dgm:spPr/>
      <dgm:t>
        <a:bodyPr/>
        <a:lstStyle/>
        <a:p>
          <a:endParaRPr lang="en-US"/>
        </a:p>
      </dgm:t>
    </dgm:pt>
    <dgm:pt modelId="{7AB25BB0-97F6-4B47-BE63-747D8BFECFFE}">
      <dgm:prSet/>
      <dgm:spPr/>
      <dgm:t>
        <a:bodyPr/>
        <a:lstStyle/>
        <a:p>
          <a:r>
            <a:rPr lang="en-GB" dirty="0"/>
            <a:t>Police officers conducted 1,000 searches and 150 arrests over a period of 10 days  during 1981 (James &amp; Hester, 2022)</a:t>
          </a:r>
        </a:p>
      </dgm:t>
    </dgm:pt>
    <dgm:pt modelId="{A3FF6B6F-0DAB-D949-8B9A-99BC24E2C9DA}" type="parTrans" cxnId="{5065CD98-C076-B243-87CD-38D1A70F4771}">
      <dgm:prSet/>
      <dgm:spPr/>
      <dgm:t>
        <a:bodyPr/>
        <a:lstStyle/>
        <a:p>
          <a:endParaRPr lang="en-GB"/>
        </a:p>
      </dgm:t>
    </dgm:pt>
    <dgm:pt modelId="{55A7BE7D-2F35-6243-BFE9-87607ED55A06}" type="sibTrans" cxnId="{5065CD98-C076-B243-87CD-38D1A70F4771}">
      <dgm:prSet/>
      <dgm:spPr/>
      <dgm:t>
        <a:bodyPr/>
        <a:lstStyle/>
        <a:p>
          <a:endParaRPr lang="en-GB"/>
        </a:p>
      </dgm:t>
    </dgm:pt>
    <dgm:pt modelId="{4F553595-0FF0-D848-B152-E263867BD6CE}" type="pres">
      <dgm:prSet presAssocID="{9A6041F0-588A-48BF-BE4D-E926B30913C7}" presName="linear" presStyleCnt="0">
        <dgm:presLayoutVars>
          <dgm:animLvl val="lvl"/>
          <dgm:resizeHandles val="exact"/>
        </dgm:presLayoutVars>
      </dgm:prSet>
      <dgm:spPr/>
    </dgm:pt>
    <dgm:pt modelId="{59E07E03-8925-BD45-B924-3F57A0D4CB69}" type="pres">
      <dgm:prSet presAssocID="{3BC9E01F-B15E-4A1C-A54F-486D864E9FA6}" presName="parentText" presStyleLbl="node1" presStyleIdx="0" presStyleCnt="5">
        <dgm:presLayoutVars>
          <dgm:chMax val="0"/>
          <dgm:bulletEnabled val="1"/>
        </dgm:presLayoutVars>
      </dgm:prSet>
      <dgm:spPr/>
    </dgm:pt>
    <dgm:pt modelId="{DB7F12AA-F97B-7641-9821-D69040E14D3A}" type="pres">
      <dgm:prSet presAssocID="{EBBFA9AE-C2B1-4421-8609-53D06F258DA4}" presName="spacer" presStyleCnt="0"/>
      <dgm:spPr/>
    </dgm:pt>
    <dgm:pt modelId="{1EE331B8-FC36-9240-BC3C-CDA8F1940FEF}" type="pres">
      <dgm:prSet presAssocID="{28825908-9E62-4254-A8AC-4462B417503E}" presName="parentText" presStyleLbl="node1" presStyleIdx="1" presStyleCnt="5" custLinFactY="95629" custLinFactNeighborY="100000">
        <dgm:presLayoutVars>
          <dgm:chMax val="0"/>
          <dgm:bulletEnabled val="1"/>
        </dgm:presLayoutVars>
      </dgm:prSet>
      <dgm:spPr/>
    </dgm:pt>
    <dgm:pt modelId="{163034C6-158D-BC49-80A2-5F48A2998F7F}" type="pres">
      <dgm:prSet presAssocID="{062A0583-6998-447B-9D1E-2CCE40FAFC10}" presName="spacer" presStyleCnt="0"/>
      <dgm:spPr/>
    </dgm:pt>
    <dgm:pt modelId="{E159AEA2-353B-9F46-BC08-3F9E91414DBA}" type="pres">
      <dgm:prSet presAssocID="{7AB25BB0-97F6-4B47-BE63-747D8BFECFFE}" presName="parentText" presStyleLbl="node1" presStyleIdx="2" presStyleCnt="5" custLinFactY="-100000" custLinFactNeighborX="6165" custLinFactNeighborY="-162836">
        <dgm:presLayoutVars>
          <dgm:chMax val="0"/>
          <dgm:bulletEnabled val="1"/>
        </dgm:presLayoutVars>
      </dgm:prSet>
      <dgm:spPr/>
    </dgm:pt>
    <dgm:pt modelId="{6288BF5B-7CF8-E24B-9A7A-18F3640982EC}" type="pres">
      <dgm:prSet presAssocID="{55A7BE7D-2F35-6243-BFE9-87607ED55A06}" presName="spacer" presStyleCnt="0"/>
      <dgm:spPr/>
    </dgm:pt>
    <dgm:pt modelId="{504CCB40-5809-4E44-847F-BD3CD575396A}" type="pres">
      <dgm:prSet presAssocID="{5CC03002-C174-4F2F-9090-264870E5740B}" presName="parentText" presStyleLbl="node1" presStyleIdx="3" presStyleCnt="5">
        <dgm:presLayoutVars>
          <dgm:chMax val="0"/>
          <dgm:bulletEnabled val="1"/>
        </dgm:presLayoutVars>
      </dgm:prSet>
      <dgm:spPr/>
    </dgm:pt>
    <dgm:pt modelId="{363DBA9D-4D13-C44B-A231-17AC582621E6}" type="pres">
      <dgm:prSet presAssocID="{F8DB771D-B81E-4D09-9B2A-76EC084E39E1}" presName="spacer" presStyleCnt="0"/>
      <dgm:spPr/>
    </dgm:pt>
    <dgm:pt modelId="{D30B8AAF-551D-A94E-8869-B8BF0EE9C381}" type="pres">
      <dgm:prSet presAssocID="{CEFEC117-5559-4913-8301-2A454158E427}" presName="parentText" presStyleLbl="node1" presStyleIdx="4" presStyleCnt="5">
        <dgm:presLayoutVars>
          <dgm:chMax val="0"/>
          <dgm:bulletEnabled val="1"/>
        </dgm:presLayoutVars>
      </dgm:prSet>
      <dgm:spPr/>
    </dgm:pt>
  </dgm:ptLst>
  <dgm:cxnLst>
    <dgm:cxn modelId="{FA86626B-694E-A74F-8468-88132C6C93DF}" type="presOf" srcId="{7AB25BB0-97F6-4B47-BE63-747D8BFECFFE}" destId="{E159AEA2-353B-9F46-BC08-3F9E91414DBA}" srcOrd="0" destOrd="0" presId="urn:microsoft.com/office/officeart/2005/8/layout/vList2"/>
    <dgm:cxn modelId="{873D4D76-B5AD-40E4-9F86-DCDE08C8392B}" srcId="{9A6041F0-588A-48BF-BE4D-E926B30913C7}" destId="{CEFEC117-5559-4913-8301-2A454158E427}" srcOrd="4" destOrd="0" parTransId="{21988E19-5A4C-4779-90B4-603255D3AD9B}" sibTransId="{41314680-8120-4558-A211-1D493EA411A3}"/>
    <dgm:cxn modelId="{5065CD98-C076-B243-87CD-38D1A70F4771}" srcId="{9A6041F0-588A-48BF-BE4D-E926B30913C7}" destId="{7AB25BB0-97F6-4B47-BE63-747D8BFECFFE}" srcOrd="2" destOrd="0" parTransId="{A3FF6B6F-0DAB-D949-8B9A-99BC24E2C9DA}" sibTransId="{55A7BE7D-2F35-6243-BFE9-87607ED55A06}"/>
    <dgm:cxn modelId="{7F19469C-3D82-CE46-8D0F-95DFE389F281}" type="presOf" srcId="{3BC9E01F-B15E-4A1C-A54F-486D864E9FA6}" destId="{59E07E03-8925-BD45-B924-3F57A0D4CB69}" srcOrd="0" destOrd="0" presId="urn:microsoft.com/office/officeart/2005/8/layout/vList2"/>
    <dgm:cxn modelId="{13655FC8-E0BD-DC45-8E6D-16DF6FDD6C65}" type="presOf" srcId="{28825908-9E62-4254-A8AC-4462B417503E}" destId="{1EE331B8-FC36-9240-BC3C-CDA8F1940FEF}" srcOrd="0" destOrd="0" presId="urn:microsoft.com/office/officeart/2005/8/layout/vList2"/>
    <dgm:cxn modelId="{8661BFD5-7A4E-4272-BC81-E4373BD1DC11}" srcId="{9A6041F0-588A-48BF-BE4D-E926B30913C7}" destId="{3BC9E01F-B15E-4A1C-A54F-486D864E9FA6}" srcOrd="0" destOrd="0" parTransId="{946BDBAD-1B36-4800-AE0D-ADBFD83F6D49}" sibTransId="{EBBFA9AE-C2B1-4421-8609-53D06F258DA4}"/>
    <dgm:cxn modelId="{938A33D8-B6CB-7E43-B866-DE93DCE75D4F}" type="presOf" srcId="{CEFEC117-5559-4913-8301-2A454158E427}" destId="{D30B8AAF-551D-A94E-8869-B8BF0EE9C381}" srcOrd="0" destOrd="0" presId="urn:microsoft.com/office/officeart/2005/8/layout/vList2"/>
    <dgm:cxn modelId="{BEA983DE-24AA-43B2-8AC9-3CEAFDE6BB40}" srcId="{9A6041F0-588A-48BF-BE4D-E926B30913C7}" destId="{5CC03002-C174-4F2F-9090-264870E5740B}" srcOrd="3" destOrd="0" parTransId="{7B5C8809-59E8-4436-96B5-753828A15D0C}" sibTransId="{F8DB771D-B81E-4D09-9B2A-76EC084E39E1}"/>
    <dgm:cxn modelId="{F506B8E1-AAFA-D341-B096-3B4C1CD8A062}" type="presOf" srcId="{5CC03002-C174-4F2F-9090-264870E5740B}" destId="{504CCB40-5809-4E44-847F-BD3CD575396A}" srcOrd="0" destOrd="0" presId="urn:microsoft.com/office/officeart/2005/8/layout/vList2"/>
    <dgm:cxn modelId="{598C1BE9-051F-4512-88AA-7EBE8FEEA6D7}" srcId="{9A6041F0-588A-48BF-BE4D-E926B30913C7}" destId="{28825908-9E62-4254-A8AC-4462B417503E}" srcOrd="1" destOrd="0" parTransId="{0248BBAC-61D5-4AE0-8592-0283640429E4}" sibTransId="{062A0583-6998-447B-9D1E-2CCE40FAFC10}"/>
    <dgm:cxn modelId="{FFBF37F9-1B2E-7D43-B07A-7D99C2B97847}" type="presOf" srcId="{9A6041F0-588A-48BF-BE4D-E926B30913C7}" destId="{4F553595-0FF0-D848-B152-E263867BD6CE}" srcOrd="0" destOrd="0" presId="urn:microsoft.com/office/officeart/2005/8/layout/vList2"/>
    <dgm:cxn modelId="{55922FFB-1476-9340-87B8-763A0ABB8E1B}" type="presParOf" srcId="{4F553595-0FF0-D848-B152-E263867BD6CE}" destId="{59E07E03-8925-BD45-B924-3F57A0D4CB69}" srcOrd="0" destOrd="0" presId="urn:microsoft.com/office/officeart/2005/8/layout/vList2"/>
    <dgm:cxn modelId="{78072C6B-D573-7C4B-8754-8C8AF015E406}" type="presParOf" srcId="{4F553595-0FF0-D848-B152-E263867BD6CE}" destId="{DB7F12AA-F97B-7641-9821-D69040E14D3A}" srcOrd="1" destOrd="0" presId="urn:microsoft.com/office/officeart/2005/8/layout/vList2"/>
    <dgm:cxn modelId="{44D94859-9A0F-0A4B-86CD-EC33DDD8795F}" type="presParOf" srcId="{4F553595-0FF0-D848-B152-E263867BD6CE}" destId="{1EE331B8-FC36-9240-BC3C-CDA8F1940FEF}" srcOrd="2" destOrd="0" presId="urn:microsoft.com/office/officeart/2005/8/layout/vList2"/>
    <dgm:cxn modelId="{91251FC3-BB1F-7E42-8FBD-BFB7151F76CA}" type="presParOf" srcId="{4F553595-0FF0-D848-B152-E263867BD6CE}" destId="{163034C6-158D-BC49-80A2-5F48A2998F7F}" srcOrd="3" destOrd="0" presId="urn:microsoft.com/office/officeart/2005/8/layout/vList2"/>
    <dgm:cxn modelId="{4327C19C-0D7E-DC48-9B86-8BEE78CD3160}" type="presParOf" srcId="{4F553595-0FF0-D848-B152-E263867BD6CE}" destId="{E159AEA2-353B-9F46-BC08-3F9E91414DBA}" srcOrd="4" destOrd="0" presId="urn:microsoft.com/office/officeart/2005/8/layout/vList2"/>
    <dgm:cxn modelId="{E3B2DDA7-B010-834E-8F8A-567A431BA373}" type="presParOf" srcId="{4F553595-0FF0-D848-B152-E263867BD6CE}" destId="{6288BF5B-7CF8-E24B-9A7A-18F3640982EC}" srcOrd="5" destOrd="0" presId="urn:microsoft.com/office/officeart/2005/8/layout/vList2"/>
    <dgm:cxn modelId="{002D2A2E-B202-A642-B4B9-70EE94297013}" type="presParOf" srcId="{4F553595-0FF0-D848-B152-E263867BD6CE}" destId="{504CCB40-5809-4E44-847F-BD3CD575396A}" srcOrd="6" destOrd="0" presId="urn:microsoft.com/office/officeart/2005/8/layout/vList2"/>
    <dgm:cxn modelId="{89C9B57F-3BE0-5E4B-AEF2-EB87DBC0EA4A}" type="presParOf" srcId="{4F553595-0FF0-D848-B152-E263867BD6CE}" destId="{363DBA9D-4D13-C44B-A231-17AC582621E6}" srcOrd="7" destOrd="0" presId="urn:microsoft.com/office/officeart/2005/8/layout/vList2"/>
    <dgm:cxn modelId="{D99B9E0B-98BE-0443-88F7-AC611822E445}" type="presParOf" srcId="{4F553595-0FF0-D848-B152-E263867BD6CE}" destId="{D30B8AAF-551D-A94E-8869-B8BF0EE9C381}"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A70BEEB-ED6F-4830-AA1A-B9A95348943E}"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6A3AD25-35DA-408A-8DD1-5CD47B058B83}">
      <dgm:prSet/>
      <dgm:spPr/>
      <dgm:t>
        <a:bodyPr/>
        <a:lstStyle/>
        <a:p>
          <a:r>
            <a:rPr lang="en-US"/>
            <a:t>Stop and search practice can be seen as a significant part of modern day policing, being able to detain someone for the purpose of a stop and search, based on having reasonable grounds, helping to maintain order and reduce the number of crimes before or after they are committed (Bradford, 2017)</a:t>
          </a:r>
        </a:p>
      </dgm:t>
    </dgm:pt>
    <dgm:pt modelId="{16E3426C-2E8E-45A3-88BE-53DE3A9A197F}" type="parTrans" cxnId="{B3284B79-A27E-44CC-A1F9-32A333B3CDE9}">
      <dgm:prSet/>
      <dgm:spPr/>
      <dgm:t>
        <a:bodyPr/>
        <a:lstStyle/>
        <a:p>
          <a:endParaRPr lang="en-US"/>
        </a:p>
      </dgm:t>
    </dgm:pt>
    <dgm:pt modelId="{B5A1E020-EF13-4DB9-9F21-0892B456241C}" type="sibTrans" cxnId="{B3284B79-A27E-44CC-A1F9-32A333B3CDE9}">
      <dgm:prSet/>
      <dgm:spPr/>
      <dgm:t>
        <a:bodyPr/>
        <a:lstStyle/>
        <a:p>
          <a:endParaRPr lang="en-US"/>
        </a:p>
      </dgm:t>
    </dgm:pt>
    <dgm:pt modelId="{59A7B0B6-A581-4E56-853E-459AE7E1AEF8}">
      <dgm:prSet/>
      <dgm:spPr/>
      <dgm:t>
        <a:bodyPr/>
        <a:lstStyle/>
        <a:p>
          <a:r>
            <a:rPr lang="en-US" dirty="0"/>
            <a:t>Although 71% of stop and searches conducted in England and Wales in the year ending March 2023 needed no further action, evidence shows that there was a total of 74,097 stop and searches that led to an arrest (GOV.UK, 2023). </a:t>
          </a:r>
        </a:p>
      </dgm:t>
    </dgm:pt>
    <dgm:pt modelId="{E77EF776-E4B0-4BBF-A7FB-E4CF7440239D}" type="parTrans" cxnId="{CCF866C0-0D86-4554-995D-401D2778D1EB}">
      <dgm:prSet/>
      <dgm:spPr/>
      <dgm:t>
        <a:bodyPr/>
        <a:lstStyle/>
        <a:p>
          <a:endParaRPr lang="en-US"/>
        </a:p>
      </dgm:t>
    </dgm:pt>
    <dgm:pt modelId="{73E2AA47-5FAE-44BD-8A3C-AC67DE978417}" type="sibTrans" cxnId="{CCF866C0-0D86-4554-995D-401D2778D1EB}">
      <dgm:prSet/>
      <dgm:spPr/>
      <dgm:t>
        <a:bodyPr/>
        <a:lstStyle/>
        <a:p>
          <a:endParaRPr lang="en-US"/>
        </a:p>
      </dgm:t>
    </dgm:pt>
    <dgm:pt modelId="{2B0D828B-7256-AD41-A03C-9D9CC45041B8}">
      <dgm:prSet/>
      <dgm:spPr/>
      <dgm:t>
        <a:bodyPr/>
        <a:lstStyle/>
        <a:p>
          <a:r>
            <a:rPr lang="en-GB" dirty="0"/>
            <a:t>To help build and maintain the relationship and trust in the police. This leads to legitimacy which encourages members of the public to work with the police rather against them and breaking the law (College of Policing, 2017). </a:t>
          </a:r>
        </a:p>
      </dgm:t>
    </dgm:pt>
    <dgm:pt modelId="{E3BEFB06-6FD4-D74F-BD65-C65D90281DA3}" type="parTrans" cxnId="{441E7BF0-DB43-7948-BFF9-438F3ADBAE41}">
      <dgm:prSet/>
      <dgm:spPr/>
      <dgm:t>
        <a:bodyPr/>
        <a:lstStyle/>
        <a:p>
          <a:endParaRPr lang="en-GB"/>
        </a:p>
      </dgm:t>
    </dgm:pt>
    <dgm:pt modelId="{A9452F50-9B4B-5446-B64A-55242C8BABF3}" type="sibTrans" cxnId="{441E7BF0-DB43-7948-BFF9-438F3ADBAE41}">
      <dgm:prSet/>
      <dgm:spPr/>
      <dgm:t>
        <a:bodyPr/>
        <a:lstStyle/>
        <a:p>
          <a:endParaRPr lang="en-GB"/>
        </a:p>
      </dgm:t>
    </dgm:pt>
    <dgm:pt modelId="{10672C17-7C65-6046-A5BD-EA9F583544D2}" type="pres">
      <dgm:prSet presAssocID="{FA70BEEB-ED6F-4830-AA1A-B9A95348943E}" presName="vert0" presStyleCnt="0">
        <dgm:presLayoutVars>
          <dgm:dir/>
          <dgm:animOne val="branch"/>
          <dgm:animLvl val="lvl"/>
        </dgm:presLayoutVars>
      </dgm:prSet>
      <dgm:spPr/>
    </dgm:pt>
    <dgm:pt modelId="{249F3626-73D6-1D4A-8656-BB067CB7C1D1}" type="pres">
      <dgm:prSet presAssocID="{36A3AD25-35DA-408A-8DD1-5CD47B058B83}" presName="thickLine" presStyleLbl="alignNode1" presStyleIdx="0" presStyleCnt="3"/>
      <dgm:spPr/>
    </dgm:pt>
    <dgm:pt modelId="{3217ECBC-8ED0-604D-BDB5-177403CDAE13}" type="pres">
      <dgm:prSet presAssocID="{36A3AD25-35DA-408A-8DD1-5CD47B058B83}" presName="horz1" presStyleCnt="0"/>
      <dgm:spPr/>
    </dgm:pt>
    <dgm:pt modelId="{09496579-9EB0-D24C-B6E6-B99EDD28A1AD}" type="pres">
      <dgm:prSet presAssocID="{36A3AD25-35DA-408A-8DD1-5CD47B058B83}" presName="tx1" presStyleLbl="revTx" presStyleIdx="0" presStyleCnt="3"/>
      <dgm:spPr/>
    </dgm:pt>
    <dgm:pt modelId="{14999F16-0B43-A749-A2DC-3F9D1F2D5844}" type="pres">
      <dgm:prSet presAssocID="{36A3AD25-35DA-408A-8DD1-5CD47B058B83}" presName="vert1" presStyleCnt="0"/>
      <dgm:spPr/>
    </dgm:pt>
    <dgm:pt modelId="{9E3AAE32-D25A-E149-B85A-B2C39DA4BA8F}" type="pres">
      <dgm:prSet presAssocID="{59A7B0B6-A581-4E56-853E-459AE7E1AEF8}" presName="thickLine" presStyleLbl="alignNode1" presStyleIdx="1" presStyleCnt="3"/>
      <dgm:spPr/>
    </dgm:pt>
    <dgm:pt modelId="{2D17DF7F-9D71-F346-8539-A4738858F388}" type="pres">
      <dgm:prSet presAssocID="{59A7B0B6-A581-4E56-853E-459AE7E1AEF8}" presName="horz1" presStyleCnt="0"/>
      <dgm:spPr/>
    </dgm:pt>
    <dgm:pt modelId="{3EC91320-8E67-B545-B57F-B75D9A5D960C}" type="pres">
      <dgm:prSet presAssocID="{59A7B0B6-A581-4E56-853E-459AE7E1AEF8}" presName="tx1" presStyleLbl="revTx" presStyleIdx="1" presStyleCnt="3"/>
      <dgm:spPr/>
    </dgm:pt>
    <dgm:pt modelId="{CB6793B1-909C-7944-8BF4-9F347409A084}" type="pres">
      <dgm:prSet presAssocID="{59A7B0B6-A581-4E56-853E-459AE7E1AEF8}" presName="vert1" presStyleCnt="0"/>
      <dgm:spPr/>
    </dgm:pt>
    <dgm:pt modelId="{9FE2A604-0567-4841-851E-D1D5191250DD}" type="pres">
      <dgm:prSet presAssocID="{2B0D828B-7256-AD41-A03C-9D9CC45041B8}" presName="thickLine" presStyleLbl="alignNode1" presStyleIdx="2" presStyleCnt="3"/>
      <dgm:spPr/>
    </dgm:pt>
    <dgm:pt modelId="{0AB0AC28-33BE-F943-A7D0-0D5C0CFBD5B9}" type="pres">
      <dgm:prSet presAssocID="{2B0D828B-7256-AD41-A03C-9D9CC45041B8}" presName="horz1" presStyleCnt="0"/>
      <dgm:spPr/>
    </dgm:pt>
    <dgm:pt modelId="{65388F83-62B8-CB4B-823C-F374DEB3B9D0}" type="pres">
      <dgm:prSet presAssocID="{2B0D828B-7256-AD41-A03C-9D9CC45041B8}" presName="tx1" presStyleLbl="revTx" presStyleIdx="2" presStyleCnt="3"/>
      <dgm:spPr/>
    </dgm:pt>
    <dgm:pt modelId="{1B574DC6-94D9-364B-B28D-026A04A4C8BD}" type="pres">
      <dgm:prSet presAssocID="{2B0D828B-7256-AD41-A03C-9D9CC45041B8}" presName="vert1" presStyleCnt="0"/>
      <dgm:spPr/>
    </dgm:pt>
  </dgm:ptLst>
  <dgm:cxnLst>
    <dgm:cxn modelId="{57635427-29C4-EB4C-B32E-295D217335A2}" type="presOf" srcId="{36A3AD25-35DA-408A-8DD1-5CD47B058B83}" destId="{09496579-9EB0-D24C-B6E6-B99EDD28A1AD}" srcOrd="0" destOrd="0" presId="urn:microsoft.com/office/officeart/2008/layout/LinedList"/>
    <dgm:cxn modelId="{B3284B79-A27E-44CC-A1F9-32A333B3CDE9}" srcId="{FA70BEEB-ED6F-4830-AA1A-B9A95348943E}" destId="{36A3AD25-35DA-408A-8DD1-5CD47B058B83}" srcOrd="0" destOrd="0" parTransId="{16E3426C-2E8E-45A3-88BE-53DE3A9A197F}" sibTransId="{B5A1E020-EF13-4DB9-9F21-0892B456241C}"/>
    <dgm:cxn modelId="{3C30F485-76D5-7B4D-8A58-A562960BBF45}" type="presOf" srcId="{59A7B0B6-A581-4E56-853E-459AE7E1AEF8}" destId="{3EC91320-8E67-B545-B57F-B75D9A5D960C}" srcOrd="0" destOrd="0" presId="urn:microsoft.com/office/officeart/2008/layout/LinedList"/>
    <dgm:cxn modelId="{95D44C91-1F60-B049-8504-CC338D1DE52F}" type="presOf" srcId="{2B0D828B-7256-AD41-A03C-9D9CC45041B8}" destId="{65388F83-62B8-CB4B-823C-F374DEB3B9D0}" srcOrd="0" destOrd="0" presId="urn:microsoft.com/office/officeart/2008/layout/LinedList"/>
    <dgm:cxn modelId="{CCF866C0-0D86-4554-995D-401D2778D1EB}" srcId="{FA70BEEB-ED6F-4830-AA1A-B9A95348943E}" destId="{59A7B0B6-A581-4E56-853E-459AE7E1AEF8}" srcOrd="1" destOrd="0" parTransId="{E77EF776-E4B0-4BBF-A7FB-E4CF7440239D}" sibTransId="{73E2AA47-5FAE-44BD-8A3C-AC67DE978417}"/>
    <dgm:cxn modelId="{10EEB8C2-A4E2-B14E-9A65-CEA4DDC70282}" type="presOf" srcId="{FA70BEEB-ED6F-4830-AA1A-B9A95348943E}" destId="{10672C17-7C65-6046-A5BD-EA9F583544D2}" srcOrd="0" destOrd="0" presId="urn:microsoft.com/office/officeart/2008/layout/LinedList"/>
    <dgm:cxn modelId="{441E7BF0-DB43-7948-BFF9-438F3ADBAE41}" srcId="{FA70BEEB-ED6F-4830-AA1A-B9A95348943E}" destId="{2B0D828B-7256-AD41-A03C-9D9CC45041B8}" srcOrd="2" destOrd="0" parTransId="{E3BEFB06-6FD4-D74F-BD65-C65D90281DA3}" sibTransId="{A9452F50-9B4B-5446-B64A-55242C8BABF3}"/>
    <dgm:cxn modelId="{DCA45B1D-CAA4-CC41-A30A-C2C1CD0CA2D7}" type="presParOf" srcId="{10672C17-7C65-6046-A5BD-EA9F583544D2}" destId="{249F3626-73D6-1D4A-8656-BB067CB7C1D1}" srcOrd="0" destOrd="0" presId="urn:microsoft.com/office/officeart/2008/layout/LinedList"/>
    <dgm:cxn modelId="{E6AA9ACC-0838-AF42-B110-7AB9E1ABFF8B}" type="presParOf" srcId="{10672C17-7C65-6046-A5BD-EA9F583544D2}" destId="{3217ECBC-8ED0-604D-BDB5-177403CDAE13}" srcOrd="1" destOrd="0" presId="urn:microsoft.com/office/officeart/2008/layout/LinedList"/>
    <dgm:cxn modelId="{8E8778FA-A5E3-1049-A277-0D26FDA67A37}" type="presParOf" srcId="{3217ECBC-8ED0-604D-BDB5-177403CDAE13}" destId="{09496579-9EB0-D24C-B6E6-B99EDD28A1AD}" srcOrd="0" destOrd="0" presId="urn:microsoft.com/office/officeart/2008/layout/LinedList"/>
    <dgm:cxn modelId="{6BCB36A8-DB6A-0C4B-A6EA-D873F1C66393}" type="presParOf" srcId="{3217ECBC-8ED0-604D-BDB5-177403CDAE13}" destId="{14999F16-0B43-A749-A2DC-3F9D1F2D5844}" srcOrd="1" destOrd="0" presId="urn:microsoft.com/office/officeart/2008/layout/LinedList"/>
    <dgm:cxn modelId="{E06D7839-C696-AE42-86A7-DDC42D41F40E}" type="presParOf" srcId="{10672C17-7C65-6046-A5BD-EA9F583544D2}" destId="{9E3AAE32-D25A-E149-B85A-B2C39DA4BA8F}" srcOrd="2" destOrd="0" presId="urn:microsoft.com/office/officeart/2008/layout/LinedList"/>
    <dgm:cxn modelId="{6B8822FE-2E3A-1941-9639-1BEEA2E076EB}" type="presParOf" srcId="{10672C17-7C65-6046-A5BD-EA9F583544D2}" destId="{2D17DF7F-9D71-F346-8539-A4738858F388}" srcOrd="3" destOrd="0" presId="urn:microsoft.com/office/officeart/2008/layout/LinedList"/>
    <dgm:cxn modelId="{36F187CA-A62A-8840-B5E6-83AFFA5F7EFD}" type="presParOf" srcId="{2D17DF7F-9D71-F346-8539-A4738858F388}" destId="{3EC91320-8E67-B545-B57F-B75D9A5D960C}" srcOrd="0" destOrd="0" presId="urn:microsoft.com/office/officeart/2008/layout/LinedList"/>
    <dgm:cxn modelId="{B1F1041A-6048-3142-9545-D6FEA80A4901}" type="presParOf" srcId="{2D17DF7F-9D71-F346-8539-A4738858F388}" destId="{CB6793B1-909C-7944-8BF4-9F347409A084}" srcOrd="1" destOrd="0" presId="urn:microsoft.com/office/officeart/2008/layout/LinedList"/>
    <dgm:cxn modelId="{D81C8EF3-30F3-5242-9475-5948350E8C2A}" type="presParOf" srcId="{10672C17-7C65-6046-A5BD-EA9F583544D2}" destId="{9FE2A604-0567-4841-851E-D1D5191250DD}" srcOrd="4" destOrd="0" presId="urn:microsoft.com/office/officeart/2008/layout/LinedList"/>
    <dgm:cxn modelId="{88527CD5-5A3E-AD44-9E67-0B1F00E40020}" type="presParOf" srcId="{10672C17-7C65-6046-A5BD-EA9F583544D2}" destId="{0AB0AC28-33BE-F943-A7D0-0D5C0CFBD5B9}" srcOrd="5" destOrd="0" presId="urn:microsoft.com/office/officeart/2008/layout/LinedList"/>
    <dgm:cxn modelId="{F0D4B8BC-753D-884C-9F0B-C9E6188C5800}" type="presParOf" srcId="{0AB0AC28-33BE-F943-A7D0-0D5C0CFBD5B9}" destId="{65388F83-62B8-CB4B-823C-F374DEB3B9D0}" srcOrd="0" destOrd="0" presId="urn:microsoft.com/office/officeart/2008/layout/LinedList"/>
    <dgm:cxn modelId="{FA5FE26B-B269-7F4C-93D8-92E46FC6B920}" type="presParOf" srcId="{0AB0AC28-33BE-F943-A7D0-0D5C0CFBD5B9}" destId="{1B574DC6-94D9-364B-B28D-026A04A4C8B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9B0003-A482-4AFC-A5C0-F441C6A9371A}">
      <dsp:nvSpPr>
        <dsp:cNvPr id="0" name=""/>
        <dsp:cNvSpPr/>
      </dsp:nvSpPr>
      <dsp:spPr>
        <a:xfrm>
          <a:off x="0" y="2691049"/>
          <a:ext cx="7072313" cy="1418748"/>
        </a:xfrm>
        <a:prstGeom prst="roundRect">
          <a:avLst>
            <a:gd name="adj" fmla="val 10000"/>
          </a:avLst>
        </a:prstGeom>
        <a:solidFill>
          <a:schemeClr val="tx1">
            <a:lumMod val="50000"/>
            <a:lumOff val="50000"/>
          </a:schemeClr>
        </a:solidFill>
        <a:ln>
          <a:noFill/>
        </a:ln>
        <a:effectLst/>
      </dsp:spPr>
      <dsp:style>
        <a:lnRef idx="0">
          <a:scrgbClr r="0" g="0" b="0"/>
        </a:lnRef>
        <a:fillRef idx="1">
          <a:scrgbClr r="0" g="0" b="0"/>
        </a:fillRef>
        <a:effectRef idx="0">
          <a:scrgbClr r="0" g="0" b="0"/>
        </a:effectRef>
        <a:fontRef idx="minor"/>
      </dsp:style>
    </dsp:sp>
    <dsp:sp modelId="{308D3D7E-7DB6-44FF-9DC4-91EBADF125ED}">
      <dsp:nvSpPr>
        <dsp:cNvPr id="0" name=""/>
        <dsp:cNvSpPr/>
      </dsp:nvSpPr>
      <dsp:spPr>
        <a:xfrm>
          <a:off x="490535" y="3024553"/>
          <a:ext cx="780311" cy="7803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9AB3CE-F07C-43E1-8CA7-57B5D7DE379B}">
      <dsp:nvSpPr>
        <dsp:cNvPr id="0" name=""/>
        <dsp:cNvSpPr/>
      </dsp:nvSpPr>
      <dsp:spPr>
        <a:xfrm>
          <a:off x="1594642" y="2732306"/>
          <a:ext cx="5433658" cy="1418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151" tIns="150151" rIns="150151" bIns="150151" numCol="1" spcCol="1270" anchor="ctr" anchorCtr="0">
          <a:noAutofit/>
        </a:bodyPr>
        <a:lstStyle/>
        <a:p>
          <a:pPr marL="0" lvl="0" indent="0" algn="l" defTabSz="1022350">
            <a:lnSpc>
              <a:spcPct val="100000"/>
            </a:lnSpc>
            <a:spcBef>
              <a:spcPct val="0"/>
            </a:spcBef>
            <a:spcAft>
              <a:spcPct val="35000"/>
            </a:spcAft>
            <a:buNone/>
          </a:pPr>
          <a:r>
            <a:rPr lang="en-US" sz="2300" kern="1200" dirty="0"/>
            <a:t>To clarify any suspicion or intelligence that any stolen, prohibited articles or unlawful items are being carried (GOV.UK, 2023). </a:t>
          </a:r>
        </a:p>
      </dsp:txBody>
      <dsp:txXfrm>
        <a:off x="1594642" y="2732306"/>
        <a:ext cx="5433658" cy="14187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CC898-9EE0-B64C-ABF5-CBCE8FE30DF5}">
      <dsp:nvSpPr>
        <dsp:cNvPr id="0" name=""/>
        <dsp:cNvSpPr/>
      </dsp:nvSpPr>
      <dsp:spPr>
        <a:xfrm>
          <a:off x="2952750" y="2481977"/>
          <a:ext cx="2095499" cy="498633"/>
        </a:xfrm>
        <a:custGeom>
          <a:avLst/>
          <a:gdLst/>
          <a:ahLst/>
          <a:cxnLst/>
          <a:rect l="0" t="0" r="0" b="0"/>
          <a:pathLst>
            <a:path>
              <a:moveTo>
                <a:pt x="0" y="0"/>
              </a:moveTo>
              <a:lnTo>
                <a:pt x="0" y="339804"/>
              </a:lnTo>
              <a:lnTo>
                <a:pt x="2095499" y="339804"/>
              </a:lnTo>
              <a:lnTo>
                <a:pt x="2095499" y="498633"/>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089048-67B1-7A4A-9310-4AAC63835D28}">
      <dsp:nvSpPr>
        <dsp:cNvPr id="0" name=""/>
        <dsp:cNvSpPr/>
      </dsp:nvSpPr>
      <dsp:spPr>
        <a:xfrm>
          <a:off x="2907030" y="2481977"/>
          <a:ext cx="91440" cy="498633"/>
        </a:xfrm>
        <a:custGeom>
          <a:avLst/>
          <a:gdLst/>
          <a:ahLst/>
          <a:cxnLst/>
          <a:rect l="0" t="0" r="0" b="0"/>
          <a:pathLst>
            <a:path>
              <a:moveTo>
                <a:pt x="45720" y="0"/>
              </a:moveTo>
              <a:lnTo>
                <a:pt x="45720" y="498633"/>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D59754-D50A-F842-BD99-1FBAC60A9A1D}">
      <dsp:nvSpPr>
        <dsp:cNvPr id="0" name=""/>
        <dsp:cNvSpPr/>
      </dsp:nvSpPr>
      <dsp:spPr>
        <a:xfrm>
          <a:off x="857250" y="2481977"/>
          <a:ext cx="2095499" cy="498633"/>
        </a:xfrm>
        <a:custGeom>
          <a:avLst/>
          <a:gdLst/>
          <a:ahLst/>
          <a:cxnLst/>
          <a:rect l="0" t="0" r="0" b="0"/>
          <a:pathLst>
            <a:path>
              <a:moveTo>
                <a:pt x="2095499" y="0"/>
              </a:moveTo>
              <a:lnTo>
                <a:pt x="2095499" y="339804"/>
              </a:lnTo>
              <a:lnTo>
                <a:pt x="0" y="339804"/>
              </a:lnTo>
              <a:lnTo>
                <a:pt x="0" y="498633"/>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977C23-99FD-784A-8627-ED029CCC37FB}">
      <dsp:nvSpPr>
        <dsp:cNvPr id="0" name=""/>
        <dsp:cNvSpPr/>
      </dsp:nvSpPr>
      <dsp:spPr>
        <a:xfrm>
          <a:off x="2095500" y="1393269"/>
          <a:ext cx="1714499" cy="1088707"/>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6A1EBE-6E0E-4542-8801-DE23BC1098E0}">
      <dsp:nvSpPr>
        <dsp:cNvPr id="0" name=""/>
        <dsp:cNvSpPr/>
      </dsp:nvSpPr>
      <dsp:spPr>
        <a:xfrm>
          <a:off x="2286000" y="1574244"/>
          <a:ext cx="1714499" cy="1088707"/>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Section 1 Police &amp; Criminal Evidence Act 1984 </a:t>
          </a:r>
        </a:p>
      </dsp:txBody>
      <dsp:txXfrm>
        <a:off x="2317887" y="1606131"/>
        <a:ext cx="1650725" cy="1024933"/>
      </dsp:txXfrm>
    </dsp:sp>
    <dsp:sp modelId="{050900E2-9322-CF4B-805C-69A5CDC005BD}">
      <dsp:nvSpPr>
        <dsp:cNvPr id="0" name=""/>
        <dsp:cNvSpPr/>
      </dsp:nvSpPr>
      <dsp:spPr>
        <a:xfrm>
          <a:off x="0" y="2980610"/>
          <a:ext cx="1714499" cy="1088707"/>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D6F4BC-8902-8648-B953-BB53C8679446}">
      <dsp:nvSpPr>
        <dsp:cNvPr id="0" name=""/>
        <dsp:cNvSpPr/>
      </dsp:nvSpPr>
      <dsp:spPr>
        <a:xfrm>
          <a:off x="190500" y="3161585"/>
          <a:ext cx="1714499" cy="1088707"/>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Stolen / prohibited articles </a:t>
          </a:r>
        </a:p>
      </dsp:txBody>
      <dsp:txXfrm>
        <a:off x="222387" y="3193472"/>
        <a:ext cx="1650725" cy="1024933"/>
      </dsp:txXfrm>
    </dsp:sp>
    <dsp:sp modelId="{C0075EA9-A734-654C-B579-9DC4B11D1D6A}">
      <dsp:nvSpPr>
        <dsp:cNvPr id="0" name=""/>
        <dsp:cNvSpPr/>
      </dsp:nvSpPr>
      <dsp:spPr>
        <a:xfrm>
          <a:off x="2095500" y="2980610"/>
          <a:ext cx="1714499" cy="1088707"/>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70D709-0CB5-1E47-8787-945041A28B13}">
      <dsp:nvSpPr>
        <dsp:cNvPr id="0" name=""/>
        <dsp:cNvSpPr/>
      </dsp:nvSpPr>
      <dsp:spPr>
        <a:xfrm>
          <a:off x="2286000" y="3161585"/>
          <a:ext cx="1714499" cy="1088707"/>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fireworks </a:t>
          </a:r>
        </a:p>
      </dsp:txBody>
      <dsp:txXfrm>
        <a:off x="2317887" y="3193472"/>
        <a:ext cx="1650725" cy="1024933"/>
      </dsp:txXfrm>
    </dsp:sp>
    <dsp:sp modelId="{95897AC4-16E1-6D4E-94AE-F4E2DA579ADB}">
      <dsp:nvSpPr>
        <dsp:cNvPr id="0" name=""/>
        <dsp:cNvSpPr/>
      </dsp:nvSpPr>
      <dsp:spPr>
        <a:xfrm>
          <a:off x="4191000" y="2980610"/>
          <a:ext cx="1714499" cy="1088707"/>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12A6A-109E-7F4F-951E-5C373A9F9A89}">
      <dsp:nvSpPr>
        <dsp:cNvPr id="0" name=""/>
        <dsp:cNvSpPr/>
      </dsp:nvSpPr>
      <dsp:spPr>
        <a:xfrm>
          <a:off x="4381499" y="3161585"/>
          <a:ext cx="1714499" cy="1088707"/>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Bladed or sharply pointed articles </a:t>
          </a:r>
        </a:p>
      </dsp:txBody>
      <dsp:txXfrm>
        <a:off x="4413386" y="3193472"/>
        <a:ext cx="1650725" cy="10249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C82E5-8CE6-3046-A38C-B5E9866BC656}">
      <dsp:nvSpPr>
        <dsp:cNvPr id="0" name=""/>
        <dsp:cNvSpPr/>
      </dsp:nvSpPr>
      <dsp:spPr>
        <a:xfrm>
          <a:off x="4342340" y="1351"/>
          <a:ext cx="1716621" cy="11158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To build and maintain the trust in police by members of the public </a:t>
          </a:r>
        </a:p>
      </dsp:txBody>
      <dsp:txXfrm>
        <a:off x="4396809" y="55820"/>
        <a:ext cx="1607683" cy="1006865"/>
      </dsp:txXfrm>
    </dsp:sp>
    <dsp:sp modelId="{1F86C970-59C0-4C4C-AD16-4055C3EA497D}">
      <dsp:nvSpPr>
        <dsp:cNvPr id="0" name=""/>
        <dsp:cNvSpPr/>
      </dsp:nvSpPr>
      <dsp:spPr>
        <a:xfrm>
          <a:off x="2970409" y="559253"/>
          <a:ext cx="4460483" cy="4460483"/>
        </a:xfrm>
        <a:custGeom>
          <a:avLst/>
          <a:gdLst/>
          <a:ahLst/>
          <a:cxnLst/>
          <a:rect l="0" t="0" r="0" b="0"/>
          <a:pathLst>
            <a:path>
              <a:moveTo>
                <a:pt x="3100357" y="176738"/>
              </a:moveTo>
              <a:arcTo wR="2230241" hR="2230241" stAng="17577808" swAng="1962549"/>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7EF94EF-0C8A-B048-BB31-FE612A99B80B}">
      <dsp:nvSpPr>
        <dsp:cNvPr id="0" name=""/>
        <dsp:cNvSpPr/>
      </dsp:nvSpPr>
      <dsp:spPr>
        <a:xfrm>
          <a:off x="6463426" y="1542410"/>
          <a:ext cx="1716621" cy="11158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To ensure members of the public feel safe in how police conduct their searches</a:t>
          </a:r>
        </a:p>
      </dsp:txBody>
      <dsp:txXfrm>
        <a:off x="6517895" y="1596879"/>
        <a:ext cx="1607683" cy="1006865"/>
      </dsp:txXfrm>
    </dsp:sp>
    <dsp:sp modelId="{4B4C8A16-8445-6A4F-8A69-024025E34FED}">
      <dsp:nvSpPr>
        <dsp:cNvPr id="0" name=""/>
        <dsp:cNvSpPr/>
      </dsp:nvSpPr>
      <dsp:spPr>
        <a:xfrm>
          <a:off x="2970409" y="559253"/>
          <a:ext cx="4460483" cy="4460483"/>
        </a:xfrm>
        <a:custGeom>
          <a:avLst/>
          <a:gdLst/>
          <a:ahLst/>
          <a:cxnLst/>
          <a:rect l="0" t="0" r="0" b="0"/>
          <a:pathLst>
            <a:path>
              <a:moveTo>
                <a:pt x="4457411" y="2113222"/>
              </a:moveTo>
              <a:arcTo wR="2230241" hR="2230241" stAng="21419540" swAng="219708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303B395-B012-2B4E-B615-2C51924FC7CE}">
      <dsp:nvSpPr>
        <dsp:cNvPr id="0" name=""/>
        <dsp:cNvSpPr/>
      </dsp:nvSpPr>
      <dsp:spPr>
        <a:xfrm>
          <a:off x="5653243" y="4035896"/>
          <a:ext cx="1716621" cy="11158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To ensure members of the public feel respected and not targeted </a:t>
          </a:r>
        </a:p>
      </dsp:txBody>
      <dsp:txXfrm>
        <a:off x="5707712" y="4090365"/>
        <a:ext cx="1607683" cy="1006865"/>
      </dsp:txXfrm>
    </dsp:sp>
    <dsp:sp modelId="{D348A023-3AD5-0342-A388-DF99C930152A}">
      <dsp:nvSpPr>
        <dsp:cNvPr id="0" name=""/>
        <dsp:cNvSpPr/>
      </dsp:nvSpPr>
      <dsp:spPr>
        <a:xfrm>
          <a:off x="2970409" y="559253"/>
          <a:ext cx="4460483" cy="4460483"/>
        </a:xfrm>
        <a:custGeom>
          <a:avLst/>
          <a:gdLst/>
          <a:ahLst/>
          <a:cxnLst/>
          <a:rect l="0" t="0" r="0" b="0"/>
          <a:pathLst>
            <a:path>
              <a:moveTo>
                <a:pt x="2673967" y="4415896"/>
              </a:moveTo>
              <a:arcTo wR="2230241" hR="2230241" stAng="4711436" swAng="1377127"/>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78836E0-0828-414C-8CC9-F7EB2E7D73C0}">
      <dsp:nvSpPr>
        <dsp:cNvPr id="0" name=""/>
        <dsp:cNvSpPr/>
      </dsp:nvSpPr>
      <dsp:spPr>
        <a:xfrm>
          <a:off x="3031437" y="4035896"/>
          <a:ext cx="1716621" cy="11158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Doing so correctly can reduce the number of complaints &amp; allegations made towards the police. </a:t>
          </a:r>
        </a:p>
      </dsp:txBody>
      <dsp:txXfrm>
        <a:off x="3085906" y="4090365"/>
        <a:ext cx="1607683" cy="1006865"/>
      </dsp:txXfrm>
    </dsp:sp>
    <dsp:sp modelId="{4977E4BF-30E9-DD40-ABEA-8213BE24A664}">
      <dsp:nvSpPr>
        <dsp:cNvPr id="0" name=""/>
        <dsp:cNvSpPr/>
      </dsp:nvSpPr>
      <dsp:spPr>
        <a:xfrm>
          <a:off x="2970409" y="559253"/>
          <a:ext cx="4460483" cy="4460483"/>
        </a:xfrm>
        <a:custGeom>
          <a:avLst/>
          <a:gdLst/>
          <a:ahLst/>
          <a:cxnLst/>
          <a:rect l="0" t="0" r="0" b="0"/>
          <a:pathLst>
            <a:path>
              <a:moveTo>
                <a:pt x="372848" y="3464773"/>
              </a:moveTo>
              <a:arcTo wR="2230241" hR="2230241" stAng="8783380" swAng="219708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FD300FB-C8C1-0B47-8765-86C1EF4C811E}">
      <dsp:nvSpPr>
        <dsp:cNvPr id="0" name=""/>
        <dsp:cNvSpPr/>
      </dsp:nvSpPr>
      <dsp:spPr>
        <a:xfrm>
          <a:off x="2221254" y="1542410"/>
          <a:ext cx="1716621" cy="11158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Following the correct procedures can allow police to work more effectively and efficiently. </a:t>
          </a:r>
        </a:p>
      </dsp:txBody>
      <dsp:txXfrm>
        <a:off x="2275723" y="1596879"/>
        <a:ext cx="1607683" cy="1006865"/>
      </dsp:txXfrm>
    </dsp:sp>
    <dsp:sp modelId="{6F19E050-003E-6845-9D90-C5C6EE2E1D47}">
      <dsp:nvSpPr>
        <dsp:cNvPr id="0" name=""/>
        <dsp:cNvSpPr/>
      </dsp:nvSpPr>
      <dsp:spPr>
        <a:xfrm>
          <a:off x="2970409" y="559253"/>
          <a:ext cx="4460483" cy="4460483"/>
        </a:xfrm>
        <a:custGeom>
          <a:avLst/>
          <a:gdLst/>
          <a:ahLst/>
          <a:cxnLst/>
          <a:rect l="0" t="0" r="0" b="0"/>
          <a:pathLst>
            <a:path>
              <a:moveTo>
                <a:pt x="388444" y="972561"/>
              </a:moveTo>
              <a:arcTo wR="2230241" hR="2230241" stAng="12859644" swAng="1962549"/>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C7B0D-54B0-294B-87A7-35777223890D}">
      <dsp:nvSpPr>
        <dsp:cNvPr id="0" name=""/>
        <dsp:cNvSpPr/>
      </dsp:nvSpPr>
      <dsp:spPr>
        <a:xfrm>
          <a:off x="0" y="20992"/>
          <a:ext cx="6096000" cy="10266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Mistrust in the police </a:t>
          </a:r>
        </a:p>
      </dsp:txBody>
      <dsp:txXfrm>
        <a:off x="50118" y="71110"/>
        <a:ext cx="5995764" cy="926439"/>
      </dsp:txXfrm>
    </dsp:sp>
    <dsp:sp modelId="{A02614DD-9399-1048-845F-35228C00AE22}">
      <dsp:nvSpPr>
        <dsp:cNvPr id="0" name=""/>
        <dsp:cNvSpPr/>
      </dsp:nvSpPr>
      <dsp:spPr>
        <a:xfrm>
          <a:off x="0" y="1125427"/>
          <a:ext cx="6096000" cy="1026675"/>
        </a:xfrm>
        <a:prstGeom prst="roundRect">
          <a:avLst/>
        </a:prstGeom>
        <a:solidFill>
          <a:schemeClr val="accent2">
            <a:hueOff val="-363841"/>
            <a:satOff val="-20982"/>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Public feeling discriminated </a:t>
          </a:r>
        </a:p>
      </dsp:txBody>
      <dsp:txXfrm>
        <a:off x="50118" y="1175545"/>
        <a:ext cx="5995764" cy="926439"/>
      </dsp:txXfrm>
    </dsp:sp>
    <dsp:sp modelId="{745B06EE-22C0-D64D-9B5B-DF6E010ECCF1}">
      <dsp:nvSpPr>
        <dsp:cNvPr id="0" name=""/>
        <dsp:cNvSpPr/>
      </dsp:nvSpPr>
      <dsp:spPr>
        <a:xfrm>
          <a:off x="0" y="2229862"/>
          <a:ext cx="6096000" cy="1026675"/>
        </a:xfrm>
        <a:prstGeom prst="roundRect">
          <a:avLst/>
        </a:prstGeom>
        <a:solidFill>
          <a:schemeClr val="accent2">
            <a:hueOff val="-727682"/>
            <a:satOff val="-4196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Public feeling harassed </a:t>
          </a:r>
        </a:p>
      </dsp:txBody>
      <dsp:txXfrm>
        <a:off x="50118" y="2279980"/>
        <a:ext cx="5995764" cy="926439"/>
      </dsp:txXfrm>
    </dsp:sp>
    <dsp:sp modelId="{B1034A9C-8C3A-6647-8C9A-4D9E0559A0A9}">
      <dsp:nvSpPr>
        <dsp:cNvPr id="0" name=""/>
        <dsp:cNvSpPr/>
      </dsp:nvSpPr>
      <dsp:spPr>
        <a:xfrm>
          <a:off x="0" y="3334297"/>
          <a:ext cx="6096000" cy="1026675"/>
        </a:xfrm>
        <a:prstGeom prst="roundRect">
          <a:avLst/>
        </a:prstGeom>
        <a:solidFill>
          <a:schemeClr val="accent2">
            <a:hueOff val="-1091522"/>
            <a:satOff val="-62946"/>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Public feeling </a:t>
          </a:r>
          <a:r>
            <a:rPr lang="en-US" sz="2700" kern="1200" dirty="0" err="1"/>
            <a:t>victimised</a:t>
          </a:r>
          <a:r>
            <a:rPr lang="en-US" sz="2700" kern="1200" dirty="0"/>
            <a:t> </a:t>
          </a:r>
        </a:p>
      </dsp:txBody>
      <dsp:txXfrm>
        <a:off x="50118" y="3384415"/>
        <a:ext cx="5995764" cy="926439"/>
      </dsp:txXfrm>
    </dsp:sp>
    <dsp:sp modelId="{7C4E7E0F-814C-8B45-8E34-6A70C1A1055D}">
      <dsp:nvSpPr>
        <dsp:cNvPr id="0" name=""/>
        <dsp:cNvSpPr/>
      </dsp:nvSpPr>
      <dsp:spPr>
        <a:xfrm>
          <a:off x="0" y="4438732"/>
          <a:ext cx="6096000" cy="1026675"/>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Increased chance of past events repeating themselves. </a:t>
          </a:r>
        </a:p>
      </dsp:txBody>
      <dsp:txXfrm>
        <a:off x="50118" y="4488850"/>
        <a:ext cx="5995764" cy="9264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07E03-8925-BD45-B924-3F57A0D4CB69}">
      <dsp:nvSpPr>
        <dsp:cNvPr id="0" name=""/>
        <dsp:cNvSpPr/>
      </dsp:nvSpPr>
      <dsp:spPr>
        <a:xfrm>
          <a:off x="0" y="529871"/>
          <a:ext cx="5857669" cy="8494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Prior to Brixton Riots –  There was already racial tension between the police and BME members of the public (Linden, 2018). </a:t>
          </a:r>
        </a:p>
      </dsp:txBody>
      <dsp:txXfrm>
        <a:off x="41465" y="571336"/>
        <a:ext cx="5774739" cy="766490"/>
      </dsp:txXfrm>
    </dsp:sp>
    <dsp:sp modelId="{1EE331B8-FC36-9240-BC3C-CDA8F1940FEF}">
      <dsp:nvSpPr>
        <dsp:cNvPr id="0" name=""/>
        <dsp:cNvSpPr/>
      </dsp:nvSpPr>
      <dsp:spPr>
        <a:xfrm>
          <a:off x="0" y="2283743"/>
          <a:ext cx="5857669" cy="849420"/>
        </a:xfrm>
        <a:prstGeom prst="roundRect">
          <a:avLst/>
        </a:prstGeom>
        <a:solidFill>
          <a:schemeClr val="accent5">
            <a:hueOff val="-1689636"/>
            <a:satOff val="-4355"/>
            <a:lumOff val="-294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During 1981 stop and search practice was very conflicting. BME members of community were harassed and targeted for stop and search practice based on culture &amp; ethnicity (Jason-Lloyd, 2005)</a:t>
          </a:r>
        </a:p>
      </dsp:txBody>
      <dsp:txXfrm>
        <a:off x="41465" y="2325208"/>
        <a:ext cx="5774739" cy="766490"/>
      </dsp:txXfrm>
    </dsp:sp>
    <dsp:sp modelId="{E159AEA2-353B-9F46-BC08-3F9E91414DBA}">
      <dsp:nvSpPr>
        <dsp:cNvPr id="0" name=""/>
        <dsp:cNvSpPr/>
      </dsp:nvSpPr>
      <dsp:spPr>
        <a:xfrm>
          <a:off x="0" y="1396416"/>
          <a:ext cx="5857669" cy="849420"/>
        </a:xfrm>
        <a:prstGeom prst="roundRect">
          <a:avLst/>
        </a:prstGeom>
        <a:solidFill>
          <a:schemeClr val="accent5">
            <a:hueOff val="-3379271"/>
            <a:satOff val="-8710"/>
            <a:lumOff val="-588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Police officers conducted 1,000 searches and 150 arrests over a period of 10 days  during 1981 (James &amp; Hester, 2022)</a:t>
          </a:r>
        </a:p>
      </dsp:txBody>
      <dsp:txXfrm>
        <a:off x="41465" y="1437881"/>
        <a:ext cx="5774739" cy="766490"/>
      </dsp:txXfrm>
    </dsp:sp>
    <dsp:sp modelId="{504CCB40-5809-4E44-847F-BD3CD575396A}">
      <dsp:nvSpPr>
        <dsp:cNvPr id="0" name=""/>
        <dsp:cNvSpPr/>
      </dsp:nvSpPr>
      <dsp:spPr>
        <a:xfrm>
          <a:off x="0" y="3216371"/>
          <a:ext cx="5857669" cy="849420"/>
        </a:xfrm>
        <a:prstGeom prst="roundRect">
          <a:avLst/>
        </a:prstGeom>
        <a:solidFill>
          <a:schemeClr val="accent5">
            <a:hueOff val="-5068907"/>
            <a:satOff val="-13064"/>
            <a:lumOff val="-882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Caused mental &amp; emotional strain which led to the breakdown in Law &amp; order (Willis, 1985).</a:t>
          </a:r>
        </a:p>
      </dsp:txBody>
      <dsp:txXfrm>
        <a:off x="41465" y="3257836"/>
        <a:ext cx="5774739" cy="766490"/>
      </dsp:txXfrm>
    </dsp:sp>
    <dsp:sp modelId="{D30B8AAF-551D-A94E-8869-B8BF0EE9C381}">
      <dsp:nvSpPr>
        <dsp:cNvPr id="0" name=""/>
        <dsp:cNvSpPr/>
      </dsp:nvSpPr>
      <dsp:spPr>
        <a:xfrm>
          <a:off x="0" y="4111871"/>
          <a:ext cx="5857669" cy="849420"/>
        </a:xfrm>
        <a:prstGeom prst="round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Operation SWAMP 18 launched (Linden, 2018). </a:t>
          </a:r>
        </a:p>
      </dsp:txBody>
      <dsp:txXfrm>
        <a:off x="41465" y="4153336"/>
        <a:ext cx="5774739" cy="7664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9F3626-73D6-1D4A-8656-BB067CB7C1D1}">
      <dsp:nvSpPr>
        <dsp:cNvPr id="0" name=""/>
        <dsp:cNvSpPr/>
      </dsp:nvSpPr>
      <dsp:spPr>
        <a:xfrm>
          <a:off x="0" y="1697"/>
          <a:ext cx="108204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496579-9EB0-D24C-B6E6-B99EDD28A1AD}">
      <dsp:nvSpPr>
        <dsp:cNvPr id="0" name=""/>
        <dsp:cNvSpPr/>
      </dsp:nvSpPr>
      <dsp:spPr>
        <a:xfrm>
          <a:off x="0" y="1697"/>
          <a:ext cx="10820400" cy="115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Stop and search practice can be seen as a significant part of modern day policing, being able to detain someone for the purpose of a stop and search, based on having reasonable grounds, helping to maintain order and reduce the number of crimes before or after they are committed (Bradford, 2017)</a:t>
          </a:r>
        </a:p>
      </dsp:txBody>
      <dsp:txXfrm>
        <a:off x="0" y="1697"/>
        <a:ext cx="10820400" cy="1157499"/>
      </dsp:txXfrm>
    </dsp:sp>
    <dsp:sp modelId="{9E3AAE32-D25A-E149-B85A-B2C39DA4BA8F}">
      <dsp:nvSpPr>
        <dsp:cNvPr id="0" name=""/>
        <dsp:cNvSpPr/>
      </dsp:nvSpPr>
      <dsp:spPr>
        <a:xfrm>
          <a:off x="0" y="1159196"/>
          <a:ext cx="108204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C91320-8E67-B545-B57F-B75D9A5D960C}">
      <dsp:nvSpPr>
        <dsp:cNvPr id="0" name=""/>
        <dsp:cNvSpPr/>
      </dsp:nvSpPr>
      <dsp:spPr>
        <a:xfrm>
          <a:off x="0" y="1159196"/>
          <a:ext cx="10820400" cy="115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Although 71% of stop and searches conducted in England and Wales in the year ending March 2023 needed no further action, evidence shows that there was a total of 74,097 stop and searches that led to an arrest (GOV.UK, 2023). </a:t>
          </a:r>
        </a:p>
      </dsp:txBody>
      <dsp:txXfrm>
        <a:off x="0" y="1159196"/>
        <a:ext cx="10820400" cy="1157499"/>
      </dsp:txXfrm>
    </dsp:sp>
    <dsp:sp modelId="{9FE2A604-0567-4841-851E-D1D5191250DD}">
      <dsp:nvSpPr>
        <dsp:cNvPr id="0" name=""/>
        <dsp:cNvSpPr/>
      </dsp:nvSpPr>
      <dsp:spPr>
        <a:xfrm>
          <a:off x="0" y="2316695"/>
          <a:ext cx="108204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388F83-62B8-CB4B-823C-F374DEB3B9D0}">
      <dsp:nvSpPr>
        <dsp:cNvPr id="0" name=""/>
        <dsp:cNvSpPr/>
      </dsp:nvSpPr>
      <dsp:spPr>
        <a:xfrm>
          <a:off x="0" y="2316695"/>
          <a:ext cx="10820400" cy="115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To help build and maintain the relationship and trust in the police. This leads to legitimacy which encourages members of the public to work with the police rather against them and breaking the law (College of Policing, 2017). </a:t>
          </a:r>
        </a:p>
      </dsp:txBody>
      <dsp:txXfrm>
        <a:off x="0" y="2316695"/>
        <a:ext cx="10820400" cy="11574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CE5600-E7EA-D442-9F88-C01CDEAC0150}" type="datetimeFigureOut">
              <a:rPr lang="en-US" smtClean="0"/>
              <a:t>11/2/23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0D4B95-1D9C-7F4E-9E44-E09A6B61E2D2}" type="slidenum">
              <a:rPr lang="en-US" smtClean="0"/>
              <a:t>‹#›</a:t>
            </a:fld>
            <a:endParaRPr lang="en-US"/>
          </a:p>
        </p:txBody>
      </p:sp>
    </p:spTree>
    <p:extLst>
      <p:ext uri="{BB962C8B-B14F-4D97-AF65-F5344CB8AC3E}">
        <p14:creationId xmlns:p14="http://schemas.microsoft.com/office/powerpoint/2010/main" val="2392558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D4B95-1D9C-7F4E-9E44-E09A6B61E2D2}" type="slidenum">
              <a:rPr lang="en-US" smtClean="0"/>
              <a:t>3</a:t>
            </a:fld>
            <a:endParaRPr lang="en-US"/>
          </a:p>
        </p:txBody>
      </p:sp>
    </p:spTree>
    <p:extLst>
      <p:ext uri="{BB962C8B-B14F-4D97-AF65-F5344CB8AC3E}">
        <p14:creationId xmlns:p14="http://schemas.microsoft.com/office/powerpoint/2010/main" val="3030996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Section 23 Misuse of Drugs Act 1971 – </a:t>
            </a:r>
            <a:r>
              <a:rPr lang="en-GB" dirty="0" err="1"/>
              <a:t>illeagal</a:t>
            </a:r>
            <a:r>
              <a:rPr lang="en-GB" dirty="0"/>
              <a:t> drugs</a:t>
            </a:r>
          </a:p>
          <a:p>
            <a:endParaRPr lang="en-US" dirty="0"/>
          </a:p>
        </p:txBody>
      </p:sp>
      <p:sp>
        <p:nvSpPr>
          <p:cNvPr id="4" name="Slide Number Placeholder 3"/>
          <p:cNvSpPr>
            <a:spLocks noGrp="1"/>
          </p:cNvSpPr>
          <p:nvPr>
            <p:ph type="sldNum" sz="quarter" idx="5"/>
          </p:nvPr>
        </p:nvSpPr>
        <p:spPr/>
        <p:txBody>
          <a:bodyPr/>
          <a:lstStyle/>
          <a:p>
            <a:fld id="{430D4B95-1D9C-7F4E-9E44-E09A6B61E2D2}" type="slidenum">
              <a:rPr lang="en-US" smtClean="0"/>
              <a:t>4</a:t>
            </a:fld>
            <a:endParaRPr lang="en-US"/>
          </a:p>
        </p:txBody>
      </p:sp>
    </p:spTree>
    <p:extLst>
      <p:ext uri="{BB962C8B-B14F-4D97-AF65-F5344CB8AC3E}">
        <p14:creationId xmlns:p14="http://schemas.microsoft.com/office/powerpoint/2010/main" val="3179944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 </a:t>
            </a:r>
            <a:r>
              <a:rPr lang="en-US" dirty="0" err="1"/>
              <a:t>Behaviour</a:t>
            </a:r>
            <a:r>
              <a:rPr lang="en-US" dirty="0"/>
              <a:t> of the person </a:t>
            </a:r>
          </a:p>
          <a:p>
            <a:r>
              <a:rPr lang="en-US" dirty="0"/>
              <a:t>A= Article suspected of being carried </a:t>
            </a:r>
          </a:p>
          <a:p>
            <a:r>
              <a:rPr lang="en-US" dirty="0"/>
              <a:t>I= intelligence current and accurate </a:t>
            </a:r>
          </a:p>
          <a:p>
            <a:r>
              <a:rPr lang="en-US" dirty="0"/>
              <a:t>T= time and place where the person or vehicle is </a:t>
            </a:r>
          </a:p>
          <a:p>
            <a:r>
              <a:rPr lang="en-US" dirty="0"/>
              <a:t>K=knowledge (witness) (house of commons, 2020)</a:t>
            </a:r>
          </a:p>
          <a:p>
            <a:endParaRPr lang="en-US" dirty="0"/>
          </a:p>
          <a:p>
            <a:r>
              <a:rPr lang="en-US" dirty="0"/>
              <a:t>Reasonable grounds are not personal factors such as race, gender, race, religion </a:t>
            </a:r>
          </a:p>
          <a:p>
            <a:r>
              <a:rPr lang="en-US" dirty="0"/>
              <a:t>This is protected by equality act 2010 </a:t>
            </a:r>
          </a:p>
        </p:txBody>
      </p:sp>
      <p:sp>
        <p:nvSpPr>
          <p:cNvPr id="4" name="Slide Number Placeholder 3"/>
          <p:cNvSpPr>
            <a:spLocks noGrp="1"/>
          </p:cNvSpPr>
          <p:nvPr>
            <p:ph type="sldNum" sz="quarter" idx="5"/>
          </p:nvPr>
        </p:nvSpPr>
        <p:spPr/>
        <p:txBody>
          <a:bodyPr/>
          <a:lstStyle/>
          <a:p>
            <a:fld id="{430D4B95-1D9C-7F4E-9E44-E09A6B61E2D2}" type="slidenum">
              <a:rPr lang="en-US" smtClean="0"/>
              <a:t>5</a:t>
            </a:fld>
            <a:endParaRPr lang="en-US"/>
          </a:p>
        </p:txBody>
      </p:sp>
    </p:spTree>
    <p:extLst>
      <p:ext uri="{BB962C8B-B14F-4D97-AF65-F5344CB8AC3E}">
        <p14:creationId xmlns:p14="http://schemas.microsoft.com/office/powerpoint/2010/main" val="1561492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D4B95-1D9C-7F4E-9E44-E09A6B61E2D2}" type="slidenum">
              <a:rPr lang="en-US" smtClean="0"/>
              <a:t>6</a:t>
            </a:fld>
            <a:endParaRPr lang="en-US"/>
          </a:p>
        </p:txBody>
      </p:sp>
    </p:spTree>
    <p:extLst>
      <p:ext uri="{BB962C8B-B14F-4D97-AF65-F5344CB8AC3E}">
        <p14:creationId xmlns:p14="http://schemas.microsoft.com/office/powerpoint/2010/main" val="712556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30D4B95-1D9C-7F4E-9E44-E09A6B61E2D2}" type="slidenum">
              <a:rPr lang="en-US" smtClean="0"/>
              <a:t>7</a:t>
            </a:fld>
            <a:endParaRPr lang="en-US"/>
          </a:p>
        </p:txBody>
      </p:sp>
    </p:spTree>
    <p:extLst>
      <p:ext uri="{BB962C8B-B14F-4D97-AF65-F5344CB8AC3E}">
        <p14:creationId xmlns:p14="http://schemas.microsoft.com/office/powerpoint/2010/main" val="2026593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police and criminal evidence act 1984 plays a crucial part in modern day policing, with it being used everyday. </a:t>
            </a:r>
          </a:p>
          <a:p>
            <a:endParaRPr lang="en-US" dirty="0"/>
          </a:p>
          <a:p>
            <a:pPr marL="228600" indent="-228600">
              <a:buAutoNum type="arabicPeriod"/>
            </a:pPr>
            <a:r>
              <a:rPr lang="en-US" dirty="0"/>
              <a:t>The vagrancy act was used by police to stop and search a person based on what they looked like or if they thought they looked suspicious , section 4 used the terms Rouge &amp; vagabond meaning the homeless and </a:t>
            </a:r>
            <a:r>
              <a:rPr lang="en-US" dirty="0" err="1"/>
              <a:t>beggers</a:t>
            </a:r>
            <a:r>
              <a:rPr lang="en-US" dirty="0"/>
              <a:t>. (James &amp; Hester, 2022)</a:t>
            </a:r>
          </a:p>
          <a:p>
            <a:pPr marL="228600" indent="-228600">
              <a:buAutoNum type="arabicPeriod"/>
            </a:pPr>
            <a:endParaRPr lang="en-US" dirty="0"/>
          </a:p>
          <a:p>
            <a:pPr marL="228600" indent="-228600">
              <a:buAutoNum type="arabicPeriod"/>
            </a:pPr>
            <a:endParaRPr lang="en-US" dirty="0"/>
          </a:p>
          <a:p>
            <a:pPr marL="228600" indent="-228600">
              <a:buAutoNum type="arabicPeriod"/>
            </a:pPr>
            <a:r>
              <a:rPr lang="en-US" dirty="0"/>
              <a:t>2. they were targeting youths and classing them as suspicious people. </a:t>
            </a:r>
          </a:p>
          <a:p>
            <a:pPr marL="228600" indent="-228600">
              <a:buAutoNum type="arabicPeriod"/>
            </a:pPr>
            <a:endParaRPr lang="en-US" dirty="0"/>
          </a:p>
          <a:p>
            <a:pPr marL="228600" indent="-228600">
              <a:buAutoNum type="arabicPeriod"/>
            </a:pPr>
            <a:endParaRPr lang="en-US" dirty="0"/>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dirty="0"/>
              <a:t>Lord Scarman advocated that the sus law needed to be removed and replaced with new modernized law which granted for transparency and new ways to conduct a stop and search, which led to PACE 1984 (James &amp; Hester, 2022). </a:t>
            </a:r>
          </a:p>
        </p:txBody>
      </p:sp>
      <p:sp>
        <p:nvSpPr>
          <p:cNvPr id="4" name="Slide Number Placeholder 3"/>
          <p:cNvSpPr>
            <a:spLocks noGrp="1"/>
          </p:cNvSpPr>
          <p:nvPr>
            <p:ph type="sldNum" sz="quarter" idx="5"/>
          </p:nvPr>
        </p:nvSpPr>
        <p:spPr/>
        <p:txBody>
          <a:bodyPr/>
          <a:lstStyle/>
          <a:p>
            <a:fld id="{430D4B95-1D9C-7F4E-9E44-E09A6B61E2D2}" type="slidenum">
              <a:rPr lang="en-US" smtClean="0"/>
              <a:t>8</a:t>
            </a:fld>
            <a:endParaRPr lang="en-US"/>
          </a:p>
        </p:txBody>
      </p:sp>
    </p:spTree>
    <p:extLst>
      <p:ext uri="{BB962C8B-B14F-4D97-AF65-F5344CB8AC3E}">
        <p14:creationId xmlns:p14="http://schemas.microsoft.com/office/powerpoint/2010/main" val="1449570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catastrophic event that shaped and  challenged the stop and search police practice. </a:t>
            </a:r>
          </a:p>
          <a:p>
            <a:endParaRPr lang="en-US" dirty="0"/>
          </a:p>
          <a:p>
            <a:pPr marL="228600" indent="-228600">
              <a:buAutoNum type="arabicPeriod"/>
            </a:pPr>
            <a:r>
              <a:rPr lang="en-US" dirty="0"/>
              <a:t>There had been an incident where there was a racial attack towards BME members of the public, which resulted to the death of 13 young BME members. The Police had failed to arrest anyone who was involved (Linden, 2018)</a:t>
            </a:r>
          </a:p>
          <a:p>
            <a:pPr marL="228600" indent="-228600">
              <a:buAutoNum type="arabicPeriod"/>
            </a:pPr>
            <a:endParaRPr lang="en-US" dirty="0"/>
          </a:p>
          <a:p>
            <a:pPr marL="228600" indent="-228600">
              <a:buAutoNum type="arabicPeriod"/>
            </a:pPr>
            <a:endParaRPr lang="en-US" dirty="0"/>
          </a:p>
          <a:p>
            <a:pPr marL="228600" indent="-228600">
              <a:buFont typeface="Arial" panose="020B0604020202020204" pitchFamily="34" charset="0"/>
              <a:buChar char="•"/>
            </a:pPr>
            <a:r>
              <a:rPr lang="en-US" dirty="0"/>
              <a:t>LAST POINT- Before the riots, Police of Brixton made a statement about the crime in Brixton being at a crisis point and had said they were committed mostly by BME members, which led to the SWAMP 18 (Linden, 2018). </a:t>
            </a:r>
          </a:p>
          <a:p>
            <a:pPr marL="228600" indent="-228600">
              <a:buFont typeface="Arial" panose="020B0604020202020204" pitchFamily="34" charset="0"/>
              <a:buChar char="•"/>
            </a:pPr>
            <a:r>
              <a:rPr lang="en-US" dirty="0"/>
              <a:t>SWAMP 18 operation was to stop and search every BME member on the streets of Brixton (Linden, 2018). </a:t>
            </a:r>
          </a:p>
        </p:txBody>
      </p:sp>
      <p:sp>
        <p:nvSpPr>
          <p:cNvPr id="4" name="Slide Number Placeholder 3"/>
          <p:cNvSpPr>
            <a:spLocks noGrp="1"/>
          </p:cNvSpPr>
          <p:nvPr>
            <p:ph type="sldNum" sz="quarter" idx="5"/>
          </p:nvPr>
        </p:nvSpPr>
        <p:spPr/>
        <p:txBody>
          <a:bodyPr/>
          <a:lstStyle/>
          <a:p>
            <a:fld id="{430D4B95-1D9C-7F4E-9E44-E09A6B61E2D2}" type="slidenum">
              <a:rPr lang="en-US" smtClean="0"/>
              <a:t>9</a:t>
            </a:fld>
            <a:endParaRPr lang="en-US"/>
          </a:p>
        </p:txBody>
      </p:sp>
    </p:spTree>
    <p:extLst>
      <p:ext uri="{BB962C8B-B14F-4D97-AF65-F5344CB8AC3E}">
        <p14:creationId xmlns:p14="http://schemas.microsoft.com/office/powerpoint/2010/main" val="1140193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see here how they used to carry out a stop and search </a:t>
            </a:r>
          </a:p>
          <a:p>
            <a:endParaRPr lang="en-US" dirty="0"/>
          </a:p>
          <a:p>
            <a:r>
              <a:rPr lang="en-US" dirty="0"/>
              <a:t>‘we went out and made a B-line for who ever we wanted to arrest’ </a:t>
            </a:r>
          </a:p>
          <a:p>
            <a:r>
              <a:rPr lang="en-US" dirty="0"/>
              <a:t>’evidence was planted, that was a common practice’</a:t>
            </a:r>
          </a:p>
          <a:p>
            <a:r>
              <a:rPr lang="en-US" dirty="0"/>
              <a:t>‘assaulting people was a daily occurrence’ </a:t>
            </a:r>
          </a:p>
          <a:p>
            <a:endParaRPr lang="en-US" dirty="0"/>
          </a:p>
          <a:p>
            <a:r>
              <a:rPr lang="en-US" dirty="0"/>
              <a:t>Prior to PACE1984, there was no legislation in place to protect the publics rights, which made them feel </a:t>
            </a:r>
            <a:r>
              <a:rPr lang="en-US" dirty="0" err="1"/>
              <a:t>humiluated</a:t>
            </a:r>
            <a:r>
              <a:rPr lang="en-US" dirty="0"/>
              <a:t>, targeted and discriminated. The misuse and abuse of power used by the police resulted in hate and mistrust causing anger and frustration, resulting to the Brixton riots 1981</a:t>
            </a:r>
          </a:p>
        </p:txBody>
      </p:sp>
      <p:sp>
        <p:nvSpPr>
          <p:cNvPr id="4" name="Slide Number Placeholder 3"/>
          <p:cNvSpPr>
            <a:spLocks noGrp="1"/>
          </p:cNvSpPr>
          <p:nvPr>
            <p:ph type="sldNum" sz="quarter" idx="5"/>
          </p:nvPr>
        </p:nvSpPr>
        <p:spPr/>
        <p:txBody>
          <a:bodyPr/>
          <a:lstStyle/>
          <a:p>
            <a:fld id="{430D4B95-1D9C-7F4E-9E44-E09A6B61E2D2}" type="slidenum">
              <a:rPr lang="en-US" smtClean="0"/>
              <a:t>10</a:t>
            </a:fld>
            <a:endParaRPr lang="en-US"/>
          </a:p>
        </p:txBody>
      </p:sp>
    </p:spTree>
    <p:extLst>
      <p:ext uri="{BB962C8B-B14F-4D97-AF65-F5344CB8AC3E}">
        <p14:creationId xmlns:p14="http://schemas.microsoft.com/office/powerpoint/2010/main" val="1684664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2. This was the first time a petrol bomb had been used in Britain (Willis, 1985). </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430D4B95-1D9C-7F4E-9E44-E09A6B61E2D2}" type="slidenum">
              <a:rPr lang="en-US" smtClean="0"/>
              <a:t>11</a:t>
            </a:fld>
            <a:endParaRPr lang="en-US"/>
          </a:p>
        </p:txBody>
      </p:sp>
    </p:spTree>
    <p:extLst>
      <p:ext uri="{BB962C8B-B14F-4D97-AF65-F5344CB8AC3E}">
        <p14:creationId xmlns:p14="http://schemas.microsoft.com/office/powerpoint/2010/main" val="478162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IMPACT MISUSE OF POWERS CAN HAVE </a:t>
            </a:r>
          </a:p>
        </p:txBody>
      </p:sp>
      <p:sp>
        <p:nvSpPr>
          <p:cNvPr id="4" name="Slide Number Placeholder 3"/>
          <p:cNvSpPr>
            <a:spLocks noGrp="1"/>
          </p:cNvSpPr>
          <p:nvPr>
            <p:ph type="sldNum" sz="quarter" idx="5"/>
          </p:nvPr>
        </p:nvSpPr>
        <p:spPr/>
        <p:txBody>
          <a:bodyPr/>
          <a:lstStyle/>
          <a:p>
            <a:fld id="{430D4B95-1D9C-7F4E-9E44-E09A6B61E2D2}" type="slidenum">
              <a:rPr lang="en-US" smtClean="0"/>
              <a:t>12</a:t>
            </a:fld>
            <a:endParaRPr lang="en-US"/>
          </a:p>
        </p:txBody>
      </p:sp>
    </p:spTree>
    <p:extLst>
      <p:ext uri="{BB962C8B-B14F-4D97-AF65-F5344CB8AC3E}">
        <p14:creationId xmlns:p14="http://schemas.microsoft.com/office/powerpoint/2010/main" val="1574188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dirty="0"/>
              <a:t>   There now has to be reasonable grounds for the suspicion along with being able to be transparent and explain the reasoning for the search. .you can no longer perform a stop and search based on someone looking suspicious (James &amp; Hester, 2022). )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US" dirty="0"/>
          </a:p>
          <a:p>
            <a:endParaRPr lang="en-US" dirty="0"/>
          </a:p>
          <a:p>
            <a:r>
              <a:rPr lang="en-US" dirty="0"/>
              <a:t>2.     BEST USE OF STOP AND SEARCH (BUSS) – developed  in 2014 by College of Policing &amp; Home Office. Created to ensure stop and search practice  has an intelligence led perspective by giving information and advice on data recording and publishing, dealing with community complaints and diversity and race observing </a:t>
            </a:r>
          </a:p>
          <a:p>
            <a:endParaRPr lang="en-US" dirty="0"/>
          </a:p>
          <a:p>
            <a:endParaRPr lang="en-US" dirty="0"/>
          </a:p>
          <a:p>
            <a:endParaRPr lang="en-US" dirty="0"/>
          </a:p>
          <a:p>
            <a:r>
              <a:rPr lang="en-US" dirty="0"/>
              <a:t>3.     Officers should follow the </a:t>
            </a:r>
            <a:r>
              <a:rPr lang="en-US" dirty="0" err="1"/>
              <a:t>accro</a:t>
            </a:r>
            <a:r>
              <a:rPr lang="en-US" dirty="0"/>
              <a:t> ‘GOWISLEY’  </a:t>
            </a:r>
          </a:p>
          <a:p>
            <a:r>
              <a:rPr lang="en-US" dirty="0"/>
              <a:t>so giving a clear explanation of the grounds for suspicion ,</a:t>
            </a:r>
          </a:p>
          <a:p>
            <a:pPr marL="228600" indent="-228600">
              <a:buFont typeface="+mj-lt"/>
              <a:buAutoNum type="arabicPeriod"/>
            </a:pPr>
            <a:r>
              <a:rPr lang="en-US" dirty="0"/>
              <a:t> a clear explanation of the object and purpose of the search </a:t>
            </a:r>
          </a:p>
          <a:p>
            <a:pPr marL="228600" indent="-228600">
              <a:buFont typeface="+mj-lt"/>
              <a:buAutoNum type="arabicPeriod"/>
            </a:pPr>
            <a:r>
              <a:rPr lang="en-US" dirty="0"/>
              <a:t>Show warrant card</a:t>
            </a:r>
          </a:p>
          <a:p>
            <a:pPr marL="228600" indent="-228600">
              <a:buFont typeface="+mj-lt"/>
              <a:buAutoNum type="arabicPeriod"/>
            </a:pPr>
            <a:r>
              <a:rPr lang="en-US" dirty="0"/>
              <a:t>Give the identity of themselves and their police number </a:t>
            </a:r>
          </a:p>
          <a:p>
            <a:pPr marL="228600" indent="-228600">
              <a:buFont typeface="+mj-lt"/>
              <a:buAutoNum type="arabicPeriod"/>
            </a:pPr>
            <a:r>
              <a:rPr lang="en-US" dirty="0"/>
              <a:t>Station to which they are attached Entitlement to a copy of search record </a:t>
            </a:r>
          </a:p>
          <a:p>
            <a:pPr marL="228600" indent="-228600">
              <a:buFont typeface="+mj-lt"/>
              <a:buAutoNum type="arabicPeriod"/>
            </a:pPr>
            <a:r>
              <a:rPr lang="en-US" dirty="0"/>
              <a:t>State legal power used </a:t>
            </a:r>
          </a:p>
          <a:p>
            <a:pPr marL="228600" indent="-228600">
              <a:buFont typeface="+mj-lt"/>
              <a:buAutoNum type="arabicPeriod"/>
            </a:pPr>
            <a:r>
              <a:rPr lang="en-US" dirty="0"/>
              <a:t>And to state they are detained under the purpose of a search </a:t>
            </a:r>
          </a:p>
          <a:p>
            <a:endParaRPr lang="en-US" dirty="0"/>
          </a:p>
          <a:p>
            <a:endParaRPr lang="en-US" dirty="0"/>
          </a:p>
        </p:txBody>
      </p:sp>
      <p:sp>
        <p:nvSpPr>
          <p:cNvPr id="4" name="Slide Number Placeholder 3"/>
          <p:cNvSpPr>
            <a:spLocks noGrp="1"/>
          </p:cNvSpPr>
          <p:nvPr>
            <p:ph type="sldNum" sz="quarter" idx="5"/>
          </p:nvPr>
        </p:nvSpPr>
        <p:spPr/>
        <p:txBody>
          <a:bodyPr/>
          <a:lstStyle/>
          <a:p>
            <a:fld id="{430D4B95-1D9C-7F4E-9E44-E09A6B61E2D2}" type="slidenum">
              <a:rPr lang="en-US" smtClean="0"/>
              <a:t>14</a:t>
            </a:fld>
            <a:endParaRPr lang="en-US"/>
          </a:p>
        </p:txBody>
      </p:sp>
    </p:spTree>
    <p:extLst>
      <p:ext uri="{BB962C8B-B14F-4D97-AF65-F5344CB8AC3E}">
        <p14:creationId xmlns:p14="http://schemas.microsoft.com/office/powerpoint/2010/main" val="3614953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1.Basing this on BME members of the public, conducting a stop and search with personal factors such as race can have damaging and long lasting effects, especially on youngsters, making them feel victimized (Keeling, 2017)</a:t>
            </a:r>
          </a:p>
          <a:p>
            <a:endParaRPr lang="en-US" dirty="0"/>
          </a:p>
          <a:p>
            <a:r>
              <a:rPr lang="en-US" dirty="0"/>
              <a:t>2. Misuse of stop and search practice on young BAME members, can shape their whole perception on the police, causing mistrust. One of </a:t>
            </a:r>
            <a:r>
              <a:rPr lang="en-US" dirty="0" err="1"/>
              <a:t>keelings</a:t>
            </a:r>
            <a:r>
              <a:rPr lang="en-US" dirty="0"/>
              <a:t> key findings in ‘’’’’ showed that due to the knowledge and experience of misuse of stop and searches, 2/5 of young BAME members of the public had less trust in the police (keeling, 2017). </a:t>
            </a:r>
          </a:p>
          <a:p>
            <a:endParaRPr lang="en-US" dirty="0"/>
          </a:p>
          <a:p>
            <a:r>
              <a:rPr lang="en-US" dirty="0"/>
              <a:t>2.1 This is a high percentage but when you compare it to the amount of white people who have trust in the police which is 74% and Asian which is 77%. BME members of the public have the lowest percentage in confidence and trust in police. (</a:t>
            </a:r>
            <a:r>
              <a:rPr lang="en-US" dirty="0" err="1"/>
              <a:t>gov.uk</a:t>
            </a:r>
            <a:r>
              <a:rPr lang="en-US" dirty="0"/>
              <a:t>, 2021) this can be argued that past events/ media have shaped their perception on police</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30D4B95-1D9C-7F4E-9E44-E09A6B61E2D2}" type="slidenum">
              <a:rPr lang="en-US" smtClean="0"/>
              <a:t>15</a:t>
            </a:fld>
            <a:endParaRPr lang="en-US"/>
          </a:p>
        </p:txBody>
      </p:sp>
    </p:spTree>
    <p:extLst>
      <p:ext uri="{BB962C8B-B14F-4D97-AF65-F5344CB8AC3E}">
        <p14:creationId xmlns:p14="http://schemas.microsoft.com/office/powerpoint/2010/main" val="17492855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This was a 3% increase to the year ending march 2022 (Home Office, 2023)</a:t>
            </a:r>
          </a:p>
          <a:p>
            <a:pPr marL="228600" indent="-228600">
              <a:buAutoNum type="arabicPeriod"/>
            </a:pPr>
            <a:endParaRPr lang="en-US" dirty="0"/>
          </a:p>
          <a:p>
            <a:pPr marL="228600" indent="-228600">
              <a:buAutoNum type="arabicPeriod"/>
            </a:pPr>
            <a:endParaRPr lang="en-US" dirty="0"/>
          </a:p>
          <a:p>
            <a:pPr marL="228600" indent="-228600">
              <a:buAutoNum type="arabicPeriod"/>
            </a:pPr>
            <a:r>
              <a:rPr lang="en-US" dirty="0"/>
              <a:t>However the stop and search rate for BME people was a 5.5% decrease from the year ending March 2022 (Home Office, 2023)</a:t>
            </a:r>
          </a:p>
          <a:p>
            <a:pPr marL="0" indent="0">
              <a:buNone/>
            </a:pPr>
            <a:r>
              <a:rPr lang="en-US" dirty="0"/>
              <a:t>This shows although there was a disparity decrease from the following year, there still seems to be an ongoing issue with stop and search practice towards BME members of the public. </a:t>
            </a:r>
          </a:p>
          <a:p>
            <a:pPr marL="0" indent="0">
              <a:buNone/>
            </a:pPr>
            <a:endParaRPr lang="en-US" dirty="0"/>
          </a:p>
          <a:p>
            <a:pPr marL="0" indent="0">
              <a:buNone/>
            </a:pPr>
            <a:endParaRPr lang="en-US" dirty="0"/>
          </a:p>
          <a:p>
            <a:pPr marL="228600" indent="-228600">
              <a:buAutoNum type="arabicPeriod"/>
            </a:pPr>
            <a:endParaRPr lang="en-US" dirty="0"/>
          </a:p>
          <a:p>
            <a:pPr marL="0" indent="0">
              <a:buNone/>
            </a:pPr>
            <a:r>
              <a:rPr lang="en-US" dirty="0"/>
              <a:t>3.This percentage is very high, it can be argued whether police are conducting stop and search procedures correctly, based on there being no further action to be taken. Were there reasonable grounds ?? </a:t>
            </a:r>
          </a:p>
          <a:p>
            <a:pPr marL="0" indent="0">
              <a:buNone/>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30D4B95-1D9C-7F4E-9E44-E09A6B61E2D2}" type="slidenum">
              <a:rPr lang="en-US" smtClean="0"/>
              <a:t>16</a:t>
            </a:fld>
            <a:endParaRPr lang="en-US"/>
          </a:p>
        </p:txBody>
      </p:sp>
    </p:spTree>
    <p:extLst>
      <p:ext uri="{BB962C8B-B14F-4D97-AF65-F5344CB8AC3E}">
        <p14:creationId xmlns:p14="http://schemas.microsoft.com/office/powerpoint/2010/main" val="706672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2.This evidence shows how fundamental and effective modern day stop and search legislations and procedures are in combatting crime.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430D4B95-1D9C-7F4E-9E44-E09A6B61E2D2}" type="slidenum">
              <a:rPr lang="en-US" smtClean="0"/>
              <a:t>17</a:t>
            </a:fld>
            <a:endParaRPr lang="en-US"/>
          </a:p>
        </p:txBody>
      </p:sp>
    </p:spTree>
    <p:extLst>
      <p:ext uri="{BB962C8B-B14F-4D97-AF65-F5344CB8AC3E}">
        <p14:creationId xmlns:p14="http://schemas.microsoft.com/office/powerpoint/2010/main" val="3271720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Media plays an </a:t>
            </a:r>
            <a:r>
              <a:rPr lang="en-US" dirty="0" err="1"/>
              <a:t>integeral</a:t>
            </a:r>
            <a:r>
              <a:rPr lang="en-US" dirty="0"/>
              <a:t> role in the perception of police. </a:t>
            </a:r>
          </a:p>
          <a:p>
            <a:endParaRPr lang="en-US" dirty="0"/>
          </a:p>
          <a:p>
            <a:pPr marL="171450" indent="-171450">
              <a:buFontTx/>
              <a:buChar char="-"/>
            </a:pPr>
            <a:r>
              <a:rPr lang="en-US" dirty="0"/>
              <a:t>In modern day, newspaper articles can be accessed and read online, the media has the capability of changing ones perception in the police, causing mistrust. Some articles are true however, media have the power to mislead and dramatize events and facts. </a:t>
            </a:r>
          </a:p>
          <a:p>
            <a:pPr marL="171450" indent="-171450">
              <a:buFontTx/>
              <a:buChar char="-"/>
            </a:pPr>
            <a:endParaRPr lang="en-US" dirty="0"/>
          </a:p>
          <a:p>
            <a:pPr marL="171450" indent="-171450">
              <a:buFontTx/>
              <a:buChar char="-"/>
            </a:pPr>
            <a:endParaRPr lang="en-US" dirty="0"/>
          </a:p>
          <a:p>
            <a:pPr marL="171450" indent="-171450">
              <a:buFontTx/>
              <a:buChar char="-"/>
            </a:pPr>
            <a:r>
              <a:rPr lang="en-US" dirty="0" err="1"/>
              <a:t>i</a:t>
            </a:r>
            <a:r>
              <a:rPr lang="en-US" dirty="0"/>
              <a:t> think due to past experiences and past events like Brixton riots, its taken police a long time to shape and modernize modern day stop and search practice. Due to media influence and past knowledge of stop and search practice, it continues to be a problem with BME members of the public having trust in the police. </a:t>
            </a:r>
          </a:p>
          <a:p>
            <a:pPr marL="171450" indent="-171450">
              <a:buFontTx/>
              <a:buChar char="-"/>
            </a:pPr>
            <a:endParaRPr lang="en-US" dirty="0"/>
          </a:p>
          <a:p>
            <a:pPr marL="171450" indent="-171450">
              <a:buFontTx/>
              <a:buChar char="-"/>
            </a:pPr>
            <a:r>
              <a:rPr lang="en-US" dirty="0"/>
              <a:t>I think there are still some issues to modern day stop and search practice such as </a:t>
            </a:r>
            <a:r>
              <a:rPr lang="en-US" dirty="0" err="1"/>
              <a:t>corruptipn</a:t>
            </a:r>
            <a:r>
              <a:rPr lang="en-US" dirty="0"/>
              <a:t> and police misusing their powers to conduct a search with having no reasonable grounds. </a:t>
            </a:r>
          </a:p>
        </p:txBody>
      </p:sp>
      <p:sp>
        <p:nvSpPr>
          <p:cNvPr id="4" name="Slide Number Placeholder 3"/>
          <p:cNvSpPr>
            <a:spLocks noGrp="1"/>
          </p:cNvSpPr>
          <p:nvPr>
            <p:ph type="sldNum" sz="quarter" idx="5"/>
          </p:nvPr>
        </p:nvSpPr>
        <p:spPr/>
        <p:txBody>
          <a:bodyPr/>
          <a:lstStyle/>
          <a:p>
            <a:fld id="{430D4B95-1D9C-7F4E-9E44-E09A6B61E2D2}" type="slidenum">
              <a:rPr lang="en-US" smtClean="0"/>
              <a:t>18</a:t>
            </a:fld>
            <a:endParaRPr lang="en-US"/>
          </a:p>
        </p:txBody>
      </p:sp>
    </p:spTree>
    <p:extLst>
      <p:ext uri="{BB962C8B-B14F-4D97-AF65-F5344CB8AC3E}">
        <p14:creationId xmlns:p14="http://schemas.microsoft.com/office/powerpoint/2010/main" val="2735190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 This protects both the public and police when a stop and search procedure is being carried out. It can help members of the public to feel safe along with showing transparency and evidence if a complaint or investigation was to happen (South Yorkshire Police, 2023). </a:t>
            </a:r>
          </a:p>
          <a:p>
            <a:endParaRPr lang="en-US" dirty="0"/>
          </a:p>
        </p:txBody>
      </p:sp>
      <p:sp>
        <p:nvSpPr>
          <p:cNvPr id="4" name="Slide Number Placeholder 3"/>
          <p:cNvSpPr>
            <a:spLocks noGrp="1"/>
          </p:cNvSpPr>
          <p:nvPr>
            <p:ph type="sldNum" sz="quarter" idx="5"/>
          </p:nvPr>
        </p:nvSpPr>
        <p:spPr/>
        <p:txBody>
          <a:bodyPr/>
          <a:lstStyle/>
          <a:p>
            <a:fld id="{430D4B95-1D9C-7F4E-9E44-E09A6B61E2D2}" type="slidenum">
              <a:rPr lang="en-US" smtClean="0"/>
              <a:t>19</a:t>
            </a:fld>
            <a:endParaRPr lang="en-US"/>
          </a:p>
        </p:txBody>
      </p:sp>
    </p:spTree>
    <p:extLst>
      <p:ext uri="{BB962C8B-B14F-4D97-AF65-F5344CB8AC3E}">
        <p14:creationId xmlns:p14="http://schemas.microsoft.com/office/powerpoint/2010/main" val="1251748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11/2/23</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3848946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11/2/23</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88883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11/2/23</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677963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11/2/23</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50070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11/2/23</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14149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11/2/23</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98927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11/2/23</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722389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11/2/23</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53032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11/2/23</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5664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11/2/23</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83044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11/2/23</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63897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11/2/23</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69722174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6.svg"/></Relationships>
</file>

<file path=ppt/slides/_rels/slide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5.pn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YmUNjphPHJ4?feature=oembed" TargetMode="Externa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ollege.police.uk/app/stop-and-search/professional" TargetMode="External"/><Relationship Id="rId2" Type="http://schemas.openxmlformats.org/officeDocument/2006/relationships/hyperlink" Target="https://blacklivesmatter.uk/Resources/SN03878.pdf" TargetMode="External"/><Relationship Id="rId1" Type="http://schemas.openxmlformats.org/officeDocument/2006/relationships/slideLayout" Target="../slideLayouts/slideLayout2.xml"/><Relationship Id="rId5" Type="http://schemas.openxmlformats.org/officeDocument/2006/relationships/hyperlink" Target="https://www.theguardian.com/uk-news/2020/oct/28/met-police-criticised-for-multiple-errors-in-stop-and-search-practice" TargetMode="External"/><Relationship Id="rId4" Type="http://schemas.openxmlformats.org/officeDocument/2006/relationships/hyperlink" Target="https://www.college.police.uk/app/stop-and-search/stop-and-search"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police-powers-to-stop-and-search-your-rights" TargetMode="External"/><Relationship Id="rId2" Type="http://schemas.openxmlformats.org/officeDocument/2006/relationships/hyperlink" Target="https://www.ethnicity-facts-figures.service.gov.uk/crime-justice-and-the-law/policing/confidence-in-the-local-police/latest#:~:text=The%20data%20shows%20that%3A,than%20Black%20people%20(64%25)" TargetMode="External"/><Relationship Id="rId1" Type="http://schemas.openxmlformats.org/officeDocument/2006/relationships/slideLayout" Target="../slideLayouts/slideLayout2.xml"/><Relationship Id="rId5" Type="http://schemas.openxmlformats.org/officeDocument/2006/relationships/hyperlink" Target="https://www.hoffmanphotos.com/-/galleries/stock-archive/brixton-riots-1981/-/medias/f911bdee-556d-4907-9f27-1579eec79647-715-187-brixton-police-burning-store" TargetMode="External"/><Relationship Id="rId4" Type="http://schemas.openxmlformats.org/officeDocument/2006/relationships/hyperlink" Target="https://www.hoffmanphotos.com/-/galleries/stock-archive/brixton-riots-1981/-/medias/a544d21f-be07-486e-b8c7-e412c452dc4c-brixton-riots-london-1981"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statistics/stop-and-search-and-arrests-year-ending-march-2023/police-powers-and-procedures-stop-and-search-and-arrests-england-and-wales-year-ending-31-march-2023" TargetMode="External"/><Relationship Id="rId2" Type="http://schemas.openxmlformats.org/officeDocument/2006/relationships/hyperlink" Target="https://www.gov.uk/government/publications/pace-code-a-2023/pace-code-a-2023-accessible" TargetMode="External"/><Relationship Id="rId1" Type="http://schemas.openxmlformats.org/officeDocument/2006/relationships/slideLayout" Target="../slideLayouts/slideLayout2.xml"/><Relationship Id="rId4" Type="http://schemas.openxmlformats.org/officeDocument/2006/relationships/hyperlink" Target="https://homeofficemedia.blog.gov.uk/2023/06/23/police-powers-stop-and-search/"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YmUNjphPHJ4" TargetMode="External"/><Relationship Id="rId2" Type="http://schemas.openxmlformats.org/officeDocument/2006/relationships/hyperlink" Target="https://www.criminaljusticealliance.org/wp-content/uploads/No-Respect-Young-BAME-men.pdf" TargetMode="External"/><Relationship Id="rId1" Type="http://schemas.openxmlformats.org/officeDocument/2006/relationships/slideLayout" Target="../slideLayouts/slideLayout2.xml"/><Relationship Id="rId5" Type="http://schemas.openxmlformats.org/officeDocument/2006/relationships/hyperlink" Target="https://researchbriefings.files.parliament.uk/documents/SN03878/SN03878.pdf" TargetMode="External"/><Relationship Id="rId4" Type="http://schemas.openxmlformats.org/officeDocument/2006/relationships/hyperlink" Target="https://krw-law.ie/wp-content/uploads/2017/05/The-Role-of-a-Solicitor-in-the-Police-Station-PACE-IPLS-8.3.17.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southyorkshire.police.uk/media/9100/poap.pdf" TargetMode="External"/><Relationship Id="rId2" Type="http://schemas.openxmlformats.org/officeDocument/2006/relationships/hyperlink" Target="https://www.police.uk/pu/your-area/city-of-london-police/performance/stop-and-search/" TargetMode="External"/><Relationship Id="rId1" Type="http://schemas.openxmlformats.org/officeDocument/2006/relationships/slideLayout" Target="../slideLayouts/slideLayout2.xml"/><Relationship Id="rId4" Type="http://schemas.openxmlformats.org/officeDocument/2006/relationships/hyperlink" Target="https://www.theguardian.com/uk-news/2021/nov/15/black-boy-in-stop-and-search-30-times-accuses-met-police-of-racist-profil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lking up a stairs">
            <a:extLst>
              <a:ext uri="{FF2B5EF4-FFF2-40B4-BE49-F238E27FC236}">
                <a16:creationId xmlns:a16="http://schemas.microsoft.com/office/drawing/2014/main" id="{A9C75DE1-992F-C2A8-5A53-AEDFAEB67C9D}"/>
              </a:ext>
            </a:extLst>
          </p:cNvPr>
          <p:cNvPicPr>
            <a:picLocks noChangeAspect="1"/>
          </p:cNvPicPr>
          <p:nvPr/>
        </p:nvPicPr>
        <p:blipFill rotWithShape="1">
          <a:blip r:embed="rId2"/>
          <a:srcRect t="4590" b="11141"/>
          <a:stretch/>
        </p:blipFill>
        <p:spPr>
          <a:xfrm>
            <a:off x="1" y="10"/>
            <a:ext cx="12192000" cy="6857990"/>
          </a:xfrm>
          <a:prstGeom prst="rect">
            <a:avLst/>
          </a:prstGeom>
        </p:spPr>
      </p:pic>
      <p:sp>
        <p:nvSpPr>
          <p:cNvPr id="21" name="Rectangle 20">
            <a:extLst>
              <a:ext uri="{FF2B5EF4-FFF2-40B4-BE49-F238E27FC236}">
                <a16:creationId xmlns:a16="http://schemas.microsoft.com/office/drawing/2014/main" id="{B72D6322-BB79-455D-9295-EC9B9FA9D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1"/>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F3BD2-85EA-4105-9330-9A11A25FA72F}"/>
              </a:ext>
            </a:extLst>
          </p:cNvPr>
          <p:cNvSpPr>
            <a:spLocks noGrp="1"/>
          </p:cNvSpPr>
          <p:nvPr>
            <p:ph type="ctrTitle"/>
          </p:nvPr>
        </p:nvSpPr>
        <p:spPr>
          <a:xfrm>
            <a:off x="1371600" y="2057400"/>
            <a:ext cx="9486900" cy="1671509"/>
          </a:xfrm>
        </p:spPr>
        <p:txBody>
          <a:bodyPr>
            <a:normAutofit/>
          </a:bodyPr>
          <a:lstStyle/>
          <a:p>
            <a:r>
              <a:rPr lang="en-US">
                <a:solidFill>
                  <a:srgbClr val="FFFFFF"/>
                </a:solidFill>
              </a:rPr>
              <a:t>The Importance of Stop &amp; Search Powers</a:t>
            </a:r>
          </a:p>
        </p:txBody>
      </p:sp>
      <p:sp>
        <p:nvSpPr>
          <p:cNvPr id="3" name="Subtitle 2">
            <a:extLst>
              <a:ext uri="{FF2B5EF4-FFF2-40B4-BE49-F238E27FC236}">
                <a16:creationId xmlns:a16="http://schemas.microsoft.com/office/drawing/2014/main" id="{A02E4438-D063-1FD2-496A-C88481DEFA79}"/>
              </a:ext>
            </a:extLst>
          </p:cNvPr>
          <p:cNvSpPr>
            <a:spLocks noGrp="1"/>
          </p:cNvSpPr>
          <p:nvPr>
            <p:ph type="subTitle" idx="1"/>
          </p:nvPr>
        </p:nvSpPr>
        <p:spPr>
          <a:xfrm>
            <a:off x="2057400" y="3818964"/>
            <a:ext cx="8115300" cy="685799"/>
          </a:xfrm>
        </p:spPr>
        <p:txBody>
          <a:bodyPr>
            <a:normAutofit/>
          </a:bodyPr>
          <a:lstStyle/>
          <a:p>
            <a:r>
              <a:rPr lang="en-US">
                <a:solidFill>
                  <a:srgbClr val="FFFFFF"/>
                </a:solidFill>
              </a:rPr>
              <a:t>Digital &amp; Operational policing  </a:t>
            </a:r>
          </a:p>
        </p:txBody>
      </p:sp>
      <p:sp>
        <p:nvSpPr>
          <p:cNvPr id="4" name="TextBox 3">
            <a:extLst>
              <a:ext uri="{FF2B5EF4-FFF2-40B4-BE49-F238E27FC236}">
                <a16:creationId xmlns:a16="http://schemas.microsoft.com/office/drawing/2014/main" id="{7EA2CD8F-5704-5EBF-EF54-440905F484F5}"/>
              </a:ext>
            </a:extLst>
          </p:cNvPr>
          <p:cNvSpPr txBox="1"/>
          <p:nvPr/>
        </p:nvSpPr>
        <p:spPr>
          <a:xfrm>
            <a:off x="9101138" y="5507535"/>
            <a:ext cx="2557462" cy="723275"/>
          </a:xfrm>
          <a:prstGeom prst="rect">
            <a:avLst/>
          </a:prstGeom>
          <a:noFill/>
        </p:spPr>
        <p:txBody>
          <a:bodyPr wrap="square" rtlCol="0">
            <a:spAutoFit/>
          </a:bodyPr>
          <a:lstStyle/>
          <a:p>
            <a:pPr>
              <a:spcAft>
                <a:spcPts val="600"/>
              </a:spcAft>
            </a:pPr>
            <a:r>
              <a:rPr lang="en-US" dirty="0"/>
              <a:t>Chelsea Pelosi 2015581</a:t>
            </a:r>
          </a:p>
          <a:p>
            <a:pPr>
              <a:spcAft>
                <a:spcPts val="600"/>
              </a:spcAft>
            </a:pPr>
            <a:r>
              <a:rPr lang="en-US" dirty="0"/>
              <a:t>BMPL6009</a:t>
            </a:r>
          </a:p>
        </p:txBody>
      </p:sp>
      <p:sp>
        <p:nvSpPr>
          <p:cNvPr id="6" name="TextBox 5">
            <a:extLst>
              <a:ext uri="{FF2B5EF4-FFF2-40B4-BE49-F238E27FC236}">
                <a16:creationId xmlns:a16="http://schemas.microsoft.com/office/drawing/2014/main" id="{9555152E-AA53-844C-5810-0E22C375AC3D}"/>
              </a:ext>
            </a:extLst>
          </p:cNvPr>
          <p:cNvSpPr txBox="1"/>
          <p:nvPr/>
        </p:nvSpPr>
        <p:spPr>
          <a:xfrm>
            <a:off x="533400" y="5958068"/>
            <a:ext cx="3939858" cy="646331"/>
          </a:xfrm>
          <a:prstGeom prst="rect">
            <a:avLst/>
          </a:prstGeom>
          <a:noFill/>
        </p:spPr>
        <p:txBody>
          <a:bodyPr wrap="square" rtlCol="0">
            <a:spAutoFit/>
          </a:bodyPr>
          <a:lstStyle/>
          <a:p>
            <a:r>
              <a:rPr lang="en-US" dirty="0">
                <a:solidFill>
                  <a:schemeClr val="bg1"/>
                </a:solidFill>
              </a:rPr>
              <a:t>Chelsea Pelosi 2015581</a:t>
            </a:r>
          </a:p>
          <a:p>
            <a:r>
              <a:rPr lang="en-US" dirty="0">
                <a:solidFill>
                  <a:schemeClr val="bg1"/>
                </a:solidFill>
              </a:rPr>
              <a:t>BMPL6009</a:t>
            </a:r>
          </a:p>
        </p:txBody>
      </p:sp>
    </p:spTree>
    <p:extLst>
      <p:ext uri="{BB962C8B-B14F-4D97-AF65-F5344CB8AC3E}">
        <p14:creationId xmlns:p14="http://schemas.microsoft.com/office/powerpoint/2010/main" val="3186104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EE8294-4110-44EB-8577-6CA8DF797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C45E44A-48F0-452E-94AB-C02C0355C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700" y="685800"/>
            <a:ext cx="74295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A0FEB0-A097-FD03-D4EB-F074D88D2FA9}"/>
              </a:ext>
            </a:extLst>
          </p:cNvPr>
          <p:cNvSpPr>
            <a:spLocks noGrp="1"/>
          </p:cNvSpPr>
          <p:nvPr>
            <p:ph type="title"/>
          </p:nvPr>
        </p:nvSpPr>
        <p:spPr>
          <a:xfrm>
            <a:off x="4762500" y="942449"/>
            <a:ext cx="6096000" cy="936840"/>
          </a:xfrm>
        </p:spPr>
        <p:txBody>
          <a:bodyPr>
            <a:normAutofit/>
          </a:bodyPr>
          <a:lstStyle/>
          <a:p>
            <a:pPr algn="ctr"/>
            <a:r>
              <a:rPr lang="en-US" sz="2000"/>
              <a:t>What do we mean by stop &amp; search powers?</a:t>
            </a:r>
            <a:br>
              <a:rPr lang="en-US" sz="2000"/>
            </a:br>
            <a:endParaRPr lang="en-US" sz="2000"/>
          </a:p>
        </p:txBody>
      </p:sp>
      <p:pic>
        <p:nvPicPr>
          <p:cNvPr id="5" name="Picture 4">
            <a:extLst>
              <a:ext uri="{FF2B5EF4-FFF2-40B4-BE49-F238E27FC236}">
                <a16:creationId xmlns:a16="http://schemas.microsoft.com/office/drawing/2014/main" id="{CD6FB4CA-DBF7-7B62-17F3-81FEBC5FE471}"/>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42440" r="29747"/>
          <a:stretch/>
        </p:blipFill>
        <p:spPr>
          <a:xfrm>
            <a:off x="0" y="0"/>
            <a:ext cx="3390899" cy="6857990"/>
          </a:xfrm>
          <a:prstGeom prst="rect">
            <a:avLst/>
          </a:prstGeom>
        </p:spPr>
      </p:pic>
      <p:sp>
        <p:nvSpPr>
          <p:cNvPr id="3" name="Content Placeholder 2">
            <a:extLst>
              <a:ext uri="{FF2B5EF4-FFF2-40B4-BE49-F238E27FC236}">
                <a16:creationId xmlns:a16="http://schemas.microsoft.com/office/drawing/2014/main" id="{DEC354A5-64B3-0337-4C41-B417B033A678}"/>
              </a:ext>
            </a:extLst>
          </p:cNvPr>
          <p:cNvSpPr>
            <a:spLocks noGrp="1"/>
          </p:cNvSpPr>
          <p:nvPr>
            <p:ph idx="1"/>
          </p:nvPr>
        </p:nvSpPr>
        <p:spPr>
          <a:xfrm>
            <a:off x="4667833" y="1897523"/>
            <a:ext cx="6247233" cy="3535585"/>
          </a:xfrm>
        </p:spPr>
        <p:txBody>
          <a:bodyPr>
            <a:normAutofit/>
          </a:bodyPr>
          <a:lstStyle/>
          <a:p>
            <a:r>
              <a:rPr lang="en-US" dirty="0"/>
              <a:t>Statutory powers used by police to conduct a stop and search procedure on a person/vehicle.</a:t>
            </a:r>
          </a:p>
          <a:p>
            <a:r>
              <a:rPr lang="en-US" dirty="0"/>
              <a:t>Authorizes a police officer to detain the person for the purpose of the stop and search without having to arrest them.</a:t>
            </a:r>
          </a:p>
          <a:p>
            <a:r>
              <a:rPr lang="en-US" dirty="0"/>
              <a:t>Should only be carried out if the officer has reasonable grounds and can justify why the procedure was undertaken. </a:t>
            </a:r>
          </a:p>
          <a:p>
            <a:pPr marL="0" indent="0">
              <a:buNone/>
            </a:pPr>
            <a:endParaRPr lang="en-US" dirty="0"/>
          </a:p>
          <a:p>
            <a:endParaRPr lang="en-US" dirty="0"/>
          </a:p>
        </p:txBody>
      </p:sp>
      <p:sp>
        <p:nvSpPr>
          <p:cNvPr id="4" name="TextBox 3">
            <a:extLst>
              <a:ext uri="{FF2B5EF4-FFF2-40B4-BE49-F238E27FC236}">
                <a16:creationId xmlns:a16="http://schemas.microsoft.com/office/drawing/2014/main" id="{BA76D4F8-D208-67E7-C8AA-CB069E787E7D}"/>
              </a:ext>
            </a:extLst>
          </p:cNvPr>
          <p:cNvSpPr txBox="1"/>
          <p:nvPr/>
        </p:nvSpPr>
        <p:spPr>
          <a:xfrm>
            <a:off x="8529638" y="5614988"/>
            <a:ext cx="2800350" cy="369332"/>
          </a:xfrm>
          <a:prstGeom prst="rect">
            <a:avLst/>
          </a:prstGeom>
          <a:noFill/>
        </p:spPr>
        <p:txBody>
          <a:bodyPr wrap="square" rtlCol="0">
            <a:spAutoFit/>
          </a:bodyPr>
          <a:lstStyle/>
          <a:p>
            <a:r>
              <a:rPr lang="en-US" dirty="0"/>
              <a:t>(College of policing, 2017)</a:t>
            </a:r>
          </a:p>
        </p:txBody>
      </p:sp>
    </p:spTree>
    <p:extLst>
      <p:ext uri="{BB962C8B-B14F-4D97-AF65-F5344CB8AC3E}">
        <p14:creationId xmlns:p14="http://schemas.microsoft.com/office/powerpoint/2010/main" val="3073213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41D6A-8EF3-CEB4-BD4C-7462033EABB5}"/>
              </a:ext>
            </a:extLst>
          </p:cNvPr>
          <p:cNvSpPr>
            <a:spLocks noGrp="1"/>
          </p:cNvSpPr>
          <p:nvPr>
            <p:ph type="title"/>
          </p:nvPr>
        </p:nvSpPr>
        <p:spPr>
          <a:xfrm>
            <a:off x="685800" y="701040"/>
            <a:ext cx="3390900" cy="5486400"/>
          </a:xfrm>
        </p:spPr>
        <p:txBody>
          <a:bodyPr anchor="ctr">
            <a:normAutofit/>
          </a:bodyPr>
          <a:lstStyle/>
          <a:p>
            <a:pPr algn="ctr"/>
            <a:r>
              <a:rPr lang="en-US"/>
              <a:t>When are stop &amp; search powers used? </a:t>
            </a:r>
          </a:p>
        </p:txBody>
      </p:sp>
      <p:graphicFrame>
        <p:nvGraphicFramePr>
          <p:cNvPr id="12" name="Content Placeholder 2">
            <a:extLst>
              <a:ext uri="{FF2B5EF4-FFF2-40B4-BE49-F238E27FC236}">
                <a16:creationId xmlns:a16="http://schemas.microsoft.com/office/drawing/2014/main" id="{80ADF62D-70EB-637A-1332-1C4DFF2BF727}"/>
              </a:ext>
            </a:extLst>
          </p:cNvPr>
          <p:cNvGraphicFramePr>
            <a:graphicFrameLocks noGrp="1"/>
          </p:cNvGraphicFramePr>
          <p:nvPr>
            <p:ph idx="1"/>
            <p:extLst>
              <p:ext uri="{D42A27DB-BD31-4B8C-83A1-F6EECF244321}">
                <p14:modId xmlns:p14="http://schemas.microsoft.com/office/powerpoint/2010/main" val="2963829710"/>
              </p:ext>
            </p:extLst>
          </p:nvPr>
        </p:nvGraphicFramePr>
        <p:xfrm>
          <a:off x="4957762" y="214313"/>
          <a:ext cx="7072313" cy="4729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9412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16838-1949-6310-289B-5E4FFB6C80CE}"/>
              </a:ext>
            </a:extLst>
          </p:cNvPr>
          <p:cNvSpPr>
            <a:spLocks noGrp="1"/>
          </p:cNvSpPr>
          <p:nvPr>
            <p:ph type="title"/>
          </p:nvPr>
        </p:nvSpPr>
        <p:spPr>
          <a:xfrm>
            <a:off x="1371600" y="1371600"/>
            <a:ext cx="2705100" cy="4114800"/>
          </a:xfrm>
        </p:spPr>
        <p:txBody>
          <a:bodyPr anchor="ctr">
            <a:normAutofit/>
          </a:bodyPr>
          <a:lstStyle/>
          <a:p>
            <a:pPr algn="ctr"/>
            <a:r>
              <a:rPr lang="en-US">
                <a:solidFill>
                  <a:schemeClr val="bg2"/>
                </a:solidFill>
              </a:rPr>
              <a:t>What law gives police stop and search powers </a:t>
            </a:r>
          </a:p>
        </p:txBody>
      </p:sp>
      <p:graphicFrame>
        <p:nvGraphicFramePr>
          <p:cNvPr id="4" name="Content Placeholder 3">
            <a:extLst>
              <a:ext uri="{FF2B5EF4-FFF2-40B4-BE49-F238E27FC236}">
                <a16:creationId xmlns:a16="http://schemas.microsoft.com/office/drawing/2014/main" id="{08997EF6-EEF0-27E8-7250-30E5F1145509}"/>
              </a:ext>
            </a:extLst>
          </p:cNvPr>
          <p:cNvGraphicFramePr>
            <a:graphicFrameLocks noGrp="1"/>
          </p:cNvGraphicFramePr>
          <p:nvPr>
            <p:ph idx="1"/>
            <p:extLst>
              <p:ext uri="{D42A27DB-BD31-4B8C-83A1-F6EECF244321}">
                <p14:modId xmlns:p14="http://schemas.microsoft.com/office/powerpoint/2010/main" val="3891270860"/>
              </p:ext>
            </p:extLst>
          </p:nvPr>
        </p:nvGraphicFramePr>
        <p:xfrm>
          <a:off x="5410200" y="-442913"/>
          <a:ext cx="6096000" cy="5643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20D5E4A-2F93-387B-6761-441A6B9ECDB6}"/>
              </a:ext>
            </a:extLst>
          </p:cNvPr>
          <p:cNvSpPr txBox="1"/>
          <p:nvPr/>
        </p:nvSpPr>
        <p:spPr>
          <a:xfrm>
            <a:off x="5257604" y="4747736"/>
            <a:ext cx="7744407" cy="738664"/>
          </a:xfrm>
          <a:prstGeom prst="rect">
            <a:avLst/>
          </a:prstGeom>
          <a:noFill/>
        </p:spPr>
        <p:txBody>
          <a:bodyPr wrap="square" rtlCol="0">
            <a:spAutoFit/>
          </a:bodyPr>
          <a:lstStyle/>
          <a:p>
            <a:pPr algn="ctr"/>
            <a:r>
              <a:rPr lang="en-US" sz="2400" b="1" dirty="0"/>
              <a:t>REASONABLE GROUNDS         </a:t>
            </a:r>
          </a:p>
          <a:p>
            <a:pPr algn="ctr"/>
            <a:r>
              <a:rPr lang="en-US" dirty="0"/>
              <a:t>(Home office, 2023)  </a:t>
            </a:r>
          </a:p>
        </p:txBody>
      </p:sp>
      <p:pic>
        <p:nvPicPr>
          <p:cNvPr id="12" name="Graphic 11" descr="Badge Tick with solid fill">
            <a:extLst>
              <a:ext uri="{FF2B5EF4-FFF2-40B4-BE49-F238E27FC236}">
                <a16:creationId xmlns:a16="http://schemas.microsoft.com/office/drawing/2014/main" id="{BE667CCD-B2BD-EA08-3C3F-8C51AC8E222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096000" y="4597955"/>
            <a:ext cx="1038225" cy="1038225"/>
          </a:xfrm>
          <a:prstGeom prst="rect">
            <a:avLst/>
          </a:prstGeom>
        </p:spPr>
      </p:pic>
    </p:spTree>
    <p:extLst>
      <p:ext uri="{BB962C8B-B14F-4D97-AF65-F5344CB8AC3E}">
        <p14:creationId xmlns:p14="http://schemas.microsoft.com/office/powerpoint/2010/main" val="2522360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24740-B197-1322-08B6-DFE0601D8110}"/>
              </a:ext>
            </a:extLst>
          </p:cNvPr>
          <p:cNvSpPr>
            <a:spLocks noGrp="1"/>
          </p:cNvSpPr>
          <p:nvPr>
            <p:ph type="title"/>
          </p:nvPr>
        </p:nvSpPr>
        <p:spPr/>
        <p:txBody>
          <a:bodyPr/>
          <a:lstStyle/>
          <a:p>
            <a:r>
              <a:rPr lang="en-US"/>
              <a:t>What are classed as reasonable grounds?</a:t>
            </a:r>
            <a:endParaRPr lang="en-US" dirty="0"/>
          </a:p>
        </p:txBody>
      </p:sp>
      <p:pic>
        <p:nvPicPr>
          <p:cNvPr id="5" name="Content Placeholder 4" descr="Gender with solid fill">
            <a:extLst>
              <a:ext uri="{FF2B5EF4-FFF2-40B4-BE49-F238E27FC236}">
                <a16:creationId xmlns:a16="http://schemas.microsoft.com/office/drawing/2014/main" id="{E299C4E7-9AC3-1390-490E-C3365CF28C2C}"/>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6729412" y="2578893"/>
            <a:ext cx="2171700" cy="2171700"/>
          </a:xfrm>
        </p:spPr>
      </p:pic>
      <p:pic>
        <p:nvPicPr>
          <p:cNvPr id="9" name="Graphic 8" descr="Call centre with solid fill">
            <a:extLst>
              <a:ext uri="{FF2B5EF4-FFF2-40B4-BE49-F238E27FC236}">
                <a16:creationId xmlns:a16="http://schemas.microsoft.com/office/drawing/2014/main" id="{EED4B3DE-DDE6-934A-4FC5-6831FE99761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195513" y="2509837"/>
            <a:ext cx="2309813" cy="2309813"/>
          </a:xfrm>
          <a:prstGeom prst="rect">
            <a:avLst/>
          </a:prstGeom>
        </p:spPr>
      </p:pic>
      <p:pic>
        <p:nvPicPr>
          <p:cNvPr id="21" name="Graphic 20" descr="Close with solid fill">
            <a:extLst>
              <a:ext uri="{FF2B5EF4-FFF2-40B4-BE49-F238E27FC236}">
                <a16:creationId xmlns:a16="http://schemas.microsoft.com/office/drawing/2014/main" id="{1610CCED-102C-99E7-A0CC-4BD546BD906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358062" y="5069681"/>
            <a:ext cx="914400" cy="914400"/>
          </a:xfrm>
          <a:prstGeom prst="rect">
            <a:avLst/>
          </a:prstGeom>
        </p:spPr>
      </p:pic>
      <p:pic>
        <p:nvPicPr>
          <p:cNvPr id="23" name="Graphic 22" descr="Tick with solid fill">
            <a:extLst>
              <a:ext uri="{FF2B5EF4-FFF2-40B4-BE49-F238E27FC236}">
                <a16:creationId xmlns:a16="http://schemas.microsoft.com/office/drawing/2014/main" id="{8C650C77-63ED-1BA8-4670-2E4E209FB82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781300" y="5069681"/>
            <a:ext cx="914400" cy="914400"/>
          </a:xfrm>
          <a:prstGeom prst="rect">
            <a:avLst/>
          </a:prstGeom>
        </p:spPr>
      </p:pic>
      <p:sp>
        <p:nvSpPr>
          <p:cNvPr id="24" name="TextBox 23">
            <a:extLst>
              <a:ext uri="{FF2B5EF4-FFF2-40B4-BE49-F238E27FC236}">
                <a16:creationId xmlns:a16="http://schemas.microsoft.com/office/drawing/2014/main" id="{34E3FC7C-E193-00C1-C864-9E61CAC288D0}"/>
              </a:ext>
            </a:extLst>
          </p:cNvPr>
          <p:cNvSpPr txBox="1"/>
          <p:nvPr/>
        </p:nvSpPr>
        <p:spPr>
          <a:xfrm>
            <a:off x="9429750" y="6115050"/>
            <a:ext cx="2428875" cy="369332"/>
          </a:xfrm>
          <a:prstGeom prst="rect">
            <a:avLst/>
          </a:prstGeom>
          <a:noFill/>
        </p:spPr>
        <p:txBody>
          <a:bodyPr wrap="square" rtlCol="0">
            <a:spAutoFit/>
          </a:bodyPr>
          <a:lstStyle/>
          <a:p>
            <a:r>
              <a:rPr lang="en-US"/>
              <a:t>(Home Office, 2023)</a:t>
            </a:r>
            <a:endParaRPr lang="en-US" dirty="0"/>
          </a:p>
        </p:txBody>
      </p:sp>
    </p:spTree>
    <p:extLst>
      <p:ext uri="{BB962C8B-B14F-4D97-AF65-F5344CB8AC3E}">
        <p14:creationId xmlns:p14="http://schemas.microsoft.com/office/powerpoint/2010/main" val="1700817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B5E11-7431-690D-1461-3DEA3A00F825}"/>
              </a:ext>
            </a:extLst>
          </p:cNvPr>
          <p:cNvSpPr>
            <a:spLocks noGrp="1"/>
          </p:cNvSpPr>
          <p:nvPr>
            <p:ph type="title"/>
          </p:nvPr>
        </p:nvSpPr>
        <p:spPr>
          <a:xfrm>
            <a:off x="1719264" y="45004"/>
            <a:ext cx="9386888" cy="1269446"/>
          </a:xfrm>
        </p:spPr>
        <p:txBody>
          <a:bodyPr>
            <a:normAutofit fontScale="90000"/>
          </a:bodyPr>
          <a:lstStyle/>
          <a:p>
            <a:pPr algn="ctr"/>
            <a:r>
              <a:rPr lang="en-US" dirty="0"/>
              <a:t>Why does it matter how police carry out stop and search practice? </a:t>
            </a:r>
          </a:p>
        </p:txBody>
      </p:sp>
      <p:sp>
        <p:nvSpPr>
          <p:cNvPr id="4" name="TextBox 3">
            <a:extLst>
              <a:ext uri="{FF2B5EF4-FFF2-40B4-BE49-F238E27FC236}">
                <a16:creationId xmlns:a16="http://schemas.microsoft.com/office/drawing/2014/main" id="{618A09A7-C3FE-8749-0C20-6B9856BFD152}"/>
              </a:ext>
            </a:extLst>
          </p:cNvPr>
          <p:cNvSpPr txBox="1"/>
          <p:nvPr/>
        </p:nvSpPr>
        <p:spPr>
          <a:xfrm>
            <a:off x="9501188" y="6172201"/>
            <a:ext cx="2357437" cy="369332"/>
          </a:xfrm>
          <a:prstGeom prst="rect">
            <a:avLst/>
          </a:prstGeom>
          <a:noFill/>
        </p:spPr>
        <p:txBody>
          <a:bodyPr wrap="square" rtlCol="0">
            <a:spAutoFit/>
          </a:bodyPr>
          <a:lstStyle/>
          <a:p>
            <a:r>
              <a:rPr lang="en-US" dirty="0"/>
              <a:t>(Home Office, 2023).</a:t>
            </a:r>
          </a:p>
        </p:txBody>
      </p:sp>
      <p:graphicFrame>
        <p:nvGraphicFramePr>
          <p:cNvPr id="10" name="Content Placeholder 7">
            <a:extLst>
              <a:ext uri="{FF2B5EF4-FFF2-40B4-BE49-F238E27FC236}">
                <a16:creationId xmlns:a16="http://schemas.microsoft.com/office/drawing/2014/main" id="{C4254475-F8B5-18B6-97E3-93E90199052B}"/>
              </a:ext>
            </a:extLst>
          </p:cNvPr>
          <p:cNvGraphicFramePr>
            <a:graphicFrameLocks noGrp="1"/>
          </p:cNvGraphicFramePr>
          <p:nvPr>
            <p:ph idx="1"/>
            <p:extLst>
              <p:ext uri="{D42A27DB-BD31-4B8C-83A1-F6EECF244321}">
                <p14:modId xmlns:p14="http://schemas.microsoft.com/office/powerpoint/2010/main" val="90163762"/>
              </p:ext>
            </p:extLst>
          </p:nvPr>
        </p:nvGraphicFramePr>
        <p:xfrm>
          <a:off x="895349" y="1332363"/>
          <a:ext cx="10401302" cy="52270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9123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E3B31-47BF-ADA4-AD10-F26853EC996E}"/>
              </a:ext>
            </a:extLst>
          </p:cNvPr>
          <p:cNvSpPr>
            <a:spLocks noGrp="1"/>
          </p:cNvSpPr>
          <p:nvPr>
            <p:ph type="title"/>
          </p:nvPr>
        </p:nvSpPr>
        <p:spPr>
          <a:xfrm>
            <a:off x="1371600" y="1371600"/>
            <a:ext cx="2705100" cy="4114800"/>
          </a:xfrm>
        </p:spPr>
        <p:txBody>
          <a:bodyPr anchor="ctr">
            <a:normAutofit/>
          </a:bodyPr>
          <a:lstStyle/>
          <a:p>
            <a:pPr algn="ctr"/>
            <a:r>
              <a:rPr lang="en-US" sz="2700">
                <a:solidFill>
                  <a:schemeClr val="bg2"/>
                </a:solidFill>
              </a:rPr>
              <a:t>What are the risks of failing to carry out stop and search practices correctly?</a:t>
            </a:r>
          </a:p>
        </p:txBody>
      </p:sp>
      <p:graphicFrame>
        <p:nvGraphicFramePr>
          <p:cNvPr id="5" name="Content Placeholder 2">
            <a:extLst>
              <a:ext uri="{FF2B5EF4-FFF2-40B4-BE49-F238E27FC236}">
                <a16:creationId xmlns:a16="http://schemas.microsoft.com/office/drawing/2014/main" id="{D9B8C7AD-F8C4-93D8-07D7-2CA87B796107}"/>
              </a:ext>
            </a:extLst>
          </p:cNvPr>
          <p:cNvGraphicFramePr>
            <a:graphicFrameLocks noGrp="1"/>
          </p:cNvGraphicFramePr>
          <p:nvPr>
            <p:ph idx="1"/>
            <p:extLst>
              <p:ext uri="{D42A27DB-BD31-4B8C-83A1-F6EECF244321}">
                <p14:modId xmlns:p14="http://schemas.microsoft.com/office/powerpoint/2010/main" val="2751757901"/>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659766F-800D-BEAF-7BD3-8166FFCB9499}"/>
              </a:ext>
            </a:extLst>
          </p:cNvPr>
          <p:cNvSpPr txBox="1"/>
          <p:nvPr/>
        </p:nvSpPr>
        <p:spPr>
          <a:xfrm>
            <a:off x="9101138" y="6272213"/>
            <a:ext cx="2900362" cy="369332"/>
          </a:xfrm>
          <a:prstGeom prst="rect">
            <a:avLst/>
          </a:prstGeom>
          <a:noFill/>
        </p:spPr>
        <p:txBody>
          <a:bodyPr wrap="square" rtlCol="0">
            <a:spAutoFit/>
          </a:bodyPr>
          <a:lstStyle/>
          <a:p>
            <a:r>
              <a:rPr lang="en-US" dirty="0"/>
              <a:t>(College of Policing, 2022).</a:t>
            </a:r>
          </a:p>
        </p:txBody>
      </p:sp>
    </p:spTree>
    <p:extLst>
      <p:ext uri="{BB962C8B-B14F-4D97-AF65-F5344CB8AC3E}">
        <p14:creationId xmlns:p14="http://schemas.microsoft.com/office/powerpoint/2010/main" val="2483466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BBA55-7B56-475E-52E5-9CB5EC0ADAEF}"/>
              </a:ext>
            </a:extLst>
          </p:cNvPr>
          <p:cNvSpPr>
            <a:spLocks noGrp="1"/>
          </p:cNvSpPr>
          <p:nvPr>
            <p:ph type="title"/>
          </p:nvPr>
        </p:nvSpPr>
        <p:spPr>
          <a:xfrm>
            <a:off x="1371599" y="1010097"/>
            <a:ext cx="9486901" cy="1010088"/>
          </a:xfrm>
        </p:spPr>
        <p:txBody>
          <a:bodyPr anchor="b">
            <a:normAutofit/>
          </a:bodyPr>
          <a:lstStyle/>
          <a:p>
            <a:pPr algn="ctr"/>
            <a:r>
              <a:rPr lang="en-US" dirty="0"/>
              <a:t>Police and Criminal Evidence Act 1984 </a:t>
            </a:r>
            <a:endParaRPr lang="en-US"/>
          </a:p>
        </p:txBody>
      </p:sp>
      <p:sp>
        <p:nvSpPr>
          <p:cNvPr id="3" name="Content Placeholder 2">
            <a:extLst>
              <a:ext uri="{FF2B5EF4-FFF2-40B4-BE49-F238E27FC236}">
                <a16:creationId xmlns:a16="http://schemas.microsoft.com/office/drawing/2014/main" id="{6FF5F4A7-1A4C-7E0B-96AC-D3453C921408}"/>
              </a:ext>
            </a:extLst>
          </p:cNvPr>
          <p:cNvSpPr>
            <a:spLocks noGrp="1"/>
          </p:cNvSpPr>
          <p:nvPr>
            <p:ph idx="1"/>
          </p:nvPr>
        </p:nvSpPr>
        <p:spPr>
          <a:xfrm>
            <a:off x="1371600" y="2206257"/>
            <a:ext cx="9486901" cy="3540642"/>
          </a:xfrm>
        </p:spPr>
        <p:txBody>
          <a:bodyPr>
            <a:normAutofit/>
          </a:bodyPr>
          <a:lstStyle/>
          <a:p>
            <a:r>
              <a:rPr lang="en-US" dirty="0"/>
              <a:t>Prior to the Police &amp; criminal Evidence Act 1984 - Vagrancy Act 1824</a:t>
            </a:r>
          </a:p>
          <a:p>
            <a:r>
              <a:rPr lang="en-US" dirty="0"/>
              <a:t> By 1970 under ‘sus law’- police were conducting  stop &amp; search practice on black minority youths </a:t>
            </a:r>
          </a:p>
          <a:p>
            <a:r>
              <a:rPr lang="en-US" dirty="0"/>
              <a:t>PACE 1984 was later introduced after the publication of Lord Scarman (James &amp; Hester, 2022). </a:t>
            </a:r>
          </a:p>
          <a:p>
            <a:r>
              <a:rPr lang="en-US" dirty="0"/>
              <a:t>The Police and Criminal Evidence Act 1984 was introduced to give police powers whilst safeguarding the publics rights (Murphy, 2017). </a:t>
            </a:r>
          </a:p>
          <a:p>
            <a:endParaRPr lang="en-US" dirty="0"/>
          </a:p>
          <a:p>
            <a:pPr marL="0" indent="0">
              <a:buNone/>
            </a:pPr>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621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EBD63AD-33A9-4D22-9A5B-438B663EC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BAD9CC4-644A-42E5-A6A6-082517FA6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9708B-292D-171F-D7B7-713E09E68CE0}"/>
              </a:ext>
            </a:extLst>
          </p:cNvPr>
          <p:cNvSpPr>
            <a:spLocks noGrp="1"/>
          </p:cNvSpPr>
          <p:nvPr>
            <p:ph type="title"/>
          </p:nvPr>
        </p:nvSpPr>
        <p:spPr>
          <a:xfrm>
            <a:off x="6781800" y="510494"/>
            <a:ext cx="4741045" cy="1022884"/>
          </a:xfrm>
        </p:spPr>
        <p:txBody>
          <a:bodyPr>
            <a:normAutofit/>
          </a:bodyPr>
          <a:lstStyle/>
          <a:p>
            <a:pPr algn="ctr"/>
            <a:r>
              <a:rPr lang="en-US"/>
              <a:t>Brixton Riots 1981</a:t>
            </a:r>
          </a:p>
        </p:txBody>
      </p:sp>
      <p:pic>
        <p:nvPicPr>
          <p:cNvPr id="6" name="Picture 5" descr="A group of people standing in a street&#10;&#10;Description automatically generated">
            <a:extLst>
              <a:ext uri="{FF2B5EF4-FFF2-40B4-BE49-F238E27FC236}">
                <a16:creationId xmlns:a16="http://schemas.microsoft.com/office/drawing/2014/main" id="{8F48F0FF-836B-9308-74F9-0694B9093E14}"/>
              </a:ext>
            </a:extLst>
          </p:cNvPr>
          <p:cNvPicPr>
            <a:picLocks noChangeAspect="1"/>
          </p:cNvPicPr>
          <p:nvPr/>
        </p:nvPicPr>
        <p:blipFill rotWithShape="1">
          <a:blip r:embed="rId3"/>
          <a:srcRect l="11165" r="11548" b="-3"/>
          <a:stretch/>
        </p:blipFill>
        <p:spPr>
          <a:xfrm>
            <a:off x="476662" y="316468"/>
            <a:ext cx="5142674" cy="5972137"/>
          </a:xfrm>
          <a:prstGeom prst="rect">
            <a:avLst/>
          </a:prstGeom>
        </p:spPr>
      </p:pic>
      <p:graphicFrame>
        <p:nvGraphicFramePr>
          <p:cNvPr id="5" name="Content Placeholder 2">
            <a:extLst>
              <a:ext uri="{FF2B5EF4-FFF2-40B4-BE49-F238E27FC236}">
                <a16:creationId xmlns:a16="http://schemas.microsoft.com/office/drawing/2014/main" id="{F05CAF46-9344-6663-A7E4-E1DFF9DB1E81}"/>
              </a:ext>
            </a:extLst>
          </p:cNvPr>
          <p:cNvGraphicFramePr>
            <a:graphicFrameLocks noGrp="1"/>
          </p:cNvGraphicFramePr>
          <p:nvPr>
            <p:ph idx="1"/>
            <p:extLst>
              <p:ext uri="{D42A27DB-BD31-4B8C-83A1-F6EECF244321}">
                <p14:modId xmlns:p14="http://schemas.microsoft.com/office/powerpoint/2010/main" val="67666016"/>
              </p:ext>
            </p:extLst>
          </p:nvPr>
        </p:nvGraphicFramePr>
        <p:xfrm>
          <a:off x="6144485" y="1366837"/>
          <a:ext cx="5857669" cy="5491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43822746-1A44-13AB-BD9F-60F1BCF83753}"/>
              </a:ext>
            </a:extLst>
          </p:cNvPr>
          <p:cNvSpPr txBox="1"/>
          <p:nvPr/>
        </p:nvSpPr>
        <p:spPr>
          <a:xfrm>
            <a:off x="610423" y="6451867"/>
            <a:ext cx="1948911" cy="369332"/>
          </a:xfrm>
          <a:prstGeom prst="rect">
            <a:avLst/>
          </a:prstGeom>
          <a:noFill/>
        </p:spPr>
        <p:txBody>
          <a:bodyPr wrap="square" rtlCol="0">
            <a:spAutoFit/>
          </a:bodyPr>
          <a:lstStyle/>
          <a:p>
            <a:r>
              <a:rPr lang="en-US" dirty="0"/>
              <a:t>(Kim </a:t>
            </a:r>
            <a:r>
              <a:rPr lang="en-US" dirty="0" err="1"/>
              <a:t>Aldis</a:t>
            </a:r>
            <a:r>
              <a:rPr lang="en-US" dirty="0"/>
              <a:t>, 1981)</a:t>
            </a:r>
          </a:p>
        </p:txBody>
      </p:sp>
    </p:spTree>
    <p:extLst>
      <p:ext uri="{BB962C8B-B14F-4D97-AF65-F5344CB8AC3E}">
        <p14:creationId xmlns:p14="http://schemas.microsoft.com/office/powerpoint/2010/main" val="859843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FB7DE9-F562-4290-99B7-8C2189D6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354F8A8-7D5A-4944-8B6C-36BBF5C0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CD72AB-72AD-94C9-B641-B341E31EE1E9}"/>
              </a:ext>
            </a:extLst>
          </p:cNvPr>
          <p:cNvSpPr>
            <a:spLocks noGrp="1"/>
          </p:cNvSpPr>
          <p:nvPr>
            <p:ph type="title"/>
          </p:nvPr>
        </p:nvSpPr>
        <p:spPr>
          <a:xfrm>
            <a:off x="2268855" y="845826"/>
            <a:ext cx="7654290" cy="1105370"/>
          </a:xfrm>
        </p:spPr>
        <p:txBody>
          <a:bodyPr vert="horz" lIns="91440" tIns="45720" rIns="91440" bIns="45720" rtlCol="0" anchor="b">
            <a:normAutofit fontScale="90000"/>
          </a:bodyPr>
          <a:lstStyle/>
          <a:p>
            <a:pPr algn="ctr"/>
            <a:r>
              <a:rPr lang="en-US" sz="3600" kern="1200" cap="all" spc="300" baseline="0" dirty="0">
                <a:solidFill>
                  <a:schemeClr val="tx2"/>
                </a:solidFill>
                <a:latin typeface="+mj-lt"/>
                <a:ea typeface="+mj-ea"/>
                <a:cs typeface="+mj-cs"/>
              </a:rPr>
              <a:t>What were stop and search practices during 1981?</a:t>
            </a:r>
          </a:p>
        </p:txBody>
      </p:sp>
      <p:pic>
        <p:nvPicPr>
          <p:cNvPr id="7" name="Online Media 6">
            <a:hlinkClick r:id="" action="ppaction://media"/>
            <a:extLst>
              <a:ext uri="{FF2B5EF4-FFF2-40B4-BE49-F238E27FC236}">
                <a16:creationId xmlns:a16="http://schemas.microsoft.com/office/drawing/2014/main" id="{38B7EA05-B60F-81DD-7177-C21D3D5DD041}"/>
              </a:ext>
            </a:extLst>
          </p:cNvPr>
          <p:cNvPicPr>
            <a:picLocks noGrp="1" noRot="1" noChangeAspect="1"/>
          </p:cNvPicPr>
          <p:nvPr>
            <p:ph idx="1"/>
            <a:videoFile r:link="rId1"/>
          </p:nvPr>
        </p:nvPicPr>
        <p:blipFill>
          <a:blip r:embed="rId4"/>
          <a:stretch>
            <a:fillRect/>
          </a:stretch>
        </p:blipFill>
        <p:spPr>
          <a:xfrm>
            <a:off x="3483769" y="2061998"/>
            <a:ext cx="5224462" cy="3917950"/>
          </a:xfrm>
          <a:prstGeom prst="rect">
            <a:avLst/>
          </a:prstGeom>
        </p:spPr>
      </p:pic>
      <p:sp>
        <p:nvSpPr>
          <p:cNvPr id="3" name="TextBox 2">
            <a:extLst>
              <a:ext uri="{FF2B5EF4-FFF2-40B4-BE49-F238E27FC236}">
                <a16:creationId xmlns:a16="http://schemas.microsoft.com/office/drawing/2014/main" id="{7E74DE45-8AEB-4C98-E1F2-C00E32BBBBE8}"/>
              </a:ext>
            </a:extLst>
          </p:cNvPr>
          <p:cNvSpPr txBox="1"/>
          <p:nvPr/>
        </p:nvSpPr>
        <p:spPr>
          <a:xfrm>
            <a:off x="8557404" y="6330433"/>
            <a:ext cx="2622430" cy="369332"/>
          </a:xfrm>
          <a:prstGeom prst="rect">
            <a:avLst/>
          </a:prstGeom>
          <a:noFill/>
        </p:spPr>
        <p:txBody>
          <a:bodyPr wrap="square" rtlCol="0">
            <a:spAutoFit/>
          </a:bodyPr>
          <a:lstStyle/>
          <a:p>
            <a:r>
              <a:rPr lang="en-US" dirty="0"/>
              <a:t>(Linden, 2018, 05:08). </a:t>
            </a:r>
          </a:p>
        </p:txBody>
      </p:sp>
    </p:spTree>
    <p:extLst>
      <p:ext uri="{BB962C8B-B14F-4D97-AF65-F5344CB8AC3E}">
        <p14:creationId xmlns:p14="http://schemas.microsoft.com/office/powerpoint/2010/main" val="997974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EBD63AD-33A9-4D22-9A5B-438B663EC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BAD9CC4-644A-42E5-A6A6-082517FA6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AECA5-62A1-3B5E-EB03-8981AD7F68E9}"/>
              </a:ext>
            </a:extLst>
          </p:cNvPr>
          <p:cNvSpPr>
            <a:spLocks noGrp="1"/>
          </p:cNvSpPr>
          <p:nvPr>
            <p:ph type="title"/>
          </p:nvPr>
        </p:nvSpPr>
        <p:spPr>
          <a:xfrm>
            <a:off x="6781800" y="510494"/>
            <a:ext cx="4741045" cy="1022884"/>
          </a:xfrm>
        </p:spPr>
        <p:txBody>
          <a:bodyPr>
            <a:normAutofit/>
          </a:bodyPr>
          <a:lstStyle/>
          <a:p>
            <a:pPr algn="ctr"/>
            <a:r>
              <a:rPr lang="en-US" sz="2000"/>
              <a:t>The result from police not using their stop and search powers correctly. </a:t>
            </a:r>
          </a:p>
        </p:txBody>
      </p:sp>
      <p:pic>
        <p:nvPicPr>
          <p:cNvPr id="6" name="Picture 5" descr="A group of people in uniform running on a street&#10;&#10;Description automatically generated">
            <a:extLst>
              <a:ext uri="{FF2B5EF4-FFF2-40B4-BE49-F238E27FC236}">
                <a16:creationId xmlns:a16="http://schemas.microsoft.com/office/drawing/2014/main" id="{C1C6192C-EBB6-FB94-5960-B68AB651D2E9}"/>
              </a:ext>
            </a:extLst>
          </p:cNvPr>
          <p:cNvPicPr>
            <a:picLocks noChangeAspect="1"/>
          </p:cNvPicPr>
          <p:nvPr/>
        </p:nvPicPr>
        <p:blipFill rotWithShape="1">
          <a:blip r:embed="rId3"/>
          <a:srcRect l="16655" r="27159" b="1"/>
          <a:stretch/>
        </p:blipFill>
        <p:spPr>
          <a:xfrm>
            <a:off x="685801" y="685800"/>
            <a:ext cx="4724400" cy="5486400"/>
          </a:xfrm>
          <a:prstGeom prst="rect">
            <a:avLst/>
          </a:prstGeom>
        </p:spPr>
      </p:pic>
      <p:sp>
        <p:nvSpPr>
          <p:cNvPr id="3" name="Content Placeholder 2">
            <a:extLst>
              <a:ext uri="{FF2B5EF4-FFF2-40B4-BE49-F238E27FC236}">
                <a16:creationId xmlns:a16="http://schemas.microsoft.com/office/drawing/2014/main" id="{ACFF0A1F-5701-6DB9-0437-AF1B242D043A}"/>
              </a:ext>
            </a:extLst>
          </p:cNvPr>
          <p:cNvSpPr>
            <a:spLocks noGrp="1"/>
          </p:cNvSpPr>
          <p:nvPr>
            <p:ph idx="1"/>
          </p:nvPr>
        </p:nvSpPr>
        <p:spPr>
          <a:xfrm>
            <a:off x="6701170" y="1817153"/>
            <a:ext cx="4821675" cy="4471452"/>
          </a:xfrm>
        </p:spPr>
        <p:txBody>
          <a:bodyPr>
            <a:normAutofit/>
          </a:bodyPr>
          <a:lstStyle/>
          <a:p>
            <a:r>
              <a:rPr lang="en-US" dirty="0"/>
              <a:t>Young members of the BME community intended to cause harm to police officers</a:t>
            </a:r>
          </a:p>
          <a:p>
            <a:r>
              <a:rPr lang="en-US" dirty="0"/>
              <a:t>Use of petrol bombs </a:t>
            </a:r>
          </a:p>
          <a:p>
            <a:r>
              <a:rPr lang="en-US" dirty="0"/>
              <a:t>279 police were harmed </a:t>
            </a:r>
          </a:p>
          <a:p>
            <a:r>
              <a:rPr lang="en-US" dirty="0"/>
              <a:t>45 members of the public were harmed </a:t>
            </a:r>
          </a:p>
          <a:p>
            <a:r>
              <a:rPr lang="en-US" dirty="0"/>
              <a:t>Vehicles were damaged </a:t>
            </a:r>
          </a:p>
          <a:p>
            <a:r>
              <a:rPr lang="en-US" dirty="0"/>
              <a:t>28 buildings destroyed </a:t>
            </a:r>
          </a:p>
        </p:txBody>
      </p:sp>
      <p:sp>
        <p:nvSpPr>
          <p:cNvPr id="7" name="TextBox 6">
            <a:extLst>
              <a:ext uri="{FF2B5EF4-FFF2-40B4-BE49-F238E27FC236}">
                <a16:creationId xmlns:a16="http://schemas.microsoft.com/office/drawing/2014/main" id="{BD697D16-E48A-6D0B-F3FE-433B0A2C823E}"/>
              </a:ext>
            </a:extLst>
          </p:cNvPr>
          <p:cNvSpPr txBox="1"/>
          <p:nvPr/>
        </p:nvSpPr>
        <p:spPr>
          <a:xfrm>
            <a:off x="669155" y="6145768"/>
            <a:ext cx="2204376" cy="369332"/>
          </a:xfrm>
          <a:prstGeom prst="rect">
            <a:avLst/>
          </a:prstGeom>
          <a:noFill/>
        </p:spPr>
        <p:txBody>
          <a:bodyPr wrap="square" rtlCol="0">
            <a:spAutoFit/>
          </a:bodyPr>
          <a:lstStyle/>
          <a:p>
            <a:r>
              <a:rPr lang="en-US" dirty="0"/>
              <a:t>Hoffman,  1981)</a:t>
            </a:r>
          </a:p>
        </p:txBody>
      </p:sp>
      <p:sp>
        <p:nvSpPr>
          <p:cNvPr id="13" name="TextBox 12">
            <a:extLst>
              <a:ext uri="{FF2B5EF4-FFF2-40B4-BE49-F238E27FC236}">
                <a16:creationId xmlns:a16="http://schemas.microsoft.com/office/drawing/2014/main" id="{F0AD66E4-FE0B-AFDB-5754-298209BDB183}"/>
              </a:ext>
            </a:extLst>
          </p:cNvPr>
          <p:cNvSpPr txBox="1"/>
          <p:nvPr/>
        </p:nvSpPr>
        <p:spPr>
          <a:xfrm>
            <a:off x="10271760" y="6288605"/>
            <a:ext cx="1856257" cy="369332"/>
          </a:xfrm>
          <a:prstGeom prst="rect">
            <a:avLst/>
          </a:prstGeom>
          <a:noFill/>
        </p:spPr>
        <p:txBody>
          <a:bodyPr wrap="square" rtlCol="0">
            <a:spAutoFit/>
          </a:bodyPr>
          <a:lstStyle/>
          <a:p>
            <a:r>
              <a:rPr lang="en-US" dirty="0"/>
              <a:t>(Willis, 1985)</a:t>
            </a:r>
          </a:p>
        </p:txBody>
      </p:sp>
    </p:spTree>
    <p:extLst>
      <p:ext uri="{BB962C8B-B14F-4D97-AF65-F5344CB8AC3E}">
        <p14:creationId xmlns:p14="http://schemas.microsoft.com/office/powerpoint/2010/main" val="1100514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9F810E4-139D-4D0F-A81C-2783F58690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F9488A2-8E53-4B40-81EA-EF0126290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ar that has been crashed on fire&#10;&#10;Description automatically generated">
            <a:extLst>
              <a:ext uri="{FF2B5EF4-FFF2-40B4-BE49-F238E27FC236}">
                <a16:creationId xmlns:a16="http://schemas.microsoft.com/office/drawing/2014/main" id="{E1405D1F-31E8-DC14-878D-C82288EDAC48}"/>
              </a:ext>
            </a:extLst>
          </p:cNvPr>
          <p:cNvPicPr>
            <a:picLocks noChangeAspect="1"/>
          </p:cNvPicPr>
          <p:nvPr/>
        </p:nvPicPr>
        <p:blipFill rotWithShape="1">
          <a:blip r:embed="rId3"/>
          <a:srcRect t="5927" b="18111"/>
          <a:stretch/>
        </p:blipFill>
        <p:spPr>
          <a:xfrm>
            <a:off x="685801" y="685800"/>
            <a:ext cx="10820400" cy="5486400"/>
          </a:xfrm>
          <a:prstGeom prst="rect">
            <a:avLst/>
          </a:prstGeom>
        </p:spPr>
      </p:pic>
      <p:sp>
        <p:nvSpPr>
          <p:cNvPr id="19" name="TextBox 18">
            <a:extLst>
              <a:ext uri="{FF2B5EF4-FFF2-40B4-BE49-F238E27FC236}">
                <a16:creationId xmlns:a16="http://schemas.microsoft.com/office/drawing/2014/main" id="{C76197A5-0AE7-D964-C5E0-C833301F7609}"/>
              </a:ext>
            </a:extLst>
          </p:cNvPr>
          <p:cNvSpPr txBox="1"/>
          <p:nvPr/>
        </p:nvSpPr>
        <p:spPr>
          <a:xfrm>
            <a:off x="9845040" y="6330434"/>
            <a:ext cx="1920240" cy="369332"/>
          </a:xfrm>
          <a:prstGeom prst="rect">
            <a:avLst/>
          </a:prstGeom>
          <a:noFill/>
        </p:spPr>
        <p:txBody>
          <a:bodyPr wrap="square" rtlCol="0">
            <a:spAutoFit/>
          </a:bodyPr>
          <a:lstStyle/>
          <a:p>
            <a:r>
              <a:rPr lang="en-US" dirty="0"/>
              <a:t>(Hoffman, 1981).</a:t>
            </a:r>
          </a:p>
        </p:txBody>
      </p:sp>
    </p:spTree>
    <p:extLst>
      <p:ext uri="{BB962C8B-B14F-4D97-AF65-F5344CB8AC3E}">
        <p14:creationId xmlns:p14="http://schemas.microsoft.com/office/powerpoint/2010/main" val="1039583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F810E4-139D-4D0F-A81C-2783F58690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488A2-8E53-4B40-81EA-EF0126290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ilding on fire at night&#10;&#10;Description automatically generated">
            <a:extLst>
              <a:ext uri="{FF2B5EF4-FFF2-40B4-BE49-F238E27FC236}">
                <a16:creationId xmlns:a16="http://schemas.microsoft.com/office/drawing/2014/main" id="{4FDA6D9F-E1F5-19F7-2CE5-C44607EEB615}"/>
              </a:ext>
            </a:extLst>
          </p:cNvPr>
          <p:cNvPicPr>
            <a:picLocks noChangeAspect="1"/>
          </p:cNvPicPr>
          <p:nvPr/>
        </p:nvPicPr>
        <p:blipFill rotWithShape="1">
          <a:blip r:embed="rId2"/>
          <a:srcRect t="8420" b="18886"/>
          <a:stretch/>
        </p:blipFill>
        <p:spPr>
          <a:xfrm>
            <a:off x="685801" y="685800"/>
            <a:ext cx="10820400" cy="5486400"/>
          </a:xfrm>
          <a:prstGeom prst="rect">
            <a:avLst/>
          </a:prstGeom>
        </p:spPr>
      </p:pic>
      <p:sp>
        <p:nvSpPr>
          <p:cNvPr id="6" name="TextBox 5">
            <a:extLst>
              <a:ext uri="{FF2B5EF4-FFF2-40B4-BE49-F238E27FC236}">
                <a16:creationId xmlns:a16="http://schemas.microsoft.com/office/drawing/2014/main" id="{CBF6E5F3-3DF7-56FE-E5C1-FF98498C507F}"/>
              </a:ext>
            </a:extLst>
          </p:cNvPr>
          <p:cNvSpPr txBox="1"/>
          <p:nvPr/>
        </p:nvSpPr>
        <p:spPr>
          <a:xfrm>
            <a:off x="9677399" y="6172200"/>
            <a:ext cx="2514601" cy="369332"/>
          </a:xfrm>
          <a:prstGeom prst="rect">
            <a:avLst/>
          </a:prstGeom>
          <a:noFill/>
        </p:spPr>
        <p:txBody>
          <a:bodyPr wrap="square" rtlCol="0">
            <a:spAutoFit/>
          </a:bodyPr>
          <a:lstStyle/>
          <a:p>
            <a:r>
              <a:rPr lang="en-US" dirty="0"/>
              <a:t>(Hoffman, 1981)</a:t>
            </a:r>
          </a:p>
        </p:txBody>
      </p:sp>
    </p:spTree>
    <p:extLst>
      <p:ext uri="{BB962C8B-B14F-4D97-AF65-F5344CB8AC3E}">
        <p14:creationId xmlns:p14="http://schemas.microsoft.com/office/powerpoint/2010/main" val="1208578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EBD63AD-33A9-4D22-9A5B-438B663EC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BAD9CC4-644A-42E5-A6A6-082517FA6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7FAFE8-6EC2-4C2E-889B-B3A23C876537}"/>
              </a:ext>
            </a:extLst>
          </p:cNvPr>
          <p:cNvSpPr>
            <a:spLocks noGrp="1"/>
          </p:cNvSpPr>
          <p:nvPr>
            <p:ph type="title"/>
          </p:nvPr>
        </p:nvSpPr>
        <p:spPr>
          <a:xfrm>
            <a:off x="6781800" y="685800"/>
            <a:ext cx="4741045" cy="1022884"/>
          </a:xfrm>
        </p:spPr>
        <p:txBody>
          <a:bodyPr>
            <a:normAutofit/>
          </a:bodyPr>
          <a:lstStyle/>
          <a:p>
            <a:pPr algn="ctr"/>
            <a:r>
              <a:rPr lang="en-US" sz="2200" dirty="0"/>
              <a:t>Impact Brixton riots had on stop and search practice </a:t>
            </a:r>
          </a:p>
        </p:txBody>
      </p:sp>
      <p:pic>
        <p:nvPicPr>
          <p:cNvPr id="8" name="Picture 7" descr="Law books section in library">
            <a:extLst>
              <a:ext uri="{FF2B5EF4-FFF2-40B4-BE49-F238E27FC236}">
                <a16:creationId xmlns:a16="http://schemas.microsoft.com/office/drawing/2014/main" id="{4E91F795-88D6-10B7-E094-5BE7DE77302E}"/>
              </a:ext>
            </a:extLst>
          </p:cNvPr>
          <p:cNvPicPr>
            <a:picLocks noChangeAspect="1"/>
          </p:cNvPicPr>
          <p:nvPr/>
        </p:nvPicPr>
        <p:blipFill rotWithShape="1">
          <a:blip r:embed="rId3"/>
          <a:srcRect l="27131" r="15389" b="-2"/>
          <a:stretch/>
        </p:blipFill>
        <p:spPr>
          <a:xfrm>
            <a:off x="685801" y="685800"/>
            <a:ext cx="4724400" cy="5486400"/>
          </a:xfrm>
          <a:prstGeom prst="rect">
            <a:avLst/>
          </a:prstGeom>
        </p:spPr>
      </p:pic>
      <p:sp>
        <p:nvSpPr>
          <p:cNvPr id="3" name="Content Placeholder 2">
            <a:extLst>
              <a:ext uri="{FF2B5EF4-FFF2-40B4-BE49-F238E27FC236}">
                <a16:creationId xmlns:a16="http://schemas.microsoft.com/office/drawing/2014/main" id="{AA11D3EF-B54D-272F-0C23-8AD72A4BB1AC}"/>
              </a:ext>
            </a:extLst>
          </p:cNvPr>
          <p:cNvSpPr>
            <a:spLocks noGrp="1"/>
          </p:cNvSpPr>
          <p:nvPr>
            <p:ph idx="1"/>
          </p:nvPr>
        </p:nvSpPr>
        <p:spPr>
          <a:xfrm>
            <a:off x="6701170" y="2221887"/>
            <a:ext cx="4821675" cy="4471452"/>
          </a:xfrm>
        </p:spPr>
        <p:txBody>
          <a:bodyPr>
            <a:normAutofit/>
          </a:bodyPr>
          <a:lstStyle/>
          <a:p>
            <a:r>
              <a:rPr lang="en-US" dirty="0"/>
              <a:t>Shaped and modernized sus law – PACE 1984 (James &amp; Hester, 2022).</a:t>
            </a:r>
          </a:p>
          <a:p>
            <a:r>
              <a:rPr lang="en-US" dirty="0"/>
              <a:t>Introduction of the BUSS Scheme (</a:t>
            </a:r>
            <a:r>
              <a:rPr lang="en-US" dirty="0" err="1"/>
              <a:t>Nickolls</a:t>
            </a:r>
            <a:r>
              <a:rPr lang="en-US" dirty="0"/>
              <a:t> &amp; Allen , 2022)</a:t>
            </a:r>
          </a:p>
          <a:p>
            <a:r>
              <a:rPr lang="en-US" dirty="0"/>
              <a:t>Officers now required to give specific information to the individual before conducting a stop and search (Brown, 2020).</a:t>
            </a:r>
          </a:p>
          <a:p>
            <a:pPr marL="0" indent="0">
              <a:buNone/>
            </a:pPr>
            <a:endParaRPr lang="en-US" dirty="0"/>
          </a:p>
        </p:txBody>
      </p:sp>
    </p:spTree>
    <p:extLst>
      <p:ext uri="{BB962C8B-B14F-4D97-AF65-F5344CB8AC3E}">
        <p14:creationId xmlns:p14="http://schemas.microsoft.com/office/powerpoint/2010/main" val="2356756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B19F8A-2E18-1EBC-12C7-AE32B9B174F9}"/>
              </a:ext>
            </a:extLst>
          </p:cNvPr>
          <p:cNvSpPr>
            <a:spLocks noGrp="1"/>
          </p:cNvSpPr>
          <p:nvPr>
            <p:ph type="title"/>
          </p:nvPr>
        </p:nvSpPr>
        <p:spPr>
          <a:xfrm>
            <a:off x="6096000" y="130002"/>
            <a:ext cx="5778472" cy="1713788"/>
          </a:xfrm>
        </p:spPr>
        <p:txBody>
          <a:bodyPr>
            <a:normAutofit/>
          </a:bodyPr>
          <a:lstStyle/>
          <a:p>
            <a:pPr algn="ctr"/>
            <a:r>
              <a:rPr lang="en-US" sz="2500" dirty="0"/>
              <a:t>Impact of the misuse of Stop &amp; search practice- ‘non reasonable grounds’ </a:t>
            </a:r>
          </a:p>
        </p:txBody>
      </p:sp>
      <p:pic>
        <p:nvPicPr>
          <p:cNvPr id="7" name="Picture 6" descr="A graph of the same type of graph&#10;&#10;Description automatically generated with medium confidence">
            <a:extLst>
              <a:ext uri="{FF2B5EF4-FFF2-40B4-BE49-F238E27FC236}">
                <a16:creationId xmlns:a16="http://schemas.microsoft.com/office/drawing/2014/main" id="{42D77634-6914-CF34-78F1-A9ABB1B0F5E2}"/>
              </a:ext>
            </a:extLst>
          </p:cNvPr>
          <p:cNvPicPr>
            <a:picLocks noChangeAspect="1"/>
          </p:cNvPicPr>
          <p:nvPr/>
        </p:nvPicPr>
        <p:blipFill>
          <a:blip r:embed="rId3"/>
          <a:stretch>
            <a:fillRect/>
          </a:stretch>
        </p:blipFill>
        <p:spPr>
          <a:xfrm>
            <a:off x="0" y="1214203"/>
            <a:ext cx="5911069" cy="4078636"/>
          </a:xfrm>
          <a:prstGeom prst="rect">
            <a:avLst/>
          </a:prstGeom>
        </p:spPr>
      </p:pic>
      <p:sp>
        <p:nvSpPr>
          <p:cNvPr id="3" name="Content Placeholder 2">
            <a:extLst>
              <a:ext uri="{FF2B5EF4-FFF2-40B4-BE49-F238E27FC236}">
                <a16:creationId xmlns:a16="http://schemas.microsoft.com/office/drawing/2014/main" id="{43070859-DDC4-811C-7E5D-D71C8CB035A9}"/>
              </a:ext>
            </a:extLst>
          </p:cNvPr>
          <p:cNvSpPr>
            <a:spLocks noGrp="1"/>
          </p:cNvSpPr>
          <p:nvPr>
            <p:ph idx="1"/>
          </p:nvPr>
        </p:nvSpPr>
        <p:spPr>
          <a:xfrm>
            <a:off x="6108728" y="2356338"/>
            <a:ext cx="5426844" cy="4501662"/>
          </a:xfrm>
        </p:spPr>
        <p:txBody>
          <a:bodyPr>
            <a:normAutofit/>
          </a:bodyPr>
          <a:lstStyle/>
          <a:p>
            <a:pPr marL="457200" indent="-457200">
              <a:buAutoNum type="arabicPeriod"/>
            </a:pPr>
            <a:r>
              <a:rPr lang="en-US" dirty="0"/>
              <a:t>Damaging and long-lasting effects (Keeling, 2017). </a:t>
            </a:r>
          </a:p>
          <a:p>
            <a:pPr marL="457200" indent="-457200">
              <a:buAutoNum type="arabicPeriod"/>
            </a:pPr>
            <a:endParaRPr lang="en-US" dirty="0"/>
          </a:p>
          <a:p>
            <a:pPr marL="0" indent="0">
              <a:buNone/>
            </a:pPr>
            <a:r>
              <a:rPr lang="en-US" dirty="0"/>
              <a:t>2. Poor relationship between BAME youngsters and police (Keeling, 2017)</a:t>
            </a:r>
          </a:p>
          <a:p>
            <a:r>
              <a:rPr lang="en-US" dirty="0"/>
              <a:t> In the year ending 2020, 64% BME Members of the public in England and Wales had confidence and trust in police (GOV.UK, 2021). </a:t>
            </a:r>
          </a:p>
          <a:p>
            <a:pPr marL="0" indent="0">
              <a:buNone/>
            </a:pPr>
            <a:endParaRPr lang="en-US" dirty="0"/>
          </a:p>
        </p:txBody>
      </p:sp>
      <p:sp>
        <p:nvSpPr>
          <p:cNvPr id="8" name="TextBox 7">
            <a:extLst>
              <a:ext uri="{FF2B5EF4-FFF2-40B4-BE49-F238E27FC236}">
                <a16:creationId xmlns:a16="http://schemas.microsoft.com/office/drawing/2014/main" id="{27EC022E-A36C-BA28-2825-3B806D7A7AF0}"/>
              </a:ext>
            </a:extLst>
          </p:cNvPr>
          <p:cNvSpPr txBox="1"/>
          <p:nvPr/>
        </p:nvSpPr>
        <p:spPr>
          <a:xfrm>
            <a:off x="299803" y="5561351"/>
            <a:ext cx="1139253" cy="646331"/>
          </a:xfrm>
          <a:prstGeom prst="rect">
            <a:avLst/>
          </a:prstGeom>
          <a:noFill/>
        </p:spPr>
        <p:txBody>
          <a:bodyPr wrap="square" rtlCol="0">
            <a:spAutoFit/>
          </a:bodyPr>
          <a:lstStyle/>
          <a:p>
            <a:r>
              <a:rPr lang="en-US" dirty="0" err="1"/>
              <a:t>Gov.uk</a:t>
            </a:r>
            <a:r>
              <a:rPr lang="en-US" dirty="0"/>
              <a:t> 2021)</a:t>
            </a:r>
          </a:p>
        </p:txBody>
      </p:sp>
    </p:spTree>
    <p:extLst>
      <p:ext uri="{BB962C8B-B14F-4D97-AF65-F5344CB8AC3E}">
        <p14:creationId xmlns:p14="http://schemas.microsoft.com/office/powerpoint/2010/main" val="3465620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F7BA30B5-B051-4F5B-A4AE-7E19F4507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2C1B525-FD47-4FDC-A756-858A1D14C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767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1181DB2D-F78C-4246-8B09-841DCB5B5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798"/>
            <a:ext cx="67437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F6A20-7FA8-27BF-3ED4-B0BF3B06CCF3}"/>
              </a:ext>
            </a:extLst>
          </p:cNvPr>
          <p:cNvSpPr>
            <a:spLocks noGrp="1"/>
          </p:cNvSpPr>
          <p:nvPr>
            <p:ph type="title"/>
          </p:nvPr>
        </p:nvSpPr>
        <p:spPr>
          <a:xfrm>
            <a:off x="5410199" y="990599"/>
            <a:ext cx="5448301" cy="885826"/>
          </a:xfrm>
        </p:spPr>
        <p:txBody>
          <a:bodyPr vert="horz" lIns="91440" tIns="45720" rIns="91440" bIns="45720" rtlCol="0" anchor="b">
            <a:normAutofit/>
          </a:bodyPr>
          <a:lstStyle/>
          <a:p>
            <a:pPr algn="ctr"/>
            <a:r>
              <a:rPr lang="en-US" sz="2700" kern="1200" cap="all" spc="300" baseline="0" dirty="0">
                <a:solidFill>
                  <a:schemeClr val="tx2"/>
                </a:solidFill>
                <a:latin typeface="+mj-lt"/>
                <a:ea typeface="+mj-ea"/>
                <a:cs typeface="+mj-cs"/>
              </a:rPr>
              <a:t>Modern day stop and search practice </a:t>
            </a:r>
          </a:p>
        </p:txBody>
      </p:sp>
      <p:sp>
        <p:nvSpPr>
          <p:cNvPr id="3" name="Content Placeholder 2">
            <a:extLst>
              <a:ext uri="{FF2B5EF4-FFF2-40B4-BE49-F238E27FC236}">
                <a16:creationId xmlns:a16="http://schemas.microsoft.com/office/drawing/2014/main" id="{5B154829-5EA1-64D6-073A-30C9ED9C76E9}"/>
              </a:ext>
            </a:extLst>
          </p:cNvPr>
          <p:cNvSpPr>
            <a:spLocks/>
          </p:cNvSpPr>
          <p:nvPr/>
        </p:nvSpPr>
        <p:spPr>
          <a:xfrm>
            <a:off x="5330171" y="2135938"/>
            <a:ext cx="5633439" cy="3488575"/>
          </a:xfrm>
          <a:prstGeom prst="rect">
            <a:avLst/>
          </a:prstGeom>
        </p:spPr>
        <p:txBody>
          <a:bodyPr vert="horz" lIns="91440" tIns="45720" rIns="91440" bIns="45720" rtlCol="0">
            <a:normAutofit fontScale="92500" lnSpcReduction="20000"/>
          </a:bodyPr>
          <a:lstStyle/>
          <a:p>
            <a:pPr indent="-228600">
              <a:lnSpc>
                <a:spcPct val="90000"/>
              </a:lnSpc>
              <a:spcAft>
                <a:spcPts val="600"/>
              </a:spcAft>
              <a:buSzPct val="70000"/>
              <a:buFont typeface="Arial" panose="020B0604020202020204" pitchFamily="34" charset="0"/>
              <a:buChar char="•"/>
            </a:pPr>
            <a:r>
              <a:rPr lang="en-US" sz="1600" dirty="0">
                <a:solidFill>
                  <a:schemeClr val="tx2"/>
                </a:solidFill>
                <a:latin typeface="+mj-lt"/>
              </a:rPr>
              <a:t>In the year ending March 2023, a total of 547,003 stop and searches were conducted in England and Wales. (Home Office, 2023)</a:t>
            </a:r>
          </a:p>
          <a:p>
            <a:pPr indent="-228600">
              <a:lnSpc>
                <a:spcPct val="90000"/>
              </a:lnSpc>
              <a:spcAft>
                <a:spcPts val="600"/>
              </a:spcAft>
              <a:buSzPct val="70000"/>
              <a:buFont typeface="Arial" panose="020B0604020202020204" pitchFamily="34" charset="0"/>
              <a:buChar char="•"/>
            </a:pPr>
            <a:endParaRPr lang="en-US" sz="16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600" dirty="0">
                <a:solidFill>
                  <a:schemeClr val="tx2"/>
                </a:solidFill>
                <a:latin typeface="+mj-lt"/>
              </a:rPr>
              <a:t>People with a BME background had the highest disparity rate with a ratio of 4:1 in comparison with people of white ethnicity (Home Office, 2023) </a:t>
            </a:r>
          </a:p>
          <a:p>
            <a:pPr>
              <a:lnSpc>
                <a:spcPct val="90000"/>
              </a:lnSpc>
              <a:spcAft>
                <a:spcPts val="600"/>
              </a:spcAft>
              <a:buSzPct val="70000"/>
            </a:pPr>
            <a:endParaRPr lang="en-US" sz="16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600" dirty="0">
                <a:solidFill>
                  <a:schemeClr val="tx2"/>
                </a:solidFill>
                <a:latin typeface="+mj-lt"/>
              </a:rPr>
              <a:t>City of London Police- Stop and searches that were performed under Section 1 of the Police and Criminal Evidence Act 1984 had the result  of 80.75% needing no further action (POLICE.UK, 2023).</a:t>
            </a:r>
          </a:p>
          <a:p>
            <a:pPr indent="-228600">
              <a:lnSpc>
                <a:spcPct val="90000"/>
              </a:lnSpc>
              <a:spcAft>
                <a:spcPts val="600"/>
              </a:spcAft>
              <a:buSzPct val="70000"/>
              <a:buFont typeface="Arial" panose="020B0604020202020204" pitchFamily="34" charset="0"/>
              <a:buChar char="•"/>
            </a:pPr>
            <a:endParaRPr lang="en-US" sz="16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600" dirty="0">
                <a:solidFill>
                  <a:schemeClr val="tx2"/>
                </a:solidFill>
                <a:latin typeface="+mj-lt"/>
              </a:rPr>
              <a:t>Only 22% had an outcome which was related to the purpose of the stop and search (POLICE.UK, 2023)</a:t>
            </a:r>
          </a:p>
          <a:p>
            <a:pPr indent="-228600">
              <a:lnSpc>
                <a:spcPct val="90000"/>
              </a:lnSpc>
              <a:spcAft>
                <a:spcPts val="600"/>
              </a:spcAft>
              <a:buSzPct val="70000"/>
              <a:buFont typeface="Arial" panose="020B0604020202020204" pitchFamily="34" charset="0"/>
              <a:buChar char="•"/>
            </a:pPr>
            <a:endParaRPr lang="en-US" sz="16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600" dirty="0">
                <a:solidFill>
                  <a:schemeClr val="tx2"/>
                </a:solidFill>
                <a:latin typeface="+mj-lt"/>
              </a:rPr>
              <a:t>Technology such as Body Worn Cameras should be used during a stop &amp; search (South Yorkshire Police, 2023). </a:t>
            </a:r>
          </a:p>
        </p:txBody>
      </p:sp>
      <p:pic>
        <p:nvPicPr>
          <p:cNvPr id="15" name="Picture 14" descr="A blue and orange pie chart&#10;&#10;Description automatically generated">
            <a:extLst>
              <a:ext uri="{FF2B5EF4-FFF2-40B4-BE49-F238E27FC236}">
                <a16:creationId xmlns:a16="http://schemas.microsoft.com/office/drawing/2014/main" id="{908B834C-0846-70A2-2873-C8F38AB43E67}"/>
              </a:ext>
            </a:extLst>
          </p:cNvPr>
          <p:cNvPicPr>
            <a:picLocks noChangeAspect="1"/>
          </p:cNvPicPr>
          <p:nvPr/>
        </p:nvPicPr>
        <p:blipFill>
          <a:blip r:embed="rId3"/>
          <a:stretch>
            <a:fillRect/>
          </a:stretch>
        </p:blipFill>
        <p:spPr>
          <a:xfrm>
            <a:off x="200700" y="3700694"/>
            <a:ext cx="3664938" cy="2885612"/>
          </a:xfrm>
          <a:prstGeom prst="rect">
            <a:avLst/>
          </a:prstGeom>
        </p:spPr>
      </p:pic>
      <p:pic>
        <p:nvPicPr>
          <p:cNvPr id="25" name="Picture 24" descr="A yellow circle with a pie chart&#10;&#10;Description automatically generated">
            <a:extLst>
              <a:ext uri="{FF2B5EF4-FFF2-40B4-BE49-F238E27FC236}">
                <a16:creationId xmlns:a16="http://schemas.microsoft.com/office/drawing/2014/main" id="{5A234FC2-F02D-99C4-EE00-FACB4EFEEB66}"/>
              </a:ext>
            </a:extLst>
          </p:cNvPr>
          <p:cNvPicPr>
            <a:picLocks noChangeAspect="1"/>
          </p:cNvPicPr>
          <p:nvPr/>
        </p:nvPicPr>
        <p:blipFill>
          <a:blip r:embed="rId4"/>
          <a:stretch>
            <a:fillRect/>
          </a:stretch>
        </p:blipFill>
        <p:spPr>
          <a:xfrm>
            <a:off x="284191" y="135847"/>
            <a:ext cx="3497956" cy="3429000"/>
          </a:xfrm>
          <a:prstGeom prst="rect">
            <a:avLst/>
          </a:prstGeom>
        </p:spPr>
      </p:pic>
      <p:sp>
        <p:nvSpPr>
          <p:cNvPr id="27" name="TextBox 26">
            <a:extLst>
              <a:ext uri="{FF2B5EF4-FFF2-40B4-BE49-F238E27FC236}">
                <a16:creationId xmlns:a16="http://schemas.microsoft.com/office/drawing/2014/main" id="{212344D8-C8B8-DCBB-5F0A-6CBCA8E737E7}"/>
              </a:ext>
            </a:extLst>
          </p:cNvPr>
          <p:cNvSpPr txBox="1"/>
          <p:nvPr/>
        </p:nvSpPr>
        <p:spPr>
          <a:xfrm>
            <a:off x="1678898" y="6586306"/>
            <a:ext cx="2103249" cy="369332"/>
          </a:xfrm>
          <a:prstGeom prst="rect">
            <a:avLst/>
          </a:prstGeom>
          <a:noFill/>
        </p:spPr>
        <p:txBody>
          <a:bodyPr wrap="square" rtlCol="0">
            <a:spAutoFit/>
          </a:bodyPr>
          <a:lstStyle/>
          <a:p>
            <a:r>
              <a:rPr lang="en-US" dirty="0"/>
              <a:t>(</a:t>
            </a:r>
            <a:r>
              <a:rPr lang="en-US" dirty="0" err="1"/>
              <a:t>Police.UK</a:t>
            </a:r>
            <a:r>
              <a:rPr lang="en-US" dirty="0"/>
              <a:t>, 2023) </a:t>
            </a:r>
          </a:p>
        </p:txBody>
      </p:sp>
    </p:spTree>
    <p:extLst>
      <p:ext uri="{BB962C8B-B14F-4D97-AF65-F5344CB8AC3E}">
        <p14:creationId xmlns:p14="http://schemas.microsoft.com/office/powerpoint/2010/main" val="1047705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2">
            <a:extLst>
              <a:ext uri="{FF2B5EF4-FFF2-40B4-BE49-F238E27FC236}">
                <a16:creationId xmlns:a16="http://schemas.microsoft.com/office/drawing/2014/main" id="{38E646A7-D148-4320-A501-0291AA75A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10820400" cy="13716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4B393-7CE2-C910-1D1A-870C128B164D}"/>
              </a:ext>
            </a:extLst>
          </p:cNvPr>
          <p:cNvSpPr>
            <a:spLocks noGrp="1"/>
          </p:cNvSpPr>
          <p:nvPr>
            <p:ph type="title"/>
          </p:nvPr>
        </p:nvSpPr>
        <p:spPr>
          <a:xfrm>
            <a:off x="1395045" y="947223"/>
            <a:ext cx="9394874" cy="928467"/>
          </a:xfrm>
        </p:spPr>
        <p:txBody>
          <a:bodyPr anchor="ctr">
            <a:normAutofit/>
          </a:bodyPr>
          <a:lstStyle/>
          <a:p>
            <a:pPr algn="ctr"/>
            <a:r>
              <a:rPr lang="en-US"/>
              <a:t>tHE IMPORTANCE OF STOP AND SEARCH</a:t>
            </a:r>
          </a:p>
        </p:txBody>
      </p:sp>
      <p:graphicFrame>
        <p:nvGraphicFramePr>
          <p:cNvPr id="26" name="Content Placeholder 2">
            <a:extLst>
              <a:ext uri="{FF2B5EF4-FFF2-40B4-BE49-F238E27FC236}">
                <a16:creationId xmlns:a16="http://schemas.microsoft.com/office/drawing/2014/main" id="{C5B4FCB0-988E-2A84-AB69-2A1A619BDA1F}"/>
              </a:ext>
            </a:extLst>
          </p:cNvPr>
          <p:cNvGraphicFramePr>
            <a:graphicFrameLocks noGrp="1"/>
          </p:cNvGraphicFramePr>
          <p:nvPr>
            <p:ph idx="1"/>
            <p:extLst>
              <p:ext uri="{D42A27DB-BD31-4B8C-83A1-F6EECF244321}">
                <p14:modId xmlns:p14="http://schemas.microsoft.com/office/powerpoint/2010/main" val="3912165673"/>
              </p:ext>
            </p:extLst>
          </p:nvPr>
        </p:nvGraphicFramePr>
        <p:xfrm>
          <a:off x="685800" y="2696308"/>
          <a:ext cx="10820400" cy="34758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827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74B4D-2967-E425-6EF4-09778ECB4C24}"/>
              </a:ext>
            </a:extLst>
          </p:cNvPr>
          <p:cNvSpPr>
            <a:spLocks noGrp="1"/>
          </p:cNvSpPr>
          <p:nvPr>
            <p:ph type="title"/>
          </p:nvPr>
        </p:nvSpPr>
        <p:spPr>
          <a:xfrm>
            <a:off x="1352550" y="0"/>
            <a:ext cx="9486900" cy="1371600"/>
          </a:xfrm>
        </p:spPr>
        <p:txBody>
          <a:bodyPr/>
          <a:lstStyle/>
          <a:p>
            <a:r>
              <a:rPr lang="en-US" dirty="0"/>
              <a:t>Modern day stop &amp; search practice- Media Influence </a:t>
            </a:r>
          </a:p>
        </p:txBody>
      </p:sp>
      <p:pic>
        <p:nvPicPr>
          <p:cNvPr id="5" name="Content Placeholder 4" descr="A person and person looking at a city&#10;&#10;Description automatically generated">
            <a:extLst>
              <a:ext uri="{FF2B5EF4-FFF2-40B4-BE49-F238E27FC236}">
                <a16:creationId xmlns:a16="http://schemas.microsoft.com/office/drawing/2014/main" id="{E29964B7-1521-ACCE-2BA0-66EE960D0BB0}"/>
              </a:ext>
            </a:extLst>
          </p:cNvPr>
          <p:cNvPicPr>
            <a:picLocks noGrp="1" noChangeAspect="1"/>
          </p:cNvPicPr>
          <p:nvPr>
            <p:ph idx="1"/>
          </p:nvPr>
        </p:nvPicPr>
        <p:blipFill rotWithShape="1">
          <a:blip r:embed="rId3"/>
          <a:srcRect l="533" t="-7111" r="5496" b="13313"/>
          <a:stretch/>
        </p:blipFill>
        <p:spPr>
          <a:xfrm>
            <a:off x="319791" y="1371600"/>
            <a:ext cx="5291554" cy="4646951"/>
          </a:xfrm>
        </p:spPr>
      </p:pic>
      <p:pic>
        <p:nvPicPr>
          <p:cNvPr id="10" name="Picture 9" descr="A person in handcuffs&#10;&#10;Description automatically generated">
            <a:extLst>
              <a:ext uri="{FF2B5EF4-FFF2-40B4-BE49-F238E27FC236}">
                <a16:creationId xmlns:a16="http://schemas.microsoft.com/office/drawing/2014/main" id="{86740493-E40A-81F6-F0DB-10E525718BC6}"/>
              </a:ext>
            </a:extLst>
          </p:cNvPr>
          <p:cNvPicPr>
            <a:picLocks noChangeAspect="1"/>
          </p:cNvPicPr>
          <p:nvPr/>
        </p:nvPicPr>
        <p:blipFill rotWithShape="1">
          <a:blip r:embed="rId4"/>
          <a:srcRect r="5414" b="13802"/>
          <a:stretch/>
        </p:blipFill>
        <p:spPr>
          <a:xfrm>
            <a:off x="5981075" y="1522695"/>
            <a:ext cx="5891134" cy="4689366"/>
          </a:xfrm>
          <a:prstGeom prst="rect">
            <a:avLst/>
          </a:prstGeom>
        </p:spPr>
      </p:pic>
      <p:sp>
        <p:nvSpPr>
          <p:cNvPr id="11" name="TextBox 10">
            <a:extLst>
              <a:ext uri="{FF2B5EF4-FFF2-40B4-BE49-F238E27FC236}">
                <a16:creationId xmlns:a16="http://schemas.microsoft.com/office/drawing/2014/main" id="{1C7D26B4-532D-8AC2-67B1-6838ABFEC1C8}"/>
              </a:ext>
            </a:extLst>
          </p:cNvPr>
          <p:cNvSpPr txBox="1"/>
          <p:nvPr/>
        </p:nvSpPr>
        <p:spPr>
          <a:xfrm>
            <a:off x="509666" y="6212061"/>
            <a:ext cx="2428406" cy="369332"/>
          </a:xfrm>
          <a:prstGeom prst="rect">
            <a:avLst/>
          </a:prstGeom>
          <a:noFill/>
        </p:spPr>
        <p:txBody>
          <a:bodyPr wrap="square" rtlCol="0">
            <a:spAutoFit/>
          </a:bodyPr>
          <a:lstStyle/>
          <a:p>
            <a:r>
              <a:rPr lang="en-US" dirty="0"/>
              <a:t>Taylor,, 2021) </a:t>
            </a:r>
          </a:p>
        </p:txBody>
      </p:sp>
      <p:sp>
        <p:nvSpPr>
          <p:cNvPr id="12" name="TextBox 11">
            <a:extLst>
              <a:ext uri="{FF2B5EF4-FFF2-40B4-BE49-F238E27FC236}">
                <a16:creationId xmlns:a16="http://schemas.microsoft.com/office/drawing/2014/main" id="{9C66CDA6-16B3-D480-77F9-000AFEF1FA80}"/>
              </a:ext>
            </a:extLst>
          </p:cNvPr>
          <p:cNvSpPr txBox="1"/>
          <p:nvPr/>
        </p:nvSpPr>
        <p:spPr>
          <a:xfrm>
            <a:off x="6096000" y="6355830"/>
            <a:ext cx="2428406" cy="369332"/>
          </a:xfrm>
          <a:prstGeom prst="rect">
            <a:avLst/>
          </a:prstGeom>
          <a:noFill/>
        </p:spPr>
        <p:txBody>
          <a:bodyPr wrap="square" rtlCol="0">
            <a:spAutoFit/>
          </a:bodyPr>
          <a:lstStyle/>
          <a:p>
            <a:r>
              <a:rPr lang="en-US" dirty="0"/>
              <a:t>(Dodd, 2020)</a:t>
            </a:r>
          </a:p>
        </p:txBody>
      </p:sp>
    </p:spTree>
    <p:extLst>
      <p:ext uri="{BB962C8B-B14F-4D97-AF65-F5344CB8AC3E}">
        <p14:creationId xmlns:p14="http://schemas.microsoft.com/office/powerpoint/2010/main" val="677042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31C18-F4C7-E575-689C-05878927FD87}"/>
              </a:ext>
            </a:extLst>
          </p:cNvPr>
          <p:cNvSpPr>
            <a:spLocks noGrp="1"/>
          </p:cNvSpPr>
          <p:nvPr>
            <p:ph type="title"/>
          </p:nvPr>
        </p:nvSpPr>
        <p:spPr>
          <a:xfrm>
            <a:off x="1371599" y="1010097"/>
            <a:ext cx="9486901" cy="1010088"/>
          </a:xfrm>
        </p:spPr>
        <p:txBody>
          <a:bodyPr anchor="b">
            <a:normAutofit/>
          </a:bodyPr>
          <a:lstStyle/>
          <a:p>
            <a:pPr algn="ctr"/>
            <a:r>
              <a:rPr lang="en-US"/>
              <a:t>Conclusion </a:t>
            </a:r>
          </a:p>
        </p:txBody>
      </p:sp>
      <p:sp>
        <p:nvSpPr>
          <p:cNvPr id="17" name="Content Placeholder 2">
            <a:extLst>
              <a:ext uri="{FF2B5EF4-FFF2-40B4-BE49-F238E27FC236}">
                <a16:creationId xmlns:a16="http://schemas.microsoft.com/office/drawing/2014/main" id="{5F0EA66C-565F-6B83-F1DB-6B5314A77EE7}"/>
              </a:ext>
            </a:extLst>
          </p:cNvPr>
          <p:cNvSpPr>
            <a:spLocks noGrp="1"/>
          </p:cNvSpPr>
          <p:nvPr>
            <p:ph idx="1"/>
          </p:nvPr>
        </p:nvSpPr>
        <p:spPr>
          <a:xfrm>
            <a:off x="1371600" y="2206257"/>
            <a:ext cx="9486901" cy="3540642"/>
          </a:xfrm>
        </p:spPr>
        <p:txBody>
          <a:bodyPr>
            <a:normAutofit/>
          </a:bodyPr>
          <a:lstStyle/>
          <a:p>
            <a:pPr>
              <a:lnSpc>
                <a:spcPct val="90000"/>
              </a:lnSpc>
            </a:pPr>
            <a:r>
              <a:rPr lang="en-US" sz="1900" dirty="0"/>
              <a:t>It can be concluded that stop and search practice plays an integral role in modern day policing, using the correct procedure and following guidelines and legislation set out in PACE 1984. </a:t>
            </a:r>
          </a:p>
          <a:p>
            <a:pPr>
              <a:lnSpc>
                <a:spcPct val="90000"/>
              </a:lnSpc>
            </a:pPr>
            <a:r>
              <a:rPr lang="en-US" sz="1900" dirty="0"/>
              <a:t>Statistics show that stop and search powers are being </a:t>
            </a:r>
            <a:r>
              <a:rPr lang="en-US" sz="1900"/>
              <a:t>used proactively to </a:t>
            </a:r>
            <a:r>
              <a:rPr lang="en-US" sz="1900" dirty="0"/>
              <a:t>clarify any suspicion an officer has based on reasonable grounds. </a:t>
            </a:r>
          </a:p>
          <a:p>
            <a:pPr>
              <a:lnSpc>
                <a:spcPct val="90000"/>
              </a:lnSpc>
            </a:pPr>
            <a:r>
              <a:rPr lang="en-US" sz="1900" dirty="0">
                <a:latin typeface="+mj-lt"/>
              </a:rPr>
              <a:t>There is no doubt that stop and search powers have evolved, with the use </a:t>
            </a:r>
            <a:r>
              <a:rPr lang="en-US" sz="1900" dirty="0"/>
              <a:t>of body worn cameras during a stop and search. </a:t>
            </a:r>
          </a:p>
          <a:p>
            <a:pPr>
              <a:lnSpc>
                <a:spcPct val="90000"/>
              </a:lnSpc>
            </a:pPr>
            <a:r>
              <a:rPr lang="en-US" sz="1900" dirty="0"/>
              <a:t>Due to past events, experiences and media there are still ongoing issues with the relationship and trust in police by BME members of the public. </a:t>
            </a:r>
          </a:p>
          <a:p>
            <a:pPr>
              <a:lnSpc>
                <a:spcPct val="90000"/>
              </a:lnSpc>
            </a:pPr>
            <a:r>
              <a:rPr lang="en-US" sz="1900" dirty="0"/>
              <a:t>Statistics showing a 71% of stop and searches in the year ending March 2023 ending with no further action, makes it questionable as to whether police are following legislation correctly in stop and searching on reasonable grounds. </a:t>
            </a:r>
          </a:p>
          <a:p>
            <a:pPr marL="0" indent="0">
              <a:lnSpc>
                <a:spcPct val="90000"/>
              </a:lnSpc>
              <a:buNone/>
            </a:pPr>
            <a:endParaRPr lang="en-US" sz="1900" dirty="0"/>
          </a:p>
        </p:txBody>
      </p:sp>
    </p:spTree>
    <p:extLst>
      <p:ext uri="{BB962C8B-B14F-4D97-AF65-F5344CB8AC3E}">
        <p14:creationId xmlns:p14="http://schemas.microsoft.com/office/powerpoint/2010/main" val="1019669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1DED5-3866-FF72-C48A-37FEFCA3F683}"/>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9EA41CC5-7C09-3217-1DA6-E7E109C4C2B3}"/>
              </a:ext>
            </a:extLst>
          </p:cNvPr>
          <p:cNvSpPr>
            <a:spLocks noGrp="1"/>
          </p:cNvSpPr>
          <p:nvPr>
            <p:ph idx="1"/>
          </p:nvPr>
        </p:nvSpPr>
        <p:spPr/>
        <p:txBody>
          <a:bodyPr>
            <a:normAutofit fontScale="92500"/>
          </a:bodyPr>
          <a:lstStyle/>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Bradford, B., 2017.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Stop and Search and Police Legitimacy. </a:t>
            </a:r>
            <a:r>
              <a:rPr lang="en-US" sz="1800" dirty="0">
                <a:effectLst/>
                <a:latin typeface="Calibri" panose="020F0502020204030204" pitchFamily="34" charset="0"/>
                <a:ea typeface="Calibri" panose="020F0502020204030204" pitchFamily="34" charset="0"/>
                <a:cs typeface="Times New Roman" panose="02020603050405020304" pitchFamily="18" charset="0"/>
              </a:rPr>
              <a:t>New York: Routledge.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Brown, J. (2020)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Police powers: stop and search.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https://blacklivesmatter.uk/Resources/SN03878.pdf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22 October 2023).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College of Policing , (2022).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Professional.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hlinkClick r:id="rId3"/>
              </a:rPr>
              <a:t>https://www.college.police.uk/app/stop-and-search/professional</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21 October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College of Policing, 2017.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Stop and Search.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hlinkClick r:id="rId4"/>
              </a:rPr>
              <a:t>https://www.college.police.uk/app/stop-and-search/stop-and-search</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24 October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Dodd, V. (2020) ‘Met Police Criticised for Multiple Errors in Stop and Search Practice’, The Guardian, 28 October.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https://www.theguardian.com/uk-news/2020/oct/28/met-police-criticised-for-multiple-errors-in-stop-and-search-practice</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23 October 2023). </a:t>
            </a:r>
          </a:p>
          <a:p>
            <a:endParaRPr lang="en-US" dirty="0"/>
          </a:p>
        </p:txBody>
      </p:sp>
    </p:spTree>
    <p:extLst>
      <p:ext uri="{BB962C8B-B14F-4D97-AF65-F5344CB8AC3E}">
        <p14:creationId xmlns:p14="http://schemas.microsoft.com/office/powerpoint/2010/main" val="17056515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1FED2-8932-8F04-114C-B4AC5DF1722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12443D8-18C3-4BC1-C722-734AA39C3B59}"/>
              </a:ext>
            </a:extLst>
          </p:cNvPr>
          <p:cNvSpPr>
            <a:spLocks noGrp="1"/>
          </p:cNvSpPr>
          <p:nvPr>
            <p:ph idx="1"/>
          </p:nvPr>
        </p:nvSpPr>
        <p:spPr/>
        <p:txBody>
          <a:bodyPr>
            <a:normAutofit fontScale="92500" lnSpcReduction="10000"/>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GOV.UK,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Confidence in the local police.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hlinkClick r:id="rId2"/>
              </a:rPr>
              <a:t>https://www.ethnicity-facts-figures.service.gov.uk/crime-justice-and-the-law/policing/confidence-in-the-local-police/latest#:~:text=The%20data%20shows%20that%3A,than%20Black%20people%20(64%25)</a:t>
            </a:r>
            <a:r>
              <a:rPr lang="en-US" sz="1800" u="sng" dirty="0">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22 October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 GOV.UK, 2023.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Police powers to stop and search: your rights.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hlinkClick r:id="rId3"/>
              </a:rPr>
              <a:t>https://www.gov.uk/police-powers-to-stop-and-search-your-rights</a:t>
            </a:r>
            <a:r>
              <a:rPr lang="en-US" sz="1800" u="sng" dirty="0">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21 October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Hoffman,  D. (1981)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Brixton Riots sparked by oppressive Swamp ’81.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https://www.hoffmanphotos.com/-/galleries/stock-archive/brixton-riots-1981/-/medias/a544d21f-be07-486e-b8c7-e412c452dc4c-brixton-riots-london-1981</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22 October 2023). </a:t>
            </a:r>
          </a:p>
          <a:p>
            <a:pPr>
              <a:lnSpc>
                <a:spcPct val="150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 Hoffman, D. (1981)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Brixton Police &amp; Burning Store.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https://www.hoffmanphotos.com/-/galleries/stock-archive/brixton-riots-1981/-/medias/f911bdee-556d-4907-9f27-1579eec79647-715-187-brixton-police-burning-store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22 October 2023). </a:t>
            </a:r>
          </a:p>
          <a:p>
            <a:endParaRPr lang="en-US" dirty="0"/>
          </a:p>
        </p:txBody>
      </p:sp>
    </p:spTree>
    <p:extLst>
      <p:ext uri="{BB962C8B-B14F-4D97-AF65-F5344CB8AC3E}">
        <p14:creationId xmlns:p14="http://schemas.microsoft.com/office/powerpoint/2010/main" val="33864322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844C5-CB90-152B-7C94-C227E50B9806}"/>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4CEF9D5F-3EE1-072B-272D-8CFB4DB48680}"/>
              </a:ext>
            </a:extLst>
          </p:cNvPr>
          <p:cNvSpPr>
            <a:spLocks noGrp="1"/>
          </p:cNvSpPr>
          <p:nvPr>
            <p:ph idx="1"/>
          </p:nvPr>
        </p:nvSpPr>
        <p:spPr/>
        <p:txBody>
          <a:bodyPr>
            <a:normAutofit fontScale="92500" lnSpcReduction="10000"/>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Home Office, 2023.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PACE Code A 2023 (accessible).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hlinkClick r:id="rId2"/>
              </a:rPr>
              <a:t>https://www.gov.uk/government/publications/pace-code-a-2023/pace-code-a-2023-accessible</a:t>
            </a:r>
            <a:r>
              <a:rPr lang="en-US" sz="1800" u="sng" dirty="0">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21 October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 Home Office, 2023.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Police powers and procedures: Stop and search arrests, England and Wales, year ending 31 March 2023.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hlinkClick r:id="rId3"/>
              </a:rPr>
              <a:t>https://www.gov.uk/government/statistics/stop-and-search-and-arrests-year-ending-march-2023/police-powers-and-procedures-stop-and-search-and-arrests-england-and-wales-year-ending-31-march-2023</a:t>
            </a:r>
            <a:r>
              <a:rPr lang="en-US" sz="1800" u="sng" dirty="0">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22 October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Home Office (2023) ‘Police Powers: Stop and Search’</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GOV.UK, </a:t>
            </a:r>
            <a:r>
              <a:rPr lang="en-GB" sz="1800" dirty="0">
                <a:effectLst/>
                <a:latin typeface="Calibri" panose="020F0502020204030204" pitchFamily="34" charset="0"/>
                <a:ea typeface="Calibri" panose="020F0502020204030204" pitchFamily="34" charset="0"/>
                <a:cs typeface="Times New Roman" panose="02020603050405020304" pitchFamily="18" charset="0"/>
              </a:rPr>
              <a:t>23 June.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https://homeofficemedia.blog.gov.uk/2023/06/23/police-powers-stop-and-search/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October 2023).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James, J. &amp; Hester, R., 2022. Chapter 3: Stop and Search Powers in England and Wales: the Commissioner, the Home Secretary, the Media and the Public. In: 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johnston</a:t>
            </a:r>
            <a:r>
              <a:rPr lang="en-US" sz="1800" dirty="0">
                <a:effectLst/>
                <a:latin typeface="Calibri" panose="020F0502020204030204" pitchFamily="34" charset="0"/>
                <a:ea typeface="Calibri" panose="020F0502020204030204" pitchFamily="34" charset="0"/>
                <a:cs typeface="Times New Roman" panose="02020603050405020304" pitchFamily="18" charset="0"/>
              </a:rPr>
              <a:t> &amp; S. Marsh, eds.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Contemporary Issues in Global Criminal Justice. </a:t>
            </a:r>
            <a:r>
              <a:rPr lang="en-US" sz="1800" dirty="0">
                <a:effectLst/>
                <a:latin typeface="Calibri" panose="020F0502020204030204" pitchFamily="34" charset="0"/>
                <a:ea typeface="Calibri" panose="020F0502020204030204" pitchFamily="34" charset="0"/>
                <a:cs typeface="Times New Roman" panose="02020603050405020304" pitchFamily="18" charset="0"/>
              </a:rPr>
              <a:t>London: The Rowman &amp; Littlefield Publishing Group, pp. 47-68.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5605690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E9F91-4461-8CF1-50BE-E19B12D0FD4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C23A881-20BD-0F75-1A6E-0E0945314184}"/>
              </a:ext>
            </a:extLst>
          </p:cNvPr>
          <p:cNvSpPr>
            <a:spLocks noGrp="1"/>
          </p:cNvSpPr>
          <p:nvPr>
            <p:ph idx="1"/>
          </p:nvPr>
        </p:nvSpPr>
        <p:spPr/>
        <p:txBody>
          <a:bodyPr>
            <a:normAutofit lnSpcReduction="1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Jason-Lloyd, L. (2005)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An Introduction to Policing and Police Powers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London: Cavendish Publishing Limited.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Keeling, P. (2017)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No respect: Young BAME men, the police and stop and search.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https://www.criminaljusticealliance.org/wp-content/uploads/No-Respect-Young-BAME-men.pdf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22 October 2023).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Linden, J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Battle for Brixton – Brixton Riots 10</a:t>
            </a:r>
            <a:r>
              <a:rPr lang="en-GB" sz="1800" i="1"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April 1981. Available at: </a:t>
            </a:r>
            <a:r>
              <a:rPr lang="en-GB" sz="1800" i="1"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https://www.youtube.com/watch?v=YmUNjphPHJ4</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(Accessed 21 October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Murphy, N. (2017)</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The Role of the Solicitor at the Police station.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https://krw-law.ie/wp-content/uploads/2017/05/The-Role-of-a-Solicitor-in-the-Police-Station-PACE-IPLS-8.3.17.pdf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October 2023).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Nickolls</a:t>
            </a:r>
            <a:r>
              <a:rPr lang="en-GB" sz="1800" dirty="0">
                <a:effectLst/>
                <a:latin typeface="Calibri" panose="020F0502020204030204" pitchFamily="34" charset="0"/>
                <a:ea typeface="Calibri" panose="020F0502020204030204" pitchFamily="34" charset="0"/>
                <a:cs typeface="Times New Roman" panose="02020603050405020304" pitchFamily="18" charset="0"/>
              </a:rPr>
              <a:t>, L., Allen, G. (2022)</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Police powers: stop and search.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https://researchbriefings.files.parliament.uk/documents/SN03878/SN03878.pdf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22 October 2023).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412601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81472-6B6D-0EE0-2495-79800E0FC94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D3E71B9-E522-F945-99E2-55F1140080FC}"/>
              </a:ext>
            </a:extLst>
          </p:cNvPr>
          <p:cNvSpPr>
            <a:spLocks noGrp="1"/>
          </p:cNvSpPr>
          <p:nvPr>
            <p:ph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POLICE.UK, 2023.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Stop and search in City of London Police.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hlinkClick r:id="rId2"/>
              </a:rPr>
              <a:t>https://www.police.uk/pu/your-area/city-of-london-police/performance/stop-and-search/</a:t>
            </a:r>
            <a:r>
              <a:rPr lang="en-US" sz="1800" u="sng" dirty="0">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22 October 2023].</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South Yorkshire Police (2023)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Stop and Search.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hlinkClick r:id="rId3"/>
              </a:rPr>
              <a:t>https://www.southyorkshire.police.uk/media/9100/poap.pdf</a:t>
            </a:r>
            <a:r>
              <a:rPr lang="en-US" sz="1800" u="sng" dirty="0">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22 October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Taylor, D. (2021) ‘Black Boy in Stop and Search’30 Times’ Accuses Met Police of Racist Profiling’, The Guardian, 15 November.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https://www.theguardian.com/uk-news/2021/nov/15/black-boy-in-stop-and-search-30-times-accuses-met-police-of-racist-profiling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23 October 2023).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Willis, C. F., 1985. The Police and Race Relations in England.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Heinonline</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Volume 227, p. 227.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16068533"/>
      </p:ext>
    </p:extLst>
  </p:cSld>
  <p:clrMapOvr>
    <a:masterClrMapping/>
  </p:clrMapOvr>
</p:sld>
</file>

<file path=ppt/theme/theme1.xml><?xml version="1.0" encoding="utf-8"?>
<a:theme xmlns:a="http://schemas.openxmlformats.org/drawingml/2006/main" name="ClassicFram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14866</TotalTime>
  <Words>3276</Words>
  <Application>Microsoft Macintosh PowerPoint</Application>
  <PresentationFormat>Widescreen</PresentationFormat>
  <Paragraphs>228</Paragraphs>
  <Slides>24</Slides>
  <Notes>16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Gill Sans MT</vt:lpstr>
      <vt:lpstr>Goudy Old Style</vt:lpstr>
      <vt:lpstr>ClassicFrameVTI</vt:lpstr>
      <vt:lpstr>The Importance of Stop &amp; Search Powers</vt:lpstr>
      <vt:lpstr>What do we mean by stop &amp; search powers? </vt:lpstr>
      <vt:lpstr>When are stop &amp; search powers used? </vt:lpstr>
      <vt:lpstr>What law gives police stop and search powers </vt:lpstr>
      <vt:lpstr>What are classed as reasonable grounds?</vt:lpstr>
      <vt:lpstr>Why does it matter how police carry out stop and search practice? </vt:lpstr>
      <vt:lpstr>What are the risks of failing to carry out stop and search practices correctly?</vt:lpstr>
      <vt:lpstr>Police and Criminal Evidence Act 1984 </vt:lpstr>
      <vt:lpstr>Brixton Riots 1981</vt:lpstr>
      <vt:lpstr>What were stop and search practices during 1981?</vt:lpstr>
      <vt:lpstr>The result from police not using their stop and search powers correctly. </vt:lpstr>
      <vt:lpstr>PowerPoint Presentation</vt:lpstr>
      <vt:lpstr>PowerPoint Presentation</vt:lpstr>
      <vt:lpstr>Impact Brixton riots had on stop and search practice </vt:lpstr>
      <vt:lpstr>Impact of the misuse of Stop &amp; search practice- ‘non reasonable grounds’ </vt:lpstr>
      <vt:lpstr>Modern day stop and search practice </vt:lpstr>
      <vt:lpstr>tHE IMPORTANCE OF STOP AND SEARCH</vt:lpstr>
      <vt:lpstr>Modern day stop &amp; search practice- Media Influence </vt:lpstr>
      <vt:lpstr>Conclusion </vt:lpstr>
      <vt:lpstr>References </vt:lpstr>
      <vt:lpstr>References</vt:lpstr>
      <vt:lpstr>References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Stop &amp; Search Powers</dc:title>
  <dc:creator>Chelsea Pelosi (2015581)</dc:creator>
  <cp:lastModifiedBy>Chelsea Pelosi (2015581)</cp:lastModifiedBy>
  <cp:revision>13</cp:revision>
  <dcterms:created xsi:type="dcterms:W3CDTF">2023-10-10T18:21:37Z</dcterms:created>
  <dcterms:modified xsi:type="dcterms:W3CDTF">2023-11-03T00:03:09Z</dcterms:modified>
</cp:coreProperties>
</file>