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340" r:id="rId5"/>
    <p:sldId id="262" r:id="rId6"/>
    <p:sldId id="261" r:id="rId7"/>
    <p:sldId id="263" r:id="rId8"/>
    <p:sldId id="264" r:id="rId9"/>
    <p:sldId id="265" r:id="rId10"/>
    <p:sldId id="341" r:id="rId11"/>
    <p:sldId id="339" r:id="rId12"/>
    <p:sldId id="342" r:id="rId13"/>
    <p:sldId id="266" r:id="rId14"/>
    <p:sldId id="344" r:id="rId15"/>
    <p:sldId id="345" r:id="rId16"/>
    <p:sldId id="346" r:id="rId17"/>
    <p:sldId id="347" r:id="rId18"/>
    <p:sldId id="348" r:id="rId19"/>
    <p:sldId id="350" r:id="rId20"/>
    <p:sldId id="349" r:id="rId21"/>
    <p:sldId id="351" r:id="rId22"/>
    <p:sldId id="355" r:id="rId23"/>
    <p:sldId id="352" r:id="rId24"/>
    <p:sldId id="353" r:id="rId25"/>
    <p:sldId id="354" r:id="rId26"/>
    <p:sldId id="35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78CE05-73AD-4394-99B3-D50D8889370C}" type="doc">
      <dgm:prSet loTypeId="urn:microsoft.com/office/officeart/2005/8/layout/matrix1" loCatId="matrix" qsTypeId="urn:microsoft.com/office/officeart/2005/8/quickstyle/simple4" qsCatId="simple" csTypeId="urn:microsoft.com/office/officeart/2005/8/colors/accent1_4" csCatId="accent1" phldr="1"/>
      <dgm:spPr/>
      <dgm:t>
        <a:bodyPr/>
        <a:lstStyle/>
        <a:p>
          <a:endParaRPr lang="en-GB"/>
        </a:p>
      </dgm:t>
    </dgm:pt>
    <dgm:pt modelId="{C625B4C9-4B72-484C-81F8-B330B9A1342A}">
      <dgm:prSet phldrT="[Text]"/>
      <dgm:spPr/>
      <dgm:t>
        <a:bodyPr/>
        <a:lstStyle/>
        <a:p>
          <a:r>
            <a:rPr lang="en-GB" dirty="0"/>
            <a:t>Compromise</a:t>
          </a:r>
        </a:p>
        <a:p>
          <a:r>
            <a:rPr lang="en-GB" dirty="0"/>
            <a:t>- Moderate concerns for both people and </a:t>
          </a:r>
          <a:r>
            <a:rPr lang="en-GB" dirty="0" err="1"/>
            <a:t>prodctions</a:t>
          </a:r>
          <a:endParaRPr lang="en-GB" dirty="0"/>
        </a:p>
      </dgm:t>
    </dgm:pt>
    <dgm:pt modelId="{E2E38131-88ED-48D1-AFAC-D9283B0AD411}" type="parTrans" cxnId="{EF711430-374C-42CD-B7E5-2CD1D5BFD71A}">
      <dgm:prSet/>
      <dgm:spPr/>
      <dgm:t>
        <a:bodyPr/>
        <a:lstStyle/>
        <a:p>
          <a:endParaRPr lang="en-GB"/>
        </a:p>
      </dgm:t>
    </dgm:pt>
    <dgm:pt modelId="{85D35595-EC8C-4F35-9F30-AAD611ED8358}" type="sibTrans" cxnId="{EF711430-374C-42CD-B7E5-2CD1D5BFD71A}">
      <dgm:prSet/>
      <dgm:spPr/>
      <dgm:t>
        <a:bodyPr/>
        <a:lstStyle/>
        <a:p>
          <a:endParaRPr lang="en-GB"/>
        </a:p>
      </dgm:t>
    </dgm:pt>
    <dgm:pt modelId="{95EACD0D-D4F1-4176-8AC0-5783A9B1881F}">
      <dgm:prSet phldrT="[Text]"/>
      <dgm:spPr>
        <a:solidFill>
          <a:schemeClr val="accent1">
            <a:lumMod val="60000"/>
            <a:lumOff val="40000"/>
          </a:schemeClr>
        </a:solidFill>
      </dgm:spPr>
      <dgm:t>
        <a:bodyPr/>
        <a:lstStyle/>
        <a:p>
          <a:r>
            <a:rPr lang="en-GB" dirty="0"/>
            <a:t>Competition</a:t>
          </a:r>
        </a:p>
        <a:p>
          <a:r>
            <a:rPr lang="en-GB" dirty="0"/>
            <a:t>- High production, low concern for people</a:t>
          </a:r>
        </a:p>
      </dgm:t>
    </dgm:pt>
    <dgm:pt modelId="{CDB31D5C-7046-4928-83A6-63F0691A7533}" type="parTrans" cxnId="{F2CCAB6A-3ABC-4DA8-A6B8-14FC8E180B96}">
      <dgm:prSet/>
      <dgm:spPr/>
      <dgm:t>
        <a:bodyPr/>
        <a:lstStyle/>
        <a:p>
          <a:endParaRPr lang="en-GB"/>
        </a:p>
      </dgm:t>
    </dgm:pt>
    <dgm:pt modelId="{183ACDD4-E3B8-4FB0-AD80-7E9835620BD9}" type="sibTrans" cxnId="{F2CCAB6A-3ABC-4DA8-A6B8-14FC8E180B96}">
      <dgm:prSet/>
      <dgm:spPr/>
      <dgm:t>
        <a:bodyPr/>
        <a:lstStyle/>
        <a:p>
          <a:endParaRPr lang="en-GB"/>
        </a:p>
      </dgm:t>
    </dgm:pt>
    <dgm:pt modelId="{C5546754-2897-494E-BCCF-C16C73ED623A}">
      <dgm:prSet phldrT="[Text]"/>
      <dgm:spPr/>
      <dgm:t>
        <a:bodyPr/>
        <a:lstStyle/>
        <a:p>
          <a:r>
            <a:rPr lang="en-GB" dirty="0"/>
            <a:t>Collaboration</a:t>
          </a:r>
        </a:p>
        <a:p>
          <a:r>
            <a:rPr lang="en-GB" dirty="0"/>
            <a:t>-constructive, mutual</a:t>
          </a:r>
        </a:p>
      </dgm:t>
    </dgm:pt>
    <dgm:pt modelId="{E6442D76-7854-43F9-8268-1241902557F9}" type="parTrans" cxnId="{7E22AF46-D046-4D6F-A19E-827A4903BD8C}">
      <dgm:prSet/>
      <dgm:spPr/>
      <dgm:t>
        <a:bodyPr/>
        <a:lstStyle/>
        <a:p>
          <a:endParaRPr lang="en-GB"/>
        </a:p>
      </dgm:t>
    </dgm:pt>
    <dgm:pt modelId="{19A8D723-D5C8-4877-B496-18D94057D0E5}" type="sibTrans" cxnId="{7E22AF46-D046-4D6F-A19E-827A4903BD8C}">
      <dgm:prSet/>
      <dgm:spPr/>
      <dgm:t>
        <a:bodyPr/>
        <a:lstStyle/>
        <a:p>
          <a:endParaRPr lang="en-GB"/>
        </a:p>
      </dgm:t>
    </dgm:pt>
    <dgm:pt modelId="{EE61174B-EE88-4BFE-BC9C-D83C90D70B0E}">
      <dgm:prSet phldrT="[Text]"/>
      <dgm:spPr/>
      <dgm:t>
        <a:bodyPr/>
        <a:lstStyle/>
        <a:p>
          <a:r>
            <a:rPr lang="en-GB" dirty="0"/>
            <a:t>Avoidance</a:t>
          </a:r>
        </a:p>
        <a:p>
          <a:r>
            <a:rPr lang="en-GB" dirty="0"/>
            <a:t>-low concern for both people and production</a:t>
          </a:r>
        </a:p>
      </dgm:t>
    </dgm:pt>
    <dgm:pt modelId="{16760AAD-8142-497A-AB32-40093920F93B}" type="parTrans" cxnId="{FE29666A-E2B8-4426-A917-6CA0DDCE580D}">
      <dgm:prSet/>
      <dgm:spPr/>
      <dgm:t>
        <a:bodyPr/>
        <a:lstStyle/>
        <a:p>
          <a:endParaRPr lang="en-GB"/>
        </a:p>
      </dgm:t>
    </dgm:pt>
    <dgm:pt modelId="{59391A2A-F2A7-47C3-BB69-F92C732E05FC}" type="sibTrans" cxnId="{FE29666A-E2B8-4426-A917-6CA0DDCE580D}">
      <dgm:prSet/>
      <dgm:spPr/>
      <dgm:t>
        <a:bodyPr/>
        <a:lstStyle/>
        <a:p>
          <a:endParaRPr lang="en-GB"/>
        </a:p>
      </dgm:t>
    </dgm:pt>
    <dgm:pt modelId="{CE94768A-6212-4C5E-A23C-EE11DFB8861D}">
      <dgm:prSet phldrT="[Text]"/>
      <dgm:spPr/>
      <dgm:t>
        <a:bodyPr/>
        <a:lstStyle/>
        <a:p>
          <a:r>
            <a:rPr lang="en-GB" dirty="0"/>
            <a:t>Accommodation</a:t>
          </a:r>
        </a:p>
        <a:p>
          <a:r>
            <a:rPr lang="en-GB" dirty="0"/>
            <a:t>-high concern for people, low concern for production</a:t>
          </a:r>
        </a:p>
      </dgm:t>
    </dgm:pt>
    <dgm:pt modelId="{5DA905E6-B129-4C05-947D-52D056F4F9B1}" type="parTrans" cxnId="{6ED0B7C1-2DFE-44A2-BA79-36D9C0FCAAC5}">
      <dgm:prSet/>
      <dgm:spPr/>
      <dgm:t>
        <a:bodyPr/>
        <a:lstStyle/>
        <a:p>
          <a:endParaRPr lang="en-GB"/>
        </a:p>
      </dgm:t>
    </dgm:pt>
    <dgm:pt modelId="{285BD87D-853E-487C-8FD5-74932C0253C2}" type="sibTrans" cxnId="{6ED0B7C1-2DFE-44A2-BA79-36D9C0FCAAC5}">
      <dgm:prSet/>
      <dgm:spPr/>
      <dgm:t>
        <a:bodyPr/>
        <a:lstStyle/>
        <a:p>
          <a:endParaRPr lang="en-GB"/>
        </a:p>
      </dgm:t>
    </dgm:pt>
    <dgm:pt modelId="{3607EE05-23DF-433D-AB10-5232EDAF90A3}" type="pres">
      <dgm:prSet presAssocID="{8A78CE05-73AD-4394-99B3-D50D8889370C}" presName="diagram" presStyleCnt="0">
        <dgm:presLayoutVars>
          <dgm:chMax val="1"/>
          <dgm:dir/>
          <dgm:animLvl val="ctr"/>
          <dgm:resizeHandles val="exact"/>
        </dgm:presLayoutVars>
      </dgm:prSet>
      <dgm:spPr/>
    </dgm:pt>
    <dgm:pt modelId="{437D8850-EA2D-4A85-A006-7909C1A971EC}" type="pres">
      <dgm:prSet presAssocID="{8A78CE05-73AD-4394-99B3-D50D8889370C}" presName="matrix" presStyleCnt="0"/>
      <dgm:spPr/>
    </dgm:pt>
    <dgm:pt modelId="{EBD01DB5-6F41-4127-A1C4-24993F76B6BA}" type="pres">
      <dgm:prSet presAssocID="{8A78CE05-73AD-4394-99B3-D50D8889370C}" presName="tile1" presStyleLbl="node1" presStyleIdx="0" presStyleCnt="4" custLinFactNeighborX="11568" custLinFactNeighborY="-4237"/>
      <dgm:spPr/>
    </dgm:pt>
    <dgm:pt modelId="{3A5459F1-7D1B-4BAC-B534-B42DB84F3C8D}" type="pres">
      <dgm:prSet presAssocID="{8A78CE05-73AD-4394-99B3-D50D8889370C}" presName="tile1text" presStyleLbl="node1" presStyleIdx="0" presStyleCnt="4">
        <dgm:presLayoutVars>
          <dgm:chMax val="0"/>
          <dgm:chPref val="0"/>
          <dgm:bulletEnabled val="1"/>
        </dgm:presLayoutVars>
      </dgm:prSet>
      <dgm:spPr/>
    </dgm:pt>
    <dgm:pt modelId="{0CB7CBC3-70FA-4ED3-BF4D-5315318FB259}" type="pres">
      <dgm:prSet presAssocID="{8A78CE05-73AD-4394-99B3-D50D8889370C}" presName="tile2" presStyleLbl="node1" presStyleIdx="1" presStyleCnt="4"/>
      <dgm:spPr/>
    </dgm:pt>
    <dgm:pt modelId="{75D0FC9D-2189-4011-B289-57A965F82F46}" type="pres">
      <dgm:prSet presAssocID="{8A78CE05-73AD-4394-99B3-D50D8889370C}" presName="tile2text" presStyleLbl="node1" presStyleIdx="1" presStyleCnt="4">
        <dgm:presLayoutVars>
          <dgm:chMax val="0"/>
          <dgm:chPref val="0"/>
          <dgm:bulletEnabled val="1"/>
        </dgm:presLayoutVars>
      </dgm:prSet>
      <dgm:spPr/>
    </dgm:pt>
    <dgm:pt modelId="{71EBD042-7442-44B3-A53E-8C1B11E8B91A}" type="pres">
      <dgm:prSet presAssocID="{8A78CE05-73AD-4394-99B3-D50D8889370C}" presName="tile3" presStyleLbl="node1" presStyleIdx="2" presStyleCnt="4"/>
      <dgm:spPr/>
    </dgm:pt>
    <dgm:pt modelId="{CEE691AF-CF25-42EE-93B3-84BE288FF6A6}" type="pres">
      <dgm:prSet presAssocID="{8A78CE05-73AD-4394-99B3-D50D8889370C}" presName="tile3text" presStyleLbl="node1" presStyleIdx="2" presStyleCnt="4">
        <dgm:presLayoutVars>
          <dgm:chMax val="0"/>
          <dgm:chPref val="0"/>
          <dgm:bulletEnabled val="1"/>
        </dgm:presLayoutVars>
      </dgm:prSet>
      <dgm:spPr/>
    </dgm:pt>
    <dgm:pt modelId="{D27243B7-B4BB-416D-A01A-1FEF8994F95E}" type="pres">
      <dgm:prSet presAssocID="{8A78CE05-73AD-4394-99B3-D50D8889370C}" presName="tile4" presStyleLbl="node1" presStyleIdx="3" presStyleCnt="4"/>
      <dgm:spPr/>
    </dgm:pt>
    <dgm:pt modelId="{E9961228-5301-4074-B8C3-61DB75C11DF0}" type="pres">
      <dgm:prSet presAssocID="{8A78CE05-73AD-4394-99B3-D50D8889370C}" presName="tile4text" presStyleLbl="node1" presStyleIdx="3" presStyleCnt="4">
        <dgm:presLayoutVars>
          <dgm:chMax val="0"/>
          <dgm:chPref val="0"/>
          <dgm:bulletEnabled val="1"/>
        </dgm:presLayoutVars>
      </dgm:prSet>
      <dgm:spPr/>
    </dgm:pt>
    <dgm:pt modelId="{3A32F9BA-43BA-4E37-A191-48CF91169DBE}" type="pres">
      <dgm:prSet presAssocID="{8A78CE05-73AD-4394-99B3-D50D8889370C}" presName="centerTile" presStyleLbl="fgShp" presStyleIdx="0" presStyleCnt="1" custScaleX="136842" custScaleY="154839" custLinFactNeighborX="27121" custLinFactNeighborY="3832">
        <dgm:presLayoutVars>
          <dgm:chMax val="0"/>
          <dgm:chPref val="0"/>
        </dgm:presLayoutVars>
      </dgm:prSet>
      <dgm:spPr/>
    </dgm:pt>
  </dgm:ptLst>
  <dgm:cxnLst>
    <dgm:cxn modelId="{7B6B4C04-AD1E-4B83-9054-5BDB47E89033}" type="presOf" srcId="{EE61174B-EE88-4BFE-BC9C-D83C90D70B0E}" destId="{71EBD042-7442-44B3-A53E-8C1B11E8B91A}" srcOrd="0" destOrd="0" presId="urn:microsoft.com/office/officeart/2005/8/layout/matrix1"/>
    <dgm:cxn modelId="{B15C9506-CDA9-4F77-B2A9-3EEB3246833A}" type="presOf" srcId="{C625B4C9-4B72-484C-81F8-B330B9A1342A}" destId="{3A32F9BA-43BA-4E37-A191-48CF91169DBE}" srcOrd="0" destOrd="0" presId="urn:microsoft.com/office/officeart/2005/8/layout/matrix1"/>
    <dgm:cxn modelId="{DF2CB810-E02E-4954-AFD7-7EEA57D91046}" type="presOf" srcId="{C5546754-2897-494E-BCCF-C16C73ED623A}" destId="{75D0FC9D-2189-4011-B289-57A965F82F46}" srcOrd="1" destOrd="0" presId="urn:microsoft.com/office/officeart/2005/8/layout/matrix1"/>
    <dgm:cxn modelId="{0F259A23-9A65-4420-9742-8BBA8004FBB7}" type="presOf" srcId="{8A78CE05-73AD-4394-99B3-D50D8889370C}" destId="{3607EE05-23DF-433D-AB10-5232EDAF90A3}" srcOrd="0" destOrd="0" presId="urn:microsoft.com/office/officeart/2005/8/layout/matrix1"/>
    <dgm:cxn modelId="{909D2A2D-DA2B-4D80-B301-CEE68E2628CA}" type="presOf" srcId="{95EACD0D-D4F1-4176-8AC0-5783A9B1881F}" destId="{EBD01DB5-6F41-4127-A1C4-24993F76B6BA}" srcOrd="0" destOrd="0" presId="urn:microsoft.com/office/officeart/2005/8/layout/matrix1"/>
    <dgm:cxn modelId="{EF711430-374C-42CD-B7E5-2CD1D5BFD71A}" srcId="{8A78CE05-73AD-4394-99B3-D50D8889370C}" destId="{C625B4C9-4B72-484C-81F8-B330B9A1342A}" srcOrd="0" destOrd="0" parTransId="{E2E38131-88ED-48D1-AFAC-D9283B0AD411}" sibTransId="{85D35595-EC8C-4F35-9F30-AAD611ED8358}"/>
    <dgm:cxn modelId="{C6BFDE42-2BE0-4A10-BD58-E1F79D82E764}" type="presOf" srcId="{C5546754-2897-494E-BCCF-C16C73ED623A}" destId="{0CB7CBC3-70FA-4ED3-BF4D-5315318FB259}" srcOrd="0" destOrd="0" presId="urn:microsoft.com/office/officeart/2005/8/layout/matrix1"/>
    <dgm:cxn modelId="{898D9645-779B-4FB0-8E96-5A8CBAA02F08}" type="presOf" srcId="{95EACD0D-D4F1-4176-8AC0-5783A9B1881F}" destId="{3A5459F1-7D1B-4BAC-B534-B42DB84F3C8D}" srcOrd="1" destOrd="0" presId="urn:microsoft.com/office/officeart/2005/8/layout/matrix1"/>
    <dgm:cxn modelId="{7E22AF46-D046-4D6F-A19E-827A4903BD8C}" srcId="{C625B4C9-4B72-484C-81F8-B330B9A1342A}" destId="{C5546754-2897-494E-BCCF-C16C73ED623A}" srcOrd="1" destOrd="0" parTransId="{E6442D76-7854-43F9-8268-1241902557F9}" sibTransId="{19A8D723-D5C8-4877-B496-18D94057D0E5}"/>
    <dgm:cxn modelId="{FE29666A-E2B8-4426-A917-6CA0DDCE580D}" srcId="{C625B4C9-4B72-484C-81F8-B330B9A1342A}" destId="{EE61174B-EE88-4BFE-BC9C-D83C90D70B0E}" srcOrd="2" destOrd="0" parTransId="{16760AAD-8142-497A-AB32-40093920F93B}" sibTransId="{59391A2A-F2A7-47C3-BB69-F92C732E05FC}"/>
    <dgm:cxn modelId="{F2CCAB6A-3ABC-4DA8-A6B8-14FC8E180B96}" srcId="{C625B4C9-4B72-484C-81F8-B330B9A1342A}" destId="{95EACD0D-D4F1-4176-8AC0-5783A9B1881F}" srcOrd="0" destOrd="0" parTransId="{CDB31D5C-7046-4928-83A6-63F0691A7533}" sibTransId="{183ACDD4-E3B8-4FB0-AD80-7E9835620BD9}"/>
    <dgm:cxn modelId="{FCC63553-917B-4D9B-992B-C65D060AE511}" type="presOf" srcId="{EE61174B-EE88-4BFE-BC9C-D83C90D70B0E}" destId="{CEE691AF-CF25-42EE-93B3-84BE288FF6A6}" srcOrd="1" destOrd="0" presId="urn:microsoft.com/office/officeart/2005/8/layout/matrix1"/>
    <dgm:cxn modelId="{67746878-08FF-49B7-A958-8D5275F92619}" type="presOf" srcId="{CE94768A-6212-4C5E-A23C-EE11DFB8861D}" destId="{E9961228-5301-4074-B8C3-61DB75C11DF0}" srcOrd="1" destOrd="0" presId="urn:microsoft.com/office/officeart/2005/8/layout/matrix1"/>
    <dgm:cxn modelId="{6ED0B7C1-2DFE-44A2-BA79-36D9C0FCAAC5}" srcId="{C625B4C9-4B72-484C-81F8-B330B9A1342A}" destId="{CE94768A-6212-4C5E-A23C-EE11DFB8861D}" srcOrd="3" destOrd="0" parTransId="{5DA905E6-B129-4C05-947D-52D056F4F9B1}" sibTransId="{285BD87D-853E-487C-8FD5-74932C0253C2}"/>
    <dgm:cxn modelId="{12952EEB-A5A9-4320-8368-C8862B6634EB}" type="presOf" srcId="{CE94768A-6212-4C5E-A23C-EE11DFB8861D}" destId="{D27243B7-B4BB-416D-A01A-1FEF8994F95E}" srcOrd="0" destOrd="0" presId="urn:microsoft.com/office/officeart/2005/8/layout/matrix1"/>
    <dgm:cxn modelId="{750CB511-4B16-4B49-9166-C35F7860A25C}" type="presParOf" srcId="{3607EE05-23DF-433D-AB10-5232EDAF90A3}" destId="{437D8850-EA2D-4A85-A006-7909C1A971EC}" srcOrd="0" destOrd="0" presId="urn:microsoft.com/office/officeart/2005/8/layout/matrix1"/>
    <dgm:cxn modelId="{EBC51833-CFA1-444A-A43D-18AB15567469}" type="presParOf" srcId="{437D8850-EA2D-4A85-A006-7909C1A971EC}" destId="{EBD01DB5-6F41-4127-A1C4-24993F76B6BA}" srcOrd="0" destOrd="0" presId="urn:microsoft.com/office/officeart/2005/8/layout/matrix1"/>
    <dgm:cxn modelId="{613B6304-D16D-4C5D-9BB4-DE9DFC282319}" type="presParOf" srcId="{437D8850-EA2D-4A85-A006-7909C1A971EC}" destId="{3A5459F1-7D1B-4BAC-B534-B42DB84F3C8D}" srcOrd="1" destOrd="0" presId="urn:microsoft.com/office/officeart/2005/8/layout/matrix1"/>
    <dgm:cxn modelId="{5C9159E1-09D2-43E3-A2C1-51397CE39378}" type="presParOf" srcId="{437D8850-EA2D-4A85-A006-7909C1A971EC}" destId="{0CB7CBC3-70FA-4ED3-BF4D-5315318FB259}" srcOrd="2" destOrd="0" presId="urn:microsoft.com/office/officeart/2005/8/layout/matrix1"/>
    <dgm:cxn modelId="{DBEFD7E3-EA44-4D08-9A3E-C4A4B3725F4E}" type="presParOf" srcId="{437D8850-EA2D-4A85-A006-7909C1A971EC}" destId="{75D0FC9D-2189-4011-B289-57A965F82F46}" srcOrd="3" destOrd="0" presId="urn:microsoft.com/office/officeart/2005/8/layout/matrix1"/>
    <dgm:cxn modelId="{1ECA71DB-BC08-4B17-A541-19D6229A608D}" type="presParOf" srcId="{437D8850-EA2D-4A85-A006-7909C1A971EC}" destId="{71EBD042-7442-44B3-A53E-8C1B11E8B91A}" srcOrd="4" destOrd="0" presId="urn:microsoft.com/office/officeart/2005/8/layout/matrix1"/>
    <dgm:cxn modelId="{EB50A278-BFAB-4F0B-8FB0-C2C4DCCD1419}" type="presParOf" srcId="{437D8850-EA2D-4A85-A006-7909C1A971EC}" destId="{CEE691AF-CF25-42EE-93B3-84BE288FF6A6}" srcOrd="5" destOrd="0" presId="urn:microsoft.com/office/officeart/2005/8/layout/matrix1"/>
    <dgm:cxn modelId="{3AFB28E0-5BCB-49CC-B448-FA21F6760050}" type="presParOf" srcId="{437D8850-EA2D-4A85-A006-7909C1A971EC}" destId="{D27243B7-B4BB-416D-A01A-1FEF8994F95E}" srcOrd="6" destOrd="0" presId="urn:microsoft.com/office/officeart/2005/8/layout/matrix1"/>
    <dgm:cxn modelId="{CEC414E4-259C-48DE-8D16-9222B59BAC53}" type="presParOf" srcId="{437D8850-EA2D-4A85-A006-7909C1A971EC}" destId="{E9961228-5301-4074-B8C3-61DB75C11DF0}" srcOrd="7" destOrd="0" presId="urn:microsoft.com/office/officeart/2005/8/layout/matrix1"/>
    <dgm:cxn modelId="{4DC3C077-DBC8-4E5D-BDF1-71EE111BA26A}" type="presParOf" srcId="{3607EE05-23DF-433D-AB10-5232EDAF90A3}" destId="{3A32F9BA-43BA-4E37-A191-48CF91169DBE}"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D01DB5-6F41-4127-A1C4-24993F76B6BA}">
      <dsp:nvSpPr>
        <dsp:cNvPr id="0" name=""/>
        <dsp:cNvSpPr/>
      </dsp:nvSpPr>
      <dsp:spPr>
        <a:xfrm rot="16200000">
          <a:off x="989735" y="-594066"/>
          <a:ext cx="2232248" cy="3420380"/>
        </a:xfrm>
        <a:prstGeom prst="round1Rect">
          <a:avLst/>
        </a:prstGeom>
        <a:solidFill>
          <a:schemeClr val="accent1">
            <a:lumMod val="60000"/>
            <a:lumOff val="4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dirty="0"/>
            <a:t>Competition</a:t>
          </a:r>
        </a:p>
        <a:p>
          <a:pPr marL="0" lvl="0" indent="0" algn="ctr" defTabSz="977900">
            <a:lnSpc>
              <a:spcPct val="90000"/>
            </a:lnSpc>
            <a:spcBef>
              <a:spcPct val="0"/>
            </a:spcBef>
            <a:spcAft>
              <a:spcPct val="35000"/>
            </a:spcAft>
            <a:buNone/>
          </a:pPr>
          <a:r>
            <a:rPr lang="en-GB" sz="2200" kern="1200" dirty="0"/>
            <a:t>- High production, low concern for people</a:t>
          </a:r>
        </a:p>
      </dsp:txBody>
      <dsp:txXfrm rot="5400000">
        <a:off x="395669" y="1"/>
        <a:ext cx="3420380" cy="1674186"/>
      </dsp:txXfrm>
    </dsp:sp>
    <dsp:sp modelId="{0CB7CBC3-70FA-4ED3-BF4D-5315318FB259}">
      <dsp:nvSpPr>
        <dsp:cNvPr id="0" name=""/>
        <dsp:cNvSpPr/>
      </dsp:nvSpPr>
      <dsp:spPr>
        <a:xfrm>
          <a:off x="3420380" y="0"/>
          <a:ext cx="3420380" cy="2232248"/>
        </a:xfrm>
        <a:prstGeom prst="round1Rect">
          <a:avLst/>
        </a:prstGeom>
        <a:gradFill rotWithShape="0">
          <a:gsLst>
            <a:gs pos="0">
              <a:schemeClr val="accent1">
                <a:shade val="50000"/>
                <a:hueOff val="201247"/>
                <a:satOff val="-4901"/>
                <a:lumOff val="21448"/>
                <a:alphaOff val="0"/>
                <a:satMod val="103000"/>
                <a:lumMod val="102000"/>
                <a:tint val="94000"/>
              </a:schemeClr>
            </a:gs>
            <a:gs pos="50000">
              <a:schemeClr val="accent1">
                <a:shade val="50000"/>
                <a:hueOff val="201247"/>
                <a:satOff val="-4901"/>
                <a:lumOff val="21448"/>
                <a:alphaOff val="0"/>
                <a:satMod val="110000"/>
                <a:lumMod val="100000"/>
                <a:shade val="100000"/>
              </a:schemeClr>
            </a:gs>
            <a:gs pos="100000">
              <a:schemeClr val="accent1">
                <a:shade val="50000"/>
                <a:hueOff val="201247"/>
                <a:satOff val="-4901"/>
                <a:lumOff val="2144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dirty="0"/>
            <a:t>Collaboration</a:t>
          </a:r>
        </a:p>
        <a:p>
          <a:pPr marL="0" lvl="0" indent="0" algn="ctr" defTabSz="977900">
            <a:lnSpc>
              <a:spcPct val="90000"/>
            </a:lnSpc>
            <a:spcBef>
              <a:spcPct val="0"/>
            </a:spcBef>
            <a:spcAft>
              <a:spcPct val="35000"/>
            </a:spcAft>
            <a:buNone/>
          </a:pPr>
          <a:r>
            <a:rPr lang="en-GB" sz="2200" kern="1200" dirty="0"/>
            <a:t>-constructive, mutual</a:t>
          </a:r>
        </a:p>
      </dsp:txBody>
      <dsp:txXfrm>
        <a:off x="3420380" y="0"/>
        <a:ext cx="3420380" cy="1674186"/>
      </dsp:txXfrm>
    </dsp:sp>
    <dsp:sp modelId="{71EBD042-7442-44B3-A53E-8C1B11E8B91A}">
      <dsp:nvSpPr>
        <dsp:cNvPr id="0" name=""/>
        <dsp:cNvSpPr/>
      </dsp:nvSpPr>
      <dsp:spPr>
        <a:xfrm rot="10800000">
          <a:off x="0" y="2232248"/>
          <a:ext cx="3420380" cy="2232248"/>
        </a:xfrm>
        <a:prstGeom prst="round1Rect">
          <a:avLst/>
        </a:prstGeom>
        <a:gradFill rotWithShape="0">
          <a:gsLst>
            <a:gs pos="0">
              <a:schemeClr val="accent1">
                <a:shade val="50000"/>
                <a:hueOff val="402493"/>
                <a:satOff val="-9802"/>
                <a:lumOff val="42896"/>
                <a:alphaOff val="0"/>
                <a:satMod val="103000"/>
                <a:lumMod val="102000"/>
                <a:tint val="94000"/>
              </a:schemeClr>
            </a:gs>
            <a:gs pos="50000">
              <a:schemeClr val="accent1">
                <a:shade val="50000"/>
                <a:hueOff val="402493"/>
                <a:satOff val="-9802"/>
                <a:lumOff val="42896"/>
                <a:alphaOff val="0"/>
                <a:satMod val="110000"/>
                <a:lumMod val="100000"/>
                <a:shade val="100000"/>
              </a:schemeClr>
            </a:gs>
            <a:gs pos="100000">
              <a:schemeClr val="accent1">
                <a:shade val="50000"/>
                <a:hueOff val="402493"/>
                <a:satOff val="-9802"/>
                <a:lumOff val="4289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dirty="0"/>
            <a:t>Avoidance</a:t>
          </a:r>
        </a:p>
        <a:p>
          <a:pPr marL="0" lvl="0" indent="0" algn="ctr" defTabSz="977900">
            <a:lnSpc>
              <a:spcPct val="90000"/>
            </a:lnSpc>
            <a:spcBef>
              <a:spcPct val="0"/>
            </a:spcBef>
            <a:spcAft>
              <a:spcPct val="35000"/>
            </a:spcAft>
            <a:buNone/>
          </a:pPr>
          <a:r>
            <a:rPr lang="en-GB" sz="2200" kern="1200" dirty="0"/>
            <a:t>-low concern for both people and production</a:t>
          </a:r>
        </a:p>
      </dsp:txBody>
      <dsp:txXfrm rot="10800000">
        <a:off x="0" y="2790309"/>
        <a:ext cx="3420380" cy="1674186"/>
      </dsp:txXfrm>
    </dsp:sp>
    <dsp:sp modelId="{D27243B7-B4BB-416D-A01A-1FEF8994F95E}">
      <dsp:nvSpPr>
        <dsp:cNvPr id="0" name=""/>
        <dsp:cNvSpPr/>
      </dsp:nvSpPr>
      <dsp:spPr>
        <a:xfrm rot="5400000">
          <a:off x="4014446" y="1638182"/>
          <a:ext cx="2232248" cy="3420380"/>
        </a:xfrm>
        <a:prstGeom prst="round1Rect">
          <a:avLst/>
        </a:prstGeom>
        <a:gradFill rotWithShape="0">
          <a:gsLst>
            <a:gs pos="0">
              <a:schemeClr val="accent1">
                <a:shade val="50000"/>
                <a:hueOff val="201247"/>
                <a:satOff val="-4901"/>
                <a:lumOff val="21448"/>
                <a:alphaOff val="0"/>
                <a:satMod val="103000"/>
                <a:lumMod val="102000"/>
                <a:tint val="94000"/>
              </a:schemeClr>
            </a:gs>
            <a:gs pos="50000">
              <a:schemeClr val="accent1">
                <a:shade val="50000"/>
                <a:hueOff val="201247"/>
                <a:satOff val="-4901"/>
                <a:lumOff val="21448"/>
                <a:alphaOff val="0"/>
                <a:satMod val="110000"/>
                <a:lumMod val="100000"/>
                <a:shade val="100000"/>
              </a:schemeClr>
            </a:gs>
            <a:gs pos="100000">
              <a:schemeClr val="accent1">
                <a:shade val="50000"/>
                <a:hueOff val="201247"/>
                <a:satOff val="-4901"/>
                <a:lumOff val="2144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dirty="0"/>
            <a:t>Accommodation</a:t>
          </a:r>
        </a:p>
        <a:p>
          <a:pPr marL="0" lvl="0" indent="0" algn="ctr" defTabSz="977900">
            <a:lnSpc>
              <a:spcPct val="90000"/>
            </a:lnSpc>
            <a:spcBef>
              <a:spcPct val="0"/>
            </a:spcBef>
            <a:spcAft>
              <a:spcPct val="35000"/>
            </a:spcAft>
            <a:buNone/>
          </a:pPr>
          <a:r>
            <a:rPr lang="en-GB" sz="2200" kern="1200" dirty="0"/>
            <a:t>-high concern for people, low concern for production</a:t>
          </a:r>
        </a:p>
      </dsp:txBody>
      <dsp:txXfrm rot="-5400000">
        <a:off x="3420380" y="2790309"/>
        <a:ext cx="3420380" cy="1674186"/>
      </dsp:txXfrm>
    </dsp:sp>
    <dsp:sp modelId="{3A32F9BA-43BA-4E37-A191-48CF91169DBE}">
      <dsp:nvSpPr>
        <dsp:cNvPr id="0" name=""/>
        <dsp:cNvSpPr/>
      </dsp:nvSpPr>
      <dsp:spPr>
        <a:xfrm>
          <a:off x="2572809" y="1410920"/>
          <a:ext cx="2808309" cy="1728195"/>
        </a:xfrm>
        <a:prstGeom prst="roundRect">
          <a:avLst/>
        </a:prstGeom>
        <a:gradFill rotWithShape="0">
          <a:gsLst>
            <a:gs pos="0">
              <a:schemeClr val="accent1">
                <a:tint val="55000"/>
                <a:hueOff val="0"/>
                <a:satOff val="0"/>
                <a:lumOff val="0"/>
                <a:alphaOff val="0"/>
                <a:satMod val="103000"/>
                <a:lumMod val="102000"/>
                <a:tint val="94000"/>
              </a:schemeClr>
            </a:gs>
            <a:gs pos="50000">
              <a:schemeClr val="accent1">
                <a:tint val="55000"/>
                <a:hueOff val="0"/>
                <a:satOff val="0"/>
                <a:lumOff val="0"/>
                <a:alphaOff val="0"/>
                <a:satMod val="110000"/>
                <a:lumMod val="100000"/>
                <a:shade val="100000"/>
              </a:schemeClr>
            </a:gs>
            <a:gs pos="100000">
              <a:schemeClr val="accent1">
                <a:tint val="55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Compromise</a:t>
          </a:r>
        </a:p>
        <a:p>
          <a:pPr marL="0" lvl="0" indent="0" algn="ctr" defTabSz="977900">
            <a:lnSpc>
              <a:spcPct val="90000"/>
            </a:lnSpc>
            <a:spcBef>
              <a:spcPct val="0"/>
            </a:spcBef>
            <a:spcAft>
              <a:spcPct val="35000"/>
            </a:spcAft>
            <a:buNone/>
          </a:pPr>
          <a:r>
            <a:rPr lang="en-GB" sz="2200" kern="1200" dirty="0"/>
            <a:t>- Moderate concerns for both people and </a:t>
          </a:r>
          <a:r>
            <a:rPr lang="en-GB" sz="2200" kern="1200" dirty="0" err="1"/>
            <a:t>prodctions</a:t>
          </a:r>
          <a:endParaRPr lang="en-GB" sz="2200" kern="1200" dirty="0"/>
        </a:p>
      </dsp:txBody>
      <dsp:txXfrm>
        <a:off x="2657173" y="1495284"/>
        <a:ext cx="2639581" cy="1559467"/>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3C6DA-220D-4880-B6F5-4A0414F273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C250808-FBC2-40A3-8D85-428E859CF0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568E52-BF63-47CD-B243-DA22B73499C7}"/>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5" name="Footer Placeholder 4">
            <a:extLst>
              <a:ext uri="{FF2B5EF4-FFF2-40B4-BE49-F238E27FC236}">
                <a16:creationId xmlns:a16="http://schemas.microsoft.com/office/drawing/2014/main" id="{8C87F6C9-60FA-457A-BA64-A24F59F072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25E947-E092-4C7D-90FF-726C45E68EA1}"/>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1914462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067C9-1534-416E-AE11-A1DFB1331B6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520EA0-4B66-4CBA-A527-67E3BBFF873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5479F3-F93F-4281-917B-5DDBD4686175}"/>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5" name="Footer Placeholder 4">
            <a:extLst>
              <a:ext uri="{FF2B5EF4-FFF2-40B4-BE49-F238E27FC236}">
                <a16:creationId xmlns:a16="http://schemas.microsoft.com/office/drawing/2014/main" id="{437748BA-F962-40BC-8A26-593DC3E8D5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D7DF69-5461-444D-A5BD-B6EEFAAF82DC}"/>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1469373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F78D9-4B72-43FA-B952-EB77A9B36FE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850B5A8-5C56-4310-9A56-120A14D96E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B41399E-468E-4C97-87B3-0A3BAAE57579}"/>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5" name="Footer Placeholder 4">
            <a:extLst>
              <a:ext uri="{FF2B5EF4-FFF2-40B4-BE49-F238E27FC236}">
                <a16:creationId xmlns:a16="http://schemas.microsoft.com/office/drawing/2014/main" id="{83428BE0-0398-4558-9AD7-3CF84EF862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3CA5F4-7164-4A61-88AB-9FABF38FFB6F}"/>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2678682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27A1F-1418-4423-B819-B20FC9B0F0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2DB1BB-8D4D-471B-B3A8-04F1024F503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9E7440D-40BD-4574-B457-D8D4A03DF79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22A9E4-63B2-4CB0-B716-1B5EC66AD4F2}"/>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6" name="Footer Placeholder 5">
            <a:extLst>
              <a:ext uri="{FF2B5EF4-FFF2-40B4-BE49-F238E27FC236}">
                <a16:creationId xmlns:a16="http://schemas.microsoft.com/office/drawing/2014/main" id="{5DFCFF62-634C-40A1-B322-DF18816405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704713-ABF4-4520-BAE4-7B743E591B56}"/>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813821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C3DF1-0A34-47E0-BEC0-BBE827F1915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26D501-3307-4E34-A02B-C447241348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EE903CB-C9F5-4480-B206-E640023DB4F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BDEBCD-8FEF-4605-9867-135B571D75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569255B-862B-4622-BEA1-AAD0D359989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7340DE-D30C-4E66-BFC7-0DDA1AB9689A}"/>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8" name="Footer Placeholder 7">
            <a:extLst>
              <a:ext uri="{FF2B5EF4-FFF2-40B4-BE49-F238E27FC236}">
                <a16:creationId xmlns:a16="http://schemas.microsoft.com/office/drawing/2014/main" id="{FC759A3F-B1CA-41A0-94FD-25452FFF5FE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79AD6B6-AF72-41C5-B591-4D527FD5E535}"/>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1810785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C83C5-8FEE-4637-81D8-7444CEA5D7C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0BFCD27-38F6-4866-9550-50480B7839B2}"/>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4" name="Footer Placeholder 3">
            <a:extLst>
              <a:ext uri="{FF2B5EF4-FFF2-40B4-BE49-F238E27FC236}">
                <a16:creationId xmlns:a16="http://schemas.microsoft.com/office/drawing/2014/main" id="{5D8FC71C-0FDB-4059-A7AE-FF0565F28F2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CD8C82-FF86-4B97-AEE8-D1CD28662602}"/>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3450020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EDF23-8A6C-4755-B63B-1F2A200E6D49}"/>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3" name="Footer Placeholder 2">
            <a:extLst>
              <a:ext uri="{FF2B5EF4-FFF2-40B4-BE49-F238E27FC236}">
                <a16:creationId xmlns:a16="http://schemas.microsoft.com/office/drawing/2014/main" id="{AE2D5736-AF4C-4111-A0EE-158452E7DE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AA8218-F687-4489-8CE5-7C8285A30578}"/>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263302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A6798-1D89-4174-B968-D69A95179E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36DC618-B1AF-45F7-A367-9A7A4510F9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4043A7F-4C03-4974-9233-9E6A08FE13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5CA5ADD-6395-4792-B73D-BC7305F266A3}"/>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6" name="Footer Placeholder 5">
            <a:extLst>
              <a:ext uri="{FF2B5EF4-FFF2-40B4-BE49-F238E27FC236}">
                <a16:creationId xmlns:a16="http://schemas.microsoft.com/office/drawing/2014/main" id="{21D53EF2-5D65-4212-BD09-A93FA76E33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A4FBFF-3911-4A72-B544-51A68A889107}"/>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2667341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3A11F-1A7B-4E5D-994B-0DDD7D1A76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B2A6162-6DF2-48AF-A932-112C713568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86E7D8B-E0E6-415B-A030-82CD9F538F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5BBAB11-CCEE-464E-95CA-000D539C5CDE}"/>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6" name="Footer Placeholder 5">
            <a:extLst>
              <a:ext uri="{FF2B5EF4-FFF2-40B4-BE49-F238E27FC236}">
                <a16:creationId xmlns:a16="http://schemas.microsoft.com/office/drawing/2014/main" id="{459C61F7-03F3-4AFF-A426-26ABBAA679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CAD838-91CD-4D97-B63D-49B2080EEBDC}"/>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3997147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C994B-2300-4B15-B656-450BBF0E039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394671F-9E04-4196-9B6D-870766582F8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5D13D9-B703-48C3-B19A-D251E956B8DB}"/>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5" name="Footer Placeholder 4">
            <a:extLst>
              <a:ext uri="{FF2B5EF4-FFF2-40B4-BE49-F238E27FC236}">
                <a16:creationId xmlns:a16="http://schemas.microsoft.com/office/drawing/2014/main" id="{5B269A97-4B50-4667-AC2A-6C121A6B2B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E61FE4-E66A-49F5-AAF2-A8D11683184C}"/>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1463297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C120C2-E112-4FF4-9922-34EF072589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4ED494-6951-4C2C-9A5D-62395F95A59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77F0B6-85D3-4C6F-A289-E26B89BC7BA4}"/>
              </a:ext>
            </a:extLst>
          </p:cNvPr>
          <p:cNvSpPr>
            <a:spLocks noGrp="1"/>
          </p:cNvSpPr>
          <p:nvPr>
            <p:ph type="dt" sz="half" idx="10"/>
          </p:nvPr>
        </p:nvSpPr>
        <p:spPr/>
        <p:txBody>
          <a:bodyPr/>
          <a:lstStyle/>
          <a:p>
            <a:fld id="{A6BA0438-00FF-4CDD-BC12-4B9B80DDE6F0}" type="datetimeFigureOut">
              <a:rPr lang="en-GB" smtClean="0"/>
              <a:t>10/12/2018</a:t>
            </a:fld>
            <a:endParaRPr lang="en-GB"/>
          </a:p>
        </p:txBody>
      </p:sp>
      <p:sp>
        <p:nvSpPr>
          <p:cNvPr id="5" name="Footer Placeholder 4">
            <a:extLst>
              <a:ext uri="{FF2B5EF4-FFF2-40B4-BE49-F238E27FC236}">
                <a16:creationId xmlns:a16="http://schemas.microsoft.com/office/drawing/2014/main" id="{8B9A905A-A938-4947-A5C5-9A13571DE8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7AC395-116A-408D-9118-18C07A0D5226}"/>
              </a:ext>
            </a:extLst>
          </p:cNvPr>
          <p:cNvSpPr>
            <a:spLocks noGrp="1"/>
          </p:cNvSpPr>
          <p:nvPr>
            <p:ph type="sldNum" sz="quarter" idx="12"/>
          </p:nvPr>
        </p:nvSpPr>
        <p:spPr/>
        <p:txBody>
          <a:bodyPr/>
          <a:lstStyle/>
          <a:p>
            <a:fld id="{041F32AE-B625-4477-AC0D-03ED60EF2C46}" type="slidenum">
              <a:rPr lang="en-GB" smtClean="0"/>
              <a:t>‹#›</a:t>
            </a:fld>
            <a:endParaRPr lang="en-GB"/>
          </a:p>
        </p:txBody>
      </p:sp>
    </p:spTree>
    <p:extLst>
      <p:ext uri="{BB962C8B-B14F-4D97-AF65-F5344CB8AC3E}">
        <p14:creationId xmlns:p14="http://schemas.microsoft.com/office/powerpoint/2010/main" val="3258485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DBF849-A146-4ED9-BA89-8B395EEB60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1FBE52-BB3C-418C-B744-FD661C7514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F0580B-4747-4D6A-BB16-245FE45C34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BA0438-00FF-4CDD-BC12-4B9B80DDE6F0}" type="datetimeFigureOut">
              <a:rPr lang="en-GB" smtClean="0"/>
              <a:t>10/12/2018</a:t>
            </a:fld>
            <a:endParaRPr lang="en-GB"/>
          </a:p>
        </p:txBody>
      </p:sp>
      <p:sp>
        <p:nvSpPr>
          <p:cNvPr id="5" name="Footer Placeholder 4">
            <a:extLst>
              <a:ext uri="{FF2B5EF4-FFF2-40B4-BE49-F238E27FC236}">
                <a16:creationId xmlns:a16="http://schemas.microsoft.com/office/drawing/2014/main" id="{0D8B6B8A-F7EA-4D1E-B39E-C1CE3A3DF4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454EF3-900A-4F4D-B488-0648F4EC99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1F32AE-B625-4477-AC0D-03ED60EF2C46}" type="slidenum">
              <a:rPr lang="en-GB" smtClean="0"/>
              <a:t>‹#›</a:t>
            </a:fld>
            <a:endParaRPr lang="en-GB"/>
          </a:p>
        </p:txBody>
      </p:sp>
    </p:spTree>
    <p:extLst>
      <p:ext uri="{BB962C8B-B14F-4D97-AF65-F5344CB8AC3E}">
        <p14:creationId xmlns:p14="http://schemas.microsoft.com/office/powerpoint/2010/main" val="23063897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kilmanndiagnostics.com/overview-thomas-kilmann-conflict-mode-instrument-tki"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kilmanndiagnostics.com/overview-thomas-kilmann-conflict-mode-instrument-tki"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0DF3F-4402-4289-A2D3-50C4B70E20A9}"/>
              </a:ext>
            </a:extLst>
          </p:cNvPr>
          <p:cNvSpPr>
            <a:spLocks noGrp="1"/>
          </p:cNvSpPr>
          <p:nvPr>
            <p:ph type="ctrTitle"/>
          </p:nvPr>
        </p:nvSpPr>
        <p:spPr>
          <a:xfrm>
            <a:off x="1524000" y="331304"/>
            <a:ext cx="9144000" cy="3178659"/>
          </a:xfrm>
        </p:spPr>
        <p:txBody>
          <a:bodyPr/>
          <a:lstStyle/>
          <a:p>
            <a:r>
              <a:rPr lang="en-GB" b="1" u="sng" dirty="0">
                <a:solidFill>
                  <a:schemeClr val="bg1"/>
                </a:solidFill>
              </a:rPr>
              <a:t>MANAGING CONFLICT</a:t>
            </a:r>
            <a:br>
              <a:rPr lang="en-GB" dirty="0">
                <a:solidFill>
                  <a:schemeClr val="bg1"/>
                </a:solidFill>
              </a:rPr>
            </a:br>
            <a:endParaRPr lang="en-GB" dirty="0">
              <a:solidFill>
                <a:schemeClr val="bg1"/>
              </a:solidFill>
            </a:endParaRPr>
          </a:p>
        </p:txBody>
      </p:sp>
      <p:sp>
        <p:nvSpPr>
          <p:cNvPr id="3" name="Subtitle 2">
            <a:extLst>
              <a:ext uri="{FF2B5EF4-FFF2-40B4-BE49-F238E27FC236}">
                <a16:creationId xmlns:a16="http://schemas.microsoft.com/office/drawing/2014/main" id="{5BDF409B-0992-43E5-A606-FFEFEE1B5CD3}"/>
              </a:ext>
            </a:extLst>
          </p:cNvPr>
          <p:cNvSpPr>
            <a:spLocks noGrp="1"/>
          </p:cNvSpPr>
          <p:nvPr>
            <p:ph type="subTitle" idx="1"/>
          </p:nvPr>
        </p:nvSpPr>
        <p:spPr/>
        <p:txBody>
          <a:bodyPr>
            <a:normAutofit/>
          </a:bodyPr>
          <a:lstStyle/>
          <a:p>
            <a:r>
              <a:rPr lang="en-GB" sz="4000" dirty="0">
                <a:solidFill>
                  <a:schemeClr val="bg1"/>
                </a:solidFill>
              </a:rPr>
              <a:t>WEEK  6</a:t>
            </a:r>
          </a:p>
        </p:txBody>
      </p:sp>
    </p:spTree>
    <p:extLst>
      <p:ext uri="{BB962C8B-B14F-4D97-AF65-F5344CB8AC3E}">
        <p14:creationId xmlns:p14="http://schemas.microsoft.com/office/powerpoint/2010/main" val="1886420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8EF41-EAE6-4A06-ABE0-C54BB589E2B6}"/>
              </a:ext>
            </a:extLst>
          </p:cNvPr>
          <p:cNvSpPr>
            <a:spLocks noGrp="1"/>
          </p:cNvSpPr>
          <p:nvPr>
            <p:ph type="title"/>
          </p:nvPr>
        </p:nvSpPr>
        <p:spPr/>
        <p:txBody>
          <a:bodyPr/>
          <a:lstStyle/>
          <a:p>
            <a:r>
              <a:rPr lang="en-GB" b="1" dirty="0">
                <a:solidFill>
                  <a:schemeClr val="bg1"/>
                </a:solidFill>
              </a:rPr>
              <a:t>                     </a:t>
            </a:r>
            <a:r>
              <a:rPr lang="en-GB" b="1" u="sng" dirty="0">
                <a:solidFill>
                  <a:schemeClr val="bg1"/>
                </a:solidFill>
              </a:rPr>
              <a:t>MANAGING CONFLICT</a:t>
            </a:r>
            <a:endParaRPr lang="en-GB" u="sng" dirty="0"/>
          </a:p>
        </p:txBody>
      </p:sp>
      <p:sp>
        <p:nvSpPr>
          <p:cNvPr id="3" name="Content Placeholder 2">
            <a:extLst>
              <a:ext uri="{FF2B5EF4-FFF2-40B4-BE49-F238E27FC236}">
                <a16:creationId xmlns:a16="http://schemas.microsoft.com/office/drawing/2014/main" id="{FFE545B6-52E6-43E1-97F5-B40BC6061DAF}"/>
              </a:ext>
            </a:extLst>
          </p:cNvPr>
          <p:cNvSpPr>
            <a:spLocks noGrp="1"/>
          </p:cNvSpPr>
          <p:nvPr>
            <p:ph idx="1"/>
          </p:nvPr>
        </p:nvSpPr>
        <p:spPr/>
        <p:txBody>
          <a:bodyPr/>
          <a:lstStyle/>
          <a:p>
            <a:pPr marL="0" indent="0">
              <a:buClr>
                <a:schemeClr val="tx1"/>
              </a:buClr>
              <a:buNone/>
            </a:pPr>
            <a:r>
              <a:rPr lang="en-GB" altLang="en-US" sz="4000" i="1" dirty="0">
                <a:solidFill>
                  <a:schemeClr val="bg1"/>
                </a:solidFill>
              </a:rPr>
              <a:t>                            </a:t>
            </a:r>
            <a:r>
              <a:rPr lang="en-GB" altLang="en-US" sz="4000" i="1" u="sng" dirty="0">
                <a:solidFill>
                  <a:schemeClr val="bg1"/>
                </a:solidFill>
              </a:rPr>
              <a:t>Lesson Objectives</a:t>
            </a:r>
          </a:p>
          <a:p>
            <a:pPr marL="0" indent="0">
              <a:buClr>
                <a:schemeClr val="tx1"/>
              </a:buClr>
              <a:buNone/>
            </a:pPr>
            <a:endParaRPr lang="en-GB" altLang="en-US" sz="4000" i="1" u="sng" dirty="0">
              <a:solidFill>
                <a:schemeClr val="bg1"/>
              </a:solidFill>
            </a:endParaRPr>
          </a:p>
          <a:p>
            <a:pPr marL="0" indent="0">
              <a:buClr>
                <a:schemeClr val="tx1"/>
              </a:buClr>
              <a:buNone/>
            </a:pPr>
            <a:r>
              <a:rPr lang="en-GB" altLang="en-US" sz="4000" dirty="0">
                <a:solidFill>
                  <a:schemeClr val="bg1"/>
                </a:solidFill>
              </a:rPr>
              <a:t>1:       To understand the causes of conflict</a:t>
            </a:r>
          </a:p>
          <a:p>
            <a:endParaRPr lang="en-GB" altLang="en-US" sz="4000" dirty="0"/>
          </a:p>
          <a:p>
            <a:pPr marL="0" indent="0">
              <a:buNone/>
            </a:pPr>
            <a:r>
              <a:rPr lang="en-GB" altLang="en-US" sz="4000" dirty="0">
                <a:solidFill>
                  <a:schemeClr val="bg1"/>
                </a:solidFill>
              </a:rPr>
              <a:t>2:       To appreciate remedies and strategies for  </a:t>
            </a:r>
          </a:p>
          <a:p>
            <a:pPr marL="0" indent="0">
              <a:buNone/>
            </a:pPr>
            <a:r>
              <a:rPr lang="en-GB" altLang="en-US" sz="4000" dirty="0">
                <a:solidFill>
                  <a:schemeClr val="bg1"/>
                </a:solidFill>
              </a:rPr>
              <a:t>          managing conflict in the workplace</a:t>
            </a:r>
          </a:p>
          <a:p>
            <a:pPr>
              <a:buNone/>
            </a:pPr>
            <a:endParaRPr lang="en-GB" altLang="en-US" sz="4000" i="1" u="sng" dirty="0">
              <a:solidFill>
                <a:schemeClr val="bg1"/>
              </a:solidFill>
            </a:endParaRPr>
          </a:p>
          <a:p>
            <a:pPr>
              <a:buNone/>
            </a:pPr>
            <a:endParaRPr lang="en-GB" altLang="en-US" sz="4000" i="1" u="sng" dirty="0">
              <a:solidFill>
                <a:schemeClr val="bg1"/>
              </a:solidFill>
            </a:endParaRPr>
          </a:p>
          <a:p>
            <a:pPr>
              <a:buNone/>
            </a:pPr>
            <a:endParaRPr lang="en-GB" altLang="en-US" sz="4000" i="1" u="sng" dirty="0">
              <a:solidFill>
                <a:schemeClr val="bg1"/>
              </a:solidFill>
            </a:endParaRPr>
          </a:p>
          <a:p>
            <a:pPr marL="0" indent="0">
              <a:buNone/>
            </a:pPr>
            <a:endParaRPr lang="en-GB" altLang="en-US" sz="4000" dirty="0">
              <a:highlight>
                <a:srgbClr val="00FFFF"/>
              </a:highlight>
            </a:endParaRPr>
          </a:p>
          <a:p>
            <a:pPr marL="0" indent="0">
              <a:buNone/>
            </a:pPr>
            <a:endParaRPr lang="en-GB" dirty="0"/>
          </a:p>
        </p:txBody>
      </p:sp>
    </p:spTree>
    <p:extLst>
      <p:ext uri="{BB962C8B-B14F-4D97-AF65-F5344CB8AC3E}">
        <p14:creationId xmlns:p14="http://schemas.microsoft.com/office/powerpoint/2010/main" val="3032398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750C-511D-477A-8A7B-BC71718B93F9}"/>
              </a:ext>
            </a:extLst>
          </p:cNvPr>
          <p:cNvSpPr>
            <a:spLocks noGrp="1"/>
          </p:cNvSpPr>
          <p:nvPr>
            <p:ph type="title"/>
          </p:nvPr>
        </p:nvSpPr>
        <p:spPr>
          <a:xfrm>
            <a:off x="838200" y="365125"/>
            <a:ext cx="10515600" cy="900967"/>
          </a:xfrm>
        </p:spPr>
        <p:txBody>
          <a:bodyPr>
            <a:normAutofit fontScale="90000"/>
          </a:bodyPr>
          <a:lstStyle/>
          <a:p>
            <a:r>
              <a:rPr lang="en-GB" dirty="0"/>
              <a:t>                     </a:t>
            </a:r>
            <a:r>
              <a:rPr lang="en-GB" b="1" u="sng" dirty="0">
                <a:solidFill>
                  <a:schemeClr val="bg1"/>
                </a:solidFill>
              </a:rPr>
              <a:t>MANAG</a:t>
            </a:r>
            <a:r>
              <a:rPr lang="en-GB" b="1" i="1" u="sng" dirty="0">
                <a:solidFill>
                  <a:schemeClr val="bg1"/>
                </a:solidFill>
              </a:rPr>
              <a:t>I</a:t>
            </a:r>
            <a:r>
              <a:rPr lang="en-GB" b="1" u="sng" dirty="0">
                <a:solidFill>
                  <a:schemeClr val="bg1"/>
                </a:solidFill>
              </a:rPr>
              <a:t>NG CONFLICT</a:t>
            </a:r>
            <a:br>
              <a:rPr lang="en-GB" b="1" u="sng" dirty="0">
                <a:solidFill>
                  <a:schemeClr val="bg1"/>
                </a:solidFill>
              </a:rPr>
            </a:br>
            <a:endParaRPr lang="en-GB" dirty="0"/>
          </a:p>
        </p:txBody>
      </p:sp>
      <p:sp>
        <p:nvSpPr>
          <p:cNvPr id="3" name="Content Placeholder 2">
            <a:extLst>
              <a:ext uri="{FF2B5EF4-FFF2-40B4-BE49-F238E27FC236}">
                <a16:creationId xmlns:a16="http://schemas.microsoft.com/office/drawing/2014/main" id="{2D2698E2-3215-49A9-B73B-43C7EB6C3398}"/>
              </a:ext>
            </a:extLst>
          </p:cNvPr>
          <p:cNvSpPr>
            <a:spLocks noGrp="1"/>
          </p:cNvSpPr>
          <p:nvPr>
            <p:ph idx="1"/>
          </p:nvPr>
        </p:nvSpPr>
        <p:spPr>
          <a:xfrm>
            <a:off x="838200" y="1406769"/>
            <a:ext cx="10515600" cy="4770194"/>
          </a:xfrm>
        </p:spPr>
        <p:txBody>
          <a:bodyPr>
            <a:normAutofit fontScale="92500"/>
          </a:bodyPr>
          <a:lstStyle/>
          <a:p>
            <a:pPr marL="0" indent="0">
              <a:buNone/>
            </a:pPr>
            <a:r>
              <a:rPr lang="en-GB" sz="5400" dirty="0">
                <a:solidFill>
                  <a:schemeClr val="bg1"/>
                </a:solidFill>
              </a:rPr>
              <a:t>            </a:t>
            </a:r>
            <a:r>
              <a:rPr lang="en-GB" sz="5400" i="1" dirty="0">
                <a:solidFill>
                  <a:schemeClr val="bg1"/>
                </a:solidFill>
              </a:rPr>
              <a:t>Conflict arises from differences</a:t>
            </a:r>
          </a:p>
          <a:p>
            <a:r>
              <a:rPr lang="en-GB" sz="5400" dirty="0">
                <a:solidFill>
                  <a:schemeClr val="bg1"/>
                </a:solidFill>
              </a:rPr>
              <a:t>When individuals come together in teams, their differences can create </a:t>
            </a:r>
            <a:r>
              <a:rPr lang="en-GB" sz="5400" u="sng" dirty="0">
                <a:solidFill>
                  <a:schemeClr val="bg1"/>
                </a:solidFill>
              </a:rPr>
              <a:t>conflict</a:t>
            </a:r>
            <a:r>
              <a:rPr lang="en-GB" sz="5400" dirty="0">
                <a:solidFill>
                  <a:schemeClr val="bg1"/>
                </a:solidFill>
              </a:rPr>
              <a:t>. </a:t>
            </a:r>
            <a:r>
              <a:rPr lang="en-GB" altLang="en-US" sz="5400" dirty="0">
                <a:solidFill>
                  <a:schemeClr val="bg1"/>
                </a:solidFill>
                <a:latin typeface="Arial" panose="020B0604020202020204" pitchFamily="34" charset="0"/>
              </a:rPr>
              <a:t>This is because we are dealing with people’s lives, jobs, ego, pride and values</a:t>
            </a:r>
            <a:r>
              <a:rPr lang="en-GB" sz="5400" dirty="0"/>
              <a:t> </a:t>
            </a:r>
            <a:endParaRPr lang="en-GB" sz="5400" dirty="0">
              <a:solidFill>
                <a:schemeClr val="bg1"/>
              </a:solidFill>
            </a:endParaRPr>
          </a:p>
          <a:p>
            <a:endParaRPr lang="en-GB" sz="5400" dirty="0">
              <a:solidFill>
                <a:schemeClr val="bg1"/>
              </a:solidFill>
            </a:endParaRPr>
          </a:p>
          <a:p>
            <a:endParaRPr lang="en-GB" dirty="0"/>
          </a:p>
        </p:txBody>
      </p:sp>
    </p:spTree>
    <p:extLst>
      <p:ext uri="{BB962C8B-B14F-4D97-AF65-F5344CB8AC3E}">
        <p14:creationId xmlns:p14="http://schemas.microsoft.com/office/powerpoint/2010/main" val="3970372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Date Placeholder 1">
            <a:extLst>
              <a:ext uri="{FF2B5EF4-FFF2-40B4-BE49-F238E27FC236}">
                <a16:creationId xmlns:a16="http://schemas.microsoft.com/office/drawing/2014/main" id="{7F607425-90A5-46DE-99F8-8DB530B6250F}"/>
              </a:ext>
            </a:extLst>
          </p:cNvPr>
          <p:cNvSpPr>
            <a:spLocks noGrp="1"/>
          </p:cNvSpPr>
          <p:nvPr>
            <p:ph type="dt" sz="quarter" idx="10"/>
          </p:nvPr>
        </p:nvSpPr>
        <p:spPr/>
        <p:txBody>
          <a:bodyPr/>
          <a:lstStyle/>
          <a:p>
            <a:pPr>
              <a:defRPr/>
            </a:pPr>
            <a:fld id="{821897F8-2589-4C6E-81C2-7F0A5C6CBE08}" type="datetime1">
              <a:rPr lang="en-GB"/>
              <a:pPr>
                <a:defRPr/>
              </a:pPr>
              <a:t>10/12/2018</a:t>
            </a:fld>
            <a:endParaRPr lang="en-GB" dirty="0"/>
          </a:p>
        </p:txBody>
      </p:sp>
      <p:sp>
        <p:nvSpPr>
          <p:cNvPr id="8" name="Slide Number Placeholder 2">
            <a:extLst>
              <a:ext uri="{FF2B5EF4-FFF2-40B4-BE49-F238E27FC236}">
                <a16:creationId xmlns:a16="http://schemas.microsoft.com/office/drawing/2014/main" id="{E82D7756-5F16-4286-97B7-405A06A5EC42}"/>
              </a:ext>
            </a:extLst>
          </p:cNvPr>
          <p:cNvSpPr>
            <a:spLocks noGrp="1"/>
          </p:cNvSpPr>
          <p:nvPr>
            <p:ph type="sldNum" sz="quarter" idx="11"/>
          </p:nvPr>
        </p:nvSpPr>
        <p:spPr/>
        <p:txBody>
          <a:bodyPr/>
          <a:lstStyle/>
          <a:p>
            <a:pPr>
              <a:defRPr/>
            </a:pPr>
            <a:fld id="{A923629A-836F-4845-8B87-5B1412C3A8F8}" type="slidenum">
              <a:rPr lang="en-GB" altLang="en-US"/>
              <a:pPr>
                <a:defRPr/>
              </a:pPr>
              <a:t>4</a:t>
            </a:fld>
            <a:endParaRPr lang="en-GB" altLang="en-US"/>
          </a:p>
        </p:txBody>
      </p:sp>
      <p:sp>
        <p:nvSpPr>
          <p:cNvPr id="14340" name="Text Box 5">
            <a:extLst>
              <a:ext uri="{FF2B5EF4-FFF2-40B4-BE49-F238E27FC236}">
                <a16:creationId xmlns:a16="http://schemas.microsoft.com/office/drawing/2014/main" id="{4912D193-E9FA-4A3B-9F75-19175EDB1996}"/>
              </a:ext>
            </a:extLst>
          </p:cNvPr>
          <p:cNvSpPr txBox="1">
            <a:spLocks noChangeArrowheads="1"/>
          </p:cNvSpPr>
          <p:nvPr/>
        </p:nvSpPr>
        <p:spPr bwMode="auto">
          <a:xfrm>
            <a:off x="2209800" y="1325562"/>
            <a:ext cx="6705600"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50000"/>
              </a:spcBef>
              <a:buFontTx/>
              <a:buNone/>
            </a:pPr>
            <a:r>
              <a:rPr lang="en-GB" altLang="en-US" sz="2800" b="1" i="1" dirty="0">
                <a:solidFill>
                  <a:schemeClr val="bg1"/>
                </a:solidFill>
                <a:latin typeface="Arial" panose="020B0604020202020204" pitchFamily="34" charset="0"/>
              </a:rPr>
              <a:t>People may:</a:t>
            </a:r>
          </a:p>
          <a:p>
            <a:pPr eaLnBrk="1" hangingPunct="1">
              <a:spcBef>
                <a:spcPct val="50000"/>
              </a:spcBef>
              <a:buFontTx/>
              <a:buNone/>
            </a:pPr>
            <a:endParaRPr lang="en-GB" altLang="en-US" sz="2800" b="1" i="1" dirty="0">
              <a:solidFill>
                <a:schemeClr val="bg1"/>
              </a:solidFill>
              <a:latin typeface="Arial" panose="020B0604020202020204" pitchFamily="34" charset="0"/>
            </a:endParaRPr>
          </a:p>
        </p:txBody>
      </p:sp>
      <p:sp>
        <p:nvSpPr>
          <p:cNvPr id="14341" name="Text Box 30">
            <a:extLst>
              <a:ext uri="{FF2B5EF4-FFF2-40B4-BE49-F238E27FC236}">
                <a16:creationId xmlns:a16="http://schemas.microsoft.com/office/drawing/2014/main" id="{A2DD8D1A-C467-4BCB-8F4D-43839C11D165}"/>
              </a:ext>
            </a:extLst>
          </p:cNvPr>
          <p:cNvSpPr txBox="1">
            <a:spLocks noChangeArrowheads="1"/>
          </p:cNvSpPr>
          <p:nvPr/>
        </p:nvSpPr>
        <p:spPr bwMode="auto">
          <a:xfrm>
            <a:off x="2114428" y="1844675"/>
            <a:ext cx="762000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50000"/>
              </a:spcBef>
              <a:buFontTx/>
              <a:buChar char="•"/>
            </a:pPr>
            <a:r>
              <a:rPr lang="en-GB" altLang="en-US" sz="2400" dirty="0">
                <a:latin typeface="Arial" panose="020B0604020202020204" pitchFamily="34" charset="0"/>
              </a:rPr>
              <a:t> </a:t>
            </a:r>
            <a:r>
              <a:rPr lang="en-GB" altLang="en-US" dirty="0">
                <a:solidFill>
                  <a:schemeClr val="bg1"/>
                </a:solidFill>
                <a:latin typeface="Arial" panose="020B0604020202020204" pitchFamily="34" charset="0"/>
              </a:rPr>
              <a:t>explode angrily</a:t>
            </a:r>
          </a:p>
          <a:p>
            <a:pPr eaLnBrk="1" hangingPunct="1">
              <a:spcBef>
                <a:spcPct val="50000"/>
              </a:spcBef>
              <a:buFontTx/>
              <a:buChar char="•"/>
            </a:pPr>
            <a:r>
              <a:rPr lang="en-GB" altLang="en-US" dirty="0">
                <a:solidFill>
                  <a:schemeClr val="bg1"/>
                </a:solidFill>
                <a:latin typeface="Arial" panose="020B0604020202020204" pitchFamily="34" charset="0"/>
              </a:rPr>
              <a:t> target those they dislike</a:t>
            </a:r>
          </a:p>
          <a:p>
            <a:pPr eaLnBrk="1" hangingPunct="1">
              <a:spcBef>
                <a:spcPct val="50000"/>
              </a:spcBef>
              <a:buFontTx/>
              <a:buChar char="•"/>
            </a:pPr>
            <a:r>
              <a:rPr lang="en-GB" altLang="en-US" dirty="0">
                <a:solidFill>
                  <a:schemeClr val="bg1"/>
                </a:solidFill>
                <a:latin typeface="Arial" panose="020B0604020202020204" pitchFamily="34" charset="0"/>
              </a:rPr>
              <a:t> bully those who may threaten their own   </a:t>
            </a:r>
          </a:p>
          <a:p>
            <a:pPr eaLnBrk="1" hangingPunct="1">
              <a:spcBef>
                <a:spcPct val="50000"/>
              </a:spcBef>
              <a:buNone/>
            </a:pPr>
            <a:r>
              <a:rPr lang="en-GB" altLang="en-US" dirty="0">
                <a:solidFill>
                  <a:schemeClr val="bg1"/>
                </a:solidFill>
                <a:latin typeface="Arial" panose="020B0604020202020204" pitchFamily="34" charset="0"/>
              </a:rPr>
              <a:t>   position</a:t>
            </a:r>
          </a:p>
          <a:p>
            <a:pPr eaLnBrk="1" hangingPunct="1">
              <a:spcBef>
                <a:spcPct val="50000"/>
              </a:spcBef>
              <a:buFontTx/>
              <a:buChar char="•"/>
            </a:pPr>
            <a:r>
              <a:rPr lang="en-GB" altLang="en-US" dirty="0">
                <a:solidFill>
                  <a:schemeClr val="bg1"/>
                </a:solidFill>
                <a:latin typeface="Arial" panose="020B0604020202020204" pitchFamily="34" charset="0"/>
              </a:rPr>
              <a:t> be rude and disrespectful</a:t>
            </a:r>
          </a:p>
          <a:p>
            <a:pPr eaLnBrk="1" hangingPunct="1">
              <a:spcBef>
                <a:spcPct val="50000"/>
              </a:spcBef>
              <a:buFontTx/>
              <a:buChar char="•"/>
            </a:pPr>
            <a:r>
              <a:rPr lang="en-GB" altLang="en-US" dirty="0">
                <a:solidFill>
                  <a:schemeClr val="bg1"/>
                </a:solidFill>
                <a:latin typeface="Arial" panose="020B0604020202020204" pitchFamily="34" charset="0"/>
              </a:rPr>
              <a:t> become nasty for their own pleasure</a:t>
            </a:r>
          </a:p>
          <a:p>
            <a:pPr eaLnBrk="1" hangingPunct="1">
              <a:spcBef>
                <a:spcPct val="50000"/>
              </a:spcBef>
              <a:buNone/>
            </a:pPr>
            <a:endParaRPr lang="en-GB" altLang="en-US" sz="2400" dirty="0">
              <a:latin typeface="Arial" panose="020B0604020202020204" pitchFamily="34" charset="0"/>
            </a:endParaRPr>
          </a:p>
        </p:txBody>
      </p:sp>
      <p:sp>
        <p:nvSpPr>
          <p:cNvPr id="14342" name="Rectangle 36">
            <a:extLst>
              <a:ext uri="{FF2B5EF4-FFF2-40B4-BE49-F238E27FC236}">
                <a16:creationId xmlns:a16="http://schemas.microsoft.com/office/drawing/2014/main" id="{48F3E77E-1DFA-40D7-A784-0DD83FA01E02}"/>
              </a:ext>
            </a:extLst>
          </p:cNvPr>
          <p:cNvSpPr>
            <a:spLocks noChangeArrowheads="1"/>
          </p:cNvSpPr>
          <p:nvPr/>
        </p:nvSpPr>
        <p:spPr bwMode="auto">
          <a:xfrm>
            <a:off x="2209800" y="533400"/>
            <a:ext cx="48006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None/>
            </a:pPr>
            <a:r>
              <a:rPr lang="en-GB" altLang="en-US" sz="3600" b="1" u="sng" dirty="0">
                <a:solidFill>
                  <a:schemeClr val="bg1"/>
                </a:solidFill>
                <a:latin typeface="Arial" panose="020B0604020202020204" pitchFamily="34" charset="0"/>
              </a:rPr>
              <a:t>Managing Conflict </a:t>
            </a:r>
          </a:p>
        </p:txBody>
      </p:sp>
      <p:sp>
        <p:nvSpPr>
          <p:cNvPr id="14343" name="Line 37">
            <a:extLst>
              <a:ext uri="{FF2B5EF4-FFF2-40B4-BE49-F238E27FC236}">
                <a16:creationId xmlns:a16="http://schemas.microsoft.com/office/drawing/2014/main" id="{212C86FF-A2C3-4E38-B5AD-99E55B869923}"/>
              </a:ext>
            </a:extLst>
          </p:cNvPr>
          <p:cNvSpPr>
            <a:spLocks noChangeShapeType="1"/>
          </p:cNvSpPr>
          <p:nvPr/>
        </p:nvSpPr>
        <p:spPr bwMode="auto">
          <a:xfrm>
            <a:off x="2438400" y="1143000"/>
            <a:ext cx="4419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pic>
        <p:nvPicPr>
          <p:cNvPr id="14344" name="Picture 38" descr="j0115534">
            <a:extLst>
              <a:ext uri="{FF2B5EF4-FFF2-40B4-BE49-F238E27FC236}">
                <a16:creationId xmlns:a16="http://schemas.microsoft.com/office/drawing/2014/main" id="{9CD8721F-E332-4537-B105-9927F61642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1" y="4114800"/>
            <a:ext cx="1903413"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0946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83F6D-196E-4E5B-A357-35504D56BE22}"/>
              </a:ext>
            </a:extLst>
          </p:cNvPr>
          <p:cNvSpPr>
            <a:spLocks noGrp="1"/>
          </p:cNvSpPr>
          <p:nvPr>
            <p:ph type="title"/>
          </p:nvPr>
        </p:nvSpPr>
        <p:spPr/>
        <p:txBody>
          <a:bodyPr/>
          <a:lstStyle/>
          <a:p>
            <a:r>
              <a:rPr lang="en-GB" dirty="0"/>
              <a:t>                     </a:t>
            </a:r>
            <a:r>
              <a:rPr lang="en-GB" u="sng" dirty="0">
                <a:solidFill>
                  <a:schemeClr val="bg1"/>
                </a:solidFill>
              </a:rPr>
              <a:t>MANAGING CONFLICT</a:t>
            </a:r>
          </a:p>
        </p:txBody>
      </p:sp>
      <p:sp>
        <p:nvSpPr>
          <p:cNvPr id="3" name="Content Placeholder 2">
            <a:extLst>
              <a:ext uri="{FF2B5EF4-FFF2-40B4-BE49-F238E27FC236}">
                <a16:creationId xmlns:a16="http://schemas.microsoft.com/office/drawing/2014/main" id="{0D5F8988-C278-42BD-B2C2-682B80114DFE}"/>
              </a:ext>
            </a:extLst>
          </p:cNvPr>
          <p:cNvSpPr>
            <a:spLocks noGrp="1"/>
          </p:cNvSpPr>
          <p:nvPr>
            <p:ph idx="1"/>
          </p:nvPr>
        </p:nvSpPr>
        <p:spPr/>
        <p:txBody>
          <a:bodyPr/>
          <a:lstStyle/>
          <a:p>
            <a:r>
              <a:rPr lang="en-GB" sz="4400" b="1" dirty="0">
                <a:solidFill>
                  <a:schemeClr val="bg1"/>
                </a:solidFill>
              </a:rPr>
              <a:t>To avoid the negative consequences that can result from disagreements, most methods of resolving conflict stress the importance of dealing with disputes quickly and openly</a:t>
            </a:r>
            <a:r>
              <a:rPr lang="en-GB" b="1" dirty="0"/>
              <a:t>. </a:t>
            </a:r>
            <a:endParaRPr lang="en-GB" dirty="0"/>
          </a:p>
        </p:txBody>
      </p:sp>
    </p:spTree>
    <p:extLst>
      <p:ext uri="{BB962C8B-B14F-4D97-AF65-F5344CB8AC3E}">
        <p14:creationId xmlns:p14="http://schemas.microsoft.com/office/powerpoint/2010/main" val="629502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A9AD2-772A-4427-AABA-157DBC447C1D}"/>
              </a:ext>
            </a:extLst>
          </p:cNvPr>
          <p:cNvSpPr>
            <a:spLocks noGrp="1"/>
          </p:cNvSpPr>
          <p:nvPr>
            <p:ph type="title"/>
          </p:nvPr>
        </p:nvSpPr>
        <p:spPr/>
        <p:txBody>
          <a:bodyPr/>
          <a:lstStyle/>
          <a:p>
            <a:r>
              <a:rPr lang="en-GB" dirty="0"/>
              <a:t>                     </a:t>
            </a:r>
            <a:r>
              <a:rPr lang="en-GB" u="sng" dirty="0">
                <a:solidFill>
                  <a:schemeClr val="bg1"/>
                </a:solidFill>
              </a:rPr>
              <a:t>MANAGING CONFLICT</a:t>
            </a:r>
            <a:br>
              <a:rPr lang="en-GB" u="sng" dirty="0">
                <a:solidFill>
                  <a:schemeClr val="bg1"/>
                </a:solidFill>
              </a:rPr>
            </a:br>
            <a:endParaRPr lang="en-GB" u="sng" dirty="0">
              <a:solidFill>
                <a:schemeClr val="bg1"/>
              </a:solidFill>
            </a:endParaRPr>
          </a:p>
        </p:txBody>
      </p:sp>
      <p:sp>
        <p:nvSpPr>
          <p:cNvPr id="3" name="Content Placeholder 2">
            <a:extLst>
              <a:ext uri="{FF2B5EF4-FFF2-40B4-BE49-F238E27FC236}">
                <a16:creationId xmlns:a16="http://schemas.microsoft.com/office/drawing/2014/main" id="{B8424E28-2051-4CF9-AF1E-171BC6402202}"/>
              </a:ext>
            </a:extLst>
          </p:cNvPr>
          <p:cNvSpPr>
            <a:spLocks noGrp="1"/>
          </p:cNvSpPr>
          <p:nvPr>
            <p:ph idx="1"/>
          </p:nvPr>
        </p:nvSpPr>
        <p:spPr>
          <a:xfrm>
            <a:off x="838200" y="1077238"/>
            <a:ext cx="10515600" cy="5099725"/>
          </a:xfrm>
        </p:spPr>
        <p:txBody>
          <a:bodyPr>
            <a:normAutofit fontScale="92500"/>
          </a:bodyPr>
          <a:lstStyle/>
          <a:p>
            <a:pPr marL="0" lvl="0" indent="0">
              <a:buNone/>
            </a:pPr>
            <a:endParaRPr lang="en-GB" dirty="0"/>
          </a:p>
          <a:p>
            <a:r>
              <a:rPr lang="en-GB" sz="5700" dirty="0">
                <a:solidFill>
                  <a:schemeClr val="bg1"/>
                </a:solidFill>
              </a:rPr>
              <a:t>Conflict can arise from numerous sources within a team setting and generally falls into three categories: </a:t>
            </a:r>
          </a:p>
          <a:p>
            <a:r>
              <a:rPr lang="en-GB" sz="5700" u="sng" dirty="0">
                <a:solidFill>
                  <a:schemeClr val="bg1"/>
                </a:solidFill>
              </a:rPr>
              <a:t>Communication factors</a:t>
            </a:r>
            <a:r>
              <a:rPr lang="en-GB" sz="5700" dirty="0">
                <a:solidFill>
                  <a:schemeClr val="bg1"/>
                </a:solidFill>
              </a:rPr>
              <a:t>, </a:t>
            </a:r>
            <a:r>
              <a:rPr lang="en-GB" sz="5700" u="sng" dirty="0">
                <a:solidFill>
                  <a:schemeClr val="bg1"/>
                </a:solidFill>
              </a:rPr>
              <a:t>Structural factors </a:t>
            </a:r>
            <a:r>
              <a:rPr lang="en-GB" sz="5700" dirty="0">
                <a:solidFill>
                  <a:schemeClr val="bg1"/>
                </a:solidFill>
              </a:rPr>
              <a:t>and </a:t>
            </a:r>
            <a:r>
              <a:rPr lang="en-GB" sz="5700" u="sng" dirty="0">
                <a:solidFill>
                  <a:schemeClr val="bg1"/>
                </a:solidFill>
              </a:rPr>
              <a:t>Personal factors </a:t>
            </a:r>
            <a:r>
              <a:rPr lang="en-GB" sz="5700" dirty="0">
                <a:solidFill>
                  <a:schemeClr val="bg1"/>
                </a:solidFill>
              </a:rPr>
              <a:t>(Varney, 1989). </a:t>
            </a:r>
            <a:endParaRPr lang="en-GB" altLang="en-US" sz="5700" dirty="0">
              <a:solidFill>
                <a:schemeClr val="bg1"/>
              </a:solidFill>
              <a:latin typeface="Arial" panose="020B0604020202020204" pitchFamily="34" charset="0"/>
            </a:endParaRPr>
          </a:p>
        </p:txBody>
      </p:sp>
    </p:spTree>
    <p:extLst>
      <p:ext uri="{BB962C8B-B14F-4D97-AF65-F5344CB8AC3E}">
        <p14:creationId xmlns:p14="http://schemas.microsoft.com/office/powerpoint/2010/main" val="774510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74443-ACCE-4C9A-9FEB-42F59594EB96}"/>
              </a:ext>
            </a:extLst>
          </p:cNvPr>
          <p:cNvSpPr>
            <a:spLocks noGrp="1"/>
          </p:cNvSpPr>
          <p:nvPr>
            <p:ph type="title"/>
          </p:nvPr>
        </p:nvSpPr>
        <p:spPr>
          <a:solidFill>
            <a:schemeClr val="accent1"/>
          </a:solidFill>
        </p:spPr>
        <p:txBody>
          <a:bodyPr/>
          <a:lstStyle/>
          <a:p>
            <a:r>
              <a:rPr lang="en-GB"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19C9AB6D-783A-4C9D-8785-96F1FFECEADA}"/>
              </a:ext>
            </a:extLst>
          </p:cNvPr>
          <p:cNvSpPr>
            <a:spLocks noGrp="1"/>
          </p:cNvSpPr>
          <p:nvPr>
            <p:ph idx="1"/>
          </p:nvPr>
        </p:nvSpPr>
        <p:spPr>
          <a:solidFill>
            <a:schemeClr val="accent1"/>
          </a:solidFill>
        </p:spPr>
        <p:txBody>
          <a:bodyPr/>
          <a:lstStyle/>
          <a:p>
            <a:pPr marL="0" indent="0">
              <a:buNone/>
            </a:pPr>
            <a:r>
              <a:rPr lang="en-GB" b="1" dirty="0">
                <a:solidFill>
                  <a:schemeClr val="bg1"/>
                </a:solidFill>
              </a:rPr>
              <a:t>                                     </a:t>
            </a:r>
            <a:r>
              <a:rPr lang="en-GB" sz="3600" b="1" dirty="0">
                <a:solidFill>
                  <a:schemeClr val="bg1"/>
                </a:solidFill>
              </a:rPr>
              <a:t>1. </a:t>
            </a:r>
            <a:r>
              <a:rPr lang="en-GB" sz="3600" b="1" i="1" dirty="0">
                <a:solidFill>
                  <a:schemeClr val="bg1"/>
                </a:solidFill>
              </a:rPr>
              <a:t>COMMUNICATION</a:t>
            </a:r>
          </a:p>
          <a:p>
            <a:pPr marL="0" indent="0">
              <a:buNone/>
            </a:pPr>
            <a:endParaRPr lang="en-GB" dirty="0"/>
          </a:p>
          <a:p>
            <a:r>
              <a:rPr lang="en-GB" sz="4400" dirty="0">
                <a:solidFill>
                  <a:schemeClr val="bg1"/>
                </a:solidFill>
              </a:rPr>
              <a:t>Communication barriers include poor listening skills; insufficient sharing of information; differences in interpretation and perception; and nonverbal cues being ignored or missed. </a:t>
            </a:r>
          </a:p>
        </p:txBody>
      </p:sp>
    </p:spTree>
    <p:extLst>
      <p:ext uri="{BB962C8B-B14F-4D97-AF65-F5344CB8AC3E}">
        <p14:creationId xmlns:p14="http://schemas.microsoft.com/office/powerpoint/2010/main" val="2202619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F3176-9ADA-490C-B491-351E5435B8F3}"/>
              </a:ext>
            </a:extLst>
          </p:cNvPr>
          <p:cNvSpPr>
            <a:spLocks noGrp="1"/>
          </p:cNvSpPr>
          <p:nvPr>
            <p:ph type="title"/>
          </p:nvPr>
        </p:nvSpPr>
        <p:spPr/>
        <p:txBody>
          <a:bodyPr/>
          <a:lstStyle/>
          <a:p>
            <a:r>
              <a:rPr lang="en-GB" dirty="0"/>
              <a:t>                        </a:t>
            </a:r>
            <a:r>
              <a:rPr lang="en-GB" u="sng" dirty="0">
                <a:solidFill>
                  <a:schemeClr val="bg1"/>
                </a:solidFill>
              </a:rPr>
              <a:t>MANAGING CONFLICT</a:t>
            </a:r>
          </a:p>
        </p:txBody>
      </p:sp>
      <p:sp>
        <p:nvSpPr>
          <p:cNvPr id="3" name="Content Placeholder 2">
            <a:extLst>
              <a:ext uri="{FF2B5EF4-FFF2-40B4-BE49-F238E27FC236}">
                <a16:creationId xmlns:a16="http://schemas.microsoft.com/office/drawing/2014/main" id="{53FC2E7C-872A-4235-9658-B007D5C2901E}"/>
              </a:ext>
            </a:extLst>
          </p:cNvPr>
          <p:cNvSpPr>
            <a:spLocks noGrp="1"/>
          </p:cNvSpPr>
          <p:nvPr>
            <p:ph idx="1"/>
          </p:nvPr>
        </p:nvSpPr>
        <p:spPr>
          <a:xfrm>
            <a:off x="838200" y="1690689"/>
            <a:ext cx="10515600" cy="4486274"/>
          </a:xfrm>
        </p:spPr>
        <p:txBody>
          <a:bodyPr>
            <a:normAutofit/>
          </a:bodyPr>
          <a:lstStyle/>
          <a:p>
            <a:r>
              <a:rPr lang="en-GB" sz="4800" dirty="0">
                <a:solidFill>
                  <a:schemeClr val="bg1"/>
                </a:solidFill>
              </a:rPr>
              <a:t>                     </a:t>
            </a:r>
            <a:r>
              <a:rPr lang="en-GB" sz="4800" b="1" dirty="0">
                <a:solidFill>
                  <a:schemeClr val="bg1"/>
                </a:solidFill>
              </a:rPr>
              <a:t>2. </a:t>
            </a:r>
            <a:r>
              <a:rPr lang="en-GB" sz="4800" b="1" i="1" dirty="0">
                <a:solidFill>
                  <a:schemeClr val="bg1"/>
                </a:solidFill>
              </a:rPr>
              <a:t>Structural Factors</a:t>
            </a:r>
          </a:p>
          <a:p>
            <a:endParaRPr lang="en-GB" sz="4800" b="1" i="1" dirty="0">
              <a:solidFill>
                <a:schemeClr val="bg1"/>
              </a:solidFill>
            </a:endParaRPr>
          </a:p>
          <a:p>
            <a:r>
              <a:rPr lang="en-GB" sz="4800" dirty="0">
                <a:solidFill>
                  <a:schemeClr val="bg1"/>
                </a:solidFill>
              </a:rPr>
              <a:t>Structural disagreements include the size of the team, levels of participation and levels of interdependence among employees. </a:t>
            </a:r>
          </a:p>
        </p:txBody>
      </p:sp>
    </p:spTree>
    <p:extLst>
      <p:ext uri="{BB962C8B-B14F-4D97-AF65-F5344CB8AC3E}">
        <p14:creationId xmlns:p14="http://schemas.microsoft.com/office/powerpoint/2010/main" val="2622061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E230C-D8FE-4DFB-8395-D26A2553D67D}"/>
              </a:ext>
            </a:extLst>
          </p:cNvPr>
          <p:cNvSpPr>
            <a:spLocks noGrp="1"/>
          </p:cNvSpPr>
          <p:nvPr>
            <p:ph type="title"/>
          </p:nvPr>
        </p:nvSpPr>
        <p:spPr>
          <a:solidFill>
            <a:schemeClr val="accent1"/>
          </a:solidFill>
        </p:spPr>
        <p:txBody>
          <a:bodyPr/>
          <a:lstStyle/>
          <a:p>
            <a:r>
              <a:rPr lang="en-GB" dirty="0"/>
              <a:t>                       </a:t>
            </a:r>
            <a:r>
              <a:rPr lang="en-GB" u="sng" dirty="0">
                <a:solidFill>
                  <a:schemeClr val="bg1"/>
                </a:solidFill>
              </a:rPr>
              <a:t>MANAGING CONFLICT</a:t>
            </a:r>
          </a:p>
        </p:txBody>
      </p:sp>
      <p:sp>
        <p:nvSpPr>
          <p:cNvPr id="3" name="Content Placeholder 2">
            <a:extLst>
              <a:ext uri="{FF2B5EF4-FFF2-40B4-BE49-F238E27FC236}">
                <a16:creationId xmlns:a16="http://schemas.microsoft.com/office/drawing/2014/main" id="{0E8ECBAC-CC6A-4931-AAA8-3F95617CB10D}"/>
              </a:ext>
            </a:extLst>
          </p:cNvPr>
          <p:cNvSpPr>
            <a:spLocks noGrp="1"/>
          </p:cNvSpPr>
          <p:nvPr>
            <p:ph idx="1"/>
          </p:nvPr>
        </p:nvSpPr>
        <p:spPr>
          <a:solidFill>
            <a:schemeClr val="accent1"/>
          </a:solidFill>
        </p:spPr>
        <p:txBody>
          <a:bodyPr/>
          <a:lstStyle/>
          <a:p>
            <a:pPr marL="0" indent="0">
              <a:buNone/>
            </a:pPr>
            <a:r>
              <a:rPr lang="en-GB" dirty="0"/>
              <a:t>                                          </a:t>
            </a:r>
            <a:r>
              <a:rPr lang="en-GB" sz="4000" dirty="0">
                <a:solidFill>
                  <a:schemeClr val="bg1"/>
                </a:solidFill>
              </a:rPr>
              <a:t>3. </a:t>
            </a:r>
            <a:r>
              <a:rPr lang="en-GB" sz="4000" i="1" dirty="0">
                <a:solidFill>
                  <a:schemeClr val="bg1"/>
                </a:solidFill>
              </a:rPr>
              <a:t>Personal Factors</a:t>
            </a:r>
          </a:p>
          <a:p>
            <a:pPr marL="0" indent="0">
              <a:buNone/>
            </a:pPr>
            <a:endParaRPr lang="en-GB" sz="4000" dirty="0">
              <a:solidFill>
                <a:schemeClr val="bg1"/>
              </a:solidFill>
            </a:endParaRPr>
          </a:p>
          <a:p>
            <a:pPr marL="0" indent="0">
              <a:buNone/>
            </a:pPr>
            <a:r>
              <a:rPr lang="en-GB" sz="4400" dirty="0">
                <a:solidFill>
                  <a:schemeClr val="bg1"/>
                </a:solidFill>
              </a:rPr>
              <a:t>include things such as:</a:t>
            </a:r>
          </a:p>
          <a:p>
            <a:pPr marL="0" indent="0">
              <a:buNone/>
            </a:pPr>
            <a:r>
              <a:rPr lang="en-GB" sz="4400" dirty="0">
                <a:solidFill>
                  <a:schemeClr val="bg1"/>
                </a:solidFill>
              </a:rPr>
              <a:t> an individual’s self-esteem, their personal   goals, values and needs.</a:t>
            </a:r>
          </a:p>
        </p:txBody>
      </p:sp>
    </p:spTree>
    <p:extLst>
      <p:ext uri="{BB962C8B-B14F-4D97-AF65-F5344CB8AC3E}">
        <p14:creationId xmlns:p14="http://schemas.microsoft.com/office/powerpoint/2010/main" val="2182403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28282-DE55-4852-9E31-D2AEEC0F54B5}"/>
              </a:ext>
            </a:extLst>
          </p:cNvPr>
          <p:cNvSpPr>
            <a:spLocks noGrp="1"/>
          </p:cNvSpPr>
          <p:nvPr>
            <p:ph type="title"/>
          </p:nvPr>
        </p:nvSpPr>
        <p:spPr/>
        <p:txBody>
          <a:bodyPr>
            <a:normAutofit fontScale="90000"/>
          </a:bodyPr>
          <a:lstStyle/>
          <a:p>
            <a:r>
              <a:rPr lang="en-GB" dirty="0"/>
              <a:t>                        </a:t>
            </a:r>
            <a:r>
              <a:rPr lang="en-GB" b="1" u="sng" dirty="0">
                <a:solidFill>
                  <a:schemeClr val="bg1"/>
                </a:solidFill>
              </a:rPr>
              <a:t>MANAGING CONFLICT</a:t>
            </a:r>
            <a:br>
              <a:rPr lang="en-GB" b="1" u="sng" dirty="0">
                <a:solidFill>
                  <a:schemeClr val="bg1"/>
                </a:solidFill>
              </a:rPr>
            </a:br>
            <a:r>
              <a:rPr lang="en-GB" dirty="0">
                <a:solidFill>
                  <a:schemeClr val="bg1"/>
                </a:solidFill>
                <a:highlight>
                  <a:srgbClr val="FFFF00"/>
                </a:highlight>
                <a:hlinkClick r:id="rId2"/>
              </a:rPr>
              <a:t>Thomas, K. W., and Kilmann, R. H. </a:t>
            </a:r>
            <a:r>
              <a:rPr lang="en-GB" i="1" dirty="0">
                <a:solidFill>
                  <a:schemeClr val="bg1"/>
                </a:solidFill>
                <a:highlight>
                  <a:srgbClr val="FFFF00"/>
                </a:highlight>
                <a:hlinkClick r:id="rId2"/>
              </a:rPr>
              <a:t>The Thomas-Kilmann Conflict Mode Instrument</a:t>
            </a:r>
            <a:r>
              <a:rPr lang="en-GB" i="1" dirty="0">
                <a:solidFill>
                  <a:schemeClr val="bg1"/>
                </a:solidFill>
                <a:highlight>
                  <a:srgbClr val="FFFF00"/>
                </a:highlight>
              </a:rPr>
              <a:t> </a:t>
            </a:r>
            <a:r>
              <a:rPr lang="en-GB" dirty="0">
                <a:highlight>
                  <a:srgbClr val="FFFF00"/>
                </a:highlight>
              </a:rPr>
              <a:t>(Mountain View, CA: CPP, Inc., 1974).</a:t>
            </a:r>
            <a:endParaRPr lang="en-GB" b="1" u="sng" dirty="0">
              <a:solidFill>
                <a:schemeClr val="bg1"/>
              </a:solidFill>
            </a:endParaRPr>
          </a:p>
        </p:txBody>
      </p:sp>
      <p:sp>
        <p:nvSpPr>
          <p:cNvPr id="3" name="Content Placeholder 2">
            <a:extLst>
              <a:ext uri="{FF2B5EF4-FFF2-40B4-BE49-F238E27FC236}">
                <a16:creationId xmlns:a16="http://schemas.microsoft.com/office/drawing/2014/main" id="{01093DF0-73FD-478E-AF28-A95C7D7D14C2}"/>
              </a:ext>
            </a:extLst>
          </p:cNvPr>
          <p:cNvSpPr>
            <a:spLocks noGrp="1"/>
          </p:cNvSpPr>
          <p:nvPr>
            <p:ph idx="1"/>
          </p:nvPr>
        </p:nvSpPr>
        <p:spPr/>
        <p:txBody>
          <a:bodyPr>
            <a:normAutofit fontScale="92500" lnSpcReduction="10000"/>
          </a:bodyPr>
          <a:lstStyle/>
          <a:p>
            <a:pPr marL="0" indent="0">
              <a:buNone/>
            </a:pPr>
            <a:r>
              <a:rPr lang="en-GB" dirty="0"/>
              <a:t>   </a:t>
            </a:r>
          </a:p>
          <a:p>
            <a:pPr marL="0" indent="0">
              <a:buNone/>
            </a:pPr>
            <a:r>
              <a:rPr lang="en-GB" sz="4400" dirty="0">
                <a:solidFill>
                  <a:schemeClr val="bg1"/>
                </a:solidFill>
              </a:rPr>
              <a:t>How can Conflict be Managed?</a:t>
            </a:r>
          </a:p>
          <a:p>
            <a:pPr marL="0" indent="0">
              <a:buNone/>
            </a:pPr>
            <a:r>
              <a:rPr lang="en-GB" sz="4400" dirty="0">
                <a:solidFill>
                  <a:schemeClr val="bg1"/>
                </a:solidFill>
              </a:rPr>
              <a:t>    by  - </a:t>
            </a:r>
            <a:r>
              <a:rPr lang="en-GB" sz="4400" i="1" dirty="0">
                <a:solidFill>
                  <a:schemeClr val="bg1"/>
                </a:solidFill>
              </a:rPr>
              <a:t>Competition</a:t>
            </a:r>
          </a:p>
          <a:p>
            <a:pPr marL="0" indent="0">
              <a:buNone/>
            </a:pPr>
            <a:r>
              <a:rPr lang="en-GB" sz="4400" i="1" dirty="0">
                <a:solidFill>
                  <a:schemeClr val="bg1"/>
                </a:solidFill>
              </a:rPr>
              <a:t>          -  Collaboration</a:t>
            </a:r>
          </a:p>
          <a:p>
            <a:pPr marL="0" indent="0">
              <a:buNone/>
            </a:pPr>
            <a:r>
              <a:rPr lang="en-GB" sz="4400" i="1" dirty="0">
                <a:solidFill>
                  <a:schemeClr val="bg1"/>
                </a:solidFill>
              </a:rPr>
              <a:t>          -  Compromise</a:t>
            </a:r>
          </a:p>
          <a:p>
            <a:pPr marL="0" indent="0">
              <a:buNone/>
            </a:pPr>
            <a:r>
              <a:rPr lang="en-GB" sz="4400" i="1" dirty="0">
                <a:solidFill>
                  <a:schemeClr val="bg1"/>
                </a:solidFill>
              </a:rPr>
              <a:t>          -  Avoidance</a:t>
            </a:r>
          </a:p>
          <a:p>
            <a:pPr marL="0" indent="0">
              <a:buNone/>
            </a:pPr>
            <a:r>
              <a:rPr lang="en-GB" sz="4400" i="1" dirty="0">
                <a:solidFill>
                  <a:schemeClr val="bg1"/>
                </a:solidFill>
              </a:rPr>
              <a:t>          -  Accommodation</a:t>
            </a:r>
          </a:p>
          <a:p>
            <a:pPr marL="0" indent="0">
              <a:buNone/>
            </a:pPr>
            <a:endParaRPr lang="en-GB" sz="4400" i="1" dirty="0"/>
          </a:p>
        </p:txBody>
      </p:sp>
    </p:spTree>
    <p:extLst>
      <p:ext uri="{BB962C8B-B14F-4D97-AF65-F5344CB8AC3E}">
        <p14:creationId xmlns:p14="http://schemas.microsoft.com/office/powerpoint/2010/main" val="3584418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17" name="Slide Number Placeholder 6">
            <a:extLst>
              <a:ext uri="{FF2B5EF4-FFF2-40B4-BE49-F238E27FC236}">
                <a16:creationId xmlns:a16="http://schemas.microsoft.com/office/drawing/2014/main" id="{DBA58F40-76FA-4B72-8D58-A71D1B10524C}"/>
              </a:ext>
            </a:extLst>
          </p:cNvPr>
          <p:cNvSpPr>
            <a:spLocks noGrp="1"/>
          </p:cNvSpPr>
          <p:nvPr>
            <p:ph type="sldNum" sz="quarter" idx="11"/>
          </p:nvPr>
        </p:nvSpPr>
        <p:spPr/>
        <p:txBody>
          <a:bodyPr/>
          <a:lstStyle/>
          <a:p>
            <a:pPr>
              <a:defRPr/>
            </a:pPr>
            <a:fld id="{B5268CEF-A1F0-4FB9-B0B9-A5B311C74166}" type="slidenum">
              <a:rPr lang="en-GB" altLang="en-US" smtClean="0"/>
              <a:pPr>
                <a:defRPr/>
              </a:pPr>
              <a:t>11</a:t>
            </a:fld>
            <a:endParaRPr lang="en-GB" altLang="en-US"/>
          </a:p>
        </p:txBody>
      </p:sp>
      <p:sp>
        <p:nvSpPr>
          <p:cNvPr id="54283" name="Text Box 11">
            <a:extLst>
              <a:ext uri="{FF2B5EF4-FFF2-40B4-BE49-F238E27FC236}">
                <a16:creationId xmlns:a16="http://schemas.microsoft.com/office/drawing/2014/main" id="{F6AED739-8E49-4EA3-A4DE-34AFDE0E24C8}"/>
              </a:ext>
            </a:extLst>
          </p:cNvPr>
          <p:cNvSpPr txBox="1">
            <a:spLocks noChangeArrowheads="1"/>
          </p:cNvSpPr>
          <p:nvPr/>
        </p:nvSpPr>
        <p:spPr bwMode="auto">
          <a:xfrm>
            <a:off x="1703389" y="1196975"/>
            <a:ext cx="1062037" cy="369888"/>
          </a:xfrm>
          <a:prstGeom prst="rect">
            <a:avLst/>
          </a:prstGeom>
          <a:noFill/>
          <a:ln w="9525">
            <a:noFill/>
            <a:miter lim="800000"/>
            <a:headEnd/>
            <a:tailEnd/>
          </a:ln>
        </p:spPr>
        <p:txBody>
          <a:bodyPr wrap="none">
            <a:spAutoFit/>
          </a:bodyPr>
          <a:lstStyle/>
          <a:p>
            <a:pPr>
              <a:defRPr/>
            </a:pPr>
            <a:r>
              <a:rPr lang="en-GB" b="1" dirty="0">
                <a:ea typeface="ＭＳ Ｐゴシック" charset="-128"/>
              </a:rPr>
              <a:t>Assertive</a:t>
            </a:r>
          </a:p>
        </p:txBody>
      </p:sp>
      <p:graphicFrame>
        <p:nvGraphicFramePr>
          <p:cNvPr id="15" name="Diagram 14">
            <a:extLst>
              <a:ext uri="{FF2B5EF4-FFF2-40B4-BE49-F238E27FC236}">
                <a16:creationId xmlns:a16="http://schemas.microsoft.com/office/drawing/2014/main" id="{A2194659-D6E0-449D-A482-298D31A1F69D}"/>
              </a:ext>
            </a:extLst>
          </p:cNvPr>
          <p:cNvGraphicFramePr/>
          <p:nvPr>
            <p:extLst>
              <p:ext uri="{D42A27DB-BD31-4B8C-83A1-F6EECF244321}">
                <p14:modId xmlns:p14="http://schemas.microsoft.com/office/powerpoint/2010/main" val="716761062"/>
              </p:ext>
            </p:extLst>
          </p:nvPr>
        </p:nvGraphicFramePr>
        <p:xfrm>
          <a:off x="2927648" y="1412776"/>
          <a:ext cx="6840760" cy="44644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itle 15">
            <a:extLst>
              <a:ext uri="{FF2B5EF4-FFF2-40B4-BE49-F238E27FC236}">
                <a16:creationId xmlns:a16="http://schemas.microsoft.com/office/drawing/2014/main" id="{76B460A6-1B7B-4EE6-AA30-EA65DF297933}"/>
              </a:ext>
            </a:extLst>
          </p:cNvPr>
          <p:cNvSpPr>
            <a:spLocks noGrp="1"/>
          </p:cNvSpPr>
          <p:nvPr>
            <p:ph type="title"/>
          </p:nvPr>
        </p:nvSpPr>
        <p:spPr>
          <a:xfrm>
            <a:off x="1992314" y="720726"/>
            <a:ext cx="8074025" cy="836613"/>
          </a:xfrm>
        </p:spPr>
        <p:txBody>
          <a:bodyPr>
            <a:normAutofit fontScale="90000"/>
          </a:bodyPr>
          <a:lstStyle/>
          <a:p>
            <a:pPr eaLnBrk="1" hangingPunct="1">
              <a:defRPr/>
            </a:pPr>
            <a:r>
              <a:rPr lang="en-GB" sz="2700" dirty="0">
                <a:ea typeface="ＭＳ Ｐゴシック" charset="-128"/>
              </a:rPr>
              <a:t>5 STYLES FOR CONFLICT HANDLING (THOMAS, 1976)</a:t>
            </a:r>
            <a:br>
              <a:rPr lang="en-GB" sz="2700" dirty="0">
                <a:ea typeface="ＭＳ Ｐゴシック" charset="-128"/>
              </a:rPr>
            </a:br>
            <a:r>
              <a:rPr lang="en-GB" sz="2700" dirty="0">
                <a:ea typeface="ＭＳ Ｐゴシック" charset="-128"/>
              </a:rPr>
              <a:t>SAME HEADINGS PROPOSED BY BLAKE AND MOULTON (1970)</a:t>
            </a:r>
            <a:br>
              <a:rPr lang="en-GB" sz="2700" dirty="0">
                <a:ea typeface="ＭＳ Ｐゴシック" charset="-128"/>
              </a:rPr>
            </a:br>
            <a:endParaRPr lang="en-GB" sz="2700" dirty="0">
              <a:ea typeface="ＭＳ Ｐゴシック" charset="-128"/>
            </a:endParaRPr>
          </a:p>
        </p:txBody>
      </p:sp>
      <p:sp>
        <p:nvSpPr>
          <p:cNvPr id="10" name="Text Box 11">
            <a:extLst>
              <a:ext uri="{FF2B5EF4-FFF2-40B4-BE49-F238E27FC236}">
                <a16:creationId xmlns:a16="http://schemas.microsoft.com/office/drawing/2014/main" id="{36833C07-B933-4E63-A7A8-D038D4606E2E}"/>
              </a:ext>
            </a:extLst>
          </p:cNvPr>
          <p:cNvSpPr txBox="1">
            <a:spLocks noChangeArrowheads="1"/>
          </p:cNvSpPr>
          <p:nvPr/>
        </p:nvSpPr>
        <p:spPr bwMode="auto">
          <a:xfrm>
            <a:off x="1631951" y="5300664"/>
            <a:ext cx="1311275" cy="369887"/>
          </a:xfrm>
          <a:prstGeom prst="rect">
            <a:avLst/>
          </a:prstGeom>
          <a:noFill/>
          <a:ln w="9525">
            <a:noFill/>
            <a:miter lim="800000"/>
            <a:headEnd/>
            <a:tailEnd/>
          </a:ln>
        </p:spPr>
        <p:txBody>
          <a:bodyPr wrap="none">
            <a:spAutoFit/>
          </a:bodyPr>
          <a:lstStyle/>
          <a:p>
            <a:pPr>
              <a:defRPr/>
            </a:pPr>
            <a:r>
              <a:rPr lang="en-GB" b="1" dirty="0">
                <a:ea typeface="ＭＳ Ｐゴシック" charset="-128"/>
              </a:rPr>
              <a:t>Unassertive</a:t>
            </a:r>
          </a:p>
        </p:txBody>
      </p:sp>
      <p:sp>
        <p:nvSpPr>
          <p:cNvPr id="11" name="Text Box 11">
            <a:extLst>
              <a:ext uri="{FF2B5EF4-FFF2-40B4-BE49-F238E27FC236}">
                <a16:creationId xmlns:a16="http://schemas.microsoft.com/office/drawing/2014/main" id="{208417C1-1CAA-4A04-AD75-38FA28CE3403}"/>
              </a:ext>
            </a:extLst>
          </p:cNvPr>
          <p:cNvSpPr txBox="1">
            <a:spLocks noChangeArrowheads="1"/>
          </p:cNvSpPr>
          <p:nvPr/>
        </p:nvSpPr>
        <p:spPr bwMode="auto">
          <a:xfrm>
            <a:off x="7967663" y="6021389"/>
            <a:ext cx="1339850" cy="369887"/>
          </a:xfrm>
          <a:prstGeom prst="rect">
            <a:avLst/>
          </a:prstGeom>
          <a:noFill/>
          <a:ln w="9525">
            <a:noFill/>
            <a:miter lim="800000"/>
            <a:headEnd/>
            <a:tailEnd/>
          </a:ln>
        </p:spPr>
        <p:txBody>
          <a:bodyPr wrap="none">
            <a:spAutoFit/>
          </a:bodyPr>
          <a:lstStyle/>
          <a:p>
            <a:pPr>
              <a:defRPr/>
            </a:pPr>
            <a:r>
              <a:rPr lang="en-GB" b="1" dirty="0">
                <a:ea typeface="ＭＳ Ｐゴシック" charset="-128"/>
              </a:rPr>
              <a:t>Cooperative</a:t>
            </a:r>
          </a:p>
        </p:txBody>
      </p:sp>
      <p:sp>
        <p:nvSpPr>
          <p:cNvPr id="12" name="Text Box 11">
            <a:extLst>
              <a:ext uri="{FF2B5EF4-FFF2-40B4-BE49-F238E27FC236}">
                <a16:creationId xmlns:a16="http://schemas.microsoft.com/office/drawing/2014/main" id="{2720FCC4-4645-4EF5-A2EA-B0DE18094266}"/>
              </a:ext>
            </a:extLst>
          </p:cNvPr>
          <p:cNvSpPr txBox="1">
            <a:spLocks noChangeArrowheads="1"/>
          </p:cNvSpPr>
          <p:nvPr/>
        </p:nvSpPr>
        <p:spPr bwMode="auto">
          <a:xfrm>
            <a:off x="2782888" y="6021389"/>
            <a:ext cx="1587500" cy="369887"/>
          </a:xfrm>
          <a:prstGeom prst="rect">
            <a:avLst/>
          </a:prstGeom>
          <a:noFill/>
          <a:ln w="9525">
            <a:noFill/>
            <a:miter lim="800000"/>
            <a:headEnd/>
            <a:tailEnd/>
          </a:ln>
        </p:spPr>
        <p:txBody>
          <a:bodyPr wrap="none">
            <a:spAutoFit/>
          </a:bodyPr>
          <a:lstStyle/>
          <a:p>
            <a:pPr>
              <a:defRPr/>
            </a:pPr>
            <a:r>
              <a:rPr lang="en-GB" b="1" dirty="0">
                <a:ea typeface="ＭＳ Ｐゴシック" charset="-128"/>
              </a:rPr>
              <a:t>Uncooperative</a:t>
            </a:r>
          </a:p>
        </p:txBody>
      </p:sp>
      <p:sp>
        <p:nvSpPr>
          <p:cNvPr id="13" name="Text Box 11">
            <a:extLst>
              <a:ext uri="{FF2B5EF4-FFF2-40B4-BE49-F238E27FC236}">
                <a16:creationId xmlns:a16="http://schemas.microsoft.com/office/drawing/2014/main" id="{F3751F61-C926-4C25-A6DD-F2DC87AB31AE}"/>
              </a:ext>
            </a:extLst>
          </p:cNvPr>
          <p:cNvSpPr txBox="1">
            <a:spLocks noChangeArrowheads="1"/>
          </p:cNvSpPr>
          <p:nvPr/>
        </p:nvSpPr>
        <p:spPr bwMode="auto">
          <a:xfrm>
            <a:off x="1774825" y="2781300"/>
            <a:ext cx="1081088" cy="738188"/>
          </a:xfrm>
          <a:prstGeom prst="rect">
            <a:avLst/>
          </a:prstGeom>
          <a:noFill/>
          <a:ln w="9525">
            <a:noFill/>
            <a:miter lim="800000"/>
            <a:headEnd/>
            <a:tailEnd/>
          </a:ln>
        </p:spPr>
        <p:txBody>
          <a:bodyPr>
            <a:spAutoFit/>
          </a:bodyPr>
          <a:lstStyle/>
          <a:p>
            <a:pPr algn="ctr">
              <a:defRPr/>
            </a:pPr>
            <a:r>
              <a:rPr lang="en-GB" sz="1400" dirty="0">
                <a:ea typeface="ＭＳ Ｐゴシック" charset="-128"/>
              </a:rPr>
              <a:t>Focused on own concerns</a:t>
            </a:r>
          </a:p>
        </p:txBody>
      </p:sp>
      <p:sp>
        <p:nvSpPr>
          <p:cNvPr id="14" name="Text Box 11">
            <a:extLst>
              <a:ext uri="{FF2B5EF4-FFF2-40B4-BE49-F238E27FC236}">
                <a16:creationId xmlns:a16="http://schemas.microsoft.com/office/drawing/2014/main" id="{85D5AA0E-CE34-4000-A10B-D88E9F500C6B}"/>
              </a:ext>
            </a:extLst>
          </p:cNvPr>
          <p:cNvSpPr txBox="1">
            <a:spLocks noChangeArrowheads="1"/>
          </p:cNvSpPr>
          <p:nvPr/>
        </p:nvSpPr>
        <p:spPr bwMode="auto">
          <a:xfrm>
            <a:off x="5664200" y="5949950"/>
            <a:ext cx="1079500" cy="738188"/>
          </a:xfrm>
          <a:prstGeom prst="rect">
            <a:avLst/>
          </a:prstGeom>
          <a:noFill/>
          <a:ln w="9525">
            <a:noFill/>
            <a:miter lim="800000"/>
            <a:headEnd/>
            <a:tailEnd/>
          </a:ln>
        </p:spPr>
        <p:txBody>
          <a:bodyPr>
            <a:spAutoFit/>
          </a:bodyPr>
          <a:lstStyle/>
          <a:p>
            <a:pPr algn="ctr">
              <a:defRPr/>
            </a:pPr>
            <a:r>
              <a:rPr lang="en-GB" sz="1400" dirty="0">
                <a:ea typeface="ＭＳ Ｐゴシック" charset="-128"/>
              </a:rPr>
              <a:t>Focused on others’ concerns</a:t>
            </a:r>
          </a:p>
        </p:txBody>
      </p:sp>
    </p:spTree>
    <p:extLst>
      <p:ext uri="{BB962C8B-B14F-4D97-AF65-F5344CB8AC3E}">
        <p14:creationId xmlns:p14="http://schemas.microsoft.com/office/powerpoint/2010/main" val="28901508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75E63-8B35-4099-9D23-B23D94999F4D}"/>
              </a:ext>
            </a:extLst>
          </p:cNvPr>
          <p:cNvSpPr>
            <a:spLocks noGrp="1"/>
          </p:cNvSpPr>
          <p:nvPr>
            <p:ph type="title"/>
          </p:nvPr>
        </p:nvSpPr>
        <p:spPr/>
        <p:txBody>
          <a:bodyPr/>
          <a:lstStyle/>
          <a:p>
            <a:r>
              <a:rPr lang="en-GB"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6FAF6650-3F59-49DC-B103-06BEC7B0F164}"/>
              </a:ext>
            </a:extLst>
          </p:cNvPr>
          <p:cNvSpPr>
            <a:spLocks noGrp="1"/>
          </p:cNvSpPr>
          <p:nvPr>
            <p:ph idx="1"/>
          </p:nvPr>
        </p:nvSpPr>
        <p:spPr/>
        <p:txBody>
          <a:bodyPr>
            <a:normAutofit/>
          </a:bodyPr>
          <a:lstStyle/>
          <a:p>
            <a:r>
              <a:rPr lang="en-GB" sz="4000" b="1" u="sng" dirty="0">
                <a:solidFill>
                  <a:schemeClr val="bg1"/>
                </a:solidFill>
              </a:rPr>
              <a:t>Competing</a:t>
            </a:r>
            <a:r>
              <a:rPr lang="en-GB" sz="4000" u="sng" dirty="0">
                <a:solidFill>
                  <a:schemeClr val="bg1"/>
                </a:solidFill>
              </a:rPr>
              <a:t> </a:t>
            </a:r>
            <a:r>
              <a:rPr lang="en-GB" dirty="0">
                <a:solidFill>
                  <a:schemeClr val="bg1"/>
                </a:solidFill>
              </a:rPr>
              <a:t>– </a:t>
            </a:r>
            <a:r>
              <a:rPr lang="en-GB" sz="4000" dirty="0">
                <a:solidFill>
                  <a:schemeClr val="bg1"/>
                </a:solidFill>
              </a:rPr>
              <a:t>This is the </a:t>
            </a:r>
            <a:r>
              <a:rPr lang="en-GB" sz="4000" b="1" i="1" dirty="0">
                <a:solidFill>
                  <a:schemeClr val="bg1"/>
                </a:solidFill>
              </a:rPr>
              <a:t>“win-lose” </a:t>
            </a:r>
            <a:r>
              <a:rPr lang="en-GB" sz="4000" dirty="0">
                <a:solidFill>
                  <a:schemeClr val="bg1"/>
                </a:solidFill>
              </a:rPr>
              <a:t>approach.  You act in a very assertive way to achieve your goals, without seeking to cooperate with the other party.  This approach may be appropriate for emergencies when you need quick, decisive action, and people are aware of and support the approach.</a:t>
            </a:r>
          </a:p>
          <a:p>
            <a:endParaRPr lang="en-GB" dirty="0"/>
          </a:p>
        </p:txBody>
      </p:sp>
    </p:spTree>
    <p:extLst>
      <p:ext uri="{BB962C8B-B14F-4D97-AF65-F5344CB8AC3E}">
        <p14:creationId xmlns:p14="http://schemas.microsoft.com/office/powerpoint/2010/main" val="4903186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83DA3-EABE-4C09-92DC-8BA95680D53B}"/>
              </a:ext>
            </a:extLst>
          </p:cNvPr>
          <p:cNvSpPr>
            <a:spLocks noGrp="1"/>
          </p:cNvSpPr>
          <p:nvPr>
            <p:ph type="title"/>
          </p:nvPr>
        </p:nvSpPr>
        <p:spPr>
          <a:solidFill>
            <a:schemeClr val="accent1"/>
          </a:solidFill>
        </p:spPr>
        <p:txBody>
          <a:bodyPr/>
          <a:lstStyle/>
          <a:p>
            <a:r>
              <a:rPr lang="en-GB" dirty="0"/>
              <a:t>                      </a:t>
            </a:r>
            <a:r>
              <a:rPr lang="en-GB" dirty="0">
                <a:solidFill>
                  <a:schemeClr val="bg1"/>
                </a:solidFill>
              </a:rPr>
              <a:t>MANAGING CONFLICT</a:t>
            </a:r>
          </a:p>
        </p:txBody>
      </p:sp>
      <p:sp>
        <p:nvSpPr>
          <p:cNvPr id="3" name="Content Placeholder 2">
            <a:extLst>
              <a:ext uri="{FF2B5EF4-FFF2-40B4-BE49-F238E27FC236}">
                <a16:creationId xmlns:a16="http://schemas.microsoft.com/office/drawing/2014/main" id="{304D6ACD-1781-4F2A-8D93-8262317D35E1}"/>
              </a:ext>
            </a:extLst>
          </p:cNvPr>
          <p:cNvSpPr>
            <a:spLocks noGrp="1"/>
          </p:cNvSpPr>
          <p:nvPr>
            <p:ph idx="1"/>
          </p:nvPr>
        </p:nvSpPr>
        <p:spPr>
          <a:solidFill>
            <a:schemeClr val="accent1"/>
          </a:solidFill>
        </p:spPr>
        <p:txBody>
          <a:bodyPr/>
          <a:lstStyle/>
          <a:p>
            <a:pPr>
              <a:defRPr/>
            </a:pPr>
            <a:r>
              <a:rPr lang="en-GB" altLang="en-US" sz="2100" dirty="0"/>
              <a:t>                                                                </a:t>
            </a:r>
            <a:r>
              <a:rPr lang="en-GB" altLang="en-US" sz="3600" dirty="0">
                <a:solidFill>
                  <a:schemeClr val="bg1"/>
                </a:solidFill>
              </a:rPr>
              <a:t>COMPETITION</a:t>
            </a:r>
          </a:p>
          <a:p>
            <a:pPr marL="0" indent="0">
              <a:buNone/>
              <a:defRPr/>
            </a:pPr>
            <a:r>
              <a:rPr lang="en-GB" altLang="en-US" sz="4000" dirty="0">
                <a:solidFill>
                  <a:schemeClr val="bg1"/>
                </a:solidFill>
              </a:rPr>
              <a:t>May be necessary where one party:</a:t>
            </a:r>
          </a:p>
          <a:p>
            <a:pPr lvl="1">
              <a:defRPr/>
            </a:pPr>
            <a:r>
              <a:rPr lang="en-GB" altLang="en-US" sz="4000" dirty="0">
                <a:solidFill>
                  <a:schemeClr val="bg1"/>
                </a:solidFill>
              </a:rPr>
              <a:t>will only see their point of view</a:t>
            </a:r>
          </a:p>
          <a:p>
            <a:pPr lvl="1">
              <a:defRPr/>
            </a:pPr>
            <a:r>
              <a:rPr lang="en-GB" altLang="en-US" sz="4000" dirty="0">
                <a:solidFill>
                  <a:schemeClr val="bg1"/>
                </a:solidFill>
              </a:rPr>
              <a:t>competes to dominate &amp; win</a:t>
            </a:r>
          </a:p>
          <a:p>
            <a:pPr lvl="1">
              <a:defRPr/>
            </a:pPr>
            <a:r>
              <a:rPr lang="en-GB" altLang="en-US" sz="4000" dirty="0">
                <a:solidFill>
                  <a:schemeClr val="bg1"/>
                </a:solidFill>
              </a:rPr>
              <a:t>cares little about impact of their `win’</a:t>
            </a:r>
          </a:p>
          <a:p>
            <a:pPr lvl="1">
              <a:defRPr/>
            </a:pPr>
            <a:r>
              <a:rPr lang="en-GB" altLang="en-US" sz="4000" dirty="0">
                <a:solidFill>
                  <a:schemeClr val="bg1"/>
                </a:solidFill>
              </a:rPr>
              <a:t>has an uncooperative and assertive </a:t>
            </a:r>
          </a:p>
          <a:p>
            <a:pPr marL="457200" lvl="1" indent="0">
              <a:buNone/>
              <a:defRPr/>
            </a:pPr>
            <a:r>
              <a:rPr lang="en-GB" altLang="en-US" sz="4000" dirty="0">
                <a:solidFill>
                  <a:schemeClr val="bg1"/>
                </a:solidFill>
              </a:rPr>
              <a:t>  attitude</a:t>
            </a:r>
          </a:p>
          <a:p>
            <a:endParaRPr lang="en-GB" dirty="0"/>
          </a:p>
        </p:txBody>
      </p:sp>
    </p:spTree>
    <p:extLst>
      <p:ext uri="{BB962C8B-B14F-4D97-AF65-F5344CB8AC3E}">
        <p14:creationId xmlns:p14="http://schemas.microsoft.com/office/powerpoint/2010/main" val="25722872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73FF5-0C8D-4F5D-8D8E-D14839939514}"/>
              </a:ext>
            </a:extLst>
          </p:cNvPr>
          <p:cNvSpPr>
            <a:spLocks noGrp="1"/>
          </p:cNvSpPr>
          <p:nvPr>
            <p:ph type="title"/>
          </p:nvPr>
        </p:nvSpPr>
        <p:spPr>
          <a:solidFill>
            <a:schemeClr val="accent1"/>
          </a:solidFill>
        </p:spPr>
        <p:txBody>
          <a:bodyPr/>
          <a:lstStyle/>
          <a:p>
            <a:r>
              <a:rPr lang="en-GB" dirty="0"/>
              <a:t>                  </a:t>
            </a:r>
            <a:r>
              <a:rPr lang="en-GB" b="1" u="sng" dirty="0">
                <a:solidFill>
                  <a:schemeClr val="bg1"/>
                </a:solidFill>
              </a:rPr>
              <a:t>MANAGING CONFLICT            </a:t>
            </a:r>
          </a:p>
        </p:txBody>
      </p:sp>
      <p:sp>
        <p:nvSpPr>
          <p:cNvPr id="3" name="Content Placeholder 2">
            <a:extLst>
              <a:ext uri="{FF2B5EF4-FFF2-40B4-BE49-F238E27FC236}">
                <a16:creationId xmlns:a16="http://schemas.microsoft.com/office/drawing/2014/main" id="{C19601D2-553A-4B21-A5E8-B8D792DEA29F}"/>
              </a:ext>
            </a:extLst>
          </p:cNvPr>
          <p:cNvSpPr>
            <a:spLocks noGrp="1"/>
          </p:cNvSpPr>
          <p:nvPr>
            <p:ph idx="1"/>
          </p:nvPr>
        </p:nvSpPr>
        <p:spPr>
          <a:solidFill>
            <a:schemeClr val="accent1"/>
          </a:solidFill>
        </p:spPr>
        <p:txBody>
          <a:bodyPr>
            <a:noAutofit/>
          </a:bodyPr>
          <a:lstStyle/>
          <a:p>
            <a:r>
              <a:rPr lang="en-GB" sz="4400" b="1" u="sng" dirty="0">
                <a:solidFill>
                  <a:schemeClr val="bg1"/>
                </a:solidFill>
              </a:rPr>
              <a:t>Compromising</a:t>
            </a:r>
            <a:r>
              <a:rPr lang="en-GB" sz="4400" u="sng" dirty="0">
                <a:solidFill>
                  <a:schemeClr val="bg1"/>
                </a:solidFill>
              </a:rPr>
              <a:t> </a:t>
            </a:r>
            <a:r>
              <a:rPr lang="en-GB" sz="4400" dirty="0">
                <a:solidFill>
                  <a:schemeClr val="bg1"/>
                </a:solidFill>
              </a:rPr>
              <a:t>– This is the </a:t>
            </a:r>
            <a:r>
              <a:rPr lang="en-GB" sz="4400" b="1" i="1" dirty="0">
                <a:solidFill>
                  <a:schemeClr val="bg1"/>
                </a:solidFill>
              </a:rPr>
              <a:t>“lose-lose” </a:t>
            </a:r>
            <a:r>
              <a:rPr lang="en-GB" sz="4400" dirty="0">
                <a:solidFill>
                  <a:schemeClr val="bg1"/>
                </a:solidFill>
              </a:rPr>
              <a:t>situation where neither party really achieves what they want.  This requires a moderate level of assertiveness and cooperation.  It may be appropriate for situations where both sides have equally important goals.  </a:t>
            </a:r>
          </a:p>
        </p:txBody>
      </p:sp>
    </p:spTree>
    <p:extLst>
      <p:ext uri="{BB962C8B-B14F-4D97-AF65-F5344CB8AC3E}">
        <p14:creationId xmlns:p14="http://schemas.microsoft.com/office/powerpoint/2010/main" val="2566938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3582A-C07E-4494-BE70-8393EF911D81}"/>
              </a:ext>
            </a:extLst>
          </p:cNvPr>
          <p:cNvSpPr>
            <a:spLocks noGrp="1"/>
          </p:cNvSpPr>
          <p:nvPr>
            <p:ph type="title"/>
          </p:nvPr>
        </p:nvSpPr>
        <p:spPr>
          <a:solidFill>
            <a:schemeClr val="accent1"/>
          </a:solidFill>
        </p:spPr>
        <p:txBody>
          <a:bodyPr/>
          <a:lstStyle/>
          <a:p>
            <a:r>
              <a:rPr lang="en-GB"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491A624B-7520-4252-9E19-E436698EA34F}"/>
              </a:ext>
            </a:extLst>
          </p:cNvPr>
          <p:cNvSpPr>
            <a:spLocks noGrp="1"/>
          </p:cNvSpPr>
          <p:nvPr>
            <p:ph idx="1"/>
          </p:nvPr>
        </p:nvSpPr>
        <p:spPr>
          <a:solidFill>
            <a:schemeClr val="accent1"/>
          </a:solidFill>
        </p:spPr>
        <p:txBody>
          <a:bodyPr>
            <a:normAutofit/>
          </a:bodyPr>
          <a:lstStyle/>
          <a:p>
            <a:r>
              <a:rPr lang="en-GB" sz="4000" b="1" u="sng" dirty="0">
                <a:solidFill>
                  <a:schemeClr val="bg1"/>
                </a:solidFill>
              </a:rPr>
              <a:t>Collaborating</a:t>
            </a:r>
            <a:r>
              <a:rPr lang="en-GB" sz="4000" dirty="0">
                <a:solidFill>
                  <a:schemeClr val="bg1"/>
                </a:solidFill>
              </a:rPr>
              <a:t> – This is where you co-operate with the other party to achieve both of your goals.  This is how you break free of “win-lose” and seek the </a:t>
            </a:r>
            <a:r>
              <a:rPr lang="en-GB" sz="4000" b="1" i="1" dirty="0">
                <a:solidFill>
                  <a:schemeClr val="bg1"/>
                </a:solidFill>
              </a:rPr>
              <a:t>“win-win.”</a:t>
            </a:r>
            <a:r>
              <a:rPr lang="en-GB" sz="4000" dirty="0">
                <a:solidFill>
                  <a:schemeClr val="bg1"/>
                </a:solidFill>
              </a:rPr>
              <a:t>  However, this requires a high-degree of trust, and reaching a consensus can require a lot of time and effort to get everybody to agree.</a:t>
            </a:r>
          </a:p>
          <a:p>
            <a:endParaRPr lang="en-GB" dirty="0"/>
          </a:p>
        </p:txBody>
      </p:sp>
    </p:spTree>
    <p:extLst>
      <p:ext uri="{BB962C8B-B14F-4D97-AF65-F5344CB8AC3E}">
        <p14:creationId xmlns:p14="http://schemas.microsoft.com/office/powerpoint/2010/main" val="34723576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6046E-E54C-4A07-8C1D-6DBE74E04C8A}"/>
              </a:ext>
            </a:extLst>
          </p:cNvPr>
          <p:cNvSpPr>
            <a:spLocks noGrp="1"/>
          </p:cNvSpPr>
          <p:nvPr>
            <p:ph type="title"/>
          </p:nvPr>
        </p:nvSpPr>
        <p:spPr>
          <a:solidFill>
            <a:schemeClr val="accent1"/>
          </a:solidFill>
        </p:spPr>
        <p:txBody>
          <a:bodyPr/>
          <a:lstStyle/>
          <a:p>
            <a:r>
              <a:rPr lang="en-GB"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894E8FEC-E272-413A-A706-0AAB165280A5}"/>
              </a:ext>
            </a:extLst>
          </p:cNvPr>
          <p:cNvSpPr>
            <a:spLocks noGrp="1"/>
          </p:cNvSpPr>
          <p:nvPr>
            <p:ph idx="1"/>
          </p:nvPr>
        </p:nvSpPr>
        <p:spPr>
          <a:solidFill>
            <a:schemeClr val="accent1"/>
          </a:solidFill>
        </p:spPr>
        <p:txBody>
          <a:bodyPr>
            <a:normAutofit lnSpcReduction="10000"/>
          </a:bodyPr>
          <a:lstStyle/>
          <a:p>
            <a:r>
              <a:rPr lang="en-GB" sz="4000" b="1" u="sng" dirty="0">
                <a:solidFill>
                  <a:schemeClr val="bg1"/>
                </a:solidFill>
              </a:rPr>
              <a:t>Avoiding</a:t>
            </a:r>
            <a:r>
              <a:rPr lang="en-GB" sz="4000" u="sng" dirty="0">
                <a:solidFill>
                  <a:schemeClr val="bg1"/>
                </a:solidFill>
              </a:rPr>
              <a:t> </a:t>
            </a:r>
            <a:r>
              <a:rPr lang="en-GB" sz="4000" dirty="0">
                <a:solidFill>
                  <a:schemeClr val="bg1"/>
                </a:solidFill>
              </a:rPr>
              <a:t>–  This is when you simply avoid the issue.  This works when the issue is unimportant. It can also be effective when the issue would be very costly.  It’s also very effective when people get very emotional and you need to create some space. Sometimes issues will resolve themselves, but in general, avoiding is not a good long-term strategy.</a:t>
            </a:r>
          </a:p>
          <a:p>
            <a:endParaRPr lang="en-GB" dirty="0"/>
          </a:p>
        </p:txBody>
      </p:sp>
    </p:spTree>
    <p:extLst>
      <p:ext uri="{BB962C8B-B14F-4D97-AF65-F5344CB8AC3E}">
        <p14:creationId xmlns:p14="http://schemas.microsoft.com/office/powerpoint/2010/main" val="11796050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ABBEE-E6E8-485C-8369-7734FE522DEB}"/>
              </a:ext>
            </a:extLst>
          </p:cNvPr>
          <p:cNvSpPr>
            <a:spLocks noGrp="1"/>
          </p:cNvSpPr>
          <p:nvPr>
            <p:ph type="title"/>
          </p:nvPr>
        </p:nvSpPr>
        <p:spPr>
          <a:solidFill>
            <a:schemeClr val="accent1"/>
          </a:solidFill>
        </p:spPr>
        <p:txBody>
          <a:bodyPr/>
          <a:lstStyle/>
          <a:p>
            <a:r>
              <a:rPr lang="en-GB" b="1" dirty="0">
                <a:solidFill>
                  <a:schemeClr val="bg1"/>
                </a:solidFill>
              </a:rPr>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1D3E7D61-EA03-4265-9D7B-44858C477208}"/>
              </a:ext>
            </a:extLst>
          </p:cNvPr>
          <p:cNvSpPr>
            <a:spLocks noGrp="1"/>
          </p:cNvSpPr>
          <p:nvPr>
            <p:ph idx="1"/>
          </p:nvPr>
        </p:nvSpPr>
        <p:spPr>
          <a:solidFill>
            <a:schemeClr val="accent1"/>
          </a:solidFill>
        </p:spPr>
        <p:txBody>
          <a:bodyPr>
            <a:normAutofit lnSpcReduction="10000"/>
          </a:bodyPr>
          <a:lstStyle/>
          <a:p>
            <a:r>
              <a:rPr lang="en-GB" sz="4000" b="1" u="sng" dirty="0">
                <a:solidFill>
                  <a:schemeClr val="bg1"/>
                </a:solidFill>
              </a:rPr>
              <a:t>Accommodating</a:t>
            </a:r>
            <a:r>
              <a:rPr lang="en-GB" sz="4000" dirty="0">
                <a:solidFill>
                  <a:schemeClr val="bg1"/>
                </a:solidFill>
              </a:rPr>
              <a:t> – This is when you cooperate to a high-degree, and it may be at your own expense, and actually work against your own goals, objectives, and desired outcomes.  This approach is effective when the other party is the expert or has a better solution.  It can also be effective for preserving future relations with the other party.</a:t>
            </a:r>
          </a:p>
          <a:p>
            <a:endParaRPr lang="en-GB" dirty="0"/>
          </a:p>
        </p:txBody>
      </p:sp>
    </p:spTree>
    <p:extLst>
      <p:ext uri="{BB962C8B-B14F-4D97-AF65-F5344CB8AC3E}">
        <p14:creationId xmlns:p14="http://schemas.microsoft.com/office/powerpoint/2010/main" val="3965119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ECFEB-2915-48ED-A30E-27970951B36E}"/>
              </a:ext>
            </a:extLst>
          </p:cNvPr>
          <p:cNvSpPr>
            <a:spLocks noGrp="1"/>
          </p:cNvSpPr>
          <p:nvPr>
            <p:ph type="title"/>
          </p:nvPr>
        </p:nvSpPr>
        <p:spPr>
          <a:solidFill>
            <a:schemeClr val="accent1"/>
          </a:solidFill>
        </p:spPr>
        <p:txBody>
          <a:bodyPr/>
          <a:lstStyle/>
          <a:p>
            <a:r>
              <a:rPr lang="en-GB"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69F8F06A-54D6-45FD-8C5F-C1317EE7E8B2}"/>
              </a:ext>
            </a:extLst>
          </p:cNvPr>
          <p:cNvSpPr>
            <a:spLocks noGrp="1"/>
          </p:cNvSpPr>
          <p:nvPr>
            <p:ph idx="1"/>
          </p:nvPr>
        </p:nvSpPr>
        <p:spPr>
          <a:solidFill>
            <a:schemeClr val="accent1"/>
          </a:solidFill>
        </p:spPr>
        <p:txBody>
          <a:bodyPr>
            <a:normAutofit lnSpcReduction="10000"/>
          </a:bodyPr>
          <a:lstStyle/>
          <a:p>
            <a:r>
              <a:rPr lang="en-GB" dirty="0"/>
              <a:t>                               </a:t>
            </a:r>
            <a:r>
              <a:rPr lang="en-GB" sz="3600" b="1" u="sng" dirty="0">
                <a:solidFill>
                  <a:schemeClr val="bg1"/>
                </a:solidFill>
              </a:rPr>
              <a:t>IS CONFLICT A BAD THING?</a:t>
            </a:r>
          </a:p>
          <a:p>
            <a:r>
              <a:rPr lang="en-GB" sz="3600" dirty="0">
                <a:solidFill>
                  <a:schemeClr val="bg1"/>
                </a:solidFill>
              </a:rPr>
              <a:t>Though we often view conflict as negative, teams require some conflict to operate effectively. </a:t>
            </a:r>
            <a:r>
              <a:rPr lang="en-GB" sz="3600" b="1" i="1" u="sng" dirty="0">
                <a:solidFill>
                  <a:schemeClr val="bg1"/>
                </a:solidFill>
              </a:rPr>
              <a:t>Cooperative conflict can contribute to effective problem solving and decision making by motivating people to examine a problem</a:t>
            </a:r>
            <a:r>
              <a:rPr lang="en-GB" sz="3600" i="1" u="sng" dirty="0">
                <a:solidFill>
                  <a:schemeClr val="bg1"/>
                </a:solidFill>
              </a:rPr>
              <a:t>.</a:t>
            </a:r>
            <a:r>
              <a:rPr lang="en-GB" sz="3600" i="1" dirty="0">
                <a:solidFill>
                  <a:schemeClr val="bg1"/>
                </a:solidFill>
              </a:rPr>
              <a:t> </a:t>
            </a:r>
            <a:r>
              <a:rPr lang="en-GB" sz="3600" dirty="0">
                <a:solidFill>
                  <a:schemeClr val="bg1"/>
                </a:solidFill>
              </a:rPr>
              <a:t>Encouraging the expression of many ideas; energising people to seek a superior solution; and fostering integration of several ideas to create high-quality solutions.</a:t>
            </a:r>
          </a:p>
        </p:txBody>
      </p:sp>
    </p:spTree>
    <p:extLst>
      <p:ext uri="{BB962C8B-B14F-4D97-AF65-F5344CB8AC3E}">
        <p14:creationId xmlns:p14="http://schemas.microsoft.com/office/powerpoint/2010/main" val="3495723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A06A2-5F36-4453-9473-1394F2F62512}"/>
              </a:ext>
            </a:extLst>
          </p:cNvPr>
          <p:cNvSpPr>
            <a:spLocks noGrp="1"/>
          </p:cNvSpPr>
          <p:nvPr>
            <p:ph type="title"/>
          </p:nvPr>
        </p:nvSpPr>
        <p:spPr>
          <a:solidFill>
            <a:schemeClr val="accent1"/>
          </a:solidFill>
        </p:spPr>
        <p:txBody>
          <a:bodyPr/>
          <a:lstStyle/>
          <a:p>
            <a:r>
              <a:rPr lang="en-GB"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85A975AC-E6E3-498F-9DED-D92F76DC59CF}"/>
              </a:ext>
            </a:extLst>
          </p:cNvPr>
          <p:cNvSpPr>
            <a:spLocks noGrp="1"/>
          </p:cNvSpPr>
          <p:nvPr>
            <p:ph idx="1"/>
          </p:nvPr>
        </p:nvSpPr>
        <p:spPr>
          <a:solidFill>
            <a:schemeClr val="accent1"/>
          </a:solidFill>
        </p:spPr>
        <p:txBody>
          <a:bodyPr>
            <a:normAutofit fontScale="92500"/>
          </a:bodyPr>
          <a:lstStyle/>
          <a:p>
            <a:r>
              <a:rPr lang="en-GB" dirty="0"/>
              <a:t>                                           </a:t>
            </a:r>
            <a:r>
              <a:rPr lang="en-GB" sz="3600" u="sng" dirty="0">
                <a:solidFill>
                  <a:schemeClr val="bg1"/>
                </a:solidFill>
              </a:rPr>
              <a:t>LIMITATIONS</a:t>
            </a:r>
          </a:p>
          <a:p>
            <a:r>
              <a:rPr lang="en-GB" sz="3600" dirty="0">
                <a:solidFill>
                  <a:schemeClr val="bg1"/>
                </a:solidFill>
              </a:rPr>
              <a:t>It does not matter what kind of team it is, no method of managing conflict will work without mutual respect and a willingness to disagree and resolve disagreements. Each person on the team must be willing to take the following four steps when a team meeting erupts into a storm (Weiss, 1997): </a:t>
            </a:r>
            <a:r>
              <a:rPr lang="en-GB" sz="3600" u="sng" dirty="0">
                <a:solidFill>
                  <a:schemeClr val="bg1"/>
                </a:solidFill>
              </a:rPr>
              <a:t>listen,</a:t>
            </a:r>
            <a:r>
              <a:rPr lang="en-GB" sz="3600" dirty="0">
                <a:solidFill>
                  <a:schemeClr val="bg1"/>
                </a:solidFill>
              </a:rPr>
              <a:t> </a:t>
            </a:r>
            <a:r>
              <a:rPr lang="en-GB" sz="3600" u="sng" dirty="0">
                <a:solidFill>
                  <a:schemeClr val="bg1"/>
                </a:solidFill>
              </a:rPr>
              <a:t>acknowledge</a:t>
            </a:r>
            <a:r>
              <a:rPr lang="en-GB" sz="3600" dirty="0">
                <a:solidFill>
                  <a:schemeClr val="bg1"/>
                </a:solidFill>
              </a:rPr>
              <a:t>, </a:t>
            </a:r>
            <a:r>
              <a:rPr lang="en-GB" sz="3600" u="sng" dirty="0">
                <a:solidFill>
                  <a:schemeClr val="bg1"/>
                </a:solidFill>
              </a:rPr>
              <a:t>respond</a:t>
            </a:r>
            <a:r>
              <a:rPr lang="en-GB" sz="3600" dirty="0">
                <a:solidFill>
                  <a:schemeClr val="bg1"/>
                </a:solidFill>
              </a:rPr>
              <a:t>, and </a:t>
            </a:r>
            <a:r>
              <a:rPr lang="en-GB" sz="3600" u="sng" dirty="0">
                <a:solidFill>
                  <a:schemeClr val="bg1"/>
                </a:solidFill>
              </a:rPr>
              <a:t>resolve remaining differences.</a:t>
            </a:r>
            <a:r>
              <a:rPr lang="en-GB" u="sng" dirty="0"/>
              <a:t> </a:t>
            </a:r>
          </a:p>
          <a:p>
            <a:pPr marL="0" indent="0">
              <a:buNone/>
            </a:pPr>
            <a:r>
              <a:rPr lang="en-GB" dirty="0">
                <a:solidFill>
                  <a:schemeClr val="bg1"/>
                </a:solidFill>
              </a:rPr>
              <a:t>Weiss, D. H. (1997). </a:t>
            </a:r>
            <a:endParaRPr lang="en-GB" sz="3600" dirty="0">
              <a:solidFill>
                <a:schemeClr val="bg1"/>
              </a:solidFill>
            </a:endParaRPr>
          </a:p>
          <a:p>
            <a:endParaRPr lang="en-GB" dirty="0"/>
          </a:p>
        </p:txBody>
      </p:sp>
    </p:spTree>
    <p:extLst>
      <p:ext uri="{BB962C8B-B14F-4D97-AF65-F5344CB8AC3E}">
        <p14:creationId xmlns:p14="http://schemas.microsoft.com/office/powerpoint/2010/main" val="19322533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CC3FE-EB7B-4676-92D5-E8526DF77B48}"/>
              </a:ext>
            </a:extLst>
          </p:cNvPr>
          <p:cNvSpPr>
            <a:spLocks noGrp="1"/>
          </p:cNvSpPr>
          <p:nvPr>
            <p:ph type="title"/>
          </p:nvPr>
        </p:nvSpPr>
        <p:spPr/>
        <p:txBody>
          <a:bodyPr/>
          <a:lstStyle/>
          <a:p>
            <a:r>
              <a:rPr lang="en-GB"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4B8A2867-E023-47E3-95A5-BE6F8226DCEF}"/>
              </a:ext>
            </a:extLst>
          </p:cNvPr>
          <p:cNvSpPr>
            <a:spLocks noGrp="1"/>
          </p:cNvSpPr>
          <p:nvPr>
            <p:ph idx="1"/>
          </p:nvPr>
        </p:nvSpPr>
        <p:spPr/>
        <p:txBody>
          <a:bodyPr/>
          <a:lstStyle/>
          <a:p>
            <a:pPr marL="0" indent="0">
              <a:buNone/>
            </a:pPr>
            <a:r>
              <a:rPr lang="en-GB" sz="4000" dirty="0"/>
              <a:t>                                    </a:t>
            </a:r>
            <a:r>
              <a:rPr lang="en-GB" sz="4000" b="1" u="sng" dirty="0">
                <a:solidFill>
                  <a:schemeClr val="bg1"/>
                </a:solidFill>
              </a:rPr>
              <a:t>Listen</a:t>
            </a:r>
            <a:r>
              <a:rPr lang="en-GB" sz="4000" b="1" dirty="0">
                <a:solidFill>
                  <a:schemeClr val="bg1"/>
                </a:solidFill>
              </a:rPr>
              <a:t> </a:t>
            </a:r>
          </a:p>
          <a:p>
            <a:r>
              <a:rPr lang="en-GB" sz="3600" dirty="0">
                <a:solidFill>
                  <a:schemeClr val="bg1"/>
                </a:solidFill>
              </a:rPr>
              <a:t>To hear what someone is saying is not the same as listening. To listen effectively means clearing your mind of distractions and concentrating not only on the words but also on non-verbal gestures, which often convey </a:t>
            </a:r>
            <a:r>
              <a:rPr lang="en-GB" sz="3600" u="sng" dirty="0">
                <a:solidFill>
                  <a:schemeClr val="bg1"/>
                </a:solidFill>
              </a:rPr>
              <a:t>ninety percent </a:t>
            </a:r>
            <a:r>
              <a:rPr lang="en-GB" sz="3600" dirty="0">
                <a:solidFill>
                  <a:schemeClr val="bg1"/>
                </a:solidFill>
              </a:rPr>
              <a:t>of what the person is trying to say. When resolving disagreements, you often have to deal with feelings first.</a:t>
            </a:r>
          </a:p>
          <a:p>
            <a:endParaRPr lang="en-GB" dirty="0"/>
          </a:p>
        </p:txBody>
      </p:sp>
    </p:spTree>
    <p:extLst>
      <p:ext uri="{BB962C8B-B14F-4D97-AF65-F5344CB8AC3E}">
        <p14:creationId xmlns:p14="http://schemas.microsoft.com/office/powerpoint/2010/main" val="38211611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FE896-AD73-49B1-A5F7-67F1F750B0AC}"/>
              </a:ext>
            </a:extLst>
          </p:cNvPr>
          <p:cNvSpPr>
            <a:spLocks noGrp="1"/>
          </p:cNvSpPr>
          <p:nvPr>
            <p:ph type="title"/>
          </p:nvPr>
        </p:nvSpPr>
        <p:spPr>
          <a:solidFill>
            <a:schemeClr val="accent1"/>
          </a:solidFill>
        </p:spPr>
        <p:txBody>
          <a:bodyPr/>
          <a:lstStyle/>
          <a:p>
            <a:r>
              <a:rPr lang="en-GB"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7731D9F1-F403-4FD4-9342-AB11F1BE353F}"/>
              </a:ext>
            </a:extLst>
          </p:cNvPr>
          <p:cNvSpPr>
            <a:spLocks noGrp="1"/>
          </p:cNvSpPr>
          <p:nvPr>
            <p:ph idx="1"/>
          </p:nvPr>
        </p:nvSpPr>
        <p:spPr>
          <a:solidFill>
            <a:schemeClr val="accent1"/>
          </a:solidFill>
        </p:spPr>
        <p:txBody>
          <a:bodyPr>
            <a:normAutofit lnSpcReduction="10000"/>
          </a:bodyPr>
          <a:lstStyle/>
          <a:p>
            <a:pPr marL="0" indent="0">
              <a:buNone/>
            </a:pPr>
            <a:r>
              <a:rPr lang="en-GB" dirty="0"/>
              <a:t>                                                 </a:t>
            </a:r>
            <a:r>
              <a:rPr lang="en-GB" sz="3600" b="1" u="sng" dirty="0">
                <a:solidFill>
                  <a:schemeClr val="bg1"/>
                </a:solidFill>
              </a:rPr>
              <a:t>Acknowledge </a:t>
            </a:r>
          </a:p>
          <a:p>
            <a:pPr marL="0" indent="0">
              <a:buNone/>
            </a:pPr>
            <a:endParaRPr lang="en-GB" dirty="0">
              <a:solidFill>
                <a:schemeClr val="bg1"/>
              </a:solidFill>
            </a:endParaRPr>
          </a:p>
          <a:p>
            <a:pPr marL="0" indent="0">
              <a:buNone/>
            </a:pPr>
            <a:r>
              <a:rPr lang="en-GB" sz="4000" dirty="0">
                <a:solidFill>
                  <a:schemeClr val="bg1"/>
                </a:solidFill>
              </a:rPr>
              <a:t>You can acknowledge people’s positions without agreeing with them. You can show this with statements like, “I understand that you’re angry,” “Let’s examine your opinion further.” </a:t>
            </a:r>
          </a:p>
          <a:p>
            <a:pPr marL="0" indent="0">
              <a:buNone/>
            </a:pPr>
            <a:r>
              <a:rPr lang="en-GB" sz="4000" dirty="0">
                <a:solidFill>
                  <a:schemeClr val="bg1"/>
                </a:solidFill>
              </a:rPr>
              <a:t>You may still disagree with them, but at least they know you’ve heard them.</a:t>
            </a:r>
          </a:p>
          <a:p>
            <a:endParaRPr lang="en-GB" dirty="0"/>
          </a:p>
        </p:txBody>
      </p:sp>
    </p:spTree>
    <p:extLst>
      <p:ext uri="{BB962C8B-B14F-4D97-AF65-F5344CB8AC3E}">
        <p14:creationId xmlns:p14="http://schemas.microsoft.com/office/powerpoint/2010/main" val="31201041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7ADC7-D6CC-4594-A973-7AC5F3BDF6A8}"/>
              </a:ext>
            </a:extLst>
          </p:cNvPr>
          <p:cNvSpPr>
            <a:spLocks noGrp="1"/>
          </p:cNvSpPr>
          <p:nvPr>
            <p:ph type="title"/>
          </p:nvPr>
        </p:nvSpPr>
        <p:spPr>
          <a:solidFill>
            <a:schemeClr val="accent1"/>
          </a:solidFill>
        </p:spPr>
        <p:txBody>
          <a:bodyPr/>
          <a:lstStyle/>
          <a:p>
            <a:r>
              <a:rPr lang="en-GB" b="1" dirty="0"/>
              <a:t>                    </a:t>
            </a:r>
            <a:r>
              <a:rPr lang="en-GB" b="1" u="sng" dirty="0">
                <a:solidFill>
                  <a:schemeClr val="bg1"/>
                </a:solidFill>
              </a:rPr>
              <a:t>MANAGING CONFLICT</a:t>
            </a:r>
            <a:endParaRPr lang="en-GB" u="sng" dirty="0">
              <a:solidFill>
                <a:schemeClr val="bg1"/>
              </a:solidFill>
            </a:endParaRPr>
          </a:p>
        </p:txBody>
      </p:sp>
      <p:sp>
        <p:nvSpPr>
          <p:cNvPr id="3" name="Content Placeholder 2">
            <a:extLst>
              <a:ext uri="{FF2B5EF4-FFF2-40B4-BE49-F238E27FC236}">
                <a16:creationId xmlns:a16="http://schemas.microsoft.com/office/drawing/2014/main" id="{60522DC7-AFEA-424A-9341-A008D522B722}"/>
              </a:ext>
            </a:extLst>
          </p:cNvPr>
          <p:cNvSpPr>
            <a:spLocks noGrp="1"/>
          </p:cNvSpPr>
          <p:nvPr>
            <p:ph idx="1"/>
          </p:nvPr>
        </p:nvSpPr>
        <p:spPr>
          <a:solidFill>
            <a:schemeClr val="accent1"/>
          </a:solidFill>
        </p:spPr>
        <p:txBody>
          <a:bodyPr>
            <a:normAutofit fontScale="70000" lnSpcReduction="20000"/>
          </a:bodyPr>
          <a:lstStyle/>
          <a:p>
            <a:pPr marL="0" indent="0">
              <a:buNone/>
            </a:pPr>
            <a:r>
              <a:rPr lang="en-GB" sz="5100" dirty="0">
                <a:solidFill>
                  <a:schemeClr val="bg1"/>
                </a:solidFill>
              </a:rPr>
              <a:t>                                      </a:t>
            </a:r>
            <a:r>
              <a:rPr lang="en-GB" sz="5100" b="1" u="sng" dirty="0">
                <a:solidFill>
                  <a:schemeClr val="bg1"/>
                </a:solidFill>
              </a:rPr>
              <a:t>Respond</a:t>
            </a:r>
            <a:r>
              <a:rPr lang="en-GB" sz="5100" dirty="0">
                <a:solidFill>
                  <a:schemeClr val="bg1"/>
                </a:solidFill>
              </a:rPr>
              <a:t> </a:t>
            </a:r>
          </a:p>
          <a:p>
            <a:pPr marL="0" indent="0">
              <a:buNone/>
            </a:pPr>
            <a:endParaRPr lang="en-GB" sz="3600" dirty="0">
              <a:solidFill>
                <a:schemeClr val="bg1"/>
              </a:solidFill>
            </a:endParaRPr>
          </a:p>
          <a:p>
            <a:r>
              <a:rPr lang="en-GB" sz="4600" dirty="0">
                <a:solidFill>
                  <a:schemeClr val="bg1"/>
                </a:solidFill>
              </a:rPr>
              <a:t>You’ve listened and acknowledged what the other person is saying. Now it is your turn to be heard. If you’re offering criticism of your teammate’s ideas, make sure it’s constructive, and if you’re disagreeing with them, be ready to offer an alternative. </a:t>
            </a:r>
          </a:p>
          <a:p>
            <a:r>
              <a:rPr lang="en-GB" sz="4600" dirty="0">
                <a:solidFill>
                  <a:schemeClr val="bg1"/>
                </a:solidFill>
              </a:rPr>
              <a:t>Be willing, also, to be questioned or challenged.</a:t>
            </a:r>
          </a:p>
          <a:p>
            <a:r>
              <a:rPr lang="en-GB" sz="4600" dirty="0">
                <a:solidFill>
                  <a:schemeClr val="bg1"/>
                </a:solidFill>
              </a:rPr>
              <a:t>Be willing to accept also that what they are saying also makes sense.</a:t>
            </a:r>
            <a:br>
              <a:rPr lang="en-GB" sz="4600" dirty="0">
                <a:solidFill>
                  <a:schemeClr val="bg1"/>
                </a:solidFill>
              </a:rPr>
            </a:br>
            <a:endParaRPr lang="en-GB" sz="4600" dirty="0">
              <a:solidFill>
                <a:schemeClr val="bg1"/>
              </a:solidFill>
            </a:endParaRPr>
          </a:p>
        </p:txBody>
      </p:sp>
    </p:spTree>
    <p:extLst>
      <p:ext uri="{BB962C8B-B14F-4D97-AF65-F5344CB8AC3E}">
        <p14:creationId xmlns:p14="http://schemas.microsoft.com/office/powerpoint/2010/main" val="32845956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438D0-6FE3-4923-8622-4DF27ADA8217}"/>
              </a:ext>
            </a:extLst>
          </p:cNvPr>
          <p:cNvSpPr>
            <a:spLocks noGrp="1"/>
          </p:cNvSpPr>
          <p:nvPr>
            <p:ph type="title"/>
          </p:nvPr>
        </p:nvSpPr>
        <p:spPr>
          <a:solidFill>
            <a:schemeClr val="accent1"/>
          </a:solidFill>
        </p:spPr>
        <p:txBody>
          <a:bodyPr/>
          <a:lstStyle/>
          <a:p>
            <a:r>
              <a:rPr lang="en-GB"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A6415F26-433B-4882-9C1F-0A0DAC0C53BA}"/>
              </a:ext>
            </a:extLst>
          </p:cNvPr>
          <p:cNvSpPr>
            <a:spLocks noGrp="1"/>
          </p:cNvSpPr>
          <p:nvPr>
            <p:ph idx="1"/>
          </p:nvPr>
        </p:nvSpPr>
        <p:spPr>
          <a:solidFill>
            <a:schemeClr val="accent1"/>
          </a:solidFill>
        </p:spPr>
        <p:txBody>
          <a:bodyPr/>
          <a:lstStyle/>
          <a:p>
            <a:pPr marL="0" indent="0">
              <a:buNone/>
            </a:pPr>
            <a:r>
              <a:rPr lang="en-GB" dirty="0"/>
              <a:t>                                     </a:t>
            </a:r>
            <a:r>
              <a:rPr lang="en-GB" sz="4000" b="1" u="sng" dirty="0">
                <a:solidFill>
                  <a:schemeClr val="bg1"/>
                </a:solidFill>
              </a:rPr>
              <a:t>Resolve differences</a:t>
            </a:r>
          </a:p>
          <a:p>
            <a:pPr marL="0" indent="0">
              <a:buNone/>
            </a:pPr>
            <a:r>
              <a:rPr lang="en-GB" sz="4000" dirty="0">
                <a:solidFill>
                  <a:schemeClr val="bg1"/>
                </a:solidFill>
              </a:rPr>
              <a:t>Define the real problem by looking for what’s causing the disagreement. Then </a:t>
            </a:r>
            <a:r>
              <a:rPr lang="en-GB" sz="4000" dirty="0" err="1">
                <a:solidFill>
                  <a:schemeClr val="bg1"/>
                </a:solidFill>
              </a:rPr>
              <a:t>analyze</a:t>
            </a:r>
            <a:r>
              <a:rPr lang="en-GB" sz="4000" dirty="0">
                <a:solidFill>
                  <a:schemeClr val="bg1"/>
                </a:solidFill>
              </a:rPr>
              <a:t> it into its parts. Now you can generate alternative solutions to the problem and select the alternative on which everyone can agree.</a:t>
            </a:r>
          </a:p>
          <a:p>
            <a:endParaRPr lang="en-GB" dirty="0"/>
          </a:p>
        </p:txBody>
      </p:sp>
    </p:spTree>
    <p:extLst>
      <p:ext uri="{BB962C8B-B14F-4D97-AF65-F5344CB8AC3E}">
        <p14:creationId xmlns:p14="http://schemas.microsoft.com/office/powerpoint/2010/main" val="18503685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CC0A7-21F8-4A2A-A4DA-9389891365BB}"/>
              </a:ext>
            </a:extLst>
          </p:cNvPr>
          <p:cNvSpPr>
            <a:spLocks noGrp="1"/>
          </p:cNvSpPr>
          <p:nvPr>
            <p:ph type="title"/>
          </p:nvPr>
        </p:nvSpPr>
        <p:spPr>
          <a:solidFill>
            <a:srgbClr val="FF0000"/>
          </a:solidFill>
        </p:spPr>
        <p:txBody>
          <a:bodyPr>
            <a:normAutofit/>
          </a:bodyPr>
          <a:lstStyle/>
          <a:p>
            <a:r>
              <a:rPr lang="en-GB" b="1" dirty="0"/>
              <a:t>                      </a:t>
            </a:r>
            <a:r>
              <a:rPr lang="en-GB" u="sng" dirty="0">
                <a:solidFill>
                  <a:schemeClr val="bg1"/>
                </a:solidFill>
              </a:rPr>
              <a:t>MANAGING CONFLICT</a:t>
            </a:r>
            <a:br>
              <a:rPr lang="en-GB" u="sng" dirty="0">
                <a:solidFill>
                  <a:schemeClr val="bg1"/>
                </a:solidFill>
              </a:rPr>
            </a:br>
            <a:r>
              <a:rPr lang="en-GB" sz="2000" dirty="0">
                <a:solidFill>
                  <a:schemeClr val="bg1"/>
                </a:solidFill>
                <a:highlight>
                  <a:srgbClr val="FFFF00"/>
                </a:highlight>
                <a:hlinkClick r:id="rId2"/>
              </a:rPr>
              <a:t>Thomas, K. W., and Kilmann, R. H. </a:t>
            </a:r>
            <a:r>
              <a:rPr lang="en-GB" sz="2000" i="1" dirty="0">
                <a:solidFill>
                  <a:schemeClr val="bg1"/>
                </a:solidFill>
                <a:highlight>
                  <a:srgbClr val="FFFF00"/>
                </a:highlight>
                <a:hlinkClick r:id="rId2"/>
              </a:rPr>
              <a:t>The Thomas-Kilmann Conflict Mode Instrument</a:t>
            </a:r>
            <a:r>
              <a:rPr lang="en-GB" sz="2000" i="1" dirty="0">
                <a:solidFill>
                  <a:schemeClr val="bg1"/>
                </a:solidFill>
                <a:highlight>
                  <a:srgbClr val="FFFF00"/>
                </a:highlight>
              </a:rPr>
              <a:t> </a:t>
            </a:r>
            <a:r>
              <a:rPr lang="en-GB" sz="2000" dirty="0">
                <a:highlight>
                  <a:srgbClr val="FFFF00"/>
                </a:highlight>
              </a:rPr>
              <a:t>(Mountain View, CA: CPP, Inc., 1974).</a:t>
            </a:r>
            <a:endParaRPr lang="en-GB" sz="2000" u="sng" dirty="0">
              <a:highlight>
                <a:srgbClr val="FFFF00"/>
              </a:highlight>
            </a:endParaRPr>
          </a:p>
        </p:txBody>
      </p:sp>
      <p:sp>
        <p:nvSpPr>
          <p:cNvPr id="3" name="Content Placeholder 2">
            <a:extLst>
              <a:ext uri="{FF2B5EF4-FFF2-40B4-BE49-F238E27FC236}">
                <a16:creationId xmlns:a16="http://schemas.microsoft.com/office/drawing/2014/main" id="{BE0819B5-0949-4698-A740-78E09FB378A1}"/>
              </a:ext>
            </a:extLst>
          </p:cNvPr>
          <p:cNvSpPr>
            <a:spLocks noGrp="1"/>
          </p:cNvSpPr>
          <p:nvPr>
            <p:ph idx="1"/>
          </p:nvPr>
        </p:nvSpPr>
        <p:spPr>
          <a:solidFill>
            <a:srgbClr val="FF0000"/>
          </a:solidFill>
        </p:spPr>
        <p:txBody>
          <a:bodyPr>
            <a:normAutofit/>
          </a:bodyPr>
          <a:lstStyle/>
          <a:p>
            <a:pPr marL="0" indent="0">
              <a:buNone/>
            </a:pPr>
            <a:r>
              <a:rPr lang="en-GB" b="1" dirty="0"/>
              <a:t>                                                    </a:t>
            </a:r>
            <a:r>
              <a:rPr lang="en-GB" b="1" u="sng" dirty="0">
                <a:solidFill>
                  <a:schemeClr val="bg1"/>
                </a:solidFill>
              </a:rPr>
              <a:t>SUMMARY</a:t>
            </a:r>
            <a:endParaRPr lang="en-GB" b="1" u="sng" dirty="0"/>
          </a:p>
          <a:p>
            <a:r>
              <a:rPr lang="en-GB" b="1" dirty="0">
                <a:solidFill>
                  <a:schemeClr val="bg1"/>
                </a:solidFill>
              </a:rPr>
              <a:t>Conflict can occur among people in a team .</a:t>
            </a:r>
          </a:p>
          <a:p>
            <a:pPr marL="0" indent="0">
              <a:buNone/>
            </a:pPr>
            <a:r>
              <a:rPr lang="en-GB" b="1" dirty="0">
                <a:solidFill>
                  <a:schemeClr val="bg1"/>
                </a:solidFill>
              </a:rPr>
              <a:t>  This can be managed by- </a:t>
            </a:r>
          </a:p>
          <a:p>
            <a:pPr marL="0" indent="0">
              <a:buNone/>
            </a:pPr>
            <a:r>
              <a:rPr lang="en-GB" i="1" dirty="0">
                <a:solidFill>
                  <a:schemeClr val="bg1"/>
                </a:solidFill>
              </a:rPr>
              <a:t>Competition </a:t>
            </a:r>
          </a:p>
          <a:p>
            <a:pPr marL="0" indent="0">
              <a:buNone/>
            </a:pPr>
            <a:r>
              <a:rPr lang="en-GB" i="1" dirty="0">
                <a:solidFill>
                  <a:schemeClr val="bg1"/>
                </a:solidFill>
              </a:rPr>
              <a:t>Collaboration</a:t>
            </a:r>
          </a:p>
          <a:p>
            <a:pPr marL="0" indent="0">
              <a:buNone/>
            </a:pPr>
            <a:r>
              <a:rPr lang="en-GB" i="1" dirty="0">
                <a:solidFill>
                  <a:schemeClr val="bg1"/>
                </a:solidFill>
              </a:rPr>
              <a:t>Compromise</a:t>
            </a:r>
          </a:p>
          <a:p>
            <a:pPr marL="0" indent="0">
              <a:buNone/>
            </a:pPr>
            <a:r>
              <a:rPr lang="en-GB" i="1" dirty="0">
                <a:solidFill>
                  <a:schemeClr val="bg1"/>
                </a:solidFill>
              </a:rPr>
              <a:t>Avoidance</a:t>
            </a:r>
          </a:p>
          <a:p>
            <a:pPr marL="0" indent="0">
              <a:buNone/>
            </a:pPr>
            <a:r>
              <a:rPr lang="en-GB" i="1" dirty="0">
                <a:solidFill>
                  <a:schemeClr val="bg1"/>
                </a:solidFill>
              </a:rPr>
              <a:t>Accommodation</a:t>
            </a:r>
          </a:p>
          <a:p>
            <a:endParaRPr lang="en-GB" b="1" u="sng" dirty="0">
              <a:solidFill>
                <a:schemeClr val="bg1"/>
              </a:solidFill>
            </a:endParaRPr>
          </a:p>
          <a:p>
            <a:endParaRPr lang="en-GB" b="1" u="sng" dirty="0"/>
          </a:p>
          <a:p>
            <a:endParaRPr lang="en-GB" b="1" u="sng" dirty="0"/>
          </a:p>
        </p:txBody>
      </p:sp>
    </p:spTree>
    <p:extLst>
      <p:ext uri="{BB962C8B-B14F-4D97-AF65-F5344CB8AC3E}">
        <p14:creationId xmlns:p14="http://schemas.microsoft.com/office/powerpoint/2010/main" val="11548620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B5F87-AB22-4516-B697-52533E618259}"/>
              </a:ext>
            </a:extLst>
          </p:cNvPr>
          <p:cNvSpPr>
            <a:spLocks noGrp="1"/>
          </p:cNvSpPr>
          <p:nvPr>
            <p:ph type="title"/>
          </p:nvPr>
        </p:nvSpPr>
        <p:spPr>
          <a:solidFill>
            <a:srgbClr val="FF0000"/>
          </a:solidFill>
        </p:spPr>
        <p:txBody>
          <a:bodyPr/>
          <a:lstStyle/>
          <a:p>
            <a:r>
              <a:rPr lang="en-GB" b="1"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603146E1-A210-4D35-861A-1C020AAC3FDE}"/>
              </a:ext>
            </a:extLst>
          </p:cNvPr>
          <p:cNvSpPr>
            <a:spLocks noGrp="1"/>
          </p:cNvSpPr>
          <p:nvPr>
            <p:ph idx="1"/>
          </p:nvPr>
        </p:nvSpPr>
        <p:spPr>
          <a:solidFill>
            <a:srgbClr val="FF0000"/>
          </a:solidFill>
        </p:spPr>
        <p:txBody>
          <a:bodyPr>
            <a:normAutofit/>
          </a:bodyPr>
          <a:lstStyle/>
          <a:p>
            <a:r>
              <a:rPr lang="en-GB" sz="3600" b="1" i="1" dirty="0">
                <a:solidFill>
                  <a:schemeClr val="bg1"/>
                </a:solidFill>
              </a:rPr>
              <a:t>   All conflict is not negative</a:t>
            </a:r>
          </a:p>
          <a:p>
            <a:endParaRPr lang="en-GB" sz="3600" b="1" i="1" dirty="0">
              <a:solidFill>
                <a:schemeClr val="bg1"/>
              </a:solidFill>
            </a:endParaRPr>
          </a:p>
          <a:p>
            <a:r>
              <a:rPr lang="en-GB" sz="3600" b="1" i="1" u="sng" dirty="0">
                <a:solidFill>
                  <a:schemeClr val="bg1"/>
                </a:solidFill>
              </a:rPr>
              <a:t>Cooperative conflict can contribute to effective problem-solving and decision-making by motivating people to examine a problem.</a:t>
            </a:r>
            <a:endParaRPr lang="en-GB" sz="3600" dirty="0">
              <a:solidFill>
                <a:schemeClr val="bg1"/>
              </a:solidFill>
            </a:endParaRPr>
          </a:p>
        </p:txBody>
      </p:sp>
    </p:spTree>
    <p:extLst>
      <p:ext uri="{BB962C8B-B14F-4D97-AF65-F5344CB8AC3E}">
        <p14:creationId xmlns:p14="http://schemas.microsoft.com/office/powerpoint/2010/main" val="7998588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B3BDF-140B-4091-88E3-2B30966717C0}"/>
              </a:ext>
            </a:extLst>
          </p:cNvPr>
          <p:cNvSpPr>
            <a:spLocks noGrp="1"/>
          </p:cNvSpPr>
          <p:nvPr>
            <p:ph type="title"/>
          </p:nvPr>
        </p:nvSpPr>
        <p:spPr>
          <a:solidFill>
            <a:srgbClr val="FF0000"/>
          </a:solidFill>
        </p:spPr>
        <p:txBody>
          <a:bodyPr/>
          <a:lstStyle/>
          <a:p>
            <a:r>
              <a:rPr lang="en-GB" dirty="0"/>
              <a:t>                  </a:t>
            </a:r>
            <a:r>
              <a:rPr lang="en-GB" b="1" u="sng" dirty="0">
                <a:solidFill>
                  <a:schemeClr val="bg1"/>
                </a:solidFill>
              </a:rPr>
              <a:t>MANAGING CONFLICT</a:t>
            </a:r>
          </a:p>
        </p:txBody>
      </p:sp>
      <p:sp>
        <p:nvSpPr>
          <p:cNvPr id="3" name="Content Placeholder 2">
            <a:extLst>
              <a:ext uri="{FF2B5EF4-FFF2-40B4-BE49-F238E27FC236}">
                <a16:creationId xmlns:a16="http://schemas.microsoft.com/office/drawing/2014/main" id="{0917E4DA-30F4-4655-A1C6-A6B9BB5B5D0D}"/>
              </a:ext>
            </a:extLst>
          </p:cNvPr>
          <p:cNvSpPr>
            <a:spLocks noGrp="1"/>
          </p:cNvSpPr>
          <p:nvPr>
            <p:ph idx="1"/>
          </p:nvPr>
        </p:nvSpPr>
        <p:spPr>
          <a:solidFill>
            <a:srgbClr val="FF0000"/>
          </a:solidFill>
        </p:spPr>
        <p:txBody>
          <a:bodyPr>
            <a:normAutofit/>
          </a:bodyPr>
          <a:lstStyle/>
          <a:p>
            <a:pPr marL="0" indent="0">
              <a:buNone/>
            </a:pPr>
            <a:r>
              <a:rPr lang="en-GB" b="1" dirty="0">
                <a:solidFill>
                  <a:schemeClr val="bg1"/>
                </a:solidFill>
              </a:rPr>
              <a:t>                                                   </a:t>
            </a:r>
            <a:r>
              <a:rPr lang="en-GB" b="1" u="sng" dirty="0">
                <a:solidFill>
                  <a:schemeClr val="bg1"/>
                </a:solidFill>
              </a:rPr>
              <a:t>BUT</a:t>
            </a:r>
          </a:p>
          <a:p>
            <a:r>
              <a:rPr lang="en-GB" dirty="0">
                <a:solidFill>
                  <a:schemeClr val="bg1"/>
                </a:solidFill>
                <a:latin typeface="Arial" panose="020B0604020202020204" pitchFamily="34" charset="0"/>
                <a:cs typeface="Arial" panose="020B0604020202020204" pitchFamily="34" charset="0"/>
              </a:rPr>
              <a:t>No method of managing conflict will work without mutual respect and a willingness to disagree and resolve disagreements. Each person on the team must be willing to: </a:t>
            </a:r>
          </a:p>
          <a:p>
            <a:pPr marL="0" indent="0">
              <a:buNone/>
            </a:pPr>
            <a:r>
              <a:rPr lang="en-GB" b="1" i="1" dirty="0">
                <a:solidFill>
                  <a:schemeClr val="bg1"/>
                </a:solidFill>
                <a:latin typeface="Arial" panose="020B0604020202020204" pitchFamily="34" charset="0"/>
                <a:cs typeface="Arial" panose="020B0604020202020204" pitchFamily="34" charset="0"/>
              </a:rPr>
              <a:t>                                       -Listen </a:t>
            </a:r>
          </a:p>
          <a:p>
            <a:pPr marL="0" indent="0">
              <a:buNone/>
            </a:pPr>
            <a:r>
              <a:rPr lang="en-GB" b="1" i="1" dirty="0">
                <a:solidFill>
                  <a:schemeClr val="bg1"/>
                </a:solidFill>
                <a:latin typeface="Arial" panose="020B0604020202020204" pitchFamily="34" charset="0"/>
                <a:cs typeface="Arial" panose="020B0604020202020204" pitchFamily="34" charset="0"/>
              </a:rPr>
              <a:t>                                       -Acknowledge </a:t>
            </a:r>
          </a:p>
          <a:p>
            <a:pPr marL="0" indent="0">
              <a:buNone/>
            </a:pPr>
            <a:r>
              <a:rPr lang="en-GB" b="1" i="1" dirty="0">
                <a:solidFill>
                  <a:schemeClr val="bg1"/>
                </a:solidFill>
                <a:latin typeface="Arial" panose="020B0604020202020204" pitchFamily="34" charset="0"/>
                <a:cs typeface="Arial" panose="020B0604020202020204" pitchFamily="34" charset="0"/>
              </a:rPr>
              <a:t>                                       -Respond </a:t>
            </a:r>
          </a:p>
          <a:p>
            <a:pPr marL="0" indent="0">
              <a:buNone/>
            </a:pPr>
            <a:r>
              <a:rPr lang="en-GB" b="1" i="1" dirty="0">
                <a:solidFill>
                  <a:schemeClr val="bg1"/>
                </a:solidFill>
                <a:latin typeface="Arial" panose="020B0604020202020204" pitchFamily="34" charset="0"/>
                <a:cs typeface="Arial" panose="020B0604020202020204" pitchFamily="34" charset="0"/>
              </a:rPr>
              <a:t>                                       - Resolve differences. </a:t>
            </a:r>
          </a:p>
          <a:p>
            <a:pPr marL="0" indent="0">
              <a:buNone/>
            </a:pPr>
            <a:r>
              <a:rPr lang="en-GB" u="sng" dirty="0">
                <a:solidFill>
                  <a:schemeClr val="bg1"/>
                </a:solidFill>
              </a:rPr>
              <a:t> </a:t>
            </a:r>
            <a:r>
              <a:rPr lang="en-GB" sz="1000" u="sng" dirty="0">
                <a:solidFill>
                  <a:schemeClr val="bg1"/>
                </a:solidFill>
              </a:rPr>
              <a:t>lloyd Beharry 19/11/2018</a:t>
            </a:r>
          </a:p>
          <a:p>
            <a:endParaRPr lang="en-GB" dirty="0"/>
          </a:p>
        </p:txBody>
      </p:sp>
    </p:spTree>
    <p:extLst>
      <p:ext uri="{BB962C8B-B14F-4D97-AF65-F5344CB8AC3E}">
        <p14:creationId xmlns:p14="http://schemas.microsoft.com/office/powerpoint/2010/main" val="22823389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469</TotalTime>
  <Words>984</Words>
  <Application>Microsoft Office PowerPoint</Application>
  <PresentationFormat>Widescreen</PresentationFormat>
  <Paragraphs>134</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ＭＳ Ｐゴシック</vt:lpstr>
      <vt:lpstr>Arial</vt:lpstr>
      <vt:lpstr>Calibri</vt:lpstr>
      <vt:lpstr>Calibri Light</vt:lpstr>
      <vt:lpstr>Office Theme</vt:lpstr>
      <vt:lpstr>MANAGING CONFLICT </vt:lpstr>
      <vt:lpstr>                     MANAGING CONFLICT</vt:lpstr>
      <vt:lpstr>                     MANAGING CONFLICT </vt:lpstr>
      <vt:lpstr>PowerPoint Presentation</vt:lpstr>
      <vt:lpstr>                     MANAGING CONFLICT</vt:lpstr>
      <vt:lpstr>                     MANAGING CONFLICT </vt:lpstr>
      <vt:lpstr>                        MANAGING CONFLICT</vt:lpstr>
      <vt:lpstr>                        MANAGING CONFLICT</vt:lpstr>
      <vt:lpstr>                       MANAGING CONFLICT</vt:lpstr>
      <vt:lpstr>                        MANAGING CONFLICT Thomas, K. W., and Kilmann, R. H. The Thomas-Kilmann Conflict Mode Instrument (Mountain View, CA: CPP, Inc., 1974).</vt:lpstr>
      <vt:lpstr>5 STYLES FOR CONFLICT HANDLING (THOMAS, 1976) SAME HEADINGS PROPOSED BY BLAKE AND MOULTON (1970) </vt:lpstr>
      <vt:lpstr>                    MANAGING CONFLICT</vt:lpstr>
      <vt:lpstr>                      MANAGING CONFLICT</vt:lpstr>
      <vt:lpstr>                  MANAGING CONFLICT            </vt:lpstr>
      <vt:lpstr>                  MANAGING CONFLICT</vt:lpstr>
      <vt:lpstr>                   MANAGING CONFLICT</vt:lpstr>
      <vt:lpstr>                MANAGING CONFLICT</vt:lpstr>
      <vt:lpstr>                 MANAGING CONFLICT</vt:lpstr>
      <vt:lpstr>                   MANAGING CONFLICT</vt:lpstr>
      <vt:lpstr>                  MANAGING CONFLICT</vt:lpstr>
      <vt:lpstr>                      MANAGING CONFLICT</vt:lpstr>
      <vt:lpstr>                    MANAGING CONFLICT</vt:lpstr>
      <vt:lpstr>                  MANAGING CONFLICT</vt:lpstr>
      <vt:lpstr>                      MANAGING CONFLICT Thomas, K. W., and Kilmann, R. H. The Thomas-Kilmann Conflict Mode Instrument (Mountain View, CA: CPP, Inc., 1974).</vt:lpstr>
      <vt:lpstr>                      MANAGING CONFLICT</vt:lpstr>
      <vt:lpstr>                  MANAGING CONFLICT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CONFLICT</dc:title>
  <dc:creator>lloyd Beharry</dc:creator>
  <cp:lastModifiedBy>lloyd Beharry</cp:lastModifiedBy>
  <cp:revision>44</cp:revision>
  <dcterms:created xsi:type="dcterms:W3CDTF">2018-11-18T16:19:54Z</dcterms:created>
  <dcterms:modified xsi:type="dcterms:W3CDTF">2018-12-10T15:50:18Z</dcterms:modified>
</cp:coreProperties>
</file>