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9" r:id="rId3"/>
    <p:sldId id="260" r:id="rId4"/>
    <p:sldId id="261" r:id="rId5"/>
    <p:sldId id="271" r:id="rId6"/>
    <p:sldId id="262" r:id="rId7"/>
    <p:sldId id="263" r:id="rId8"/>
    <p:sldId id="264" r:id="rId9"/>
    <p:sldId id="265" r:id="rId10"/>
    <p:sldId id="266" r:id="rId11"/>
    <p:sldId id="267" r:id="rId12"/>
    <p:sldId id="268" r:id="rId13"/>
    <p:sldId id="272" r:id="rId14"/>
    <p:sldId id="273" r:id="rId15"/>
    <p:sldId id="270" r:id="rId16"/>
    <p:sldId id="269" r:id="rId17"/>
    <p:sldId id="27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EBFF"/>
    <a:srgbClr val="2D69FF"/>
    <a:srgbClr val="8DB4FF"/>
    <a:srgbClr val="3C23D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002" autoAdjust="0"/>
    <p:restoredTop sz="95033" autoAdjust="0"/>
  </p:normalViewPr>
  <p:slideViewPr>
    <p:cSldViewPr snapToGrid="0">
      <p:cViewPr>
        <p:scale>
          <a:sx n="58" d="100"/>
          <a:sy n="58" d="100"/>
        </p:scale>
        <p:origin x="1028" y="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D3D76B-9CA9-443F-B155-4883AC3A475A}" type="datetimeFigureOut">
              <a:rPr lang="en-US" smtClean="0"/>
              <a:t>3/24/2026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1C8F91D-C8F5-47D8-8F12-BFA6A7BB5332}" type="slidenum">
              <a:rPr lang="en-US" smtClean="0"/>
              <a:t>‹#›</a:t>
            </a:fld>
            <a:endParaRPr lang="en-US" dirty="0"/>
          </a:p>
        </p:txBody>
      </p:sp>
    </p:spTree>
    <p:extLst>
      <p:ext uri="{BB962C8B-B14F-4D97-AF65-F5344CB8AC3E}">
        <p14:creationId xmlns:p14="http://schemas.microsoft.com/office/powerpoint/2010/main" val="749104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1C8F91D-C8F5-47D8-8F12-BFA6A7BB5332}" type="slidenum">
              <a:rPr lang="en-US" smtClean="0"/>
              <a:t>1</a:t>
            </a:fld>
            <a:endParaRPr lang="en-US" dirty="0"/>
          </a:p>
        </p:txBody>
      </p:sp>
    </p:spTree>
    <p:extLst>
      <p:ext uri="{BB962C8B-B14F-4D97-AF65-F5344CB8AC3E}">
        <p14:creationId xmlns:p14="http://schemas.microsoft.com/office/powerpoint/2010/main" val="4894390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A7D3C3-2AAA-C34E-A9FC-E2020F89FC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952D99-F4DB-E83D-446C-94D983940324}"/>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0C1DEA65-11DC-F309-FB3B-5B52B34F215D}"/>
              </a:ext>
            </a:extLst>
          </p:cNvPr>
          <p:cNvSpPr>
            <a:spLocks noGrp="1"/>
          </p:cNvSpPr>
          <p:nvPr>
            <p:ph type="body" idx="1"/>
          </p:nvPr>
        </p:nvSpPr>
        <p:spPr/>
        <p:txBody>
          <a:bodyPr/>
          <a:lstStyle/>
          <a:p>
            <a:endParaRPr lang="en-US" sz="1200"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a:extLst>
              <a:ext uri="{FF2B5EF4-FFF2-40B4-BE49-F238E27FC236}">
                <a16:creationId xmlns:a16="http://schemas.microsoft.com/office/drawing/2014/main" id="{496EBF0C-D2DF-FBDB-56D6-F129CECF1D3F}"/>
              </a:ext>
            </a:extLst>
          </p:cNvPr>
          <p:cNvSpPr>
            <a:spLocks noGrp="1"/>
          </p:cNvSpPr>
          <p:nvPr>
            <p:ph type="sldNum" sz="quarter" idx="5"/>
          </p:nvPr>
        </p:nvSpPr>
        <p:spPr/>
        <p:txBody>
          <a:bodyPr/>
          <a:lstStyle/>
          <a:p>
            <a:fld id="{BBD53D6C-D290-44E3-BFE8-F606ADA4DF41}" type="slidenum">
              <a:rPr lang="en-US" smtClean="0"/>
              <a:t>2</a:t>
            </a:fld>
            <a:endParaRPr lang="en-US" dirty="0"/>
          </a:p>
        </p:txBody>
      </p:sp>
    </p:spTree>
    <p:extLst>
      <p:ext uri="{BB962C8B-B14F-4D97-AF65-F5344CB8AC3E}">
        <p14:creationId xmlns:p14="http://schemas.microsoft.com/office/powerpoint/2010/main" val="1252696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5F71E3-62CF-562E-92E3-3EA7AE9340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616AA2-A46A-6DF7-223F-ED604DFBC525}"/>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B43F35EA-B4D1-6393-1EB3-CCEFA961D788}"/>
              </a:ext>
            </a:extLst>
          </p:cNvPr>
          <p:cNvSpPr>
            <a:spLocks noGrp="1"/>
          </p:cNvSpPr>
          <p:nvPr>
            <p:ph type="body" idx="1"/>
          </p:nvPr>
        </p:nvSpPr>
        <p:spPr/>
        <p:txBody>
          <a:bodyPr/>
          <a:lstStyle/>
          <a:p>
            <a:endParaRPr lang="en-US" sz="1200"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a:extLst>
              <a:ext uri="{FF2B5EF4-FFF2-40B4-BE49-F238E27FC236}">
                <a16:creationId xmlns:a16="http://schemas.microsoft.com/office/drawing/2014/main" id="{85678008-1D28-D7B1-6DE1-426050B19577}"/>
              </a:ext>
            </a:extLst>
          </p:cNvPr>
          <p:cNvSpPr>
            <a:spLocks noGrp="1"/>
          </p:cNvSpPr>
          <p:nvPr>
            <p:ph type="sldNum" sz="quarter" idx="5"/>
          </p:nvPr>
        </p:nvSpPr>
        <p:spPr/>
        <p:txBody>
          <a:bodyPr/>
          <a:lstStyle/>
          <a:p>
            <a:fld id="{BBD53D6C-D290-44E3-BFE8-F606ADA4DF41}" type="slidenum">
              <a:rPr lang="en-US" smtClean="0"/>
              <a:t>3</a:t>
            </a:fld>
            <a:endParaRPr lang="en-US" dirty="0"/>
          </a:p>
        </p:txBody>
      </p:sp>
    </p:spTree>
    <p:extLst>
      <p:ext uri="{BB962C8B-B14F-4D97-AF65-F5344CB8AC3E}">
        <p14:creationId xmlns:p14="http://schemas.microsoft.com/office/powerpoint/2010/main" val="27263942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219AC7-E482-E4C0-AD6D-4698BDED9A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BF22D9-6D7F-416B-AB33-05D45F690AA8}"/>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BC7642A9-9A7C-CF39-D710-D6E82DAFFF23}"/>
              </a:ext>
            </a:extLst>
          </p:cNvPr>
          <p:cNvSpPr>
            <a:spLocks noGrp="1"/>
          </p:cNvSpPr>
          <p:nvPr>
            <p:ph type="body" idx="1"/>
          </p:nvPr>
        </p:nvSpPr>
        <p:spPr/>
        <p:txBody>
          <a:bodyPr/>
          <a:lstStyle/>
          <a:p>
            <a:pPr algn="just"/>
            <a:endParaRPr lang="en-US" sz="1200"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a:extLst>
              <a:ext uri="{FF2B5EF4-FFF2-40B4-BE49-F238E27FC236}">
                <a16:creationId xmlns:a16="http://schemas.microsoft.com/office/drawing/2014/main" id="{E1FBEA0B-B4F4-9AB6-DC97-68303A9C1E4E}"/>
              </a:ext>
            </a:extLst>
          </p:cNvPr>
          <p:cNvSpPr>
            <a:spLocks noGrp="1"/>
          </p:cNvSpPr>
          <p:nvPr>
            <p:ph type="sldNum" sz="quarter" idx="5"/>
          </p:nvPr>
        </p:nvSpPr>
        <p:spPr/>
        <p:txBody>
          <a:bodyPr/>
          <a:lstStyle/>
          <a:p>
            <a:fld id="{BBD53D6C-D290-44E3-BFE8-F606ADA4DF41}" type="slidenum">
              <a:rPr lang="en-US" smtClean="0"/>
              <a:t>4</a:t>
            </a:fld>
            <a:endParaRPr lang="en-US" dirty="0"/>
          </a:p>
        </p:txBody>
      </p:sp>
    </p:spTree>
    <p:extLst>
      <p:ext uri="{BB962C8B-B14F-4D97-AF65-F5344CB8AC3E}">
        <p14:creationId xmlns:p14="http://schemas.microsoft.com/office/powerpoint/2010/main" val="42085735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58A034-65DF-8B79-122F-D03870D78A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F1BCD6-E819-4731-5F65-D758F66CF45D}"/>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010E0A66-CFEF-CA10-E2BF-C13E0B2A579C}"/>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identified quality failures reflect deep systemic weaknesses in care delivery at Mid Staffordshire. Severe nursing shortages and poor clinical leadership undermined patient monitoring and safety, while ineffective governance structures failed to ensure accountability. The absence of responsive complaint mechanisms and weak incident reporting systems limited organisational learning and early intervention. Additionally, a lack of transparency further concealed declining care standards. These failures were compounded by an organisational culture that prioritised financial targets over patient welfare, resulting in widespread neglect, including inadequate provision of basic needs such as food, hydration, and hygiene.</a:t>
            </a:r>
            <a:endParaRPr lang="en-GB" sz="1200" kern="1200" dirty="0">
              <a:solidFill>
                <a:schemeClr val="tx1"/>
              </a:solidFill>
              <a:effectLst/>
              <a:latin typeface="+mn-lt"/>
              <a:ea typeface="+mn-ea"/>
              <a:cs typeface="+mn-cs"/>
            </a:endParaRPr>
          </a:p>
          <a:p>
            <a:pPr algn="just"/>
            <a:endParaRPr lang="en-US" sz="1200"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a:extLst>
              <a:ext uri="{FF2B5EF4-FFF2-40B4-BE49-F238E27FC236}">
                <a16:creationId xmlns:a16="http://schemas.microsoft.com/office/drawing/2014/main" id="{ECE26A6A-F41C-4D99-6FF9-DB09C9045F1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BD53D6C-D290-44E3-BFE8-F606ADA4DF4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826999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A05197-DF0D-B162-4B2F-135ACBD4E52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0D3780-8F5D-2A96-7531-4CA797B8038D}"/>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FBA88330-646B-5B7D-400B-E5994F57C1F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Swiss Cheese Model shows that harm rarely results from a single mistake. Instead, multiple system failures align. In Mid Staffordshire, weaknesses existed across management, governance, and regulatory oversight. Ranging from poor leadership and governance, staffing shortages, weak incident reporting, regulatory failures to lack of oversight which then results in patient harm.</a:t>
            </a:r>
            <a:endParaRPr lang="en-GB" sz="1200" kern="1200" dirty="0">
              <a:solidFill>
                <a:schemeClr val="tx1"/>
              </a:solidFill>
              <a:effectLst/>
              <a:latin typeface="+mn-lt"/>
              <a:ea typeface="+mn-ea"/>
              <a:cs typeface="+mn-cs"/>
            </a:endParaRPr>
          </a:p>
          <a:p>
            <a:endParaRPr lang="en-US" sz="1200"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a:extLst>
              <a:ext uri="{FF2B5EF4-FFF2-40B4-BE49-F238E27FC236}">
                <a16:creationId xmlns:a16="http://schemas.microsoft.com/office/drawing/2014/main" id="{295439CE-74B3-E48C-79FB-C61D1D11B5D3}"/>
              </a:ext>
            </a:extLst>
          </p:cNvPr>
          <p:cNvSpPr>
            <a:spLocks noGrp="1"/>
          </p:cNvSpPr>
          <p:nvPr>
            <p:ph type="sldNum" sz="quarter" idx="5"/>
          </p:nvPr>
        </p:nvSpPr>
        <p:spPr/>
        <p:txBody>
          <a:bodyPr/>
          <a:lstStyle/>
          <a:p>
            <a:fld id="{BBD53D6C-D290-44E3-BFE8-F606ADA4DF41}" type="slidenum">
              <a:rPr lang="en-US" smtClean="0"/>
              <a:t>6</a:t>
            </a:fld>
            <a:endParaRPr lang="en-US" dirty="0"/>
          </a:p>
        </p:txBody>
      </p:sp>
    </p:spTree>
    <p:extLst>
      <p:ext uri="{BB962C8B-B14F-4D97-AF65-F5344CB8AC3E}">
        <p14:creationId xmlns:p14="http://schemas.microsoft.com/office/powerpoint/2010/main" val="26418701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A83E58-9C0D-F2C6-D90C-4AE8A52E95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E0140D-0438-4096-64D2-2F5EE4176139}"/>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70D03203-222F-AE31-F77F-CF4238E71A4E}"/>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The root causes of the failures were embedded in systemic organisational and managerial weaknesses. </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Chronic nurse understaffing significantly reduced the capacity to deliver safe and effective care, while cost-cutting strategies prioritised financial performance over patient outcomes. </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Poor leadership and a dysfunctional organisational culture further weakened accountability and decision-making processes. Additionally, the failure to learn from complaints and incidents limited continuous improvement. </a:t>
            </a:r>
            <a:endParaRPr lang="en-GB" sz="1200" kern="1200" dirty="0">
              <a:solidFill>
                <a:schemeClr val="tx1"/>
              </a:solidFill>
              <a:effectLst/>
              <a:latin typeface="+mn-lt"/>
              <a:ea typeface="+mn-ea"/>
              <a:cs typeface="+mn-cs"/>
            </a:endParaRPr>
          </a:p>
          <a:p>
            <a:pPr lvl="0"/>
            <a:r>
              <a:rPr lang="en-US" sz="1200" kern="1200" dirty="0">
                <a:solidFill>
                  <a:schemeClr val="tx1"/>
                </a:solidFill>
                <a:effectLst/>
                <a:latin typeface="+mn-lt"/>
                <a:ea typeface="+mn-ea"/>
                <a:cs typeface="+mn-cs"/>
              </a:rPr>
              <a:t>A lack of staff empowerment, reinforced by fear of disciplinary action, discouraged the reporting of concerns, allowing unsafe practices to persist and contributing to widespread care failures.</a:t>
            </a:r>
            <a:endParaRPr lang="en-GB" sz="1200" kern="1200" dirty="0">
              <a:solidFill>
                <a:schemeClr val="tx1"/>
              </a:solidFill>
              <a:effectLst/>
              <a:latin typeface="+mn-lt"/>
              <a:ea typeface="+mn-ea"/>
              <a:cs typeface="+mn-cs"/>
            </a:endParaRPr>
          </a:p>
          <a:p>
            <a:pPr algn="just"/>
            <a:endParaRPr lang="en-US" sz="1200"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a:extLst>
              <a:ext uri="{FF2B5EF4-FFF2-40B4-BE49-F238E27FC236}">
                <a16:creationId xmlns:a16="http://schemas.microsoft.com/office/drawing/2014/main" id="{AC0DF34A-18CB-D2D7-0AF5-B87B487EDBAD}"/>
              </a:ext>
            </a:extLst>
          </p:cNvPr>
          <p:cNvSpPr>
            <a:spLocks noGrp="1"/>
          </p:cNvSpPr>
          <p:nvPr>
            <p:ph type="sldNum" sz="quarter" idx="5"/>
          </p:nvPr>
        </p:nvSpPr>
        <p:spPr/>
        <p:txBody>
          <a:bodyPr/>
          <a:lstStyle/>
          <a:p>
            <a:fld id="{BBD53D6C-D290-44E3-BFE8-F606ADA4DF41}" type="slidenum">
              <a:rPr lang="en-US" smtClean="0"/>
              <a:t>7</a:t>
            </a:fld>
            <a:endParaRPr lang="en-US" dirty="0"/>
          </a:p>
        </p:txBody>
      </p:sp>
    </p:spTree>
    <p:extLst>
      <p:ext uri="{BB962C8B-B14F-4D97-AF65-F5344CB8AC3E}">
        <p14:creationId xmlns:p14="http://schemas.microsoft.com/office/powerpoint/2010/main" val="14320263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D3BD8D-D116-B0CE-7D4D-D538D8E361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A4817F-A4EE-A5EC-5829-E8EEE7638A8B}"/>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3E2F4778-5DF3-CD08-2A06-DDB1506B79D6}"/>
              </a:ext>
            </a:extLst>
          </p:cNvPr>
          <p:cNvSpPr>
            <a:spLocks noGrp="1"/>
          </p:cNvSpPr>
          <p:nvPr>
            <p:ph type="body" idx="1"/>
          </p:nvPr>
        </p:nvSpPr>
        <p:spPr/>
        <p:txBody>
          <a:bodyPr/>
          <a:lstStyle/>
          <a:p>
            <a:pPr algn="just"/>
            <a:endParaRPr lang="en-US" sz="1200"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a:extLst>
              <a:ext uri="{FF2B5EF4-FFF2-40B4-BE49-F238E27FC236}">
                <a16:creationId xmlns:a16="http://schemas.microsoft.com/office/drawing/2014/main" id="{424E5DE4-8A61-01E1-9C22-DFF649644025}"/>
              </a:ext>
            </a:extLst>
          </p:cNvPr>
          <p:cNvSpPr>
            <a:spLocks noGrp="1"/>
          </p:cNvSpPr>
          <p:nvPr>
            <p:ph type="sldNum" sz="quarter" idx="5"/>
          </p:nvPr>
        </p:nvSpPr>
        <p:spPr/>
        <p:txBody>
          <a:bodyPr/>
          <a:lstStyle/>
          <a:p>
            <a:fld id="{BBD53D6C-D290-44E3-BFE8-F606ADA4DF41}" type="slidenum">
              <a:rPr lang="en-US" smtClean="0"/>
              <a:t>8</a:t>
            </a:fld>
            <a:endParaRPr lang="en-US" dirty="0"/>
          </a:p>
        </p:txBody>
      </p:sp>
    </p:spTree>
    <p:extLst>
      <p:ext uri="{BB962C8B-B14F-4D97-AF65-F5344CB8AC3E}">
        <p14:creationId xmlns:p14="http://schemas.microsoft.com/office/powerpoint/2010/main" val="18988680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A116B0-06E4-D50C-8DDC-B64BB4965F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D41DD7-6DA2-E3B6-32C6-9C12AAFF8C2F}"/>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DDDF016D-1EF5-220F-AC2E-98860CFFAB2B}"/>
              </a:ext>
            </a:extLst>
          </p:cNvPr>
          <p:cNvSpPr>
            <a:spLocks noGrp="1"/>
          </p:cNvSpPr>
          <p:nvPr>
            <p:ph type="body" idx="1"/>
          </p:nvPr>
        </p:nvSpPr>
        <p:spPr/>
        <p:txBody>
          <a:bodyPr/>
          <a:lstStyle/>
          <a:p>
            <a:r>
              <a:rPr lang="en-US" sz="1200" kern="100" dirty="0">
                <a:effectLst/>
                <a:latin typeface="Arial" panose="020B0604020202020204" pitchFamily="34" charset="0"/>
                <a:ea typeface="Aptos" panose="020B0004020202020204" pitchFamily="34" charset="0"/>
              </a:rPr>
              <a:t>The Fishbone Diagram categorises causes of a problem. </a:t>
            </a:r>
            <a:endParaRPr lang="en-US" sz="1200"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a:extLst>
              <a:ext uri="{FF2B5EF4-FFF2-40B4-BE49-F238E27FC236}">
                <a16:creationId xmlns:a16="http://schemas.microsoft.com/office/drawing/2014/main" id="{F8EC4E9E-782C-AF45-5A5B-B89D54D1C4E0}"/>
              </a:ext>
            </a:extLst>
          </p:cNvPr>
          <p:cNvSpPr>
            <a:spLocks noGrp="1"/>
          </p:cNvSpPr>
          <p:nvPr>
            <p:ph type="sldNum" sz="quarter" idx="5"/>
          </p:nvPr>
        </p:nvSpPr>
        <p:spPr/>
        <p:txBody>
          <a:bodyPr/>
          <a:lstStyle/>
          <a:p>
            <a:fld id="{BBD53D6C-D290-44E3-BFE8-F606ADA4DF41}" type="slidenum">
              <a:rPr lang="en-US" smtClean="0"/>
              <a:t>9</a:t>
            </a:fld>
            <a:endParaRPr lang="en-US" dirty="0"/>
          </a:p>
        </p:txBody>
      </p:sp>
    </p:spTree>
    <p:extLst>
      <p:ext uri="{BB962C8B-B14F-4D97-AF65-F5344CB8AC3E}">
        <p14:creationId xmlns:p14="http://schemas.microsoft.com/office/powerpoint/2010/main" val="37484466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D820D1-80DC-FF72-B20B-80CB150FB7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2830970-929B-C5DC-18A8-73F0F73017D3}"/>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B142D995-C21A-6C32-B287-FF1326CB7A2C}"/>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The Donabedian Model evaluates healthcare quality through structure, process, and outcomes.</a:t>
            </a:r>
          </a:p>
        </p:txBody>
      </p:sp>
      <p:sp>
        <p:nvSpPr>
          <p:cNvPr id="4" name="Slide Number Placeholder 3">
            <a:extLst>
              <a:ext uri="{FF2B5EF4-FFF2-40B4-BE49-F238E27FC236}">
                <a16:creationId xmlns:a16="http://schemas.microsoft.com/office/drawing/2014/main" id="{5B0BEDF0-0C66-CDEF-1DA2-EABCE71B91B4}"/>
              </a:ext>
            </a:extLst>
          </p:cNvPr>
          <p:cNvSpPr>
            <a:spLocks noGrp="1"/>
          </p:cNvSpPr>
          <p:nvPr>
            <p:ph type="sldNum" sz="quarter" idx="5"/>
          </p:nvPr>
        </p:nvSpPr>
        <p:spPr/>
        <p:txBody>
          <a:bodyPr/>
          <a:lstStyle/>
          <a:p>
            <a:fld id="{BBD53D6C-D290-44E3-BFE8-F606ADA4DF41}" type="slidenum">
              <a:rPr lang="en-US" smtClean="0"/>
              <a:t>10</a:t>
            </a:fld>
            <a:endParaRPr lang="en-US" dirty="0"/>
          </a:p>
        </p:txBody>
      </p:sp>
    </p:spTree>
    <p:extLst>
      <p:ext uri="{BB962C8B-B14F-4D97-AF65-F5344CB8AC3E}">
        <p14:creationId xmlns:p14="http://schemas.microsoft.com/office/powerpoint/2010/main" val="384380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8498EB-ADD8-A109-88C7-4AA800FCA4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6303CD-571D-2C72-862C-2E1864D4385E}"/>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E8EA6EF2-0132-6EFE-A117-93058CF4CFF2}"/>
              </a:ext>
            </a:extLst>
          </p:cNvPr>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A7EF8F76-3908-D889-E6BD-1DB314277727}"/>
              </a:ext>
            </a:extLst>
          </p:cNvPr>
          <p:cNvSpPr>
            <a:spLocks noGrp="1"/>
          </p:cNvSpPr>
          <p:nvPr>
            <p:ph type="sldNum" sz="quarter" idx="5"/>
          </p:nvPr>
        </p:nvSpPr>
        <p:spPr/>
        <p:txBody>
          <a:bodyPr/>
          <a:lstStyle/>
          <a:p>
            <a:fld id="{BBD53D6C-D290-44E3-BFE8-F606ADA4DF41}" type="slidenum">
              <a:rPr lang="en-US" smtClean="0"/>
              <a:t>11</a:t>
            </a:fld>
            <a:endParaRPr lang="en-US" dirty="0"/>
          </a:p>
        </p:txBody>
      </p:sp>
    </p:spTree>
    <p:extLst>
      <p:ext uri="{BB962C8B-B14F-4D97-AF65-F5344CB8AC3E}">
        <p14:creationId xmlns:p14="http://schemas.microsoft.com/office/powerpoint/2010/main" val="17030956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5D659E-34FC-EC2E-A1A1-87A8A446D8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499CBB-6614-1C9C-6E23-4B27D6633414}"/>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94434980-A41D-E0CB-B4D7-6C28DA31A6CE}"/>
              </a:ext>
            </a:extLst>
          </p:cNvPr>
          <p:cNvSpPr>
            <a:spLocks noGrp="1"/>
          </p:cNvSpPr>
          <p:nvPr>
            <p:ph type="body" idx="1"/>
          </p:nvPr>
        </p:nvSpPr>
        <p:spPr/>
        <p:txBody>
          <a:bodyPr/>
          <a:lstStyle/>
          <a:p>
            <a:endParaRPr lang="en-US" i="0" dirty="0"/>
          </a:p>
        </p:txBody>
      </p:sp>
      <p:sp>
        <p:nvSpPr>
          <p:cNvPr id="4" name="Slide Number Placeholder 3">
            <a:extLst>
              <a:ext uri="{FF2B5EF4-FFF2-40B4-BE49-F238E27FC236}">
                <a16:creationId xmlns:a16="http://schemas.microsoft.com/office/drawing/2014/main" id="{B97C42FD-407A-7A02-2470-A973C330EB22}"/>
              </a:ext>
            </a:extLst>
          </p:cNvPr>
          <p:cNvSpPr>
            <a:spLocks noGrp="1"/>
          </p:cNvSpPr>
          <p:nvPr>
            <p:ph type="sldNum" sz="quarter" idx="5"/>
          </p:nvPr>
        </p:nvSpPr>
        <p:spPr/>
        <p:txBody>
          <a:bodyPr/>
          <a:lstStyle/>
          <a:p>
            <a:fld id="{BBD53D6C-D290-44E3-BFE8-F606ADA4DF41}" type="slidenum">
              <a:rPr lang="en-US" smtClean="0"/>
              <a:t>12</a:t>
            </a:fld>
            <a:endParaRPr lang="en-US" dirty="0"/>
          </a:p>
        </p:txBody>
      </p:sp>
    </p:spTree>
    <p:extLst>
      <p:ext uri="{BB962C8B-B14F-4D97-AF65-F5344CB8AC3E}">
        <p14:creationId xmlns:p14="http://schemas.microsoft.com/office/powerpoint/2010/main" val="10493087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04468C-7EC2-9A9D-101F-5C117C16A4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45E295-F395-560C-D966-17D981AEF7F8}"/>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C8C444DA-0C11-13F4-C76B-F76DA8CBB236}"/>
              </a:ext>
            </a:extLst>
          </p:cNvPr>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971C64DB-17F0-5167-F4DF-E49FE3C160C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BD53D6C-D290-44E3-BFE8-F606ADA4DF4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991548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553FD5-86F9-82AE-0776-4F5A7A610C2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F7CA4C-34FB-0220-7513-BC55517B7AC9}"/>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01C50C5D-C05C-FFA3-5122-77E0E1BFCDCB}"/>
              </a:ext>
            </a:extLst>
          </p:cNvPr>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0AEDC2D2-9EC0-D1B8-7C6C-1EC0316F0B8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BD53D6C-D290-44E3-BFE8-F606ADA4DF4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856491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BA2F6A-A9A4-BBA9-0176-4D80CDC6FD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A82552-8B76-0ECE-A4DC-311D5169A236}"/>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363BC58E-CB70-E93A-6DBE-E102C44FDBB3}"/>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This report is structured to systematically address a major quality concern within healthcare, beginning with the introduction to contextualise the issue. The main body critically applies theoretical frameworks and analytical tools to identify root causes and policy influences. Recommendations translate analysis into actionable strategies using proven quality improvement methodologies. The conclusion synthesises findings, emphasising lessons for service enhancement, patient safety, and sustained organisational improvement.</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algn="just"/>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592AC6E6-5569-A1E1-862E-AA1D310AD2A7}"/>
              </a:ext>
            </a:extLst>
          </p:cNvPr>
          <p:cNvSpPr>
            <a:spLocks noGrp="1"/>
          </p:cNvSpPr>
          <p:nvPr>
            <p:ph type="sldNum" sz="quarter" idx="5"/>
          </p:nvPr>
        </p:nvSpPr>
        <p:spPr/>
        <p:txBody>
          <a:bodyPr/>
          <a:lstStyle/>
          <a:p>
            <a:fld id="{BBD53D6C-D290-44E3-BFE8-F606ADA4DF41}" type="slidenum">
              <a:rPr lang="en-US" smtClean="0"/>
              <a:t>15</a:t>
            </a:fld>
            <a:endParaRPr lang="en-US" dirty="0"/>
          </a:p>
        </p:txBody>
      </p:sp>
    </p:spTree>
    <p:extLst>
      <p:ext uri="{BB962C8B-B14F-4D97-AF65-F5344CB8AC3E}">
        <p14:creationId xmlns:p14="http://schemas.microsoft.com/office/powerpoint/2010/main" val="42948962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3D50EA-CC3D-179A-D4FB-3DA44B8897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5F0D6D-DCD0-2A3A-1142-EC82EADFCA35}"/>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E1876774-1FF9-7AD6-8DD2-B505FD02C951}"/>
              </a:ext>
            </a:extLst>
          </p:cNvPr>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1B2D5A15-5B31-F7DD-0CED-6D12F5DAD672}"/>
              </a:ext>
            </a:extLst>
          </p:cNvPr>
          <p:cNvSpPr>
            <a:spLocks noGrp="1"/>
          </p:cNvSpPr>
          <p:nvPr>
            <p:ph type="sldNum" sz="quarter" idx="5"/>
          </p:nvPr>
        </p:nvSpPr>
        <p:spPr/>
        <p:txBody>
          <a:bodyPr/>
          <a:lstStyle/>
          <a:p>
            <a:fld id="{BBD53D6C-D290-44E3-BFE8-F606ADA4DF41}" type="slidenum">
              <a:rPr lang="en-US" smtClean="0"/>
              <a:t>16</a:t>
            </a:fld>
            <a:endParaRPr lang="en-US" dirty="0"/>
          </a:p>
        </p:txBody>
      </p:sp>
    </p:spTree>
    <p:extLst>
      <p:ext uri="{BB962C8B-B14F-4D97-AF65-F5344CB8AC3E}">
        <p14:creationId xmlns:p14="http://schemas.microsoft.com/office/powerpoint/2010/main" val="18318102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3D9A6C-3BB4-CDC1-1EA0-4E58884A81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688F2C-F2D4-F16A-42B7-122020C8ADEA}"/>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873FDE88-5325-3A72-DEE1-ED95E1B95EFE}"/>
              </a:ext>
            </a:extLst>
          </p:cNvPr>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20982C6E-5836-4EBB-7155-5FC13F446A9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BD53D6C-D290-44E3-BFE8-F606ADA4DF41}"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39284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8C0AB-99D4-EC9C-1CD3-FA5AC781CBA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1A90472C-0587-4604-36B6-ED587F90AD7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69618C7-6387-04D3-FC0D-8D277623B3E9}"/>
              </a:ext>
            </a:extLst>
          </p:cNvPr>
          <p:cNvSpPr>
            <a:spLocks noGrp="1"/>
          </p:cNvSpPr>
          <p:nvPr>
            <p:ph type="dt" sz="half" idx="10"/>
          </p:nvPr>
        </p:nvSpPr>
        <p:spPr/>
        <p:txBody>
          <a:bodyPr/>
          <a:lstStyle/>
          <a:p>
            <a:fld id="{DAD1387B-5C19-43E8-867E-D416DA110DBD}" type="datetimeFigureOut">
              <a:rPr lang="en-US" smtClean="0"/>
              <a:t>3/24/2026</a:t>
            </a:fld>
            <a:endParaRPr lang="en-US" dirty="0"/>
          </a:p>
        </p:txBody>
      </p:sp>
      <p:sp>
        <p:nvSpPr>
          <p:cNvPr id="5" name="Footer Placeholder 4">
            <a:extLst>
              <a:ext uri="{FF2B5EF4-FFF2-40B4-BE49-F238E27FC236}">
                <a16:creationId xmlns:a16="http://schemas.microsoft.com/office/drawing/2014/main" id="{2A099BE4-AEBE-A26F-A989-7037153F86B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DFFCAC3-F9D5-AB5A-038F-4875C6A649EE}"/>
              </a:ext>
            </a:extLst>
          </p:cNvPr>
          <p:cNvSpPr>
            <a:spLocks noGrp="1"/>
          </p:cNvSpPr>
          <p:nvPr>
            <p:ph type="sldNum" sz="quarter" idx="12"/>
          </p:nvPr>
        </p:nvSpPr>
        <p:spPr/>
        <p:txBody>
          <a:bodyPr/>
          <a:lstStyle/>
          <a:p>
            <a:fld id="{8AE12879-0D16-464F-A1E4-40703A3602A7}" type="slidenum">
              <a:rPr lang="en-US" smtClean="0"/>
              <a:t>‹#›</a:t>
            </a:fld>
            <a:endParaRPr lang="en-US" dirty="0"/>
          </a:p>
        </p:txBody>
      </p:sp>
    </p:spTree>
    <p:extLst>
      <p:ext uri="{BB962C8B-B14F-4D97-AF65-F5344CB8AC3E}">
        <p14:creationId xmlns:p14="http://schemas.microsoft.com/office/powerpoint/2010/main" val="42294472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F7EFF-35FB-AFC8-F9E6-9145B585E3E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4315161-8F0F-8B98-E589-15E23795DA3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035CD74-082C-16F0-EFDA-BB7E4FF0EF0C}"/>
              </a:ext>
            </a:extLst>
          </p:cNvPr>
          <p:cNvSpPr>
            <a:spLocks noGrp="1"/>
          </p:cNvSpPr>
          <p:nvPr>
            <p:ph type="dt" sz="half" idx="10"/>
          </p:nvPr>
        </p:nvSpPr>
        <p:spPr/>
        <p:txBody>
          <a:bodyPr/>
          <a:lstStyle/>
          <a:p>
            <a:fld id="{DAD1387B-5C19-43E8-867E-D416DA110DBD}" type="datetimeFigureOut">
              <a:rPr lang="en-US" smtClean="0"/>
              <a:t>3/24/2026</a:t>
            </a:fld>
            <a:endParaRPr lang="en-US" dirty="0"/>
          </a:p>
        </p:txBody>
      </p:sp>
      <p:sp>
        <p:nvSpPr>
          <p:cNvPr id="5" name="Footer Placeholder 4">
            <a:extLst>
              <a:ext uri="{FF2B5EF4-FFF2-40B4-BE49-F238E27FC236}">
                <a16:creationId xmlns:a16="http://schemas.microsoft.com/office/drawing/2014/main" id="{D52816D4-A858-66D1-DA51-62843735EE3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D01D32D-C76E-8E81-A88D-7ACCB7B3F566}"/>
              </a:ext>
            </a:extLst>
          </p:cNvPr>
          <p:cNvSpPr>
            <a:spLocks noGrp="1"/>
          </p:cNvSpPr>
          <p:nvPr>
            <p:ph type="sldNum" sz="quarter" idx="12"/>
          </p:nvPr>
        </p:nvSpPr>
        <p:spPr/>
        <p:txBody>
          <a:bodyPr/>
          <a:lstStyle/>
          <a:p>
            <a:fld id="{8AE12879-0D16-464F-A1E4-40703A3602A7}" type="slidenum">
              <a:rPr lang="en-US" smtClean="0"/>
              <a:t>‹#›</a:t>
            </a:fld>
            <a:endParaRPr lang="en-US" dirty="0"/>
          </a:p>
        </p:txBody>
      </p:sp>
    </p:spTree>
    <p:extLst>
      <p:ext uri="{BB962C8B-B14F-4D97-AF65-F5344CB8AC3E}">
        <p14:creationId xmlns:p14="http://schemas.microsoft.com/office/powerpoint/2010/main" val="17813178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30044-D10C-97BC-B287-D6194490AEA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84EF11F-20BD-2404-93E6-46649F0F337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4A82B71-7C6C-87F9-5EE0-6350FEA798F9}"/>
              </a:ext>
            </a:extLst>
          </p:cNvPr>
          <p:cNvSpPr>
            <a:spLocks noGrp="1"/>
          </p:cNvSpPr>
          <p:nvPr>
            <p:ph type="dt" sz="half" idx="10"/>
          </p:nvPr>
        </p:nvSpPr>
        <p:spPr/>
        <p:txBody>
          <a:bodyPr/>
          <a:lstStyle/>
          <a:p>
            <a:fld id="{DAD1387B-5C19-43E8-867E-D416DA110DBD}" type="datetimeFigureOut">
              <a:rPr lang="en-US" smtClean="0"/>
              <a:t>3/24/2026</a:t>
            </a:fld>
            <a:endParaRPr lang="en-US" dirty="0"/>
          </a:p>
        </p:txBody>
      </p:sp>
      <p:sp>
        <p:nvSpPr>
          <p:cNvPr id="5" name="Footer Placeholder 4">
            <a:extLst>
              <a:ext uri="{FF2B5EF4-FFF2-40B4-BE49-F238E27FC236}">
                <a16:creationId xmlns:a16="http://schemas.microsoft.com/office/drawing/2014/main" id="{29925DD6-10DC-66A7-A206-D63F348B45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754E80F-8ED3-1C20-7AE3-71916AE321B4}"/>
              </a:ext>
            </a:extLst>
          </p:cNvPr>
          <p:cNvSpPr>
            <a:spLocks noGrp="1"/>
          </p:cNvSpPr>
          <p:nvPr>
            <p:ph type="sldNum" sz="quarter" idx="12"/>
          </p:nvPr>
        </p:nvSpPr>
        <p:spPr/>
        <p:txBody>
          <a:bodyPr/>
          <a:lstStyle/>
          <a:p>
            <a:fld id="{8AE12879-0D16-464F-A1E4-40703A3602A7}" type="slidenum">
              <a:rPr lang="en-US" smtClean="0"/>
              <a:t>‹#›</a:t>
            </a:fld>
            <a:endParaRPr lang="en-US" dirty="0"/>
          </a:p>
        </p:txBody>
      </p:sp>
    </p:spTree>
    <p:extLst>
      <p:ext uri="{BB962C8B-B14F-4D97-AF65-F5344CB8AC3E}">
        <p14:creationId xmlns:p14="http://schemas.microsoft.com/office/powerpoint/2010/main" val="10682489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68D55-0537-B451-CF47-31CD18D81FA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2603302-E036-C480-F819-C0F7FB963CE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FF8D0A3-CBAB-0909-B630-F59654C574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12107F-C4A2-077A-6444-BCA0E7D6C70D}"/>
              </a:ext>
            </a:extLst>
          </p:cNvPr>
          <p:cNvSpPr>
            <a:spLocks noGrp="1"/>
          </p:cNvSpPr>
          <p:nvPr>
            <p:ph type="dt" sz="half" idx="10"/>
          </p:nvPr>
        </p:nvSpPr>
        <p:spPr/>
        <p:txBody>
          <a:bodyPr/>
          <a:lstStyle/>
          <a:p>
            <a:fld id="{DAD1387B-5C19-43E8-867E-D416DA110DBD}" type="datetimeFigureOut">
              <a:rPr lang="en-US" smtClean="0"/>
              <a:t>3/24/2026</a:t>
            </a:fld>
            <a:endParaRPr lang="en-US" dirty="0"/>
          </a:p>
        </p:txBody>
      </p:sp>
      <p:sp>
        <p:nvSpPr>
          <p:cNvPr id="6" name="Footer Placeholder 5">
            <a:extLst>
              <a:ext uri="{FF2B5EF4-FFF2-40B4-BE49-F238E27FC236}">
                <a16:creationId xmlns:a16="http://schemas.microsoft.com/office/drawing/2014/main" id="{6F1897F6-984C-6C01-335C-C90BEAAAA8B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F02566B-A566-594C-02A5-84DC9B48DC04}"/>
              </a:ext>
            </a:extLst>
          </p:cNvPr>
          <p:cNvSpPr>
            <a:spLocks noGrp="1"/>
          </p:cNvSpPr>
          <p:nvPr>
            <p:ph type="sldNum" sz="quarter" idx="12"/>
          </p:nvPr>
        </p:nvSpPr>
        <p:spPr/>
        <p:txBody>
          <a:bodyPr/>
          <a:lstStyle/>
          <a:p>
            <a:fld id="{8AE12879-0D16-464F-A1E4-40703A3602A7}" type="slidenum">
              <a:rPr lang="en-US" smtClean="0"/>
              <a:t>‹#›</a:t>
            </a:fld>
            <a:endParaRPr lang="en-US" dirty="0"/>
          </a:p>
        </p:txBody>
      </p:sp>
    </p:spTree>
    <p:extLst>
      <p:ext uri="{BB962C8B-B14F-4D97-AF65-F5344CB8AC3E}">
        <p14:creationId xmlns:p14="http://schemas.microsoft.com/office/powerpoint/2010/main" val="40998512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43898-3D90-A056-A003-6E4E200AA9DC}"/>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3ABD9DA-B5E7-C523-2199-6CE1F1DD09C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5853DE7-7A59-26DB-76F0-2448BFD126B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9A1695F-57F6-D910-E5CE-350CDA5E6D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63D9A61-C654-3793-8C00-BD6501D10F0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95BFF78-A47B-81FE-D3DC-07C750352F26}"/>
              </a:ext>
            </a:extLst>
          </p:cNvPr>
          <p:cNvSpPr>
            <a:spLocks noGrp="1"/>
          </p:cNvSpPr>
          <p:nvPr>
            <p:ph type="dt" sz="half" idx="10"/>
          </p:nvPr>
        </p:nvSpPr>
        <p:spPr/>
        <p:txBody>
          <a:bodyPr/>
          <a:lstStyle/>
          <a:p>
            <a:fld id="{DAD1387B-5C19-43E8-867E-D416DA110DBD}" type="datetimeFigureOut">
              <a:rPr lang="en-US" smtClean="0"/>
              <a:t>3/24/2026</a:t>
            </a:fld>
            <a:endParaRPr lang="en-US" dirty="0"/>
          </a:p>
        </p:txBody>
      </p:sp>
      <p:sp>
        <p:nvSpPr>
          <p:cNvPr id="8" name="Footer Placeholder 7">
            <a:extLst>
              <a:ext uri="{FF2B5EF4-FFF2-40B4-BE49-F238E27FC236}">
                <a16:creationId xmlns:a16="http://schemas.microsoft.com/office/drawing/2014/main" id="{7407E752-9E37-7655-B66A-DA2939A1796A}"/>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C3CAA70-ECBB-D273-436D-7E614F291E59}"/>
              </a:ext>
            </a:extLst>
          </p:cNvPr>
          <p:cNvSpPr>
            <a:spLocks noGrp="1"/>
          </p:cNvSpPr>
          <p:nvPr>
            <p:ph type="sldNum" sz="quarter" idx="12"/>
          </p:nvPr>
        </p:nvSpPr>
        <p:spPr/>
        <p:txBody>
          <a:bodyPr/>
          <a:lstStyle/>
          <a:p>
            <a:fld id="{8AE12879-0D16-464F-A1E4-40703A3602A7}" type="slidenum">
              <a:rPr lang="en-US" smtClean="0"/>
              <a:t>‹#›</a:t>
            </a:fld>
            <a:endParaRPr lang="en-US" dirty="0"/>
          </a:p>
        </p:txBody>
      </p:sp>
    </p:spTree>
    <p:extLst>
      <p:ext uri="{BB962C8B-B14F-4D97-AF65-F5344CB8AC3E}">
        <p14:creationId xmlns:p14="http://schemas.microsoft.com/office/powerpoint/2010/main" val="23740987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2956B-F124-F3B9-B4C0-28A9E0A601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43DC109-FE13-7BA4-0B3A-E645A4BB71F0}"/>
              </a:ext>
            </a:extLst>
          </p:cNvPr>
          <p:cNvSpPr>
            <a:spLocks noGrp="1"/>
          </p:cNvSpPr>
          <p:nvPr>
            <p:ph type="dt" sz="half" idx="10"/>
          </p:nvPr>
        </p:nvSpPr>
        <p:spPr/>
        <p:txBody>
          <a:bodyPr/>
          <a:lstStyle/>
          <a:p>
            <a:fld id="{DAD1387B-5C19-43E8-867E-D416DA110DBD}" type="datetimeFigureOut">
              <a:rPr lang="en-US" smtClean="0"/>
              <a:t>3/24/2026</a:t>
            </a:fld>
            <a:endParaRPr lang="en-US" dirty="0"/>
          </a:p>
        </p:txBody>
      </p:sp>
      <p:sp>
        <p:nvSpPr>
          <p:cNvPr id="4" name="Footer Placeholder 3">
            <a:extLst>
              <a:ext uri="{FF2B5EF4-FFF2-40B4-BE49-F238E27FC236}">
                <a16:creationId xmlns:a16="http://schemas.microsoft.com/office/drawing/2014/main" id="{16BE6443-7261-E7A5-C1C2-C83E6F039EE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C641BA2-00BC-E2C2-E67A-FFC24D8FDAB8}"/>
              </a:ext>
            </a:extLst>
          </p:cNvPr>
          <p:cNvSpPr>
            <a:spLocks noGrp="1"/>
          </p:cNvSpPr>
          <p:nvPr>
            <p:ph type="sldNum" sz="quarter" idx="12"/>
          </p:nvPr>
        </p:nvSpPr>
        <p:spPr/>
        <p:txBody>
          <a:bodyPr/>
          <a:lstStyle/>
          <a:p>
            <a:fld id="{8AE12879-0D16-464F-A1E4-40703A3602A7}" type="slidenum">
              <a:rPr lang="en-US" smtClean="0"/>
              <a:t>‹#›</a:t>
            </a:fld>
            <a:endParaRPr lang="en-US" dirty="0"/>
          </a:p>
        </p:txBody>
      </p:sp>
    </p:spTree>
    <p:extLst>
      <p:ext uri="{BB962C8B-B14F-4D97-AF65-F5344CB8AC3E}">
        <p14:creationId xmlns:p14="http://schemas.microsoft.com/office/powerpoint/2010/main" val="1311734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9E10A97-EC24-757D-75D0-30358A11B71A}"/>
              </a:ext>
            </a:extLst>
          </p:cNvPr>
          <p:cNvSpPr>
            <a:spLocks noGrp="1"/>
          </p:cNvSpPr>
          <p:nvPr>
            <p:ph type="dt" sz="half" idx="10"/>
          </p:nvPr>
        </p:nvSpPr>
        <p:spPr/>
        <p:txBody>
          <a:bodyPr/>
          <a:lstStyle/>
          <a:p>
            <a:fld id="{DAD1387B-5C19-43E8-867E-D416DA110DBD}" type="datetimeFigureOut">
              <a:rPr lang="en-US" smtClean="0"/>
              <a:t>3/24/2026</a:t>
            </a:fld>
            <a:endParaRPr lang="en-US" dirty="0"/>
          </a:p>
        </p:txBody>
      </p:sp>
      <p:sp>
        <p:nvSpPr>
          <p:cNvPr id="3" name="Footer Placeholder 2">
            <a:extLst>
              <a:ext uri="{FF2B5EF4-FFF2-40B4-BE49-F238E27FC236}">
                <a16:creationId xmlns:a16="http://schemas.microsoft.com/office/drawing/2014/main" id="{5D8463D8-5F5C-2F3D-3729-00AED624E53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A2683B35-79AE-A907-56BB-2561D5080044}"/>
              </a:ext>
            </a:extLst>
          </p:cNvPr>
          <p:cNvSpPr>
            <a:spLocks noGrp="1"/>
          </p:cNvSpPr>
          <p:nvPr>
            <p:ph type="sldNum" sz="quarter" idx="12"/>
          </p:nvPr>
        </p:nvSpPr>
        <p:spPr/>
        <p:txBody>
          <a:bodyPr/>
          <a:lstStyle/>
          <a:p>
            <a:fld id="{8AE12879-0D16-464F-A1E4-40703A3602A7}" type="slidenum">
              <a:rPr lang="en-US" smtClean="0"/>
              <a:t>‹#›</a:t>
            </a:fld>
            <a:endParaRPr lang="en-US" dirty="0"/>
          </a:p>
        </p:txBody>
      </p:sp>
    </p:spTree>
    <p:extLst>
      <p:ext uri="{BB962C8B-B14F-4D97-AF65-F5344CB8AC3E}">
        <p14:creationId xmlns:p14="http://schemas.microsoft.com/office/powerpoint/2010/main" val="28146288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C4D5B-AA63-8EA3-16E5-9A69A18962F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B22F8AF-0B17-FB4D-D86C-F1774237F8A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F02A3EE-EF23-241A-16F9-C877D3B4C4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0C914FC-F047-1D6E-38FF-D7BA8242628D}"/>
              </a:ext>
            </a:extLst>
          </p:cNvPr>
          <p:cNvSpPr>
            <a:spLocks noGrp="1"/>
          </p:cNvSpPr>
          <p:nvPr>
            <p:ph type="dt" sz="half" idx="10"/>
          </p:nvPr>
        </p:nvSpPr>
        <p:spPr/>
        <p:txBody>
          <a:bodyPr/>
          <a:lstStyle/>
          <a:p>
            <a:fld id="{DAD1387B-5C19-43E8-867E-D416DA110DBD}" type="datetimeFigureOut">
              <a:rPr lang="en-US" smtClean="0"/>
              <a:t>3/24/2026</a:t>
            </a:fld>
            <a:endParaRPr lang="en-US" dirty="0"/>
          </a:p>
        </p:txBody>
      </p:sp>
      <p:sp>
        <p:nvSpPr>
          <p:cNvPr id="6" name="Footer Placeholder 5">
            <a:extLst>
              <a:ext uri="{FF2B5EF4-FFF2-40B4-BE49-F238E27FC236}">
                <a16:creationId xmlns:a16="http://schemas.microsoft.com/office/drawing/2014/main" id="{1D0A8DF5-7C8D-8559-734F-04021631FED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D1F18B3-F1D5-50FC-EB1A-8F2F8F8DA935}"/>
              </a:ext>
            </a:extLst>
          </p:cNvPr>
          <p:cNvSpPr>
            <a:spLocks noGrp="1"/>
          </p:cNvSpPr>
          <p:nvPr>
            <p:ph type="sldNum" sz="quarter" idx="12"/>
          </p:nvPr>
        </p:nvSpPr>
        <p:spPr/>
        <p:txBody>
          <a:bodyPr/>
          <a:lstStyle/>
          <a:p>
            <a:fld id="{8AE12879-0D16-464F-A1E4-40703A3602A7}" type="slidenum">
              <a:rPr lang="en-US" smtClean="0"/>
              <a:t>‹#›</a:t>
            </a:fld>
            <a:endParaRPr lang="en-US" dirty="0"/>
          </a:p>
        </p:txBody>
      </p:sp>
    </p:spTree>
    <p:extLst>
      <p:ext uri="{BB962C8B-B14F-4D97-AF65-F5344CB8AC3E}">
        <p14:creationId xmlns:p14="http://schemas.microsoft.com/office/powerpoint/2010/main" val="38280792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DC239-0BEC-A587-3CDE-F5DE5ACB55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85D06A8-9ADF-1CA6-91B5-B75A1EF5BEA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82536D3-F9C2-88C5-2756-A18A88C610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8CB07E-52DD-385B-009D-459A37E23016}"/>
              </a:ext>
            </a:extLst>
          </p:cNvPr>
          <p:cNvSpPr>
            <a:spLocks noGrp="1"/>
          </p:cNvSpPr>
          <p:nvPr>
            <p:ph type="dt" sz="half" idx="10"/>
          </p:nvPr>
        </p:nvSpPr>
        <p:spPr/>
        <p:txBody>
          <a:bodyPr/>
          <a:lstStyle/>
          <a:p>
            <a:fld id="{DAD1387B-5C19-43E8-867E-D416DA110DBD}" type="datetimeFigureOut">
              <a:rPr lang="en-US" smtClean="0"/>
              <a:t>3/24/2026</a:t>
            </a:fld>
            <a:endParaRPr lang="en-US" dirty="0"/>
          </a:p>
        </p:txBody>
      </p:sp>
      <p:sp>
        <p:nvSpPr>
          <p:cNvPr id="6" name="Footer Placeholder 5">
            <a:extLst>
              <a:ext uri="{FF2B5EF4-FFF2-40B4-BE49-F238E27FC236}">
                <a16:creationId xmlns:a16="http://schemas.microsoft.com/office/drawing/2014/main" id="{CF378707-EAD0-169E-5FC3-7EEDC0FE53E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36EDA9B-0113-B3CA-C004-C15937042C9A}"/>
              </a:ext>
            </a:extLst>
          </p:cNvPr>
          <p:cNvSpPr>
            <a:spLocks noGrp="1"/>
          </p:cNvSpPr>
          <p:nvPr>
            <p:ph type="sldNum" sz="quarter" idx="12"/>
          </p:nvPr>
        </p:nvSpPr>
        <p:spPr/>
        <p:txBody>
          <a:bodyPr/>
          <a:lstStyle/>
          <a:p>
            <a:fld id="{8AE12879-0D16-464F-A1E4-40703A3602A7}" type="slidenum">
              <a:rPr lang="en-US" smtClean="0"/>
              <a:t>‹#›</a:t>
            </a:fld>
            <a:endParaRPr lang="en-US" dirty="0"/>
          </a:p>
        </p:txBody>
      </p:sp>
    </p:spTree>
    <p:extLst>
      <p:ext uri="{BB962C8B-B14F-4D97-AF65-F5344CB8AC3E}">
        <p14:creationId xmlns:p14="http://schemas.microsoft.com/office/powerpoint/2010/main" val="16433783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D65C6-E907-2109-BDA9-EB03484CCB8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208FAE3-6411-3BB8-241D-F547D981116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D3D9D6-6BB4-DE43-95C0-F943F82B3D57}"/>
              </a:ext>
            </a:extLst>
          </p:cNvPr>
          <p:cNvSpPr>
            <a:spLocks noGrp="1"/>
          </p:cNvSpPr>
          <p:nvPr>
            <p:ph type="dt" sz="half" idx="10"/>
          </p:nvPr>
        </p:nvSpPr>
        <p:spPr/>
        <p:txBody>
          <a:bodyPr/>
          <a:lstStyle/>
          <a:p>
            <a:fld id="{DAD1387B-5C19-43E8-867E-D416DA110DBD}" type="datetimeFigureOut">
              <a:rPr lang="en-US" smtClean="0"/>
              <a:t>3/24/2026</a:t>
            </a:fld>
            <a:endParaRPr lang="en-US" dirty="0"/>
          </a:p>
        </p:txBody>
      </p:sp>
      <p:sp>
        <p:nvSpPr>
          <p:cNvPr id="5" name="Footer Placeholder 4">
            <a:extLst>
              <a:ext uri="{FF2B5EF4-FFF2-40B4-BE49-F238E27FC236}">
                <a16:creationId xmlns:a16="http://schemas.microsoft.com/office/drawing/2014/main" id="{207D34A1-02A6-6128-E666-67857A0D0F4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3CF45FA-EAF2-2870-6905-CEF1C2608DCE}"/>
              </a:ext>
            </a:extLst>
          </p:cNvPr>
          <p:cNvSpPr>
            <a:spLocks noGrp="1"/>
          </p:cNvSpPr>
          <p:nvPr>
            <p:ph type="sldNum" sz="quarter" idx="12"/>
          </p:nvPr>
        </p:nvSpPr>
        <p:spPr/>
        <p:txBody>
          <a:bodyPr/>
          <a:lstStyle/>
          <a:p>
            <a:fld id="{8AE12879-0D16-464F-A1E4-40703A3602A7}" type="slidenum">
              <a:rPr lang="en-US" smtClean="0"/>
              <a:t>‹#›</a:t>
            </a:fld>
            <a:endParaRPr lang="en-US" dirty="0"/>
          </a:p>
        </p:txBody>
      </p:sp>
    </p:spTree>
    <p:extLst>
      <p:ext uri="{BB962C8B-B14F-4D97-AF65-F5344CB8AC3E}">
        <p14:creationId xmlns:p14="http://schemas.microsoft.com/office/powerpoint/2010/main" val="30518598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FD1B489-1E4D-C128-A616-704D833E702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B57D9B9-AD51-B622-4C2D-9009E3E0651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6ACBE0-F647-134A-AA8F-7F4838743A1A}"/>
              </a:ext>
            </a:extLst>
          </p:cNvPr>
          <p:cNvSpPr>
            <a:spLocks noGrp="1"/>
          </p:cNvSpPr>
          <p:nvPr>
            <p:ph type="dt" sz="half" idx="10"/>
          </p:nvPr>
        </p:nvSpPr>
        <p:spPr/>
        <p:txBody>
          <a:bodyPr/>
          <a:lstStyle/>
          <a:p>
            <a:fld id="{DAD1387B-5C19-43E8-867E-D416DA110DBD}" type="datetimeFigureOut">
              <a:rPr lang="en-US" smtClean="0"/>
              <a:t>3/24/2026</a:t>
            </a:fld>
            <a:endParaRPr lang="en-US" dirty="0"/>
          </a:p>
        </p:txBody>
      </p:sp>
      <p:sp>
        <p:nvSpPr>
          <p:cNvPr id="5" name="Footer Placeholder 4">
            <a:extLst>
              <a:ext uri="{FF2B5EF4-FFF2-40B4-BE49-F238E27FC236}">
                <a16:creationId xmlns:a16="http://schemas.microsoft.com/office/drawing/2014/main" id="{E7CDC28C-DED9-AB96-E1E1-7745D5D3D3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C4C9B6-0A55-5FF6-5A8C-E7DC48375553}"/>
              </a:ext>
            </a:extLst>
          </p:cNvPr>
          <p:cNvSpPr>
            <a:spLocks noGrp="1"/>
          </p:cNvSpPr>
          <p:nvPr>
            <p:ph type="sldNum" sz="quarter" idx="12"/>
          </p:nvPr>
        </p:nvSpPr>
        <p:spPr/>
        <p:txBody>
          <a:bodyPr/>
          <a:lstStyle/>
          <a:p>
            <a:fld id="{8AE12879-0D16-464F-A1E4-40703A3602A7}" type="slidenum">
              <a:rPr lang="en-US" smtClean="0"/>
              <a:t>‹#›</a:t>
            </a:fld>
            <a:endParaRPr lang="en-US" dirty="0"/>
          </a:p>
        </p:txBody>
      </p:sp>
    </p:spTree>
    <p:extLst>
      <p:ext uri="{BB962C8B-B14F-4D97-AF65-F5344CB8AC3E}">
        <p14:creationId xmlns:p14="http://schemas.microsoft.com/office/powerpoint/2010/main" val="5377527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82CE89-819A-39F8-CAB0-4EAB06DC798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DB50443-3180-7158-6404-DDABD6618C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F11D65-656D-2730-DFA6-962C2A9B106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D1387B-5C19-43E8-867E-D416DA110DBD}" type="datetimeFigureOut">
              <a:rPr lang="en-US" smtClean="0"/>
              <a:t>3/24/2026</a:t>
            </a:fld>
            <a:endParaRPr lang="en-US" dirty="0"/>
          </a:p>
        </p:txBody>
      </p:sp>
      <p:sp>
        <p:nvSpPr>
          <p:cNvPr id="5" name="Footer Placeholder 4">
            <a:extLst>
              <a:ext uri="{FF2B5EF4-FFF2-40B4-BE49-F238E27FC236}">
                <a16:creationId xmlns:a16="http://schemas.microsoft.com/office/drawing/2014/main" id="{95A3DBBD-B584-BFE3-9075-1E9EDDD687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7C17185A-87DD-D091-34CD-6F6821874F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AE12879-0D16-464F-A1E4-40703A3602A7}" type="slidenum">
              <a:rPr lang="en-US" smtClean="0"/>
              <a:t>‹#›</a:t>
            </a:fld>
            <a:endParaRPr lang="en-US" dirty="0"/>
          </a:p>
        </p:txBody>
      </p:sp>
    </p:spTree>
    <p:extLst>
      <p:ext uri="{BB962C8B-B14F-4D97-AF65-F5344CB8AC3E}">
        <p14:creationId xmlns:p14="http://schemas.microsoft.com/office/powerpoint/2010/main" val="8097836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1.xml"/><Relationship Id="rId5" Type="http://schemas.openxmlformats.org/officeDocument/2006/relationships/image" Target="../media/image21.png"/><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8" Type="http://schemas.openxmlformats.org/officeDocument/2006/relationships/hyperlink" Target="https://doi.org/10.1136/bmjqs-2017-007175" TargetMode="External"/><Relationship Id="rId3" Type="http://schemas.openxmlformats.org/officeDocument/2006/relationships/hyperlink" Target="https://doi.org/10.1186/s12889-020-09365-2" TargetMode="External"/><Relationship Id="rId7" Type="http://schemas.openxmlformats.org/officeDocument/2006/relationships/hyperlink" Target="https://doi.org/10.1177/0309816816678572" TargetMode="External"/><Relationship Id="rId12" Type="http://schemas.openxmlformats.org/officeDocument/2006/relationships/hyperlink" Target="https://assets.publishing.service.gov.uk/government/uploads/system/uploads/attachment_data/file/279124/0947.pdf" TargetMode="External"/><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hyperlink" Target="https://www.theguardian.com/society/2013/feb/06/mid-staffs-hospital-scandal-guide" TargetMode="External"/><Relationship Id="rId11" Type="http://schemas.openxmlformats.org/officeDocument/2006/relationships/hyperlink" Target="https://openaccess.city.ac.uk/id/eprint/18079/" TargetMode="External"/><Relationship Id="rId5" Type="http://schemas.openxmlformats.org/officeDocument/2006/relationships/hyperlink" Target="https://doi.org/10.1108/jhom-12-2018-0363" TargetMode="External"/><Relationship Id="rId10" Type="http://schemas.openxmlformats.org/officeDocument/2006/relationships/hyperlink" Target="https://doi.org/10.1177/1741659017726105" TargetMode="External"/><Relationship Id="rId4" Type="http://schemas.openxmlformats.org/officeDocument/2006/relationships/hyperlink" Target="https://doi.org/10.1111/1468-0009.12189" TargetMode="External"/><Relationship Id="rId9" Type="http://schemas.openxmlformats.org/officeDocument/2006/relationships/hyperlink" Target="https://doi.org/10.1001/jama.1988.03410120089033"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1111/1467-923X.12698" TargetMode="External"/><Relationship Id="rId3" Type="http://schemas.openxmlformats.org/officeDocument/2006/relationships/hyperlink" Target="https://doi.org/10.1080/13603124.2021.1919320" TargetMode="External"/><Relationship Id="rId7" Type="http://schemas.openxmlformats.org/officeDocument/2006/relationships/hyperlink" Target="https://doi.org/10.1201/9780203735466" TargetMode="External"/><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hyperlink" Target="https://doi.org/10.1504/ijspm.2017.085533" TargetMode="External"/><Relationship Id="rId11" Type="http://schemas.openxmlformats.org/officeDocument/2006/relationships/hyperlink" Target="https://doi.org/10.1186/s12913-020-05383-3" TargetMode="External"/><Relationship Id="rId5" Type="http://schemas.openxmlformats.org/officeDocument/2006/relationships/hyperlink" Target="https://www.england.nhs.uk/patient-safety/the-nhs-patient-safety-strategy/?utm_source=chatgpt.com" TargetMode="External"/><Relationship Id="rId10" Type="http://schemas.openxmlformats.org/officeDocument/2006/relationships/hyperlink" Target="https://www.ncbi.nlm.nih.gov/pmc/articles/PMC8514562/" TargetMode="External"/><Relationship Id="rId4" Type="http://schemas.openxmlformats.org/officeDocument/2006/relationships/hyperlink" Target="https://doi.org/10.15171/ijhpm.2015.120" TargetMode="External"/><Relationship Id="rId9" Type="http://schemas.openxmlformats.org/officeDocument/2006/relationships/hyperlink" Target="https://www.rcn.org.uk/About-us/Our-Influencing-work/Position-statements/RCN-position-on-registered-nurse-staffing-levels-for-patient-safety?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23052BB-E28F-CAFB-5D7A-FD7C1FF5846E}"/>
              </a:ext>
            </a:extLst>
          </p:cNvPr>
          <p:cNvSpPr/>
          <p:nvPr/>
        </p:nvSpPr>
        <p:spPr>
          <a:xfrm>
            <a:off x="0" y="0"/>
            <a:ext cx="12192000" cy="6858000"/>
          </a:xfrm>
          <a:prstGeom prst="rect">
            <a:avLst/>
          </a:prstGeom>
          <a:solidFill>
            <a:srgbClr val="3C23D7"/>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782E5CA2-8BDC-808A-6109-BA02F26BB915}"/>
              </a:ext>
            </a:extLst>
          </p:cNvPr>
          <p:cNvSpPr txBox="1"/>
          <p:nvPr/>
        </p:nvSpPr>
        <p:spPr>
          <a:xfrm>
            <a:off x="377032" y="2337621"/>
            <a:ext cx="6905511" cy="3785652"/>
          </a:xfrm>
          <a:prstGeom prst="rect">
            <a:avLst/>
          </a:prstGeom>
          <a:noFill/>
        </p:spPr>
        <p:txBody>
          <a:bodyPr wrap="square" rtlCol="0">
            <a:spAutoFit/>
          </a:bodyPr>
          <a:lstStyle/>
          <a:p>
            <a:r>
              <a:rPr lang="en-US" sz="2800" dirty="0">
                <a:solidFill>
                  <a:schemeClr val="bg1"/>
                </a:solidFill>
                <a:latin typeface="Arial" panose="020B0604020202020204" pitchFamily="34" charset="0"/>
                <a:ea typeface="Tahoma" panose="020B0604030504040204" pitchFamily="34" charset="0"/>
                <a:cs typeface="Arial" panose="020B0604020202020204" pitchFamily="34" charset="0"/>
              </a:rPr>
              <a:t>Student Name: </a:t>
            </a:r>
            <a:r>
              <a:rPr lang="en-US" sz="2800" b="1" dirty="0">
                <a:solidFill>
                  <a:schemeClr val="bg1"/>
                </a:solidFill>
                <a:latin typeface="Arial" panose="020B0604020202020204" pitchFamily="34" charset="0"/>
                <a:ea typeface="Tahoma" panose="020B0604030504040204" pitchFamily="34" charset="0"/>
                <a:cs typeface="Arial" panose="020B0604020202020204" pitchFamily="34" charset="0"/>
              </a:rPr>
              <a:t>Patricia Kelly-Lambo</a:t>
            </a:r>
          </a:p>
          <a:p>
            <a:r>
              <a:rPr lang="en-US" sz="2800" dirty="0">
                <a:solidFill>
                  <a:schemeClr val="bg1"/>
                </a:solidFill>
                <a:latin typeface="Arial" panose="020B0604020202020204" pitchFamily="34" charset="0"/>
                <a:ea typeface="Tahoma" panose="020B0604030504040204" pitchFamily="34" charset="0"/>
                <a:cs typeface="Arial" panose="020B0604020202020204" pitchFamily="34" charset="0"/>
              </a:rPr>
              <a:t>Student ID:</a:t>
            </a:r>
            <a:r>
              <a:rPr lang="en-US" sz="2800" b="1" dirty="0">
                <a:solidFill>
                  <a:schemeClr val="bg1"/>
                </a:solidFill>
                <a:latin typeface="Arial" panose="020B0604020202020204" pitchFamily="34" charset="0"/>
                <a:ea typeface="Tahoma" panose="020B0604030504040204" pitchFamily="34" charset="0"/>
                <a:cs typeface="Arial" panose="020B0604020202020204" pitchFamily="34" charset="0"/>
              </a:rPr>
              <a:t>2215117</a:t>
            </a:r>
          </a:p>
          <a:p>
            <a:r>
              <a:rPr lang="en-US" sz="2800" dirty="0">
                <a:solidFill>
                  <a:schemeClr val="bg1"/>
                </a:solidFill>
                <a:latin typeface="Arial" panose="020B0604020202020204" pitchFamily="34" charset="0"/>
                <a:ea typeface="Tahoma" panose="020B0604030504040204" pitchFamily="34" charset="0"/>
                <a:cs typeface="Arial" panose="020B0604020202020204" pitchFamily="34" charset="0"/>
              </a:rPr>
              <a:t>Module Code: </a:t>
            </a:r>
            <a:r>
              <a:rPr lang="en-GB" sz="2800" b="1" dirty="0">
                <a:solidFill>
                  <a:schemeClr val="bg1"/>
                </a:solidFill>
                <a:latin typeface="Arial" panose="020B0604020202020204" pitchFamily="34" charset="0"/>
                <a:cs typeface="Arial" panose="020B0604020202020204" pitchFamily="34" charset="0"/>
              </a:rPr>
              <a:t>LCHS7006_LON</a:t>
            </a:r>
            <a:endParaRPr lang="en-US" sz="2800" dirty="0">
              <a:solidFill>
                <a:schemeClr val="bg1"/>
              </a:solidFill>
              <a:latin typeface="Arial" panose="020B0604020202020204" pitchFamily="34" charset="0"/>
              <a:ea typeface="Tahoma" panose="020B0604030504040204" pitchFamily="34" charset="0"/>
              <a:cs typeface="Arial" panose="020B0604020202020204" pitchFamily="34" charset="0"/>
            </a:endParaRPr>
          </a:p>
          <a:p>
            <a:r>
              <a:rPr lang="en-US" sz="2800" dirty="0">
                <a:solidFill>
                  <a:schemeClr val="bg1"/>
                </a:solidFill>
                <a:latin typeface="Arial" panose="020B0604020202020204" pitchFamily="34" charset="0"/>
                <a:ea typeface="Tahoma" panose="020B0604030504040204" pitchFamily="34" charset="0"/>
                <a:cs typeface="Arial" panose="020B0604020202020204" pitchFamily="34" charset="0"/>
              </a:rPr>
              <a:t>Title: </a:t>
            </a:r>
            <a:r>
              <a:rPr lang="en-US" sz="2800" b="1" dirty="0">
                <a:solidFill>
                  <a:schemeClr val="bg1"/>
                </a:solidFill>
                <a:latin typeface="Arial" panose="020B0604020202020204" pitchFamily="34" charset="0"/>
                <a:ea typeface="Tahoma" panose="020B0604030504040204" pitchFamily="34" charset="0"/>
                <a:cs typeface="Arial" panose="020B0604020202020204" pitchFamily="34" charset="0"/>
              </a:rPr>
              <a:t>Quality Assurance and Service Improvements</a:t>
            </a:r>
            <a:endParaRPr lang="en-US" sz="2800" dirty="0">
              <a:solidFill>
                <a:schemeClr val="bg1"/>
              </a:solidFill>
              <a:latin typeface="Arial" panose="020B0604020202020204" pitchFamily="34" charset="0"/>
              <a:ea typeface="Tahoma" panose="020B0604030504040204" pitchFamily="34" charset="0"/>
              <a:cs typeface="Arial" panose="020B0604020202020204" pitchFamily="34" charset="0"/>
            </a:endParaRPr>
          </a:p>
          <a:p>
            <a:r>
              <a:rPr lang="en-US" sz="2800" dirty="0">
                <a:solidFill>
                  <a:schemeClr val="bg1"/>
                </a:solidFill>
                <a:latin typeface="Arial" panose="020B0604020202020204" pitchFamily="34" charset="0"/>
                <a:ea typeface="Tahoma" panose="020B0604030504040204" pitchFamily="34" charset="0"/>
                <a:cs typeface="Arial" panose="020B0604020202020204" pitchFamily="34" charset="0"/>
              </a:rPr>
              <a:t>Lecturer Name:</a:t>
            </a:r>
            <a:r>
              <a:rPr lang="en-US" sz="2800" b="1" dirty="0">
                <a:solidFill>
                  <a:schemeClr val="bg1"/>
                </a:solidFill>
                <a:latin typeface="Arial" panose="020B0604020202020204" pitchFamily="34" charset="0"/>
                <a:ea typeface="Tahoma" panose="020B0604030504040204" pitchFamily="34" charset="0"/>
                <a:cs typeface="Arial" panose="020B0604020202020204" pitchFamily="34" charset="0"/>
              </a:rPr>
              <a:t> Dr Arif Ahmed</a:t>
            </a:r>
          </a:p>
          <a:p>
            <a:r>
              <a:rPr lang="en-US" sz="2800" dirty="0">
                <a:solidFill>
                  <a:schemeClr val="bg1"/>
                </a:solidFill>
                <a:latin typeface="Arial" panose="020B0604020202020204" pitchFamily="34" charset="0"/>
                <a:ea typeface="Tahoma" panose="020B0604030504040204" pitchFamily="34" charset="0"/>
                <a:cs typeface="Arial" panose="020B0604020202020204" pitchFamily="34" charset="0"/>
              </a:rPr>
              <a:t>Presentation Title: </a:t>
            </a:r>
            <a:r>
              <a:rPr lang="en-US" sz="2800" b="1" dirty="0">
                <a:solidFill>
                  <a:schemeClr val="bg1"/>
                </a:solidFill>
                <a:latin typeface="Arial" panose="020B0604020202020204" pitchFamily="34" charset="0"/>
                <a:ea typeface="Tahoma" panose="020B0604030504040204" pitchFamily="34" charset="0"/>
                <a:cs typeface="Arial" panose="020B0604020202020204" pitchFamily="34" charset="0"/>
              </a:rPr>
              <a:t>The </a:t>
            </a:r>
            <a:r>
              <a:rPr lang="en-GB" sz="2800" b="1" dirty="0">
                <a:solidFill>
                  <a:schemeClr val="bg1"/>
                </a:solidFill>
                <a:latin typeface="Arial" panose="020B0604020202020204" pitchFamily="34" charset="0"/>
                <a:cs typeface="Arial" panose="020B0604020202020204" pitchFamily="34" charset="0"/>
              </a:rPr>
              <a:t>Mid Staffordshire NHS Foundation Trust Scandal</a:t>
            </a:r>
            <a:endParaRPr lang="en-US" sz="2800" b="1" dirty="0">
              <a:solidFill>
                <a:schemeClr val="bg1"/>
              </a:solidFill>
              <a:latin typeface="Arial" panose="020B0604020202020204" pitchFamily="34" charset="0"/>
              <a:ea typeface="Tahoma" panose="020B0604030504040204" pitchFamily="34" charset="0"/>
              <a:cs typeface="Arial" panose="020B0604020202020204" pitchFamily="34" charset="0"/>
            </a:endParaRPr>
          </a:p>
          <a:p>
            <a:endParaRPr lang="en-US" sz="1600"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10" name="Picture 9">
            <a:extLst>
              <a:ext uri="{FF2B5EF4-FFF2-40B4-BE49-F238E27FC236}">
                <a16:creationId xmlns:a16="http://schemas.microsoft.com/office/drawing/2014/main" id="{E730B74C-FAF3-9455-61EA-23E5A1529B95}"/>
              </a:ext>
            </a:extLst>
          </p:cNvPr>
          <p:cNvPicPr>
            <a:picLocks noChangeAspect="1"/>
          </p:cNvPicPr>
          <p:nvPr/>
        </p:nvPicPr>
        <p:blipFill>
          <a:blip r:embed="rId3"/>
          <a:stretch>
            <a:fillRect/>
          </a:stretch>
        </p:blipFill>
        <p:spPr>
          <a:xfrm>
            <a:off x="7621143" y="0"/>
            <a:ext cx="4570857" cy="6858000"/>
          </a:xfrm>
          <a:prstGeom prst="rect">
            <a:avLst/>
          </a:prstGeom>
        </p:spPr>
      </p:pic>
      <p:pic>
        <p:nvPicPr>
          <p:cNvPr id="3" name="Picture 2">
            <a:extLst>
              <a:ext uri="{FF2B5EF4-FFF2-40B4-BE49-F238E27FC236}">
                <a16:creationId xmlns:a16="http://schemas.microsoft.com/office/drawing/2014/main" id="{63336798-B279-A0F4-9B50-034C1AF73172}"/>
              </a:ext>
            </a:extLst>
          </p:cNvPr>
          <p:cNvPicPr>
            <a:picLocks noChangeAspect="1"/>
          </p:cNvPicPr>
          <p:nvPr/>
        </p:nvPicPr>
        <p:blipFill>
          <a:blip r:embed="rId4"/>
          <a:stretch>
            <a:fillRect/>
          </a:stretch>
        </p:blipFill>
        <p:spPr>
          <a:xfrm>
            <a:off x="377032" y="464558"/>
            <a:ext cx="2904050" cy="1485266"/>
          </a:xfrm>
          <a:prstGeom prst="rect">
            <a:avLst/>
          </a:prstGeom>
        </p:spPr>
      </p:pic>
    </p:spTree>
    <p:extLst>
      <p:ext uri="{BB962C8B-B14F-4D97-AF65-F5344CB8AC3E}">
        <p14:creationId xmlns:p14="http://schemas.microsoft.com/office/powerpoint/2010/main" val="22715626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0A6142-B7AD-B51D-43BB-05ED5CA9442F}"/>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2623D0BD-761D-442F-02C6-461AEC0DF093}"/>
              </a:ext>
            </a:extLst>
          </p:cNvPr>
          <p:cNvPicPr>
            <a:picLocks noChangeAspect="1"/>
          </p:cNvPicPr>
          <p:nvPr/>
        </p:nvPicPr>
        <p:blipFill>
          <a:blip r:embed="rId3"/>
          <a:srcRect b="15604"/>
          <a:stretch>
            <a:fillRect/>
          </a:stretch>
        </p:blipFill>
        <p:spPr>
          <a:xfrm>
            <a:off x="0" y="0"/>
            <a:ext cx="12192000" cy="6858000"/>
          </a:xfrm>
          <a:prstGeom prst="rect">
            <a:avLst/>
          </a:prstGeom>
        </p:spPr>
      </p:pic>
      <p:sp>
        <p:nvSpPr>
          <p:cNvPr id="3" name="Rectangle 2">
            <a:extLst>
              <a:ext uri="{FF2B5EF4-FFF2-40B4-BE49-F238E27FC236}">
                <a16:creationId xmlns:a16="http://schemas.microsoft.com/office/drawing/2014/main" id="{6F5C63C1-13A4-D137-61DA-A1C07A3E036D}"/>
              </a:ext>
            </a:extLst>
          </p:cNvPr>
          <p:cNvSpPr/>
          <p:nvPr/>
        </p:nvSpPr>
        <p:spPr>
          <a:xfrm>
            <a:off x="0" y="0"/>
            <a:ext cx="12192000" cy="6858000"/>
          </a:xfrm>
          <a:prstGeom prst="rect">
            <a:avLst/>
          </a:prstGeom>
          <a:solidFill>
            <a:schemeClr val="bg1">
              <a:alpha val="74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361225A2-7F8E-5D1D-D3FC-2082ECC51BDE}"/>
              </a:ext>
            </a:extLst>
          </p:cNvPr>
          <p:cNvSpPr txBox="1"/>
          <p:nvPr/>
        </p:nvSpPr>
        <p:spPr>
          <a:xfrm>
            <a:off x="430822" y="494436"/>
            <a:ext cx="9421837" cy="646331"/>
          </a:xfrm>
          <a:prstGeom prst="rect">
            <a:avLst/>
          </a:prstGeom>
          <a:noFill/>
        </p:spPr>
        <p:txBody>
          <a:bodyPr wrap="square" rtlCol="0">
            <a:spAutoFit/>
          </a:bodyPr>
          <a:lstStyle/>
          <a:p>
            <a:r>
              <a:rPr lang="en-US" sz="3600" b="1" dirty="0">
                <a:solidFill>
                  <a:srgbClr val="3C23D7"/>
                </a:solidFill>
                <a:latin typeface="Arial" panose="020B0604020202020204" pitchFamily="34" charset="0"/>
                <a:ea typeface="Tahoma" panose="020B0604030504040204" pitchFamily="34" charset="0"/>
                <a:cs typeface="Arial" panose="020B0604020202020204" pitchFamily="34" charset="0"/>
              </a:rPr>
              <a:t>Introduction</a:t>
            </a:r>
          </a:p>
        </p:txBody>
      </p:sp>
      <p:sp>
        <p:nvSpPr>
          <p:cNvPr id="7" name="TextBox 6">
            <a:extLst>
              <a:ext uri="{FF2B5EF4-FFF2-40B4-BE49-F238E27FC236}">
                <a16:creationId xmlns:a16="http://schemas.microsoft.com/office/drawing/2014/main" id="{DECB8410-91B7-4942-5F44-34B91DD8C2CF}"/>
              </a:ext>
            </a:extLst>
          </p:cNvPr>
          <p:cNvSpPr txBox="1"/>
          <p:nvPr/>
        </p:nvSpPr>
        <p:spPr>
          <a:xfrm>
            <a:off x="430820" y="1450565"/>
            <a:ext cx="11075379" cy="2118529"/>
          </a:xfrm>
          <a:prstGeom prst="rect">
            <a:avLst/>
          </a:prstGeom>
          <a:noFill/>
        </p:spPr>
        <p:txBody>
          <a:bodyPr wrap="square" rtlCol="0">
            <a:spAutoFit/>
          </a:bodyPr>
          <a:lstStyle/>
          <a:p>
            <a:pPr algn="just">
              <a:lnSpc>
                <a:spcPct val="150000"/>
              </a:lnSpc>
            </a:pPr>
            <a:r>
              <a:rPr lang="en-US" dirty="0">
                <a:latin typeface="Arial" panose="020B0604020202020204" pitchFamily="34" charset="0"/>
                <a:ea typeface="Tahoma" panose="020B0604030504040204" pitchFamily="34" charset="0"/>
                <a:cs typeface="Arial" panose="020B0604020202020204" pitchFamily="34" charset="0"/>
              </a:rPr>
              <a:t>Healthcare systems rely on strong quality management structures to ensure patient safety and effective service delivery. Failures in governance, staffing, leadership, and regulatory oversight can lead to serious harm to patients.</a:t>
            </a:r>
          </a:p>
          <a:p>
            <a:pPr algn="just">
              <a:lnSpc>
                <a:spcPct val="150000"/>
              </a:lnSpc>
            </a:pPr>
            <a:r>
              <a:rPr lang="en-US" dirty="0">
                <a:latin typeface="Arial" panose="020B0604020202020204" pitchFamily="34" charset="0"/>
                <a:ea typeface="Tahoma" panose="020B0604030504040204" pitchFamily="34" charset="0"/>
                <a:cs typeface="Arial" panose="020B0604020202020204" pitchFamily="34" charset="0"/>
              </a:rPr>
              <a:t>This presentation analyses the </a:t>
            </a:r>
            <a:r>
              <a:rPr lang="en-US" b="1" dirty="0">
                <a:latin typeface="Arial" panose="020B0604020202020204" pitchFamily="34" charset="0"/>
                <a:ea typeface="Tahoma" panose="020B0604030504040204" pitchFamily="34" charset="0"/>
                <a:cs typeface="Arial" panose="020B0604020202020204" pitchFamily="34" charset="0"/>
              </a:rPr>
              <a:t>Mid Staffordshire NHS Foundation Trust Scandal</a:t>
            </a:r>
            <a:r>
              <a:rPr lang="en-US" dirty="0">
                <a:latin typeface="Arial" panose="020B0604020202020204" pitchFamily="34" charset="0"/>
                <a:ea typeface="Tahoma" panose="020B0604030504040204" pitchFamily="34" charset="0"/>
                <a:cs typeface="Arial" panose="020B0604020202020204" pitchFamily="34" charset="0"/>
              </a:rPr>
              <a:t>, a major healthcare failure in England.</a:t>
            </a:r>
          </a:p>
        </p:txBody>
      </p:sp>
      <p:sp>
        <p:nvSpPr>
          <p:cNvPr id="8" name="TextBox 7">
            <a:extLst>
              <a:ext uri="{FF2B5EF4-FFF2-40B4-BE49-F238E27FC236}">
                <a16:creationId xmlns:a16="http://schemas.microsoft.com/office/drawing/2014/main" id="{758B76A3-9917-5B79-6B6B-24DA5A039BAF}"/>
              </a:ext>
            </a:extLst>
          </p:cNvPr>
          <p:cNvSpPr txBox="1"/>
          <p:nvPr/>
        </p:nvSpPr>
        <p:spPr>
          <a:xfrm>
            <a:off x="430820" y="3610957"/>
            <a:ext cx="9823155" cy="3247043"/>
          </a:xfrm>
          <a:prstGeom prst="rect">
            <a:avLst/>
          </a:prstGeom>
          <a:noFill/>
        </p:spPr>
        <p:txBody>
          <a:bodyPr wrap="square" rtlCol="0">
            <a:spAutoFit/>
          </a:bodyPr>
          <a:lstStyle/>
          <a:p>
            <a:pPr>
              <a:lnSpc>
                <a:spcPct val="150000"/>
              </a:lnSpc>
            </a:pPr>
            <a:r>
              <a:rPr lang="en-US" b="1" dirty="0">
                <a:latin typeface="Arial" panose="020B0604020202020204" pitchFamily="34" charset="0"/>
                <a:ea typeface="Tahoma" panose="020B0604030504040204" pitchFamily="34" charset="0"/>
                <a:cs typeface="Arial" panose="020B0604020202020204" pitchFamily="34" charset="0"/>
              </a:rPr>
              <a:t>Objectives:</a:t>
            </a:r>
          </a:p>
          <a:p>
            <a:pPr marL="285750" indent="-285750">
              <a:lnSpc>
                <a:spcPct val="150000"/>
              </a:lnSpc>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Identify root causes using the Swiss Cheese Model</a:t>
            </a:r>
          </a:p>
          <a:p>
            <a:pPr marL="285750" indent="-285750">
              <a:lnSpc>
                <a:spcPct val="150000"/>
              </a:lnSpc>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Apply healthcare quality management frameworks</a:t>
            </a:r>
          </a:p>
          <a:p>
            <a:pPr marL="285750" indent="-285750">
              <a:lnSpc>
                <a:spcPct val="150000"/>
              </a:lnSpc>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Analyse policy issues contributing to failures</a:t>
            </a:r>
          </a:p>
          <a:p>
            <a:pPr marL="285750" indent="-285750">
              <a:lnSpc>
                <a:spcPct val="150000"/>
              </a:lnSpc>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Examine the impact on healthcare service provision</a:t>
            </a:r>
          </a:p>
          <a:p>
            <a:pPr marL="285750" indent="-285750">
              <a:lnSpc>
                <a:spcPct val="150000"/>
              </a:lnSpc>
              <a:buClr>
                <a:srgbClr val="3C23D7"/>
              </a:buClr>
              <a:buFont typeface="Wingdings" panose="05000000000000000000" pitchFamily="2" charset="2"/>
              <a:buChar char="§"/>
            </a:pPr>
            <a:endParaRPr lang="en-US" dirty="0">
              <a:latin typeface="Arial" panose="020B0604020202020204" pitchFamily="34" charset="0"/>
              <a:ea typeface="Tahoma" panose="020B0604030504040204" pitchFamily="34" charset="0"/>
              <a:cs typeface="Arial" panose="020B0604020202020204" pitchFamily="34" charset="0"/>
            </a:endParaRPr>
          </a:p>
          <a:p>
            <a:pPr>
              <a:lnSpc>
                <a:spcPct val="150000"/>
              </a:lnSpc>
              <a:buClr>
                <a:srgbClr val="3C23D7"/>
              </a:buClr>
            </a:pPr>
            <a:r>
              <a:rPr lang="en-US" dirty="0">
                <a:latin typeface="Arial" panose="020B0604020202020204" pitchFamily="34" charset="0"/>
                <a:ea typeface="Tahoma" panose="020B0604030504040204" pitchFamily="34" charset="0"/>
                <a:cs typeface="Arial" panose="020B0604020202020204" pitchFamily="34" charset="0"/>
              </a:rPr>
              <a:t>(Petrillo et al., 2017; Eilenberg, 2017; Chatburn et al., 2018)</a:t>
            </a:r>
            <a:endParaRPr lang="en-US" sz="1200" dirty="0">
              <a:latin typeface="Tahoma" panose="020B0604030504040204" pitchFamily="34" charset="0"/>
              <a:ea typeface="Tahoma" panose="020B0604030504040204" pitchFamily="34" charset="0"/>
              <a:cs typeface="Tahoma" panose="020B0604030504040204" pitchFamily="34" charset="0"/>
            </a:endParaRPr>
          </a:p>
          <a:p>
            <a:endParaRPr lang="en-US" sz="1600" dirty="0">
              <a:solidFill>
                <a:schemeClr val="tx1">
                  <a:lumMod val="75000"/>
                  <a:lumOff val="25000"/>
                </a:schemeClr>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1637053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683ABD-A984-8FF6-799B-D6A6E6B8069F}"/>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95AEEADC-2205-3F29-FFC4-362B943F7133}"/>
              </a:ext>
            </a:extLst>
          </p:cNvPr>
          <p:cNvSpPr/>
          <p:nvPr/>
        </p:nvSpPr>
        <p:spPr>
          <a:xfrm>
            <a:off x="7051430" y="0"/>
            <a:ext cx="5140569" cy="6858000"/>
          </a:xfrm>
          <a:prstGeom prst="rect">
            <a:avLst/>
          </a:prstGeom>
          <a:solidFill>
            <a:srgbClr val="8DB4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34E6BC80-8F5C-8EAD-1A65-4D31034E8EE7}"/>
              </a:ext>
            </a:extLst>
          </p:cNvPr>
          <p:cNvSpPr txBox="1"/>
          <p:nvPr/>
        </p:nvSpPr>
        <p:spPr>
          <a:xfrm>
            <a:off x="343736" y="148455"/>
            <a:ext cx="7163231" cy="646331"/>
          </a:xfrm>
          <a:prstGeom prst="rect">
            <a:avLst/>
          </a:prstGeom>
          <a:noFill/>
        </p:spPr>
        <p:txBody>
          <a:bodyPr wrap="square" rtlCol="0">
            <a:spAutoFit/>
          </a:bodyPr>
          <a:lstStyle/>
          <a:p>
            <a:r>
              <a:rPr lang="en-US" sz="3600" b="1" dirty="0">
                <a:solidFill>
                  <a:srgbClr val="3C23D7"/>
                </a:solidFill>
                <a:latin typeface="Arial" panose="020B0604020202020204" pitchFamily="34" charset="0"/>
                <a:ea typeface="Tahoma" panose="020B0604030504040204" pitchFamily="34" charset="0"/>
                <a:cs typeface="Arial" panose="020B0604020202020204" pitchFamily="34" charset="0"/>
              </a:rPr>
              <a:t>Overview of the Case Study</a:t>
            </a:r>
          </a:p>
        </p:txBody>
      </p:sp>
      <p:sp>
        <p:nvSpPr>
          <p:cNvPr id="7" name="TextBox 6">
            <a:extLst>
              <a:ext uri="{FF2B5EF4-FFF2-40B4-BE49-F238E27FC236}">
                <a16:creationId xmlns:a16="http://schemas.microsoft.com/office/drawing/2014/main" id="{A78AA6E2-B193-AA7D-58D7-84C8FA2696EF}"/>
              </a:ext>
            </a:extLst>
          </p:cNvPr>
          <p:cNvSpPr txBox="1"/>
          <p:nvPr/>
        </p:nvSpPr>
        <p:spPr>
          <a:xfrm>
            <a:off x="441292" y="943241"/>
            <a:ext cx="6365633" cy="5632311"/>
          </a:xfrm>
          <a:prstGeom prst="rect">
            <a:avLst/>
          </a:prstGeom>
          <a:noFill/>
        </p:spPr>
        <p:txBody>
          <a:bodyPr wrap="square" rtlCol="0">
            <a:spAutoFit/>
          </a:bodyPr>
          <a:lstStyle/>
          <a:p>
            <a:pPr marL="285750" indent="-285750">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The Mid Staffordshire scandal occurred at Stafford Hospital in England between 2005 and 2009.</a:t>
            </a:r>
          </a:p>
          <a:p>
            <a:pPr marL="285750" indent="-285750">
              <a:buClr>
                <a:srgbClr val="3C23D7"/>
              </a:buClr>
              <a:buFont typeface="Wingdings" panose="05000000000000000000" pitchFamily="2" charset="2"/>
              <a:buChar char="§"/>
            </a:pPr>
            <a:endParaRPr lang="en-US" dirty="0">
              <a:latin typeface="Arial" panose="020B0604020202020204" pitchFamily="34" charset="0"/>
              <a:ea typeface="Tahoma" panose="020B0604030504040204" pitchFamily="34" charset="0"/>
              <a:cs typeface="Arial" panose="020B0604020202020204" pitchFamily="34" charset="0"/>
            </a:endParaRPr>
          </a:p>
          <a:p>
            <a:pPr marL="285750" indent="-285750">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Investigations found widespread failures in patient care, including neglect, poor nursing standards, and inadequate clinical monitoring.</a:t>
            </a:r>
          </a:p>
          <a:p>
            <a:pPr marL="285750" indent="-285750">
              <a:buClr>
                <a:srgbClr val="3C23D7"/>
              </a:buClr>
              <a:buFont typeface="Wingdings" panose="05000000000000000000" pitchFamily="2" charset="2"/>
              <a:buChar char="§"/>
            </a:pPr>
            <a:endParaRPr lang="en-US" dirty="0">
              <a:latin typeface="Arial" panose="020B0604020202020204" pitchFamily="34" charset="0"/>
              <a:ea typeface="Tahoma" panose="020B0604030504040204" pitchFamily="34" charset="0"/>
              <a:cs typeface="Arial" panose="020B0604020202020204" pitchFamily="34" charset="0"/>
            </a:endParaRPr>
          </a:p>
          <a:p>
            <a:pPr marL="285750" indent="-285750">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The public inquiry led by Robert Francis concluded that hundreds of patients suffered avoidable harm.</a:t>
            </a:r>
          </a:p>
          <a:p>
            <a:pPr>
              <a:buClr>
                <a:srgbClr val="3C23D7"/>
              </a:buClr>
            </a:pPr>
            <a:endParaRPr lang="en-US" dirty="0">
              <a:latin typeface="Arial" panose="020B0604020202020204" pitchFamily="34" charset="0"/>
              <a:ea typeface="Tahoma" panose="020B0604030504040204" pitchFamily="34" charset="0"/>
              <a:cs typeface="Arial" panose="020B0604020202020204" pitchFamily="34" charset="0"/>
            </a:endParaRPr>
          </a:p>
          <a:p>
            <a:pPr marL="285750" indent="-285750">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Between 400 and 1,200 excess deaths were linked to poor care at the hospital (Francis, 2013; Atkins et al., 2020). </a:t>
            </a:r>
          </a:p>
          <a:p>
            <a:pPr marL="285750" indent="-285750">
              <a:buClr>
                <a:srgbClr val="3C23D7"/>
              </a:buClr>
              <a:buFont typeface="Wingdings" panose="05000000000000000000" pitchFamily="2" charset="2"/>
              <a:buChar char="§"/>
            </a:pPr>
            <a:endParaRPr lang="en-US" dirty="0">
              <a:latin typeface="Arial" panose="020B0604020202020204" pitchFamily="34" charset="0"/>
              <a:ea typeface="Tahoma" panose="020B0604030504040204" pitchFamily="34" charset="0"/>
              <a:cs typeface="Arial" panose="020B0604020202020204" pitchFamily="34" charset="0"/>
            </a:endParaRPr>
          </a:p>
          <a:p>
            <a:pPr marL="285750" indent="-285750">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The inquiry revealed systemic failures in leadership, governance, and quality assurance across the healthcare system (</a:t>
            </a:r>
            <a:r>
              <a:rPr lang="en-GB" dirty="0">
                <a:latin typeface="Arial" panose="020B0604020202020204" pitchFamily="34" charset="0"/>
                <a:cs typeface="Arial" panose="020B0604020202020204" pitchFamily="34" charset="0"/>
              </a:rPr>
              <a:t>Eilenberg, 2017)</a:t>
            </a:r>
            <a:r>
              <a:rPr lang="en-US" dirty="0">
                <a:latin typeface="Arial" panose="020B0604020202020204" pitchFamily="34" charset="0"/>
                <a:ea typeface="Tahoma" panose="020B0604030504040204" pitchFamily="34" charset="0"/>
                <a:cs typeface="Arial" panose="020B0604020202020204" pitchFamily="34" charset="0"/>
              </a:rPr>
              <a:t>.</a:t>
            </a:r>
          </a:p>
          <a:p>
            <a:endParaRPr lang="en-US" dirty="0">
              <a:latin typeface="Arial" panose="020B0604020202020204" pitchFamily="34" charset="0"/>
              <a:ea typeface="Tahoma" panose="020B0604030504040204" pitchFamily="34" charset="0"/>
              <a:cs typeface="Arial" panose="020B0604020202020204" pitchFamily="34" charset="0"/>
            </a:endParaRPr>
          </a:p>
          <a:p>
            <a:r>
              <a:rPr lang="en-US" dirty="0">
                <a:latin typeface="Arial" panose="020B0604020202020204" pitchFamily="34" charset="0"/>
                <a:ea typeface="Tahoma" panose="020B0604030504040204" pitchFamily="34" charset="0"/>
                <a:cs typeface="Arial" panose="020B0604020202020204" pitchFamily="34" charset="0"/>
              </a:rPr>
              <a:t>(Mannion and Davies, 2015; </a:t>
            </a:r>
            <a:r>
              <a:rPr lang="en-GB" dirty="0">
                <a:latin typeface="Arial" panose="020B0604020202020204" pitchFamily="34" charset="0"/>
                <a:cs typeface="Arial" panose="020B0604020202020204" pitchFamily="34" charset="0"/>
              </a:rPr>
              <a:t>Campbell, 2013; </a:t>
            </a:r>
            <a:r>
              <a:rPr lang="en-US" dirty="0">
                <a:latin typeface="Arial" panose="020B0604020202020204" pitchFamily="34" charset="0"/>
                <a:cs typeface="Arial" panose="020B0604020202020204" pitchFamily="34" charset="0"/>
              </a:rPr>
              <a:t>Smith and Chambers, 2019</a:t>
            </a:r>
            <a:r>
              <a:rPr lang="en-GB" dirty="0">
                <a:latin typeface="Arial" panose="020B0604020202020204" pitchFamily="34" charset="0"/>
                <a:cs typeface="Arial" panose="020B0604020202020204" pitchFamily="34" charset="0"/>
              </a:rPr>
              <a:t>)</a:t>
            </a:r>
            <a:endParaRPr lang="en-US" dirty="0">
              <a:latin typeface="Arial" panose="020B0604020202020204" pitchFamily="34" charset="0"/>
              <a:ea typeface="Tahoma" panose="020B0604030504040204" pitchFamily="34" charset="0"/>
              <a:cs typeface="Arial" panose="020B0604020202020204" pitchFamily="34" charset="0"/>
            </a:endParaRPr>
          </a:p>
        </p:txBody>
      </p:sp>
      <p:grpSp>
        <p:nvGrpSpPr>
          <p:cNvPr id="9" name="Group 8">
            <a:extLst>
              <a:ext uri="{FF2B5EF4-FFF2-40B4-BE49-F238E27FC236}">
                <a16:creationId xmlns:a16="http://schemas.microsoft.com/office/drawing/2014/main" id="{70129056-A3B0-2C6A-5F1D-73107F66FEDE}"/>
              </a:ext>
            </a:extLst>
          </p:cNvPr>
          <p:cNvGrpSpPr/>
          <p:nvPr/>
        </p:nvGrpSpPr>
        <p:grpSpPr>
          <a:xfrm>
            <a:off x="7290503" y="576776"/>
            <a:ext cx="4662422" cy="5704449"/>
            <a:chOff x="7288825" y="634805"/>
            <a:chExt cx="4662422" cy="5704449"/>
          </a:xfrm>
        </p:grpSpPr>
        <p:pic>
          <p:nvPicPr>
            <p:cNvPr id="1028" name="Picture 4" descr="Mid Staffs NHS trust charged over deaths of four patients | Mid  Staffordshire NHS Trust | The Guardian">
              <a:extLst>
                <a:ext uri="{FF2B5EF4-FFF2-40B4-BE49-F238E27FC236}">
                  <a16:creationId xmlns:a16="http://schemas.microsoft.com/office/drawing/2014/main" id="{37DB3359-377E-A7AE-EAA5-DD09A38F32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8825" y="634805"/>
              <a:ext cx="4656991" cy="2794195"/>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descr="No one to be prosecuted' over Mid-Staffs scandal">
              <a:extLst>
                <a:ext uri="{FF2B5EF4-FFF2-40B4-BE49-F238E27FC236}">
                  <a16:creationId xmlns:a16="http://schemas.microsoft.com/office/drawing/2014/main" id="{B22949F9-18C6-5ACB-61AF-25E5611C4CF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88825" y="3429000"/>
              <a:ext cx="4662422" cy="2910254"/>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26869654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A7C0F9-5958-0039-98EA-548AD19EB395}"/>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D1ED4E11-DAAE-F2DE-6FBB-89F62358558D}"/>
              </a:ext>
            </a:extLst>
          </p:cNvPr>
          <p:cNvSpPr txBox="1"/>
          <p:nvPr/>
        </p:nvSpPr>
        <p:spPr>
          <a:xfrm>
            <a:off x="430822" y="494436"/>
            <a:ext cx="5205047" cy="646331"/>
          </a:xfrm>
          <a:prstGeom prst="rect">
            <a:avLst/>
          </a:prstGeom>
          <a:noFill/>
        </p:spPr>
        <p:txBody>
          <a:bodyPr wrap="square" rtlCol="0">
            <a:spAutoFit/>
          </a:bodyPr>
          <a:lstStyle/>
          <a:p>
            <a:r>
              <a:rPr lang="en-US" sz="3600" b="1" dirty="0">
                <a:solidFill>
                  <a:srgbClr val="3C23D7"/>
                </a:solidFill>
                <a:latin typeface="Arial" panose="020B0604020202020204" pitchFamily="34" charset="0"/>
                <a:ea typeface="Tahoma" panose="020B0604030504040204" pitchFamily="34" charset="0"/>
                <a:cs typeface="Arial" panose="020B0604020202020204" pitchFamily="34" charset="0"/>
              </a:rPr>
              <a:t>Key Quality Failures</a:t>
            </a:r>
          </a:p>
        </p:txBody>
      </p:sp>
      <p:grpSp>
        <p:nvGrpSpPr>
          <p:cNvPr id="3" name="Group 2">
            <a:extLst>
              <a:ext uri="{FF2B5EF4-FFF2-40B4-BE49-F238E27FC236}">
                <a16:creationId xmlns:a16="http://schemas.microsoft.com/office/drawing/2014/main" id="{90271496-A625-70F8-4431-F55F64A4E59A}"/>
              </a:ext>
            </a:extLst>
          </p:cNvPr>
          <p:cNvGrpSpPr/>
          <p:nvPr/>
        </p:nvGrpSpPr>
        <p:grpSpPr>
          <a:xfrm>
            <a:off x="469229" y="1947164"/>
            <a:ext cx="10768265" cy="3592361"/>
            <a:chOff x="430824" y="2595488"/>
            <a:chExt cx="6768628" cy="3340616"/>
          </a:xfrm>
          <a:solidFill>
            <a:srgbClr val="E0EBFF"/>
          </a:solidFill>
        </p:grpSpPr>
        <p:sp>
          <p:nvSpPr>
            <p:cNvPr id="5" name="Rectangle: Rounded Corners 4">
              <a:extLst>
                <a:ext uri="{FF2B5EF4-FFF2-40B4-BE49-F238E27FC236}">
                  <a16:creationId xmlns:a16="http://schemas.microsoft.com/office/drawing/2014/main" id="{7153C276-B051-6C09-6864-4A5BD406E136}"/>
                </a:ext>
              </a:extLst>
            </p:cNvPr>
            <p:cNvSpPr/>
            <p:nvPr/>
          </p:nvSpPr>
          <p:spPr>
            <a:xfrm>
              <a:off x="430824" y="2595488"/>
              <a:ext cx="2115606" cy="3340616"/>
            </a:xfrm>
            <a:prstGeom prst="roundRect">
              <a:avLst>
                <a:gd name="adj" fmla="val 4231"/>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Rounded Corners 7">
              <a:extLst>
                <a:ext uri="{FF2B5EF4-FFF2-40B4-BE49-F238E27FC236}">
                  <a16:creationId xmlns:a16="http://schemas.microsoft.com/office/drawing/2014/main" id="{AF07AB21-4ECB-4611-A803-569AC12E18B4}"/>
                </a:ext>
              </a:extLst>
            </p:cNvPr>
            <p:cNvSpPr/>
            <p:nvPr/>
          </p:nvSpPr>
          <p:spPr>
            <a:xfrm>
              <a:off x="2757335" y="2595488"/>
              <a:ext cx="2115606" cy="3340616"/>
            </a:xfrm>
            <a:prstGeom prst="roundRect">
              <a:avLst>
                <a:gd name="adj" fmla="val 4231"/>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Rounded Corners 9">
              <a:extLst>
                <a:ext uri="{FF2B5EF4-FFF2-40B4-BE49-F238E27FC236}">
                  <a16:creationId xmlns:a16="http://schemas.microsoft.com/office/drawing/2014/main" id="{562D23C6-06CC-3AD4-DBF0-3DFE55C1DEEB}"/>
                </a:ext>
              </a:extLst>
            </p:cNvPr>
            <p:cNvSpPr/>
            <p:nvPr/>
          </p:nvSpPr>
          <p:spPr>
            <a:xfrm>
              <a:off x="5083846" y="2595488"/>
              <a:ext cx="2115606" cy="3340616"/>
            </a:xfrm>
            <a:prstGeom prst="roundRect">
              <a:avLst>
                <a:gd name="adj" fmla="val 4231"/>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3" name="TextBox 12">
            <a:extLst>
              <a:ext uri="{FF2B5EF4-FFF2-40B4-BE49-F238E27FC236}">
                <a16:creationId xmlns:a16="http://schemas.microsoft.com/office/drawing/2014/main" id="{86FBB0C5-C4C0-D3B6-EDAE-FC87F019CCA6}"/>
              </a:ext>
            </a:extLst>
          </p:cNvPr>
          <p:cNvSpPr txBox="1"/>
          <p:nvPr/>
        </p:nvSpPr>
        <p:spPr>
          <a:xfrm>
            <a:off x="1024385" y="3127276"/>
            <a:ext cx="2255421" cy="1477328"/>
          </a:xfrm>
          <a:prstGeom prst="rect">
            <a:avLst/>
          </a:prstGeom>
          <a:noFill/>
        </p:spPr>
        <p:txBody>
          <a:bodyPr wrap="square" rtlCol="0">
            <a:spAutoFit/>
          </a:bodyPr>
          <a:lstStyle/>
          <a:p>
            <a:pPr algn="ctr">
              <a:buClr>
                <a:srgbClr val="3C23D7"/>
              </a:buClr>
            </a:pPr>
            <a:r>
              <a:rPr lang="en-US" dirty="0">
                <a:solidFill>
                  <a:schemeClr val="tx1">
                    <a:lumMod val="75000"/>
                    <a:lumOff val="25000"/>
                  </a:schemeClr>
                </a:solidFill>
                <a:latin typeface="Arial" panose="020B0604020202020204" pitchFamily="34" charset="0"/>
                <a:ea typeface="Tahoma" panose="020B0604030504040204" pitchFamily="34" charset="0"/>
                <a:cs typeface="Arial" panose="020B0604020202020204" pitchFamily="34" charset="0"/>
              </a:rPr>
              <a:t>Severe nursing shortages (undermining patient monitoring and safety)</a:t>
            </a:r>
          </a:p>
        </p:txBody>
      </p:sp>
      <p:sp>
        <p:nvSpPr>
          <p:cNvPr id="14" name="TextBox 13">
            <a:extLst>
              <a:ext uri="{FF2B5EF4-FFF2-40B4-BE49-F238E27FC236}">
                <a16:creationId xmlns:a16="http://schemas.microsoft.com/office/drawing/2014/main" id="{5DE4A0C9-2359-4B82-A34F-3E322FF4D0D3}"/>
              </a:ext>
            </a:extLst>
          </p:cNvPr>
          <p:cNvSpPr txBox="1"/>
          <p:nvPr/>
        </p:nvSpPr>
        <p:spPr>
          <a:xfrm>
            <a:off x="5051552" y="3127276"/>
            <a:ext cx="1768295" cy="1754326"/>
          </a:xfrm>
          <a:prstGeom prst="rect">
            <a:avLst/>
          </a:prstGeom>
          <a:noFill/>
        </p:spPr>
        <p:txBody>
          <a:bodyPr wrap="square" rtlCol="0">
            <a:spAutoFit/>
          </a:bodyPr>
          <a:lstStyle/>
          <a:p>
            <a:pPr algn="ctr">
              <a:buClr>
                <a:srgbClr val="3C23D7"/>
              </a:buClr>
            </a:pPr>
            <a:r>
              <a:rPr lang="en-US" dirty="0">
                <a:solidFill>
                  <a:schemeClr val="tx1">
                    <a:lumMod val="75000"/>
                    <a:lumOff val="25000"/>
                  </a:schemeClr>
                </a:solidFill>
                <a:latin typeface="Arial" panose="020B0604020202020204" pitchFamily="34" charset="0"/>
                <a:ea typeface="Tahoma" panose="020B0604030504040204" pitchFamily="34" charset="0"/>
                <a:cs typeface="Arial" panose="020B0604020202020204" pitchFamily="34" charset="0"/>
              </a:rPr>
              <a:t>Poor clinical leadership and governance (failed to endure accountability</a:t>
            </a:r>
          </a:p>
        </p:txBody>
      </p:sp>
      <p:sp>
        <p:nvSpPr>
          <p:cNvPr id="15" name="TextBox 14">
            <a:extLst>
              <a:ext uri="{FF2B5EF4-FFF2-40B4-BE49-F238E27FC236}">
                <a16:creationId xmlns:a16="http://schemas.microsoft.com/office/drawing/2014/main" id="{06864F3F-8BF2-513A-BD54-D731CCF7AFA5}"/>
              </a:ext>
            </a:extLst>
          </p:cNvPr>
          <p:cNvSpPr txBox="1"/>
          <p:nvPr/>
        </p:nvSpPr>
        <p:spPr>
          <a:xfrm>
            <a:off x="8417287" y="3127276"/>
            <a:ext cx="2159698" cy="1754326"/>
          </a:xfrm>
          <a:prstGeom prst="rect">
            <a:avLst/>
          </a:prstGeom>
          <a:noFill/>
        </p:spPr>
        <p:txBody>
          <a:bodyPr wrap="square" rtlCol="0">
            <a:spAutoFit/>
          </a:bodyPr>
          <a:lstStyle/>
          <a:p>
            <a:pPr algn="ctr">
              <a:buClr>
                <a:srgbClr val="3C23D7"/>
              </a:buClr>
            </a:pPr>
            <a:r>
              <a:rPr lang="en-US" dirty="0">
                <a:solidFill>
                  <a:schemeClr val="tx1">
                    <a:lumMod val="75000"/>
                    <a:lumOff val="25000"/>
                  </a:schemeClr>
                </a:solidFill>
                <a:latin typeface="Arial" panose="020B0604020202020204" pitchFamily="34" charset="0"/>
                <a:ea typeface="Tahoma" panose="020B0604030504040204" pitchFamily="34" charset="0"/>
                <a:cs typeface="Arial" panose="020B0604020202020204" pitchFamily="34" charset="0"/>
              </a:rPr>
              <a:t>Failure to respond to patient complaints (Limited organisational learning and early intervention)</a:t>
            </a:r>
          </a:p>
        </p:txBody>
      </p:sp>
      <p:sp>
        <p:nvSpPr>
          <p:cNvPr id="18" name="TextBox 17">
            <a:extLst>
              <a:ext uri="{FF2B5EF4-FFF2-40B4-BE49-F238E27FC236}">
                <a16:creationId xmlns:a16="http://schemas.microsoft.com/office/drawing/2014/main" id="{5A5F3C19-8A5E-B307-C91A-8FCFF12FD7B0}"/>
              </a:ext>
            </a:extLst>
          </p:cNvPr>
          <p:cNvSpPr txBox="1"/>
          <p:nvPr/>
        </p:nvSpPr>
        <p:spPr>
          <a:xfrm>
            <a:off x="430822" y="1355951"/>
            <a:ext cx="6611816" cy="646331"/>
          </a:xfrm>
          <a:prstGeom prst="rect">
            <a:avLst/>
          </a:prstGeom>
          <a:noFill/>
        </p:spPr>
        <p:txBody>
          <a:bodyPr wrap="square" rtlCol="0">
            <a:spAutoFit/>
          </a:bodyPr>
          <a:lstStyle/>
          <a:p>
            <a:pPr>
              <a:buClr>
                <a:srgbClr val="3C23D7"/>
              </a:buClr>
            </a:pPr>
            <a:r>
              <a:rPr lang="en-US" b="1" dirty="0">
                <a:solidFill>
                  <a:schemeClr val="tx1">
                    <a:lumMod val="75000"/>
                    <a:lumOff val="25000"/>
                  </a:schemeClr>
                </a:solidFill>
                <a:latin typeface="Arial" panose="020B0604020202020204" pitchFamily="34" charset="0"/>
                <a:ea typeface="Tahoma" panose="020B0604030504040204" pitchFamily="34" charset="0"/>
                <a:cs typeface="Arial" panose="020B0604020202020204" pitchFamily="34" charset="0"/>
              </a:rPr>
              <a:t>The inquiry identified several major failures in care delivery:</a:t>
            </a:r>
          </a:p>
        </p:txBody>
      </p:sp>
      <p:pic>
        <p:nvPicPr>
          <p:cNvPr id="23" name="Picture 22">
            <a:extLst>
              <a:ext uri="{FF2B5EF4-FFF2-40B4-BE49-F238E27FC236}">
                <a16:creationId xmlns:a16="http://schemas.microsoft.com/office/drawing/2014/main" id="{2FE0A151-0FCC-379A-846E-B4F62ED018C2}"/>
              </a:ext>
            </a:extLst>
          </p:cNvPr>
          <p:cNvPicPr>
            <a:picLocks noChangeAspect="1"/>
          </p:cNvPicPr>
          <p:nvPr/>
        </p:nvPicPr>
        <p:blipFill>
          <a:blip r:embed="rId3"/>
          <a:stretch>
            <a:fillRect/>
          </a:stretch>
        </p:blipFill>
        <p:spPr>
          <a:xfrm>
            <a:off x="1730122" y="2108500"/>
            <a:ext cx="725595" cy="729330"/>
          </a:xfrm>
          <a:prstGeom prst="rect">
            <a:avLst/>
          </a:prstGeom>
        </p:spPr>
      </p:pic>
      <p:pic>
        <p:nvPicPr>
          <p:cNvPr id="21" name="Picture 20">
            <a:extLst>
              <a:ext uri="{FF2B5EF4-FFF2-40B4-BE49-F238E27FC236}">
                <a16:creationId xmlns:a16="http://schemas.microsoft.com/office/drawing/2014/main" id="{C7592FF3-BABF-2090-840F-0A27F6244F9F}"/>
              </a:ext>
            </a:extLst>
          </p:cNvPr>
          <p:cNvPicPr>
            <a:picLocks noChangeAspect="1"/>
          </p:cNvPicPr>
          <p:nvPr/>
        </p:nvPicPr>
        <p:blipFill>
          <a:blip r:embed="rId4"/>
          <a:stretch>
            <a:fillRect/>
          </a:stretch>
        </p:blipFill>
        <p:spPr>
          <a:xfrm>
            <a:off x="1759215" y="2257521"/>
            <a:ext cx="647248" cy="647248"/>
          </a:xfrm>
          <a:prstGeom prst="rect">
            <a:avLst/>
          </a:prstGeom>
        </p:spPr>
      </p:pic>
      <p:pic>
        <p:nvPicPr>
          <p:cNvPr id="25" name="Picture 24">
            <a:extLst>
              <a:ext uri="{FF2B5EF4-FFF2-40B4-BE49-F238E27FC236}">
                <a16:creationId xmlns:a16="http://schemas.microsoft.com/office/drawing/2014/main" id="{E0884F13-5438-CDAB-902D-A77CB0415403}"/>
              </a:ext>
            </a:extLst>
          </p:cNvPr>
          <p:cNvPicPr>
            <a:picLocks noChangeAspect="1"/>
          </p:cNvPicPr>
          <p:nvPr/>
        </p:nvPicPr>
        <p:blipFill>
          <a:blip r:embed="rId5"/>
          <a:stretch>
            <a:fillRect/>
          </a:stretch>
        </p:blipFill>
        <p:spPr>
          <a:xfrm>
            <a:off x="5495342" y="2164796"/>
            <a:ext cx="716038" cy="739973"/>
          </a:xfrm>
          <a:prstGeom prst="rect">
            <a:avLst/>
          </a:prstGeom>
        </p:spPr>
      </p:pic>
      <p:pic>
        <p:nvPicPr>
          <p:cNvPr id="27" name="Picture 26">
            <a:extLst>
              <a:ext uri="{FF2B5EF4-FFF2-40B4-BE49-F238E27FC236}">
                <a16:creationId xmlns:a16="http://schemas.microsoft.com/office/drawing/2014/main" id="{84702880-B24C-0EF2-7739-339FE85A232E}"/>
              </a:ext>
            </a:extLst>
          </p:cNvPr>
          <p:cNvPicPr>
            <a:picLocks noChangeAspect="1"/>
          </p:cNvPicPr>
          <p:nvPr/>
        </p:nvPicPr>
        <p:blipFill>
          <a:blip r:embed="rId6"/>
          <a:stretch>
            <a:fillRect/>
          </a:stretch>
        </p:blipFill>
        <p:spPr>
          <a:xfrm>
            <a:off x="9248130" y="2166669"/>
            <a:ext cx="612992" cy="612992"/>
          </a:xfrm>
          <a:prstGeom prst="rect">
            <a:avLst/>
          </a:prstGeom>
        </p:spPr>
      </p:pic>
    </p:spTree>
    <p:extLst>
      <p:ext uri="{BB962C8B-B14F-4D97-AF65-F5344CB8AC3E}">
        <p14:creationId xmlns:p14="http://schemas.microsoft.com/office/powerpoint/2010/main" val="19671935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6E9BD0-1B00-A748-80B5-7D40FBEA8CE1}"/>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98E16F0D-9241-97D7-320C-6A3711104AD5}"/>
              </a:ext>
            </a:extLst>
          </p:cNvPr>
          <p:cNvSpPr txBox="1"/>
          <p:nvPr/>
        </p:nvSpPr>
        <p:spPr>
          <a:xfrm>
            <a:off x="430822" y="494436"/>
            <a:ext cx="5205047"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3C23D7"/>
                </a:solidFill>
                <a:effectLst/>
                <a:uLnTx/>
                <a:uFillTx/>
                <a:latin typeface="Arial" panose="020B0604020202020204" pitchFamily="34" charset="0"/>
                <a:ea typeface="Tahoma" panose="020B0604030504040204" pitchFamily="34" charset="0"/>
                <a:cs typeface="Arial" panose="020B0604020202020204" pitchFamily="34" charset="0"/>
              </a:rPr>
              <a:t>Key Quality Failures</a:t>
            </a:r>
          </a:p>
        </p:txBody>
      </p:sp>
      <p:grpSp>
        <p:nvGrpSpPr>
          <p:cNvPr id="3" name="Group 2">
            <a:extLst>
              <a:ext uri="{FF2B5EF4-FFF2-40B4-BE49-F238E27FC236}">
                <a16:creationId xmlns:a16="http://schemas.microsoft.com/office/drawing/2014/main" id="{92A9409A-047C-FC8B-A8B3-054F6E60362B}"/>
              </a:ext>
            </a:extLst>
          </p:cNvPr>
          <p:cNvGrpSpPr/>
          <p:nvPr/>
        </p:nvGrpSpPr>
        <p:grpSpPr>
          <a:xfrm>
            <a:off x="2174905" y="1767472"/>
            <a:ext cx="7187275" cy="3008425"/>
            <a:chOff x="7410357" y="2595488"/>
            <a:chExt cx="4442117" cy="3340616"/>
          </a:xfrm>
          <a:solidFill>
            <a:srgbClr val="E0EBFF"/>
          </a:solidFill>
        </p:grpSpPr>
        <p:sp>
          <p:nvSpPr>
            <p:cNvPr id="11" name="Rectangle: Rounded Corners 10">
              <a:extLst>
                <a:ext uri="{FF2B5EF4-FFF2-40B4-BE49-F238E27FC236}">
                  <a16:creationId xmlns:a16="http://schemas.microsoft.com/office/drawing/2014/main" id="{575EC9FB-7E6D-E653-26B7-18BDEF959C46}"/>
                </a:ext>
              </a:extLst>
            </p:cNvPr>
            <p:cNvSpPr/>
            <p:nvPr/>
          </p:nvSpPr>
          <p:spPr>
            <a:xfrm>
              <a:off x="7410357" y="2595488"/>
              <a:ext cx="2115606" cy="3340616"/>
            </a:xfrm>
            <a:prstGeom prst="roundRect">
              <a:avLst>
                <a:gd name="adj" fmla="val 4231"/>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 name="Rectangle: Rounded Corners 11">
              <a:extLst>
                <a:ext uri="{FF2B5EF4-FFF2-40B4-BE49-F238E27FC236}">
                  <a16:creationId xmlns:a16="http://schemas.microsoft.com/office/drawing/2014/main" id="{7D6851C1-688F-7768-033A-3601EA14833E}"/>
                </a:ext>
              </a:extLst>
            </p:cNvPr>
            <p:cNvSpPr/>
            <p:nvPr/>
          </p:nvSpPr>
          <p:spPr>
            <a:xfrm>
              <a:off x="9736868" y="2595488"/>
              <a:ext cx="2115606" cy="3340616"/>
            </a:xfrm>
            <a:prstGeom prst="roundRect">
              <a:avLst>
                <a:gd name="adj" fmla="val 4231"/>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6" name="TextBox 15">
            <a:extLst>
              <a:ext uri="{FF2B5EF4-FFF2-40B4-BE49-F238E27FC236}">
                <a16:creationId xmlns:a16="http://schemas.microsoft.com/office/drawing/2014/main" id="{C3C56798-EACB-5D61-3E8E-F423296B0A49}"/>
              </a:ext>
            </a:extLst>
          </p:cNvPr>
          <p:cNvSpPr txBox="1"/>
          <p:nvPr/>
        </p:nvSpPr>
        <p:spPr>
          <a:xfrm>
            <a:off x="2737933" y="2982726"/>
            <a:ext cx="2351280" cy="1200329"/>
          </a:xfrm>
          <a:prstGeom prst="rect">
            <a:avLst/>
          </a:prstGeom>
          <a:noFill/>
        </p:spPr>
        <p:txBody>
          <a:bodyPr wrap="square" rtlCol="0">
            <a:spAutoFit/>
          </a:bodyPr>
          <a:lstStyle/>
          <a:p>
            <a:pPr lvl="0" algn="ctr">
              <a:buClr>
                <a:srgbClr val="3C23D7"/>
              </a:buClr>
            </a:pPr>
            <a:r>
              <a:rPr kumimoji="0" lang="en-US" sz="1800" b="0" i="0" u="none" strike="noStrike" kern="1200" cap="none" spc="0" normalizeH="0" baseline="0" noProof="0" dirty="0">
                <a:ln>
                  <a:noFill/>
                </a:ln>
                <a:effectLst/>
                <a:uLnTx/>
                <a:uFillTx/>
                <a:latin typeface="Arial" panose="020B0604020202020204" pitchFamily="34" charset="0"/>
                <a:ea typeface="Tahoma" panose="020B0604030504040204" pitchFamily="34" charset="0"/>
                <a:cs typeface="Arial" panose="020B0604020202020204" pitchFamily="34" charset="0"/>
              </a:rPr>
              <a:t>Lack of transparency and accountability (</a:t>
            </a:r>
            <a:r>
              <a:rPr lang="en-US" dirty="0">
                <a:latin typeface="Arial" panose="020B0604020202020204" pitchFamily="34" charset="0"/>
                <a:cs typeface="Arial" panose="020B0604020202020204" pitchFamily="34" charset="0"/>
              </a:rPr>
              <a:t>concealed declining care standards)</a:t>
            </a:r>
            <a:endParaRPr kumimoji="0" lang="en-US" sz="1800" b="0" i="0" u="none" strike="noStrike" kern="1200" cap="none" spc="0" normalizeH="0" baseline="0" noProof="0" dirty="0">
              <a:ln>
                <a:noFill/>
              </a:ln>
              <a:effectLst/>
              <a:uLnTx/>
              <a:uFillTx/>
              <a:latin typeface="Arial" panose="020B0604020202020204" pitchFamily="34" charset="0"/>
              <a:ea typeface="Tahoma" panose="020B060403050404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2A985E88-C7E5-9705-4020-FCCB91F77DC3}"/>
              </a:ext>
            </a:extLst>
          </p:cNvPr>
          <p:cNvSpPr txBox="1"/>
          <p:nvPr/>
        </p:nvSpPr>
        <p:spPr>
          <a:xfrm>
            <a:off x="6538521" y="2848776"/>
            <a:ext cx="2336577" cy="1754326"/>
          </a:xfrm>
          <a:prstGeom prst="rect">
            <a:avLst/>
          </a:prstGeom>
          <a:noFill/>
        </p:spPr>
        <p:txBody>
          <a:bodyPr wrap="square" rtlCol="0">
            <a:spAutoFit/>
          </a:bodyPr>
          <a:lstStyle/>
          <a:p>
            <a:pPr lvl="0" algn="ctr">
              <a:buClr>
                <a:srgbClr val="3C23D7"/>
              </a:buClr>
            </a:pPr>
            <a:r>
              <a:rPr kumimoji="0" lang="en-US" sz="1800" b="0" i="0" u="none" strike="noStrike" kern="1200" cap="none" spc="0" normalizeH="0" baseline="0" noProof="0" dirty="0">
                <a:ln>
                  <a:noFill/>
                </a:ln>
                <a:effectLst/>
                <a:uLnTx/>
                <a:uFillTx/>
                <a:latin typeface="Arial" panose="020B0604020202020204" pitchFamily="34" charset="0"/>
                <a:ea typeface="Tahoma" panose="020B0604030504040204" pitchFamily="34" charset="0"/>
                <a:cs typeface="Arial" panose="020B0604020202020204" pitchFamily="34" charset="0"/>
              </a:rPr>
              <a:t>Weak incident reporting systems (</a:t>
            </a:r>
            <a:r>
              <a:rPr lang="en-US" dirty="0">
                <a:latin typeface="Arial" panose="020B0604020202020204" pitchFamily="34" charset="0"/>
                <a:cs typeface="Arial" panose="020B0604020202020204" pitchFamily="34" charset="0"/>
              </a:rPr>
              <a:t>limited organisational learning and early intervention)</a:t>
            </a:r>
            <a:endParaRPr kumimoji="0" lang="en-US" sz="1800" b="0"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Tahoma" panose="020B060403050404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A401A61B-C7F3-D863-89DB-435A68986455}"/>
              </a:ext>
            </a:extLst>
          </p:cNvPr>
          <p:cNvSpPr txBox="1"/>
          <p:nvPr/>
        </p:nvSpPr>
        <p:spPr>
          <a:xfrm>
            <a:off x="371787" y="1225345"/>
            <a:ext cx="708357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
                <a:srgbClr val="3C23D7"/>
              </a:buClr>
              <a:buSzTx/>
              <a:buFontTx/>
              <a:buNone/>
              <a:tabLst/>
              <a:defRPr/>
            </a:pPr>
            <a:r>
              <a:rPr kumimoji="0" lang="en-US" sz="1800" b="1" i="0"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Tahoma" panose="020B0604030504040204" pitchFamily="34" charset="0"/>
                <a:cs typeface="Arial" panose="020B0604020202020204" pitchFamily="34" charset="0"/>
              </a:rPr>
              <a:t>The inquiry identified several major failures in care delivery:</a:t>
            </a:r>
          </a:p>
        </p:txBody>
      </p:sp>
      <p:sp>
        <p:nvSpPr>
          <p:cNvPr id="19" name="TextBox 18">
            <a:extLst>
              <a:ext uri="{FF2B5EF4-FFF2-40B4-BE49-F238E27FC236}">
                <a16:creationId xmlns:a16="http://schemas.microsoft.com/office/drawing/2014/main" id="{103ACA19-C654-A79C-FBCD-259C2E752CE2}"/>
              </a:ext>
            </a:extLst>
          </p:cNvPr>
          <p:cNvSpPr txBox="1"/>
          <p:nvPr/>
        </p:nvSpPr>
        <p:spPr>
          <a:xfrm>
            <a:off x="371787" y="4868594"/>
            <a:ext cx="11261382" cy="1703030"/>
          </a:xfrm>
          <a:prstGeom prst="rect">
            <a:avLst/>
          </a:prstGeom>
          <a:noFill/>
        </p:spPr>
        <p:txBody>
          <a:bodyPr wrap="square" rtlCol="0">
            <a:spAutoFit/>
          </a:bodyPr>
          <a:lstStyle/>
          <a:p>
            <a:pPr marL="0" marR="0" lvl="0" indent="0" algn="l" defTabSz="914400" rtl="0" eaLnBrk="1" fontAlgn="auto" latinLnBrk="0" hangingPunct="1">
              <a:lnSpc>
                <a:spcPct val="150000"/>
              </a:lnSpc>
              <a:spcBef>
                <a:spcPts val="0"/>
              </a:spcBef>
              <a:spcAft>
                <a:spcPts val="0"/>
              </a:spcAft>
              <a:buClr>
                <a:srgbClr val="3C23D7"/>
              </a:buClr>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Tahoma" panose="020B0604030504040204" pitchFamily="34" charset="0"/>
                <a:cs typeface="Arial" panose="020B0604020202020204" pitchFamily="34" charset="0"/>
              </a:rPr>
              <a:t>Patients experienced neglect such as lack of food, hydration, and hygiene support (Francis, 2013; </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Harris, Azorín and Jones, 2021)</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Tahoma" panose="020B0604030504040204" pitchFamily="34" charset="0"/>
                <a:cs typeface="Arial" panose="020B0604020202020204" pitchFamily="34" charset="0"/>
              </a:rPr>
              <a:t>. </a:t>
            </a:r>
          </a:p>
          <a:p>
            <a:pPr marL="0" marR="0" lvl="0" indent="0" algn="l" defTabSz="914400" rtl="0" eaLnBrk="1" fontAlgn="auto" latinLnBrk="0" hangingPunct="1">
              <a:lnSpc>
                <a:spcPct val="150000"/>
              </a:lnSpc>
              <a:spcBef>
                <a:spcPts val="0"/>
              </a:spcBef>
              <a:spcAft>
                <a:spcPts val="0"/>
              </a:spcAft>
              <a:buClr>
                <a:srgbClr val="3C23D7"/>
              </a:buClr>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Tahoma" panose="020B0604030504040204" pitchFamily="34" charset="0"/>
                <a:cs typeface="Arial" panose="020B0604020202020204" pitchFamily="34" charset="0"/>
              </a:rPr>
              <a:t>The organisational culture prioritised financial targets and performance indicators over patient safety. (Mannion and Davies, 2015;</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Carter and Kline, 2016</a:t>
            </a: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Tahoma" panose="020B0604030504040204" pitchFamily="34" charset="0"/>
                <a:cs typeface="Arial" panose="020B0604020202020204" pitchFamily="34" charset="0"/>
              </a:rPr>
              <a:t>; Chatburn et al., 2018).</a:t>
            </a:r>
          </a:p>
        </p:txBody>
      </p:sp>
      <p:pic>
        <p:nvPicPr>
          <p:cNvPr id="29" name="Picture 28">
            <a:extLst>
              <a:ext uri="{FF2B5EF4-FFF2-40B4-BE49-F238E27FC236}">
                <a16:creationId xmlns:a16="http://schemas.microsoft.com/office/drawing/2014/main" id="{DEEA7265-3C5E-CA32-156B-47E90534D10F}"/>
              </a:ext>
            </a:extLst>
          </p:cNvPr>
          <p:cNvPicPr>
            <a:picLocks noChangeAspect="1"/>
          </p:cNvPicPr>
          <p:nvPr/>
        </p:nvPicPr>
        <p:blipFill>
          <a:blip r:embed="rId3"/>
          <a:stretch>
            <a:fillRect/>
          </a:stretch>
        </p:blipFill>
        <p:spPr>
          <a:xfrm>
            <a:off x="3536358" y="2031267"/>
            <a:ext cx="700109" cy="700109"/>
          </a:xfrm>
          <a:prstGeom prst="rect">
            <a:avLst/>
          </a:prstGeom>
        </p:spPr>
      </p:pic>
      <p:pic>
        <p:nvPicPr>
          <p:cNvPr id="31" name="Picture 30">
            <a:extLst>
              <a:ext uri="{FF2B5EF4-FFF2-40B4-BE49-F238E27FC236}">
                <a16:creationId xmlns:a16="http://schemas.microsoft.com/office/drawing/2014/main" id="{9B0A06DF-8999-6993-7DC9-E83C6CE0BF51}"/>
              </a:ext>
            </a:extLst>
          </p:cNvPr>
          <p:cNvPicPr>
            <a:picLocks noChangeAspect="1"/>
          </p:cNvPicPr>
          <p:nvPr/>
        </p:nvPicPr>
        <p:blipFill>
          <a:blip r:embed="rId4"/>
          <a:stretch>
            <a:fillRect/>
          </a:stretch>
        </p:blipFill>
        <p:spPr>
          <a:xfrm>
            <a:off x="7401040" y="1989406"/>
            <a:ext cx="741970" cy="741970"/>
          </a:xfrm>
          <a:prstGeom prst="rect">
            <a:avLst/>
          </a:prstGeom>
        </p:spPr>
      </p:pic>
    </p:spTree>
    <p:extLst>
      <p:ext uri="{BB962C8B-B14F-4D97-AF65-F5344CB8AC3E}">
        <p14:creationId xmlns:p14="http://schemas.microsoft.com/office/powerpoint/2010/main" val="9386120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23B125-6AFD-CB67-6EAE-30A698441F39}"/>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76F1568D-0429-357A-6DE1-DC36862F30F9}"/>
              </a:ext>
            </a:extLst>
          </p:cNvPr>
          <p:cNvSpPr txBox="1"/>
          <p:nvPr/>
        </p:nvSpPr>
        <p:spPr>
          <a:xfrm>
            <a:off x="430822" y="494436"/>
            <a:ext cx="7361898" cy="646331"/>
          </a:xfrm>
          <a:prstGeom prst="rect">
            <a:avLst/>
          </a:prstGeom>
          <a:noFill/>
        </p:spPr>
        <p:txBody>
          <a:bodyPr wrap="square" rtlCol="0">
            <a:spAutoFit/>
          </a:bodyPr>
          <a:lstStyle/>
          <a:p>
            <a:r>
              <a:rPr lang="en-US" sz="3600" b="1" dirty="0">
                <a:solidFill>
                  <a:srgbClr val="3C23D7"/>
                </a:solidFill>
                <a:latin typeface="Arial" panose="020B0604020202020204" pitchFamily="34" charset="0"/>
                <a:ea typeface="Tahoma" panose="020B0604030504040204" pitchFamily="34" charset="0"/>
                <a:cs typeface="Arial" panose="020B0604020202020204" pitchFamily="34" charset="0"/>
              </a:rPr>
              <a:t>Systems-Based Safety Model</a:t>
            </a:r>
          </a:p>
        </p:txBody>
      </p:sp>
      <p:sp>
        <p:nvSpPr>
          <p:cNvPr id="18" name="TextBox 17">
            <a:extLst>
              <a:ext uri="{FF2B5EF4-FFF2-40B4-BE49-F238E27FC236}">
                <a16:creationId xmlns:a16="http://schemas.microsoft.com/office/drawing/2014/main" id="{E57FB2FB-26BB-87F7-EFF8-E1659EC96487}"/>
              </a:ext>
            </a:extLst>
          </p:cNvPr>
          <p:cNvSpPr txBox="1"/>
          <p:nvPr/>
        </p:nvSpPr>
        <p:spPr>
          <a:xfrm>
            <a:off x="430822" y="1355951"/>
            <a:ext cx="10247338" cy="1477328"/>
          </a:xfrm>
          <a:prstGeom prst="rect">
            <a:avLst/>
          </a:prstGeom>
          <a:noFill/>
        </p:spPr>
        <p:txBody>
          <a:bodyPr wrap="square" rtlCol="0">
            <a:spAutoFit/>
          </a:bodyPr>
          <a:lstStyle/>
          <a:p>
            <a:r>
              <a:rPr lang="en-US" dirty="0">
                <a:latin typeface="Arial" panose="020B0604020202020204" pitchFamily="34" charset="0"/>
                <a:ea typeface="Tahoma" panose="020B0604030504040204" pitchFamily="34" charset="0"/>
                <a:cs typeface="Arial" panose="020B0604020202020204" pitchFamily="34" charset="0"/>
              </a:rPr>
              <a:t>The Healthcare safety failures can be understood using </a:t>
            </a:r>
            <a:r>
              <a:rPr lang="en-US" b="1" dirty="0">
                <a:latin typeface="Arial" panose="020B0604020202020204" pitchFamily="34" charset="0"/>
                <a:ea typeface="Tahoma" panose="020B0604030504040204" pitchFamily="34" charset="0"/>
                <a:cs typeface="Arial" panose="020B0604020202020204" pitchFamily="34" charset="0"/>
              </a:rPr>
              <a:t>the Swiss Cheese Model </a:t>
            </a:r>
            <a:r>
              <a:rPr lang="en-GB" dirty="0">
                <a:latin typeface="Arial" panose="020B0604020202020204" pitchFamily="34" charset="0"/>
                <a:cs typeface="Arial" panose="020B0604020202020204" pitchFamily="34" charset="0"/>
              </a:rPr>
              <a:t>(Wiegmann et al., 2022)</a:t>
            </a:r>
            <a:r>
              <a:rPr lang="en-US" dirty="0">
                <a:latin typeface="Arial" panose="020B0604020202020204" pitchFamily="34" charset="0"/>
                <a:ea typeface="Tahoma" panose="020B060403050404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The Swiss Cheese Model shows that harm rarely results from a single mistake. Instead, multiple system failures align.</a:t>
            </a:r>
            <a:endParaRPr lang="en-US" dirty="0">
              <a:latin typeface="Arial" panose="020B0604020202020204" pitchFamily="34" charset="0"/>
              <a:ea typeface="Tahoma" panose="020B0604030504040204" pitchFamily="34" charset="0"/>
              <a:cs typeface="Arial" panose="020B0604020202020204" pitchFamily="34" charset="0"/>
            </a:endParaRPr>
          </a:p>
          <a:p>
            <a:pPr>
              <a:buClr>
                <a:srgbClr val="3C23D7"/>
              </a:buClr>
            </a:pPr>
            <a:r>
              <a:rPr lang="en-US" dirty="0">
                <a:latin typeface="Arial" panose="020B0604020202020204" pitchFamily="34" charset="0"/>
                <a:ea typeface="Tahoma" panose="020B0604030504040204" pitchFamily="34" charset="0"/>
                <a:cs typeface="Arial" panose="020B0604020202020204" pitchFamily="34" charset="0"/>
              </a:rPr>
              <a:t>The model as seen below explains that accidents occur when multiple layers of </a:t>
            </a:r>
            <a:r>
              <a:rPr lang="en-GB" noProof="0" dirty="0">
                <a:latin typeface="Arial" panose="020B0604020202020204" pitchFamily="34" charset="0"/>
                <a:ea typeface="Tahoma" panose="020B0604030504040204" pitchFamily="34" charset="0"/>
                <a:cs typeface="Arial" panose="020B0604020202020204" pitchFamily="34" charset="0"/>
              </a:rPr>
              <a:t>defence</a:t>
            </a:r>
            <a:r>
              <a:rPr lang="en-US" dirty="0">
                <a:latin typeface="Arial" panose="020B0604020202020204" pitchFamily="34" charset="0"/>
                <a:ea typeface="Tahoma" panose="020B0604030504040204" pitchFamily="34" charset="0"/>
                <a:cs typeface="Arial" panose="020B0604020202020204" pitchFamily="34" charset="0"/>
              </a:rPr>
              <a:t> fail simultaneously.</a:t>
            </a:r>
          </a:p>
        </p:txBody>
      </p:sp>
      <p:pic>
        <p:nvPicPr>
          <p:cNvPr id="2" name="Picture 1">
            <a:extLst>
              <a:ext uri="{FF2B5EF4-FFF2-40B4-BE49-F238E27FC236}">
                <a16:creationId xmlns:a16="http://schemas.microsoft.com/office/drawing/2014/main" id="{F00F413A-B413-6E62-850B-61CA8161CD3F}"/>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3686" t="6250" r="5609" b="15866"/>
          <a:stretch/>
        </p:blipFill>
        <p:spPr bwMode="auto">
          <a:xfrm>
            <a:off x="3108960" y="2833279"/>
            <a:ext cx="5358169" cy="3067221"/>
          </a:xfrm>
          <a:prstGeom prst="rect">
            <a:avLst/>
          </a:prstGeom>
          <a:ln>
            <a:noFill/>
          </a:ln>
          <a:extLst>
            <a:ext uri="{53640926-AAD7-44D8-BBD7-CCE9431645EC}">
              <a14:shadowObscured xmlns:a14="http://schemas.microsoft.com/office/drawing/2010/main"/>
            </a:ext>
          </a:extLst>
        </p:spPr>
      </p:pic>
      <p:sp>
        <p:nvSpPr>
          <p:cNvPr id="4" name="TextBox 3">
            <a:extLst>
              <a:ext uri="{FF2B5EF4-FFF2-40B4-BE49-F238E27FC236}">
                <a16:creationId xmlns:a16="http://schemas.microsoft.com/office/drawing/2014/main" id="{9C846BDB-87AE-1D08-714C-1B5DED1BB729}"/>
              </a:ext>
            </a:extLst>
          </p:cNvPr>
          <p:cNvSpPr txBox="1"/>
          <p:nvPr/>
        </p:nvSpPr>
        <p:spPr>
          <a:xfrm>
            <a:off x="430822" y="5951927"/>
            <a:ext cx="10247338" cy="646331"/>
          </a:xfrm>
          <a:prstGeom prst="rect">
            <a:avLst/>
          </a:prstGeom>
          <a:noFill/>
        </p:spPr>
        <p:txBody>
          <a:bodyPr wrap="square" rtlCol="0">
            <a:spAutoFit/>
          </a:bodyPr>
          <a:lstStyle/>
          <a:p>
            <a:pPr>
              <a:buClr>
                <a:srgbClr val="3C23D7"/>
              </a:buClr>
            </a:pPr>
            <a:r>
              <a:rPr lang="en-US" dirty="0">
                <a:latin typeface="Arial" panose="020B0604020202020204" pitchFamily="34" charset="0"/>
                <a:ea typeface="Tahoma" panose="020B0604030504040204" pitchFamily="34" charset="0"/>
                <a:cs typeface="Arial" panose="020B0604020202020204" pitchFamily="34" charset="0"/>
              </a:rPr>
              <a:t>These aligned weaknesses allowed unsafe care to persist for years (Petrillo et al., 2017; Chatburn et al., 2018).</a:t>
            </a:r>
          </a:p>
        </p:txBody>
      </p:sp>
    </p:spTree>
    <p:extLst>
      <p:ext uri="{BB962C8B-B14F-4D97-AF65-F5344CB8AC3E}">
        <p14:creationId xmlns:p14="http://schemas.microsoft.com/office/powerpoint/2010/main" val="30950401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A596F0-736E-BACD-B606-AFCD41AD7211}"/>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E82642ED-71FC-C1D8-AEEF-B142DF1ACA2E}"/>
              </a:ext>
            </a:extLst>
          </p:cNvPr>
          <p:cNvSpPr txBox="1"/>
          <p:nvPr/>
        </p:nvSpPr>
        <p:spPr>
          <a:xfrm>
            <a:off x="430822" y="199796"/>
            <a:ext cx="7361898" cy="646331"/>
          </a:xfrm>
          <a:prstGeom prst="rect">
            <a:avLst/>
          </a:prstGeom>
          <a:noFill/>
        </p:spPr>
        <p:txBody>
          <a:bodyPr wrap="square" rtlCol="0">
            <a:spAutoFit/>
          </a:bodyPr>
          <a:lstStyle/>
          <a:p>
            <a:r>
              <a:rPr lang="en-US" sz="3600" b="1" dirty="0">
                <a:solidFill>
                  <a:srgbClr val="3C23D7"/>
                </a:solidFill>
                <a:latin typeface="Arial" panose="020B0604020202020204" pitchFamily="34" charset="0"/>
                <a:ea typeface="Tahoma" panose="020B0604030504040204" pitchFamily="34" charset="0"/>
                <a:cs typeface="Arial" panose="020B0604020202020204" pitchFamily="34" charset="0"/>
              </a:rPr>
              <a:t>Root Causes of the Failures</a:t>
            </a:r>
          </a:p>
        </p:txBody>
      </p:sp>
      <p:sp>
        <p:nvSpPr>
          <p:cNvPr id="18" name="TextBox 17">
            <a:extLst>
              <a:ext uri="{FF2B5EF4-FFF2-40B4-BE49-F238E27FC236}">
                <a16:creationId xmlns:a16="http://schemas.microsoft.com/office/drawing/2014/main" id="{57C7E221-4FAE-8C3E-5740-CDB50B080C1C}"/>
              </a:ext>
            </a:extLst>
          </p:cNvPr>
          <p:cNvSpPr txBox="1"/>
          <p:nvPr/>
        </p:nvSpPr>
        <p:spPr>
          <a:xfrm>
            <a:off x="359702" y="846127"/>
            <a:ext cx="11140692" cy="5858014"/>
          </a:xfrm>
          <a:prstGeom prst="rect">
            <a:avLst/>
          </a:prstGeom>
          <a:noFill/>
        </p:spPr>
        <p:txBody>
          <a:bodyPr wrap="square" rtlCol="0">
            <a:spAutoFit/>
          </a:bodyPr>
          <a:lstStyle/>
          <a:p>
            <a:pPr>
              <a:lnSpc>
                <a:spcPct val="150000"/>
              </a:lnSpc>
              <a:buClr>
                <a:srgbClr val="3C23D7"/>
              </a:buClr>
            </a:pPr>
            <a:r>
              <a:rPr lang="en-US" b="1" dirty="0">
                <a:latin typeface="Arial" panose="020B0604020202020204" pitchFamily="34" charset="0"/>
                <a:ea typeface="Tahoma" panose="020B0604030504040204" pitchFamily="34" charset="0"/>
                <a:cs typeface="Arial" panose="020B0604020202020204" pitchFamily="34" charset="0"/>
              </a:rPr>
              <a:t>Key root causes identified in the inquiry included:</a:t>
            </a:r>
            <a:endParaRPr lang="en-US" dirty="0">
              <a:latin typeface="Arial" panose="020B0604020202020204" pitchFamily="34" charset="0"/>
              <a:ea typeface="Tahoma" panose="020B0604030504040204" pitchFamily="34" charset="0"/>
              <a:cs typeface="Arial" panose="020B0604020202020204" pitchFamily="34" charset="0"/>
            </a:endParaRPr>
          </a:p>
          <a:p>
            <a:pPr marL="285750" indent="-285750">
              <a:lnSpc>
                <a:spcPct val="150000"/>
              </a:lnSpc>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Chronic understaffing of nurses </a:t>
            </a:r>
            <a:r>
              <a:rPr lang="en-US" dirty="0">
                <a:latin typeface="Arial" panose="020B0604020202020204" pitchFamily="34" charset="0"/>
                <a:cs typeface="Arial" panose="020B0604020202020204" pitchFamily="34" charset="0"/>
              </a:rPr>
              <a:t>reduced the capacity to deliver safe and effective care</a:t>
            </a:r>
            <a:endParaRPr lang="en-US" dirty="0">
              <a:latin typeface="Arial" panose="020B0604020202020204" pitchFamily="34" charset="0"/>
              <a:ea typeface="Tahoma" panose="020B0604030504040204" pitchFamily="34" charset="0"/>
              <a:cs typeface="Arial" panose="020B0604020202020204" pitchFamily="34" charset="0"/>
            </a:endParaRPr>
          </a:p>
          <a:p>
            <a:pPr marL="285750" indent="-285750">
              <a:lnSpc>
                <a:spcPct val="150000"/>
              </a:lnSpc>
              <a:buClr>
                <a:srgbClr val="3C23D7"/>
              </a:buClr>
              <a:buFont typeface="Wingdings" panose="05000000000000000000" pitchFamily="2" charset="2"/>
              <a:buChar char="§"/>
            </a:pPr>
            <a:endParaRPr lang="en-US" dirty="0">
              <a:latin typeface="Arial" panose="020B0604020202020204" pitchFamily="34" charset="0"/>
              <a:ea typeface="Tahoma" panose="020B0604030504040204" pitchFamily="34" charset="0"/>
              <a:cs typeface="Arial" panose="020B0604020202020204" pitchFamily="34" charset="0"/>
            </a:endParaRPr>
          </a:p>
          <a:p>
            <a:pPr marL="285750" indent="-285750">
              <a:lnSpc>
                <a:spcPct val="150000"/>
              </a:lnSpc>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Cost-cutting measures to achieve financial targets</a:t>
            </a:r>
          </a:p>
          <a:p>
            <a:pPr marL="285750" indent="-285750">
              <a:lnSpc>
                <a:spcPct val="150000"/>
              </a:lnSpc>
              <a:buClr>
                <a:srgbClr val="3C23D7"/>
              </a:buClr>
              <a:buFont typeface="Wingdings" panose="05000000000000000000" pitchFamily="2" charset="2"/>
              <a:buChar char="§"/>
            </a:pPr>
            <a:endParaRPr lang="en-US" dirty="0">
              <a:latin typeface="Arial" panose="020B0604020202020204" pitchFamily="34" charset="0"/>
              <a:ea typeface="Tahoma" panose="020B0604030504040204" pitchFamily="34" charset="0"/>
              <a:cs typeface="Arial" panose="020B0604020202020204" pitchFamily="34" charset="0"/>
            </a:endParaRPr>
          </a:p>
          <a:p>
            <a:pPr marL="285750" indent="-285750">
              <a:lnSpc>
                <a:spcPct val="150000"/>
              </a:lnSpc>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Poor leadership and organisational culture </a:t>
            </a:r>
            <a:r>
              <a:rPr lang="en-US" dirty="0">
                <a:latin typeface="Arial" panose="020B0604020202020204" pitchFamily="34" charset="0"/>
                <a:cs typeface="Arial" panose="020B0604020202020204" pitchFamily="34" charset="0"/>
              </a:rPr>
              <a:t>weakened accountability and decision-making processes</a:t>
            </a:r>
            <a:endParaRPr lang="en-US" dirty="0">
              <a:latin typeface="Arial" panose="020B0604020202020204" pitchFamily="34" charset="0"/>
              <a:ea typeface="Tahoma" panose="020B0604030504040204" pitchFamily="34" charset="0"/>
              <a:cs typeface="Arial" panose="020B0604020202020204" pitchFamily="34" charset="0"/>
            </a:endParaRPr>
          </a:p>
          <a:p>
            <a:pPr marL="285750" indent="-285750">
              <a:lnSpc>
                <a:spcPct val="150000"/>
              </a:lnSpc>
              <a:buClr>
                <a:srgbClr val="3C23D7"/>
              </a:buClr>
              <a:buFont typeface="Wingdings" panose="05000000000000000000" pitchFamily="2" charset="2"/>
              <a:buChar char="§"/>
            </a:pPr>
            <a:endParaRPr lang="en-US" dirty="0">
              <a:latin typeface="Arial" panose="020B0604020202020204" pitchFamily="34" charset="0"/>
              <a:ea typeface="Tahoma" panose="020B0604030504040204" pitchFamily="34" charset="0"/>
              <a:cs typeface="Arial" panose="020B0604020202020204" pitchFamily="34" charset="0"/>
            </a:endParaRPr>
          </a:p>
          <a:p>
            <a:pPr marL="285750" indent="-285750">
              <a:lnSpc>
                <a:spcPct val="150000"/>
              </a:lnSpc>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Failure to learn from complaints and incidents </a:t>
            </a:r>
            <a:r>
              <a:rPr lang="en-US" dirty="0">
                <a:latin typeface="Arial" panose="020B0604020202020204" pitchFamily="34" charset="0"/>
                <a:cs typeface="Arial" panose="020B0604020202020204" pitchFamily="34" charset="0"/>
              </a:rPr>
              <a:t>limited continuous improvement</a:t>
            </a:r>
            <a:endParaRPr lang="en-US" dirty="0">
              <a:latin typeface="Arial" panose="020B0604020202020204" pitchFamily="34" charset="0"/>
              <a:ea typeface="Tahoma" panose="020B0604030504040204" pitchFamily="34" charset="0"/>
              <a:cs typeface="Arial" panose="020B0604020202020204" pitchFamily="34" charset="0"/>
            </a:endParaRPr>
          </a:p>
          <a:p>
            <a:pPr marL="285750" indent="-285750">
              <a:lnSpc>
                <a:spcPct val="150000"/>
              </a:lnSpc>
              <a:buClr>
                <a:srgbClr val="3C23D7"/>
              </a:buClr>
              <a:buFont typeface="Wingdings" panose="05000000000000000000" pitchFamily="2" charset="2"/>
              <a:buChar char="§"/>
            </a:pPr>
            <a:endParaRPr lang="en-US" dirty="0">
              <a:latin typeface="Arial" panose="020B0604020202020204" pitchFamily="34" charset="0"/>
              <a:ea typeface="Tahoma" panose="020B0604030504040204" pitchFamily="34" charset="0"/>
              <a:cs typeface="Arial" panose="020B0604020202020204" pitchFamily="34" charset="0"/>
            </a:endParaRPr>
          </a:p>
          <a:p>
            <a:pPr marL="285750" indent="-285750">
              <a:lnSpc>
                <a:spcPct val="150000"/>
              </a:lnSpc>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Lack of staff empowerment to raise concerns </a:t>
            </a:r>
            <a:r>
              <a:rPr lang="en-US" dirty="0">
                <a:latin typeface="Arial" panose="020B0604020202020204" pitchFamily="34" charset="0"/>
                <a:cs typeface="Arial" panose="020B0604020202020204" pitchFamily="34" charset="0"/>
              </a:rPr>
              <a:t>reinforced by fear of disciplinary action, discouraged the reporting of concerns, allowing unsafe practices to persist and contributing to widespread care failures.</a:t>
            </a:r>
            <a:endParaRPr lang="en-US" dirty="0">
              <a:latin typeface="Arial" panose="020B0604020202020204" pitchFamily="34" charset="0"/>
              <a:ea typeface="Tahoma" panose="020B0604030504040204" pitchFamily="34" charset="0"/>
              <a:cs typeface="Arial" panose="020B0604020202020204" pitchFamily="34" charset="0"/>
            </a:endParaRPr>
          </a:p>
          <a:p>
            <a:pPr>
              <a:lnSpc>
                <a:spcPct val="150000"/>
              </a:lnSpc>
              <a:buClr>
                <a:srgbClr val="3C23D7"/>
              </a:buClr>
            </a:pPr>
            <a:endParaRPr lang="en-US" dirty="0">
              <a:latin typeface="Arial" panose="020B0604020202020204" pitchFamily="34" charset="0"/>
              <a:ea typeface="Tahoma" panose="020B0604030504040204" pitchFamily="34" charset="0"/>
              <a:cs typeface="Arial" panose="020B0604020202020204" pitchFamily="34" charset="0"/>
            </a:endParaRPr>
          </a:p>
          <a:p>
            <a:pPr>
              <a:lnSpc>
                <a:spcPct val="150000"/>
              </a:lnSpc>
              <a:buClr>
                <a:srgbClr val="3C23D7"/>
              </a:buClr>
            </a:pPr>
            <a:r>
              <a:rPr lang="en-US" dirty="0">
                <a:latin typeface="Arial" panose="020B0604020202020204" pitchFamily="34" charset="0"/>
                <a:ea typeface="Tahoma" panose="020B0604030504040204" pitchFamily="34" charset="0"/>
                <a:cs typeface="Arial" panose="020B0604020202020204" pitchFamily="34" charset="0"/>
              </a:rPr>
              <a:t>The Francis inquiry found staffing shortages were a major contributor to unsafe care (Francis, 2013). </a:t>
            </a:r>
          </a:p>
          <a:p>
            <a:pPr>
              <a:lnSpc>
                <a:spcPct val="150000"/>
              </a:lnSpc>
              <a:buClr>
                <a:srgbClr val="3C23D7"/>
              </a:buClr>
            </a:pPr>
            <a:r>
              <a:rPr lang="en-US" dirty="0">
                <a:latin typeface="Arial" panose="020B0604020202020204" pitchFamily="34" charset="0"/>
                <a:ea typeface="Tahoma" panose="020B0604030504040204" pitchFamily="34" charset="0"/>
                <a:cs typeface="Arial" panose="020B0604020202020204" pitchFamily="34" charset="0"/>
              </a:rPr>
              <a:t>Fear of disciplinary action discouraged staff from reporting concerns (Atkins et al., 2020).</a:t>
            </a:r>
          </a:p>
        </p:txBody>
      </p:sp>
    </p:spTree>
    <p:extLst>
      <p:ext uri="{BB962C8B-B14F-4D97-AF65-F5344CB8AC3E}">
        <p14:creationId xmlns:p14="http://schemas.microsoft.com/office/powerpoint/2010/main" val="1770181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F9D8D9-57D0-18B3-4D2C-28B1A0284B75}"/>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FE822F28-B1E5-7291-DB70-002199A730BA}"/>
              </a:ext>
            </a:extLst>
          </p:cNvPr>
          <p:cNvSpPr txBox="1"/>
          <p:nvPr/>
        </p:nvSpPr>
        <p:spPr>
          <a:xfrm>
            <a:off x="430822" y="494436"/>
            <a:ext cx="7361898" cy="646331"/>
          </a:xfrm>
          <a:prstGeom prst="rect">
            <a:avLst/>
          </a:prstGeom>
          <a:noFill/>
        </p:spPr>
        <p:txBody>
          <a:bodyPr wrap="square" rtlCol="0">
            <a:spAutoFit/>
          </a:bodyPr>
          <a:lstStyle/>
          <a:p>
            <a:r>
              <a:rPr lang="en-US" sz="3600" b="1" dirty="0">
                <a:solidFill>
                  <a:srgbClr val="3C23D7"/>
                </a:solidFill>
                <a:latin typeface="Arial" panose="020B0604020202020204" pitchFamily="34" charset="0"/>
                <a:ea typeface="Tahoma" panose="020B0604030504040204" pitchFamily="34" charset="0"/>
                <a:cs typeface="Arial" panose="020B0604020202020204" pitchFamily="34" charset="0"/>
              </a:rPr>
              <a:t>Root Cause Analysis</a:t>
            </a:r>
          </a:p>
        </p:txBody>
      </p:sp>
      <p:sp>
        <p:nvSpPr>
          <p:cNvPr id="18" name="TextBox 17">
            <a:extLst>
              <a:ext uri="{FF2B5EF4-FFF2-40B4-BE49-F238E27FC236}">
                <a16:creationId xmlns:a16="http://schemas.microsoft.com/office/drawing/2014/main" id="{D570762E-6D71-A05B-4ADE-72C683F7EB79}"/>
              </a:ext>
            </a:extLst>
          </p:cNvPr>
          <p:cNvSpPr txBox="1"/>
          <p:nvPr/>
        </p:nvSpPr>
        <p:spPr>
          <a:xfrm>
            <a:off x="430822" y="1355951"/>
            <a:ext cx="10247338" cy="4914679"/>
          </a:xfrm>
          <a:prstGeom prst="rect">
            <a:avLst/>
          </a:prstGeom>
          <a:noFill/>
        </p:spPr>
        <p:txBody>
          <a:bodyPr wrap="square" rtlCol="0">
            <a:spAutoFit/>
          </a:bodyPr>
          <a:lstStyle/>
          <a:p>
            <a:pPr>
              <a:lnSpc>
                <a:spcPct val="150000"/>
              </a:lnSpc>
              <a:buClr>
                <a:srgbClr val="3C23D7"/>
              </a:buClr>
            </a:pPr>
            <a:r>
              <a:rPr lang="en-US" b="1" dirty="0">
                <a:latin typeface="Arial" panose="020B0604020202020204" pitchFamily="34" charset="0"/>
                <a:ea typeface="Tahoma" panose="020B0604030504040204" pitchFamily="34" charset="0"/>
                <a:cs typeface="Arial" panose="020B0604020202020204" pitchFamily="34" charset="0"/>
              </a:rPr>
              <a:t>Root Cause Analysis (RCA)</a:t>
            </a:r>
            <a:r>
              <a:rPr lang="en-US" dirty="0">
                <a:latin typeface="Arial" panose="020B0604020202020204" pitchFamily="34" charset="0"/>
                <a:ea typeface="Tahoma" panose="020B0604030504040204" pitchFamily="34" charset="0"/>
                <a:cs typeface="Arial" panose="020B0604020202020204" pitchFamily="34" charset="0"/>
              </a:rPr>
              <a:t> is widely used in healthcare to identify underlying causes of adverse events. Root Cause Analysis focuses on system weaknesses rather than individual blame. </a:t>
            </a:r>
          </a:p>
          <a:p>
            <a:pPr>
              <a:lnSpc>
                <a:spcPct val="150000"/>
              </a:lnSpc>
              <a:buClr>
                <a:srgbClr val="3C23D7"/>
              </a:buClr>
            </a:pPr>
            <a:endParaRPr lang="en-US" dirty="0">
              <a:latin typeface="Arial" panose="020B0604020202020204" pitchFamily="34" charset="0"/>
              <a:ea typeface="Tahoma" panose="020B0604030504040204" pitchFamily="34" charset="0"/>
              <a:cs typeface="Arial" panose="020B0604020202020204" pitchFamily="34" charset="0"/>
            </a:endParaRPr>
          </a:p>
          <a:p>
            <a:pPr>
              <a:lnSpc>
                <a:spcPct val="150000"/>
              </a:lnSpc>
              <a:buClr>
                <a:srgbClr val="3C23D7"/>
              </a:buClr>
            </a:pPr>
            <a:r>
              <a:rPr lang="en-US" dirty="0">
                <a:latin typeface="Arial" panose="020B0604020202020204" pitchFamily="34" charset="0"/>
                <a:ea typeface="Tahoma" panose="020B0604030504040204" pitchFamily="34" charset="0"/>
                <a:cs typeface="Arial" panose="020B0604020202020204" pitchFamily="34" charset="0"/>
              </a:rPr>
              <a:t>Applying RCA to Mid Staffordshire highlights:</a:t>
            </a:r>
          </a:p>
          <a:p>
            <a:pPr marL="285750" indent="-285750">
              <a:lnSpc>
                <a:spcPct val="150000"/>
              </a:lnSpc>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Poor governance structures</a:t>
            </a:r>
          </a:p>
          <a:p>
            <a:pPr marL="285750" indent="-285750">
              <a:lnSpc>
                <a:spcPct val="150000"/>
              </a:lnSpc>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Ineffective monitoring of safety indicators</a:t>
            </a:r>
          </a:p>
          <a:p>
            <a:pPr marL="285750" indent="-285750">
              <a:lnSpc>
                <a:spcPct val="150000"/>
              </a:lnSpc>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Failure to investigate mortality data</a:t>
            </a:r>
          </a:p>
          <a:p>
            <a:pPr marL="285750" indent="-285750">
              <a:lnSpc>
                <a:spcPct val="150000"/>
              </a:lnSpc>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Lack of organisational learning</a:t>
            </a:r>
          </a:p>
          <a:p>
            <a:pPr algn="just">
              <a:lnSpc>
                <a:spcPct val="115000"/>
              </a:lnSpc>
              <a:spcAft>
                <a:spcPts val="800"/>
              </a:spcAft>
              <a:buNone/>
            </a:pPr>
            <a:endParaRPr lang="en-US" sz="1800" kern="100" dirty="0">
              <a:effectLst/>
              <a:latin typeface="Arial" panose="020B0604020202020204" pitchFamily="34" charset="0"/>
              <a:ea typeface="Aptos" panose="020B0004020202020204" pitchFamily="34" charset="0"/>
              <a:cs typeface="Times New Roman" panose="02020603050405020304" pitchFamily="18" charset="0"/>
            </a:endParaRPr>
          </a:p>
          <a:p>
            <a:pPr>
              <a:lnSpc>
                <a:spcPct val="150000"/>
              </a:lnSpc>
              <a:buClr>
                <a:srgbClr val="3C23D7"/>
              </a:buClr>
            </a:pPr>
            <a:r>
              <a:rPr lang="en-US" dirty="0">
                <a:latin typeface="Arial" panose="020B0604020202020204" pitchFamily="34" charset="0"/>
                <a:ea typeface="Tahoma" panose="020B0604030504040204" pitchFamily="34" charset="0"/>
                <a:cs typeface="Arial" panose="020B0604020202020204" pitchFamily="34" charset="0"/>
              </a:rPr>
              <a:t>RCA supports systematic investigation of patient safety incidents </a:t>
            </a:r>
            <a:r>
              <a:rPr lang="en-US" kern="100" dirty="0">
                <a:latin typeface="Arial" panose="020B0604020202020204" pitchFamily="34" charset="0"/>
                <a:ea typeface="Aptos" panose="020B0004020202020204" pitchFamily="34" charset="0"/>
                <a:cs typeface="Times New Roman" panose="02020603050405020304" pitchFamily="18" charset="0"/>
              </a:rPr>
              <a:t>and informs strategies for risk reduction and quality improvement.</a:t>
            </a:r>
            <a:r>
              <a:rPr lang="en-US" dirty="0">
                <a:latin typeface="Arial" panose="020B0604020202020204" pitchFamily="34" charset="0"/>
                <a:ea typeface="Tahoma" panose="020B0604030504040204" pitchFamily="34" charset="0"/>
                <a:cs typeface="Arial" panose="020B0604020202020204" pitchFamily="34" charset="0"/>
              </a:rPr>
              <a:t>(Chatburn et al., 2018).</a:t>
            </a:r>
          </a:p>
          <a:p>
            <a:pPr>
              <a:buClr>
                <a:srgbClr val="3C23D7"/>
              </a:buClr>
            </a:pPr>
            <a:endParaRPr lang="en-US" sz="1600" dirty="0">
              <a:solidFill>
                <a:schemeClr val="tx1">
                  <a:lumMod val="75000"/>
                  <a:lumOff val="25000"/>
                </a:schemeClr>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41696893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6D3EF5-E867-5BA7-E420-BFF21A64E6D1}"/>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F1FDFB74-0844-9EB2-406C-F8AF1AF66373}"/>
              </a:ext>
            </a:extLst>
          </p:cNvPr>
          <p:cNvSpPr txBox="1"/>
          <p:nvPr/>
        </p:nvSpPr>
        <p:spPr>
          <a:xfrm>
            <a:off x="430822" y="494436"/>
            <a:ext cx="7361898" cy="646331"/>
          </a:xfrm>
          <a:prstGeom prst="rect">
            <a:avLst/>
          </a:prstGeom>
          <a:noFill/>
        </p:spPr>
        <p:txBody>
          <a:bodyPr wrap="square" rtlCol="0">
            <a:spAutoFit/>
          </a:bodyPr>
          <a:lstStyle/>
          <a:p>
            <a:r>
              <a:rPr lang="en-US" sz="3600" b="1" dirty="0">
                <a:solidFill>
                  <a:srgbClr val="3C23D7"/>
                </a:solidFill>
                <a:latin typeface="Arial" panose="020B0604020202020204" pitchFamily="34" charset="0"/>
                <a:ea typeface="Tahoma" panose="020B0604030504040204" pitchFamily="34" charset="0"/>
                <a:cs typeface="Arial" panose="020B0604020202020204" pitchFamily="34" charset="0"/>
              </a:rPr>
              <a:t>Fishbone Diagram Analysis</a:t>
            </a:r>
          </a:p>
        </p:txBody>
      </p:sp>
      <p:sp>
        <p:nvSpPr>
          <p:cNvPr id="18" name="TextBox 17">
            <a:extLst>
              <a:ext uri="{FF2B5EF4-FFF2-40B4-BE49-F238E27FC236}">
                <a16:creationId xmlns:a16="http://schemas.microsoft.com/office/drawing/2014/main" id="{F2479A2F-D71E-12AE-48CA-0E00E691795C}"/>
              </a:ext>
            </a:extLst>
          </p:cNvPr>
          <p:cNvSpPr txBox="1"/>
          <p:nvPr/>
        </p:nvSpPr>
        <p:spPr>
          <a:xfrm>
            <a:off x="430822" y="1188774"/>
            <a:ext cx="10247338" cy="872034"/>
          </a:xfrm>
          <a:prstGeom prst="rect">
            <a:avLst/>
          </a:prstGeom>
          <a:noFill/>
        </p:spPr>
        <p:txBody>
          <a:bodyPr wrap="square" rtlCol="0">
            <a:spAutoFit/>
          </a:bodyPr>
          <a:lstStyle/>
          <a:p>
            <a:pPr>
              <a:lnSpc>
                <a:spcPct val="150000"/>
              </a:lnSpc>
              <a:buClr>
                <a:srgbClr val="3C23D7"/>
              </a:buClr>
            </a:pPr>
            <a:r>
              <a:rPr lang="en-US" dirty="0">
                <a:solidFill>
                  <a:schemeClr val="tx1">
                    <a:lumMod val="75000"/>
                    <a:lumOff val="25000"/>
                  </a:schemeClr>
                </a:solidFill>
                <a:latin typeface="Arial" panose="020B0604020202020204" pitchFamily="34" charset="0"/>
                <a:ea typeface="Tahoma" panose="020B0604030504040204" pitchFamily="34" charset="0"/>
                <a:cs typeface="Arial" panose="020B0604020202020204" pitchFamily="34" charset="0"/>
              </a:rPr>
              <a:t>The </a:t>
            </a:r>
            <a:r>
              <a:rPr lang="en-US" b="1" dirty="0">
                <a:solidFill>
                  <a:schemeClr val="tx1">
                    <a:lumMod val="75000"/>
                    <a:lumOff val="25000"/>
                  </a:schemeClr>
                </a:solidFill>
                <a:latin typeface="Arial" panose="020B0604020202020204" pitchFamily="34" charset="0"/>
                <a:ea typeface="Tahoma" panose="020B0604030504040204" pitchFamily="34" charset="0"/>
                <a:cs typeface="Arial" panose="020B0604020202020204" pitchFamily="34" charset="0"/>
              </a:rPr>
              <a:t>Fishbone Diagram </a:t>
            </a:r>
            <a:r>
              <a:rPr lang="en-US" dirty="0">
                <a:solidFill>
                  <a:schemeClr val="tx1">
                    <a:lumMod val="75000"/>
                    <a:lumOff val="25000"/>
                  </a:schemeClr>
                </a:solidFill>
                <a:latin typeface="Arial" panose="020B0604020202020204" pitchFamily="34" charset="0"/>
                <a:ea typeface="Tahoma" panose="020B0604030504040204" pitchFamily="34" charset="0"/>
                <a:cs typeface="Arial" panose="020B0604020202020204" pitchFamily="34" charset="0"/>
              </a:rPr>
              <a:t>as seen below helps identify contributing factors.</a:t>
            </a:r>
          </a:p>
          <a:p>
            <a:pPr>
              <a:lnSpc>
                <a:spcPct val="150000"/>
              </a:lnSpc>
              <a:buClr>
                <a:srgbClr val="3C23D7"/>
              </a:buClr>
            </a:pPr>
            <a:r>
              <a:rPr lang="en-US" dirty="0">
                <a:solidFill>
                  <a:schemeClr val="tx1">
                    <a:lumMod val="75000"/>
                    <a:lumOff val="25000"/>
                  </a:schemeClr>
                </a:solidFill>
                <a:latin typeface="Arial" panose="020B0604020202020204" pitchFamily="34" charset="0"/>
                <a:ea typeface="Tahoma" panose="020B0604030504040204" pitchFamily="34" charset="0"/>
                <a:cs typeface="Arial" panose="020B0604020202020204" pitchFamily="34" charset="0"/>
              </a:rPr>
              <a:t>Categories influencing the Mid Staffordshire failures include:</a:t>
            </a:r>
          </a:p>
        </p:txBody>
      </p:sp>
      <p:pic>
        <p:nvPicPr>
          <p:cNvPr id="2" name="Picture 1">
            <a:extLst>
              <a:ext uri="{FF2B5EF4-FFF2-40B4-BE49-F238E27FC236}">
                <a16:creationId xmlns:a16="http://schemas.microsoft.com/office/drawing/2014/main" id="{CB9B92BF-FDEC-9091-2FEE-9956F2891A9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26742" y="2108815"/>
            <a:ext cx="7612937" cy="3917378"/>
          </a:xfrm>
          <a:prstGeom prst="rect">
            <a:avLst/>
          </a:prstGeom>
        </p:spPr>
      </p:pic>
      <p:sp>
        <p:nvSpPr>
          <p:cNvPr id="3" name="TextBox 2">
            <a:extLst>
              <a:ext uri="{FF2B5EF4-FFF2-40B4-BE49-F238E27FC236}">
                <a16:creationId xmlns:a16="http://schemas.microsoft.com/office/drawing/2014/main" id="{19488261-0900-FAEE-27D0-3E32180EA926}"/>
              </a:ext>
            </a:extLst>
          </p:cNvPr>
          <p:cNvSpPr txBox="1"/>
          <p:nvPr/>
        </p:nvSpPr>
        <p:spPr>
          <a:xfrm>
            <a:off x="3451464" y="6135296"/>
            <a:ext cx="5289069" cy="456535"/>
          </a:xfrm>
          <a:prstGeom prst="rect">
            <a:avLst/>
          </a:prstGeom>
          <a:noFill/>
        </p:spPr>
        <p:txBody>
          <a:bodyPr wrap="square" rtlCol="0">
            <a:spAutoFit/>
          </a:bodyPr>
          <a:lstStyle/>
          <a:p>
            <a:pPr algn="ctr">
              <a:lnSpc>
                <a:spcPct val="150000"/>
              </a:lnSpc>
              <a:buClr>
                <a:srgbClr val="3C23D7"/>
              </a:buClr>
            </a:pPr>
            <a:r>
              <a:rPr lang="fr-FR" dirty="0">
                <a:latin typeface="Arial" panose="020B0604020202020204" pitchFamily="34" charset="0"/>
                <a:ea typeface="Tahoma" panose="020B0604030504040204" pitchFamily="34" charset="0"/>
                <a:cs typeface="Arial" panose="020B0604020202020204" pitchFamily="34" charset="0"/>
              </a:rPr>
              <a:t>(Chatburn et al., 2018)</a:t>
            </a:r>
            <a:endParaRPr lang="en-US" dirty="0">
              <a:latin typeface="Arial" panose="020B0604020202020204" pitchFamily="34" charset="0"/>
              <a:ea typeface="Tahoma" panose="020B0604030504040204" pitchFamily="34" charset="0"/>
              <a:cs typeface="Arial" panose="020B0604020202020204" pitchFamily="34" charset="0"/>
            </a:endParaRPr>
          </a:p>
        </p:txBody>
      </p:sp>
    </p:spTree>
    <p:extLst>
      <p:ext uri="{BB962C8B-B14F-4D97-AF65-F5344CB8AC3E}">
        <p14:creationId xmlns:p14="http://schemas.microsoft.com/office/powerpoint/2010/main" val="39995998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9A1C95-8552-4144-3733-06A1DD953AC3}"/>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B52A85FC-C114-A324-72BC-5837C127E488}"/>
              </a:ext>
            </a:extLst>
          </p:cNvPr>
          <p:cNvSpPr txBox="1"/>
          <p:nvPr/>
        </p:nvSpPr>
        <p:spPr>
          <a:xfrm>
            <a:off x="430822" y="494436"/>
            <a:ext cx="7361898" cy="646331"/>
          </a:xfrm>
          <a:prstGeom prst="rect">
            <a:avLst/>
          </a:prstGeom>
          <a:noFill/>
        </p:spPr>
        <p:txBody>
          <a:bodyPr wrap="square" rtlCol="0">
            <a:spAutoFit/>
          </a:bodyPr>
          <a:lstStyle/>
          <a:p>
            <a:r>
              <a:rPr lang="en-US" sz="3600" b="1" dirty="0">
                <a:solidFill>
                  <a:srgbClr val="3C23D7"/>
                </a:solidFill>
                <a:latin typeface="Arial" panose="020B0604020202020204" pitchFamily="34" charset="0"/>
                <a:ea typeface="Tahoma" panose="020B0604030504040204" pitchFamily="34" charset="0"/>
                <a:cs typeface="Arial" panose="020B0604020202020204" pitchFamily="34" charset="0"/>
              </a:rPr>
              <a:t>Donabedian Model</a:t>
            </a:r>
          </a:p>
        </p:txBody>
      </p:sp>
      <p:sp>
        <p:nvSpPr>
          <p:cNvPr id="18" name="TextBox 17">
            <a:extLst>
              <a:ext uri="{FF2B5EF4-FFF2-40B4-BE49-F238E27FC236}">
                <a16:creationId xmlns:a16="http://schemas.microsoft.com/office/drawing/2014/main" id="{18BD59A8-6972-53AB-4330-AAA480EB6F69}"/>
              </a:ext>
            </a:extLst>
          </p:cNvPr>
          <p:cNvSpPr txBox="1"/>
          <p:nvPr/>
        </p:nvSpPr>
        <p:spPr>
          <a:xfrm>
            <a:off x="430822" y="1355951"/>
            <a:ext cx="10247338" cy="369332"/>
          </a:xfrm>
          <a:prstGeom prst="rect">
            <a:avLst/>
          </a:prstGeom>
          <a:noFill/>
        </p:spPr>
        <p:txBody>
          <a:bodyPr wrap="square" rtlCol="0">
            <a:spAutoFit/>
          </a:bodyPr>
          <a:lstStyle/>
          <a:p>
            <a:pPr>
              <a:buClr>
                <a:srgbClr val="3C23D7"/>
              </a:buClr>
            </a:pPr>
            <a:r>
              <a:rPr lang="en-US" dirty="0">
                <a:solidFill>
                  <a:schemeClr val="tx1">
                    <a:lumMod val="75000"/>
                    <a:lumOff val="25000"/>
                  </a:schemeClr>
                </a:solidFill>
                <a:latin typeface="Tahoma" panose="020B0604030504040204" pitchFamily="34" charset="0"/>
                <a:ea typeface="Tahoma" panose="020B0604030504040204" pitchFamily="34" charset="0"/>
                <a:cs typeface="Tahoma" panose="020B0604030504040204" pitchFamily="34" charset="0"/>
              </a:rPr>
              <a:t>Healthcare quality can also be evaluated using the </a:t>
            </a:r>
            <a:r>
              <a:rPr lang="en-US" b="1" dirty="0">
                <a:solidFill>
                  <a:schemeClr val="tx1">
                    <a:lumMod val="75000"/>
                    <a:lumOff val="25000"/>
                  </a:schemeClr>
                </a:solidFill>
                <a:latin typeface="Tahoma" panose="020B0604030504040204" pitchFamily="34" charset="0"/>
                <a:ea typeface="Tahoma" panose="020B0604030504040204" pitchFamily="34" charset="0"/>
                <a:cs typeface="Tahoma" panose="020B0604030504040204" pitchFamily="34" charset="0"/>
              </a:rPr>
              <a:t>Donabedian Model </a:t>
            </a:r>
            <a:r>
              <a:rPr lang="en-US" dirty="0">
                <a:solidFill>
                  <a:schemeClr val="tx1">
                    <a:lumMod val="75000"/>
                    <a:lumOff val="25000"/>
                  </a:schemeClr>
                </a:solidFill>
                <a:latin typeface="Tahoma" panose="020B0604030504040204" pitchFamily="34" charset="0"/>
                <a:ea typeface="Tahoma" panose="020B0604030504040204" pitchFamily="34" charset="0"/>
                <a:cs typeface="Tahoma" panose="020B0604030504040204" pitchFamily="34" charset="0"/>
              </a:rPr>
              <a:t>(</a:t>
            </a:r>
            <a:r>
              <a:rPr lang="fr-FR" dirty="0">
                <a:latin typeface="Arial" panose="020B0604020202020204" pitchFamily="34" charset="0"/>
                <a:ea typeface="Tahoma" panose="020B0604030504040204" pitchFamily="34" charset="0"/>
                <a:cs typeface="Arial" panose="020B0604020202020204" pitchFamily="34" charset="0"/>
              </a:rPr>
              <a:t>Donabedian, 1988)</a:t>
            </a:r>
            <a:r>
              <a:rPr lang="en-US" dirty="0">
                <a:solidFill>
                  <a:schemeClr val="tx1">
                    <a:lumMod val="75000"/>
                    <a:lumOff val="25000"/>
                  </a:schemeClr>
                </a:solidFill>
                <a:latin typeface="Tahoma" panose="020B0604030504040204" pitchFamily="34" charset="0"/>
                <a:ea typeface="Tahoma" panose="020B0604030504040204" pitchFamily="34" charset="0"/>
                <a:cs typeface="Tahoma" panose="020B0604030504040204" pitchFamily="34" charset="0"/>
              </a:rPr>
              <a:t>.</a:t>
            </a:r>
          </a:p>
        </p:txBody>
      </p:sp>
      <p:sp>
        <p:nvSpPr>
          <p:cNvPr id="3" name="TextBox 2">
            <a:extLst>
              <a:ext uri="{FF2B5EF4-FFF2-40B4-BE49-F238E27FC236}">
                <a16:creationId xmlns:a16="http://schemas.microsoft.com/office/drawing/2014/main" id="{78E95668-217F-7E80-4D3D-3CD9FDE4154B}"/>
              </a:ext>
            </a:extLst>
          </p:cNvPr>
          <p:cNvSpPr txBox="1"/>
          <p:nvPr/>
        </p:nvSpPr>
        <p:spPr>
          <a:xfrm>
            <a:off x="3342607" y="6178898"/>
            <a:ext cx="5506784" cy="369332"/>
          </a:xfrm>
          <a:prstGeom prst="rect">
            <a:avLst/>
          </a:prstGeom>
          <a:noFill/>
        </p:spPr>
        <p:txBody>
          <a:bodyPr wrap="square" rtlCol="0">
            <a:spAutoFit/>
          </a:bodyPr>
          <a:lstStyle/>
          <a:p>
            <a:pPr algn="ctr">
              <a:buClr>
                <a:srgbClr val="3C23D7"/>
              </a:buClr>
            </a:pPr>
            <a:r>
              <a:rPr lang="fr-FR" dirty="0">
                <a:latin typeface="Arial" panose="020B0604020202020204" pitchFamily="34" charset="0"/>
                <a:ea typeface="Tahoma" panose="020B0604030504040204" pitchFamily="34" charset="0"/>
                <a:cs typeface="Arial" panose="020B0604020202020204" pitchFamily="34" charset="0"/>
              </a:rPr>
              <a:t>(Ross, 2017; Berwick and Fox, 2016)</a:t>
            </a:r>
            <a:endParaRPr lang="en-US" dirty="0">
              <a:latin typeface="Arial" panose="020B0604020202020204" pitchFamily="34" charset="0"/>
              <a:ea typeface="Tahoma" panose="020B060403050404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B71D0CF5-B476-1C72-F8C9-1DD21E5F5ADF}"/>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t="5529" b="9615"/>
          <a:stretch/>
        </p:blipFill>
        <p:spPr bwMode="auto">
          <a:xfrm>
            <a:off x="2517139" y="1909689"/>
            <a:ext cx="7157721" cy="4049159"/>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0583306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0C818C-79EB-4CA9-F6E8-C48C48224A27}"/>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A617FC51-5C91-36CC-4101-9BF7A73B7DAE}"/>
              </a:ext>
            </a:extLst>
          </p:cNvPr>
          <p:cNvSpPr txBox="1"/>
          <p:nvPr/>
        </p:nvSpPr>
        <p:spPr>
          <a:xfrm>
            <a:off x="430822" y="494436"/>
            <a:ext cx="7361898" cy="646331"/>
          </a:xfrm>
          <a:prstGeom prst="rect">
            <a:avLst/>
          </a:prstGeom>
          <a:noFill/>
        </p:spPr>
        <p:txBody>
          <a:bodyPr wrap="square" rtlCol="0">
            <a:spAutoFit/>
          </a:bodyPr>
          <a:lstStyle/>
          <a:p>
            <a:r>
              <a:rPr lang="en-US" sz="3600" b="1" dirty="0">
                <a:solidFill>
                  <a:srgbClr val="3C23D7"/>
                </a:solidFill>
                <a:latin typeface="Arial" panose="020B0604020202020204" pitchFamily="34" charset="0"/>
                <a:ea typeface="Tahoma" panose="020B0604030504040204" pitchFamily="34" charset="0"/>
                <a:cs typeface="Arial" panose="020B0604020202020204" pitchFamily="34" charset="0"/>
              </a:rPr>
              <a:t>Policy Issues </a:t>
            </a:r>
          </a:p>
        </p:txBody>
      </p:sp>
      <p:sp>
        <p:nvSpPr>
          <p:cNvPr id="18" name="TextBox 17">
            <a:extLst>
              <a:ext uri="{FF2B5EF4-FFF2-40B4-BE49-F238E27FC236}">
                <a16:creationId xmlns:a16="http://schemas.microsoft.com/office/drawing/2014/main" id="{6C8A1EBF-763E-BDBB-0513-9933D71FFC1A}"/>
              </a:ext>
            </a:extLst>
          </p:cNvPr>
          <p:cNvSpPr txBox="1"/>
          <p:nvPr/>
        </p:nvSpPr>
        <p:spPr>
          <a:xfrm>
            <a:off x="430822" y="1355951"/>
            <a:ext cx="10247338"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Policy and regulatory weaknesses contributed to the crisis, such as </a:t>
            </a:r>
          </a:p>
        </p:txBody>
      </p:sp>
      <p:grpSp>
        <p:nvGrpSpPr>
          <p:cNvPr id="2" name="Group 1">
            <a:extLst>
              <a:ext uri="{FF2B5EF4-FFF2-40B4-BE49-F238E27FC236}">
                <a16:creationId xmlns:a16="http://schemas.microsoft.com/office/drawing/2014/main" id="{C14E9FFF-05A4-622D-11C2-B08D5081EF3E}"/>
              </a:ext>
            </a:extLst>
          </p:cNvPr>
          <p:cNvGrpSpPr/>
          <p:nvPr/>
        </p:nvGrpSpPr>
        <p:grpSpPr>
          <a:xfrm>
            <a:off x="430822" y="1808700"/>
            <a:ext cx="10483856" cy="2944179"/>
            <a:chOff x="6198576" y="606667"/>
            <a:chExt cx="8696110" cy="4477485"/>
          </a:xfrm>
          <a:solidFill>
            <a:srgbClr val="E0EBFF"/>
          </a:solidFill>
        </p:grpSpPr>
        <p:sp>
          <p:nvSpPr>
            <p:cNvPr id="5" name="Rectangle: Rounded Corners 4">
              <a:extLst>
                <a:ext uri="{FF2B5EF4-FFF2-40B4-BE49-F238E27FC236}">
                  <a16:creationId xmlns:a16="http://schemas.microsoft.com/office/drawing/2014/main" id="{4F6AF3FA-0913-B3F0-797D-69BAE9C466FD}"/>
                </a:ext>
              </a:extLst>
            </p:cNvPr>
            <p:cNvSpPr/>
            <p:nvPr/>
          </p:nvSpPr>
          <p:spPr>
            <a:xfrm>
              <a:off x="6198576" y="606667"/>
              <a:ext cx="8696110" cy="1176474"/>
            </a:xfrm>
            <a:prstGeom prst="roundRect">
              <a:avLst>
                <a:gd name="adj" fmla="val 13964"/>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Rounded Corners 6">
              <a:extLst>
                <a:ext uri="{FF2B5EF4-FFF2-40B4-BE49-F238E27FC236}">
                  <a16:creationId xmlns:a16="http://schemas.microsoft.com/office/drawing/2014/main" id="{F99448C1-8EE2-E483-8E7F-36625D46E830}"/>
                </a:ext>
              </a:extLst>
            </p:cNvPr>
            <p:cNvSpPr/>
            <p:nvPr/>
          </p:nvSpPr>
          <p:spPr>
            <a:xfrm>
              <a:off x="6198576" y="1883511"/>
              <a:ext cx="8696110" cy="975946"/>
            </a:xfrm>
            <a:prstGeom prst="roundRect">
              <a:avLst>
                <a:gd name="adj" fmla="val 13964"/>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Rounded Corners 7">
              <a:extLst>
                <a:ext uri="{FF2B5EF4-FFF2-40B4-BE49-F238E27FC236}">
                  <a16:creationId xmlns:a16="http://schemas.microsoft.com/office/drawing/2014/main" id="{9A5C6015-0705-7E0B-3807-1B2A97D2C9CC}"/>
                </a:ext>
              </a:extLst>
            </p:cNvPr>
            <p:cNvSpPr/>
            <p:nvPr/>
          </p:nvSpPr>
          <p:spPr>
            <a:xfrm>
              <a:off x="6198576" y="3068247"/>
              <a:ext cx="8696110" cy="975947"/>
            </a:xfrm>
            <a:prstGeom prst="roundRect">
              <a:avLst>
                <a:gd name="adj" fmla="val 13964"/>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Rounded Corners 8">
              <a:extLst>
                <a:ext uri="{FF2B5EF4-FFF2-40B4-BE49-F238E27FC236}">
                  <a16:creationId xmlns:a16="http://schemas.microsoft.com/office/drawing/2014/main" id="{BDCE40B7-3577-1DF2-CC02-FBA3A5982290}"/>
                </a:ext>
              </a:extLst>
            </p:cNvPr>
            <p:cNvSpPr/>
            <p:nvPr/>
          </p:nvSpPr>
          <p:spPr>
            <a:xfrm>
              <a:off x="6198576" y="4108206"/>
              <a:ext cx="8696110" cy="975946"/>
            </a:xfrm>
            <a:prstGeom prst="roundRect">
              <a:avLst>
                <a:gd name="adj" fmla="val 13964"/>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1" name="TextBox 10">
            <a:extLst>
              <a:ext uri="{FF2B5EF4-FFF2-40B4-BE49-F238E27FC236}">
                <a16:creationId xmlns:a16="http://schemas.microsoft.com/office/drawing/2014/main" id="{490BF862-4CFE-DC7D-A829-8C0E925B6058}"/>
              </a:ext>
            </a:extLst>
          </p:cNvPr>
          <p:cNvSpPr txBox="1"/>
          <p:nvPr/>
        </p:nvSpPr>
        <p:spPr>
          <a:xfrm>
            <a:off x="1117598" y="1984954"/>
            <a:ext cx="9662164" cy="369332"/>
          </a:xfrm>
          <a:prstGeom prst="rect">
            <a:avLst/>
          </a:prstGeom>
          <a:noFill/>
        </p:spPr>
        <p:txBody>
          <a:bodyPr wrap="square" rtlCol="0">
            <a:spAutoFit/>
          </a:bodyPr>
          <a:lstStyle/>
          <a:p>
            <a:r>
              <a:rPr lang="en-US" dirty="0">
                <a:solidFill>
                  <a:schemeClr val="tx1">
                    <a:lumMod val="85000"/>
                    <a:lumOff val="15000"/>
                  </a:schemeClr>
                </a:solidFill>
                <a:latin typeface="Arial" panose="020B0604020202020204" pitchFamily="34" charset="0"/>
                <a:ea typeface="Tahoma" panose="020B0604030504040204" pitchFamily="34" charset="0"/>
                <a:cs typeface="Arial" panose="020B0604020202020204" pitchFamily="34" charset="0"/>
              </a:rPr>
              <a:t>Weak oversight by healthcare regulators</a:t>
            </a:r>
            <a:r>
              <a:rPr lang="en-US" dirty="0">
                <a:latin typeface="Arial" panose="020B0604020202020204" pitchFamily="34" charset="0"/>
                <a:cs typeface="Arial" panose="020B0604020202020204" pitchFamily="34" charset="0"/>
              </a:rPr>
              <a:t> limited accountability and delayed corrective actions</a:t>
            </a:r>
            <a:endParaRPr lang="en-US" dirty="0">
              <a:solidFill>
                <a:schemeClr val="tx1">
                  <a:lumMod val="85000"/>
                  <a:lumOff val="15000"/>
                </a:schemeClr>
              </a:solidFill>
              <a:latin typeface="Arial" panose="020B0604020202020204" pitchFamily="34" charset="0"/>
              <a:ea typeface="Tahoma" panose="020B060403050404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092E8B4D-C5FD-0C99-80D1-5FC04643A758}"/>
              </a:ext>
            </a:extLst>
          </p:cNvPr>
          <p:cNvSpPr txBox="1"/>
          <p:nvPr/>
        </p:nvSpPr>
        <p:spPr>
          <a:xfrm>
            <a:off x="1074297" y="4115330"/>
            <a:ext cx="9534972" cy="646331"/>
          </a:xfrm>
          <a:prstGeom prst="rect">
            <a:avLst/>
          </a:prstGeom>
          <a:noFill/>
        </p:spPr>
        <p:txBody>
          <a:bodyPr wrap="square" rtlCol="0">
            <a:spAutoFit/>
          </a:bodyPr>
          <a:lstStyle/>
          <a:p>
            <a:r>
              <a:rPr lang="en-US" dirty="0">
                <a:solidFill>
                  <a:schemeClr val="tx1">
                    <a:lumMod val="85000"/>
                    <a:lumOff val="15000"/>
                  </a:schemeClr>
                </a:solidFill>
                <a:latin typeface="Arial" panose="020B0604020202020204" pitchFamily="34" charset="0"/>
                <a:ea typeface="Tahoma" panose="020B0604030504040204" pitchFamily="34" charset="0"/>
                <a:cs typeface="Arial" panose="020B0604020202020204" pitchFamily="34" charset="0"/>
              </a:rPr>
              <a:t>Limited protection for whistleblowers </a:t>
            </a:r>
            <a:r>
              <a:rPr lang="en-US" dirty="0">
                <a:latin typeface="Arial" panose="020B0604020202020204" pitchFamily="34" charset="0"/>
                <a:cs typeface="Arial" panose="020B0604020202020204" pitchFamily="34" charset="0"/>
              </a:rPr>
              <a:t>discouraged staff from reporting concerns, allowing unsafe practices to persist</a:t>
            </a:r>
            <a:endParaRPr lang="en-US" dirty="0">
              <a:solidFill>
                <a:schemeClr val="tx1">
                  <a:lumMod val="85000"/>
                  <a:lumOff val="15000"/>
                </a:schemeClr>
              </a:solidFill>
              <a:latin typeface="Arial" panose="020B0604020202020204" pitchFamily="34" charset="0"/>
              <a:ea typeface="Tahoma" panose="020B060403050404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AD795BA1-BA2B-0A83-E057-E4F842E9501D}"/>
              </a:ext>
            </a:extLst>
          </p:cNvPr>
          <p:cNvSpPr txBox="1"/>
          <p:nvPr/>
        </p:nvSpPr>
        <p:spPr>
          <a:xfrm>
            <a:off x="1074297" y="2738552"/>
            <a:ext cx="9746278" cy="369332"/>
          </a:xfrm>
          <a:prstGeom prst="rect">
            <a:avLst/>
          </a:prstGeom>
          <a:noFill/>
        </p:spPr>
        <p:txBody>
          <a:bodyPr wrap="square" rtlCol="0">
            <a:spAutoFit/>
          </a:bodyPr>
          <a:lstStyle/>
          <a:p>
            <a:r>
              <a:rPr lang="en-US" dirty="0">
                <a:solidFill>
                  <a:schemeClr val="tx1">
                    <a:lumMod val="85000"/>
                    <a:lumOff val="15000"/>
                  </a:schemeClr>
                </a:solidFill>
                <a:latin typeface="Arial" panose="020B0604020202020204" pitchFamily="34" charset="0"/>
                <a:ea typeface="Tahoma" panose="020B0604030504040204" pitchFamily="34" charset="0"/>
                <a:cs typeface="Arial" panose="020B0604020202020204" pitchFamily="34" charset="0"/>
              </a:rPr>
              <a:t>Excessive focus on performance targets </a:t>
            </a:r>
            <a:r>
              <a:rPr lang="en-US" dirty="0">
                <a:latin typeface="Arial" panose="020B0604020202020204" pitchFamily="34" charset="0"/>
                <a:cs typeface="Arial" panose="020B0604020202020204" pitchFamily="34" charset="0"/>
              </a:rPr>
              <a:t>targets diverted attention from patient safety priorities</a:t>
            </a:r>
            <a:endParaRPr lang="en-US" dirty="0">
              <a:solidFill>
                <a:schemeClr val="tx1">
                  <a:lumMod val="85000"/>
                  <a:lumOff val="15000"/>
                </a:schemeClr>
              </a:solidFill>
              <a:latin typeface="Arial" panose="020B0604020202020204" pitchFamily="34" charset="0"/>
              <a:ea typeface="Tahoma" panose="020B060403050404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DEC207CF-A018-C410-FD24-DAA69A3EDE36}"/>
              </a:ext>
            </a:extLst>
          </p:cNvPr>
          <p:cNvSpPr txBox="1"/>
          <p:nvPr/>
        </p:nvSpPr>
        <p:spPr>
          <a:xfrm>
            <a:off x="1074297" y="3504044"/>
            <a:ext cx="9502440" cy="369332"/>
          </a:xfrm>
          <a:prstGeom prst="rect">
            <a:avLst/>
          </a:prstGeom>
          <a:noFill/>
        </p:spPr>
        <p:txBody>
          <a:bodyPr wrap="square" rtlCol="0">
            <a:spAutoFit/>
          </a:bodyPr>
          <a:lstStyle/>
          <a:p>
            <a:r>
              <a:rPr lang="en-US" dirty="0">
                <a:solidFill>
                  <a:schemeClr val="tx1">
                    <a:lumMod val="85000"/>
                    <a:lumOff val="15000"/>
                  </a:schemeClr>
                </a:solidFill>
                <a:latin typeface="Arial" panose="020B0604020202020204" pitchFamily="34" charset="0"/>
                <a:ea typeface="Tahoma" panose="020B0604030504040204" pitchFamily="34" charset="0"/>
                <a:cs typeface="Arial" panose="020B0604020202020204" pitchFamily="34" charset="0"/>
              </a:rPr>
              <a:t>Inadequate enforcement of safety standards </a:t>
            </a:r>
            <a:r>
              <a:rPr lang="en-US" dirty="0">
                <a:latin typeface="Arial" panose="020B0604020202020204" pitchFamily="34" charset="0"/>
                <a:cs typeface="Arial" panose="020B0604020202020204" pitchFamily="34" charset="0"/>
              </a:rPr>
              <a:t>reduced compliance across the organisation</a:t>
            </a:r>
            <a:endParaRPr lang="en-US" dirty="0">
              <a:solidFill>
                <a:schemeClr val="tx1">
                  <a:lumMod val="85000"/>
                  <a:lumOff val="15000"/>
                </a:schemeClr>
              </a:solidFill>
              <a:latin typeface="Arial" panose="020B0604020202020204" pitchFamily="34" charset="0"/>
              <a:ea typeface="Tahoma" panose="020B060403050404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0D065E69-1CBD-2554-114C-27E1F2BFC668}"/>
              </a:ext>
            </a:extLst>
          </p:cNvPr>
          <p:cNvSpPr txBox="1"/>
          <p:nvPr/>
        </p:nvSpPr>
        <p:spPr>
          <a:xfrm>
            <a:off x="430822" y="4948052"/>
            <a:ext cx="10247338" cy="923330"/>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Multiple organisations failed to detect or respond to warning signs (Francis, 2013; Mannion and Davies, 2015). </a:t>
            </a:r>
          </a:p>
          <a:p>
            <a:r>
              <a:rPr lang="en-US" dirty="0">
                <a:latin typeface="Arial" panose="020B0604020202020204" pitchFamily="34" charset="0"/>
                <a:cs typeface="Arial" panose="020B0604020202020204" pitchFamily="34" charset="0"/>
              </a:rPr>
              <a:t>These policy failures allowed poor care to continue without effective intervention.</a:t>
            </a:r>
          </a:p>
        </p:txBody>
      </p:sp>
      <p:pic>
        <p:nvPicPr>
          <p:cNvPr id="22" name="Picture 21">
            <a:extLst>
              <a:ext uri="{FF2B5EF4-FFF2-40B4-BE49-F238E27FC236}">
                <a16:creationId xmlns:a16="http://schemas.microsoft.com/office/drawing/2014/main" id="{C3791DD4-3BAE-072A-AF94-588A99D7A4BB}"/>
              </a:ext>
            </a:extLst>
          </p:cNvPr>
          <p:cNvPicPr>
            <a:picLocks noChangeAspect="1"/>
          </p:cNvPicPr>
          <p:nvPr/>
        </p:nvPicPr>
        <p:blipFill>
          <a:blip r:embed="rId3"/>
          <a:stretch>
            <a:fillRect/>
          </a:stretch>
        </p:blipFill>
        <p:spPr>
          <a:xfrm>
            <a:off x="568225" y="1908538"/>
            <a:ext cx="411970" cy="411970"/>
          </a:xfrm>
          <a:prstGeom prst="rect">
            <a:avLst/>
          </a:prstGeom>
        </p:spPr>
      </p:pic>
      <p:pic>
        <p:nvPicPr>
          <p:cNvPr id="24" name="Picture 23">
            <a:extLst>
              <a:ext uri="{FF2B5EF4-FFF2-40B4-BE49-F238E27FC236}">
                <a16:creationId xmlns:a16="http://schemas.microsoft.com/office/drawing/2014/main" id="{627ECB9B-A8E0-397E-598D-DD67E1D2E18F}"/>
              </a:ext>
            </a:extLst>
          </p:cNvPr>
          <p:cNvPicPr>
            <a:picLocks noChangeAspect="1"/>
          </p:cNvPicPr>
          <p:nvPr/>
        </p:nvPicPr>
        <p:blipFill>
          <a:blip r:embed="rId4"/>
          <a:stretch>
            <a:fillRect/>
          </a:stretch>
        </p:blipFill>
        <p:spPr>
          <a:xfrm>
            <a:off x="604275" y="2641921"/>
            <a:ext cx="375920" cy="375920"/>
          </a:xfrm>
          <a:prstGeom prst="rect">
            <a:avLst/>
          </a:prstGeom>
        </p:spPr>
      </p:pic>
      <p:pic>
        <p:nvPicPr>
          <p:cNvPr id="26" name="Picture 25">
            <a:extLst>
              <a:ext uri="{FF2B5EF4-FFF2-40B4-BE49-F238E27FC236}">
                <a16:creationId xmlns:a16="http://schemas.microsoft.com/office/drawing/2014/main" id="{64AA3C50-B942-826F-4744-F15870F6F7B0}"/>
              </a:ext>
            </a:extLst>
          </p:cNvPr>
          <p:cNvPicPr>
            <a:picLocks noChangeAspect="1"/>
          </p:cNvPicPr>
          <p:nvPr/>
        </p:nvPicPr>
        <p:blipFill>
          <a:blip r:embed="rId5"/>
          <a:stretch>
            <a:fillRect/>
          </a:stretch>
        </p:blipFill>
        <p:spPr>
          <a:xfrm>
            <a:off x="568225" y="3493463"/>
            <a:ext cx="411970" cy="411970"/>
          </a:xfrm>
          <a:prstGeom prst="rect">
            <a:avLst/>
          </a:prstGeom>
        </p:spPr>
      </p:pic>
      <p:pic>
        <p:nvPicPr>
          <p:cNvPr id="28" name="Picture 27">
            <a:extLst>
              <a:ext uri="{FF2B5EF4-FFF2-40B4-BE49-F238E27FC236}">
                <a16:creationId xmlns:a16="http://schemas.microsoft.com/office/drawing/2014/main" id="{E1DB5CC0-1A69-DA65-0CA8-7975A5409531}"/>
              </a:ext>
            </a:extLst>
          </p:cNvPr>
          <p:cNvPicPr>
            <a:picLocks noChangeAspect="1"/>
          </p:cNvPicPr>
          <p:nvPr/>
        </p:nvPicPr>
        <p:blipFill>
          <a:blip r:embed="rId6"/>
          <a:stretch>
            <a:fillRect/>
          </a:stretch>
        </p:blipFill>
        <p:spPr>
          <a:xfrm>
            <a:off x="586250" y="4232511"/>
            <a:ext cx="411970" cy="411970"/>
          </a:xfrm>
          <a:prstGeom prst="rect">
            <a:avLst/>
          </a:prstGeom>
        </p:spPr>
      </p:pic>
    </p:spTree>
    <p:extLst>
      <p:ext uri="{BB962C8B-B14F-4D97-AF65-F5344CB8AC3E}">
        <p14:creationId xmlns:p14="http://schemas.microsoft.com/office/powerpoint/2010/main" val="39220682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B537CE-9712-151E-BD4D-FE5A66D25AA7}"/>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0D75E230-BE23-7646-4614-94C4DC6388FA}"/>
              </a:ext>
            </a:extLst>
          </p:cNvPr>
          <p:cNvSpPr txBox="1"/>
          <p:nvPr/>
        </p:nvSpPr>
        <p:spPr>
          <a:xfrm>
            <a:off x="430821" y="494436"/>
            <a:ext cx="10377591" cy="830997"/>
          </a:xfrm>
          <a:prstGeom prst="rect">
            <a:avLst/>
          </a:prstGeom>
          <a:noFill/>
        </p:spPr>
        <p:txBody>
          <a:bodyPr wrap="square" rtlCol="0">
            <a:spAutoFit/>
          </a:bodyPr>
          <a:lstStyle/>
          <a:p>
            <a:r>
              <a:rPr lang="en-US" sz="2400" b="1" dirty="0">
                <a:solidFill>
                  <a:srgbClr val="3C23D7"/>
                </a:solidFill>
                <a:latin typeface="Arial" panose="020B0604020202020204" pitchFamily="34" charset="0"/>
                <a:ea typeface="Tahoma" panose="020B0604030504040204" pitchFamily="34" charset="0"/>
                <a:cs typeface="Arial" panose="020B0604020202020204" pitchFamily="34" charset="0"/>
              </a:rPr>
              <a:t>Impact of the root causes and policy issues on the quality, efficiency, and equity of health and care service provision</a:t>
            </a:r>
          </a:p>
        </p:txBody>
      </p:sp>
      <p:sp>
        <p:nvSpPr>
          <p:cNvPr id="18" name="TextBox 17">
            <a:extLst>
              <a:ext uri="{FF2B5EF4-FFF2-40B4-BE49-F238E27FC236}">
                <a16:creationId xmlns:a16="http://schemas.microsoft.com/office/drawing/2014/main" id="{5D94E2B5-6E62-4A04-9A88-198D3324DE42}"/>
              </a:ext>
            </a:extLst>
          </p:cNvPr>
          <p:cNvSpPr txBox="1"/>
          <p:nvPr/>
        </p:nvSpPr>
        <p:spPr>
          <a:xfrm>
            <a:off x="430822" y="1355951"/>
            <a:ext cx="10247338"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The failures had serious consequences for healthcare service delivery. Such as:</a:t>
            </a:r>
          </a:p>
        </p:txBody>
      </p:sp>
      <p:grpSp>
        <p:nvGrpSpPr>
          <p:cNvPr id="25" name="Group 24">
            <a:extLst>
              <a:ext uri="{FF2B5EF4-FFF2-40B4-BE49-F238E27FC236}">
                <a16:creationId xmlns:a16="http://schemas.microsoft.com/office/drawing/2014/main" id="{88B41D25-393A-81D2-5251-13D49A296E38}"/>
              </a:ext>
            </a:extLst>
          </p:cNvPr>
          <p:cNvGrpSpPr/>
          <p:nvPr/>
        </p:nvGrpSpPr>
        <p:grpSpPr>
          <a:xfrm>
            <a:off x="4302760" y="2112808"/>
            <a:ext cx="3012440" cy="2632384"/>
            <a:chOff x="3937000" y="2306320"/>
            <a:chExt cx="3408680" cy="2978633"/>
          </a:xfrm>
        </p:grpSpPr>
        <p:sp>
          <p:nvSpPr>
            <p:cNvPr id="3" name="Isosceles Triangle 2">
              <a:extLst>
                <a:ext uri="{FF2B5EF4-FFF2-40B4-BE49-F238E27FC236}">
                  <a16:creationId xmlns:a16="http://schemas.microsoft.com/office/drawing/2014/main" id="{61C179A4-18AB-0542-6485-8DE269E5AA67}"/>
                </a:ext>
              </a:extLst>
            </p:cNvPr>
            <p:cNvSpPr/>
            <p:nvPr/>
          </p:nvSpPr>
          <p:spPr>
            <a:xfrm rot="10800000">
              <a:off x="4480560" y="2753360"/>
              <a:ext cx="2418080" cy="2084552"/>
            </a:xfrm>
            <a:prstGeom prst="triangle">
              <a:avLst/>
            </a:prstGeom>
            <a:solidFill>
              <a:srgbClr val="2D69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Oval 3">
              <a:extLst>
                <a:ext uri="{FF2B5EF4-FFF2-40B4-BE49-F238E27FC236}">
                  <a16:creationId xmlns:a16="http://schemas.microsoft.com/office/drawing/2014/main" id="{6725D5E3-0BD2-2BC0-9558-7B5E1FE5A265}"/>
                </a:ext>
              </a:extLst>
            </p:cNvPr>
            <p:cNvSpPr/>
            <p:nvPr/>
          </p:nvSpPr>
          <p:spPr>
            <a:xfrm>
              <a:off x="3937000" y="2306320"/>
              <a:ext cx="894080" cy="894080"/>
            </a:xfrm>
            <a:prstGeom prst="ellipse">
              <a:avLst/>
            </a:prstGeom>
            <a:solidFill>
              <a:srgbClr val="E0EB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62F69330-5A55-90A0-A157-38DE9B6EEE6B}"/>
                </a:ext>
              </a:extLst>
            </p:cNvPr>
            <p:cNvSpPr/>
            <p:nvPr/>
          </p:nvSpPr>
          <p:spPr>
            <a:xfrm>
              <a:off x="6451600" y="2306320"/>
              <a:ext cx="894080" cy="894080"/>
            </a:xfrm>
            <a:prstGeom prst="ellipse">
              <a:avLst/>
            </a:prstGeom>
            <a:solidFill>
              <a:srgbClr val="E0EB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24D16862-2DF0-320D-3196-C432FA5BA33B}"/>
                </a:ext>
              </a:extLst>
            </p:cNvPr>
            <p:cNvSpPr/>
            <p:nvPr/>
          </p:nvSpPr>
          <p:spPr>
            <a:xfrm>
              <a:off x="5242559" y="4390873"/>
              <a:ext cx="894080" cy="894080"/>
            </a:xfrm>
            <a:prstGeom prst="ellipse">
              <a:avLst/>
            </a:prstGeom>
            <a:solidFill>
              <a:srgbClr val="E0EB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TextBox 14">
            <a:extLst>
              <a:ext uri="{FF2B5EF4-FFF2-40B4-BE49-F238E27FC236}">
                <a16:creationId xmlns:a16="http://schemas.microsoft.com/office/drawing/2014/main" id="{9EF75AAC-56B4-7C0C-F694-DCDC0FF6372F}"/>
              </a:ext>
            </a:extLst>
          </p:cNvPr>
          <p:cNvSpPr txBox="1"/>
          <p:nvPr/>
        </p:nvSpPr>
        <p:spPr>
          <a:xfrm>
            <a:off x="430821" y="2025793"/>
            <a:ext cx="3855013" cy="1754326"/>
          </a:xfrm>
          <a:prstGeom prst="rect">
            <a:avLst/>
          </a:prstGeom>
          <a:noFill/>
        </p:spPr>
        <p:txBody>
          <a:bodyPr wrap="square" rtlCol="0">
            <a:spAutoFit/>
          </a:bodyPr>
          <a:lstStyle/>
          <a:p>
            <a:pPr algn="just"/>
            <a:r>
              <a:rPr lang="en-US" b="1" dirty="0">
                <a:latin typeface="Arial" panose="020B0604020202020204" pitchFamily="34" charset="0"/>
                <a:cs typeface="Arial" panose="020B0604020202020204" pitchFamily="34" charset="0"/>
              </a:rPr>
              <a:t>Quality</a:t>
            </a:r>
          </a:p>
          <a:p>
            <a:pPr marL="285750" indent="-285750" algn="just">
              <a:buClr>
                <a:srgbClr val="3C23D7"/>
              </a:buClr>
              <a:buFont typeface="Wingdings" panose="05000000000000000000" pitchFamily="2" charset="2"/>
              <a:buChar char="§"/>
            </a:pPr>
            <a:r>
              <a:rPr lang="en-US" dirty="0">
                <a:latin typeface="Arial" panose="020B0604020202020204" pitchFamily="34" charset="0"/>
                <a:cs typeface="Arial" panose="020B0604020202020204" pitchFamily="34" charset="0"/>
              </a:rPr>
              <a:t>Poor clinical care outcomes and avoidable deaths</a:t>
            </a:r>
          </a:p>
          <a:p>
            <a:pPr marL="285750" indent="-285750" algn="just">
              <a:buClr>
                <a:srgbClr val="3C23D7"/>
              </a:buClr>
              <a:buFont typeface="Wingdings" panose="05000000000000000000" pitchFamily="2" charset="2"/>
              <a:buChar char="§"/>
            </a:pPr>
            <a:r>
              <a:rPr lang="en-US" dirty="0">
                <a:latin typeface="Arial" panose="020B0604020202020204" pitchFamily="34" charset="0"/>
                <a:cs typeface="Arial" panose="020B0604020202020204" pitchFamily="34" charset="0"/>
              </a:rPr>
              <a:t>Increased patient neglect and harm</a:t>
            </a:r>
          </a:p>
          <a:p>
            <a:pPr marL="285750" indent="-285750" algn="just">
              <a:buClr>
                <a:srgbClr val="3C23D7"/>
              </a:buClr>
              <a:buFont typeface="Wingdings" panose="05000000000000000000" pitchFamily="2" charset="2"/>
              <a:buChar char="§"/>
            </a:pPr>
            <a:endParaRPr lang="en-US" dirty="0">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1367A819-5630-0187-C333-1AB6ECD9CD29}"/>
              </a:ext>
            </a:extLst>
          </p:cNvPr>
          <p:cNvSpPr txBox="1"/>
          <p:nvPr/>
        </p:nvSpPr>
        <p:spPr>
          <a:xfrm>
            <a:off x="7465076" y="2112808"/>
            <a:ext cx="3751579" cy="923330"/>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Efficiency</a:t>
            </a:r>
          </a:p>
          <a:p>
            <a:pPr marL="285750" indent="-285750">
              <a:buClr>
                <a:srgbClr val="3C23D7"/>
              </a:buClr>
              <a:buFont typeface="Wingdings" panose="05000000000000000000" pitchFamily="2" charset="2"/>
              <a:buChar char="§"/>
            </a:pPr>
            <a:r>
              <a:rPr lang="en-US" dirty="0">
                <a:latin typeface="Arial" panose="020B0604020202020204" pitchFamily="34" charset="0"/>
                <a:cs typeface="Arial" panose="020B0604020202020204" pitchFamily="34" charset="0"/>
              </a:rPr>
              <a:t>Mismanagement of resources</a:t>
            </a:r>
          </a:p>
          <a:p>
            <a:pPr marL="285750" indent="-285750">
              <a:buClr>
                <a:srgbClr val="3C23D7"/>
              </a:buClr>
              <a:buFont typeface="Wingdings" panose="05000000000000000000" pitchFamily="2" charset="2"/>
              <a:buChar char="§"/>
            </a:pPr>
            <a:r>
              <a:rPr lang="en-US" dirty="0">
                <a:latin typeface="Arial" panose="020B0604020202020204" pitchFamily="34" charset="0"/>
                <a:cs typeface="Arial" panose="020B0604020202020204" pitchFamily="34" charset="0"/>
              </a:rPr>
              <a:t>Ineffective healthcare delivery</a:t>
            </a:r>
          </a:p>
        </p:txBody>
      </p:sp>
      <p:sp>
        <p:nvSpPr>
          <p:cNvPr id="23" name="TextBox 22">
            <a:extLst>
              <a:ext uri="{FF2B5EF4-FFF2-40B4-BE49-F238E27FC236}">
                <a16:creationId xmlns:a16="http://schemas.microsoft.com/office/drawing/2014/main" id="{CBCC4D1A-3BC9-ECB2-738D-DC7E141DAA14}"/>
              </a:ext>
            </a:extLst>
          </p:cNvPr>
          <p:cNvSpPr txBox="1"/>
          <p:nvPr/>
        </p:nvSpPr>
        <p:spPr>
          <a:xfrm>
            <a:off x="4469868" y="4846872"/>
            <a:ext cx="2995207" cy="923330"/>
          </a:xfrm>
          <a:prstGeom prst="rect">
            <a:avLst/>
          </a:prstGeom>
          <a:noFill/>
        </p:spPr>
        <p:txBody>
          <a:bodyPr wrap="square" rtlCol="0">
            <a:spAutoFit/>
          </a:bodyPr>
          <a:lstStyle/>
          <a:p>
            <a:pPr algn="ctr"/>
            <a:r>
              <a:rPr lang="en-US" b="1" dirty="0">
                <a:latin typeface="Arial" panose="020B0604020202020204" pitchFamily="34" charset="0"/>
                <a:cs typeface="Arial" panose="020B0604020202020204" pitchFamily="34" charset="0"/>
              </a:rPr>
              <a:t>Equity</a:t>
            </a:r>
          </a:p>
          <a:p>
            <a:pPr marL="285750" indent="-285750" algn="ctr">
              <a:buClr>
                <a:srgbClr val="3C23D7"/>
              </a:buClr>
              <a:buFont typeface="Wingdings" panose="05000000000000000000" pitchFamily="2" charset="2"/>
              <a:buChar char="§"/>
            </a:pPr>
            <a:r>
              <a:rPr lang="en-US" dirty="0">
                <a:latin typeface="Arial" panose="020B0604020202020204" pitchFamily="34" charset="0"/>
                <a:cs typeface="Arial" panose="020B0604020202020204" pitchFamily="34" charset="0"/>
              </a:rPr>
              <a:t>Vulnerable patients experienced unsafe care</a:t>
            </a:r>
          </a:p>
        </p:txBody>
      </p:sp>
      <p:sp>
        <p:nvSpPr>
          <p:cNvPr id="26" name="TextBox 25">
            <a:extLst>
              <a:ext uri="{FF2B5EF4-FFF2-40B4-BE49-F238E27FC236}">
                <a16:creationId xmlns:a16="http://schemas.microsoft.com/office/drawing/2014/main" id="{BD6B506C-2129-CD0D-BEF0-9549B4FD80FF}"/>
              </a:ext>
            </a:extLst>
          </p:cNvPr>
          <p:cNvSpPr txBox="1"/>
          <p:nvPr/>
        </p:nvSpPr>
        <p:spPr>
          <a:xfrm>
            <a:off x="430822" y="5961521"/>
            <a:ext cx="11009338" cy="646331"/>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The scandal significantly damaged public trust in the NHS and highlighted the need for stronger patient safety systems (Harris et al., 2023; Chatburn et al., 2018).</a:t>
            </a:r>
          </a:p>
        </p:txBody>
      </p:sp>
      <p:pic>
        <p:nvPicPr>
          <p:cNvPr id="28" name="Picture 27">
            <a:extLst>
              <a:ext uri="{FF2B5EF4-FFF2-40B4-BE49-F238E27FC236}">
                <a16:creationId xmlns:a16="http://schemas.microsoft.com/office/drawing/2014/main" id="{D40A47C6-89BA-8E65-CD76-EA0EB9E535A3}"/>
              </a:ext>
            </a:extLst>
          </p:cNvPr>
          <p:cNvPicPr>
            <a:picLocks noChangeAspect="1"/>
          </p:cNvPicPr>
          <p:nvPr/>
        </p:nvPicPr>
        <p:blipFill>
          <a:blip r:embed="rId3"/>
          <a:stretch>
            <a:fillRect/>
          </a:stretch>
        </p:blipFill>
        <p:spPr>
          <a:xfrm>
            <a:off x="4452636" y="2262684"/>
            <a:ext cx="490395" cy="490395"/>
          </a:xfrm>
          <a:prstGeom prst="rect">
            <a:avLst/>
          </a:prstGeom>
        </p:spPr>
      </p:pic>
      <p:pic>
        <p:nvPicPr>
          <p:cNvPr id="30" name="Picture 29">
            <a:extLst>
              <a:ext uri="{FF2B5EF4-FFF2-40B4-BE49-F238E27FC236}">
                <a16:creationId xmlns:a16="http://schemas.microsoft.com/office/drawing/2014/main" id="{13DD0E4F-D876-7FEB-53DC-4B4F88404499}"/>
              </a:ext>
            </a:extLst>
          </p:cNvPr>
          <p:cNvPicPr>
            <a:picLocks noChangeAspect="1"/>
          </p:cNvPicPr>
          <p:nvPr/>
        </p:nvPicPr>
        <p:blipFill>
          <a:blip r:embed="rId4"/>
          <a:stretch>
            <a:fillRect/>
          </a:stretch>
        </p:blipFill>
        <p:spPr>
          <a:xfrm>
            <a:off x="6674928" y="2238358"/>
            <a:ext cx="490395" cy="490395"/>
          </a:xfrm>
          <a:prstGeom prst="rect">
            <a:avLst/>
          </a:prstGeom>
        </p:spPr>
      </p:pic>
      <p:pic>
        <p:nvPicPr>
          <p:cNvPr id="32" name="Picture 31">
            <a:extLst>
              <a:ext uri="{FF2B5EF4-FFF2-40B4-BE49-F238E27FC236}">
                <a16:creationId xmlns:a16="http://schemas.microsoft.com/office/drawing/2014/main" id="{79EC57C5-1311-3CC8-3E6C-6FAC3E049462}"/>
              </a:ext>
            </a:extLst>
          </p:cNvPr>
          <p:cNvPicPr>
            <a:picLocks noChangeAspect="1"/>
          </p:cNvPicPr>
          <p:nvPr/>
        </p:nvPicPr>
        <p:blipFill>
          <a:blip r:embed="rId5"/>
          <a:stretch>
            <a:fillRect/>
          </a:stretch>
        </p:blipFill>
        <p:spPr>
          <a:xfrm>
            <a:off x="5623820" y="4132741"/>
            <a:ext cx="512820" cy="512820"/>
          </a:xfrm>
          <a:prstGeom prst="rect">
            <a:avLst/>
          </a:prstGeom>
        </p:spPr>
      </p:pic>
    </p:spTree>
    <p:extLst>
      <p:ext uri="{BB962C8B-B14F-4D97-AF65-F5344CB8AC3E}">
        <p14:creationId xmlns:p14="http://schemas.microsoft.com/office/powerpoint/2010/main" val="753257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C00596-E4B3-A76D-421B-EE2BFAD8D9DC}"/>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33CB8521-94BF-5107-1845-3C413093A3C9}"/>
              </a:ext>
            </a:extLst>
          </p:cNvPr>
          <p:cNvSpPr txBox="1"/>
          <p:nvPr/>
        </p:nvSpPr>
        <p:spPr>
          <a:xfrm>
            <a:off x="430822" y="240436"/>
            <a:ext cx="7361898"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3C23D7"/>
                </a:solidFill>
                <a:effectLst/>
                <a:uLnTx/>
                <a:uFillTx/>
                <a:latin typeface="Arial" panose="020B0604020202020204" pitchFamily="34" charset="0"/>
                <a:ea typeface="Tahoma" panose="020B0604030504040204" pitchFamily="34" charset="0"/>
                <a:cs typeface="Arial" panose="020B0604020202020204" pitchFamily="34" charset="0"/>
              </a:rPr>
              <a:t>Recommendations </a:t>
            </a:r>
          </a:p>
        </p:txBody>
      </p:sp>
      <p:sp>
        <p:nvSpPr>
          <p:cNvPr id="20" name="TextBox 19">
            <a:extLst>
              <a:ext uri="{FF2B5EF4-FFF2-40B4-BE49-F238E27FC236}">
                <a16:creationId xmlns:a16="http://schemas.microsoft.com/office/drawing/2014/main" id="{5E5A8C84-56EC-447F-584F-FA234FDDF4FD}"/>
              </a:ext>
            </a:extLst>
          </p:cNvPr>
          <p:cNvSpPr txBox="1"/>
          <p:nvPr/>
        </p:nvSpPr>
        <p:spPr>
          <a:xfrm>
            <a:off x="430822" y="886767"/>
            <a:ext cx="11608778" cy="5632311"/>
          </a:xfrm>
          <a:prstGeom prst="rect">
            <a:avLst/>
          </a:prstGeom>
          <a:noFill/>
        </p:spPr>
        <p:txBody>
          <a:bodyPr wrap="square" rtlCol="0">
            <a:spAutoFit/>
          </a:bodyPr>
          <a:lstStyle/>
          <a:p>
            <a:pPr marL="0" marR="0" lvl="0" indent="0" algn="l" defTabSz="914400" rtl="0" eaLnBrk="1" fontAlgn="auto" latinLnBrk="0" hangingPunct="1">
              <a:spcBef>
                <a:spcPts val="0"/>
              </a:spcBef>
              <a:spcAft>
                <a:spcPts val="0"/>
              </a:spcAft>
              <a:buClr>
                <a:srgbClr val="3C23D7"/>
              </a:buClr>
              <a:buSzTx/>
              <a:buFontTx/>
              <a:buNone/>
              <a:tabLst/>
              <a:defRPr/>
            </a:pPr>
            <a:r>
              <a:rPr kumimoji="0" lang="en-US" b="0" i="0" u="none" strike="noStrike" kern="1200" cap="none" spc="0" normalizeH="0" baseline="0" noProof="0" dirty="0">
                <a:ln>
                  <a:noFill/>
                </a:ln>
                <a:effectLst/>
                <a:uLnTx/>
                <a:uFillTx/>
                <a:latin typeface="Arial" panose="020B0604020202020204" pitchFamily="34" charset="0"/>
                <a:cs typeface="Arial" panose="020B0604020202020204" pitchFamily="34" charset="0"/>
              </a:rPr>
              <a:t>Based on the findings of this study, the following recommendations are proposed to enhance the quality, safety, and efficiency of healthcare service delivery.  </a:t>
            </a:r>
          </a:p>
          <a:p>
            <a:pPr marL="285750" marR="0" lvl="0" indent="-285750" algn="l" defTabSz="914400" rtl="0" eaLnBrk="1" fontAlgn="auto" latinLnBrk="0" hangingPunct="1">
              <a:spcBef>
                <a:spcPts val="0"/>
              </a:spcBef>
              <a:spcAft>
                <a:spcPts val="0"/>
              </a:spcAft>
              <a:buClr>
                <a:srgbClr val="3C23D7"/>
              </a:buClr>
              <a:buSzTx/>
              <a:buFont typeface="Wingdings" panose="05000000000000000000" pitchFamily="2" charset="2"/>
              <a:buChar char="§"/>
              <a:tabLst/>
              <a:defRPr/>
            </a:pPr>
            <a:endParaRPr kumimoji="0" lang="en-US"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285750" lvl="0" indent="-285750">
              <a:buClr>
                <a:srgbClr val="3C23D7"/>
              </a:buClr>
              <a:buFont typeface="Wingdings" panose="05000000000000000000" pitchFamily="2" charset="2"/>
              <a:buChar char="§"/>
              <a:defRPr/>
            </a:pPr>
            <a:r>
              <a:rPr kumimoji="0" lang="en-US" b="0" i="0" u="none" strike="noStrike" kern="1200" cap="none" spc="0" normalizeH="0" baseline="0" noProof="0" dirty="0">
                <a:ln>
                  <a:noFill/>
                </a:ln>
                <a:effectLst/>
                <a:uLnTx/>
                <a:uFillTx/>
                <a:latin typeface="Arial" panose="020B0604020202020204" pitchFamily="34" charset="0"/>
                <a:cs typeface="Arial" panose="020B0604020202020204" pitchFamily="34" charset="0"/>
              </a:rPr>
              <a:t>Healthcare organisations should prioritise safe staffing levels by ensuring adequate nurse-to-patient ratios to improve patient care quality and safety </a:t>
            </a:r>
            <a:r>
              <a:rPr lang="en-GB" dirty="0">
                <a:latin typeface="Arial" panose="020B0604020202020204" pitchFamily="34" charset="0"/>
                <a:cs typeface="Arial" panose="020B0604020202020204" pitchFamily="34" charset="0"/>
              </a:rPr>
              <a:t>(The Royal College of Nursing, 2025)</a:t>
            </a:r>
            <a:r>
              <a:rPr kumimoji="0" lang="en-US" b="0" i="0" u="none" strike="noStrike" kern="1200" cap="none" spc="0" normalizeH="0" baseline="0" noProof="0" dirty="0">
                <a:ln>
                  <a:noFill/>
                </a:ln>
                <a:effectLst/>
                <a:uLnTx/>
                <a:uFillTx/>
                <a:latin typeface="Arial" panose="020B0604020202020204" pitchFamily="34" charset="0"/>
                <a:cs typeface="Arial" panose="020B0604020202020204" pitchFamily="34" charset="0"/>
              </a:rPr>
              <a:t>.</a:t>
            </a:r>
          </a:p>
          <a:p>
            <a:pPr marL="285750" marR="0" lvl="0" indent="-285750" algn="l" defTabSz="914400" rtl="0" eaLnBrk="1" fontAlgn="auto" latinLnBrk="0" hangingPunct="1">
              <a:spcBef>
                <a:spcPts val="0"/>
              </a:spcBef>
              <a:spcAft>
                <a:spcPts val="0"/>
              </a:spcAft>
              <a:buClr>
                <a:srgbClr val="3C23D7"/>
              </a:buClr>
              <a:buSzTx/>
              <a:buFont typeface="Wingdings" panose="05000000000000000000" pitchFamily="2" charset="2"/>
              <a:buChar char="§"/>
              <a:tabLst/>
              <a:defRPr/>
            </a:pPr>
            <a:endParaRPr kumimoji="0" lang="en-US"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285750" lvl="0" indent="-285750">
              <a:buClr>
                <a:srgbClr val="3C23D7"/>
              </a:buClr>
              <a:buFont typeface="Wingdings" panose="05000000000000000000" pitchFamily="2" charset="2"/>
              <a:buChar char="§"/>
              <a:defRPr/>
            </a:pPr>
            <a:r>
              <a:rPr kumimoji="0" lang="en-US" b="0" i="0" u="none" strike="noStrike" kern="1200" cap="none" spc="0" normalizeH="0" baseline="0" noProof="0" dirty="0">
                <a:ln>
                  <a:noFill/>
                </a:ln>
                <a:effectLst/>
                <a:uLnTx/>
                <a:uFillTx/>
                <a:latin typeface="Arial" panose="020B0604020202020204" pitchFamily="34" charset="0"/>
                <a:cs typeface="Arial" panose="020B0604020202020204" pitchFamily="34" charset="0"/>
              </a:rPr>
              <a:t>A patient-centred culture should be embedded, where patient safety and dignity take precedence over financial and performance targets </a:t>
            </a:r>
            <a:r>
              <a:rPr lang="en-GB" dirty="0">
                <a:latin typeface="Arial" panose="020B0604020202020204" pitchFamily="34" charset="0"/>
                <a:cs typeface="Arial" panose="020B0604020202020204" pitchFamily="34" charset="0"/>
              </a:rPr>
              <a:t>(Wong, </a:t>
            </a:r>
            <a:r>
              <a:rPr lang="en-GB" dirty="0" err="1">
                <a:latin typeface="Arial" panose="020B0604020202020204" pitchFamily="34" charset="0"/>
                <a:cs typeface="Arial" panose="020B0604020202020204" pitchFamily="34" charset="0"/>
              </a:rPr>
              <a:t>Mavondo</a:t>
            </a:r>
            <a:r>
              <a:rPr lang="en-GB" dirty="0">
                <a:latin typeface="Arial" panose="020B0604020202020204" pitchFamily="34" charset="0"/>
                <a:cs typeface="Arial" panose="020B0604020202020204" pitchFamily="34" charset="0"/>
              </a:rPr>
              <a:t> and Fisher, 2020)</a:t>
            </a:r>
            <a:r>
              <a:rPr kumimoji="0" lang="en-US" b="0" i="0" u="none" strike="noStrike" kern="1200" cap="none" spc="0" normalizeH="0" baseline="0" noProof="0" dirty="0">
                <a:ln>
                  <a:noFill/>
                </a:ln>
                <a:effectLst/>
                <a:uLnTx/>
                <a:uFillTx/>
                <a:latin typeface="Arial" panose="020B0604020202020204" pitchFamily="34" charset="0"/>
                <a:cs typeface="Arial" panose="020B0604020202020204" pitchFamily="34" charset="0"/>
              </a:rPr>
              <a:t>.</a:t>
            </a:r>
          </a:p>
          <a:p>
            <a:pPr marL="285750" marR="0" lvl="0" indent="-285750" algn="l" defTabSz="914400" rtl="0" eaLnBrk="1" fontAlgn="auto" latinLnBrk="0" hangingPunct="1">
              <a:spcBef>
                <a:spcPts val="0"/>
              </a:spcBef>
              <a:spcAft>
                <a:spcPts val="0"/>
              </a:spcAft>
              <a:buClr>
                <a:srgbClr val="3C23D7"/>
              </a:buClr>
              <a:buSzTx/>
              <a:buFont typeface="Wingdings" panose="05000000000000000000" pitchFamily="2" charset="2"/>
              <a:buChar char="§"/>
              <a:tabLst/>
              <a:defRPr/>
            </a:pPr>
            <a:endParaRPr kumimoji="0" lang="en-US"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285750" marR="0" lvl="0" indent="-285750" algn="l" defTabSz="914400" rtl="0" eaLnBrk="1" fontAlgn="auto" latinLnBrk="0" hangingPunct="1">
              <a:spcBef>
                <a:spcPts val="0"/>
              </a:spcBef>
              <a:spcAft>
                <a:spcPts val="0"/>
              </a:spcAft>
              <a:buClr>
                <a:srgbClr val="3C23D7"/>
              </a:buClr>
              <a:buSzTx/>
              <a:buFont typeface="Wingdings" panose="05000000000000000000" pitchFamily="2" charset="2"/>
              <a:buChar char="§"/>
              <a:tabLst/>
              <a:defRPr/>
            </a:pPr>
            <a:r>
              <a:rPr kumimoji="0" lang="en-US" b="0" i="0" u="none" strike="noStrike" kern="1200" cap="none" spc="0" normalizeH="0" baseline="0" noProof="0" dirty="0">
                <a:ln>
                  <a:noFill/>
                </a:ln>
                <a:effectLst/>
                <a:uLnTx/>
                <a:uFillTx/>
                <a:latin typeface="Arial" panose="020B0604020202020204" pitchFamily="34" charset="0"/>
                <a:cs typeface="Arial" panose="020B0604020202020204" pitchFamily="34" charset="0"/>
              </a:rPr>
              <a:t>Transparent and responsive complaint management systems should be established to ensure patient concerns are promptly addressed and used for service improvement (NHS England, 2019).</a:t>
            </a:r>
          </a:p>
          <a:p>
            <a:pPr marL="285750" marR="0" lvl="0" indent="-285750" algn="l" defTabSz="914400" rtl="0" eaLnBrk="1" fontAlgn="auto" latinLnBrk="0" hangingPunct="1">
              <a:spcBef>
                <a:spcPts val="0"/>
              </a:spcBef>
              <a:spcAft>
                <a:spcPts val="0"/>
              </a:spcAft>
              <a:buClr>
                <a:srgbClr val="3C23D7"/>
              </a:buClr>
              <a:buSzTx/>
              <a:buFont typeface="Wingdings" panose="05000000000000000000" pitchFamily="2" charset="2"/>
              <a:buChar char="§"/>
              <a:tabLst/>
              <a:defRPr/>
            </a:pPr>
            <a:endParaRPr kumimoji="0" lang="en-US"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285750" lvl="0" indent="-285750">
              <a:buClr>
                <a:srgbClr val="3C23D7"/>
              </a:buClr>
              <a:buFont typeface="Wingdings" panose="05000000000000000000" pitchFamily="2" charset="2"/>
              <a:buChar char="§"/>
              <a:defRPr/>
            </a:pPr>
            <a:r>
              <a:rPr kumimoji="0" lang="en-US" b="0" i="0" u="none" strike="noStrike" kern="1200" cap="none" spc="0" normalizeH="0" baseline="0" noProof="0" dirty="0">
                <a:ln>
                  <a:noFill/>
                </a:ln>
                <a:effectLst/>
                <a:uLnTx/>
                <a:uFillTx/>
                <a:latin typeface="Arial" panose="020B0604020202020204" pitchFamily="34" charset="0"/>
                <a:cs typeface="Arial" panose="020B0604020202020204" pitchFamily="34" charset="0"/>
              </a:rPr>
              <a:t>Robust incident reporting systems should be strengthened to encourage reporting, learning, and prevention of future errors</a:t>
            </a:r>
            <a:r>
              <a:rPr lang="en-US" dirty="0">
                <a:latin typeface="Arial" panose="020B0604020202020204" pitchFamily="34" charset="0"/>
                <a:cs typeface="Arial" panose="020B0604020202020204" pitchFamily="34" charset="0"/>
              </a:rPr>
              <a:t> (NHS England, 2019)</a:t>
            </a:r>
            <a:r>
              <a:rPr kumimoji="0" lang="en-US" b="0" i="0" u="none" strike="noStrike" kern="1200" cap="none" spc="0" normalizeH="0" baseline="0" noProof="0" dirty="0">
                <a:ln>
                  <a:noFill/>
                </a:ln>
                <a:effectLst/>
                <a:uLnTx/>
                <a:uFillTx/>
                <a:latin typeface="Arial" panose="020B0604020202020204" pitchFamily="34" charset="0"/>
                <a:cs typeface="Arial" panose="020B0604020202020204" pitchFamily="34" charset="0"/>
              </a:rPr>
              <a:t>.</a:t>
            </a:r>
          </a:p>
          <a:p>
            <a:pPr marL="285750" marR="0" lvl="0" indent="-285750" algn="l" defTabSz="914400" rtl="0" eaLnBrk="1" fontAlgn="auto" latinLnBrk="0" hangingPunct="1">
              <a:spcBef>
                <a:spcPts val="0"/>
              </a:spcBef>
              <a:spcAft>
                <a:spcPts val="0"/>
              </a:spcAft>
              <a:buClr>
                <a:srgbClr val="3C23D7"/>
              </a:buClr>
              <a:buSzTx/>
              <a:buFont typeface="Wingdings" panose="05000000000000000000" pitchFamily="2" charset="2"/>
              <a:buChar char="§"/>
              <a:tabLst/>
              <a:defRPr/>
            </a:pPr>
            <a:endParaRPr kumimoji="0" lang="en-US"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285750" lvl="0" indent="-285750">
              <a:buClr>
                <a:srgbClr val="3C23D7"/>
              </a:buClr>
              <a:buFont typeface="Wingdings" panose="05000000000000000000" pitchFamily="2" charset="2"/>
              <a:buChar char="§"/>
              <a:defRPr/>
            </a:pPr>
            <a:r>
              <a:rPr kumimoji="0" lang="en-US" b="0" i="0" u="none" strike="noStrike" kern="1200" cap="none" spc="0" normalizeH="0" baseline="0" noProof="0" dirty="0">
                <a:ln>
                  <a:noFill/>
                </a:ln>
                <a:effectLst/>
                <a:uLnTx/>
                <a:uFillTx/>
                <a:latin typeface="Arial" panose="020B0604020202020204" pitchFamily="34" charset="0"/>
                <a:cs typeface="Arial" panose="020B0604020202020204" pitchFamily="34" charset="0"/>
              </a:rPr>
              <a:t>Whistleblowing policies should be reinforced to protect and empower staff to raise concerns without fear of retaliation </a:t>
            </a:r>
            <a:r>
              <a:rPr lang="en-GB" dirty="0">
                <a:latin typeface="Arial" panose="020B0604020202020204" pitchFamily="34" charset="0"/>
                <a:cs typeface="Arial" panose="020B0604020202020204" pitchFamily="34" charset="0"/>
              </a:rPr>
              <a:t>(Blenkinsopp et al., 2019)</a:t>
            </a:r>
            <a:r>
              <a:rPr kumimoji="0" lang="en-US" b="0" i="0" u="none" strike="noStrike" kern="1200" cap="none" spc="0" normalizeH="0" baseline="0" noProof="0" dirty="0">
                <a:ln>
                  <a:noFill/>
                </a:ln>
                <a:effectLst/>
                <a:uLnTx/>
                <a:uFillTx/>
                <a:latin typeface="Arial" panose="020B0604020202020204" pitchFamily="34" charset="0"/>
                <a:cs typeface="Arial" panose="020B0604020202020204" pitchFamily="34" charset="0"/>
              </a:rPr>
              <a:t>.</a:t>
            </a:r>
          </a:p>
          <a:p>
            <a:pPr marL="285750" marR="0" lvl="0" indent="-285750" algn="l" defTabSz="914400" rtl="0" eaLnBrk="1" fontAlgn="auto" latinLnBrk="0" hangingPunct="1">
              <a:spcBef>
                <a:spcPts val="0"/>
              </a:spcBef>
              <a:spcAft>
                <a:spcPts val="0"/>
              </a:spcAft>
              <a:buClr>
                <a:srgbClr val="3C23D7"/>
              </a:buClr>
              <a:buSzTx/>
              <a:buFont typeface="Wingdings" panose="05000000000000000000" pitchFamily="2" charset="2"/>
              <a:buChar char="§"/>
              <a:tabLst/>
              <a:defRPr/>
            </a:pPr>
            <a:endParaRPr kumimoji="0" lang="en-US"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285750" lvl="0" indent="-285750">
              <a:buClr>
                <a:srgbClr val="3C23D7"/>
              </a:buClr>
              <a:buFont typeface="Wingdings" panose="05000000000000000000" pitchFamily="2" charset="2"/>
              <a:buChar char="§"/>
              <a:defRPr/>
            </a:pPr>
            <a:r>
              <a:rPr kumimoji="0" lang="en-US" b="0" i="0" u="none" strike="noStrike" kern="1200" cap="none" spc="0" normalizeH="0" baseline="0" noProof="0" dirty="0">
                <a:ln>
                  <a:noFill/>
                </a:ln>
                <a:effectLst/>
                <a:uLnTx/>
                <a:uFillTx/>
                <a:latin typeface="Arial" panose="020B0604020202020204" pitchFamily="34" charset="0"/>
                <a:cs typeface="Arial" panose="020B0604020202020204" pitchFamily="34" charset="0"/>
              </a:rPr>
              <a:t>Continuous staff training and professional development should be promoted to maintain high standards of clinical competence and care delivery </a:t>
            </a:r>
            <a:r>
              <a:rPr lang="en-GB" dirty="0">
                <a:latin typeface="Arial" panose="020B0604020202020204" pitchFamily="34" charset="0"/>
                <a:cs typeface="Arial" panose="020B0604020202020204" pitchFamily="34" charset="0"/>
              </a:rPr>
              <a:t>(The Royal College of Nursing, 2025)</a:t>
            </a:r>
            <a:r>
              <a:rPr kumimoji="0" lang="en-US" b="0" i="0" u="none" strike="noStrike" kern="1200" cap="none" spc="0" normalizeH="0" baseline="0" noProof="0" dirty="0">
                <a:ln>
                  <a:noFill/>
                </a:ln>
                <a:effectLst/>
                <a:uLnTx/>
                <a:uFillTx/>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7582025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793AFE-4AA5-F6A4-E054-98E80FEFCD52}"/>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B5361BD4-E4C3-4B4A-FDD3-D03A4F830852}"/>
              </a:ext>
            </a:extLst>
          </p:cNvPr>
          <p:cNvSpPr txBox="1"/>
          <p:nvPr/>
        </p:nvSpPr>
        <p:spPr>
          <a:xfrm>
            <a:off x="430822" y="494436"/>
            <a:ext cx="7361898"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3C23D7"/>
                </a:solidFill>
                <a:effectLst/>
                <a:uLnTx/>
                <a:uFillTx/>
                <a:latin typeface="Arial" panose="020B0604020202020204" pitchFamily="34" charset="0"/>
                <a:ea typeface="Tahoma" panose="020B0604030504040204" pitchFamily="34" charset="0"/>
                <a:cs typeface="Arial" panose="020B0604020202020204" pitchFamily="34" charset="0"/>
              </a:rPr>
              <a:t>Conclusions</a:t>
            </a:r>
          </a:p>
        </p:txBody>
      </p:sp>
      <p:sp>
        <p:nvSpPr>
          <p:cNvPr id="20" name="TextBox 19">
            <a:extLst>
              <a:ext uri="{FF2B5EF4-FFF2-40B4-BE49-F238E27FC236}">
                <a16:creationId xmlns:a16="http://schemas.microsoft.com/office/drawing/2014/main" id="{5B3D2C04-B7BF-2BBC-AAC3-38DFA69CAF6E}"/>
              </a:ext>
            </a:extLst>
          </p:cNvPr>
          <p:cNvSpPr txBox="1"/>
          <p:nvPr/>
        </p:nvSpPr>
        <p:spPr>
          <a:xfrm>
            <a:off x="430822" y="1263558"/>
            <a:ext cx="10247338" cy="4611519"/>
          </a:xfrm>
          <a:prstGeom prst="rect">
            <a:avLst/>
          </a:prstGeom>
          <a:noFill/>
        </p:spPr>
        <p:txBody>
          <a:bodyPr wrap="square" rtlCol="0">
            <a:spAutoFit/>
          </a:bodyPr>
          <a:lstStyle/>
          <a:p>
            <a:pPr marL="285750" marR="0" lvl="0" indent="-285750" algn="l" defTabSz="914400" rtl="0" eaLnBrk="1" fontAlgn="auto" latinLnBrk="0" hangingPunct="1">
              <a:lnSpc>
                <a:spcPct val="150000"/>
              </a:lnSpc>
              <a:spcBef>
                <a:spcPts val="0"/>
              </a:spcBef>
              <a:spcAft>
                <a:spcPts val="0"/>
              </a:spcAft>
              <a:buClr>
                <a:srgbClr val="3C23D7"/>
              </a:buClr>
              <a:buSzTx/>
              <a:buFont typeface="Wingdings" panose="05000000000000000000" pitchFamily="2" charset="2"/>
              <a:buChar char="§"/>
              <a:tabLst/>
              <a:defRPr/>
            </a:pPr>
            <a:r>
              <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study highlights that systemic failures in leadership, staffing, governance, and organisational culture significantly contributed to poor patient outcomes.</a:t>
            </a:r>
          </a:p>
          <a:p>
            <a:pPr marL="0" marR="0" lvl="0" indent="0" algn="l" defTabSz="914400" rtl="0" eaLnBrk="1" fontAlgn="auto" latinLnBrk="0" hangingPunct="1">
              <a:lnSpc>
                <a:spcPct val="150000"/>
              </a:lnSpc>
              <a:spcBef>
                <a:spcPts val="0"/>
              </a:spcBef>
              <a:spcAft>
                <a:spcPts val="0"/>
              </a:spcAft>
              <a:buClr>
                <a:srgbClr val="3C23D7"/>
              </a:buClr>
              <a:buSzTx/>
              <a:buFontTx/>
              <a:buNone/>
              <a:tabLst/>
              <a:defRPr/>
            </a:pPr>
            <a:r>
              <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285750" marR="0" lvl="0" indent="-285750" algn="l" defTabSz="914400" rtl="0" eaLnBrk="1" fontAlgn="auto" latinLnBrk="0" hangingPunct="1">
              <a:lnSpc>
                <a:spcPct val="150000"/>
              </a:lnSpc>
              <a:spcBef>
                <a:spcPts val="0"/>
              </a:spcBef>
              <a:spcAft>
                <a:spcPts val="0"/>
              </a:spcAft>
              <a:buClr>
                <a:srgbClr val="3C23D7"/>
              </a:buClr>
              <a:buSzTx/>
              <a:buFont typeface="Wingdings" panose="05000000000000000000" pitchFamily="2" charset="2"/>
              <a:buChar char="§"/>
              <a:tabLst/>
              <a:defRPr/>
            </a:pPr>
            <a:r>
              <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It demonstrates that prioritising financial targets over patient safety can lead to severe consequences, including avoidable harm and loss of life.</a:t>
            </a:r>
          </a:p>
          <a:p>
            <a:pPr marL="285750" marR="0" lvl="0" indent="-285750" algn="l" defTabSz="914400" rtl="0" eaLnBrk="1" fontAlgn="auto" latinLnBrk="0" hangingPunct="1">
              <a:lnSpc>
                <a:spcPct val="150000"/>
              </a:lnSpc>
              <a:spcBef>
                <a:spcPts val="0"/>
              </a:spcBef>
              <a:spcAft>
                <a:spcPts val="0"/>
              </a:spcAft>
              <a:buClr>
                <a:srgbClr val="3C23D7"/>
              </a:buClr>
              <a:buSzTx/>
              <a:buFont typeface="Wingdings" panose="05000000000000000000" pitchFamily="2" charset="2"/>
              <a:buChar char="§"/>
              <a:tabLst/>
              <a:defRPr/>
            </a:pPr>
            <a:endPar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50000"/>
              </a:lnSpc>
              <a:spcBef>
                <a:spcPts val="0"/>
              </a:spcBef>
              <a:spcAft>
                <a:spcPts val="0"/>
              </a:spcAft>
              <a:buClr>
                <a:srgbClr val="3C23D7"/>
              </a:buClr>
              <a:buSzTx/>
              <a:buFont typeface="Wingdings" panose="05000000000000000000" pitchFamily="2" charset="2"/>
              <a:buChar char="§"/>
              <a:tabLst/>
              <a:defRPr/>
            </a:pPr>
            <a:r>
              <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analysis confirms that weak regulatory oversight and ineffective reporting systems allowed poor practices to persist.</a:t>
            </a:r>
          </a:p>
          <a:p>
            <a:pPr marL="285750" marR="0" lvl="0" indent="-285750" algn="l" defTabSz="914400" rtl="0" eaLnBrk="1" fontAlgn="auto" latinLnBrk="0" hangingPunct="1">
              <a:lnSpc>
                <a:spcPct val="150000"/>
              </a:lnSpc>
              <a:spcBef>
                <a:spcPts val="0"/>
              </a:spcBef>
              <a:spcAft>
                <a:spcPts val="0"/>
              </a:spcAft>
              <a:buClr>
                <a:srgbClr val="3C23D7"/>
              </a:buClr>
              <a:buSzTx/>
              <a:buFont typeface="Wingdings" panose="05000000000000000000" pitchFamily="2" charset="2"/>
              <a:buChar char="§"/>
              <a:tabLst/>
              <a:defRPr/>
            </a:pPr>
            <a:endPar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85750" algn="l" defTabSz="914400" rtl="0" eaLnBrk="1" fontAlgn="auto" latinLnBrk="0" hangingPunct="1">
              <a:lnSpc>
                <a:spcPct val="150000"/>
              </a:lnSpc>
              <a:spcBef>
                <a:spcPts val="0"/>
              </a:spcBef>
              <a:spcAft>
                <a:spcPts val="0"/>
              </a:spcAft>
              <a:buClr>
                <a:srgbClr val="3C23D7"/>
              </a:buClr>
              <a:buSzTx/>
              <a:buFont typeface="Wingdings" panose="05000000000000000000" pitchFamily="2" charset="2"/>
              <a:buChar char="§"/>
              <a:tabLst/>
              <a:defRPr/>
            </a:pPr>
            <a:r>
              <a:rPr kumimoji="0" lang="en-US"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application of quality management frameworks shows that healthcare failures are often the result of multiple interconnected system breakdowns rather than individual errors.</a:t>
            </a:r>
          </a:p>
        </p:txBody>
      </p:sp>
    </p:spTree>
    <p:extLst>
      <p:ext uri="{BB962C8B-B14F-4D97-AF65-F5344CB8AC3E}">
        <p14:creationId xmlns:p14="http://schemas.microsoft.com/office/powerpoint/2010/main" val="24585265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7C9CAE-0DF3-F1CE-9C39-1AAB59087567}"/>
            </a:ext>
          </a:extLst>
        </p:cNvPr>
        <p:cNvGrpSpPr/>
        <p:nvPr/>
      </p:nvGrpSpPr>
      <p:grpSpPr>
        <a:xfrm>
          <a:off x="0" y="0"/>
          <a:ext cx="0" cy="0"/>
          <a:chOff x="0" y="0"/>
          <a:chExt cx="0" cy="0"/>
        </a:xfrm>
      </p:grpSpPr>
      <p:grpSp>
        <p:nvGrpSpPr>
          <p:cNvPr id="9" name="Group 8">
            <a:extLst>
              <a:ext uri="{FF2B5EF4-FFF2-40B4-BE49-F238E27FC236}">
                <a16:creationId xmlns:a16="http://schemas.microsoft.com/office/drawing/2014/main" id="{56818CA6-7944-A0A1-865D-5E51C9033491}"/>
              </a:ext>
            </a:extLst>
          </p:cNvPr>
          <p:cNvGrpSpPr/>
          <p:nvPr/>
        </p:nvGrpSpPr>
        <p:grpSpPr>
          <a:xfrm>
            <a:off x="430821" y="1401716"/>
            <a:ext cx="4897316" cy="1175175"/>
            <a:chOff x="430821" y="1401716"/>
            <a:chExt cx="4897316" cy="1175175"/>
          </a:xfrm>
        </p:grpSpPr>
        <p:sp>
          <p:nvSpPr>
            <p:cNvPr id="6" name="TextBox 5">
              <a:extLst>
                <a:ext uri="{FF2B5EF4-FFF2-40B4-BE49-F238E27FC236}">
                  <a16:creationId xmlns:a16="http://schemas.microsoft.com/office/drawing/2014/main" id="{A281F05D-5DD9-766E-7DB2-A9CA1C89C99C}"/>
                </a:ext>
              </a:extLst>
            </p:cNvPr>
            <p:cNvSpPr txBox="1"/>
            <p:nvPr/>
          </p:nvSpPr>
          <p:spPr>
            <a:xfrm>
              <a:off x="430821" y="1401716"/>
              <a:ext cx="4281855" cy="400110"/>
            </a:xfrm>
            <a:prstGeom prst="rect">
              <a:avLst/>
            </a:prstGeom>
            <a:noFill/>
          </p:spPr>
          <p:txBody>
            <a:bodyPr wrap="square" rtlCol="0">
              <a:spAutoFit/>
            </a:bodyPr>
            <a:lstStyle/>
            <a:p>
              <a:pPr marL="457200" indent="-457200">
                <a:buFont typeface="+mj-lt"/>
                <a:buAutoNum type="arabicPeriod"/>
              </a:pPr>
              <a:r>
                <a:rPr lang="en-US" sz="2000" b="1" dirty="0">
                  <a:solidFill>
                    <a:srgbClr val="3C23D7"/>
                  </a:solidFill>
                  <a:latin typeface="Arial" panose="020B0604020202020204" pitchFamily="34" charset="0"/>
                  <a:ea typeface="Tahoma" panose="020B0604030504040204" pitchFamily="34" charset="0"/>
                  <a:cs typeface="Arial" panose="020B0604020202020204" pitchFamily="34" charset="0"/>
                </a:rPr>
                <a:t>Introduction</a:t>
              </a:r>
            </a:p>
          </p:txBody>
        </p:sp>
        <p:sp>
          <p:nvSpPr>
            <p:cNvPr id="18" name="TextBox 17">
              <a:extLst>
                <a:ext uri="{FF2B5EF4-FFF2-40B4-BE49-F238E27FC236}">
                  <a16:creationId xmlns:a16="http://schemas.microsoft.com/office/drawing/2014/main" id="{24E01F1E-0602-7378-2FF5-79C3C65D5F44}"/>
                </a:ext>
              </a:extLst>
            </p:cNvPr>
            <p:cNvSpPr txBox="1"/>
            <p:nvPr/>
          </p:nvSpPr>
          <p:spPr>
            <a:xfrm>
              <a:off x="430821" y="1930560"/>
              <a:ext cx="4897316" cy="646331"/>
            </a:xfrm>
            <a:prstGeom prst="rect">
              <a:avLst/>
            </a:prstGeom>
            <a:noFill/>
          </p:spPr>
          <p:txBody>
            <a:bodyPr wrap="square" rtlCol="0">
              <a:spAutoFit/>
            </a:bodyPr>
            <a:lstStyle/>
            <a:p>
              <a:pPr marL="285750" indent="-285750">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Background of the healthcare quality issue</a:t>
              </a:r>
            </a:p>
            <a:p>
              <a:pPr marL="285750" indent="-285750">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Evidential support to establish significance</a:t>
              </a:r>
            </a:p>
          </p:txBody>
        </p:sp>
      </p:grpSp>
      <p:grpSp>
        <p:nvGrpSpPr>
          <p:cNvPr id="8" name="Group 7">
            <a:extLst>
              <a:ext uri="{FF2B5EF4-FFF2-40B4-BE49-F238E27FC236}">
                <a16:creationId xmlns:a16="http://schemas.microsoft.com/office/drawing/2014/main" id="{77145B3E-DCCD-2EF2-649A-F25FD7538F98}"/>
              </a:ext>
            </a:extLst>
          </p:cNvPr>
          <p:cNvGrpSpPr/>
          <p:nvPr/>
        </p:nvGrpSpPr>
        <p:grpSpPr>
          <a:xfrm>
            <a:off x="430821" y="2601868"/>
            <a:ext cx="9382174" cy="1402078"/>
            <a:chOff x="430821" y="1936374"/>
            <a:chExt cx="9382174" cy="1402078"/>
          </a:xfrm>
        </p:grpSpPr>
        <p:sp>
          <p:nvSpPr>
            <p:cNvPr id="2" name="TextBox 1">
              <a:extLst>
                <a:ext uri="{FF2B5EF4-FFF2-40B4-BE49-F238E27FC236}">
                  <a16:creationId xmlns:a16="http://schemas.microsoft.com/office/drawing/2014/main" id="{343FC6DA-FF15-0BDB-2790-E254D3C2847D}"/>
                </a:ext>
              </a:extLst>
            </p:cNvPr>
            <p:cNvSpPr txBox="1"/>
            <p:nvPr/>
          </p:nvSpPr>
          <p:spPr>
            <a:xfrm>
              <a:off x="430821" y="1936374"/>
              <a:ext cx="4496779" cy="400110"/>
            </a:xfrm>
            <a:prstGeom prst="rect">
              <a:avLst/>
            </a:prstGeom>
            <a:noFill/>
          </p:spPr>
          <p:txBody>
            <a:bodyPr wrap="square" rtlCol="0">
              <a:spAutoFit/>
            </a:bodyPr>
            <a:lstStyle/>
            <a:p>
              <a:pPr marL="457200" indent="-457200">
                <a:buFont typeface="+mj-lt"/>
                <a:buAutoNum type="arabicPeriod" startAt="2"/>
              </a:pPr>
              <a:r>
                <a:rPr lang="en-US" sz="2000" b="1" dirty="0">
                  <a:solidFill>
                    <a:srgbClr val="3C23D7"/>
                  </a:solidFill>
                  <a:latin typeface="Arial" panose="020B0604020202020204" pitchFamily="34" charset="0"/>
                  <a:ea typeface="Tahoma" panose="020B0604030504040204" pitchFamily="34" charset="0"/>
                  <a:cs typeface="Arial" panose="020B0604020202020204" pitchFamily="34" charset="0"/>
                </a:rPr>
                <a:t>Main Body</a:t>
              </a:r>
            </a:p>
          </p:txBody>
        </p:sp>
        <p:sp>
          <p:nvSpPr>
            <p:cNvPr id="3" name="TextBox 2">
              <a:extLst>
                <a:ext uri="{FF2B5EF4-FFF2-40B4-BE49-F238E27FC236}">
                  <a16:creationId xmlns:a16="http://schemas.microsoft.com/office/drawing/2014/main" id="{A1BE5D0A-6466-F377-A531-5F0581E9AE8F}"/>
                </a:ext>
              </a:extLst>
            </p:cNvPr>
            <p:cNvSpPr txBox="1"/>
            <p:nvPr/>
          </p:nvSpPr>
          <p:spPr>
            <a:xfrm>
              <a:off x="475563" y="2415122"/>
              <a:ext cx="9337432" cy="923330"/>
            </a:xfrm>
            <a:prstGeom prst="rect">
              <a:avLst/>
            </a:prstGeom>
            <a:noFill/>
          </p:spPr>
          <p:txBody>
            <a:bodyPr wrap="square" rtlCol="0">
              <a:spAutoFit/>
            </a:bodyPr>
            <a:lstStyle/>
            <a:p>
              <a:pPr marL="285750" indent="-285750">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Critical evaluation of relevant theories and models</a:t>
              </a:r>
            </a:p>
            <a:p>
              <a:pPr marL="285750" indent="-285750">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Application of Fishbone Diagram, Donabedian Model, and SWOT analysis</a:t>
              </a:r>
            </a:p>
            <a:p>
              <a:pPr marL="285750" indent="-285750">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Analysis of root causes and policy influences</a:t>
              </a:r>
            </a:p>
          </p:txBody>
        </p:sp>
      </p:grpSp>
      <p:grpSp>
        <p:nvGrpSpPr>
          <p:cNvPr id="7" name="Group 6">
            <a:extLst>
              <a:ext uri="{FF2B5EF4-FFF2-40B4-BE49-F238E27FC236}">
                <a16:creationId xmlns:a16="http://schemas.microsoft.com/office/drawing/2014/main" id="{F474324A-FAA8-5684-CED3-C127007A1834}"/>
              </a:ext>
            </a:extLst>
          </p:cNvPr>
          <p:cNvGrpSpPr/>
          <p:nvPr/>
        </p:nvGrpSpPr>
        <p:grpSpPr>
          <a:xfrm>
            <a:off x="430821" y="4256132"/>
            <a:ext cx="8631899" cy="1323440"/>
            <a:chOff x="430821" y="4037784"/>
            <a:chExt cx="8631899" cy="1323440"/>
          </a:xfrm>
        </p:grpSpPr>
        <p:sp>
          <p:nvSpPr>
            <p:cNvPr id="4" name="TextBox 3">
              <a:extLst>
                <a:ext uri="{FF2B5EF4-FFF2-40B4-BE49-F238E27FC236}">
                  <a16:creationId xmlns:a16="http://schemas.microsoft.com/office/drawing/2014/main" id="{00464D1D-DD05-624B-8173-63CE8E5BCE72}"/>
                </a:ext>
              </a:extLst>
            </p:cNvPr>
            <p:cNvSpPr txBox="1"/>
            <p:nvPr/>
          </p:nvSpPr>
          <p:spPr>
            <a:xfrm>
              <a:off x="430821" y="4037784"/>
              <a:ext cx="4791809" cy="400110"/>
            </a:xfrm>
            <a:prstGeom prst="rect">
              <a:avLst/>
            </a:prstGeom>
            <a:noFill/>
          </p:spPr>
          <p:txBody>
            <a:bodyPr wrap="square" rtlCol="0">
              <a:spAutoFit/>
            </a:bodyPr>
            <a:lstStyle/>
            <a:p>
              <a:pPr marL="457200" indent="-457200">
                <a:buFont typeface="+mj-lt"/>
                <a:buAutoNum type="arabicPeriod" startAt="3"/>
              </a:pPr>
              <a:r>
                <a:rPr lang="en-US" sz="2000" b="1" dirty="0">
                  <a:solidFill>
                    <a:srgbClr val="3C23D7"/>
                  </a:solidFill>
                  <a:latin typeface="Arial" panose="020B0604020202020204" pitchFamily="34" charset="0"/>
                  <a:ea typeface="Tahoma" panose="020B0604030504040204" pitchFamily="34" charset="0"/>
                  <a:cs typeface="Arial" panose="020B0604020202020204" pitchFamily="34" charset="0"/>
                </a:rPr>
                <a:t>Recommendations</a:t>
              </a:r>
            </a:p>
          </p:txBody>
        </p:sp>
        <p:sp>
          <p:nvSpPr>
            <p:cNvPr id="5" name="TextBox 4">
              <a:extLst>
                <a:ext uri="{FF2B5EF4-FFF2-40B4-BE49-F238E27FC236}">
                  <a16:creationId xmlns:a16="http://schemas.microsoft.com/office/drawing/2014/main" id="{4759C8A5-C228-9CCB-212B-08914BF1CBE6}"/>
                </a:ext>
              </a:extLst>
            </p:cNvPr>
            <p:cNvSpPr txBox="1"/>
            <p:nvPr/>
          </p:nvSpPr>
          <p:spPr>
            <a:xfrm>
              <a:off x="430822" y="4437894"/>
              <a:ext cx="8631898" cy="923330"/>
            </a:xfrm>
            <a:prstGeom prst="rect">
              <a:avLst/>
            </a:prstGeom>
            <a:noFill/>
          </p:spPr>
          <p:txBody>
            <a:bodyPr wrap="square" rtlCol="0">
              <a:spAutoFit/>
            </a:bodyPr>
            <a:lstStyle/>
            <a:p>
              <a:pPr marL="285750" indent="-285750">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Critical evaluation of relevant theories and models</a:t>
              </a:r>
            </a:p>
            <a:p>
              <a:pPr marL="285750" indent="-285750">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Application of Fishbone Diagram, Donabedian Model, and SWOT analysis</a:t>
              </a:r>
            </a:p>
            <a:p>
              <a:pPr marL="285750" indent="-285750">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Analysis of root causes and policy influences</a:t>
              </a:r>
            </a:p>
          </p:txBody>
        </p:sp>
      </p:grpSp>
      <p:grpSp>
        <p:nvGrpSpPr>
          <p:cNvPr id="10" name="Group 9">
            <a:extLst>
              <a:ext uri="{FF2B5EF4-FFF2-40B4-BE49-F238E27FC236}">
                <a16:creationId xmlns:a16="http://schemas.microsoft.com/office/drawing/2014/main" id="{83A1C75B-FF19-1473-D614-287903DDA824}"/>
              </a:ext>
            </a:extLst>
          </p:cNvPr>
          <p:cNvGrpSpPr/>
          <p:nvPr/>
        </p:nvGrpSpPr>
        <p:grpSpPr>
          <a:xfrm>
            <a:off x="430821" y="5830920"/>
            <a:ext cx="8113739" cy="836124"/>
            <a:chOff x="430821" y="3510469"/>
            <a:chExt cx="8113739" cy="836124"/>
          </a:xfrm>
        </p:grpSpPr>
        <p:sp>
          <p:nvSpPr>
            <p:cNvPr id="11" name="TextBox 10">
              <a:extLst>
                <a:ext uri="{FF2B5EF4-FFF2-40B4-BE49-F238E27FC236}">
                  <a16:creationId xmlns:a16="http://schemas.microsoft.com/office/drawing/2014/main" id="{FC981413-AA22-0DB4-34B3-C94E408F1305}"/>
                </a:ext>
              </a:extLst>
            </p:cNvPr>
            <p:cNvSpPr txBox="1"/>
            <p:nvPr/>
          </p:nvSpPr>
          <p:spPr>
            <a:xfrm>
              <a:off x="430821" y="3510469"/>
              <a:ext cx="4791809" cy="400110"/>
            </a:xfrm>
            <a:prstGeom prst="rect">
              <a:avLst/>
            </a:prstGeom>
            <a:noFill/>
          </p:spPr>
          <p:txBody>
            <a:bodyPr wrap="square" rtlCol="0">
              <a:spAutoFit/>
            </a:bodyPr>
            <a:lstStyle/>
            <a:p>
              <a:pPr marL="457200" indent="-457200">
                <a:buFont typeface="+mj-lt"/>
                <a:buAutoNum type="arabicPeriod" startAt="4"/>
              </a:pPr>
              <a:r>
                <a:rPr lang="en-US" sz="2000" b="1" dirty="0">
                  <a:solidFill>
                    <a:srgbClr val="3C23D7"/>
                  </a:solidFill>
                  <a:latin typeface="Arial" panose="020B0604020202020204" pitchFamily="34" charset="0"/>
                  <a:ea typeface="Tahoma" panose="020B0604030504040204" pitchFamily="34" charset="0"/>
                  <a:cs typeface="Arial" panose="020B0604020202020204" pitchFamily="34" charset="0"/>
                </a:rPr>
                <a:t>Conclusion</a:t>
              </a:r>
            </a:p>
          </p:txBody>
        </p:sp>
        <p:sp>
          <p:nvSpPr>
            <p:cNvPr id="12" name="TextBox 11">
              <a:extLst>
                <a:ext uri="{FF2B5EF4-FFF2-40B4-BE49-F238E27FC236}">
                  <a16:creationId xmlns:a16="http://schemas.microsoft.com/office/drawing/2014/main" id="{467D17EE-EA47-D6C2-0F03-BCBF547E48AB}"/>
                </a:ext>
              </a:extLst>
            </p:cNvPr>
            <p:cNvSpPr txBox="1"/>
            <p:nvPr/>
          </p:nvSpPr>
          <p:spPr>
            <a:xfrm>
              <a:off x="430822" y="3977261"/>
              <a:ext cx="8113738" cy="369332"/>
            </a:xfrm>
            <a:prstGeom prst="rect">
              <a:avLst/>
            </a:prstGeom>
            <a:noFill/>
          </p:spPr>
          <p:txBody>
            <a:bodyPr wrap="square" rtlCol="0">
              <a:spAutoFit/>
            </a:bodyPr>
            <a:lstStyle/>
            <a:p>
              <a:pPr marL="285750" indent="-285750">
                <a:buClr>
                  <a:srgbClr val="3C23D7"/>
                </a:buClr>
                <a:buFont typeface="Wingdings" panose="05000000000000000000" pitchFamily="2" charset="2"/>
                <a:buChar char="§"/>
              </a:pPr>
              <a:r>
                <a:rPr lang="en-US" dirty="0">
                  <a:latin typeface="Arial" panose="020B0604020202020204" pitchFamily="34" charset="0"/>
                  <a:ea typeface="Tahoma" panose="020B0604030504040204" pitchFamily="34" charset="0"/>
                  <a:cs typeface="Arial" panose="020B0604020202020204" pitchFamily="34" charset="0"/>
                </a:rPr>
                <a:t>Summary of key findings and implications for service improvement</a:t>
              </a:r>
            </a:p>
          </p:txBody>
        </p:sp>
      </p:grpSp>
      <p:sp>
        <p:nvSpPr>
          <p:cNvPr id="13" name="TextBox 12">
            <a:extLst>
              <a:ext uri="{FF2B5EF4-FFF2-40B4-BE49-F238E27FC236}">
                <a16:creationId xmlns:a16="http://schemas.microsoft.com/office/drawing/2014/main" id="{E4F99F64-D62F-E100-61F9-767C0BFFABAA}"/>
              </a:ext>
            </a:extLst>
          </p:cNvPr>
          <p:cNvSpPr txBox="1"/>
          <p:nvPr/>
        </p:nvSpPr>
        <p:spPr>
          <a:xfrm>
            <a:off x="430821" y="494436"/>
            <a:ext cx="10377591" cy="646331"/>
          </a:xfrm>
          <a:prstGeom prst="rect">
            <a:avLst/>
          </a:prstGeom>
          <a:noFill/>
        </p:spPr>
        <p:txBody>
          <a:bodyPr wrap="square" rtlCol="0">
            <a:spAutoFit/>
          </a:bodyPr>
          <a:lstStyle/>
          <a:p>
            <a:pPr algn="ctr"/>
            <a:r>
              <a:rPr lang="en-US" sz="3600" b="1" dirty="0">
                <a:solidFill>
                  <a:srgbClr val="3C23D7"/>
                </a:solidFill>
                <a:latin typeface="Arial" panose="020B0604020202020204" pitchFamily="34" charset="0"/>
                <a:ea typeface="Tahoma" panose="020B0604030504040204" pitchFamily="34" charset="0"/>
                <a:cs typeface="Arial" panose="020B0604020202020204" pitchFamily="34" charset="0"/>
              </a:rPr>
              <a:t>Outline of Component 2 Report</a:t>
            </a:r>
          </a:p>
        </p:txBody>
      </p:sp>
    </p:spTree>
    <p:extLst>
      <p:ext uri="{BB962C8B-B14F-4D97-AF65-F5344CB8AC3E}">
        <p14:creationId xmlns:p14="http://schemas.microsoft.com/office/powerpoint/2010/main" val="32526516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53512F-8EE0-6CB3-1514-C223CDC9E4F0}"/>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B18E910D-92AB-4482-CB75-20BF7F8D7380}"/>
              </a:ext>
            </a:extLst>
          </p:cNvPr>
          <p:cNvSpPr txBox="1"/>
          <p:nvPr/>
        </p:nvSpPr>
        <p:spPr>
          <a:xfrm>
            <a:off x="367811" y="108845"/>
            <a:ext cx="7361898" cy="646331"/>
          </a:xfrm>
          <a:prstGeom prst="rect">
            <a:avLst/>
          </a:prstGeom>
          <a:noFill/>
        </p:spPr>
        <p:txBody>
          <a:bodyPr wrap="square" rtlCol="0">
            <a:spAutoFit/>
          </a:bodyPr>
          <a:lstStyle/>
          <a:p>
            <a:r>
              <a:rPr lang="en-US" sz="3600" b="1" dirty="0">
                <a:solidFill>
                  <a:srgbClr val="3C23D7"/>
                </a:solidFill>
                <a:latin typeface="Arial" panose="020B0604020202020204" pitchFamily="34" charset="0"/>
                <a:ea typeface="Tahoma" panose="020B0604030504040204" pitchFamily="34" charset="0"/>
                <a:cs typeface="Arial" panose="020B0604020202020204" pitchFamily="34" charset="0"/>
              </a:rPr>
              <a:t>References</a:t>
            </a:r>
          </a:p>
        </p:txBody>
      </p:sp>
      <p:sp>
        <p:nvSpPr>
          <p:cNvPr id="18" name="TextBox 17">
            <a:extLst>
              <a:ext uri="{FF2B5EF4-FFF2-40B4-BE49-F238E27FC236}">
                <a16:creationId xmlns:a16="http://schemas.microsoft.com/office/drawing/2014/main" id="{215C3317-9D3C-E75B-751E-A6464E745776}"/>
              </a:ext>
            </a:extLst>
          </p:cNvPr>
          <p:cNvSpPr txBox="1"/>
          <p:nvPr/>
        </p:nvSpPr>
        <p:spPr>
          <a:xfrm>
            <a:off x="0" y="616165"/>
            <a:ext cx="12074487" cy="6247864"/>
          </a:xfrm>
          <a:prstGeom prst="rect">
            <a:avLst/>
          </a:prstGeom>
          <a:noFill/>
        </p:spPr>
        <p:txBody>
          <a:bodyPr wrap="square" rtlCol="0">
            <a:spAutoFit/>
          </a:bodyPr>
          <a:lstStyle/>
          <a:p>
            <a:pPr marL="171450" lvl="0" indent="-171450">
              <a:buFont typeface="Arial" panose="020B0604020202020204" pitchFamily="34" charset="0"/>
              <a:buChar char="•"/>
            </a:pPr>
            <a:r>
              <a:rPr lang="en-GB" sz="1600" dirty="0">
                <a:latin typeface="Arial" panose="020B0604020202020204" pitchFamily="34" charset="0"/>
                <a:cs typeface="Arial" panose="020B0604020202020204" pitchFamily="34" charset="0"/>
              </a:rPr>
              <a:t>Atkins, L., Stefanidou, C., Chadborn, T., Thompson, K., Michie, S. and Lorencatto, F. (2020) ‘Influences on NHS Health Check behaviours: a systematic review’, </a:t>
            </a:r>
            <a:r>
              <a:rPr lang="en-GB" sz="1600" i="1" dirty="0">
                <a:latin typeface="Arial" panose="020B0604020202020204" pitchFamily="34" charset="0"/>
                <a:cs typeface="Arial" panose="020B0604020202020204" pitchFamily="34" charset="0"/>
              </a:rPr>
              <a:t>BMC Public Health</a:t>
            </a:r>
            <a:r>
              <a:rPr lang="en-GB" sz="1600" dirty="0">
                <a:latin typeface="Arial" panose="020B0604020202020204" pitchFamily="34" charset="0"/>
                <a:cs typeface="Arial" panose="020B0604020202020204" pitchFamily="34" charset="0"/>
              </a:rPr>
              <a:t>, 20(1). Available at: </a:t>
            </a:r>
            <a:r>
              <a:rPr lang="en-GB" sz="1600" u="sng" dirty="0">
                <a:latin typeface="Arial" panose="020B0604020202020204" pitchFamily="34" charset="0"/>
                <a:cs typeface="Arial" panose="020B0604020202020204" pitchFamily="34" charset="0"/>
                <a:hlinkClick r:id="rId3"/>
              </a:rPr>
              <a:t>https://doi.org/10.1186/s12889-020-09365-2</a:t>
            </a:r>
            <a:r>
              <a:rPr lang="en-GB" sz="1600" dirty="0">
                <a:latin typeface="Arial" panose="020B0604020202020204" pitchFamily="34" charset="0"/>
                <a:cs typeface="Arial" panose="020B0604020202020204" pitchFamily="34" charset="0"/>
              </a:rPr>
              <a:t> </a:t>
            </a:r>
          </a:p>
          <a:p>
            <a:pPr marL="171450" lvl="0" indent="-171450">
              <a:buFont typeface="Arial" panose="020B0604020202020204" pitchFamily="34" charset="0"/>
              <a:buChar char="•"/>
            </a:pPr>
            <a:r>
              <a:rPr lang="en-GB" sz="1600" dirty="0">
                <a:latin typeface="Arial" panose="020B0604020202020204" pitchFamily="34" charset="0"/>
                <a:cs typeface="Arial" panose="020B0604020202020204" pitchFamily="34" charset="0"/>
              </a:rPr>
              <a:t>Berwick, D. and Fox, D. M. (2016) ‘"Evaluating the Quality of Medical Care": Donabedian's Classic Article 50 Years Later’, </a:t>
            </a:r>
            <a:r>
              <a:rPr lang="en-GB" sz="1600" i="1" dirty="0">
                <a:latin typeface="Arial" panose="020B0604020202020204" pitchFamily="34" charset="0"/>
                <a:cs typeface="Arial" panose="020B0604020202020204" pitchFamily="34" charset="0"/>
              </a:rPr>
              <a:t>The Milbank quarterly</a:t>
            </a:r>
            <a:r>
              <a:rPr lang="en-GB" sz="1600" dirty="0">
                <a:latin typeface="Arial" panose="020B0604020202020204" pitchFamily="34" charset="0"/>
                <a:cs typeface="Arial" panose="020B0604020202020204" pitchFamily="34" charset="0"/>
              </a:rPr>
              <a:t>, 94(2), 237–241. Available at: </a:t>
            </a:r>
            <a:r>
              <a:rPr lang="en-GB" sz="1600" u="sng" dirty="0">
                <a:latin typeface="Arial" panose="020B0604020202020204" pitchFamily="34" charset="0"/>
                <a:cs typeface="Arial" panose="020B0604020202020204" pitchFamily="34" charset="0"/>
                <a:hlinkClick r:id="rId4"/>
              </a:rPr>
              <a:t>https://doi.org/10.1111/1468-0009.12189</a:t>
            </a:r>
            <a:r>
              <a:rPr lang="en-GB" sz="1600" dirty="0">
                <a:latin typeface="Arial" panose="020B0604020202020204" pitchFamily="34" charset="0"/>
                <a:cs typeface="Arial" panose="020B0604020202020204" pitchFamily="34" charset="0"/>
              </a:rPr>
              <a:t> </a:t>
            </a:r>
          </a:p>
          <a:p>
            <a:pPr marL="171450" lvl="0" indent="-171450">
              <a:buFont typeface="Arial" panose="020B0604020202020204" pitchFamily="34" charset="0"/>
              <a:buChar char="•"/>
            </a:pPr>
            <a:r>
              <a:rPr lang="en-GB" sz="1600" dirty="0">
                <a:latin typeface="Arial" panose="020B0604020202020204" pitchFamily="34" charset="0"/>
                <a:cs typeface="Arial" panose="020B0604020202020204" pitchFamily="34" charset="0"/>
              </a:rPr>
              <a:t>Blenkinsopp, J., Snowden, N., Mannion, R., Powell, M., Davies, H., Millar, R. and McHale, J. (2019) ‘Whistleblowing over patient safety and care quality: a review of the literature’, </a:t>
            </a:r>
            <a:r>
              <a:rPr lang="en-GB" sz="1600" i="1" dirty="0">
                <a:latin typeface="Arial" panose="020B0604020202020204" pitchFamily="34" charset="0"/>
                <a:cs typeface="Arial" panose="020B0604020202020204" pitchFamily="34" charset="0"/>
              </a:rPr>
              <a:t>Journal of Health Organization and Management</a:t>
            </a:r>
            <a:r>
              <a:rPr lang="en-GB" sz="1600" dirty="0">
                <a:latin typeface="Arial" panose="020B0604020202020204" pitchFamily="34" charset="0"/>
                <a:cs typeface="Arial" panose="020B0604020202020204" pitchFamily="34" charset="0"/>
              </a:rPr>
              <a:t>, 33(6), pp.737–756. Available at: </a:t>
            </a:r>
            <a:r>
              <a:rPr lang="en-GB" sz="1600" dirty="0">
                <a:latin typeface="Arial" panose="020B0604020202020204" pitchFamily="34" charset="0"/>
                <a:cs typeface="Arial" panose="020B0604020202020204" pitchFamily="34" charset="0"/>
                <a:hlinkClick r:id="rId5"/>
              </a:rPr>
              <a:t>https://doi.org/10.1108/jhom-12-2018-0363</a:t>
            </a:r>
            <a:r>
              <a:rPr lang="en-GB" sz="1600" dirty="0">
                <a:latin typeface="Arial" panose="020B0604020202020204" pitchFamily="34" charset="0"/>
                <a:cs typeface="Arial" panose="020B0604020202020204" pitchFamily="34" charset="0"/>
              </a:rPr>
              <a:t> </a:t>
            </a:r>
          </a:p>
          <a:p>
            <a:pPr marL="171450" lvl="0" indent="-171450">
              <a:buFont typeface="Arial" panose="020B0604020202020204" pitchFamily="34" charset="0"/>
              <a:buChar char="•"/>
            </a:pPr>
            <a:r>
              <a:rPr lang="en-GB" sz="1600" dirty="0">
                <a:latin typeface="Arial" panose="020B0604020202020204" pitchFamily="34" charset="0"/>
                <a:cs typeface="Arial" panose="020B0604020202020204" pitchFamily="34" charset="0"/>
              </a:rPr>
              <a:t>Campbell, D. (2013) ‘Mid Staffs hospital scandal: the essential guide’, </a:t>
            </a:r>
            <a:r>
              <a:rPr lang="en-GB" sz="1600" i="1" dirty="0">
                <a:latin typeface="Arial" panose="020B0604020202020204" pitchFamily="34" charset="0"/>
                <a:cs typeface="Arial" panose="020B0604020202020204" pitchFamily="34" charset="0"/>
              </a:rPr>
              <a:t>The Guardian</a:t>
            </a:r>
            <a:r>
              <a:rPr lang="en-GB" sz="1600" dirty="0">
                <a:latin typeface="Arial" panose="020B0604020202020204" pitchFamily="34" charset="0"/>
                <a:cs typeface="Arial" panose="020B0604020202020204" pitchFamily="34" charset="0"/>
              </a:rPr>
              <a:t>. Available at: </a:t>
            </a:r>
            <a:r>
              <a:rPr lang="en-GB" sz="1600" u="sng" dirty="0">
                <a:latin typeface="Arial" panose="020B0604020202020204" pitchFamily="34" charset="0"/>
                <a:cs typeface="Arial" panose="020B0604020202020204" pitchFamily="34" charset="0"/>
                <a:hlinkClick r:id="rId6"/>
              </a:rPr>
              <a:t>https://www.theguardian.com/society/2013/feb/06/mid-staffs-hospital-scandal-guide</a:t>
            </a:r>
            <a:r>
              <a:rPr lang="en-GB" sz="1600" dirty="0">
                <a:latin typeface="Arial" panose="020B0604020202020204" pitchFamily="34" charset="0"/>
                <a:cs typeface="Arial" panose="020B0604020202020204" pitchFamily="34" charset="0"/>
              </a:rPr>
              <a:t> (Accessed 15 March 2026)</a:t>
            </a:r>
          </a:p>
          <a:p>
            <a:pPr marL="171450" lvl="0" indent="-171450">
              <a:buFont typeface="Arial" panose="020B0604020202020204" pitchFamily="34" charset="0"/>
              <a:buChar char="•"/>
            </a:pPr>
            <a:r>
              <a:rPr lang="en-GB" sz="1600" dirty="0">
                <a:latin typeface="Arial" panose="020B0604020202020204" pitchFamily="34" charset="0"/>
                <a:cs typeface="Arial" panose="020B0604020202020204" pitchFamily="34" charset="0"/>
              </a:rPr>
              <a:t>Carter, B. and Kline, R. (2016) ‘The crisis of public sector trade unionism: Evidence from the Mid Staffordshire hospital crisis’, </a:t>
            </a:r>
            <a:r>
              <a:rPr lang="en-GB" sz="1600" i="1" dirty="0">
                <a:latin typeface="Arial" panose="020B0604020202020204" pitchFamily="34" charset="0"/>
                <a:cs typeface="Arial" panose="020B0604020202020204" pitchFamily="34" charset="0"/>
              </a:rPr>
              <a:t>Capital &amp; Class</a:t>
            </a:r>
            <a:r>
              <a:rPr lang="en-GB" sz="1600" dirty="0">
                <a:latin typeface="Arial" panose="020B0604020202020204" pitchFamily="34" charset="0"/>
                <a:cs typeface="Arial" panose="020B0604020202020204" pitchFamily="34" charset="0"/>
              </a:rPr>
              <a:t>, 41(2), pp.217–237. Available at: </a:t>
            </a:r>
            <a:r>
              <a:rPr lang="en-GB" sz="1600" u="sng" dirty="0">
                <a:latin typeface="Arial" panose="020B0604020202020204" pitchFamily="34" charset="0"/>
                <a:cs typeface="Arial" panose="020B0604020202020204" pitchFamily="34" charset="0"/>
                <a:hlinkClick r:id="rId7"/>
              </a:rPr>
              <a:t>https://doi.org/10.1177/0309816816678572</a:t>
            </a:r>
            <a:r>
              <a:rPr lang="en-GB" sz="1600" dirty="0">
                <a:latin typeface="Arial" panose="020B0604020202020204" pitchFamily="34" charset="0"/>
                <a:cs typeface="Arial" panose="020B0604020202020204" pitchFamily="34" charset="0"/>
              </a:rPr>
              <a:t> </a:t>
            </a:r>
          </a:p>
          <a:p>
            <a:pPr marL="171450" lvl="0" indent="-171450">
              <a:buFont typeface="Arial" panose="020B0604020202020204" pitchFamily="34" charset="0"/>
              <a:buChar char="•"/>
            </a:pPr>
            <a:r>
              <a:rPr lang="en-GB" sz="1600" dirty="0">
                <a:latin typeface="Arial" panose="020B0604020202020204" pitchFamily="34" charset="0"/>
                <a:cs typeface="Arial" panose="020B0604020202020204" pitchFamily="34" charset="0"/>
              </a:rPr>
              <a:t>Chatburn, E., Macrae, C., Carthey, J. and Vincent, C. (2018) ‘Measurement and monitoring of safety: impact and challenges of putting a conceptual framework into practice’, </a:t>
            </a:r>
            <a:r>
              <a:rPr lang="en-GB" sz="1600" i="1" dirty="0">
                <a:latin typeface="Arial" panose="020B0604020202020204" pitchFamily="34" charset="0"/>
                <a:cs typeface="Arial" panose="020B0604020202020204" pitchFamily="34" charset="0"/>
              </a:rPr>
              <a:t>BMJ Quality &amp; Safety</a:t>
            </a:r>
            <a:r>
              <a:rPr lang="en-GB" sz="1600" dirty="0">
                <a:latin typeface="Arial" panose="020B0604020202020204" pitchFamily="34" charset="0"/>
                <a:cs typeface="Arial" panose="020B0604020202020204" pitchFamily="34" charset="0"/>
              </a:rPr>
              <a:t>, 27(10), pp.818–826. Available at: </a:t>
            </a:r>
            <a:r>
              <a:rPr lang="en-GB" sz="1600" u="sng" dirty="0">
                <a:latin typeface="Arial" panose="020B0604020202020204" pitchFamily="34" charset="0"/>
                <a:cs typeface="Arial" panose="020B0604020202020204" pitchFamily="34" charset="0"/>
                <a:hlinkClick r:id="rId8"/>
              </a:rPr>
              <a:t>https://doi.org/10.1136/bmjqs-2017-007175</a:t>
            </a:r>
            <a:r>
              <a:rPr lang="en-GB" sz="1600" dirty="0">
                <a:latin typeface="Arial" panose="020B0604020202020204" pitchFamily="34" charset="0"/>
                <a:cs typeface="Arial" panose="020B0604020202020204" pitchFamily="34" charset="0"/>
              </a:rPr>
              <a:t> </a:t>
            </a:r>
          </a:p>
          <a:p>
            <a:pPr marL="171450" lvl="0" indent="-171450">
              <a:buFont typeface="Arial" panose="020B0604020202020204" pitchFamily="34" charset="0"/>
              <a:buChar char="•"/>
            </a:pPr>
            <a:r>
              <a:rPr lang="en-GB" sz="1600" dirty="0">
                <a:latin typeface="Arial" panose="020B0604020202020204" pitchFamily="34" charset="0"/>
                <a:cs typeface="Arial" panose="020B0604020202020204" pitchFamily="34" charset="0"/>
              </a:rPr>
              <a:t>Donabedian, A. (1988) ‘The Quality of Care: How Can It Be assessed?’, </a:t>
            </a:r>
            <a:r>
              <a:rPr lang="en-GB" sz="1600" i="1" dirty="0">
                <a:latin typeface="Arial" panose="020B0604020202020204" pitchFamily="34" charset="0"/>
                <a:cs typeface="Arial" panose="020B0604020202020204" pitchFamily="34" charset="0"/>
              </a:rPr>
              <a:t>JAMA</a:t>
            </a:r>
            <a:r>
              <a:rPr lang="en-GB" sz="1600" dirty="0">
                <a:latin typeface="Arial" panose="020B0604020202020204" pitchFamily="34" charset="0"/>
                <a:cs typeface="Arial" panose="020B0604020202020204" pitchFamily="34" charset="0"/>
              </a:rPr>
              <a:t>, 260(12), pp.1743–1748. Available at: </a:t>
            </a:r>
            <a:r>
              <a:rPr lang="en-GB" sz="1600" u="sng" dirty="0">
                <a:latin typeface="Arial" panose="020B0604020202020204" pitchFamily="34" charset="0"/>
                <a:cs typeface="Arial" panose="020B0604020202020204" pitchFamily="34" charset="0"/>
                <a:hlinkClick r:id="rId9"/>
              </a:rPr>
              <a:t>https://doi.org/10.1001/jama.1988.03410120089033</a:t>
            </a:r>
            <a:r>
              <a:rPr lang="en-GB" sz="1600" dirty="0">
                <a:latin typeface="Arial" panose="020B0604020202020204" pitchFamily="34" charset="0"/>
                <a:cs typeface="Arial" panose="020B0604020202020204" pitchFamily="34" charset="0"/>
              </a:rPr>
              <a:t> </a:t>
            </a:r>
          </a:p>
          <a:p>
            <a:pPr marL="171450" lvl="0" indent="-171450">
              <a:buFont typeface="Arial" panose="020B0604020202020204" pitchFamily="34" charset="0"/>
              <a:buChar char="•"/>
            </a:pPr>
            <a:r>
              <a:rPr lang="en-GB" sz="1600" dirty="0">
                <a:latin typeface="Arial" panose="020B0604020202020204" pitchFamily="34" charset="0"/>
                <a:cs typeface="Arial" panose="020B0604020202020204" pitchFamily="34" charset="0"/>
              </a:rPr>
              <a:t>Eilenberg, J. (2017) ’Institutional deviance in TV news: BBC, ITV and the Mid Staffordshire hospital scandal’, </a:t>
            </a:r>
            <a:r>
              <a:rPr lang="en-GB" sz="1600" i="1" dirty="0">
                <a:latin typeface="Arial" panose="020B0604020202020204" pitchFamily="34" charset="0"/>
                <a:cs typeface="Arial" panose="020B0604020202020204" pitchFamily="34" charset="0"/>
              </a:rPr>
              <a:t>Crime, Media, Culture: An International Journal</a:t>
            </a:r>
            <a:r>
              <a:rPr lang="en-GB" sz="1600" dirty="0">
                <a:latin typeface="Arial" panose="020B0604020202020204" pitchFamily="34" charset="0"/>
                <a:cs typeface="Arial" panose="020B0604020202020204" pitchFamily="34" charset="0"/>
              </a:rPr>
              <a:t>, 14(3), pp.485–504. Available at: </a:t>
            </a:r>
            <a:r>
              <a:rPr lang="en-GB" sz="1600" u="sng" dirty="0">
                <a:latin typeface="Arial" panose="020B0604020202020204" pitchFamily="34" charset="0"/>
                <a:cs typeface="Arial" panose="020B0604020202020204" pitchFamily="34" charset="0"/>
                <a:hlinkClick r:id="rId10"/>
              </a:rPr>
              <a:t>https://doi.org/10.1177/1741659017726105</a:t>
            </a:r>
            <a:r>
              <a:rPr lang="en-GB" sz="1600" dirty="0">
                <a:latin typeface="Arial" panose="020B0604020202020204" pitchFamily="34" charset="0"/>
                <a:cs typeface="Arial" panose="020B0604020202020204" pitchFamily="34" charset="0"/>
              </a:rPr>
              <a:t> </a:t>
            </a:r>
          </a:p>
          <a:p>
            <a:pPr marL="171450" lvl="0" indent="-171450">
              <a:buFont typeface="Arial" panose="020B0604020202020204" pitchFamily="34" charset="0"/>
              <a:buChar char="•"/>
            </a:pPr>
            <a:r>
              <a:rPr lang="en-GB" sz="1600" dirty="0">
                <a:latin typeface="Arial" panose="020B0604020202020204" pitchFamily="34" charset="0"/>
                <a:cs typeface="Arial" panose="020B0604020202020204" pitchFamily="34" charset="0"/>
              </a:rPr>
              <a:t>‌Eilenberg, J. (2017) ‘Scandalising the NHS- the construction of healthcare and deviance in the BBC and ITV coverage of the Mid Staffordshire hospital scandal, </a:t>
            </a:r>
            <a:r>
              <a:rPr lang="en-GB" sz="1600" i="1" dirty="0">
                <a:latin typeface="Arial" panose="020B0604020202020204" pitchFamily="34" charset="0"/>
                <a:cs typeface="Arial" panose="020B0604020202020204" pitchFamily="34" charset="0"/>
              </a:rPr>
              <a:t>City Research Online</a:t>
            </a:r>
            <a:r>
              <a:rPr lang="en-GB" sz="1600" dirty="0">
                <a:latin typeface="Arial" panose="020B0604020202020204" pitchFamily="34" charset="0"/>
                <a:cs typeface="Arial" panose="020B0604020202020204" pitchFamily="34" charset="0"/>
              </a:rPr>
              <a:t>. Available at: </a:t>
            </a:r>
            <a:r>
              <a:rPr lang="en-GB" sz="1600" u="sng" dirty="0">
                <a:latin typeface="Arial" panose="020B0604020202020204" pitchFamily="34" charset="0"/>
                <a:cs typeface="Arial" panose="020B0604020202020204" pitchFamily="34" charset="0"/>
                <a:hlinkClick r:id="rId11"/>
              </a:rPr>
              <a:t>https://openaccess.city.ac.uk/id/eprint/18079/</a:t>
            </a:r>
            <a:r>
              <a:rPr lang="en-GB" sz="1600" dirty="0">
                <a:latin typeface="Arial" panose="020B0604020202020204" pitchFamily="34" charset="0"/>
                <a:cs typeface="Arial" panose="020B0604020202020204" pitchFamily="34" charset="0"/>
              </a:rPr>
              <a:t> (Accessed: 16 March 2026)</a:t>
            </a:r>
          </a:p>
          <a:p>
            <a:pPr marL="171450" lvl="0" indent="-171450">
              <a:buFont typeface="Arial" panose="020B0604020202020204" pitchFamily="34" charset="0"/>
              <a:buChar char="•"/>
            </a:pPr>
            <a:r>
              <a:rPr lang="en-GB" sz="1600" dirty="0">
                <a:latin typeface="Arial" panose="020B0604020202020204" pitchFamily="34" charset="0"/>
                <a:cs typeface="Arial" panose="020B0604020202020204" pitchFamily="34" charset="0"/>
              </a:rPr>
              <a:t>Francis, R. (2013) ‘The Mid Staffordshire NHS Foundation Trust Public Inquiry Report of the Mid Staffordshire NHS Foundation Trust Public Inquiry Executive Summary HC 947’,</a:t>
            </a:r>
            <a:r>
              <a:rPr lang="en-GB" sz="1600" i="1" dirty="0">
                <a:latin typeface="Arial" panose="020B0604020202020204" pitchFamily="34" charset="0"/>
                <a:cs typeface="Arial" panose="020B0604020202020204" pitchFamily="34" charset="0"/>
              </a:rPr>
              <a:t>GOV.UK</a:t>
            </a:r>
            <a:r>
              <a:rPr lang="en-GB" sz="1600" dirty="0">
                <a:latin typeface="Arial" panose="020B0604020202020204" pitchFamily="34" charset="0"/>
                <a:cs typeface="Arial" panose="020B0604020202020204" pitchFamily="34" charset="0"/>
              </a:rPr>
              <a:t>. Available at: </a:t>
            </a:r>
            <a:r>
              <a:rPr lang="en-GB" sz="1600" u="sng" dirty="0">
                <a:latin typeface="Arial" panose="020B0604020202020204" pitchFamily="34" charset="0"/>
                <a:cs typeface="Arial" panose="020B0604020202020204" pitchFamily="34" charset="0"/>
                <a:hlinkClick r:id="rId12"/>
              </a:rPr>
              <a:t>https://assets.publishing.service.gov.uk/government/uploads/system/uploads/attachment_data/file/279124/0947.pdf</a:t>
            </a:r>
            <a:r>
              <a:rPr lang="en-GB" sz="1600" dirty="0">
                <a:latin typeface="Arial" panose="020B0604020202020204" pitchFamily="34" charset="0"/>
                <a:cs typeface="Arial" panose="020B0604020202020204" pitchFamily="34" charset="0"/>
              </a:rPr>
              <a:t> (Accessed 15 March 2026).</a:t>
            </a:r>
          </a:p>
        </p:txBody>
      </p:sp>
    </p:spTree>
    <p:extLst>
      <p:ext uri="{BB962C8B-B14F-4D97-AF65-F5344CB8AC3E}">
        <p14:creationId xmlns:p14="http://schemas.microsoft.com/office/powerpoint/2010/main" val="23700889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C04B4D-B8F2-E303-1A34-67FE651E8DCC}"/>
            </a:ext>
          </a:extLst>
        </p:cNvPr>
        <p:cNvGrpSpPr/>
        <p:nvPr/>
      </p:nvGrpSpPr>
      <p:grpSpPr>
        <a:xfrm>
          <a:off x="0" y="0"/>
          <a:ext cx="0" cy="0"/>
          <a:chOff x="0" y="0"/>
          <a:chExt cx="0" cy="0"/>
        </a:xfrm>
      </p:grpSpPr>
      <p:sp>
        <p:nvSpPr>
          <p:cNvPr id="6" name="TextBox 5">
            <a:extLst>
              <a:ext uri="{FF2B5EF4-FFF2-40B4-BE49-F238E27FC236}">
                <a16:creationId xmlns:a16="http://schemas.microsoft.com/office/drawing/2014/main" id="{264655A6-027C-F853-48EC-7527012A0659}"/>
              </a:ext>
            </a:extLst>
          </p:cNvPr>
          <p:cNvSpPr txBox="1"/>
          <p:nvPr/>
        </p:nvSpPr>
        <p:spPr>
          <a:xfrm>
            <a:off x="254552" y="121186"/>
            <a:ext cx="7361898"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1" i="0" u="none" strike="noStrike" kern="1200" cap="none" spc="0" normalizeH="0" baseline="0" noProof="0" dirty="0">
                <a:ln>
                  <a:noFill/>
                </a:ln>
                <a:solidFill>
                  <a:srgbClr val="3C23D7"/>
                </a:solidFill>
                <a:effectLst/>
                <a:uLnTx/>
                <a:uFillTx/>
                <a:latin typeface="Arial" panose="020B0604020202020204" pitchFamily="34" charset="0"/>
                <a:ea typeface="Tahoma" panose="020B0604030504040204" pitchFamily="34" charset="0"/>
                <a:cs typeface="Arial" panose="020B0604020202020204" pitchFamily="34" charset="0"/>
              </a:rPr>
              <a:t>References</a:t>
            </a:r>
          </a:p>
        </p:txBody>
      </p:sp>
      <p:sp>
        <p:nvSpPr>
          <p:cNvPr id="18" name="TextBox 17">
            <a:extLst>
              <a:ext uri="{FF2B5EF4-FFF2-40B4-BE49-F238E27FC236}">
                <a16:creationId xmlns:a16="http://schemas.microsoft.com/office/drawing/2014/main" id="{5E90D35D-7F73-6154-C3F7-D6B34F030DB9}"/>
              </a:ext>
            </a:extLst>
          </p:cNvPr>
          <p:cNvSpPr txBox="1"/>
          <p:nvPr/>
        </p:nvSpPr>
        <p:spPr>
          <a:xfrm>
            <a:off x="0" y="767517"/>
            <a:ext cx="11824189" cy="6494085"/>
          </a:xfrm>
          <a:prstGeom prst="rect">
            <a:avLst/>
          </a:prstGeom>
          <a:noFill/>
        </p:spPr>
        <p:txBody>
          <a:bodyPr wrap="square" rtlCol="0">
            <a:spAutoFit/>
          </a:bodyPr>
          <a:lstStyle/>
          <a:p>
            <a:pPr marL="171450" indent="-171450">
              <a:buFont typeface="Arial" panose="020B0604020202020204" pitchFamily="34" charset="0"/>
              <a:buChar char="•"/>
            </a:pPr>
            <a:r>
              <a:rPr lang="en-GB" sz="1600" dirty="0">
                <a:latin typeface="Arial" panose="020B0604020202020204" pitchFamily="34" charset="0"/>
                <a:cs typeface="Arial" panose="020B0604020202020204" pitchFamily="34" charset="0"/>
              </a:rPr>
              <a:t>Harris, A., Azorín, C. and Jones, M. (2021) ‘Network leadership: a new educational imperative?’, </a:t>
            </a:r>
            <a:r>
              <a:rPr lang="en-GB" sz="1600" i="1" dirty="0">
                <a:latin typeface="Arial" panose="020B0604020202020204" pitchFamily="34" charset="0"/>
                <a:cs typeface="Arial" panose="020B0604020202020204" pitchFamily="34" charset="0"/>
              </a:rPr>
              <a:t>International Journal of Leadership in Education</a:t>
            </a:r>
            <a:r>
              <a:rPr lang="en-GB" sz="1600" dirty="0">
                <a:latin typeface="Arial" panose="020B0604020202020204" pitchFamily="34" charset="0"/>
                <a:cs typeface="Arial" panose="020B0604020202020204" pitchFamily="34" charset="0"/>
              </a:rPr>
              <a:t>, 26(5), pp.1–17. Available at: </a:t>
            </a:r>
            <a:r>
              <a:rPr lang="en-GB" sz="1600" u="sng" dirty="0">
                <a:latin typeface="Arial" panose="020B0604020202020204" pitchFamily="34" charset="0"/>
                <a:cs typeface="Arial" panose="020B0604020202020204" pitchFamily="34" charset="0"/>
                <a:hlinkClick r:id="rId3"/>
              </a:rPr>
              <a:t>https://doi.org/10.1080/13603124.2021.1919320</a:t>
            </a: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Mannion, R. and Davies, H.T. (2015) ‘Cultures of Silence and Cultures of Voice: The Role of Whistleblowing in Healthcare Organisations’, </a:t>
            </a:r>
            <a:r>
              <a:rPr kumimoji="0" lang="en-GB" sz="16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International Journal of Health Policy and Management</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4(8), pp.503–505. Available at: </a:t>
            </a:r>
            <a:r>
              <a:rPr kumimoji="0" lang="en-GB" sz="1600" b="0" i="0" u="sng"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4"/>
              </a:rPr>
              <a:t>https://doi.org/10.15171/ijhpm.2015.120</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endParaRPr lang="en-GB" sz="1600" dirty="0">
              <a:solidFill>
                <a:prstClr val="black"/>
              </a:solidFill>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NHS England (2019) </a:t>
            </a:r>
            <a:r>
              <a:rPr lang="en-GB" i="1" dirty="0"/>
              <a:t>NHS England» The NHS Patient Safety Strategy</a:t>
            </a:r>
            <a:r>
              <a:rPr lang="en-GB" dirty="0"/>
              <a:t>. Available at: </a:t>
            </a:r>
            <a:r>
              <a:rPr lang="en-GB" dirty="0">
                <a:hlinkClick r:id="rId5"/>
              </a:rPr>
              <a:t>https://www.england.nhs.uk/patient-safety/the-nhs-patient-safety-strategy/?utm_source=chatgpt.com</a:t>
            </a:r>
            <a:r>
              <a:rPr lang="en-GB" dirty="0"/>
              <a:t> (Accessed 23 March 2026).</a:t>
            </a: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Petrillo, A., Felice, F.D., Longo, F. and Bruzzone, A. (2017) ‘Factors affecting the human error: representations of mental models for emergency management’, </a:t>
            </a:r>
            <a:r>
              <a:rPr kumimoji="0" lang="en-GB" sz="16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International Journal of Simulation and Process Modelling</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12(3/4), p.287. Available at: </a:t>
            </a:r>
            <a:r>
              <a:rPr kumimoji="0" lang="en-GB" sz="1600" b="0" i="0" u="sng"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6"/>
              </a:rPr>
              <a:t>https://doi.org/10.1504/ijspm.2017.085533</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Ross, J. E. (2017) ‘Total quality management: Text, cases, and readings’, </a:t>
            </a:r>
            <a:r>
              <a:rPr kumimoji="0" lang="en-US" sz="16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Routledge</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Available at: </a:t>
            </a:r>
            <a:r>
              <a:rPr kumimoji="0" lang="en-US" sz="1600" b="0" i="0" u="sng"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7"/>
              </a:rPr>
              <a:t>https://doi.org/10.1201/9780203735466</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Smith, J. and Chambers, N. (2019) ‘Mid Staffordshire: a Case Study of Failed Governance and Leadership?, </a:t>
            </a:r>
            <a:r>
              <a:rPr kumimoji="0" lang="en-US" sz="16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The Political Quarterly</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90(2), 194-201. Available at: </a:t>
            </a:r>
            <a:r>
              <a:rPr kumimoji="0" lang="en-US" sz="1600" b="0" i="0" u="sng"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8"/>
              </a:rPr>
              <a:t>https://doi.org/10.1111/1467-923X.12698</a:t>
            </a:r>
            <a:r>
              <a:rPr kumimoji="0" lang="en-US"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The Royal College of Nursing (2025) </a:t>
            </a:r>
            <a:r>
              <a:rPr kumimoji="0" lang="en-GB" sz="16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Registered nurse staffing levels for patient safety, care quality and cost effectiveness</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Available at: </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9"/>
              </a:rPr>
              <a:t>https://www.rcn.org.uk/About-us/Our-Influencing-work/Position-statements/RCN-position-on-registered-nurse-staffing-levels-for-patient-safety?utm_source=chatgpt.com</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(Accessed 23 March 2026.</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Wiegmann, D.A., J. Wood, L., N. Cohen, T. and Shappell, S.A. (2022) ‘Understanding the ‘Swiss cheese model’ and its application to patient safety’, </a:t>
            </a:r>
            <a:r>
              <a:rPr kumimoji="0" lang="en-GB" sz="16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Journal of Patient Safety</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,18(2), pp.119–123. Available at: </a:t>
            </a:r>
            <a:r>
              <a:rPr kumimoji="0" lang="en-GB" sz="1600" b="0" i="0" u="sng"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hlinkClick r:id="rId10"/>
              </a:rPr>
              <a:t>https://www.ncbi.nlm.nih.gov/pmc/articles/PMC8514562/</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(Accessed 21 March 2026).</a:t>
            </a:r>
            <a:endParaRPr lang="en-GB" sz="1600" dirty="0">
              <a:solidFill>
                <a:prstClr val="black"/>
              </a:solidFill>
              <a:latin typeface="Arial" panose="020B0604020202020204" pitchFamily="34" charset="0"/>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dirty="0">
                <a:latin typeface="Arial" panose="020B0604020202020204" pitchFamily="34" charset="0"/>
                <a:cs typeface="Arial" panose="020B0604020202020204" pitchFamily="34" charset="0"/>
              </a:rPr>
              <a:t>Wong, E., </a:t>
            </a:r>
            <a:r>
              <a:rPr lang="en-GB" sz="1600" dirty="0" err="1">
                <a:latin typeface="Arial" panose="020B0604020202020204" pitchFamily="34" charset="0"/>
                <a:cs typeface="Arial" panose="020B0604020202020204" pitchFamily="34" charset="0"/>
              </a:rPr>
              <a:t>Mavondo</a:t>
            </a:r>
            <a:r>
              <a:rPr lang="en-GB" sz="1600" dirty="0">
                <a:latin typeface="Arial" panose="020B0604020202020204" pitchFamily="34" charset="0"/>
                <a:cs typeface="Arial" panose="020B0604020202020204" pitchFamily="34" charset="0"/>
              </a:rPr>
              <a:t>, F. and Fisher, J. (2020) ‘Patient feedback to improve quality of patient-centred care in public hospitals: A systematic review of the evidence’, </a:t>
            </a:r>
            <a:r>
              <a:rPr lang="en-GB" sz="1600" i="1" dirty="0">
                <a:latin typeface="Arial" panose="020B0604020202020204" pitchFamily="34" charset="0"/>
                <a:cs typeface="Arial" panose="020B0604020202020204" pitchFamily="34" charset="0"/>
              </a:rPr>
              <a:t>BMC Health Services Research</a:t>
            </a:r>
            <a:r>
              <a:rPr lang="en-GB" sz="1600" dirty="0">
                <a:latin typeface="Arial" panose="020B0604020202020204" pitchFamily="34" charset="0"/>
                <a:cs typeface="Arial" panose="020B0604020202020204" pitchFamily="34" charset="0"/>
              </a:rPr>
              <a:t>, 20(1), pp.1–17. Available at: </a:t>
            </a:r>
            <a:r>
              <a:rPr lang="en-GB" sz="1600" dirty="0">
                <a:latin typeface="Arial" panose="020B0604020202020204" pitchFamily="34" charset="0"/>
                <a:cs typeface="Arial" panose="020B0604020202020204" pitchFamily="34" charset="0"/>
                <a:hlinkClick r:id="rId11"/>
              </a:rPr>
              <a:t>https://doi.org/10.1186/s12913-020-05383-3</a:t>
            </a:r>
            <a:r>
              <a:rPr lang="en-GB" sz="1600" dirty="0">
                <a:latin typeface="Arial" panose="020B0604020202020204" pitchFamily="34" charset="0"/>
                <a:cs typeface="Arial" panose="020B0604020202020204" pitchFamily="34" charset="0"/>
              </a:rPr>
              <a:t> </a:t>
            </a:r>
          </a:p>
          <a:p>
            <a:r>
              <a:rPr lang="en-GB" sz="1600" dirty="0">
                <a:latin typeface="Arial" panose="020B0604020202020204" pitchFamily="34" charset="0"/>
                <a:cs typeface="Arial" panose="020B0604020202020204" pitchFamily="34" charset="0"/>
              </a:rPr>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41692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3460</TotalTime>
  <Words>2718</Words>
  <Application>Microsoft Office PowerPoint</Application>
  <PresentationFormat>Widescreen</PresentationFormat>
  <Paragraphs>179</Paragraphs>
  <Slides>17</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Calibri Light</vt:lpstr>
      <vt:lpstr>Tahoma</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Patricia Kelly-Lambo (2215117)</cp:lastModifiedBy>
  <cp:revision>51</cp:revision>
  <dcterms:created xsi:type="dcterms:W3CDTF">2026-03-13T12:17:32Z</dcterms:created>
  <dcterms:modified xsi:type="dcterms:W3CDTF">2026-03-25T00:39:15Z</dcterms:modified>
</cp:coreProperties>
</file>