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0" r:id="rId4"/>
  </p:sldMasterIdLst>
  <p:notesMasterIdLst>
    <p:notesMasterId r:id="rId20"/>
  </p:notesMasterIdLst>
  <p:handoutMasterIdLst>
    <p:handoutMasterId r:id="rId21"/>
  </p:handoutMasterIdLst>
  <p:sldIdLst>
    <p:sldId id="1497" r:id="rId5"/>
    <p:sldId id="1519" r:id="rId6"/>
    <p:sldId id="1514" r:id="rId7"/>
    <p:sldId id="1521" r:id="rId8"/>
    <p:sldId id="1499" r:id="rId9"/>
    <p:sldId id="1522" r:id="rId10"/>
    <p:sldId id="1523" r:id="rId11"/>
    <p:sldId id="1500" r:id="rId12"/>
    <p:sldId id="1502" r:id="rId13"/>
    <p:sldId id="1517" r:id="rId14"/>
    <p:sldId id="1518" r:id="rId15"/>
    <p:sldId id="1511" r:id="rId16"/>
    <p:sldId id="1524" r:id="rId17"/>
    <p:sldId id="1512" r:id="rId18"/>
    <p:sldId id="152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79CE5D5-8247-4C6A-9A03-329BB291F3C3}">
          <p14:sldIdLst>
            <p14:sldId id="1497"/>
            <p14:sldId id="1519"/>
            <p14:sldId id="1514"/>
            <p14:sldId id="1521"/>
            <p14:sldId id="1499"/>
            <p14:sldId id="1522"/>
            <p14:sldId id="1523"/>
            <p14:sldId id="1500"/>
          </p14:sldIdLst>
        </p14:section>
        <p14:section name="Untitled Section" id="{709535AF-AC0C-4283-B4E8-90B03AFA0515}">
          <p14:sldIdLst>
            <p14:sldId id="1502"/>
            <p14:sldId id="1517"/>
            <p14:sldId id="1518"/>
            <p14:sldId id="1511"/>
            <p14:sldId id="1524"/>
            <p14:sldId id="1512"/>
            <p14:sldId id="152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0065" autoAdjust="0"/>
  </p:normalViewPr>
  <p:slideViewPr>
    <p:cSldViewPr snapToGrid="0">
      <p:cViewPr varScale="1">
        <p:scale>
          <a:sx n="74" d="100"/>
          <a:sy n="74" d="100"/>
        </p:scale>
        <p:origin x="1195" y="53"/>
      </p:cViewPr>
      <p:guideLst/>
    </p:cSldViewPr>
  </p:slideViewPr>
  <p:outlineViewPr>
    <p:cViewPr>
      <p:scale>
        <a:sx n="33" d="100"/>
        <a:sy n="33" d="100"/>
      </p:scale>
      <p:origin x="0" y="-441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96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839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9224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1227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02598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1595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94127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FA73-4BE2-4237-90E8-28123CE1B9FA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440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1E88-22B3-4091-902C-19D6AD2267FE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11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C53A-E163-43E4-9309-C62B24E59229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002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4874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40353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89286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075565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15459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55247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74401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38631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87641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1019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3/19/2026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94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772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396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743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324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747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0546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Relationship Id="rId30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65DFBE8-81F4-46A1-BB38-C49D79C4F68D}" type="datetime1">
              <a:rPr lang="en-US" smtClean="0"/>
              <a:t>3/19/2026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9083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1" r:id="rId1"/>
    <p:sldLayoutId id="2147484102" r:id="rId2"/>
    <p:sldLayoutId id="2147484103" r:id="rId3"/>
    <p:sldLayoutId id="2147484104" r:id="rId4"/>
    <p:sldLayoutId id="2147484105" r:id="rId5"/>
    <p:sldLayoutId id="2147484106" r:id="rId6"/>
    <p:sldLayoutId id="2147484107" r:id="rId7"/>
    <p:sldLayoutId id="2147484108" r:id="rId8"/>
    <p:sldLayoutId id="2147484109" r:id="rId9"/>
    <p:sldLayoutId id="2147484110" r:id="rId10"/>
    <p:sldLayoutId id="2147484111" r:id="rId11"/>
    <p:sldLayoutId id="2147484112" r:id="rId12"/>
    <p:sldLayoutId id="2147484113" r:id="rId13"/>
    <p:sldLayoutId id="2147484114" r:id="rId14"/>
    <p:sldLayoutId id="2147484115" r:id="rId15"/>
    <p:sldLayoutId id="2147484116" r:id="rId16"/>
    <p:sldLayoutId id="2147484117" r:id="rId17"/>
    <p:sldLayoutId id="2147484118" r:id="rId18"/>
    <p:sldLayoutId id="2147484119" r:id="rId19"/>
    <p:sldLayoutId id="2147484120" r:id="rId20"/>
    <p:sldLayoutId id="2147484121" r:id="rId21"/>
    <p:sldLayoutId id="2147484122" r:id="rId22"/>
    <p:sldLayoutId id="2147484123" r:id="rId23"/>
    <p:sldLayoutId id="2147484124" r:id="rId24"/>
    <p:sldLayoutId id="2147484125" r:id="rId25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outhbank_Centre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en.wikipedia.org/wiki/Art_gallery" TargetMode="Externa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en.wikipedia.org/wiki/Higgs_and_Hill" TargetMode="External"/><Relationship Id="rId5" Type="http://schemas.openxmlformats.org/officeDocument/2006/relationships/hyperlink" Target="https://en.wikipedia.org/wiki/River_Thames" TargetMode="External"/><Relationship Id="rId4" Type="http://schemas.openxmlformats.org/officeDocument/2006/relationships/hyperlink" Target="https://en.wikipedia.org/wiki/South_Ban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dvard_Munch" TargetMode="External"/><Relationship Id="rId2" Type="http://schemas.openxmlformats.org/officeDocument/2006/relationships/hyperlink" Target="https://en.wikipedia.org/wiki/Leonardo_da_Vinci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528" y="1132610"/>
            <a:ext cx="10547881" cy="5377918"/>
          </a:xfrm>
        </p:spPr>
        <p:txBody>
          <a:bodyPr>
            <a:normAutofit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CF5438-72D6-D01D-1E01-79BC119EC4CB}"/>
              </a:ext>
            </a:extLst>
          </p:cNvPr>
          <p:cNvSpPr txBox="1"/>
          <p:nvPr/>
        </p:nvSpPr>
        <p:spPr>
          <a:xfrm>
            <a:off x="841664" y="1444336"/>
            <a:ext cx="9721695" cy="45396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STUDENT NAME: Sladjana Koprivica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MODULE NAME: </a:t>
            </a:r>
            <a:r>
              <a:rPr lang="en-US" sz="2000" dirty="0"/>
              <a:t>Developing and Managing Individuals and Teams 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MODULE CODE: (LCLM5002-LON)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STUDENT ID: 2427801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LECTURER: Amir Homayounfard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TITLE: Individual Presentation </a:t>
            </a:r>
            <a:endParaRPr lang="en-US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913F57-A4FF-48B3-6A78-3C4DE9C9F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21772-4E7A-AB44-913C-83482DBFCA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8" y="0"/>
            <a:ext cx="9733974" cy="5725391"/>
          </a:xfrm>
        </p:spPr>
        <p:txBody>
          <a:bodyPr/>
          <a:lstStyle/>
          <a:p>
            <a:br>
              <a:rPr lang="en-GB" sz="1100" dirty="0"/>
            </a:br>
            <a:br>
              <a:rPr lang="en-GB" sz="1100" dirty="0"/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 :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Student details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Table of content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3-4. Introduction to company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5-6. Job analysis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7. Job Analysis in six dimension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8 -9. Job Description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10. Job Objectives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11-13. Overview of Marlow's Hierarchy of needs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14. Conclusion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15. References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/>
              <a:t>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788901-D4E0-80E9-8C65-03386FBCC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63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a company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56039" y="1376208"/>
            <a:ext cx="4366917" cy="3512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Name of the company: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Hayward Gallery South Bank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is an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Art gallery"/>
              </a:rPr>
              <a:t>art gallery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Southbank Centre"/>
              </a:rPr>
              <a:t>Southbank Centre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in central London, and part of an area of major arts venues on the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South Bank"/>
              </a:rPr>
              <a:t>South Bank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of the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tooltip="River Thames"/>
              </a:rPr>
              <a:t>River Thames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Hayward Gallery was built by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tooltip="Higgs and Hill"/>
              </a:rPr>
              <a:t>Higgs and Hill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and opened on 9 July 1968.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Approximately over 200 employers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Known for not permanent exhibition</a:t>
            </a:r>
          </a:p>
          <a:p>
            <a:pPr marL="0" indent="0">
              <a:buNone/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" b="41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EF54B8-3ABB-EAB9-0CBB-6E6B0081C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6931DA-798F-FB5B-5BF5-6B51DFE0B4E3}"/>
              </a:ext>
            </a:extLst>
          </p:cNvPr>
          <p:cNvSpPr txBox="1"/>
          <p:nvPr/>
        </p:nvSpPr>
        <p:spPr>
          <a:xfrm>
            <a:off x="461632" y="415905"/>
            <a:ext cx="8538328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-</a:t>
            </a: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Hayward Gallery 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hosts three or four major temporary exhibitions of modern or contemporary artworks each year</a:t>
            </a:r>
          </a:p>
          <a:p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Unlike other Galleries in London , Hayward Gallery charges for the admission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Hayward's exhibition policy embraces visual art from all periods: past shows having included the works of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 tooltip="Leonardo da Vinc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Leonardo da Vinci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to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 tooltip="Edvard Munc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Edvard Munch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and other famous artists. The Gallery likes  to concentrate on contemporary art which compliment with the powerful concrete structure building where is situated.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Gallery has five gallery spaces, some  indoor galleries and some outdoor  courts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The Arts Council has considered this Gallery of an architectural importance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0B09A0-1392-D3A3-5396-9761E34DB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417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81534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fontAlgn="base">
              <a:lnSpc>
                <a:spcPct val="90000"/>
              </a:lnSpc>
            </a:pP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JOB ANALYIS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Title: Event Assistant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South Bank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: Arts Planning &amp; Producing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type: Permanent Full time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Workplace type: Hybrid 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deadline for applications is 23:59 on the closing date for the job posting ON 26.3.2026.</a:t>
            </a:r>
            <a:br>
              <a:rPr lang="en-GB" sz="13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300" b="0" i="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8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599FEE-A273-09E9-5C1B-8E4586727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4447D-32FA-387A-211E-197AC59C7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45625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600" b="1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Analyses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-Hayward gallery are looking for an 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assistant</a:t>
            </a: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can </a:t>
            </a: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 exhibitions , artists and community programs in engaging way. 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-The position is advertised for 3 weeks . 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-Once the person has been allocated relevant training  will be offered for  6 months after one month probation period.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-An adequate candidate will be chosen after several steps of interviews and one digital skill test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2"/>
                </a:solidFill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0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711E87-5DC7-A013-B2E0-F5F872C7A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144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CCE401-0E43-6956-F70A-F5C782B35C34}"/>
              </a:ext>
            </a:extLst>
          </p:cNvPr>
          <p:cNvSpPr txBox="1"/>
          <p:nvPr/>
        </p:nvSpPr>
        <p:spPr>
          <a:xfrm>
            <a:off x="395785" y="1214652"/>
            <a:ext cx="874480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Job analyse in six dimensions of work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Permanent full time 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annual salary  of £35K is based on the Full-Time Equivalent (40 hours per week)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  Work requires digital skills and administrative skills; self initiative  role position inspired with on going group support</a:t>
            </a:r>
          </a:p>
          <a:p>
            <a:pPr marL="285750" indent="-285750">
              <a:buFontTx/>
              <a:buChar char="-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position is on permanent base of which first month is a probation period.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Training will be introduced  for 3 to  6 months with coordinating events and planning. 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After one year of full-time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 job position shall be reviewed with potential to upgrading to a higher Managerial position.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training and briefing will comply with the full-time work position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the position is full time appraisal will be set every three months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A1C870-2A44-04C5-83CA-B9B1D765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66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70526A-5F46-FFA1-88EA-EC0C1BEB1A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2137" y="1009935"/>
            <a:ext cx="4592199" cy="502338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 exhibition events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Curate exhibitions, including  artists, artworks, and themes.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 installation, deinstallation, and  other logistics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exhibitions complies accessibility, safeguarding, and health &amp; safety standards.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Engaging Artist &amp; Community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relationships with local artists, schools and community groups.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</p:txBody>
      </p:sp>
      <p:pic>
        <p:nvPicPr>
          <p:cNvPr id="11" name="Picture Placeholder 10" descr="A white paper figure in the air">
            <a:extLst>
              <a:ext uri="{FF2B5EF4-FFF2-40B4-BE49-F238E27FC236}">
                <a16:creationId xmlns:a16="http://schemas.microsoft.com/office/drawing/2014/main" id="{75885EE0-9135-0E4E-6ED4-37F31FB8116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" r="15"/>
          <a:stretch/>
        </p:blipFill>
        <p:spPr/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4C5C6A-2939-0839-01B4-1D6B36F7EE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151729"/>
              </p:ext>
            </p:extLst>
          </p:nvPr>
        </p:nvGraphicFramePr>
        <p:xfrm>
          <a:off x="1246909" y="719666"/>
          <a:ext cx="891309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13091">
                  <a:extLst>
                    <a:ext uri="{9D8B030D-6E8A-4147-A177-3AD203B41FA5}">
                      <a16:colId xmlns:a16="http://schemas.microsoft.com/office/drawing/2014/main" val="39750982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description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4743852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DCFB8D-8822-81BA-854D-A4B59DC75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832" y="3371088"/>
            <a:ext cx="6339841" cy="371856"/>
          </a:xfrm>
        </p:spPr>
        <p:txBody>
          <a:bodyPr>
            <a:normAutofit fontScale="90000"/>
          </a:bodyPr>
          <a:lstStyle/>
          <a:p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C31ED-569A-A12D-96BE-59850D295944}"/>
              </a:ext>
            </a:extLst>
          </p:cNvPr>
          <p:cNvSpPr txBox="1"/>
          <p:nvPr/>
        </p:nvSpPr>
        <p:spPr>
          <a:xfrm>
            <a:off x="-73152" y="859536"/>
            <a:ext cx="782116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Event Assistant will play a central role in producing  programmes across the Gallery.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position is responsible for producing and managing  exhibitions at the  Gallery.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Also supporting the wider arts ecosystem within the Borough and contributing to Local Authority initiatives that promote the value of artists.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includes major projects such as Cultural  Art Engaging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involves close collaboration with artists, community groups, audiences, cultural partners, council staff, and elected Members.</a:t>
            </a:r>
          </a:p>
          <a:p>
            <a:endParaRPr lang="en-GB" b="1" dirty="0"/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49D65C-CDF2-01EB-D24C-6EAE0C873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99" y="407670"/>
            <a:ext cx="9739336" cy="446440"/>
          </a:xfrm>
        </p:spPr>
        <p:txBody>
          <a:bodyPr/>
          <a:lstStyle/>
          <a:p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Job objectives </a:t>
            </a:r>
            <a:br>
              <a:rPr lang="en-US" sz="1600" b="1" dirty="0"/>
            </a:br>
            <a:br>
              <a:rPr lang="en-US" sz="1600" b="1" dirty="0"/>
            </a:br>
            <a:endParaRPr lang="en-US" sz="1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E1FC5-087B-7F9B-45B3-7C14C2783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499" y="1133830"/>
            <a:ext cx="8023860" cy="546735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D922CA99-AEF0-413B-5F17-25970E5A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578E575E-D23F-493E-EAC2-DF717CEE3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3588A0-2496-F3C8-0113-7BD024DFC01C}"/>
              </a:ext>
            </a:extLst>
          </p:cNvPr>
          <p:cNvSpPr txBox="1"/>
          <p:nvPr/>
        </p:nvSpPr>
        <p:spPr>
          <a:xfrm>
            <a:off x="311499" y="1443841"/>
            <a:ext cx="1159383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Candidate should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demonstrate: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commissioning, contracting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arts exhibitions and events, including production management, scheduling, budgeting, and partnership working with arts organisations and creative practitioners.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Proven ability to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multimedia content—such as video, audio, photography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managing diverse audiences.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 of digital platforms used for communication, audience development, and emerging digital artistic practices.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willingness to develop knowledge of current best practice in arts project management, including training program and updated resources  within working environment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2E8D99-36AB-204B-4143-630214277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EDDB14-384E-C04C-8363-EE76EAD6E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34" y="619458"/>
            <a:ext cx="8054173" cy="950036"/>
          </a:xfrm>
        </p:spPr>
        <p:txBody>
          <a:bodyPr>
            <a:noAutofit/>
          </a:bodyPr>
          <a:lstStyle/>
          <a:p>
            <a:r>
              <a:rPr lang="en-US" sz="1600" b="1" dirty="0">
                <a:latin typeface="Arial" pitchFamily="34"/>
                <a:cs typeface="Arial" pitchFamily="34"/>
              </a:rPr>
              <a:t>Overview of Maslow’s Hierarchy of Needs</a:t>
            </a:r>
            <a:br>
              <a:rPr lang="en-US" sz="1600" b="1" dirty="0">
                <a:latin typeface="Arial" pitchFamily="34"/>
                <a:cs typeface="Arial" pitchFamily="34"/>
              </a:rPr>
            </a:b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02936" y="3084843"/>
            <a:ext cx="8593017" cy="1735853"/>
          </a:xfrm>
        </p:spPr>
        <p:txBody>
          <a:bodyPr>
            <a:noAutofit/>
          </a:bodyPr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FA9C69-95B7-16F3-8DBE-D67A1C262632}"/>
              </a:ext>
            </a:extLst>
          </p:cNvPr>
          <p:cNvSpPr txBox="1"/>
          <p:nvPr/>
        </p:nvSpPr>
        <p:spPr>
          <a:xfrm>
            <a:off x="321733" y="1253067"/>
            <a:ext cx="8818855" cy="1152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algn="ctr">
              <a:lnSpc>
                <a:spcPct val="90000"/>
              </a:lnSpc>
              <a:spcBef>
                <a:spcPts val="1000"/>
              </a:spcBef>
              <a:buClr>
                <a:srgbClr val="90C226"/>
              </a:buClr>
              <a:buSzPct val="8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Maslow’s motivation by five levels of a hierarchy</a:t>
            </a:r>
          </a:p>
          <a:p>
            <a:pPr lvl="2" algn="ctr">
              <a:lnSpc>
                <a:spcPct val="90000"/>
              </a:lnSpc>
              <a:spcBef>
                <a:spcPts val="1000"/>
              </a:spcBef>
              <a:buClr>
                <a:srgbClr val="90C226"/>
              </a:buClr>
              <a:buSzPct val="8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40404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10" name="Table 1">
            <a:extLst>
              <a:ext uri="{FF2B5EF4-FFF2-40B4-BE49-F238E27FC236}">
                <a16:creationId xmlns:a16="http://schemas.microsoft.com/office/drawing/2014/main" id="{61A3529F-3E10-8EF8-3326-F9CD511C4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093141"/>
              </p:ext>
            </p:extLst>
          </p:nvPr>
        </p:nvGraphicFramePr>
        <p:xfrm>
          <a:off x="592283" y="2203103"/>
          <a:ext cx="8968820" cy="3474381"/>
        </p:xfrm>
        <a:graphic>
          <a:graphicData uri="http://schemas.openxmlformats.org/drawingml/2006/table">
            <a:tbl>
              <a:tblPr>
                <a:effectLst/>
                <a:tableStyleId>{69012ECD-51FC-41F1-AA8D-1B2483CD663E}</a:tableStyleId>
              </a:tblPr>
              <a:tblGrid>
                <a:gridCol w="1215115">
                  <a:extLst>
                    <a:ext uri="{9D8B030D-6E8A-4147-A177-3AD203B41FA5}">
                      <a16:colId xmlns:a16="http://schemas.microsoft.com/office/drawing/2014/main" val="647828964"/>
                    </a:ext>
                  </a:extLst>
                </a:gridCol>
                <a:gridCol w="2717672">
                  <a:extLst>
                    <a:ext uri="{9D8B030D-6E8A-4147-A177-3AD203B41FA5}">
                      <a16:colId xmlns:a16="http://schemas.microsoft.com/office/drawing/2014/main" val="2332326327"/>
                    </a:ext>
                  </a:extLst>
                </a:gridCol>
                <a:gridCol w="5036033">
                  <a:extLst>
                    <a:ext uri="{9D8B030D-6E8A-4147-A177-3AD203B41FA5}">
                      <a16:colId xmlns:a16="http://schemas.microsoft.com/office/drawing/2014/main" val="804052628"/>
                    </a:ext>
                  </a:extLst>
                </a:gridCol>
              </a:tblGrid>
              <a:tr h="36119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 pitchFamily="34"/>
                          <a:cs typeface="Arial" pitchFamily="34"/>
                        </a:rPr>
                        <a:t>Level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Need Type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Example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637076348"/>
                  </a:ext>
                </a:extLst>
              </a:tr>
              <a:tr h="6461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1️⃣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Self-Actualisation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Support in cultural innovation, preserving heritage,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leading projects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062841726"/>
                  </a:ext>
                </a:extLst>
              </a:tr>
              <a:tr h="6461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2️⃣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Esteem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 to learn, being trusted, recognition and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respect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2296349884"/>
                  </a:ext>
                </a:extLst>
              </a:tr>
              <a:tr h="63258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3️⃣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Love and belonging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Part of the team, value by colleagues, team briefing 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740453857"/>
                  </a:ext>
                </a:extLst>
              </a:tr>
              <a:tr h="64615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4️⃣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Safety needs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Job security against harassment, health benefits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kern="10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Fair pay, paid breaks, access to sick pay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83424700"/>
                  </a:ext>
                </a:extLst>
              </a:tr>
              <a:tr h="5421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5️⃣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Physiological needs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Lunch breaks, comfortable workspace, work rotation</a:t>
                      </a:r>
                      <a:endParaRPr lang="en-GB" sz="1200" kern="100" dirty="0">
                        <a:solidFill>
                          <a:schemeClr val="tx2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887557557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BB9038A-FC4A-1331-0F24-7927DA025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E8B14E-E7EB-D122-FFA3-F8FAF4541D4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1924334"/>
            <a:ext cx="6360733" cy="4300782"/>
          </a:xfrm>
        </p:spPr>
        <p:txBody>
          <a:bodyPr>
            <a:noAutofit/>
          </a:bodyPr>
          <a:lstStyle/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48A3DF-607C-A242-D502-787B03D3FDD5}"/>
              </a:ext>
            </a:extLst>
          </p:cNvPr>
          <p:cNvSpPr txBox="1"/>
          <p:nvPr/>
        </p:nvSpPr>
        <p:spPr>
          <a:xfrm>
            <a:off x="3046863" y="1024931"/>
            <a:ext cx="609372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Maslow Levels needs: Physiological, Safety, and Belongingness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 Strategies</a:t>
            </a: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: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Offer competitive pay and safe working conditions 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Provide training  from 3 to 6 months and clear career paths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Create a friendly and safe environment and constant engaging with the Gallery team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Introduce health benefits and holiday pay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Recognized small achievements 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Encourage inclusion in team discussions and decisions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Task:</a:t>
            </a: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 Make  Event Assistant  feel secure, supported, and valued.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732674C-E07F-CE43-96E5-1C6D898B6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086C3D-3C5A-5892-B8E9-92F977706D18}"/>
              </a:ext>
            </a:extLst>
          </p:cNvPr>
          <p:cNvSpPr txBox="1"/>
          <p:nvPr/>
        </p:nvSpPr>
        <p:spPr>
          <a:xfrm>
            <a:off x="3046863" y="286267"/>
            <a:ext cx="6093724" cy="627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Maslow Levels 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of needs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: Esteem and Self-Actualization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</a:b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Strategies: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Involve 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Assistant 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in strategic planning and innovation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 art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 projects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Offer performance-based incentives 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like employer of the month</a:t>
            </a: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Encourage continuous professional development 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by contract review in one year time</a:t>
            </a: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Recognized achievements and celebrate team success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Provide flexibility and trust in leadership roles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</a:b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Task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: Enable  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E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vent Assistant to achieve personal growth and contribute strategically.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EE0E23-21DD-F35A-2C0F-3C066D584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538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1477109"/>
            <a:ext cx="4222117" cy="3127679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-The right candidate should have a flexible working attitude  with analytic thinking  and creative mind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-candidate needs to track a progress and should be data driven in optimizing reaching right goals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-collaborating approach with rapid decisions making and executions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professional approach willing to progress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622999"/>
            <a:ext cx="4222117" cy="854110"/>
          </a:xfrm>
        </p:spPr>
        <p:txBody>
          <a:bodyPr/>
          <a:lstStyle/>
          <a:p>
            <a:fld id="{5AB655EB-786E-4EB1-A404-25F158CD4118}" type="slidenum">
              <a:rPr lang="en-US" smtClean="0"/>
              <a:t>14</a:t>
            </a:fld>
            <a:r>
              <a:rPr lang="en-US" dirty="0"/>
              <a:t>.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18" name="Picture Placeholder 17" descr="White objects on a white surface">
            <a:extLst>
              <a:ext uri="{FF2B5EF4-FFF2-40B4-BE49-F238E27FC236}">
                <a16:creationId xmlns:a16="http://schemas.microsoft.com/office/drawing/2014/main" id="{2DF43209-08B5-4410-CE46-63D3FC42015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2" r="112"/>
          <a:stretch/>
        </p:blipFill>
        <p:spPr/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BC57C-117B-9650-4F1B-3229CD877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979" y="1228298"/>
            <a:ext cx="11107888" cy="3889611"/>
          </a:xfrm>
        </p:spPr>
        <p:txBody>
          <a:bodyPr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Armstrong 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Amstrong’s handbook of human resources management practice.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Fifteen editions., London, England: New York, New Delhi India: Kogan Page Taormina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Kess‑Momoh, A.J., Tula, S.T., Bello, B.G., Omotoye, G.B. and Daraojimba, A.I.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(2024) ‘Strategic human resource management in the 21st century: A review of trends and innovations’,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Journal of Advanced Research and Reviews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21(1), pp. 746–757.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R.J. and Gao, J.H.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(2013) ‘Maslow and the motivation hierarchy: Measuring satisfaction of the needs’,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Psychology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126(2), pp. 155–177.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Southbank Centre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https://www.southbankcentre.co.uk/venues/hayward-gallery/ (Accessed: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16.3.2026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Vauxhall Society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Crown Works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Archived 19 June 2010. Available at: Internet Archive Wayback Machine (accessed:15.3.2026.).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Ware, J.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London’s Hayward Gallery director Ralph Rugoff to step down after 20 years in role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Art Newspaper, 10 September. 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https://www.theartnewspaper.com/2025/09/10/londons-hayward-gallery-director-ralph-rugoff-to-step-down-after-20-years-in-role (Accessed: March 2026).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Wilkinson, A Redma, T. &amp; Dundon,  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Contemporary Human Resource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Text and Cases. 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Edition. Harlow: Pearson Education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https://en.wikipedia.org/wiki/Hayward_Gallery (Accessed: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March 2026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4248A-E8F1-D102-AA89-DE9D7CFDEC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133" y="286603"/>
            <a:ext cx="11497733" cy="504967"/>
          </a:xfrm>
        </p:spPr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37ABCA-FC9F-7CB1-6D52-74012712C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92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2989</TotalTime>
  <Words>1457</Words>
  <Application>Microsoft Office PowerPoint</Application>
  <PresentationFormat>Widescreen</PresentationFormat>
  <Paragraphs>157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Ion</vt:lpstr>
      <vt:lpstr>     </vt:lpstr>
      <vt:lpstr>  Table of content :  1. Student details  2. Table of content   3-4. Introduction to company  5-6. Job analysis  7. Job Analysis in six dimension  8 -9. Job Description  10. Job Objectives  11-13. Overview of Marlow's Hierarchy of needs  14. Conclusion  15. References  4</vt:lpstr>
      <vt:lpstr>Introduction to a company </vt:lpstr>
      <vt:lpstr>PowerPoint Presentation</vt:lpstr>
      <vt:lpstr>      JOB ANALYIS       Job Title: Event Assistant   Location: South Bank  Department : Arts Planning &amp; Producing  Employment type: Permanent Full time  Workplace type: Hybrid    The deadline for applications is 23:59 on the closing date for the job posting ON 26.3.2026.                                                                                                                                                                                                                                                          </vt:lpstr>
      <vt:lpstr>Job Analyses  -Hayward gallery are looking for an event assistant who can deliver exhibitions , artists and community programs in engaging way.   -The position is advertised for 3 weeks .   -Once the person has been allocated relevant training  will be offered for  6 months after one month probation period.  -An adequate candidate will be chosen after several steps of interviews and one digital skill test     </vt:lpstr>
      <vt:lpstr>PowerPoint Presentation</vt:lpstr>
      <vt:lpstr>PowerPoint Presentation</vt:lpstr>
      <vt:lpstr>      </vt:lpstr>
      <vt:lpstr>Job objectives   </vt:lpstr>
      <vt:lpstr>Overview of Maslow’s Hierarchy of Needs </vt:lpstr>
      <vt:lpstr>PowerPoint Presentation</vt:lpstr>
      <vt:lpstr>PowerPoint Presentation</vt:lpstr>
      <vt:lpstr>-The right candidate should have a flexible working attitude  with analytic thinking  and creative mind  -candidate needs to track a progress and should be data driven in optimizing reaching right goals -collaborating approach with rapid decisions making and executions - professional approach willing to progress </vt:lpstr>
      <vt:lpstr>Armstrong , M (2020) Amstrong’s handbook of human resources management practice. Fifteen editions., London, England: New York, New Delhi India: Kogan Page Taormina,  Kess‑Momoh, A.J., Tula, S.T., Bello, B.G., Omotoye, G.B. and Daraojimba, A.I. (2024) ‘Strategic human resource management in the 21st century: A review of trends and innovations’, World Journal of Advanced Research and Reviews, 21(1), pp. 746–757.  R.J. and Gao, J.H. (2013) ‘Maslow and the motivation hierarchy: Measuring satisfaction of the needs’, American Journal of Psychology, 126(2), pp. 155–177.  Southbank Centre (2026) Hayward Gallery. Available at: https://www.southbankcentre.co.uk/venues/hayward-gallery/ (Accessed: 16.3.2026 ).  Vauxhall Society (2010) Crown Works. Archived 19 June 2010. Available at: Internet Archive Wayback Machine (accessed:15.3.2026.).  Ware, J. (2025) London’s Hayward Gallery director Ralph Rugoff to step down after 20 years in role. The Art Newspaper, 10 September.  Available at: https://www.theartnewspaper.com/2025/09/10/londons-hayward-gallery-director-ralph-rugoff-to-step-down-after-20-years-in-role (Accessed: March 2026).  Wilkinson, A Redma, T. &amp; Dundon,  T. (2016) Contemporary Human Resource Management: Text and Cases. 5th Edition. Harlow: Pearson Education  Wikipedia (2026) Hayward Gallery. Available at: https://en.wikipedia.org/wiki/Hayward_Gallery (Accessed: March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Dordo Koprivica (2427812)</dc:creator>
  <cp:lastModifiedBy>Dordo Koprivica (2427812)</cp:lastModifiedBy>
  <cp:revision>49</cp:revision>
  <dcterms:created xsi:type="dcterms:W3CDTF">2026-03-16T21:00:07Z</dcterms:created>
  <dcterms:modified xsi:type="dcterms:W3CDTF">2026-03-19T08:09:51Z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