
<file path=[Content_Types].xml><?xml version="1.0" encoding="utf-8"?>
<Types xmlns="http://schemas.openxmlformats.org/package/2006/content-types">
  <Default Extension="glb" ContentType="model/gltf.binary"/>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ley Patricia Prinsep (2507812)" userId="5fe6bdf7-78c6-4d4d-b3ed-083343c2e1ea" providerId="ADAL" clId="{15263C69-4B89-4C49-828E-DD6E99ADA401}"/>
    <pc:docChg chg="undo custSel modSld">
      <pc:chgData name="Hayley Patricia Prinsep (2507812)" userId="5fe6bdf7-78c6-4d4d-b3ed-083343c2e1ea" providerId="ADAL" clId="{15263C69-4B89-4C49-828E-DD6E99ADA401}" dt="2026-06-15T12:43:07.753" v="25" actId="14100"/>
      <pc:docMkLst>
        <pc:docMk/>
      </pc:docMkLst>
      <pc:sldChg chg="modSp mod">
        <pc:chgData name="Hayley Patricia Prinsep (2507812)" userId="5fe6bdf7-78c6-4d4d-b3ed-083343c2e1ea" providerId="ADAL" clId="{15263C69-4B89-4C49-828E-DD6E99ADA401}" dt="2026-06-15T12:43:07.753" v="25" actId="14100"/>
        <pc:sldMkLst>
          <pc:docMk/>
          <pc:sldMk cId="259441556" sldId="256"/>
        </pc:sldMkLst>
        <pc:spChg chg="mod">
          <ac:chgData name="Hayley Patricia Prinsep (2507812)" userId="5fe6bdf7-78c6-4d4d-b3ed-083343c2e1ea" providerId="ADAL" clId="{15263C69-4B89-4C49-828E-DD6E99ADA401}" dt="2026-06-15T12:43:07.753" v="25" actId="14100"/>
          <ac:spMkLst>
            <pc:docMk/>
            <pc:sldMk cId="259441556" sldId="256"/>
            <ac:spMk id="2" creationId="{BA8A2526-0E80-0C6F-05B6-EA1C82566BCC}"/>
          </ac:spMkLst>
        </pc:spChg>
      </pc:sldChg>
      <pc:sldChg chg="modSp mod">
        <pc:chgData name="Hayley Patricia Prinsep (2507812)" userId="5fe6bdf7-78c6-4d4d-b3ed-083343c2e1ea" providerId="ADAL" clId="{15263C69-4B89-4C49-828E-DD6E99ADA401}" dt="2026-06-15T11:44:04.729" v="22" actId="20577"/>
        <pc:sldMkLst>
          <pc:docMk/>
          <pc:sldMk cId="932036328" sldId="257"/>
        </pc:sldMkLst>
        <pc:spChg chg="mod">
          <ac:chgData name="Hayley Patricia Prinsep (2507812)" userId="5fe6bdf7-78c6-4d4d-b3ed-083343c2e1ea" providerId="ADAL" clId="{15263C69-4B89-4C49-828E-DD6E99ADA401}" dt="2026-06-15T11:43:27.894" v="8" actId="20577"/>
          <ac:spMkLst>
            <pc:docMk/>
            <pc:sldMk cId="932036328" sldId="257"/>
            <ac:spMk id="2" creationId="{8BC14EC3-7597-CD68-E02A-2B2E41FC271A}"/>
          </ac:spMkLst>
        </pc:spChg>
        <pc:spChg chg="mod">
          <ac:chgData name="Hayley Patricia Prinsep (2507812)" userId="5fe6bdf7-78c6-4d4d-b3ed-083343c2e1ea" providerId="ADAL" clId="{15263C69-4B89-4C49-828E-DD6E99ADA401}" dt="2026-06-15T11:44:04.729" v="22" actId="20577"/>
          <ac:spMkLst>
            <pc:docMk/>
            <pc:sldMk cId="932036328" sldId="257"/>
            <ac:spMk id="3" creationId="{E7D67349-130A-6D3A-9C54-2704BF5002D5}"/>
          </ac:spMkLst>
        </pc:spChg>
      </pc:sldChg>
      <pc:sldChg chg="modSp mod">
        <pc:chgData name="Hayley Patricia Prinsep (2507812)" userId="5fe6bdf7-78c6-4d4d-b3ed-083343c2e1ea" providerId="ADAL" clId="{15263C69-4B89-4C49-828E-DD6E99ADA401}" dt="2026-06-15T11:42:23.361" v="4" actId="20577"/>
        <pc:sldMkLst>
          <pc:docMk/>
          <pc:sldMk cId="1334127462" sldId="259"/>
        </pc:sldMkLst>
        <pc:spChg chg="mod">
          <ac:chgData name="Hayley Patricia Prinsep (2507812)" userId="5fe6bdf7-78c6-4d4d-b3ed-083343c2e1ea" providerId="ADAL" clId="{15263C69-4B89-4C49-828E-DD6E99ADA401}" dt="2026-06-15T11:42:23.361" v="4" actId="20577"/>
          <ac:spMkLst>
            <pc:docMk/>
            <pc:sldMk cId="1334127462" sldId="259"/>
            <ac:spMk id="3" creationId="{B5BD856D-6363-5C0F-EE45-735ECA98349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6/15/2026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14065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6/15/2026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33494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6/15/2026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9388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6/15/2026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7160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6/15/2026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03998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6/15/2026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84372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6/15/2026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29920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6/15/2026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4407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6/15/2026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04198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6/15/2026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40048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6/15/2026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0856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6/15/2026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82191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7/06/relationships/model3d" Target="../media/model3d1.glb"/><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8A2526-0E80-0C6F-05B6-EA1C82566BCC}"/>
              </a:ext>
            </a:extLst>
          </p:cNvPr>
          <p:cNvSpPr>
            <a:spLocks noGrp="1"/>
          </p:cNvSpPr>
          <p:nvPr>
            <p:ph type="ctrTitle"/>
          </p:nvPr>
        </p:nvSpPr>
        <p:spPr>
          <a:xfrm>
            <a:off x="640079" y="801196"/>
            <a:ext cx="3609704" cy="3439878"/>
          </a:xfrm>
        </p:spPr>
        <p:txBody>
          <a:bodyPr anchor="b">
            <a:normAutofit fontScale="90000"/>
          </a:bodyPr>
          <a:lstStyle/>
          <a:p>
            <a:pPr>
              <a:lnSpc>
                <a:spcPct val="90000"/>
              </a:lnSpc>
            </a:pPr>
            <a:r>
              <a:rPr lang="en-GB" sz="2800" b="0" dirty="0">
                <a:solidFill>
                  <a:srgbClr val="0070C0"/>
                </a:solidFill>
              </a:rPr>
              <a:t>Name: Hayley Prinsep</a:t>
            </a:r>
            <a:br>
              <a:rPr lang="en-GB" sz="2800" b="0" dirty="0">
                <a:solidFill>
                  <a:srgbClr val="0070C0"/>
                </a:solidFill>
              </a:rPr>
            </a:br>
            <a:r>
              <a:rPr lang="en-GB" sz="2800" b="0" dirty="0">
                <a:solidFill>
                  <a:srgbClr val="0070C0"/>
                </a:solidFill>
              </a:rPr>
              <a:t>Module Code: LCH4010</a:t>
            </a:r>
            <a:br>
              <a:rPr lang="en-GB" sz="2800" b="0" dirty="0">
                <a:solidFill>
                  <a:srgbClr val="0070C0"/>
                </a:solidFill>
              </a:rPr>
            </a:br>
            <a:r>
              <a:rPr lang="en-GB" sz="2800" b="0" dirty="0">
                <a:solidFill>
                  <a:srgbClr val="0070C0"/>
                </a:solidFill>
              </a:rPr>
              <a:t>Psychology in Health and Social Care </a:t>
            </a:r>
            <a:br>
              <a:rPr lang="en-GB" sz="2800" b="0" dirty="0">
                <a:solidFill>
                  <a:srgbClr val="0070C0"/>
                </a:solidFill>
              </a:rPr>
            </a:br>
            <a:r>
              <a:rPr lang="en-GB" sz="2800" b="0" dirty="0">
                <a:solidFill>
                  <a:srgbClr val="0070C0"/>
                </a:solidFill>
              </a:rPr>
              <a:t>Lecturer: Prabjot Kaur Sahota</a:t>
            </a:r>
            <a:br>
              <a:rPr lang="en-GB" sz="2800" b="0" dirty="0">
                <a:solidFill>
                  <a:srgbClr val="0070C0"/>
                </a:solidFill>
              </a:rPr>
            </a:br>
            <a:r>
              <a:rPr lang="en-GB" sz="2800" b="0" dirty="0">
                <a:solidFill>
                  <a:srgbClr val="0070C0"/>
                </a:solidFill>
              </a:rPr>
              <a:t>Student ID: 2507812</a:t>
            </a:r>
            <a:br>
              <a:rPr lang="en-GB" sz="2100" dirty="0"/>
            </a:br>
            <a:endParaRPr lang="en-GB" sz="2100" dirty="0"/>
          </a:p>
        </p:txBody>
      </p:sp>
      <p:sp>
        <p:nvSpPr>
          <p:cNvPr id="3" name="Subtitle 2">
            <a:extLst>
              <a:ext uri="{FF2B5EF4-FFF2-40B4-BE49-F238E27FC236}">
                <a16:creationId xmlns:a16="http://schemas.microsoft.com/office/drawing/2014/main" id="{1AF0B2AB-E1F5-1CCF-91D3-EDAD847128E2}"/>
              </a:ext>
            </a:extLst>
          </p:cNvPr>
          <p:cNvSpPr>
            <a:spLocks noGrp="1"/>
          </p:cNvSpPr>
          <p:nvPr>
            <p:ph type="subTitle" idx="1"/>
          </p:nvPr>
        </p:nvSpPr>
        <p:spPr>
          <a:xfrm>
            <a:off x="640079" y="5512524"/>
            <a:ext cx="45719" cy="163177"/>
          </a:xfrm>
        </p:spPr>
        <p:txBody>
          <a:bodyPr anchor="t">
            <a:normAutofit fontScale="25000" lnSpcReduction="20000"/>
          </a:bodyPr>
          <a:lstStyle/>
          <a:p>
            <a:endParaRPr lang="en-GB" dirty="0"/>
          </a:p>
        </p:txBody>
      </p:sp>
      <p:cxnSp>
        <p:nvCxnSpPr>
          <p:cNvPr id="25" name="Straight Connector 24">
            <a:extLst>
              <a:ext uri="{FF2B5EF4-FFF2-40B4-BE49-F238E27FC236}">
                <a16:creationId xmlns:a16="http://schemas.microsoft.com/office/drawing/2014/main" id="{750527CE-FCD0-40C8-B37A-39331C2A4F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011930"/>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Video 3" descr="Graduates Throwing Hats">
            <a:extLst>
              <a:ext uri="{FF2B5EF4-FFF2-40B4-BE49-F238E27FC236}">
                <a16:creationId xmlns:a16="http://schemas.microsoft.com/office/drawing/2014/main" id="{63294095-6708-CF69-E70B-A384D5512B05}"/>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58"/>
          <a:stretch>
            <a:fillRect/>
          </a:stretch>
        </p:blipFill>
        <p:spPr>
          <a:xfrm>
            <a:off x="4604641" y="1969954"/>
            <a:ext cx="6876288" cy="3857892"/>
          </a:xfrm>
          <a:prstGeom prst="rect">
            <a:avLst/>
          </a:prstGeom>
        </p:spPr>
      </p:pic>
    </p:spTree>
    <p:extLst>
      <p:ext uri="{BB962C8B-B14F-4D97-AF65-F5344CB8AC3E}">
        <p14:creationId xmlns:p14="http://schemas.microsoft.com/office/powerpoint/2010/main" val="25944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17" name="Rectangle 16">
            <a:extLst>
              <a:ext uri="{FF2B5EF4-FFF2-40B4-BE49-F238E27FC236}">
                <a16:creationId xmlns:a16="http://schemas.microsoft.com/office/drawing/2014/main" id="{18EE42F0-2470-417A-8666-6E3266FE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9671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Picture 4" descr="Mother and son baking cake">
            <a:extLst>
              <a:ext uri="{FF2B5EF4-FFF2-40B4-BE49-F238E27FC236}">
                <a16:creationId xmlns:a16="http://schemas.microsoft.com/office/drawing/2014/main" id="{042F1A02-87F3-F87E-7F3E-F333C6BD4FEA}"/>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l="21365" r="23212" b="-1"/>
          <a:stretch>
            <a:fillRect/>
          </a:stretch>
        </p:blipFill>
        <p:spPr>
          <a:xfrm>
            <a:off x="2553" y="10"/>
            <a:ext cx="5694160" cy="6857990"/>
          </a:xfrm>
          <a:prstGeom prst="rect">
            <a:avLst/>
          </a:prstGeom>
        </p:spPr>
      </p:pic>
      <p:sp>
        <p:nvSpPr>
          <p:cNvPr id="2" name="Title 1">
            <a:extLst>
              <a:ext uri="{FF2B5EF4-FFF2-40B4-BE49-F238E27FC236}">
                <a16:creationId xmlns:a16="http://schemas.microsoft.com/office/drawing/2014/main" id="{8BC14EC3-7597-CD68-E02A-2B2E41FC271A}"/>
              </a:ext>
            </a:extLst>
          </p:cNvPr>
          <p:cNvSpPr>
            <a:spLocks noGrp="1"/>
          </p:cNvSpPr>
          <p:nvPr>
            <p:ph type="ctrTitle"/>
          </p:nvPr>
        </p:nvSpPr>
        <p:spPr>
          <a:xfrm>
            <a:off x="642520" y="1583827"/>
            <a:ext cx="4023360" cy="4111315"/>
          </a:xfrm>
        </p:spPr>
        <p:txBody>
          <a:bodyPr vert="horz" lIns="91440" tIns="45720" rIns="91440" bIns="45720" rtlCol="0" anchor="b">
            <a:normAutofit/>
          </a:bodyPr>
          <a:lstStyle/>
          <a:p>
            <a:pPr>
              <a:lnSpc>
                <a:spcPct val="90000"/>
              </a:lnSpc>
            </a:pPr>
            <a:r>
              <a:rPr lang="en-US" sz="2200" dirty="0">
                <a:solidFill>
                  <a:schemeClr val="bg1"/>
                </a:solidFill>
              </a:rPr>
              <a:t>Introduction:</a:t>
            </a:r>
            <a:br>
              <a:rPr lang="en-US" sz="2200" dirty="0">
                <a:solidFill>
                  <a:schemeClr val="accent1">
                    <a:lumMod val="50000"/>
                  </a:schemeClr>
                </a:solidFill>
              </a:rPr>
            </a:br>
            <a:br>
              <a:rPr lang="en-US" sz="2200" dirty="0">
                <a:solidFill>
                  <a:schemeClr val="bg1"/>
                </a:solidFill>
              </a:rPr>
            </a:br>
            <a:r>
              <a:rPr lang="en-US" sz="2200" dirty="0">
                <a:solidFill>
                  <a:schemeClr val="bg1"/>
                </a:solidFill>
              </a:rPr>
              <a:t>This presentation will explain how Isaac’s early experiences have influenced his emotional and social </a:t>
            </a:r>
            <a:r>
              <a:rPr lang="en-US" sz="2200" dirty="0" err="1">
                <a:solidFill>
                  <a:schemeClr val="bg1"/>
                </a:solidFill>
              </a:rPr>
              <a:t>behaviour</a:t>
            </a:r>
            <a:r>
              <a:rPr lang="en-US" sz="2200" dirty="0">
                <a:solidFill>
                  <a:schemeClr val="bg1"/>
                </a:solidFill>
              </a:rPr>
              <a:t>. This is where Bowlby’s theory will be used to explain Isaac’s </a:t>
            </a:r>
            <a:r>
              <a:rPr lang="en-US" sz="2200" dirty="0" err="1">
                <a:solidFill>
                  <a:schemeClr val="bg1"/>
                </a:solidFill>
              </a:rPr>
              <a:t>behaviour</a:t>
            </a:r>
            <a:r>
              <a:rPr lang="en-US" sz="2200" dirty="0">
                <a:solidFill>
                  <a:schemeClr val="bg1"/>
                </a:solidFill>
              </a:rPr>
              <a:t> and identify the support strategies that could help improve his wellbeing and development.</a:t>
            </a:r>
          </a:p>
        </p:txBody>
      </p:sp>
      <p:cxnSp>
        <p:nvCxnSpPr>
          <p:cNvPr id="16" name="Straight Connector 15">
            <a:extLst>
              <a:ext uri="{FF2B5EF4-FFF2-40B4-BE49-F238E27FC236}">
                <a16:creationId xmlns:a16="http://schemas.microsoft.com/office/drawing/2014/main" id="{B90DD1AA-9FC9-0AF2-B563-CA13C179FB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20" y="604092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7D67349-130A-6D3A-9C54-2704BF5002D5}"/>
              </a:ext>
            </a:extLst>
          </p:cNvPr>
          <p:cNvSpPr>
            <a:spLocks noGrp="1"/>
          </p:cNvSpPr>
          <p:nvPr>
            <p:ph type="subTitle" idx="1"/>
          </p:nvPr>
        </p:nvSpPr>
        <p:spPr>
          <a:xfrm>
            <a:off x="6245353" y="667512"/>
            <a:ext cx="5285656" cy="5630412"/>
          </a:xfrm>
        </p:spPr>
        <p:txBody>
          <a:bodyPr vert="horz" lIns="91440" tIns="45720" rIns="91440" bIns="45720" rtlCol="0">
            <a:normAutofit/>
          </a:bodyPr>
          <a:lstStyle/>
          <a:p>
            <a:pPr marL="285750" indent="-285750">
              <a:lnSpc>
                <a:spcPct val="120000"/>
              </a:lnSpc>
              <a:buFont typeface="Arial" panose="020B0604020202020204" pitchFamily="34" charset="0"/>
              <a:buChar char="•"/>
            </a:pPr>
            <a:r>
              <a:rPr lang="en-US" dirty="0">
                <a:solidFill>
                  <a:schemeClr val="tx2">
                    <a:lumMod val="50000"/>
                    <a:lumOff val="50000"/>
                  </a:schemeClr>
                </a:solidFill>
              </a:rPr>
              <a:t>Isaac is 4 years old </a:t>
            </a:r>
          </a:p>
          <a:p>
            <a:pPr marL="285750" indent="-285750">
              <a:lnSpc>
                <a:spcPct val="120000"/>
              </a:lnSpc>
              <a:buFont typeface="Arial" panose="020B0604020202020204" pitchFamily="34" charset="0"/>
              <a:buChar char="•"/>
            </a:pPr>
            <a:r>
              <a:rPr lang="en-US" dirty="0">
                <a:solidFill>
                  <a:schemeClr val="tx2">
                    <a:lumMod val="50000"/>
                    <a:lumOff val="50000"/>
                  </a:schemeClr>
                </a:solidFill>
              </a:rPr>
              <a:t>Lives with a single mother experiencing post-natal depression.</a:t>
            </a:r>
          </a:p>
          <a:p>
            <a:pPr marL="285750" indent="-285750">
              <a:lnSpc>
                <a:spcPct val="120000"/>
              </a:lnSpc>
              <a:buFont typeface="Arial" panose="020B0604020202020204" pitchFamily="34" charset="0"/>
              <a:buChar char="•"/>
            </a:pPr>
            <a:r>
              <a:rPr lang="en-US" dirty="0">
                <a:solidFill>
                  <a:schemeClr val="tx2">
                    <a:lumMod val="50000"/>
                    <a:lumOff val="50000"/>
                  </a:schemeClr>
                </a:solidFill>
              </a:rPr>
              <a:t>Recently experienced family relocation and disrupted childcare.</a:t>
            </a:r>
          </a:p>
          <a:p>
            <a:pPr marL="285750" indent="-285750">
              <a:lnSpc>
                <a:spcPct val="120000"/>
              </a:lnSpc>
              <a:buFont typeface="Arial" panose="020B0604020202020204" pitchFamily="34" charset="0"/>
              <a:buChar char="•"/>
            </a:pPr>
            <a:r>
              <a:rPr lang="en-US" dirty="0">
                <a:solidFill>
                  <a:schemeClr val="tx2">
                    <a:lumMod val="50000"/>
                    <a:lumOff val="50000"/>
                  </a:schemeClr>
                </a:solidFill>
              </a:rPr>
              <a:t>Displays emotional, social </a:t>
            </a:r>
            <a:r>
              <a:rPr lang="en-US">
                <a:solidFill>
                  <a:schemeClr val="tx2">
                    <a:lumMod val="50000"/>
                    <a:lumOff val="50000"/>
                  </a:schemeClr>
                </a:solidFill>
              </a:rPr>
              <a:t>and language </a:t>
            </a:r>
            <a:r>
              <a:rPr lang="en-US" dirty="0">
                <a:solidFill>
                  <a:schemeClr val="tx2">
                    <a:lumMod val="50000"/>
                    <a:lumOff val="50000"/>
                  </a:schemeClr>
                </a:solidFill>
              </a:rPr>
              <a:t>difficulties </a:t>
            </a:r>
          </a:p>
        </p:txBody>
      </p:sp>
    </p:spTree>
    <p:extLst>
      <p:ext uri="{BB962C8B-B14F-4D97-AF65-F5344CB8AC3E}">
        <p14:creationId xmlns:p14="http://schemas.microsoft.com/office/powerpoint/2010/main" val="932036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9193-ECBD-75C5-1D57-1D47A070593C}"/>
              </a:ext>
            </a:extLst>
          </p:cNvPr>
          <p:cNvSpPr>
            <a:spLocks noGrp="1"/>
          </p:cNvSpPr>
          <p:nvPr>
            <p:ph type="ctrTitle"/>
          </p:nvPr>
        </p:nvSpPr>
        <p:spPr>
          <a:xfrm>
            <a:off x="640080" y="1371599"/>
            <a:ext cx="8277497" cy="2599509"/>
          </a:xfrm>
        </p:spPr>
        <p:txBody>
          <a:bodyPr>
            <a:normAutofit fontScale="90000"/>
          </a:bodyPr>
          <a:lstStyle/>
          <a:p>
            <a:r>
              <a:rPr lang="en-GB" sz="4400" dirty="0">
                <a:solidFill>
                  <a:srgbClr val="7030A0"/>
                </a:solidFill>
              </a:rPr>
              <a:t>THEORY:</a:t>
            </a:r>
            <a:br>
              <a:rPr lang="en-GB" sz="4400" dirty="0">
                <a:solidFill>
                  <a:srgbClr val="7030A0"/>
                </a:solidFill>
              </a:rPr>
            </a:br>
            <a:br>
              <a:rPr lang="en-GB" sz="2800" b="0" dirty="0"/>
            </a:br>
            <a:r>
              <a:rPr lang="en-GB" sz="2800" b="0" dirty="0">
                <a:solidFill>
                  <a:schemeClr val="tx2">
                    <a:lumMod val="90000"/>
                    <a:lumOff val="10000"/>
                  </a:schemeClr>
                </a:solidFill>
              </a:rPr>
              <a:t>Bowlby said that children need a close emotional bond with a primary caregiver during early childhood. This helps Isaac feel secure which will help him form future relationships and emotional wellbeing.</a:t>
            </a:r>
            <a:br>
              <a:rPr lang="en-GB" sz="2800" b="0" dirty="0">
                <a:solidFill>
                  <a:schemeClr val="tx2">
                    <a:lumMod val="90000"/>
                    <a:lumOff val="10000"/>
                  </a:schemeClr>
                </a:solidFill>
              </a:rPr>
            </a:br>
            <a:br>
              <a:rPr lang="en-GB" sz="2800" b="0" dirty="0">
                <a:solidFill>
                  <a:schemeClr val="tx2">
                    <a:lumMod val="90000"/>
                    <a:lumOff val="10000"/>
                  </a:schemeClr>
                </a:solidFill>
              </a:rPr>
            </a:br>
            <a:br>
              <a:rPr lang="en-GB" sz="4000" b="0" dirty="0"/>
            </a:br>
            <a:endParaRPr lang="en-GB" sz="4000" b="0" dirty="0"/>
          </a:p>
        </p:txBody>
      </p:sp>
      <p:sp>
        <p:nvSpPr>
          <p:cNvPr id="3" name="Subtitle 2">
            <a:extLst>
              <a:ext uri="{FF2B5EF4-FFF2-40B4-BE49-F238E27FC236}">
                <a16:creationId xmlns:a16="http://schemas.microsoft.com/office/drawing/2014/main" id="{A9EF5AD8-892F-ADFD-BBF5-15C19D6CB507}"/>
              </a:ext>
            </a:extLst>
          </p:cNvPr>
          <p:cNvSpPr>
            <a:spLocks noGrp="1"/>
          </p:cNvSpPr>
          <p:nvPr>
            <p:ph type="subTitle" idx="1"/>
          </p:nvPr>
        </p:nvSpPr>
        <p:spPr>
          <a:xfrm>
            <a:off x="566057" y="4537166"/>
            <a:ext cx="6792686" cy="2190206"/>
          </a:xfrm>
        </p:spPr>
        <p:txBody>
          <a:bodyPr>
            <a:normAutofit fontScale="25000" lnSpcReduction="20000"/>
          </a:bodyPr>
          <a:lstStyle/>
          <a:p>
            <a:pPr marL="285750" indent="-285750">
              <a:buFont typeface="Arial" panose="020B0604020202020204" pitchFamily="34" charset="0"/>
              <a:buChar char="•"/>
            </a:pPr>
            <a:r>
              <a:rPr lang="en-GB" sz="4800" b="0" dirty="0"/>
              <a:t>Attachment is an emotional bond between a child and a care giver.</a:t>
            </a:r>
          </a:p>
          <a:p>
            <a:pPr marL="285750" indent="-285750">
              <a:buFont typeface="Arial" panose="020B0604020202020204" pitchFamily="34" charset="0"/>
              <a:buChar char="•"/>
            </a:pPr>
            <a:r>
              <a:rPr lang="en-GB" sz="4800" b="0" dirty="0"/>
              <a:t>Secure attachment promotes confidence and independence.</a:t>
            </a:r>
          </a:p>
          <a:p>
            <a:pPr marL="285750" indent="-285750">
              <a:buFont typeface="Arial" panose="020B0604020202020204" pitchFamily="34" charset="0"/>
              <a:buChar char="•"/>
            </a:pPr>
            <a:r>
              <a:rPr lang="en-GB" sz="4300" b="0" dirty="0"/>
              <a:t>Children use caregivers as a “secure base”</a:t>
            </a:r>
          </a:p>
          <a:p>
            <a:pPr marL="285750" indent="-285750">
              <a:buFont typeface="Arial" panose="020B0604020202020204" pitchFamily="34" charset="0"/>
              <a:buChar char="•"/>
            </a:pPr>
            <a:r>
              <a:rPr lang="en-GB" sz="4300" b="0" dirty="0"/>
              <a:t>Early experiences influence in later development </a:t>
            </a:r>
          </a:p>
          <a:p>
            <a:pPr marL="285750" indent="-285750">
              <a:buFont typeface="Arial" panose="020B0604020202020204" pitchFamily="34" charset="0"/>
              <a:buChar char="•"/>
            </a:pPr>
            <a:endParaRPr lang="en-GB" sz="1400" dirty="0">
              <a:solidFill>
                <a:schemeClr val="tx2">
                  <a:lumMod val="90000"/>
                  <a:lumOff val="10000"/>
                </a:schemeClr>
              </a:solidFill>
            </a:endParaRPr>
          </a:p>
          <a:p>
            <a:pPr marL="285750" indent="-285750">
              <a:buFont typeface="Arial" panose="020B0604020202020204" pitchFamily="34" charset="0"/>
              <a:buChar char="•"/>
            </a:pPr>
            <a:endParaRPr lang="en-GB" sz="1400" dirty="0">
              <a:solidFill>
                <a:schemeClr val="tx2">
                  <a:lumMod val="90000"/>
                  <a:lumOff val="10000"/>
                </a:schemeClr>
              </a:solidFill>
            </a:endParaRPr>
          </a:p>
        </p:txBody>
      </p:sp>
      <mc:AlternateContent xmlns:mc="http://schemas.openxmlformats.org/markup-compatibility/2006">
        <mc:Choice xmlns:am3d="http://schemas.microsoft.com/office/drawing/2017/model3d" Requires="am3d">
          <p:graphicFrame>
            <p:nvGraphicFramePr>
              <p:cNvPr id="4" name="3D Model 3" descr="Wide Eye">
                <a:extLst>
                  <a:ext uri="{FF2B5EF4-FFF2-40B4-BE49-F238E27FC236}">
                    <a16:creationId xmlns:a16="http://schemas.microsoft.com/office/drawing/2014/main" id="{FA09FFA8-F106-0D00-E3C7-CFD71050C807}"/>
                  </a:ext>
                </a:extLst>
              </p:cNvPr>
              <p:cNvGraphicFramePr/>
              <p:nvPr>
                <p:extLst>
                  <p:ext uri="{D42A27DB-BD31-4B8C-83A1-F6EECF244321}">
                    <p14:modId xmlns:p14="http://schemas.microsoft.com/office/powerpoint/2010/main" val="957184118"/>
                  </p:ext>
                </p:extLst>
              </p:nvPr>
            </p:nvGraphicFramePr>
            <p:xfrm>
              <a:off x="7750630" y="2037806"/>
              <a:ext cx="3875312" cy="4957937"/>
            </p:xfrm>
            <a:graphic>
              <a:graphicData uri="http://schemas.microsoft.com/office/drawing/2017/model3d">
                <am3d:model3d r:embed="rId2">
                  <am3d:spPr>
                    <a:xfrm>
                      <a:off x="0" y="0"/>
                      <a:ext cx="3875312" cy="4957937"/>
                    </a:xfrm>
                    <a:prstGeom prst="rect">
                      <a:avLst/>
                    </a:prstGeom>
                  </am3d:spPr>
                  <am3d:camera>
                    <am3d:pos x="0" y="0" z="71738310"/>
                    <am3d:up dx="0" dy="36000000" dz="0"/>
                    <am3d:lookAt x="0" y="0" z="0"/>
                    <am3d:perspective fov="2700000"/>
                  </am3d:camera>
                  <am3d:trans>
                    <am3d:meterPerModelUnit n="8231876" d="1000000"/>
                    <am3d:preTrans dx="-1077445" dy="-18000000" dz="544573"/>
                    <am3d:scale>
                      <am3d:sx n="1000000" d="1000000"/>
                      <am3d:sy n="1000000" d="1000000"/>
                      <am3d:sz n="1000000" d="1000000"/>
                    </am3d:scale>
                    <am3d:rot/>
                    <am3d:postTrans dx="0" dy="0" dz="0"/>
                  </am3d:trans>
                  <am3d:raster rName="Office3DRenderer" rVer="16.0.8326">
                    <am3d:blip r:embed="rId3"/>
                  </am3d:raster>
                  <am3d:objViewport viewportSz="627371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Wide Eye">
                <a:extLst>
                  <a:ext uri="{FF2B5EF4-FFF2-40B4-BE49-F238E27FC236}">
                    <a16:creationId xmlns:a16="http://schemas.microsoft.com/office/drawing/2014/main" id="{FA09FFA8-F106-0D00-E3C7-CFD71050C807}"/>
                  </a:ext>
                </a:extLst>
              </p:cNvPr>
              <p:cNvPicPr>
                <a:picLocks noGrp="1" noRot="1" noChangeAspect="1" noMove="1" noResize="1" noEditPoints="1" noAdjustHandles="1" noChangeArrowheads="1" noChangeShapeType="1" noCrop="1"/>
              </p:cNvPicPr>
              <p:nvPr/>
            </p:nvPicPr>
            <p:blipFill>
              <a:blip r:embed="rId3"/>
              <a:stretch>
                <a:fillRect/>
              </a:stretch>
            </p:blipFill>
            <p:spPr>
              <a:xfrm>
                <a:off x="7750630" y="2037806"/>
                <a:ext cx="3875312" cy="4957937"/>
              </a:xfrm>
              <a:prstGeom prst="rect">
                <a:avLst/>
              </a:prstGeom>
            </p:spPr>
          </p:pic>
        </mc:Fallback>
      </mc:AlternateContent>
    </p:spTree>
    <p:extLst>
      <p:ext uri="{BB962C8B-B14F-4D97-AF65-F5344CB8AC3E}">
        <p14:creationId xmlns:p14="http://schemas.microsoft.com/office/powerpoint/2010/main" val="1599504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C939FC81-148B-DF7C-EDF2-99949E8751E2}"/>
              </a:ext>
            </a:extLst>
          </p:cNvPr>
          <p:cNvSpPr>
            <a:spLocks noGrp="1"/>
          </p:cNvSpPr>
          <p:nvPr>
            <p:ph type="ctrTitle"/>
          </p:nvPr>
        </p:nvSpPr>
        <p:spPr>
          <a:xfrm>
            <a:off x="640080" y="914401"/>
            <a:ext cx="3099816" cy="1477817"/>
          </a:xfrm>
        </p:spPr>
        <p:txBody>
          <a:bodyPr vert="horz" lIns="91440" tIns="45720" rIns="91440" bIns="45720" rtlCol="0" anchor="t">
            <a:normAutofit/>
          </a:bodyPr>
          <a:lstStyle/>
          <a:p>
            <a:pPr>
              <a:lnSpc>
                <a:spcPct val="90000"/>
              </a:lnSpc>
            </a:pPr>
            <a:r>
              <a:rPr lang="en-US" sz="3300" dirty="0">
                <a:solidFill>
                  <a:schemeClr val="accent1">
                    <a:lumMod val="50000"/>
                  </a:schemeClr>
                </a:solidFill>
              </a:rPr>
              <a:t>Directly to Isacc’s situation.</a:t>
            </a:r>
          </a:p>
        </p:txBody>
      </p:sp>
      <p:pic>
        <p:nvPicPr>
          <p:cNvPr id="5" name="Picture 4" descr="Person sitting and writing">
            <a:extLst>
              <a:ext uri="{FF2B5EF4-FFF2-40B4-BE49-F238E27FC236}">
                <a16:creationId xmlns:a16="http://schemas.microsoft.com/office/drawing/2014/main" id="{CE6BBD87-D1E3-9CFF-F371-C803E2740E46}"/>
              </a:ext>
            </a:extLst>
          </p:cNvPr>
          <p:cNvPicPr>
            <a:picLocks noChangeAspect="1"/>
          </p:cNvPicPr>
          <p:nvPr/>
        </p:nvPicPr>
        <p:blipFill>
          <a:blip r:embed="rId2">
            <a:extLst>
              <a:ext uri="{28A0092B-C50C-407E-A947-70E740481C1C}">
                <a14:useLocalDpi xmlns:a14="http://schemas.microsoft.com/office/drawing/2010/main" val="0"/>
              </a:ext>
            </a:extLst>
          </a:blip>
          <a:srcRect l="24167" r="8169" b="1"/>
          <a:stretch>
            <a:fillRect/>
          </a:stretch>
        </p:blipFill>
        <p:spPr>
          <a:xfrm>
            <a:off x="1" y="2613892"/>
            <a:ext cx="3739895" cy="3689359"/>
          </a:xfrm>
          <a:prstGeom prst="rect">
            <a:avLst/>
          </a:prstGeom>
        </p:spPr>
      </p:pic>
      <p:cxnSp>
        <p:nvCxnSpPr>
          <p:cNvPr id="14" name="Straight Connector 13">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74446"/>
            <a:ext cx="3739896"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B5BD856D-6363-5C0F-EE45-735ECA983499}"/>
              </a:ext>
            </a:extLst>
          </p:cNvPr>
          <p:cNvSpPr>
            <a:spLocks noGrp="1"/>
          </p:cNvSpPr>
          <p:nvPr>
            <p:ph type="subTitle" idx="1"/>
          </p:nvPr>
        </p:nvSpPr>
        <p:spPr>
          <a:xfrm>
            <a:off x="4242817" y="801192"/>
            <a:ext cx="7235952" cy="5502058"/>
          </a:xfrm>
        </p:spPr>
        <p:txBody>
          <a:bodyPr vert="horz" lIns="91440" tIns="45720" rIns="91440" bIns="45720" rtlCol="0">
            <a:normAutofit/>
          </a:bodyPr>
          <a:lstStyle/>
          <a:p>
            <a:pPr marL="285750" indent="-285750">
              <a:lnSpc>
                <a:spcPct val="110000"/>
              </a:lnSpc>
              <a:buFont typeface="Arial" panose="020B0604020202020204" pitchFamily="34" charset="0"/>
              <a:buChar char="•"/>
            </a:pPr>
            <a:r>
              <a:rPr lang="en-US" sz="1300" b="0" dirty="0">
                <a:solidFill>
                  <a:schemeClr val="tx2">
                    <a:lumMod val="50000"/>
                    <a:lumOff val="50000"/>
                  </a:schemeClr>
                </a:solidFill>
              </a:rPr>
              <a:t>Bowlby suggested that children need a consistent and secure attachment to feel confident and safe </a:t>
            </a:r>
          </a:p>
          <a:p>
            <a:pPr marL="285750" indent="-285750">
              <a:lnSpc>
                <a:spcPct val="110000"/>
              </a:lnSpc>
              <a:buFont typeface="Arial" panose="020B0604020202020204" pitchFamily="34" charset="0"/>
              <a:buChar char="•"/>
            </a:pPr>
            <a:r>
              <a:rPr lang="en-US" sz="1300" b="0" dirty="0">
                <a:solidFill>
                  <a:schemeClr val="tx2">
                    <a:lumMod val="50000"/>
                    <a:lumOff val="50000"/>
                  </a:schemeClr>
                </a:solidFill>
              </a:rPr>
              <a:t>These experiences may have affected his sense of security and may contributed to an insecure attachment pattern.   </a:t>
            </a:r>
          </a:p>
          <a:p>
            <a:pPr marL="285750" indent="-285750">
              <a:lnSpc>
                <a:spcPct val="110000"/>
              </a:lnSpc>
              <a:buFont typeface="Arial" panose="020B0604020202020204" pitchFamily="34" charset="0"/>
              <a:buChar char="•"/>
            </a:pPr>
            <a:r>
              <a:rPr lang="en-US" sz="1300" b="0" dirty="0">
                <a:solidFill>
                  <a:schemeClr val="tx2">
                    <a:lumMod val="50000"/>
                    <a:lumOff val="50000"/>
                  </a:schemeClr>
                </a:solidFill>
              </a:rPr>
              <a:t>Isaac has experienced several challenges, which include his mother’s post-natal depression which can lead to limited social support and with frequent changes in childcare arrangements.</a:t>
            </a:r>
          </a:p>
          <a:p>
            <a:pPr marL="285750" indent="-285750">
              <a:lnSpc>
                <a:spcPct val="110000"/>
              </a:lnSpc>
              <a:buFont typeface="Arial" panose="020B0604020202020204" pitchFamily="34" charset="0"/>
              <a:buChar char="•"/>
            </a:pPr>
            <a:r>
              <a:rPr lang="en-US" sz="1300" b="0" dirty="0">
                <a:solidFill>
                  <a:schemeClr val="tx2">
                    <a:lumMod val="50000"/>
                    <a:lumOff val="50000"/>
                  </a:schemeClr>
                </a:solidFill>
              </a:rPr>
              <a:t>Isaac is more distressed when separating from his mother, with his clingy </a:t>
            </a:r>
            <a:r>
              <a:rPr lang="en-US" sz="1300" b="0" dirty="0" err="1">
                <a:solidFill>
                  <a:schemeClr val="tx2">
                    <a:lumMod val="50000"/>
                    <a:lumOff val="50000"/>
                  </a:schemeClr>
                </a:solidFill>
              </a:rPr>
              <a:t>behaviour</a:t>
            </a:r>
            <a:r>
              <a:rPr lang="en-US" sz="1300" b="0" dirty="0">
                <a:solidFill>
                  <a:schemeClr val="tx2">
                    <a:lumMod val="50000"/>
                    <a:lumOff val="50000"/>
                  </a:schemeClr>
                </a:solidFill>
              </a:rPr>
              <a:t> and difficulty playing independently which are signs that he may feel anxious when his away from his main care giver.</a:t>
            </a:r>
          </a:p>
          <a:p>
            <a:pPr marL="285750" indent="-285750">
              <a:lnSpc>
                <a:spcPct val="110000"/>
              </a:lnSpc>
              <a:buFont typeface="Arial" panose="020B0604020202020204" pitchFamily="34" charset="0"/>
              <a:buChar char="•"/>
            </a:pPr>
            <a:r>
              <a:rPr lang="en-US" sz="1300" b="0" dirty="0">
                <a:solidFill>
                  <a:schemeClr val="tx2">
                    <a:lumMod val="50000"/>
                    <a:lumOff val="50000"/>
                  </a:schemeClr>
                </a:solidFill>
              </a:rPr>
              <a:t> his </a:t>
            </a:r>
            <a:r>
              <a:rPr lang="en-US" sz="1300" b="0" dirty="0" err="1">
                <a:solidFill>
                  <a:schemeClr val="tx2">
                    <a:lumMod val="50000"/>
                    <a:lumOff val="50000"/>
                  </a:schemeClr>
                </a:solidFill>
              </a:rPr>
              <a:t>behaviour</a:t>
            </a:r>
            <a:r>
              <a:rPr lang="en-US" sz="1300" b="0" dirty="0">
                <a:solidFill>
                  <a:schemeClr val="tx2">
                    <a:lumMod val="50000"/>
                    <a:lumOff val="50000"/>
                  </a:schemeClr>
                </a:solidFill>
              </a:rPr>
              <a:t> during free play time and difficulty joining group activities may reflect a lack of confidence within exploring new social situations</a:t>
            </a:r>
          </a:p>
          <a:p>
            <a:pPr marL="285750" indent="-285750">
              <a:lnSpc>
                <a:spcPct val="110000"/>
              </a:lnSpc>
              <a:buFont typeface="Arial" panose="020B0604020202020204" pitchFamily="34" charset="0"/>
              <a:buChar char="•"/>
            </a:pPr>
            <a:r>
              <a:rPr lang="en-US" sz="1300" b="0" dirty="0">
                <a:solidFill>
                  <a:schemeClr val="tx2">
                    <a:lumMod val="50000"/>
                    <a:lumOff val="50000"/>
                  </a:schemeClr>
                </a:solidFill>
              </a:rPr>
              <a:t>Attachment situations might also be linked to Isaac’s sleep problems which can relay in his language development, within secure relationships support, emotional and communication. development</a:t>
            </a:r>
          </a:p>
          <a:p>
            <a:pPr marL="285750" indent="-285750">
              <a:lnSpc>
                <a:spcPct val="110000"/>
              </a:lnSpc>
              <a:buFont typeface="Arial" panose="020B0604020202020204" pitchFamily="34" charset="0"/>
              <a:buChar char="•"/>
            </a:pPr>
            <a:endParaRPr lang="en-US" sz="1300" b="0" dirty="0"/>
          </a:p>
        </p:txBody>
      </p:sp>
    </p:spTree>
    <p:extLst>
      <p:ext uri="{BB962C8B-B14F-4D97-AF65-F5344CB8AC3E}">
        <p14:creationId xmlns:p14="http://schemas.microsoft.com/office/powerpoint/2010/main" val="1334127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5D21347A-9E3D-69AC-8583-9A0EE9059C5F}"/>
              </a:ext>
            </a:extLst>
          </p:cNvPr>
          <p:cNvSpPr>
            <a:spLocks noGrp="1"/>
          </p:cNvSpPr>
          <p:nvPr>
            <p:ph type="ctrTitle"/>
          </p:nvPr>
        </p:nvSpPr>
        <p:spPr>
          <a:xfrm>
            <a:off x="640080" y="914401"/>
            <a:ext cx="3099816" cy="1477817"/>
          </a:xfrm>
        </p:spPr>
        <p:txBody>
          <a:bodyPr vert="horz" lIns="91440" tIns="45720" rIns="91440" bIns="45720" rtlCol="0" anchor="t">
            <a:normAutofit/>
          </a:bodyPr>
          <a:lstStyle/>
          <a:p>
            <a:r>
              <a:rPr lang="en-US" sz="3600" dirty="0">
                <a:solidFill>
                  <a:schemeClr val="accent1">
                    <a:lumMod val="50000"/>
                  </a:schemeClr>
                </a:solidFill>
              </a:rPr>
              <a:t>NATURE AND NURTURE.</a:t>
            </a:r>
          </a:p>
        </p:txBody>
      </p:sp>
      <p:pic>
        <p:nvPicPr>
          <p:cNvPr id="5" name="Picture 4" descr="Mother kissing baby girl">
            <a:extLst>
              <a:ext uri="{FF2B5EF4-FFF2-40B4-BE49-F238E27FC236}">
                <a16:creationId xmlns:a16="http://schemas.microsoft.com/office/drawing/2014/main" id="{D4A50D48-45F8-2162-5549-B9C30266F8DE}"/>
              </a:ext>
            </a:extLst>
          </p:cNvPr>
          <p:cNvPicPr>
            <a:picLocks noChangeAspect="1"/>
          </p:cNvPicPr>
          <p:nvPr/>
        </p:nvPicPr>
        <p:blipFill>
          <a:blip r:embed="rId2">
            <a:extLst>
              <a:ext uri="{28A0092B-C50C-407E-A947-70E740481C1C}">
                <a14:useLocalDpi xmlns:a14="http://schemas.microsoft.com/office/drawing/2010/main" val="0"/>
              </a:ext>
            </a:extLst>
          </a:blip>
          <a:srcRect l="32335" r="1" b="1"/>
          <a:stretch>
            <a:fillRect/>
          </a:stretch>
        </p:blipFill>
        <p:spPr>
          <a:xfrm>
            <a:off x="1" y="2613892"/>
            <a:ext cx="3739895" cy="3689359"/>
          </a:xfrm>
          <a:prstGeom prst="rect">
            <a:avLst/>
          </a:prstGeom>
        </p:spPr>
      </p:pic>
      <p:cxnSp>
        <p:nvCxnSpPr>
          <p:cNvPr id="14" name="Straight Connector 13">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74446"/>
            <a:ext cx="3739896"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339C493-8E0C-B21C-BEC3-8F2E840B3A76}"/>
              </a:ext>
            </a:extLst>
          </p:cNvPr>
          <p:cNvSpPr>
            <a:spLocks noGrp="1"/>
          </p:cNvSpPr>
          <p:nvPr>
            <p:ph type="subTitle" idx="1"/>
          </p:nvPr>
        </p:nvSpPr>
        <p:spPr>
          <a:xfrm>
            <a:off x="4325537" y="1014984"/>
            <a:ext cx="7205472" cy="5288266"/>
          </a:xfrm>
        </p:spPr>
        <p:txBody>
          <a:bodyPr vert="horz" lIns="91440" tIns="45720" rIns="91440" bIns="45720" rtlCol="0">
            <a:normAutofit/>
          </a:bodyPr>
          <a:lstStyle/>
          <a:p>
            <a:pPr marL="285750" indent="-285750">
              <a:lnSpc>
                <a:spcPct val="120000"/>
              </a:lnSpc>
              <a:buFont typeface="Arial" panose="020B0604020202020204" pitchFamily="34" charset="0"/>
              <a:buChar char="•"/>
            </a:pPr>
            <a:r>
              <a:rPr lang="en-US" dirty="0">
                <a:solidFill>
                  <a:schemeClr val="tx2">
                    <a:lumMod val="50000"/>
                    <a:lumOff val="50000"/>
                  </a:schemeClr>
                </a:solidFill>
              </a:rPr>
              <a:t>NATURE: ISAAC MAY HAVE AN INBORN SHY OR SENSITIVE TEMPERAMENT.</a:t>
            </a:r>
          </a:p>
          <a:p>
            <a:pPr marL="285750" indent="-285750">
              <a:lnSpc>
                <a:spcPct val="120000"/>
              </a:lnSpc>
              <a:buFont typeface="Arial" panose="020B0604020202020204" pitchFamily="34" charset="0"/>
              <a:buChar char="•"/>
            </a:pPr>
            <a:r>
              <a:rPr lang="en-US" dirty="0">
                <a:solidFill>
                  <a:schemeClr val="tx2">
                    <a:lumMod val="50000"/>
                    <a:lumOff val="50000"/>
                  </a:schemeClr>
                </a:solidFill>
              </a:rPr>
              <a:t>Nurture: post-natal depression which can be disrupted by childcare, relocation and limited social support which can be affected by his emotional security development.</a:t>
            </a:r>
          </a:p>
          <a:p>
            <a:pPr marL="285750" indent="-285750">
              <a:lnSpc>
                <a:spcPct val="120000"/>
              </a:lnSpc>
              <a:buFont typeface="Arial" panose="020B0604020202020204" pitchFamily="34" charset="0"/>
              <a:buChar char="•"/>
            </a:pPr>
            <a:r>
              <a:rPr lang="en-US" dirty="0">
                <a:solidFill>
                  <a:schemeClr val="tx2">
                    <a:lumMod val="50000"/>
                    <a:lumOff val="50000"/>
                  </a:schemeClr>
                </a:solidFill>
              </a:rPr>
              <a:t>Interaction: </a:t>
            </a:r>
            <a:r>
              <a:rPr lang="en-US" dirty="0" err="1">
                <a:solidFill>
                  <a:schemeClr val="tx2">
                    <a:lumMod val="50000"/>
                    <a:lumOff val="50000"/>
                  </a:schemeClr>
                </a:solidFill>
              </a:rPr>
              <a:t>isacc’s</a:t>
            </a:r>
            <a:r>
              <a:rPr lang="en-US" dirty="0">
                <a:solidFill>
                  <a:schemeClr val="tx2">
                    <a:lumMod val="50000"/>
                    <a:lumOff val="50000"/>
                  </a:schemeClr>
                </a:solidFill>
              </a:rPr>
              <a:t> development is shaped by both biological factors and hid life experiences </a:t>
            </a:r>
          </a:p>
          <a:p>
            <a:pPr>
              <a:lnSpc>
                <a:spcPct val="120000"/>
              </a:lnSpc>
              <a:buFont typeface="Arial" panose="020B0604020202020204" pitchFamily="34" charset="0"/>
              <a:buChar char="•"/>
            </a:pPr>
            <a:r>
              <a:rPr lang="en-US" dirty="0">
                <a:solidFill>
                  <a:schemeClr val="tx2">
                    <a:lumMod val="50000"/>
                    <a:lumOff val="50000"/>
                  </a:schemeClr>
                </a:solidFill>
              </a:rPr>
              <a:t>(</a:t>
            </a:r>
            <a:r>
              <a:rPr lang="en-US" dirty="0" err="1">
                <a:solidFill>
                  <a:schemeClr val="tx2">
                    <a:lumMod val="50000"/>
                    <a:lumOff val="50000"/>
                  </a:schemeClr>
                </a:solidFill>
              </a:rPr>
              <a:t>bowlby</a:t>
            </a:r>
            <a:r>
              <a:rPr lang="en-US" dirty="0">
                <a:solidFill>
                  <a:schemeClr val="tx2">
                    <a:lumMod val="50000"/>
                    <a:lumOff val="50000"/>
                  </a:schemeClr>
                </a:solidFill>
              </a:rPr>
              <a:t>, 1969)</a:t>
            </a:r>
          </a:p>
        </p:txBody>
      </p:sp>
    </p:spTree>
    <p:extLst>
      <p:ext uri="{BB962C8B-B14F-4D97-AF65-F5344CB8AC3E}">
        <p14:creationId xmlns:p14="http://schemas.microsoft.com/office/powerpoint/2010/main" val="1509322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6544B-5313-9939-D278-10EF941912B0}"/>
              </a:ext>
            </a:extLst>
          </p:cNvPr>
          <p:cNvSpPr>
            <a:spLocks noGrp="1"/>
          </p:cNvSpPr>
          <p:nvPr>
            <p:ph type="ctrTitle"/>
          </p:nvPr>
        </p:nvSpPr>
        <p:spPr>
          <a:xfrm>
            <a:off x="8719126" y="979051"/>
            <a:ext cx="2811879" cy="1807048"/>
          </a:xfrm>
        </p:spPr>
        <p:txBody>
          <a:bodyPr vert="horz" lIns="91440" tIns="45720" rIns="91440" bIns="45720" rtlCol="0" anchor="b">
            <a:normAutofit/>
          </a:bodyPr>
          <a:lstStyle/>
          <a:p>
            <a:r>
              <a:rPr lang="en-US" sz="3600"/>
              <a:t>STRATEGIES TO SUPPOT ISAAC.</a:t>
            </a:r>
          </a:p>
        </p:txBody>
      </p:sp>
      <p:pic>
        <p:nvPicPr>
          <p:cNvPr id="5" name="Picture 4" descr="Adult and child reading tablet in tent">
            <a:extLst>
              <a:ext uri="{FF2B5EF4-FFF2-40B4-BE49-F238E27FC236}">
                <a16:creationId xmlns:a16="http://schemas.microsoft.com/office/drawing/2014/main" id="{0C4845BF-D8EF-1AB2-3878-F9B400BD36FC}"/>
              </a:ext>
            </a:extLst>
          </p:cNvPr>
          <p:cNvPicPr>
            <a:picLocks noChangeAspect="1"/>
          </p:cNvPicPr>
          <p:nvPr/>
        </p:nvPicPr>
        <p:blipFill>
          <a:blip r:embed="rId2">
            <a:extLst>
              <a:ext uri="{28A0092B-C50C-407E-A947-70E740481C1C}">
                <a14:useLocalDpi xmlns:a14="http://schemas.microsoft.com/office/drawing/2010/main" val="0"/>
              </a:ext>
            </a:extLst>
          </a:blip>
          <a:srcRect l="5625" r="-1" b="-1"/>
          <a:stretch>
            <a:fillRect/>
          </a:stretch>
        </p:blipFill>
        <p:spPr>
          <a:xfrm>
            <a:off x="20" y="535709"/>
            <a:ext cx="8229580" cy="5820640"/>
          </a:xfrm>
          <a:prstGeom prst="rect">
            <a:avLst/>
          </a:prstGeom>
        </p:spPr>
      </p:pic>
      <p:cxnSp>
        <p:nvCxnSpPr>
          <p:cNvPr id="14" name="Straight Connector 13">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A88E20C0-81D1-B5B4-C788-0EC722519CC1}"/>
              </a:ext>
            </a:extLst>
          </p:cNvPr>
          <p:cNvSpPr>
            <a:spLocks noGrp="1"/>
          </p:cNvSpPr>
          <p:nvPr>
            <p:ph type="subTitle" idx="1"/>
          </p:nvPr>
        </p:nvSpPr>
        <p:spPr>
          <a:xfrm>
            <a:off x="8719128" y="2922624"/>
            <a:ext cx="2811880" cy="3409950"/>
          </a:xfrm>
        </p:spPr>
        <p:txBody>
          <a:bodyPr vert="horz" lIns="91440" tIns="45720" rIns="91440" bIns="45720" rtlCol="0" anchor="t">
            <a:normAutofit/>
          </a:bodyPr>
          <a:lstStyle/>
          <a:p>
            <a:pPr marL="285750" indent="-285750">
              <a:lnSpc>
                <a:spcPct val="110000"/>
              </a:lnSpc>
              <a:buFont typeface="Arial" panose="020B0604020202020204" pitchFamily="34" charset="0"/>
              <a:buChar char="•"/>
            </a:pPr>
            <a:r>
              <a:rPr lang="en-US" sz="1500"/>
              <a:t>BUILDING SUCURE RELATIONSHIPS </a:t>
            </a:r>
          </a:p>
          <a:p>
            <a:pPr>
              <a:lnSpc>
                <a:spcPct val="110000"/>
              </a:lnSpc>
              <a:buFont typeface="Arial" panose="020B0604020202020204" pitchFamily="34" charset="0"/>
              <a:buChar char="•"/>
            </a:pPr>
            <a:r>
              <a:rPr lang="en-US" sz="1500"/>
              <a:t>. SUPPORTING COMMUNICATION </a:t>
            </a:r>
          </a:p>
          <a:p>
            <a:pPr marL="285750" indent="-285750">
              <a:lnSpc>
                <a:spcPct val="110000"/>
              </a:lnSpc>
              <a:buFont typeface="Arial" panose="020B0604020202020204" pitchFamily="34" charset="0"/>
              <a:buChar char="•"/>
            </a:pPr>
            <a:r>
              <a:rPr lang="en-US" sz="1500"/>
              <a:t>ENCOURINGING SOCIAL DEVELOPMENT </a:t>
            </a:r>
          </a:p>
          <a:p>
            <a:pPr marL="285750" indent="-285750">
              <a:lnSpc>
                <a:spcPct val="110000"/>
              </a:lnSpc>
              <a:buFont typeface="Arial" panose="020B0604020202020204" pitchFamily="34" charset="0"/>
              <a:buChar char="•"/>
            </a:pPr>
            <a:r>
              <a:rPr lang="en-US" sz="1500"/>
              <a:t>WORKING WITH THE FAMILY </a:t>
            </a:r>
          </a:p>
          <a:p>
            <a:pPr marL="285750" indent="-285750">
              <a:lnSpc>
                <a:spcPct val="110000"/>
              </a:lnSpc>
              <a:buFont typeface="Arial" panose="020B0604020202020204" pitchFamily="34" charset="0"/>
              <a:buChar char="•"/>
            </a:pPr>
            <a:r>
              <a:rPr lang="en-US" sz="1500"/>
              <a:t>MULTI-AGENCY SUPPORT</a:t>
            </a:r>
          </a:p>
        </p:txBody>
      </p:sp>
    </p:spTree>
    <p:extLst>
      <p:ext uri="{BB962C8B-B14F-4D97-AF65-F5344CB8AC3E}">
        <p14:creationId xmlns:p14="http://schemas.microsoft.com/office/powerpoint/2010/main" val="2216754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CCA724-F68B-B554-0F6D-5D5E781E5813}"/>
              </a:ext>
            </a:extLst>
          </p:cNvPr>
          <p:cNvSpPr>
            <a:spLocks noGrp="1"/>
          </p:cNvSpPr>
          <p:nvPr>
            <p:ph type="ctrTitle"/>
          </p:nvPr>
        </p:nvSpPr>
        <p:spPr>
          <a:xfrm>
            <a:off x="7537528" y="1032764"/>
            <a:ext cx="4088415" cy="665407"/>
          </a:xfrm>
        </p:spPr>
        <p:txBody>
          <a:bodyPr anchor="b">
            <a:normAutofit fontScale="90000"/>
          </a:bodyPr>
          <a:lstStyle/>
          <a:p>
            <a:r>
              <a:rPr lang="en-GB" sz="4900" dirty="0">
                <a:solidFill>
                  <a:schemeClr val="accent1">
                    <a:lumMod val="50000"/>
                  </a:schemeClr>
                </a:solidFill>
              </a:rPr>
              <a:t>CONCLUSION</a:t>
            </a:r>
            <a:r>
              <a:rPr lang="en-GB" sz="4900" dirty="0"/>
              <a:t> </a:t>
            </a:r>
          </a:p>
        </p:txBody>
      </p:sp>
      <p:sp>
        <p:nvSpPr>
          <p:cNvPr id="3" name="Subtitle 2">
            <a:extLst>
              <a:ext uri="{FF2B5EF4-FFF2-40B4-BE49-F238E27FC236}">
                <a16:creationId xmlns:a16="http://schemas.microsoft.com/office/drawing/2014/main" id="{E63CEB8E-E07F-FCEF-1946-B4FAD346B6EE}"/>
              </a:ext>
            </a:extLst>
          </p:cNvPr>
          <p:cNvSpPr>
            <a:spLocks noGrp="1"/>
          </p:cNvSpPr>
          <p:nvPr>
            <p:ph type="subTitle" idx="1"/>
          </p:nvPr>
        </p:nvSpPr>
        <p:spPr>
          <a:xfrm>
            <a:off x="7535756" y="1898469"/>
            <a:ext cx="4088415" cy="4093028"/>
          </a:xfrm>
        </p:spPr>
        <p:txBody>
          <a:bodyPr anchor="t">
            <a:noAutofit/>
          </a:bodyPr>
          <a:lstStyle/>
          <a:p>
            <a:pPr>
              <a:lnSpc>
                <a:spcPct val="120000"/>
              </a:lnSpc>
            </a:pPr>
            <a:r>
              <a:rPr lang="en-GB" sz="1400" dirty="0">
                <a:solidFill>
                  <a:schemeClr val="tx2">
                    <a:lumMod val="50000"/>
                    <a:lumOff val="50000"/>
                  </a:schemeClr>
                </a:solidFill>
              </a:rPr>
              <a:t>THIS CONCLUISION WITHIN BOWLBY’S THEORY HELPS EXPLAIN A VALUABLE FRAMEWORK FR UNDERSTANDING HOW ISAAC’S EARLY EXPERIENCES MAY HAVE INFLUENCED HIS CURRENT DEVELOPMENT UOYCOMES. BOWBLY (1969) ARGUED THAT CHILDREN REQUIRE CONSISTANT, RESPONSIVE CAREGIVING TO DEVELOP SUCURE ATTACHMENTS THAT SUPPORT EMOTIONAL REGULATION, SOCIAL COMPETENCE, AND CONFIDENCE IN EXPORING HIS OWN ENVIROMENT.  </a:t>
            </a:r>
          </a:p>
        </p:txBody>
      </p:sp>
      <p:pic>
        <p:nvPicPr>
          <p:cNvPr id="5" name="Picture 4" descr="Woman and child sailing on boat">
            <a:extLst>
              <a:ext uri="{FF2B5EF4-FFF2-40B4-BE49-F238E27FC236}">
                <a16:creationId xmlns:a16="http://schemas.microsoft.com/office/drawing/2014/main" id="{F0CE1BA4-5A66-DC93-30CE-28387F530942}"/>
              </a:ext>
            </a:extLst>
          </p:cNvPr>
          <p:cNvPicPr>
            <a:picLocks noChangeAspect="1"/>
          </p:cNvPicPr>
          <p:nvPr/>
        </p:nvPicPr>
        <p:blipFill>
          <a:blip r:embed="rId2">
            <a:extLst>
              <a:ext uri="{28A0092B-C50C-407E-A947-70E740481C1C}">
                <a14:useLocalDpi xmlns:a14="http://schemas.microsoft.com/office/drawing/2010/main" val="0"/>
              </a:ext>
            </a:extLst>
          </a:blip>
          <a:srcRect l="10894" r="21643" b="-1"/>
          <a:stretch>
            <a:fillRect/>
          </a:stretch>
        </p:blipFill>
        <p:spPr>
          <a:xfrm>
            <a:off x="20" y="10"/>
            <a:ext cx="6931132" cy="6857990"/>
          </a:xfrm>
          <a:prstGeom prst="rect">
            <a:avLst/>
          </a:prstGeom>
        </p:spPr>
      </p:pic>
      <p:cxnSp>
        <p:nvCxnSpPr>
          <p:cNvPr id="15" name="Straight Connector 14">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4616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1BE86-7823-57CE-301A-1FA0D5CE4B76}"/>
              </a:ext>
            </a:extLst>
          </p:cNvPr>
          <p:cNvSpPr>
            <a:spLocks noGrp="1"/>
          </p:cNvSpPr>
          <p:nvPr>
            <p:ph type="ctrTitle"/>
          </p:nvPr>
        </p:nvSpPr>
        <p:spPr>
          <a:xfrm>
            <a:off x="640079" y="914400"/>
            <a:ext cx="4261104" cy="1097280"/>
          </a:xfrm>
        </p:spPr>
        <p:txBody>
          <a:bodyPr vert="horz" lIns="91440" tIns="45720" rIns="91440" bIns="45720" rtlCol="0" anchor="t">
            <a:normAutofit/>
          </a:bodyPr>
          <a:lstStyle/>
          <a:p>
            <a:r>
              <a:rPr lang="en-US" sz="3600"/>
              <a:t>REFRANCES</a:t>
            </a:r>
          </a:p>
        </p:txBody>
      </p:sp>
      <p:sp>
        <p:nvSpPr>
          <p:cNvPr id="3" name="Subtitle 2">
            <a:extLst>
              <a:ext uri="{FF2B5EF4-FFF2-40B4-BE49-F238E27FC236}">
                <a16:creationId xmlns:a16="http://schemas.microsoft.com/office/drawing/2014/main" id="{6BA17233-E0E6-B98B-233A-EAEF43CAEB98}"/>
              </a:ext>
            </a:extLst>
          </p:cNvPr>
          <p:cNvSpPr>
            <a:spLocks noGrp="1"/>
          </p:cNvSpPr>
          <p:nvPr>
            <p:ph type="subTitle" idx="1"/>
          </p:nvPr>
        </p:nvSpPr>
        <p:spPr>
          <a:xfrm>
            <a:off x="640079" y="2176036"/>
            <a:ext cx="4261104" cy="4121887"/>
          </a:xfrm>
        </p:spPr>
        <p:txBody>
          <a:bodyPr vert="horz" lIns="91440" tIns="45720" rIns="91440" bIns="45720" rtlCol="0">
            <a:normAutofit/>
          </a:bodyPr>
          <a:lstStyle/>
          <a:p>
            <a:pPr marL="285750" indent="-285750">
              <a:lnSpc>
                <a:spcPct val="110000"/>
              </a:lnSpc>
              <a:buFont typeface="Arial" panose="020B0604020202020204" pitchFamily="34" charset="0"/>
              <a:buChar char="•"/>
            </a:pPr>
            <a:r>
              <a:rPr lang="en-US" sz="1100" dirty="0">
                <a:solidFill>
                  <a:schemeClr val="tx2">
                    <a:lumMod val="50000"/>
                    <a:lumOff val="50000"/>
                  </a:schemeClr>
                </a:solidFill>
              </a:rPr>
              <a:t>JOHN BOWLBY (1969) ATTACHMENT AND LOSS: VOLUME 1. ATTACHMENT. LONDON: HOGARTH PRESS.</a:t>
            </a:r>
          </a:p>
          <a:p>
            <a:pPr marL="285750" indent="-285750">
              <a:lnSpc>
                <a:spcPct val="110000"/>
              </a:lnSpc>
              <a:buFont typeface="Arial" panose="020B0604020202020204" pitchFamily="34" charset="0"/>
              <a:buChar char="•"/>
            </a:pPr>
            <a:r>
              <a:rPr lang="en-US" sz="1100" dirty="0">
                <a:solidFill>
                  <a:schemeClr val="tx2">
                    <a:lumMod val="50000"/>
                    <a:lumOff val="50000"/>
                  </a:schemeClr>
                </a:solidFill>
              </a:rPr>
              <a:t>MARY AINSWORTH, BLEHAR, M.C., WATERS, E. AND WALL, S (1978) PATTERNS OF ATTACHMENT:A PSYCHOLOGICAL STUDY OF THE STRANGE SITUATION. HILLSDALE, NJ:LAWRENCE ERLBAUM ASSOCIATES.</a:t>
            </a:r>
          </a:p>
          <a:p>
            <a:pPr marL="285750" indent="-285750">
              <a:lnSpc>
                <a:spcPct val="110000"/>
              </a:lnSpc>
              <a:buFont typeface="Arial" panose="020B0604020202020204" pitchFamily="34" charset="0"/>
              <a:buChar char="•"/>
            </a:pPr>
            <a:r>
              <a:rPr lang="en-US" sz="1100" dirty="0">
                <a:solidFill>
                  <a:schemeClr val="tx2">
                    <a:lumMod val="50000"/>
                    <a:lumOff val="50000"/>
                  </a:schemeClr>
                </a:solidFill>
              </a:rPr>
              <a:t>JUDE CASSIDY AND SHAVER, P.R.(EDS.) (2016)</a:t>
            </a:r>
          </a:p>
          <a:p>
            <a:pPr marL="285750" indent="-285750">
              <a:lnSpc>
                <a:spcPct val="110000"/>
              </a:lnSpc>
              <a:buFont typeface="Arial" panose="020B0604020202020204" pitchFamily="34" charset="0"/>
              <a:buChar char="•"/>
            </a:pPr>
            <a:r>
              <a:rPr lang="en-US" sz="1100" dirty="0">
                <a:solidFill>
                  <a:schemeClr val="tx2">
                    <a:lumMod val="50000"/>
                    <a:lumOff val="50000"/>
                  </a:schemeClr>
                </a:solidFill>
              </a:rPr>
              <a:t>Robbie </a:t>
            </a:r>
            <a:r>
              <a:rPr lang="en-US" sz="1100" dirty="0" err="1">
                <a:solidFill>
                  <a:schemeClr val="tx2">
                    <a:lumMod val="50000"/>
                    <a:lumOff val="50000"/>
                  </a:schemeClr>
                </a:solidFill>
              </a:rPr>
              <a:t>duschinsky</a:t>
            </a:r>
            <a:r>
              <a:rPr lang="en-US" sz="1100" dirty="0">
                <a:solidFill>
                  <a:schemeClr val="tx2">
                    <a:lumMod val="50000"/>
                    <a:lumOff val="50000"/>
                  </a:schemeClr>
                </a:solidFill>
              </a:rPr>
              <a:t> (2020)</a:t>
            </a:r>
          </a:p>
          <a:p>
            <a:pPr marL="285750" indent="-285750">
              <a:lnSpc>
                <a:spcPct val="110000"/>
              </a:lnSpc>
              <a:buFont typeface="Arial" panose="020B0604020202020204" pitchFamily="34" charset="0"/>
              <a:buChar char="•"/>
            </a:pPr>
            <a:r>
              <a:rPr lang="en-US" sz="1100" dirty="0">
                <a:solidFill>
                  <a:schemeClr val="tx2">
                    <a:lumMod val="50000"/>
                    <a:lumOff val="50000"/>
                  </a:schemeClr>
                </a:solidFill>
              </a:rPr>
              <a:t>National scientific council on developing child (2014)</a:t>
            </a:r>
          </a:p>
          <a:p>
            <a:pPr marL="285750" indent="-285750">
              <a:lnSpc>
                <a:spcPct val="110000"/>
              </a:lnSpc>
              <a:buFont typeface="Arial" panose="020B0604020202020204" pitchFamily="34" charset="0"/>
              <a:buChar char="•"/>
            </a:pPr>
            <a:r>
              <a:rPr lang="en-US" sz="1100" dirty="0">
                <a:solidFill>
                  <a:schemeClr val="tx2">
                    <a:lumMod val="50000"/>
                    <a:lumOff val="50000"/>
                  </a:schemeClr>
                </a:solidFill>
              </a:rPr>
              <a:t>Jack </a:t>
            </a:r>
            <a:r>
              <a:rPr lang="en-US" sz="1100" dirty="0" err="1">
                <a:solidFill>
                  <a:schemeClr val="tx2">
                    <a:lumMod val="50000"/>
                    <a:lumOff val="50000"/>
                  </a:schemeClr>
                </a:solidFill>
              </a:rPr>
              <a:t>p.Shonkoff</a:t>
            </a:r>
            <a:r>
              <a:rPr lang="en-US" sz="1100" dirty="0">
                <a:solidFill>
                  <a:schemeClr val="tx2">
                    <a:lumMod val="50000"/>
                    <a:lumOff val="50000"/>
                  </a:schemeClr>
                </a:solidFill>
              </a:rPr>
              <a:t> and Phillips, .a. (eds.) (2000)</a:t>
            </a:r>
          </a:p>
          <a:p>
            <a:pPr marL="285750" indent="-285750">
              <a:lnSpc>
                <a:spcPct val="110000"/>
              </a:lnSpc>
              <a:buFont typeface="Arial" panose="020B0604020202020204" pitchFamily="34" charset="0"/>
              <a:buChar char="•"/>
            </a:pPr>
            <a:endParaRPr lang="en-US" sz="1100" dirty="0"/>
          </a:p>
        </p:txBody>
      </p:sp>
      <p:pic>
        <p:nvPicPr>
          <p:cNvPr id="5" name="Picture 4" descr="Adults writing and consulting textbooks">
            <a:extLst>
              <a:ext uri="{FF2B5EF4-FFF2-40B4-BE49-F238E27FC236}">
                <a16:creationId xmlns:a16="http://schemas.microsoft.com/office/drawing/2014/main" id="{9681CBD9-D4F3-2006-E1F4-62DDDE559907}"/>
              </a:ext>
            </a:extLst>
          </p:cNvPr>
          <p:cNvPicPr>
            <a:picLocks noChangeAspect="1"/>
          </p:cNvPicPr>
          <p:nvPr/>
        </p:nvPicPr>
        <p:blipFill>
          <a:blip r:embed="rId2">
            <a:extLst>
              <a:ext uri="{28A0092B-C50C-407E-A947-70E740481C1C}">
                <a14:useLocalDpi xmlns:a14="http://schemas.microsoft.com/office/drawing/2010/main" val="0"/>
              </a:ext>
            </a:extLst>
          </a:blip>
          <a:srcRect l="18695" r="2" b="2"/>
          <a:stretch>
            <a:fillRect/>
          </a:stretch>
        </p:blipFill>
        <p:spPr>
          <a:xfrm>
            <a:off x="5671128" y="914399"/>
            <a:ext cx="6520872" cy="5353521"/>
          </a:xfrm>
          <a:prstGeom prst="rect">
            <a:avLst/>
          </a:prstGeom>
        </p:spPr>
      </p:pic>
      <p:cxnSp>
        <p:nvCxnSpPr>
          <p:cNvPr id="14" name="Straight Connector 13">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665199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b8465da2dfe6aa2a8d70d5314dab7131">
  <xsd:schema xmlns:xsd="http://www.w3.org/2001/XMLSchema" xmlns:xs="http://www.w3.org/2001/XMLSchema" xmlns:p="http://schemas.microsoft.com/office/2006/metadata/properties" xmlns:ns3="3ef5847a-e696-4fee-a2c0-6c3f87568321" targetNamespace="http://schemas.microsoft.com/office/2006/metadata/properties" ma:root="true" ma:fieldsID="f0054098a7577436ec9e3ef226b70fc7"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2FB52E49-2960-407F-8AF6-B5BC36F872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3D74D7-C1D3-4382-9F1D-0BAF14DE4F29}">
  <ds:schemaRefs>
    <ds:schemaRef ds:uri="http://schemas.microsoft.com/sharepoint/v3/contenttype/forms"/>
  </ds:schemaRefs>
</ds:datastoreItem>
</file>

<file path=customXml/itemProps3.xml><?xml version="1.0" encoding="utf-8"?>
<ds:datastoreItem xmlns:ds="http://schemas.openxmlformats.org/officeDocument/2006/customXml" ds:itemID="{AEA7A91B-DFA3-46D5-96A5-A02537882B5F}">
  <ds:schemaRefs>
    <ds:schemaRef ds:uri="http://schemas.microsoft.com/office/2006/documentManagement/types"/>
    <ds:schemaRef ds:uri="http://www.w3.org/XML/1998/namespace"/>
    <ds:schemaRef ds:uri="3ef5847a-e696-4fee-a2c0-6c3f87568321"/>
    <ds:schemaRef ds:uri="http://schemas.openxmlformats.org/package/2006/metadata/core-properties"/>
    <ds:schemaRef ds:uri="http://purl.org/dc/dcmitype/"/>
    <ds:schemaRef ds:uri="http://purl.org/dc/terms/"/>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Integral</Template>
  <TotalTime>372</TotalTime>
  <Words>571</Words>
  <Application>Microsoft Office PowerPoint</Application>
  <PresentationFormat>Widescreen</PresentationFormat>
  <Paragraphs>38</Paragraphs>
  <Slides>8</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Grandview Display</vt:lpstr>
      <vt:lpstr>DashVTI</vt:lpstr>
      <vt:lpstr>Name: Hayley Prinsep Module Code: LCH4010 Psychology in Health and Social Care  Lecturer: Prabjot Kaur Sahota Student ID: 2507812 </vt:lpstr>
      <vt:lpstr>Introduction:  This presentation will explain how Isaac’s early experiences have influenced his emotional and social behaviour. This is where Bowlby’s theory will be used to explain Isaac’s behaviour and identify the support strategies that could help improve his wellbeing and development.</vt:lpstr>
      <vt:lpstr>THEORY:  Bowlby said that children need a close emotional bond with a primary caregiver during early childhood. This helps Isaac feel secure which will help him form future relationships and emotional wellbeing.   </vt:lpstr>
      <vt:lpstr>Directly to Isacc’s situation.</vt:lpstr>
      <vt:lpstr>NATURE AND NURTURE.</vt:lpstr>
      <vt:lpstr>STRATEGIES TO SUPPOT ISAAC.</vt:lpstr>
      <vt:lpstr>CONCLUSION </vt:lpstr>
      <vt:lpstr>REFRANCES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Hayley Patricia Prinsep (2507812)</dc:creator>
  <cp:lastModifiedBy>Hayley Patricia Prinsep (2507812)</cp:lastModifiedBy>
  <cp:revision>13</cp:revision>
  <dcterms:created xsi:type="dcterms:W3CDTF">2026-06-14T15:11:52Z</dcterms:created>
  <dcterms:modified xsi:type="dcterms:W3CDTF">2026-06-15T12:43:08Z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