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15"/>
  </p:notesMasterIdLst>
  <p:handoutMasterIdLst>
    <p:handoutMasterId r:id="rId16"/>
  </p:handoutMasterIdLst>
  <p:sldIdLst>
    <p:sldId id="263" r:id="rId2"/>
    <p:sldId id="262" r:id="rId3"/>
    <p:sldId id="269" r:id="rId4"/>
    <p:sldId id="319" r:id="rId5"/>
    <p:sldId id="265" r:id="rId6"/>
    <p:sldId id="295" r:id="rId7"/>
    <p:sldId id="266" r:id="rId8"/>
    <p:sldId id="267" r:id="rId9"/>
    <p:sldId id="276" r:id="rId10"/>
    <p:sldId id="324" r:id="rId11"/>
    <p:sldId id="272" r:id="rId12"/>
    <p:sldId id="325" r:id="rId13"/>
    <p:sldId id="326" r:id="rId14"/>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3/10/2019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3/10/2019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smtClean="0"/>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smtClean="0"/>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980728"/>
            <a:ext cx="8964488" cy="2578298"/>
          </a:xfrm>
        </p:spPr>
        <p:txBody>
          <a:bodyPr>
            <a:noAutofit/>
          </a:bodyPr>
          <a:lstStyle/>
          <a:p>
            <a:r>
              <a:rPr lang="en-GB" sz="3600" dirty="0" smtClean="0"/>
              <a:t>BMSP4004 </a:t>
            </a:r>
            <a:br>
              <a:rPr lang="en-GB" sz="3600" dirty="0" smtClean="0"/>
            </a:br>
            <a:r>
              <a:rPr lang="en-GB" sz="3600" dirty="0" smtClean="0"/>
              <a:t>Generating Business Data &amp; Analysis</a:t>
            </a:r>
            <a:r>
              <a:rPr lang="en-US" sz="3500" dirty="0" smtClean="0"/>
              <a:t/>
            </a:r>
            <a:br>
              <a:rPr lang="en-US" sz="3500" dirty="0" smtClean="0"/>
            </a:br>
            <a:r>
              <a:rPr lang="en-US" sz="3500" dirty="0" smtClean="0"/>
              <a:t/>
            </a:r>
            <a:br>
              <a:rPr lang="en-US" sz="3500" dirty="0" smtClean="0"/>
            </a:br>
            <a:r>
              <a:rPr lang="en-US" sz="3500" dirty="0" smtClean="0"/>
              <a:t>Week 7	</a:t>
            </a:r>
            <a:br>
              <a:rPr lang="en-US" sz="3500" dirty="0" smtClean="0"/>
            </a:br>
            <a:r>
              <a:rPr lang="en-US" sz="3500" dirty="0" smtClean="0"/>
              <a:t/>
            </a:r>
            <a:br>
              <a:rPr lang="en-US" sz="3500" dirty="0" smtClean="0"/>
            </a:br>
            <a:r>
              <a:rPr lang="en-US" sz="3500" dirty="0" smtClean="0"/>
              <a:t/>
            </a:r>
            <a:br>
              <a:rPr lang="en-US" sz="3500" dirty="0" smtClean="0"/>
            </a:br>
            <a:r>
              <a:rPr lang="en-US" sz="3500" dirty="0" smtClean="0"/>
              <a:t>Introduction to Business Analytics</a:t>
            </a:r>
            <a:endParaRPr lang="en-US" sz="3500" dirty="0"/>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564904"/>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marL="109538" indent="0" eaLnBrk="1" hangingPunct="1">
              <a:buFont typeface="Wingdings 3" pitchFamily="-72" charset="2"/>
              <a:buNone/>
            </a:pPr>
            <a:r>
              <a:rPr lang="en-US" sz="2800" b="1" dirty="0" smtClean="0"/>
              <a:t>(Business) Analytics</a:t>
            </a:r>
            <a:r>
              <a:rPr lang="en-US" sz="2800" dirty="0" smtClean="0"/>
              <a:t> </a:t>
            </a:r>
            <a:r>
              <a:rPr lang="en-US" sz="2800" dirty="0"/>
              <a:t>is the use of:</a:t>
            </a:r>
          </a:p>
          <a:p>
            <a:pPr marL="344488" indent="-234950" eaLnBrk="1" hangingPunct="1"/>
            <a:r>
              <a:rPr lang="en-US" sz="2800" dirty="0" smtClean="0"/>
              <a:t>data</a:t>
            </a:r>
            <a:r>
              <a:rPr lang="en-US" sz="2800" dirty="0"/>
              <a:t>, </a:t>
            </a:r>
          </a:p>
          <a:p>
            <a:pPr marL="344488" indent="-234950" eaLnBrk="1" hangingPunct="1"/>
            <a:r>
              <a:rPr lang="en-US" sz="2800" dirty="0" smtClean="0"/>
              <a:t>information </a:t>
            </a:r>
            <a:r>
              <a:rPr lang="en-US" sz="2800" dirty="0"/>
              <a:t>technology, </a:t>
            </a:r>
          </a:p>
          <a:p>
            <a:pPr marL="344488" indent="-234950" eaLnBrk="1" hangingPunct="1"/>
            <a:r>
              <a:rPr lang="en-US" sz="2800" dirty="0" smtClean="0"/>
              <a:t>statistical </a:t>
            </a:r>
            <a:r>
              <a:rPr lang="en-US" sz="2800" dirty="0"/>
              <a:t>analysis, </a:t>
            </a:r>
          </a:p>
          <a:p>
            <a:pPr marL="344488" indent="-234950" eaLnBrk="1" hangingPunct="1"/>
            <a:r>
              <a:rPr lang="en-US" sz="2800" dirty="0" smtClean="0"/>
              <a:t>quantitative </a:t>
            </a:r>
            <a:r>
              <a:rPr lang="en-US" sz="2800" dirty="0"/>
              <a:t>methods, and </a:t>
            </a:r>
          </a:p>
          <a:p>
            <a:pPr marL="344488" indent="-234950" eaLnBrk="1" hangingPunct="1"/>
            <a:r>
              <a:rPr lang="en-US" sz="2800" dirty="0" smtClean="0"/>
              <a:t>mathematical </a:t>
            </a:r>
            <a:r>
              <a:rPr lang="en-US" sz="2800" dirty="0"/>
              <a:t>or computer-based models </a:t>
            </a:r>
          </a:p>
          <a:p>
            <a:pPr marL="109538" indent="0" eaLnBrk="1" hangingPunct="1">
              <a:buFont typeface="Wingdings 3" pitchFamily="-72" charset="2"/>
              <a:buNone/>
            </a:pPr>
            <a:r>
              <a:rPr lang="en-US" sz="2800" dirty="0"/>
              <a:t>to help managers gain improved insight about their business operations and </a:t>
            </a:r>
            <a:r>
              <a:rPr lang="en-US" sz="2800" dirty="0" smtClean="0"/>
              <a:t>make </a:t>
            </a:r>
            <a:r>
              <a:rPr lang="en-US" sz="2800" dirty="0"/>
              <a:t>better, fact-based decisions.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Business Analytics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896544"/>
          </a:xfrm>
        </p:spPr>
        <p:txBody>
          <a:bodyPr>
            <a:normAutofit lnSpcReduction="10000"/>
          </a:bodyPr>
          <a:lstStyle/>
          <a:p>
            <a:r>
              <a:rPr lang="en-US" sz="2400" b="1" dirty="0" smtClean="0"/>
              <a:t>Pricing </a:t>
            </a:r>
          </a:p>
          <a:p>
            <a:pPr lvl="1"/>
            <a:r>
              <a:rPr lang="en-US" sz="2000" dirty="0" smtClean="0"/>
              <a:t>setting </a:t>
            </a:r>
            <a:r>
              <a:rPr lang="en-US" sz="2000" dirty="0"/>
              <a:t>prices for consumer and industrial goods, government contracts, and maintenance </a:t>
            </a:r>
            <a:r>
              <a:rPr lang="en-US" sz="2000" dirty="0" smtClean="0"/>
              <a:t>contracts</a:t>
            </a:r>
            <a:endParaRPr lang="en-US" sz="2000" dirty="0"/>
          </a:p>
          <a:p>
            <a:r>
              <a:rPr lang="en-US" sz="2400" b="1" dirty="0" smtClean="0"/>
              <a:t>Customer </a:t>
            </a:r>
            <a:r>
              <a:rPr lang="en-US" sz="2400" b="1" dirty="0"/>
              <a:t>segmentation </a:t>
            </a:r>
            <a:endParaRPr lang="en-US" sz="2400" b="1" dirty="0" smtClean="0"/>
          </a:p>
          <a:p>
            <a:pPr lvl="1"/>
            <a:r>
              <a:rPr lang="en-US" sz="2000" dirty="0" smtClean="0"/>
              <a:t>identifying </a:t>
            </a:r>
            <a:r>
              <a:rPr lang="en-US" sz="2000" dirty="0"/>
              <a:t>and targeting key customer groups in retail, insurance, and credit card </a:t>
            </a:r>
            <a:r>
              <a:rPr lang="en-US" sz="2000" dirty="0" smtClean="0"/>
              <a:t>industries</a:t>
            </a:r>
            <a:endParaRPr lang="en-US" sz="2000" dirty="0"/>
          </a:p>
          <a:p>
            <a:r>
              <a:rPr lang="en-US" sz="2400" b="1" dirty="0" smtClean="0"/>
              <a:t>Merchandising</a:t>
            </a:r>
          </a:p>
          <a:p>
            <a:pPr lvl="1"/>
            <a:r>
              <a:rPr lang="en-US" sz="2000" dirty="0" smtClean="0"/>
              <a:t>determining </a:t>
            </a:r>
            <a:r>
              <a:rPr lang="en-US" sz="2000" dirty="0"/>
              <a:t>brands to buy, quantities, and </a:t>
            </a:r>
            <a:r>
              <a:rPr lang="en-US" sz="2000" dirty="0" smtClean="0"/>
              <a:t>allocations </a:t>
            </a:r>
            <a:endParaRPr lang="en-US" sz="2000" dirty="0"/>
          </a:p>
          <a:p>
            <a:r>
              <a:rPr lang="en-US" sz="2400" b="1" dirty="0" smtClean="0"/>
              <a:t>Location </a:t>
            </a:r>
          </a:p>
          <a:p>
            <a:pPr lvl="1"/>
            <a:r>
              <a:rPr lang="en-US" sz="2000" dirty="0" smtClean="0"/>
              <a:t>finding </a:t>
            </a:r>
            <a:r>
              <a:rPr lang="en-US" sz="2000" dirty="0"/>
              <a:t>the best location for bank branches and ATMs, or where to service industrial </a:t>
            </a:r>
            <a:r>
              <a:rPr lang="en-US" sz="2000" dirty="0" smtClean="0"/>
              <a:t>equipment</a:t>
            </a:r>
          </a:p>
          <a:p>
            <a:r>
              <a:rPr lang="en-US" sz="2400" b="1" dirty="0" smtClean="0"/>
              <a:t>Social Media</a:t>
            </a:r>
          </a:p>
          <a:p>
            <a:pPr lvl="1"/>
            <a:r>
              <a:rPr lang="en-US" sz="2000" dirty="0" smtClean="0"/>
              <a:t>understand </a:t>
            </a:r>
            <a:r>
              <a:rPr lang="en-US" sz="2000" dirty="0"/>
              <a:t>trends and customer </a:t>
            </a:r>
            <a:r>
              <a:rPr lang="en-US" sz="2000" dirty="0" smtClean="0"/>
              <a:t>perceptions; </a:t>
            </a:r>
            <a:r>
              <a:rPr lang="en-US" sz="2000" dirty="0"/>
              <a:t>assist marketing managers and product designers </a:t>
            </a:r>
            <a:r>
              <a:rPr lang="en-US" sz="2000" dirty="0" smtClean="0"/>
              <a:t>  </a:t>
            </a:r>
            <a:endParaRPr lang="en-US" sz="2000" dirty="0"/>
          </a:p>
          <a:p>
            <a:pPr marL="109728" indent="0" eaLnBrk="1" fontAlgn="auto" hangingPunct="1">
              <a:spcAft>
                <a:spcPts val="0"/>
              </a:spcAft>
              <a:buFont typeface="Wingdings 3"/>
              <a:buNone/>
              <a:defRPr/>
            </a:pPr>
            <a:endParaRPr lang="en-US" sz="2400" dirty="0" smtClean="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p:txBody>
      </p:sp>
      <p:sp>
        <p:nvSpPr>
          <p:cNvPr id="5" name="Title 4"/>
          <p:cNvSpPr>
            <a:spLocks noGrp="1"/>
          </p:cNvSpPr>
          <p:nvPr>
            <p:ph type="title"/>
          </p:nvPr>
        </p:nvSpPr>
        <p:spPr>
          <a:xfrm>
            <a:off x="467544" y="41313"/>
            <a:ext cx="8229600" cy="1143000"/>
          </a:xfrm>
        </p:spPr>
        <p:txBody>
          <a:bodyPr/>
          <a:lstStyle/>
          <a:p>
            <a:pPr eaLnBrk="1" fontAlgn="auto" hangingPunct="1">
              <a:spcAft>
                <a:spcPts val="0"/>
              </a:spcAft>
              <a:defRPr/>
            </a:pPr>
            <a:r>
              <a:rPr lang="en-US" sz="3200" dirty="0" smtClean="0">
                <a:ea typeface="+mj-ea"/>
                <a:cs typeface="+mj-cs"/>
              </a:rPr>
              <a:t>Examples of </a:t>
            </a:r>
            <a:r>
              <a:rPr lang="en-US" sz="3200" dirty="0" smtClean="0">
                <a:ea typeface="+mj-ea"/>
                <a:cs typeface="+mj-cs"/>
              </a:rPr>
              <a:t>Spreadsheet Applications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b="1" dirty="0" smtClean="0"/>
              <a:t>Benefits</a:t>
            </a:r>
          </a:p>
          <a:p>
            <a:pPr lvl="1"/>
            <a:r>
              <a:rPr lang="en-US" dirty="0" smtClean="0"/>
              <a:t>…reduced </a:t>
            </a:r>
            <a:r>
              <a:rPr lang="en-US" dirty="0"/>
              <a:t>costs, better risk management, faster decisions, better productivity and enhanced bottom-line performance such as profitability and customer satisfaction. </a:t>
            </a:r>
            <a:endParaRPr lang="en-US" dirty="0" smtClean="0"/>
          </a:p>
          <a:p>
            <a:r>
              <a:rPr lang="en-US" b="1" dirty="0" smtClean="0"/>
              <a:t>Challenges</a:t>
            </a:r>
          </a:p>
          <a:p>
            <a:pPr lvl="1"/>
            <a:r>
              <a:rPr lang="en-US" dirty="0" smtClean="0"/>
              <a:t>…lack </a:t>
            </a:r>
            <a:r>
              <a:rPr lang="en-US" dirty="0"/>
              <a:t>of understanding of how to use analytics, competing business priorities, insufficient analytical skills, difficulty in getting good data and sharing information, and not understanding the benefits versus perceived costs of analytics studies. </a:t>
            </a:r>
          </a:p>
        </p:txBody>
      </p:sp>
      <p:sp>
        <p:nvSpPr>
          <p:cNvPr id="7" name="Title 6"/>
          <p:cNvSpPr>
            <a:spLocks noGrp="1"/>
          </p:cNvSpPr>
          <p:nvPr>
            <p:ph type="title"/>
          </p:nvPr>
        </p:nvSpPr>
        <p:spPr/>
        <p:txBody>
          <a:bodyPr/>
          <a:lstStyle/>
          <a:p>
            <a:r>
              <a:rPr lang="en-US" dirty="0" smtClean="0"/>
              <a:t>Impacts and Challenges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193295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Descriptive analytics</a:t>
            </a:r>
            <a:r>
              <a:rPr lang="en-US" dirty="0" smtClean="0">
                <a:ea typeface="+mn-ea"/>
                <a:cs typeface="+mn-cs"/>
              </a:rPr>
              <a:t>: </a:t>
            </a:r>
            <a:r>
              <a:rPr lang="en-US" dirty="0" smtClean="0"/>
              <a:t>the </a:t>
            </a:r>
            <a:r>
              <a:rPr lang="en-US" dirty="0"/>
              <a:t>use of data to understand past and current business performance and make informed decisions </a:t>
            </a:r>
            <a:endParaRPr lang="en-US" dirty="0" smtClean="0"/>
          </a:p>
          <a:p>
            <a:pPr marL="344488" indent="-234950" eaLnBrk="1" fontAlgn="auto" hangingPunct="1">
              <a:spcAft>
                <a:spcPts val="0"/>
              </a:spcAft>
              <a:defRPr/>
            </a:pPr>
            <a:r>
              <a:rPr lang="en-US" b="1" dirty="0" smtClean="0">
                <a:ea typeface="+mn-ea"/>
                <a:cs typeface="+mn-cs"/>
              </a:rPr>
              <a:t>Predictive analytics</a:t>
            </a:r>
            <a:r>
              <a:rPr lang="en-US" dirty="0" smtClean="0">
                <a:ea typeface="+mn-ea"/>
                <a:cs typeface="+mn-cs"/>
              </a:rPr>
              <a:t>: </a:t>
            </a:r>
            <a:r>
              <a:rPr lang="en-US" dirty="0"/>
              <a:t>predict the future by examining historical data, detecting patterns or relationships in these data, and then extrapolating these relationships forward in time. </a:t>
            </a:r>
            <a:endParaRPr lang="en-US" dirty="0" smtClean="0">
              <a:ea typeface="+mn-ea"/>
              <a:cs typeface="+mn-cs"/>
            </a:endParaRPr>
          </a:p>
          <a:p>
            <a:pPr marL="344488" indent="-234950" eaLnBrk="1" fontAlgn="auto" hangingPunct="1">
              <a:spcAft>
                <a:spcPts val="0"/>
              </a:spcAft>
              <a:defRPr/>
            </a:pPr>
            <a:r>
              <a:rPr lang="en-US" b="1" dirty="0" smtClean="0">
                <a:ea typeface="+mn-ea"/>
                <a:cs typeface="+mn-cs"/>
              </a:rPr>
              <a:t>Prescriptive analytics</a:t>
            </a:r>
            <a:r>
              <a:rPr lang="en-US" dirty="0" smtClean="0">
                <a:ea typeface="+mn-ea"/>
                <a:cs typeface="+mn-cs"/>
              </a:rPr>
              <a:t>: </a:t>
            </a:r>
            <a:r>
              <a:rPr lang="en-US" dirty="0"/>
              <a:t>identify the best alternatives to minimize or maximize some objective </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Scope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Most </a:t>
            </a:r>
            <a:r>
              <a:rPr lang="en-US" dirty="0">
                <a:ea typeface="+mn-ea"/>
                <a:cs typeface="+mn-cs"/>
              </a:rPr>
              <a:t>department stores clear seasonal inventory by reducing </a:t>
            </a:r>
            <a:r>
              <a:rPr lang="en-US" dirty="0" smtClean="0">
                <a:ea typeface="+mn-ea"/>
                <a:cs typeface="+mn-cs"/>
              </a:rPr>
              <a:t>prices.</a:t>
            </a:r>
          </a:p>
          <a:p>
            <a:pPr marL="365760" indent="-256032" eaLnBrk="1" fontAlgn="auto" hangingPunct="1">
              <a:spcBef>
                <a:spcPts val="0"/>
              </a:spcBef>
              <a:spcAft>
                <a:spcPts val="0"/>
              </a:spcAft>
              <a:buFont typeface="Wingdings 3"/>
              <a:buChar char=""/>
              <a:defRPr/>
            </a:pPr>
            <a:r>
              <a:rPr lang="en-US" i="1" dirty="0" smtClean="0">
                <a:ea typeface="+mn-ea"/>
                <a:cs typeface="+mn-cs"/>
              </a:rPr>
              <a:t>Key question</a:t>
            </a:r>
            <a:r>
              <a:rPr lang="en-US" dirty="0" smtClean="0">
                <a:ea typeface="+mn-ea"/>
                <a:cs typeface="+mn-cs"/>
              </a:rPr>
              <a:t>:</a:t>
            </a:r>
            <a:r>
              <a:rPr lang="en-US" dirty="0">
                <a:ea typeface="+mn-ea"/>
                <a:cs typeface="+mn-cs"/>
              </a:rPr>
              <a:t> </a:t>
            </a:r>
            <a:r>
              <a:rPr lang="en-US" dirty="0" smtClean="0">
                <a:ea typeface="+mn-ea"/>
                <a:cs typeface="+mn-cs"/>
              </a:rPr>
              <a:t>When to reduce the price and by how much to maximize revenue?</a:t>
            </a:r>
          </a:p>
          <a:p>
            <a:pPr marL="365760" indent="-256032" eaLnBrk="1" fontAlgn="auto" hangingPunct="1">
              <a:spcBef>
                <a:spcPts val="0"/>
              </a:spcBef>
              <a:spcAft>
                <a:spcPts val="0"/>
              </a:spcAft>
              <a:buFont typeface="Wingdings 3"/>
              <a:buChar char=""/>
              <a:defRPr/>
            </a:pPr>
            <a:r>
              <a:rPr lang="en-US" dirty="0" smtClean="0">
                <a:ea typeface="+mn-ea"/>
                <a:cs typeface="+mn-cs"/>
              </a:rPr>
              <a:t>Potential applications of analytics:</a:t>
            </a:r>
            <a:endParaRPr lang="en-US" dirty="0">
              <a:ea typeface="+mn-ea"/>
              <a:cs typeface="+mn-cs"/>
            </a:endParaRPr>
          </a:p>
          <a:p>
            <a:pPr marL="621348" lvl="1" indent="-256032" eaLnBrk="1" fontAlgn="auto" hangingPunct="1">
              <a:spcBef>
                <a:spcPts val="0"/>
              </a:spcBef>
              <a:spcAft>
                <a:spcPts val="0"/>
              </a:spcAft>
              <a:buFont typeface="Wingdings 3"/>
              <a:buChar char=""/>
              <a:defRPr/>
            </a:pPr>
            <a:r>
              <a:rPr lang="en-US" u="sng" dirty="0" smtClean="0">
                <a:ea typeface="+mn-ea"/>
                <a:cs typeface="+mn-cs"/>
              </a:rPr>
              <a:t>Descriptive analytics</a:t>
            </a:r>
            <a:r>
              <a:rPr lang="en-US" dirty="0" smtClean="0">
                <a:ea typeface="+mn-ea"/>
                <a:cs typeface="+mn-cs"/>
              </a:rPr>
              <a:t>: examine historical data for similar products (prices, units sold, advertising, …)</a:t>
            </a:r>
          </a:p>
          <a:p>
            <a:pPr marL="621348" lvl="1" indent="-256032" eaLnBrk="1" fontAlgn="auto" hangingPunct="1">
              <a:spcAft>
                <a:spcPts val="0"/>
              </a:spcAft>
              <a:buFont typeface="Wingdings 3"/>
              <a:buChar char=""/>
              <a:defRPr/>
            </a:pPr>
            <a:r>
              <a:rPr lang="en-US" u="sng" dirty="0" smtClean="0">
                <a:ea typeface="+mn-ea"/>
                <a:cs typeface="+mn-cs"/>
              </a:rPr>
              <a:t>Predictive analytics</a:t>
            </a:r>
            <a:r>
              <a:rPr lang="en-US" dirty="0" smtClean="0">
                <a:ea typeface="+mn-ea"/>
                <a:cs typeface="+mn-cs"/>
              </a:rPr>
              <a:t>: predict sales based on price</a:t>
            </a:r>
          </a:p>
          <a:p>
            <a:pPr marL="621348" lvl="1" indent="-256032" eaLnBrk="1" fontAlgn="auto" hangingPunct="1">
              <a:spcAft>
                <a:spcPts val="0"/>
              </a:spcAft>
              <a:buFont typeface="Wingdings 3"/>
              <a:buChar char=""/>
              <a:defRPr/>
            </a:pPr>
            <a:r>
              <a:rPr lang="en-US" u="sng" dirty="0" smtClean="0">
                <a:ea typeface="+mn-ea"/>
                <a:cs typeface="+mn-cs"/>
              </a:rPr>
              <a:t>Prescriptive analytics</a:t>
            </a:r>
            <a:r>
              <a:rPr lang="en-US" dirty="0" smtClean="0">
                <a:ea typeface="+mn-ea"/>
                <a:cs typeface="+mn-cs"/>
              </a:rPr>
              <a:t>: find the best sets of pricing and advertising to maximize sales revenue</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Retail Markdown Decisions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Data</a:t>
            </a:r>
            <a:r>
              <a:rPr lang="en-US" dirty="0" smtClean="0">
                <a:ea typeface="+mn-ea"/>
                <a:cs typeface="+mn-cs"/>
              </a:rPr>
              <a:t>: </a:t>
            </a:r>
            <a:r>
              <a:rPr lang="en-US" dirty="0" smtClean="0"/>
              <a:t>numerical or textual facts </a:t>
            </a:r>
            <a:r>
              <a:rPr lang="en-US" dirty="0"/>
              <a:t>and figures that are collected through some type of measurement process. </a:t>
            </a:r>
            <a:endParaRPr lang="en-US" dirty="0" smtClean="0"/>
          </a:p>
          <a:p>
            <a:pPr marL="365760" indent="-256032" eaLnBrk="1" fontAlgn="auto" hangingPunct="1">
              <a:spcAft>
                <a:spcPts val="0"/>
              </a:spcAft>
              <a:buFont typeface="Wingdings 3"/>
              <a:buChar char=""/>
              <a:defRPr/>
            </a:pPr>
            <a:r>
              <a:rPr lang="en-US" b="1" dirty="0" smtClean="0">
                <a:ea typeface="+mn-ea"/>
                <a:cs typeface="+mn-cs"/>
              </a:rPr>
              <a:t>Information</a:t>
            </a:r>
            <a:r>
              <a:rPr lang="en-US" dirty="0" smtClean="0">
                <a:ea typeface="+mn-ea"/>
                <a:cs typeface="+mn-cs"/>
              </a:rPr>
              <a:t>: result of </a:t>
            </a:r>
            <a:r>
              <a:rPr lang="en-US" dirty="0" err="1" smtClean="0">
                <a:ea typeface="+mn-ea"/>
                <a:cs typeface="+mn-cs"/>
              </a:rPr>
              <a:t>analysing</a:t>
            </a:r>
            <a:r>
              <a:rPr lang="en-US" dirty="0" smtClean="0">
                <a:ea typeface="+mn-ea"/>
                <a:cs typeface="+mn-cs"/>
              </a:rPr>
              <a:t> data; </a:t>
            </a:r>
            <a:r>
              <a:rPr lang="en-US" dirty="0"/>
              <a:t>that is, extracting meaning from data to support evaluation and decision </a:t>
            </a:r>
            <a:r>
              <a:rPr lang="en-US" dirty="0" smtClean="0"/>
              <a:t>making.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Data for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US" dirty="0" smtClean="0">
                <a:ea typeface="+mn-ea"/>
                <a:cs typeface="+mn-cs"/>
              </a:rPr>
              <a:t>Annual reports</a:t>
            </a:r>
          </a:p>
          <a:p>
            <a:pPr marL="365760" indent="-256032" eaLnBrk="1" fontAlgn="auto" hangingPunct="1">
              <a:spcAft>
                <a:spcPts val="0"/>
              </a:spcAft>
              <a:buFont typeface="Wingdings 3"/>
              <a:buChar char=""/>
              <a:defRPr/>
            </a:pPr>
            <a:r>
              <a:rPr lang="en-US" dirty="0" smtClean="0">
                <a:ea typeface="+mn-ea"/>
                <a:cs typeface="+mn-cs"/>
              </a:rPr>
              <a:t>Accounting audits</a:t>
            </a:r>
          </a:p>
          <a:p>
            <a:pPr marL="365760" indent="-256032" eaLnBrk="1" fontAlgn="auto" hangingPunct="1">
              <a:spcAft>
                <a:spcPts val="0"/>
              </a:spcAft>
              <a:buFont typeface="Wingdings 3"/>
              <a:buChar char=""/>
              <a:defRPr/>
            </a:pPr>
            <a:r>
              <a:rPr lang="en-US" dirty="0" smtClean="0">
                <a:ea typeface="+mn-ea"/>
                <a:cs typeface="+mn-cs"/>
              </a:rPr>
              <a:t>Financial profitability analysis</a:t>
            </a:r>
          </a:p>
          <a:p>
            <a:pPr marL="365760" indent="-256032" eaLnBrk="1" fontAlgn="auto" hangingPunct="1">
              <a:spcAft>
                <a:spcPts val="0"/>
              </a:spcAft>
              <a:buFont typeface="Wingdings 3"/>
              <a:buChar char=""/>
              <a:defRPr/>
            </a:pPr>
            <a:r>
              <a:rPr lang="en-US" dirty="0" smtClean="0">
                <a:ea typeface="+mn-ea"/>
                <a:cs typeface="+mn-cs"/>
              </a:rPr>
              <a:t>Economic trends</a:t>
            </a:r>
          </a:p>
          <a:p>
            <a:pPr marL="365760" indent="-256032" eaLnBrk="1" fontAlgn="auto" hangingPunct="1">
              <a:spcAft>
                <a:spcPts val="0"/>
              </a:spcAft>
              <a:buFont typeface="Wingdings 3"/>
              <a:buChar char=""/>
              <a:defRPr/>
            </a:pPr>
            <a:r>
              <a:rPr lang="en-US" dirty="0" smtClean="0">
                <a:ea typeface="+mn-ea"/>
                <a:cs typeface="+mn-cs"/>
              </a:rPr>
              <a:t>Marketing research</a:t>
            </a:r>
          </a:p>
          <a:p>
            <a:pPr marL="365760" indent="-256032" eaLnBrk="1" fontAlgn="auto" hangingPunct="1">
              <a:spcAft>
                <a:spcPts val="0"/>
              </a:spcAft>
              <a:buFont typeface="Wingdings 3"/>
              <a:buChar char=""/>
              <a:defRPr/>
            </a:pPr>
            <a:r>
              <a:rPr lang="en-US" dirty="0" smtClean="0">
                <a:ea typeface="+mn-ea"/>
                <a:cs typeface="+mn-cs"/>
              </a:rPr>
              <a:t>Operations management performance</a:t>
            </a:r>
          </a:p>
          <a:p>
            <a:pPr marL="365760" indent="-256032" eaLnBrk="1" fontAlgn="auto" hangingPunct="1">
              <a:spcAft>
                <a:spcPts val="0"/>
              </a:spcAft>
              <a:buFont typeface="Wingdings 3"/>
              <a:buChar char=""/>
              <a:defRPr/>
            </a:pPr>
            <a:r>
              <a:rPr lang="en-US" dirty="0" smtClean="0">
                <a:ea typeface="+mn-ea"/>
                <a:cs typeface="+mn-cs"/>
              </a:rPr>
              <a:t>Human resource measurements</a:t>
            </a:r>
          </a:p>
          <a:p>
            <a:pPr marL="365760" indent="-256032" eaLnBrk="1" fontAlgn="auto" hangingPunct="1">
              <a:spcAft>
                <a:spcPts val="0"/>
              </a:spcAft>
              <a:buFont typeface="Wingdings 3"/>
              <a:buChar char=""/>
              <a:defRPr/>
            </a:pPr>
            <a:r>
              <a:rPr lang="en-US" dirty="0" smtClean="0">
                <a:ea typeface="+mn-ea"/>
                <a:cs typeface="+mn-cs"/>
              </a:rPr>
              <a:t>Web behavior</a:t>
            </a:r>
          </a:p>
          <a:p>
            <a:pPr marL="621348" lvl="1" indent="-256032" eaLnBrk="1" fontAlgn="auto" hangingPunct="1">
              <a:spcAft>
                <a:spcPts val="0"/>
              </a:spcAft>
              <a:buFont typeface="Wingdings 3"/>
              <a:buChar char=""/>
              <a:defRPr/>
            </a:pPr>
            <a:r>
              <a:rPr lang="en-US" dirty="0" smtClean="0"/>
              <a:t>page </a:t>
            </a:r>
            <a:r>
              <a:rPr lang="en-US" dirty="0"/>
              <a:t>views, visitor’s country, time of view, length of time, origin and destination paths, products they searched for and viewed, products purchased, what reviews they read, and many others.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Data Sources and Uses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b="1" dirty="0" smtClean="0">
                <a:solidFill>
                  <a:srgbClr val="000000"/>
                </a:solidFill>
              </a:rPr>
              <a:t>Metric</a:t>
            </a:r>
            <a:r>
              <a:rPr lang="en-US" dirty="0" smtClean="0">
                <a:solidFill>
                  <a:srgbClr val="000000"/>
                </a:solidFill>
              </a:rPr>
              <a:t> </a:t>
            </a:r>
            <a:r>
              <a:rPr lang="en-US" dirty="0" smtClean="0"/>
              <a:t>- a </a:t>
            </a:r>
            <a:r>
              <a:rPr lang="en-US" dirty="0"/>
              <a:t>unit of measurement that provides a way to objectively quantify performance. </a:t>
            </a:r>
            <a:endParaRPr lang="en-US" dirty="0" smtClean="0"/>
          </a:p>
          <a:p>
            <a:pPr marL="365760" indent="-256032" eaLnBrk="1" fontAlgn="auto" hangingPunct="1">
              <a:spcAft>
                <a:spcPts val="0"/>
              </a:spcAft>
              <a:buFont typeface="Wingdings 3"/>
              <a:buChar char=""/>
              <a:defRPr/>
            </a:pPr>
            <a:r>
              <a:rPr lang="en-GB" b="1" dirty="0" smtClean="0"/>
              <a:t>Measurement</a:t>
            </a:r>
            <a:r>
              <a:rPr lang="en-US" dirty="0" smtClean="0"/>
              <a:t> - the </a:t>
            </a:r>
            <a:r>
              <a:rPr lang="en-US" dirty="0"/>
              <a:t>act of obtaining data associated with a metric. </a:t>
            </a:r>
            <a:endParaRPr lang="en-US" dirty="0" smtClean="0"/>
          </a:p>
          <a:p>
            <a:pPr marL="365760" indent="-256032" eaLnBrk="1" fontAlgn="auto" hangingPunct="1">
              <a:spcAft>
                <a:spcPts val="0"/>
              </a:spcAft>
              <a:buFont typeface="Wingdings 3"/>
              <a:buChar char=""/>
              <a:defRPr/>
            </a:pPr>
            <a:r>
              <a:rPr lang="en-GB" b="1" dirty="0" smtClean="0"/>
              <a:t>Measures</a:t>
            </a:r>
            <a:r>
              <a:rPr lang="en-US" dirty="0" smtClean="0"/>
              <a:t> - numerical </a:t>
            </a:r>
            <a:r>
              <a:rPr lang="en-US" dirty="0"/>
              <a:t>values associated with a metric</a:t>
            </a:r>
            <a:r>
              <a:rPr lang="en-US" dirty="0" smtClean="0"/>
              <a:t>.</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Metrics and Data Classification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4810348"/>
          </a:xfrm>
        </p:spPr>
        <p:txBody>
          <a:bodyPr/>
          <a:lstStyle/>
          <a:p>
            <a:r>
              <a:rPr lang="en-GB" b="1" dirty="0" smtClean="0"/>
              <a:t>Discrete </a:t>
            </a:r>
            <a:r>
              <a:rPr lang="en-GB" b="1" dirty="0"/>
              <a:t>metric</a:t>
            </a:r>
            <a:r>
              <a:rPr lang="en-US" dirty="0"/>
              <a:t> </a:t>
            </a:r>
            <a:r>
              <a:rPr lang="en-US" dirty="0" smtClean="0"/>
              <a:t>- one </a:t>
            </a:r>
            <a:r>
              <a:rPr lang="en-US" dirty="0"/>
              <a:t>that is derived from counting something. </a:t>
            </a:r>
            <a:endParaRPr lang="en-US" dirty="0" smtClean="0"/>
          </a:p>
          <a:p>
            <a:pPr lvl="1"/>
            <a:r>
              <a:rPr lang="en-US" dirty="0"/>
              <a:t>For example, a delivery is either on time or not; an order is complete or incomplete; or an invoice can have one, two, three, or any number of errors. Some discrete metrics </a:t>
            </a:r>
            <a:r>
              <a:rPr lang="en-US" dirty="0" smtClean="0"/>
              <a:t>would </a:t>
            </a:r>
            <a:r>
              <a:rPr lang="en-US" dirty="0"/>
              <a:t>be the proportion of on-time deliveries; the number of incomplete orders each day, and the number of errors per invoice. </a:t>
            </a:r>
            <a:endParaRPr lang="en-US" dirty="0" smtClean="0"/>
          </a:p>
          <a:p>
            <a:r>
              <a:rPr lang="en-GB" b="1" dirty="0"/>
              <a:t>Continuous metrics</a:t>
            </a:r>
            <a:r>
              <a:rPr lang="en-US" dirty="0"/>
              <a:t> are based on a continuous scale of measurement. </a:t>
            </a:r>
            <a:endParaRPr lang="en-US" dirty="0" smtClean="0"/>
          </a:p>
          <a:p>
            <a:pPr lvl="1"/>
            <a:r>
              <a:rPr lang="en-US" dirty="0" smtClean="0"/>
              <a:t>Any </a:t>
            </a:r>
            <a:r>
              <a:rPr lang="en-US" dirty="0"/>
              <a:t>metrics involving </a:t>
            </a:r>
            <a:r>
              <a:rPr lang="en-US" dirty="0" smtClean="0"/>
              <a:t>currency, </a:t>
            </a:r>
            <a:r>
              <a:rPr lang="en-US" dirty="0"/>
              <a:t>length, time, volume, or weight, for example, are continuous. </a:t>
            </a:r>
          </a:p>
        </p:txBody>
      </p:sp>
      <p:sp>
        <p:nvSpPr>
          <p:cNvPr id="7" name="Title 6"/>
          <p:cNvSpPr>
            <a:spLocks noGrp="1"/>
          </p:cNvSpPr>
          <p:nvPr>
            <p:ph type="title"/>
          </p:nvPr>
        </p:nvSpPr>
        <p:spPr>
          <a:xfrm>
            <a:off x="457200" y="274638"/>
            <a:ext cx="8229600" cy="922114"/>
          </a:xfrm>
        </p:spPr>
        <p:txBody>
          <a:bodyPr/>
          <a:lstStyle/>
          <a:p>
            <a:r>
              <a:rPr lang="en-US" dirty="0" smtClean="0"/>
              <a:t>Types of Metrics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643085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365760" indent="-256032" eaLnBrk="1" fontAlgn="auto" hangingPunct="1">
              <a:spcAft>
                <a:spcPts val="0"/>
              </a:spcAft>
              <a:buFont typeface="Wingdings 3"/>
              <a:buChar char=""/>
              <a:defRPr/>
            </a:pPr>
            <a:r>
              <a:rPr lang="en-US" b="1" dirty="0" smtClean="0">
                <a:ea typeface="+mn-ea"/>
                <a:cs typeface="+mn-cs"/>
              </a:rPr>
              <a:t>Categorical (nominal) data </a:t>
            </a:r>
            <a:r>
              <a:rPr lang="en-US" dirty="0" smtClean="0">
                <a:ea typeface="+mn-ea"/>
                <a:cs typeface="+mn-cs"/>
              </a:rPr>
              <a:t>- </a:t>
            </a:r>
            <a:r>
              <a:rPr lang="en-US" dirty="0" smtClean="0"/>
              <a:t>sorted </a:t>
            </a:r>
            <a:r>
              <a:rPr lang="en-US" dirty="0"/>
              <a:t>into categories according to specified characteristics</a:t>
            </a:r>
            <a:r>
              <a:rPr lang="en-US" dirty="0" smtClean="0"/>
              <a:t>. (Different suppliers)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Ordinal data </a:t>
            </a:r>
            <a:r>
              <a:rPr lang="en-US" dirty="0" smtClean="0">
                <a:ea typeface="+mn-ea"/>
                <a:cs typeface="+mn-cs"/>
              </a:rPr>
              <a:t>- </a:t>
            </a:r>
            <a:r>
              <a:rPr lang="en-US" dirty="0"/>
              <a:t>can be ordered or ranked according to some relationship to one another. </a:t>
            </a:r>
            <a:endParaRPr lang="en-US" dirty="0" smtClean="0"/>
          </a:p>
          <a:p>
            <a:pPr marL="109728" indent="0" eaLnBrk="1" fontAlgn="auto" hangingPunct="1">
              <a:spcAft>
                <a:spcPts val="0"/>
              </a:spcAft>
              <a:buNone/>
              <a:defRPr/>
            </a:pPr>
            <a:r>
              <a:rPr lang="en-US" dirty="0" smtClean="0">
                <a:ea typeface="+mn-ea"/>
                <a:cs typeface="+mn-cs"/>
              </a:rPr>
              <a:t>	(</a:t>
            </a:r>
            <a:r>
              <a:rPr lang="en-US" dirty="0">
                <a:ea typeface="+mn-ea"/>
                <a:cs typeface="+mn-cs"/>
              </a:rPr>
              <a:t>O</a:t>
            </a:r>
            <a:r>
              <a:rPr lang="en-US" dirty="0" smtClean="0">
                <a:ea typeface="+mn-ea"/>
                <a:cs typeface="+mn-cs"/>
              </a:rPr>
              <a:t>rder numbers)</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Interval data </a:t>
            </a:r>
            <a:r>
              <a:rPr lang="en-US" dirty="0" smtClean="0">
                <a:ea typeface="+mn-ea"/>
                <a:cs typeface="+mn-cs"/>
              </a:rPr>
              <a:t>- </a:t>
            </a:r>
            <a:r>
              <a:rPr lang="en-US" dirty="0"/>
              <a:t>ordinal but have constant differences between </a:t>
            </a:r>
            <a:r>
              <a:rPr lang="en-US" dirty="0" smtClean="0"/>
              <a:t>observations. </a:t>
            </a:r>
          </a:p>
          <a:p>
            <a:pPr marL="109728" indent="0" eaLnBrk="1" fontAlgn="auto" hangingPunct="1">
              <a:spcAft>
                <a:spcPts val="0"/>
              </a:spcAft>
              <a:buNone/>
              <a:defRPr/>
            </a:pPr>
            <a:r>
              <a:rPr lang="en-US" dirty="0" smtClean="0">
                <a:ea typeface="+mn-ea"/>
                <a:cs typeface="+mn-cs"/>
              </a:rPr>
              <a:t>	(Order date or Arrival date)</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Ratio data </a:t>
            </a:r>
            <a:r>
              <a:rPr lang="en-US" dirty="0" smtClean="0">
                <a:ea typeface="+mn-ea"/>
                <a:cs typeface="+mn-cs"/>
              </a:rPr>
              <a:t>- </a:t>
            </a:r>
            <a:r>
              <a:rPr lang="en-US" dirty="0"/>
              <a:t>continuous and have a natural </a:t>
            </a:r>
            <a:r>
              <a:rPr lang="en-US" dirty="0" smtClean="0"/>
              <a:t>zero</a:t>
            </a:r>
            <a:r>
              <a:rPr lang="en-US" dirty="0" smtClean="0"/>
              <a:t>.</a:t>
            </a:r>
          </a:p>
          <a:p>
            <a:pPr marL="109728" indent="0" eaLnBrk="1" fontAlgn="auto" hangingPunct="1">
              <a:spcAft>
                <a:spcPts val="0"/>
              </a:spcAft>
              <a:buNone/>
              <a:defRPr/>
            </a:pPr>
            <a:r>
              <a:rPr lang="en-US" dirty="0" smtClean="0"/>
              <a:t>	(Order quantity, order cost)</a:t>
            </a:r>
            <a:endParaRPr lang="en-US" dirty="0" smtClean="0"/>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Measurement Scales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5112568"/>
          </a:xfrm>
        </p:spPr>
        <p:txBody>
          <a:bodyPr/>
          <a:lstStyle/>
          <a:p>
            <a:r>
              <a:rPr lang="en-US" sz="2000" b="1" dirty="0"/>
              <a:t>Reliability</a:t>
            </a:r>
            <a:r>
              <a:rPr lang="en-US" sz="2000" dirty="0"/>
              <a:t> </a:t>
            </a:r>
            <a:r>
              <a:rPr lang="en-US" sz="2000" dirty="0" smtClean="0"/>
              <a:t>- data </a:t>
            </a:r>
            <a:r>
              <a:rPr lang="en-US" sz="2000" dirty="0"/>
              <a:t>are accurate and consistent.  </a:t>
            </a:r>
            <a:endParaRPr lang="en-US" sz="2000" dirty="0" smtClean="0"/>
          </a:p>
          <a:p>
            <a:r>
              <a:rPr lang="en-US" sz="2000" b="1" dirty="0" smtClean="0"/>
              <a:t>Validity</a:t>
            </a:r>
            <a:r>
              <a:rPr lang="en-US" sz="2000" dirty="0" smtClean="0"/>
              <a:t> - data </a:t>
            </a:r>
            <a:r>
              <a:rPr lang="en-US" sz="2000" dirty="0"/>
              <a:t>correctly measures what it is supposed to measure. </a:t>
            </a:r>
            <a:endParaRPr lang="en-US" sz="2000" dirty="0" smtClean="0"/>
          </a:p>
          <a:p>
            <a:r>
              <a:rPr lang="en-US" sz="2000" dirty="0" smtClean="0"/>
              <a:t>Examples:</a:t>
            </a:r>
          </a:p>
          <a:p>
            <a:pPr lvl="1"/>
            <a:r>
              <a:rPr lang="en-US" sz="1800" dirty="0" smtClean="0"/>
              <a:t>A tire </a:t>
            </a:r>
            <a:r>
              <a:rPr lang="en-US" sz="1800" dirty="0"/>
              <a:t>pressure gage that consistently reads several pounds of pressure below the true </a:t>
            </a:r>
            <a:r>
              <a:rPr lang="en-US" sz="1800" dirty="0" smtClean="0"/>
              <a:t>value </a:t>
            </a:r>
            <a:r>
              <a:rPr lang="en-US" sz="1800" dirty="0"/>
              <a:t>is not reliable, although it is valid because it does measure tire pressure.  </a:t>
            </a:r>
            <a:endParaRPr lang="en-US" sz="1800" dirty="0" smtClean="0"/>
          </a:p>
          <a:p>
            <a:pPr lvl="1"/>
            <a:r>
              <a:rPr lang="en-US" sz="1800" dirty="0" smtClean="0"/>
              <a:t>The </a:t>
            </a:r>
            <a:r>
              <a:rPr lang="en-US" sz="1800" dirty="0"/>
              <a:t>number of calls to a customer service desk might be counted correctly each day (and thus is a reliable measure) but not valid if it is used to assess customer dissatisfaction, as many calls may be simple queries.  </a:t>
            </a:r>
            <a:endParaRPr lang="en-US" sz="1800" dirty="0" smtClean="0"/>
          </a:p>
          <a:p>
            <a:pPr lvl="1"/>
            <a:r>
              <a:rPr lang="en-US" sz="1800" dirty="0" smtClean="0"/>
              <a:t>A survey </a:t>
            </a:r>
            <a:r>
              <a:rPr lang="en-US" sz="1800" dirty="0"/>
              <a:t>question that asks a customer to rate the quality of the food in a restaurant may be neither reliable (because different customers may have conflicting perceptions) nor valid (if the intent is to measure customer satisfaction, as satisfaction generally includes other elements of service besides food). </a:t>
            </a:r>
          </a:p>
        </p:txBody>
      </p:sp>
      <p:sp>
        <p:nvSpPr>
          <p:cNvPr id="7" name="Title 6"/>
          <p:cNvSpPr>
            <a:spLocks noGrp="1"/>
          </p:cNvSpPr>
          <p:nvPr>
            <p:ph type="title"/>
          </p:nvPr>
        </p:nvSpPr>
        <p:spPr>
          <a:xfrm>
            <a:off x="457200" y="274638"/>
            <a:ext cx="8229600" cy="850106"/>
          </a:xfrm>
        </p:spPr>
        <p:txBody>
          <a:bodyPr/>
          <a:lstStyle/>
          <a:p>
            <a:r>
              <a:rPr lang="en-US" dirty="0" smtClean="0"/>
              <a:t>Data Reliability and Validity</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58169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483768" y="3501008"/>
            <a:ext cx="4038600" cy="1645643"/>
          </a:xfrm>
        </p:spPr>
        <p:txBody>
          <a:bodyPr/>
          <a:lstStyle/>
          <a:p>
            <a:pPr marL="109537" indent="0">
              <a:buNone/>
            </a:pPr>
            <a:r>
              <a:rPr lang="en-GB" dirty="0" smtClean="0"/>
              <a:t>More data modelling and analytics</a:t>
            </a:r>
            <a:endParaRPr lang="en-GB" dirty="0"/>
          </a:p>
        </p:txBody>
      </p:sp>
      <p:sp>
        <p:nvSpPr>
          <p:cNvPr id="3" name="Content Placeholder 2"/>
          <p:cNvSpPr>
            <a:spLocks noGrp="1"/>
          </p:cNvSpPr>
          <p:nvPr>
            <p:ph sz="half" idx="2"/>
          </p:nvPr>
        </p:nvSpPr>
        <p:spPr>
          <a:xfrm>
            <a:off x="2552700" y="1809523"/>
            <a:ext cx="4038600" cy="1299600"/>
          </a:xfrm>
        </p:spPr>
        <p:txBody>
          <a:bodyPr/>
          <a:lstStyle/>
          <a:p>
            <a:pPr marL="109537" indent="0">
              <a:buNone/>
            </a:pPr>
            <a:r>
              <a:rPr lang="en-GB" dirty="0" smtClean="0"/>
              <a:t>Questions</a:t>
            </a:r>
            <a:endParaRPr lang="en-GB" dirty="0"/>
          </a:p>
        </p:txBody>
      </p:sp>
      <p:sp>
        <p:nvSpPr>
          <p:cNvPr id="4" name="Title 3"/>
          <p:cNvSpPr>
            <a:spLocks noGrp="1"/>
          </p:cNvSpPr>
          <p:nvPr>
            <p:ph type="title"/>
          </p:nvPr>
        </p:nvSpPr>
        <p:spPr/>
        <p:txBody>
          <a:bodyPr/>
          <a:lstStyle/>
          <a:p>
            <a:r>
              <a:rPr lang="en-GB" dirty="0" smtClean="0"/>
              <a:t>Seminar Practical</a:t>
            </a:r>
            <a:endParaRPr lang="en-GB" dirty="0"/>
          </a:p>
        </p:txBody>
      </p:sp>
      <p:sp>
        <p:nvSpPr>
          <p:cNvPr id="5" name="Footer Placeholder 4"/>
          <p:cNvSpPr>
            <a:spLocks noGrp="1"/>
          </p:cNvSpPr>
          <p:nvPr>
            <p:ph type="ftr" sz="quarter" idx="10"/>
          </p:nvPr>
        </p:nvSpPr>
        <p:spPr/>
        <p:txBody>
          <a:bodyPr/>
          <a:lstStyle/>
          <a:p>
            <a:pPr>
              <a:defRPr/>
            </a:pPr>
            <a:r>
              <a:rPr lang="en-US" smtClean="0"/>
              <a:t>Copyright © 2016 Pearson Education, Inc. publishing as Prentice Hall</a:t>
            </a:r>
            <a:endParaRPr lang="en-US" dirty="0"/>
          </a:p>
        </p:txBody>
      </p:sp>
      <p:sp>
        <p:nvSpPr>
          <p:cNvPr id="6" name="Slide Number Placeholder 5"/>
          <p:cNvSpPr>
            <a:spLocks noGrp="1"/>
          </p:cNvSpPr>
          <p:nvPr>
            <p:ph type="sldNum" sz="quarter" idx="11"/>
          </p:nvPr>
        </p:nvSpPr>
        <p:spPr/>
        <p:txBody>
          <a:bodyPr/>
          <a:lstStyle/>
          <a:p>
            <a:pPr>
              <a:defRPr/>
            </a:pPr>
            <a:r>
              <a:rPr lang="en-US" smtClean="0"/>
              <a:t>1-</a:t>
            </a:r>
            <a:fld id="{39D7CB99-6293-4525-9A31-B56D19FBB6E6}" type="slidenum">
              <a:rPr lang="en-US" smtClean="0"/>
              <a:pPr>
                <a:defRPr/>
              </a:pPr>
              <a:t>14</a:t>
            </a:fld>
            <a:endParaRPr lang="en-US"/>
          </a:p>
        </p:txBody>
      </p:sp>
    </p:spTree>
    <p:extLst>
      <p:ext uri="{BB962C8B-B14F-4D97-AF65-F5344CB8AC3E}">
        <p14:creationId xmlns:p14="http://schemas.microsoft.com/office/powerpoint/2010/main" val="19357531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1738</TotalTime>
  <Words>912</Words>
  <Application>Microsoft Office PowerPoint</Application>
  <PresentationFormat>On-screen Show (4:3)</PresentationFormat>
  <Paragraphs>90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ＭＳ Ｐゴシック</vt:lpstr>
      <vt:lpstr>Arial</vt:lpstr>
      <vt:lpstr>Calibri</vt:lpstr>
      <vt:lpstr>Verdana</vt:lpstr>
      <vt:lpstr>Wingdings 2</vt:lpstr>
      <vt:lpstr>Wingdings 3</vt:lpstr>
      <vt:lpstr>Concourse</vt:lpstr>
      <vt:lpstr>BMSP4004  Generating Business Data &amp; Analysis  Week 7    Introduction to Business Analytics</vt:lpstr>
      <vt:lpstr>Business Analytics</vt:lpstr>
      <vt:lpstr>Examples of Spreadsheet Applications</vt:lpstr>
      <vt:lpstr>Impacts and Challenges</vt:lpstr>
      <vt:lpstr>Scope of Business Analytics</vt:lpstr>
      <vt:lpstr>Example Retail Markdown Decisions</vt:lpstr>
      <vt:lpstr>Data for Business Analytics</vt:lpstr>
      <vt:lpstr>Examples of Data Sources and Uses</vt:lpstr>
      <vt:lpstr>Metrics and Data Classification</vt:lpstr>
      <vt:lpstr>Types of Metrics</vt:lpstr>
      <vt:lpstr>Measurement Scales</vt:lpstr>
      <vt:lpstr>Data Reliability and Validity</vt:lpstr>
      <vt:lpstr>Seminar Practical</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JD</dc:creator>
  <cp:lastModifiedBy>Roisin Mullins</cp:lastModifiedBy>
  <cp:revision>112</cp:revision>
  <dcterms:created xsi:type="dcterms:W3CDTF">2011-11-27T17:51:45Z</dcterms:created>
  <dcterms:modified xsi:type="dcterms:W3CDTF">2019-03-10T19:10:44Z</dcterms:modified>
</cp:coreProperties>
</file>