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745" r:id="rId2"/>
  </p:sldMasterIdLst>
  <p:notesMasterIdLst>
    <p:notesMasterId r:id="rId21"/>
  </p:notesMasterIdLst>
  <p:sldIdLst>
    <p:sldId id="364" r:id="rId3"/>
    <p:sldId id="424" r:id="rId4"/>
    <p:sldId id="425" r:id="rId5"/>
    <p:sldId id="426" r:id="rId6"/>
    <p:sldId id="399" r:id="rId7"/>
    <p:sldId id="400" r:id="rId8"/>
    <p:sldId id="401" r:id="rId9"/>
    <p:sldId id="402" r:id="rId10"/>
    <p:sldId id="403" r:id="rId11"/>
    <p:sldId id="404" r:id="rId12"/>
    <p:sldId id="405" r:id="rId13"/>
    <p:sldId id="429" r:id="rId14"/>
    <p:sldId id="427" r:id="rId15"/>
    <p:sldId id="407" r:id="rId16"/>
    <p:sldId id="409" r:id="rId17"/>
    <p:sldId id="423" r:id="rId18"/>
    <p:sldId id="368" r:id="rId19"/>
    <p:sldId id="40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69884F-CB89-4A32-994D-F6589D26EC95}">
          <p14:sldIdLst>
            <p14:sldId id="364"/>
            <p14:sldId id="424"/>
            <p14:sldId id="425"/>
            <p14:sldId id="426"/>
            <p14:sldId id="399"/>
            <p14:sldId id="400"/>
            <p14:sldId id="401"/>
            <p14:sldId id="402"/>
            <p14:sldId id="403"/>
            <p14:sldId id="404"/>
            <p14:sldId id="405"/>
            <p14:sldId id="429"/>
            <p14:sldId id="427"/>
            <p14:sldId id="407"/>
            <p14:sldId id="409"/>
            <p14:sldId id="423"/>
            <p14:sldId id="368"/>
            <p14:sldId id="40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94660"/>
  </p:normalViewPr>
  <p:slideViewPr>
    <p:cSldViewPr snapToGrid="0">
      <p:cViewPr varScale="1">
        <p:scale>
          <a:sx n="86" d="100"/>
          <a:sy n="86" d="100"/>
        </p:scale>
        <p:origin x="20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2FD00C-9C31-0841-99CD-6EED653A1463}" type="doc">
      <dgm:prSet loTypeId="urn:microsoft.com/office/officeart/2005/8/layout/arrow5" loCatId="relationship" qsTypeId="urn:microsoft.com/office/officeart/2005/8/quickstyle/simple4#7" qsCatId="simple" csTypeId="urn:microsoft.com/office/officeart/2005/8/colors/accent1_2#7" csCatId="accent1" phldr="1"/>
      <dgm:spPr/>
      <dgm:t>
        <a:bodyPr/>
        <a:lstStyle/>
        <a:p>
          <a:endParaRPr lang="en-US"/>
        </a:p>
      </dgm:t>
    </dgm:pt>
    <dgm:pt modelId="{F545E551-61B1-8641-9E8C-B43EB0F1E20D}">
      <dgm:prSet phldrT="[Text]"/>
      <dgm:spPr/>
      <dgm:t>
        <a:bodyPr/>
        <a:lstStyle/>
        <a:p>
          <a:r>
            <a:rPr lang="en-US" i="1" dirty="0"/>
            <a:t>Sender</a:t>
          </a:r>
        </a:p>
      </dgm:t>
    </dgm:pt>
    <dgm:pt modelId="{0752A457-33D8-4B4D-A41F-E89548700536}" type="parTrans" cxnId="{F24FFAA8-7A74-8642-9662-212C19AD60A9}">
      <dgm:prSet/>
      <dgm:spPr/>
      <dgm:t>
        <a:bodyPr/>
        <a:lstStyle/>
        <a:p>
          <a:endParaRPr lang="en-US"/>
        </a:p>
      </dgm:t>
    </dgm:pt>
    <dgm:pt modelId="{17C838FF-EDB8-8845-999A-6F0445891A5F}" type="sibTrans" cxnId="{F24FFAA8-7A74-8642-9662-212C19AD60A9}">
      <dgm:prSet/>
      <dgm:spPr/>
      <dgm:t>
        <a:bodyPr/>
        <a:lstStyle/>
        <a:p>
          <a:endParaRPr lang="en-US"/>
        </a:p>
      </dgm:t>
    </dgm:pt>
    <dgm:pt modelId="{1FAA49E9-845A-A54A-B5F8-700E19F9956E}">
      <dgm:prSet phldrT="[Text]"/>
      <dgm:spPr/>
      <dgm:t>
        <a:bodyPr/>
        <a:lstStyle/>
        <a:p>
          <a:r>
            <a:rPr lang="en-US" i="1" dirty="0"/>
            <a:t>Receiver</a:t>
          </a:r>
        </a:p>
      </dgm:t>
    </dgm:pt>
    <dgm:pt modelId="{B7492A71-AE91-9142-ACBF-9431C939BAE5}" type="parTrans" cxnId="{B9D3DF04-754A-DE47-A59C-E5EEB6C0367C}">
      <dgm:prSet/>
      <dgm:spPr/>
      <dgm:t>
        <a:bodyPr/>
        <a:lstStyle/>
        <a:p>
          <a:endParaRPr lang="en-US"/>
        </a:p>
      </dgm:t>
    </dgm:pt>
    <dgm:pt modelId="{222EBD57-00FA-8B43-86FF-14E2B1E5186C}" type="sibTrans" cxnId="{B9D3DF04-754A-DE47-A59C-E5EEB6C0367C}">
      <dgm:prSet/>
      <dgm:spPr/>
      <dgm:t>
        <a:bodyPr/>
        <a:lstStyle/>
        <a:p>
          <a:endParaRPr lang="en-US"/>
        </a:p>
      </dgm:t>
    </dgm:pt>
    <dgm:pt modelId="{7964CBFE-DA10-E347-996C-3D8090099F55}" type="pres">
      <dgm:prSet presAssocID="{6C2FD00C-9C31-0841-99CD-6EED653A1463}" presName="diagram" presStyleCnt="0">
        <dgm:presLayoutVars>
          <dgm:dir/>
          <dgm:resizeHandles val="exact"/>
        </dgm:presLayoutVars>
      </dgm:prSet>
      <dgm:spPr/>
    </dgm:pt>
    <dgm:pt modelId="{CBCFA04C-22F0-EA4A-8ADD-DC9CB22E61D9}" type="pres">
      <dgm:prSet presAssocID="{F545E551-61B1-8641-9E8C-B43EB0F1E20D}" presName="arrow" presStyleLbl="node1" presStyleIdx="0" presStyleCnt="2">
        <dgm:presLayoutVars>
          <dgm:bulletEnabled val="1"/>
        </dgm:presLayoutVars>
      </dgm:prSet>
      <dgm:spPr/>
    </dgm:pt>
    <dgm:pt modelId="{D57B6582-4ACE-3946-8FF8-1AFBE4670FF6}" type="pres">
      <dgm:prSet presAssocID="{1FAA49E9-845A-A54A-B5F8-700E19F9956E}" presName="arrow" presStyleLbl="node1" presStyleIdx="1" presStyleCnt="2" custRadScaleRad="95663" custRadScaleInc="23">
        <dgm:presLayoutVars>
          <dgm:bulletEnabled val="1"/>
        </dgm:presLayoutVars>
      </dgm:prSet>
      <dgm:spPr/>
    </dgm:pt>
  </dgm:ptLst>
  <dgm:cxnLst>
    <dgm:cxn modelId="{B9D3DF04-754A-DE47-A59C-E5EEB6C0367C}" srcId="{6C2FD00C-9C31-0841-99CD-6EED653A1463}" destId="{1FAA49E9-845A-A54A-B5F8-700E19F9956E}" srcOrd="1" destOrd="0" parTransId="{B7492A71-AE91-9142-ACBF-9431C939BAE5}" sibTransId="{222EBD57-00FA-8B43-86FF-14E2B1E5186C}"/>
    <dgm:cxn modelId="{B55AFB29-EDAC-3446-9B02-A2CD14ED8D37}" type="presOf" srcId="{6C2FD00C-9C31-0841-99CD-6EED653A1463}" destId="{7964CBFE-DA10-E347-996C-3D8090099F55}" srcOrd="0" destOrd="0" presId="urn:microsoft.com/office/officeart/2005/8/layout/arrow5"/>
    <dgm:cxn modelId="{F08C767B-0F79-514A-AF18-ADEADCA49930}" type="presOf" srcId="{1FAA49E9-845A-A54A-B5F8-700E19F9956E}" destId="{D57B6582-4ACE-3946-8FF8-1AFBE4670FF6}" srcOrd="0" destOrd="0" presId="urn:microsoft.com/office/officeart/2005/8/layout/arrow5"/>
    <dgm:cxn modelId="{F73EA1A8-1C74-7A44-BB70-F43047A9EE53}" type="presOf" srcId="{F545E551-61B1-8641-9E8C-B43EB0F1E20D}" destId="{CBCFA04C-22F0-EA4A-8ADD-DC9CB22E61D9}" srcOrd="0" destOrd="0" presId="urn:microsoft.com/office/officeart/2005/8/layout/arrow5"/>
    <dgm:cxn modelId="{F24FFAA8-7A74-8642-9662-212C19AD60A9}" srcId="{6C2FD00C-9C31-0841-99CD-6EED653A1463}" destId="{F545E551-61B1-8641-9E8C-B43EB0F1E20D}" srcOrd="0" destOrd="0" parTransId="{0752A457-33D8-4B4D-A41F-E89548700536}" sibTransId="{17C838FF-EDB8-8845-999A-6F0445891A5F}"/>
    <dgm:cxn modelId="{44C7411A-6109-FF49-9EE6-AC6241802424}" type="presParOf" srcId="{7964CBFE-DA10-E347-996C-3D8090099F55}" destId="{CBCFA04C-22F0-EA4A-8ADD-DC9CB22E61D9}" srcOrd="0" destOrd="0" presId="urn:microsoft.com/office/officeart/2005/8/layout/arrow5"/>
    <dgm:cxn modelId="{113036C4-8F68-D447-8829-A3BE490B6FF6}" type="presParOf" srcId="{7964CBFE-DA10-E347-996C-3D8090099F55}" destId="{D57B6582-4ACE-3946-8FF8-1AFBE4670FF6}" srcOrd="1" destOrd="0" presId="urn:microsoft.com/office/officeart/2005/8/layout/arrow5"/>
  </dgm:cxnLst>
  <dgm:bg>
    <a:solidFill>
      <a:schemeClr val="accent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2FD00C-9C31-0841-99CD-6EED653A1463}" type="doc">
      <dgm:prSet loTypeId="urn:microsoft.com/office/officeart/2005/8/layout/arrow5" loCatId="relationship" qsTypeId="urn:microsoft.com/office/officeart/2005/8/quickstyle/simple4#8" qsCatId="simple" csTypeId="urn:microsoft.com/office/officeart/2005/8/colors/accent1_2#8" csCatId="accent1" phldr="1"/>
      <dgm:spPr/>
      <dgm:t>
        <a:bodyPr/>
        <a:lstStyle/>
        <a:p>
          <a:endParaRPr lang="en-US"/>
        </a:p>
      </dgm:t>
    </dgm:pt>
    <dgm:pt modelId="{F545E551-61B1-8641-9E8C-B43EB0F1E20D}">
      <dgm:prSet phldrT="[Text]"/>
      <dgm:spPr/>
      <dgm:t>
        <a:bodyPr/>
        <a:lstStyle/>
        <a:p>
          <a:r>
            <a:rPr lang="en-US" dirty="0" err="1">
              <a:solidFill>
                <a:schemeClr val="tx1"/>
              </a:solidFill>
            </a:rPr>
            <a:t>Trosglwyddydd</a:t>
          </a:r>
          <a:r>
            <a:rPr lang="en-US" dirty="0"/>
            <a:t>
</a:t>
          </a:r>
        </a:p>
      </dgm:t>
    </dgm:pt>
    <dgm:pt modelId="{0752A457-33D8-4B4D-A41F-E89548700536}" type="parTrans" cxnId="{F24FFAA8-7A74-8642-9662-212C19AD60A9}">
      <dgm:prSet/>
      <dgm:spPr/>
      <dgm:t>
        <a:bodyPr/>
        <a:lstStyle/>
        <a:p>
          <a:endParaRPr lang="en-US"/>
        </a:p>
      </dgm:t>
    </dgm:pt>
    <dgm:pt modelId="{17C838FF-EDB8-8845-999A-6F0445891A5F}" type="sibTrans" cxnId="{F24FFAA8-7A74-8642-9662-212C19AD60A9}">
      <dgm:prSet/>
      <dgm:spPr/>
      <dgm:t>
        <a:bodyPr/>
        <a:lstStyle/>
        <a:p>
          <a:endParaRPr lang="en-US"/>
        </a:p>
      </dgm:t>
    </dgm:pt>
    <dgm:pt modelId="{1FAA49E9-845A-A54A-B5F8-700E19F9956E}">
      <dgm:prSet phldrT="[Text]"/>
      <dgm:spPr/>
      <dgm:t>
        <a:bodyPr/>
        <a:lstStyle/>
        <a:p>
          <a:r>
            <a:rPr lang="en-US" dirty="0" err="1">
              <a:solidFill>
                <a:schemeClr val="tx1"/>
              </a:solidFill>
            </a:rPr>
            <a:t>Derbynnydd</a:t>
          </a:r>
          <a:r>
            <a:rPr lang="en-US" dirty="0"/>
            <a:t>
</a:t>
          </a:r>
        </a:p>
      </dgm:t>
    </dgm:pt>
    <dgm:pt modelId="{B7492A71-AE91-9142-ACBF-9431C939BAE5}" type="parTrans" cxnId="{B9D3DF04-754A-DE47-A59C-E5EEB6C0367C}">
      <dgm:prSet/>
      <dgm:spPr/>
      <dgm:t>
        <a:bodyPr/>
        <a:lstStyle/>
        <a:p>
          <a:endParaRPr lang="en-US"/>
        </a:p>
      </dgm:t>
    </dgm:pt>
    <dgm:pt modelId="{222EBD57-00FA-8B43-86FF-14E2B1E5186C}" type="sibTrans" cxnId="{B9D3DF04-754A-DE47-A59C-E5EEB6C0367C}">
      <dgm:prSet/>
      <dgm:spPr/>
      <dgm:t>
        <a:bodyPr/>
        <a:lstStyle/>
        <a:p>
          <a:endParaRPr lang="en-US"/>
        </a:p>
      </dgm:t>
    </dgm:pt>
    <dgm:pt modelId="{7964CBFE-DA10-E347-996C-3D8090099F55}" type="pres">
      <dgm:prSet presAssocID="{6C2FD00C-9C31-0841-99CD-6EED653A1463}" presName="diagram" presStyleCnt="0">
        <dgm:presLayoutVars>
          <dgm:dir/>
          <dgm:resizeHandles val="exact"/>
        </dgm:presLayoutVars>
      </dgm:prSet>
      <dgm:spPr/>
    </dgm:pt>
    <dgm:pt modelId="{CBCFA04C-22F0-EA4A-8ADD-DC9CB22E61D9}" type="pres">
      <dgm:prSet presAssocID="{F545E551-61B1-8641-9E8C-B43EB0F1E20D}" presName="arrow" presStyleLbl="node1" presStyleIdx="0" presStyleCnt="2">
        <dgm:presLayoutVars>
          <dgm:bulletEnabled val="1"/>
        </dgm:presLayoutVars>
      </dgm:prSet>
      <dgm:spPr/>
    </dgm:pt>
    <dgm:pt modelId="{D57B6582-4ACE-3946-8FF8-1AFBE4670FF6}" type="pres">
      <dgm:prSet presAssocID="{1FAA49E9-845A-A54A-B5F8-700E19F9956E}" presName="arrow" presStyleLbl="node1" presStyleIdx="1" presStyleCnt="2">
        <dgm:presLayoutVars>
          <dgm:bulletEnabled val="1"/>
        </dgm:presLayoutVars>
      </dgm:prSet>
      <dgm:spPr/>
    </dgm:pt>
  </dgm:ptLst>
  <dgm:cxnLst>
    <dgm:cxn modelId="{B9D3DF04-754A-DE47-A59C-E5EEB6C0367C}" srcId="{6C2FD00C-9C31-0841-99CD-6EED653A1463}" destId="{1FAA49E9-845A-A54A-B5F8-700E19F9956E}" srcOrd="1" destOrd="0" parTransId="{B7492A71-AE91-9142-ACBF-9431C939BAE5}" sibTransId="{222EBD57-00FA-8B43-86FF-14E2B1E5186C}"/>
    <dgm:cxn modelId="{B55AFB29-EDAC-3446-9B02-A2CD14ED8D37}" type="presOf" srcId="{6C2FD00C-9C31-0841-99CD-6EED653A1463}" destId="{7964CBFE-DA10-E347-996C-3D8090099F55}" srcOrd="0" destOrd="0" presId="urn:microsoft.com/office/officeart/2005/8/layout/arrow5"/>
    <dgm:cxn modelId="{F08C767B-0F79-514A-AF18-ADEADCA49930}" type="presOf" srcId="{1FAA49E9-845A-A54A-B5F8-700E19F9956E}" destId="{D57B6582-4ACE-3946-8FF8-1AFBE4670FF6}" srcOrd="0" destOrd="0" presId="urn:microsoft.com/office/officeart/2005/8/layout/arrow5"/>
    <dgm:cxn modelId="{F73EA1A8-1C74-7A44-BB70-F43047A9EE53}" type="presOf" srcId="{F545E551-61B1-8641-9E8C-B43EB0F1E20D}" destId="{CBCFA04C-22F0-EA4A-8ADD-DC9CB22E61D9}" srcOrd="0" destOrd="0" presId="urn:microsoft.com/office/officeart/2005/8/layout/arrow5"/>
    <dgm:cxn modelId="{F24FFAA8-7A74-8642-9662-212C19AD60A9}" srcId="{6C2FD00C-9C31-0841-99CD-6EED653A1463}" destId="{F545E551-61B1-8641-9E8C-B43EB0F1E20D}" srcOrd="0" destOrd="0" parTransId="{0752A457-33D8-4B4D-A41F-E89548700536}" sibTransId="{17C838FF-EDB8-8845-999A-6F0445891A5F}"/>
    <dgm:cxn modelId="{44C7411A-6109-FF49-9EE6-AC6241802424}" type="presParOf" srcId="{7964CBFE-DA10-E347-996C-3D8090099F55}" destId="{CBCFA04C-22F0-EA4A-8ADD-DC9CB22E61D9}" srcOrd="0" destOrd="0" presId="urn:microsoft.com/office/officeart/2005/8/layout/arrow5"/>
    <dgm:cxn modelId="{113036C4-8F68-D447-8829-A3BE490B6FF6}" type="presParOf" srcId="{7964CBFE-DA10-E347-996C-3D8090099F55}" destId="{D57B6582-4ACE-3946-8FF8-1AFBE4670FF6}" srcOrd="1" destOrd="0" presId="urn:microsoft.com/office/officeart/2005/8/layout/arrow5"/>
  </dgm:cxnLst>
  <dgm:bg>
    <a:solidFill>
      <a:schemeClr val="accent2"/>
    </a:solidFill>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FA04C-22F0-EA4A-8ADD-DC9CB22E61D9}">
      <dsp:nvSpPr>
        <dsp:cNvPr id="0" name=""/>
        <dsp:cNvSpPr/>
      </dsp:nvSpPr>
      <dsp:spPr>
        <a:xfrm rot="16200000">
          <a:off x="813" y="659"/>
          <a:ext cx="1666225" cy="1666225"/>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i="1" kern="1200" dirty="0"/>
            <a:t>Sender</a:t>
          </a:r>
        </a:p>
      </dsp:txBody>
      <dsp:txXfrm rot="5400000">
        <a:off x="814" y="417214"/>
        <a:ext cx="1374636" cy="833113"/>
      </dsp:txXfrm>
    </dsp:sp>
    <dsp:sp modelId="{D57B6582-4ACE-3946-8FF8-1AFBE4670FF6}">
      <dsp:nvSpPr>
        <dsp:cNvPr id="0" name=""/>
        <dsp:cNvSpPr/>
      </dsp:nvSpPr>
      <dsp:spPr>
        <a:xfrm rot="5400000">
          <a:off x="2251025" y="1319"/>
          <a:ext cx="1666225" cy="1666225"/>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i="1" kern="1200" dirty="0"/>
            <a:t>Receiver</a:t>
          </a:r>
        </a:p>
      </dsp:txBody>
      <dsp:txXfrm rot="-5400000">
        <a:off x="2542615" y="417875"/>
        <a:ext cx="1374636" cy="8331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FA04C-22F0-EA4A-8ADD-DC9CB22E61D9}">
      <dsp:nvSpPr>
        <dsp:cNvPr id="0" name=""/>
        <dsp:cNvSpPr/>
      </dsp:nvSpPr>
      <dsp:spPr>
        <a:xfrm rot="16200000">
          <a:off x="910" y="120"/>
          <a:ext cx="1759689" cy="1759689"/>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err="1">
              <a:solidFill>
                <a:schemeClr val="tx1"/>
              </a:solidFill>
            </a:rPr>
            <a:t>Trosglwyddydd</a:t>
          </a:r>
          <a:r>
            <a:rPr lang="en-US" sz="1500" kern="1200" dirty="0"/>
            <a:t>
</a:t>
          </a:r>
        </a:p>
      </dsp:txBody>
      <dsp:txXfrm rot="5400000">
        <a:off x="910" y="440042"/>
        <a:ext cx="1451743" cy="879845"/>
      </dsp:txXfrm>
    </dsp:sp>
    <dsp:sp modelId="{D57B6582-4ACE-3946-8FF8-1AFBE4670FF6}">
      <dsp:nvSpPr>
        <dsp:cNvPr id="0" name=""/>
        <dsp:cNvSpPr/>
      </dsp:nvSpPr>
      <dsp:spPr>
        <a:xfrm rot="5400000">
          <a:off x="2118673" y="120"/>
          <a:ext cx="1759689" cy="1759689"/>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err="1">
              <a:solidFill>
                <a:schemeClr val="tx1"/>
              </a:solidFill>
            </a:rPr>
            <a:t>Derbynnydd</a:t>
          </a:r>
          <a:r>
            <a:rPr lang="en-US" sz="1500" kern="1200" dirty="0"/>
            <a:t>
</a:t>
          </a:r>
        </a:p>
      </dsp:txBody>
      <dsp:txXfrm rot="-5400000">
        <a:off x="2426619" y="440042"/>
        <a:ext cx="1451743" cy="879845"/>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4941D-40EE-4ACB-B0DD-9F90DC2B7B3B}" type="slidenum">
              <a:rPr lang="en-GB" smtClean="0"/>
              <a:t>3</a:t>
            </a:fld>
            <a:endParaRPr lang="en-GB"/>
          </a:p>
        </p:txBody>
      </p:sp>
    </p:spTree>
    <p:extLst>
      <p:ext uri="{BB962C8B-B14F-4D97-AF65-F5344CB8AC3E}">
        <p14:creationId xmlns:p14="http://schemas.microsoft.com/office/powerpoint/2010/main" val="1522838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9721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0726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49233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88354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67827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082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2315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5381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89286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2381057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4364680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96874907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2ADAY9AQm54"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nielsenbook.co.uk/insight/"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professional.dce.harvard.edu/blog/8-ways-you-can-improve-your-communication-skills/" TargetMode="External"/><Relationship Id="rId2" Type="http://schemas.openxmlformats.org/officeDocument/2006/relationships/hyperlink" Target="https://educationendowmentfoundation.org.uk/education-evidence/teaching-learning-toolkit/oral-language-interventions" TargetMode="External"/><Relationship Id="rId1" Type="http://schemas.openxmlformats.org/officeDocument/2006/relationships/slideLayout" Target="../slideLayouts/slideLayout6.xml"/><Relationship Id="rId4" Type="http://schemas.openxmlformats.org/officeDocument/2006/relationships/hyperlink" Target="https://doi.org/10.1080/07294360.2022.2048635"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iteracytrust.org.uk/research-services/research-reports/parents-support-for-young-childrens-literacy-at-home-in-2025/" TargetMode="External"/><Relationship Id="rId2" Type="http://schemas.openxmlformats.org/officeDocument/2006/relationships/hyperlink" Target="https://literacytrust.org.uk/blog/reading-children-so-powerful-so-simple-and-yet-so-misunderstood/" TargetMode="External"/><Relationship Id="rId1" Type="http://schemas.openxmlformats.org/officeDocument/2006/relationships/slideLayout" Target="../slideLayouts/slideLayout6.xml"/><Relationship Id="rId5" Type="http://schemas.openxmlformats.org/officeDocument/2006/relationships/hyperlink" Target="https://doi.org/10.1093/english/efad024" TargetMode="External"/><Relationship Id="rId4" Type="http://schemas.openxmlformats.org/officeDocument/2006/relationships/hyperlink" Target="https://www.elklan.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9F30170-A59E-5394-21DA-74DE71DDBD61}"/>
              </a:ext>
            </a:extLst>
          </p:cNvPr>
          <p:cNvSpPr>
            <a:spLocks noGrp="1"/>
          </p:cNvSpPr>
          <p:nvPr>
            <p:ph type="ctrTitle"/>
          </p:nvPr>
        </p:nvSpPr>
        <p:spPr>
          <a:xfrm>
            <a:off x="1524000" y="1122363"/>
            <a:ext cx="9144000" cy="2387600"/>
          </a:xfrm>
        </p:spPr>
        <p:txBody>
          <a:bodyPr>
            <a:normAutofit/>
          </a:bodyPr>
          <a:lstStyle/>
          <a:p>
            <a:r>
              <a:rPr lang="cy-GB" sz="2400" i="1" dirty="0">
                <a:effectLst>
                  <a:glow rad="101600">
                    <a:schemeClr val="bg1">
                      <a:alpha val="60000"/>
                    </a:schemeClr>
                  </a:glow>
                </a:effectLst>
              </a:rPr>
              <a:t>ECIE5012 </a:t>
            </a:r>
            <a:r>
              <a:rPr lang="en-GB" sz="800" dirty="0">
                <a:solidFill>
                  <a:schemeClr val="bg1"/>
                </a:solidFill>
              </a:rPr>
              <a:t>Mae </a:t>
            </a:r>
            <a:r>
              <a:rPr lang="en-GB" sz="800" dirty="0" err="1">
                <a:solidFill>
                  <a:schemeClr val="bg1"/>
                </a:solidFill>
              </a:rPr>
              <a:t>rhai</a:t>
            </a:r>
            <a:r>
              <a:rPr lang="en-GB" sz="800" dirty="0">
                <a:solidFill>
                  <a:schemeClr val="bg1"/>
                </a:solidFill>
              </a:rPr>
              <a:t> </a:t>
            </a:r>
            <a:r>
              <a:rPr lang="en-GB" sz="800" dirty="0" err="1">
                <a:solidFill>
                  <a:schemeClr val="bg1"/>
                </a:solidFill>
              </a:rPr>
              <a:t>sleidiau</a:t>
            </a:r>
            <a:r>
              <a:rPr lang="en-GB" sz="800" dirty="0">
                <a:solidFill>
                  <a:schemeClr val="bg1"/>
                </a:solidFill>
              </a:rPr>
              <a:t> </a:t>
            </a:r>
            <a:r>
              <a:rPr lang="en-GB" sz="800" dirty="0" err="1">
                <a:solidFill>
                  <a:schemeClr val="bg1"/>
                </a:solidFill>
              </a:rPr>
              <a:t>wedi'u</a:t>
            </a:r>
            <a:r>
              <a:rPr lang="en-GB" sz="800" dirty="0">
                <a:solidFill>
                  <a:schemeClr val="bg1"/>
                </a:solidFill>
              </a:rPr>
              <a:t> </a:t>
            </a:r>
            <a:r>
              <a:rPr lang="en-GB" sz="800" dirty="0" err="1">
                <a:solidFill>
                  <a:schemeClr val="bg1"/>
                </a:solidFill>
              </a:rPr>
              <a:t>cyfieithu</a:t>
            </a:r>
            <a:r>
              <a:rPr lang="en-GB" sz="800" dirty="0">
                <a:solidFill>
                  <a:schemeClr val="bg1"/>
                </a:solidFill>
              </a:rPr>
              <a:t> </a:t>
            </a:r>
            <a:r>
              <a:rPr lang="en-GB" sz="800" dirty="0" err="1">
                <a:solidFill>
                  <a:schemeClr val="bg1"/>
                </a:solidFill>
              </a:rPr>
              <a:t>gan</a:t>
            </a:r>
            <a:r>
              <a:rPr lang="en-GB" sz="800" dirty="0">
                <a:solidFill>
                  <a:schemeClr val="bg1"/>
                </a:solidFill>
              </a:rPr>
              <a:t> </a:t>
            </a:r>
            <a:r>
              <a:rPr lang="en-GB" sz="800" dirty="0" err="1">
                <a:solidFill>
                  <a:schemeClr val="bg1"/>
                </a:solidFill>
              </a:rPr>
              <a:t>ddefnyddio</a:t>
            </a:r>
            <a:r>
              <a:rPr lang="en-GB" sz="800" dirty="0">
                <a:solidFill>
                  <a:schemeClr val="bg1"/>
                </a:solidFill>
              </a:rPr>
              <a:t> Microsoft Translate/ Some slides have been translated using </a:t>
            </a:r>
            <a:r>
              <a:rPr lang="en-GB" sz="800" dirty="0" err="1">
                <a:solidFill>
                  <a:schemeClr val="bg1"/>
                </a:solidFill>
              </a:rPr>
              <a:t>Microsfoft</a:t>
            </a:r>
            <a:r>
              <a:rPr lang="en-GB" sz="800" dirty="0">
                <a:solidFill>
                  <a:schemeClr val="bg1"/>
                </a:solidFill>
              </a:rPr>
              <a:t> Translate</a:t>
            </a:r>
            <a:endParaRPr lang="en-US" sz="800" b="1" dirty="0"/>
          </a:p>
        </p:txBody>
      </p:sp>
      <p:sp>
        <p:nvSpPr>
          <p:cNvPr id="8" name="Subtitle 2">
            <a:extLst>
              <a:ext uri="{FF2B5EF4-FFF2-40B4-BE49-F238E27FC236}">
                <a16:creationId xmlns:a16="http://schemas.microsoft.com/office/drawing/2014/main" id="{EC39FE56-0AFA-A731-C197-4F6491D3735A}"/>
              </a:ext>
            </a:extLst>
          </p:cNvPr>
          <p:cNvSpPr>
            <a:spLocks noGrp="1"/>
          </p:cNvSpPr>
          <p:nvPr>
            <p:ph type="subTitle" idx="1"/>
          </p:nvPr>
        </p:nvSpPr>
        <p:spPr>
          <a:xfrm>
            <a:off x="1524000" y="3602038"/>
            <a:ext cx="9144000" cy="1655762"/>
          </a:xfrm>
        </p:spPr>
        <p:txBody>
          <a:bodyPr/>
          <a:lstStyle/>
          <a:p>
            <a:r>
              <a:rPr lang="en-GB" i="1" dirty="0">
                <a:solidFill>
                  <a:srgbClr val="002060"/>
                </a:solidFill>
                <a:effectLst>
                  <a:glow rad="101600">
                    <a:schemeClr val="bg1">
                      <a:alpha val="60000"/>
                    </a:schemeClr>
                  </a:glow>
                </a:effectLst>
              </a:rPr>
              <a:t>Language, Literacy, Theory &amp; Practice: A School </a:t>
            </a:r>
            <a:r>
              <a:rPr lang="en-GB" i="1" dirty="0" err="1">
                <a:solidFill>
                  <a:srgbClr val="002060"/>
                </a:solidFill>
                <a:effectLst>
                  <a:glow rad="101600">
                    <a:schemeClr val="bg1">
                      <a:alpha val="60000"/>
                    </a:schemeClr>
                  </a:glow>
                </a:effectLst>
              </a:rPr>
              <a:t>Perspecive</a:t>
            </a:r>
            <a:endParaRPr lang="en-GB" i="1" dirty="0">
              <a:solidFill>
                <a:srgbClr val="002060"/>
              </a:solidFill>
              <a:effectLst>
                <a:glow rad="101600">
                  <a:schemeClr val="bg1">
                    <a:alpha val="60000"/>
                  </a:schemeClr>
                </a:glow>
              </a:effectLst>
            </a:endParaRPr>
          </a:p>
          <a:p>
            <a:r>
              <a:rPr lang="en-GB" i="1" dirty="0" err="1">
                <a:solidFill>
                  <a:srgbClr val="002060"/>
                </a:solidFill>
                <a:effectLst>
                  <a:glow rad="101600">
                    <a:schemeClr val="bg1">
                      <a:alpha val="60000"/>
                    </a:schemeClr>
                  </a:glow>
                </a:effectLst>
              </a:rPr>
              <a:t>Darlith</a:t>
            </a:r>
            <a:r>
              <a:rPr lang="en-GB" i="1" dirty="0">
                <a:solidFill>
                  <a:srgbClr val="002060"/>
                </a:solidFill>
                <a:effectLst>
                  <a:glow rad="101600">
                    <a:schemeClr val="bg1">
                      <a:alpha val="60000"/>
                    </a:schemeClr>
                  </a:glow>
                </a:effectLst>
              </a:rPr>
              <a:t> 2/ Lecture 2</a:t>
            </a:r>
          </a:p>
          <a:p>
            <a:endParaRPr lang="en-US" dirty="0"/>
          </a:p>
        </p:txBody>
      </p:sp>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9DAF2-257A-A753-D8CC-45F39C83498F}"/>
              </a:ext>
            </a:extLst>
          </p:cNvPr>
          <p:cNvSpPr>
            <a:spLocks noGrp="1"/>
          </p:cNvSpPr>
          <p:nvPr>
            <p:ph type="title"/>
          </p:nvPr>
        </p:nvSpPr>
        <p:spPr/>
        <p:txBody>
          <a:bodyPr>
            <a:normAutofit/>
          </a:bodyPr>
          <a:lstStyle/>
          <a:p>
            <a:pPr algn="ctr"/>
            <a:r>
              <a:rPr lang="en-GB" b="1" dirty="0" err="1"/>
              <a:t>Aseiniad</a:t>
            </a:r>
            <a:r>
              <a:rPr lang="en-GB" b="1" dirty="0"/>
              <a:t>: 2 </a:t>
            </a:r>
            <a:r>
              <a:rPr lang="en-GB" b="1" dirty="0" err="1"/>
              <a:t>cyfansoddiad</a:t>
            </a:r>
            <a:br>
              <a:rPr lang="en-GB" dirty="0"/>
            </a:br>
            <a:r>
              <a:rPr lang="en-GB" b="1" i="1" dirty="0">
                <a:solidFill>
                  <a:schemeClr val="accent1">
                    <a:lumMod val="75000"/>
                  </a:schemeClr>
                </a:solidFill>
              </a:rPr>
              <a:t>Assignment: 2 components</a:t>
            </a:r>
            <a:endParaRPr lang="en-GB" b="1" dirty="0"/>
          </a:p>
        </p:txBody>
      </p:sp>
      <p:sp>
        <p:nvSpPr>
          <p:cNvPr id="3" name="Content Placeholder 2">
            <a:extLst>
              <a:ext uri="{FF2B5EF4-FFF2-40B4-BE49-F238E27FC236}">
                <a16:creationId xmlns:a16="http://schemas.microsoft.com/office/drawing/2014/main" id="{BD277401-115F-EB1C-9A3E-2BB65EF909CF}"/>
              </a:ext>
            </a:extLst>
          </p:cNvPr>
          <p:cNvSpPr>
            <a:spLocks noGrp="1"/>
          </p:cNvSpPr>
          <p:nvPr>
            <p:ph sz="half" idx="1"/>
          </p:nvPr>
        </p:nvSpPr>
        <p:spPr/>
        <p:txBody>
          <a:bodyPr>
            <a:normAutofit fontScale="70000" lnSpcReduction="20000"/>
          </a:bodyPr>
          <a:lstStyle/>
          <a:p>
            <a:pPr marL="342900" indent="-342900"/>
            <a:endParaRPr lang="cy-GB" dirty="0"/>
          </a:p>
          <a:p>
            <a:r>
              <a:rPr lang="en-GB" b="1" i="1" dirty="0"/>
              <a:t>Cydran 1 (50%): </a:t>
            </a:r>
            <a:endParaRPr lang="en-GB" dirty="0"/>
          </a:p>
          <a:p>
            <a:pPr marL="0" indent="0">
              <a:buNone/>
            </a:pPr>
            <a:r>
              <a:rPr lang="en-GB" b="1" i="1" dirty="0" err="1"/>
              <a:t>Cyflwyniad</a:t>
            </a:r>
            <a:r>
              <a:rPr lang="en-GB" b="1" i="1" dirty="0"/>
              <a:t> Fideo </a:t>
            </a:r>
            <a:r>
              <a:rPr lang="en-GB" b="1" i="1" dirty="0" err="1"/>
              <a:t>Unigol</a:t>
            </a:r>
            <a:r>
              <a:rPr lang="en-GB" b="1" i="1" dirty="0"/>
              <a:t> 5 </a:t>
            </a:r>
            <a:r>
              <a:rPr lang="en-GB" b="1" i="1" dirty="0" err="1"/>
              <a:t>munud</a:t>
            </a:r>
            <a:r>
              <a:rPr lang="en-GB" b="1" i="1" dirty="0"/>
              <a:t> (+/-10%)</a:t>
            </a:r>
            <a:endParaRPr lang="en-GB" dirty="0"/>
          </a:p>
          <a:p>
            <a:pPr lvl="0"/>
            <a:r>
              <a:rPr lang="en-GB" b="1" i="1" dirty="0"/>
              <a:t> Cydran 2 (50%):</a:t>
            </a:r>
            <a:endParaRPr lang="en-GB" dirty="0"/>
          </a:p>
          <a:p>
            <a:pPr marL="0" indent="0">
              <a:buNone/>
            </a:pPr>
            <a:r>
              <a:rPr lang="en-GB" b="1" i="1" dirty="0" err="1"/>
              <a:t>Sylwebaeth</a:t>
            </a:r>
            <a:r>
              <a:rPr lang="en-GB" b="1" i="1" dirty="0"/>
              <a:t> </a:t>
            </a:r>
            <a:r>
              <a:rPr lang="en-GB" b="1" i="1" dirty="0" err="1"/>
              <a:t>fyfyriol</a:t>
            </a:r>
            <a:r>
              <a:rPr lang="en-GB" b="1" i="1" dirty="0"/>
              <a:t> 2000 o </a:t>
            </a:r>
            <a:r>
              <a:rPr lang="en-GB" b="1" i="1" dirty="0" err="1"/>
              <a:t>eiriau</a:t>
            </a:r>
            <a:r>
              <a:rPr lang="en-GB" b="1" i="1" dirty="0"/>
              <a:t> </a:t>
            </a:r>
            <a:endParaRPr lang="en-GB" dirty="0"/>
          </a:p>
          <a:p>
            <a:pPr marL="0" indent="0">
              <a:buNone/>
            </a:pPr>
            <a:r>
              <a:rPr lang="en-GB" b="1" i="1" dirty="0"/>
              <a:t>(+/-10%)</a:t>
            </a:r>
            <a:endParaRPr lang="cy-GB" dirty="0"/>
          </a:p>
          <a:p>
            <a:pPr marL="342900" indent="-342900"/>
            <a:endParaRPr lang="cy-GB" dirty="0"/>
          </a:p>
          <a:p>
            <a:pPr marL="342900" indent="-342900"/>
            <a:r>
              <a:rPr lang="cy-GB" dirty="0"/>
              <a:t>Dyddiad cyflwyno 25/04/2027   23.59 drwy </a:t>
            </a:r>
            <a:r>
              <a:rPr lang="cy-GB" dirty="0" err="1"/>
              <a:t>Turnitin</a:t>
            </a:r>
            <a:r>
              <a:rPr lang="cy-GB" dirty="0"/>
              <a:t>.</a:t>
            </a:r>
          </a:p>
          <a:p>
            <a:endParaRPr lang="cy-GB" dirty="0"/>
          </a:p>
          <a:p>
            <a:pPr marL="342900" indent="-342900"/>
            <a:r>
              <a:rPr lang="cy-GB" dirty="0"/>
              <a:t>Rhoddir Arweiniad ar Aseiniadau bob wythnos</a:t>
            </a:r>
          </a:p>
          <a:p>
            <a:endParaRPr lang="en-GB" dirty="0"/>
          </a:p>
        </p:txBody>
      </p:sp>
      <p:sp>
        <p:nvSpPr>
          <p:cNvPr id="4" name="Content Placeholder 3">
            <a:extLst>
              <a:ext uri="{FF2B5EF4-FFF2-40B4-BE49-F238E27FC236}">
                <a16:creationId xmlns:a16="http://schemas.microsoft.com/office/drawing/2014/main" id="{4CF48B29-9046-2278-FE9D-F5D99FE8CA88}"/>
              </a:ext>
            </a:extLst>
          </p:cNvPr>
          <p:cNvSpPr>
            <a:spLocks noGrp="1"/>
          </p:cNvSpPr>
          <p:nvPr>
            <p:ph sz="half" idx="2"/>
          </p:nvPr>
        </p:nvSpPr>
        <p:spPr/>
        <p:txBody>
          <a:bodyPr>
            <a:normAutofit fontScale="70000" lnSpcReduction="20000"/>
          </a:bodyPr>
          <a:lstStyle/>
          <a:p>
            <a:r>
              <a:rPr lang="en-GB" b="1" i="1" dirty="0">
                <a:solidFill>
                  <a:schemeClr val="accent1">
                    <a:lumMod val="75000"/>
                  </a:schemeClr>
                </a:solidFill>
              </a:rPr>
              <a:t>Component 1 (50%): </a:t>
            </a:r>
          </a:p>
          <a:p>
            <a:pPr marL="0" indent="0">
              <a:buNone/>
            </a:pPr>
            <a:r>
              <a:rPr lang="en-GB" b="1" i="1" dirty="0">
                <a:solidFill>
                  <a:schemeClr val="accent1">
                    <a:lumMod val="75000"/>
                  </a:schemeClr>
                </a:solidFill>
              </a:rPr>
              <a:t>Individual Video Presentation 5 mins </a:t>
            </a:r>
            <a:r>
              <a:rPr lang="en-GB" sz="1600" b="1" i="1" dirty="0">
                <a:solidFill>
                  <a:schemeClr val="accent1">
                    <a:lumMod val="75000"/>
                  </a:schemeClr>
                </a:solidFill>
              </a:rPr>
              <a:t>(+/-10%)</a:t>
            </a:r>
          </a:p>
          <a:p>
            <a:r>
              <a:rPr lang="en-GB" b="1" i="1" dirty="0">
                <a:solidFill>
                  <a:schemeClr val="accent1">
                    <a:lumMod val="75000"/>
                  </a:schemeClr>
                </a:solidFill>
              </a:rPr>
              <a:t> Component 2 (50%):</a:t>
            </a:r>
          </a:p>
          <a:p>
            <a:pPr marL="0" indent="0">
              <a:buNone/>
            </a:pPr>
            <a:r>
              <a:rPr lang="en-GB" b="1" i="1" dirty="0">
                <a:solidFill>
                  <a:schemeClr val="accent1">
                    <a:lumMod val="75000"/>
                  </a:schemeClr>
                </a:solidFill>
              </a:rPr>
              <a:t>Reflective commentary 2000 words </a:t>
            </a:r>
          </a:p>
          <a:p>
            <a:pPr marL="0" indent="0">
              <a:buNone/>
            </a:pPr>
            <a:r>
              <a:rPr lang="en-GB" sz="1600" b="1" i="1" dirty="0">
                <a:solidFill>
                  <a:schemeClr val="accent1">
                    <a:lumMod val="75000"/>
                  </a:schemeClr>
                </a:solidFill>
              </a:rPr>
              <a:t>(+/-10%)</a:t>
            </a:r>
          </a:p>
          <a:p>
            <a:pPr marL="0" indent="0">
              <a:buNone/>
            </a:pPr>
            <a:endParaRPr lang="en-GB" i="1" dirty="0">
              <a:solidFill>
                <a:schemeClr val="accent1">
                  <a:lumMod val="75000"/>
                </a:schemeClr>
              </a:solidFill>
            </a:endParaRPr>
          </a:p>
          <a:p>
            <a:r>
              <a:rPr lang="en-GB" i="1" dirty="0">
                <a:solidFill>
                  <a:schemeClr val="accent1">
                    <a:lumMod val="75000"/>
                  </a:schemeClr>
                </a:solidFill>
              </a:rPr>
              <a:t>Submission date  25/04/2027   23.59 </a:t>
            </a:r>
          </a:p>
          <a:p>
            <a:r>
              <a:rPr lang="en-GB" i="1" dirty="0">
                <a:solidFill>
                  <a:schemeClr val="accent1">
                    <a:lumMod val="75000"/>
                  </a:schemeClr>
                </a:solidFill>
              </a:rPr>
              <a:t>Submit Reflective Commentary and link to your presentation </a:t>
            </a:r>
            <a:r>
              <a:rPr lang="en-US" i="1" dirty="0">
                <a:solidFill>
                  <a:schemeClr val="accent1">
                    <a:lumMod val="75000"/>
                  </a:schemeClr>
                </a:solidFill>
              </a:rPr>
              <a:t>via Turnitin.</a:t>
            </a:r>
          </a:p>
          <a:p>
            <a:endParaRPr lang="en-GB" i="1" dirty="0">
              <a:solidFill>
                <a:schemeClr val="accent1">
                  <a:lumMod val="75000"/>
                </a:schemeClr>
              </a:solidFill>
            </a:endParaRPr>
          </a:p>
          <a:p>
            <a:r>
              <a:rPr lang="en-GB" i="1" dirty="0">
                <a:solidFill>
                  <a:schemeClr val="accent1">
                    <a:lumMod val="75000"/>
                  </a:schemeClr>
                </a:solidFill>
              </a:rPr>
              <a:t> Assignment Guidance will be given each week</a:t>
            </a:r>
          </a:p>
          <a:p>
            <a:endParaRPr lang="en-GB" dirty="0"/>
          </a:p>
        </p:txBody>
      </p:sp>
    </p:spTree>
    <p:extLst>
      <p:ext uri="{BB962C8B-B14F-4D97-AF65-F5344CB8AC3E}">
        <p14:creationId xmlns:p14="http://schemas.microsoft.com/office/powerpoint/2010/main" val="1016068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1B682-D033-93A9-BA30-F1E6E3C83393}"/>
              </a:ext>
            </a:extLst>
          </p:cNvPr>
          <p:cNvSpPr>
            <a:spLocks noGrp="1"/>
          </p:cNvSpPr>
          <p:nvPr>
            <p:ph type="title"/>
          </p:nvPr>
        </p:nvSpPr>
        <p:spPr/>
        <p:txBody>
          <a:bodyPr>
            <a:normAutofit fontScale="90000"/>
          </a:bodyPr>
          <a:lstStyle/>
          <a:p>
            <a:pPr algn="ctr"/>
            <a:br>
              <a:rPr lang="en-GB" b="1" dirty="0"/>
            </a:br>
            <a:r>
              <a:rPr lang="en-GB" sz="4000" b="1" dirty="0">
                <a:latin typeface="+mn-lt"/>
              </a:rPr>
              <a:t>Cydran 1: </a:t>
            </a:r>
            <a:r>
              <a:rPr lang="en-GB" sz="4000" b="1" dirty="0" err="1">
                <a:latin typeface="+mn-lt"/>
              </a:rPr>
              <a:t>Cyflwyniad</a:t>
            </a:r>
            <a:r>
              <a:rPr lang="en-GB" sz="4000" b="1" dirty="0">
                <a:latin typeface="+mn-lt"/>
              </a:rPr>
              <a:t> Fideo (5 </a:t>
            </a:r>
            <a:r>
              <a:rPr lang="en-GB" sz="4000" b="1" dirty="0" err="1">
                <a:latin typeface="+mn-lt"/>
              </a:rPr>
              <a:t>munud</a:t>
            </a:r>
            <a:r>
              <a:rPr lang="en-GB" sz="4000" b="1" dirty="0">
                <a:latin typeface="+mn-lt"/>
              </a:rPr>
              <a:t>) 50%   </a:t>
            </a:r>
            <a:br>
              <a:rPr lang="en-GB" sz="4000" b="1" dirty="0">
                <a:latin typeface="+mn-lt"/>
              </a:rPr>
            </a:br>
            <a:r>
              <a:rPr lang="en-GB" sz="4000" b="1" dirty="0">
                <a:solidFill>
                  <a:schemeClr val="accent1">
                    <a:lumMod val="75000"/>
                  </a:schemeClr>
                </a:solidFill>
                <a:latin typeface="+mn-lt"/>
              </a:rPr>
              <a:t>Component 1: Video Presentation (5 minutes)  50%</a:t>
            </a:r>
            <a:br>
              <a:rPr lang="en-GB" sz="4000" b="1" dirty="0">
                <a:solidFill>
                  <a:srgbClr val="0070C0"/>
                </a:solidFill>
                <a:latin typeface="+mn-lt"/>
              </a:rPr>
            </a:br>
            <a:endParaRPr lang="en-GB" sz="4000" dirty="0">
              <a:latin typeface="+mn-lt"/>
            </a:endParaRPr>
          </a:p>
        </p:txBody>
      </p:sp>
      <p:sp>
        <p:nvSpPr>
          <p:cNvPr id="3" name="Content Placeholder 2">
            <a:extLst>
              <a:ext uri="{FF2B5EF4-FFF2-40B4-BE49-F238E27FC236}">
                <a16:creationId xmlns:a16="http://schemas.microsoft.com/office/drawing/2014/main" id="{AA16BBD4-AC8D-9CBA-F578-6E5FBA699D72}"/>
              </a:ext>
            </a:extLst>
          </p:cNvPr>
          <p:cNvSpPr>
            <a:spLocks noGrp="1"/>
          </p:cNvSpPr>
          <p:nvPr>
            <p:ph sz="half" idx="1"/>
          </p:nvPr>
        </p:nvSpPr>
        <p:spPr/>
        <p:txBody>
          <a:bodyPr>
            <a:normAutofit fontScale="62500" lnSpcReduction="20000"/>
          </a:bodyPr>
          <a:lstStyle/>
          <a:p>
            <a:r>
              <a:rPr lang="en-GB" b="1" dirty="0"/>
              <a:t>Cydran 1:</a:t>
            </a:r>
            <a:endParaRPr lang="en-GB" dirty="0"/>
          </a:p>
          <a:p>
            <a:pPr lvl="0"/>
            <a:r>
              <a:rPr lang="es-ES" dirty="0" err="1"/>
              <a:t>Recordiwch</a:t>
            </a:r>
            <a:r>
              <a:rPr lang="es-ES" dirty="0"/>
              <a:t> </a:t>
            </a:r>
            <a:r>
              <a:rPr lang="es-ES" dirty="0" err="1"/>
              <a:t>eich</a:t>
            </a:r>
            <a:r>
              <a:rPr lang="es-ES" dirty="0"/>
              <a:t> </a:t>
            </a:r>
            <a:r>
              <a:rPr lang="es-ES" dirty="0" err="1"/>
              <a:t>hun</a:t>
            </a:r>
            <a:r>
              <a:rPr lang="es-ES" dirty="0"/>
              <a:t> </a:t>
            </a:r>
            <a:r>
              <a:rPr lang="es-ES" dirty="0" err="1"/>
              <a:t>yn</a:t>
            </a:r>
            <a:r>
              <a:rPr lang="es-ES" dirty="0"/>
              <a:t> </a:t>
            </a:r>
            <a:r>
              <a:rPr lang="es-ES" dirty="0" err="1"/>
              <a:t>cyflwyno</a:t>
            </a:r>
            <a:r>
              <a:rPr lang="es-ES" dirty="0"/>
              <a:t> </a:t>
            </a:r>
            <a:r>
              <a:rPr lang="es-ES" dirty="0" err="1"/>
              <a:t>stori</a:t>
            </a:r>
            <a:r>
              <a:rPr lang="es-ES" dirty="0"/>
              <a:t> i </a:t>
            </a:r>
            <a:r>
              <a:rPr lang="es-ES" dirty="0" err="1"/>
              <a:t>grŵp</a:t>
            </a:r>
            <a:r>
              <a:rPr lang="es-ES" dirty="0"/>
              <a:t> o </a:t>
            </a:r>
            <a:r>
              <a:rPr lang="es-ES" dirty="0" err="1"/>
              <a:t>blant</a:t>
            </a:r>
            <a:r>
              <a:rPr lang="es-ES" dirty="0"/>
              <a:t> </a:t>
            </a:r>
            <a:r>
              <a:rPr lang="es-ES" dirty="0" err="1"/>
              <a:t>neu</a:t>
            </a:r>
            <a:r>
              <a:rPr lang="es-ES" dirty="0"/>
              <a:t> </a:t>
            </a:r>
            <a:r>
              <a:rPr lang="es-ES" dirty="0" err="1"/>
              <a:t>bobl</a:t>
            </a:r>
            <a:r>
              <a:rPr lang="es-ES" dirty="0"/>
              <a:t> </a:t>
            </a:r>
            <a:r>
              <a:rPr lang="es-ES" dirty="0" err="1"/>
              <a:t>ifanc</a:t>
            </a:r>
            <a:r>
              <a:rPr lang="es-ES" dirty="0"/>
              <a:t> o </a:t>
            </a:r>
            <a:r>
              <a:rPr lang="es-ES" dirty="0" err="1"/>
              <a:t>ystod</a:t>
            </a:r>
            <a:r>
              <a:rPr lang="es-ES" dirty="0"/>
              <a:t> </a:t>
            </a:r>
            <a:r>
              <a:rPr lang="es-ES" dirty="0" err="1"/>
              <a:t>oedran</a:t>
            </a:r>
            <a:r>
              <a:rPr lang="es-ES" dirty="0"/>
              <a:t> a / </a:t>
            </a:r>
            <a:r>
              <a:rPr lang="es-ES" dirty="0" err="1"/>
              <a:t>neu</a:t>
            </a:r>
            <a:r>
              <a:rPr lang="es-ES" dirty="0"/>
              <a:t> </a:t>
            </a:r>
            <a:r>
              <a:rPr lang="es-ES" dirty="0" err="1"/>
              <a:t>allu</a:t>
            </a:r>
            <a:r>
              <a:rPr lang="es-ES" dirty="0"/>
              <a:t> </a:t>
            </a:r>
            <a:r>
              <a:rPr lang="es-ES" dirty="0" err="1"/>
              <a:t>penodol</a:t>
            </a:r>
            <a:r>
              <a:rPr lang="es-ES" dirty="0"/>
              <a:t>. Dylai </a:t>
            </a:r>
            <a:r>
              <a:rPr lang="es-ES" dirty="0" err="1"/>
              <a:t>eich</a:t>
            </a:r>
            <a:r>
              <a:rPr lang="es-ES" dirty="0"/>
              <a:t> </a:t>
            </a:r>
            <a:r>
              <a:rPr lang="es-ES" dirty="0" err="1"/>
              <a:t>recordiad</a:t>
            </a:r>
            <a:r>
              <a:rPr lang="es-ES" dirty="0"/>
              <a:t> </a:t>
            </a:r>
            <a:r>
              <a:rPr lang="es-ES" dirty="0" err="1"/>
              <a:t>ddangos</a:t>
            </a:r>
            <a:r>
              <a:rPr lang="es-ES" dirty="0"/>
              <a:t> sut y </a:t>
            </a:r>
            <a:r>
              <a:rPr lang="es-ES" dirty="0" err="1"/>
              <a:t>byddech</a:t>
            </a:r>
            <a:r>
              <a:rPr lang="es-ES" dirty="0"/>
              <a:t> </a:t>
            </a:r>
            <a:r>
              <a:rPr lang="es-ES" dirty="0" err="1"/>
              <a:t>chi'n</a:t>
            </a:r>
            <a:r>
              <a:rPr lang="es-ES" dirty="0"/>
              <a:t> </a:t>
            </a:r>
            <a:r>
              <a:rPr lang="es-ES" dirty="0" err="1"/>
              <a:t>ymgysylltu</a:t>
            </a:r>
            <a:r>
              <a:rPr lang="es-ES" dirty="0"/>
              <a:t> </a:t>
            </a:r>
            <a:r>
              <a:rPr lang="es-ES" dirty="0" err="1"/>
              <a:t>â'r</a:t>
            </a:r>
            <a:r>
              <a:rPr lang="es-ES" dirty="0"/>
              <a:t> </a:t>
            </a:r>
            <a:r>
              <a:rPr lang="es-ES" dirty="0" err="1"/>
              <a:t>gynulleidfa</a:t>
            </a:r>
            <a:r>
              <a:rPr lang="es-ES" dirty="0"/>
              <a:t>, </a:t>
            </a:r>
            <a:r>
              <a:rPr lang="es-ES" dirty="0" err="1"/>
              <a:t>gan</a:t>
            </a:r>
            <a:r>
              <a:rPr lang="es-ES" dirty="0"/>
              <a:t> </a:t>
            </a:r>
            <a:r>
              <a:rPr lang="es-ES" dirty="0" err="1"/>
              <a:t>ddefnyddio</a:t>
            </a:r>
            <a:r>
              <a:rPr lang="es-ES" dirty="0"/>
              <a:t> </a:t>
            </a:r>
            <a:r>
              <a:rPr lang="es-ES" dirty="0" err="1"/>
              <a:t>technegau</a:t>
            </a:r>
            <a:r>
              <a:rPr lang="es-ES" dirty="0"/>
              <a:t> </a:t>
            </a:r>
            <a:r>
              <a:rPr lang="es-ES" dirty="0" err="1"/>
              <a:t>adrodd</a:t>
            </a:r>
            <a:r>
              <a:rPr lang="es-ES" dirty="0"/>
              <a:t> </a:t>
            </a:r>
            <a:r>
              <a:rPr lang="es-ES" dirty="0" err="1"/>
              <a:t>straeon</a:t>
            </a:r>
            <a:r>
              <a:rPr lang="es-ES" dirty="0"/>
              <a:t> a </a:t>
            </a:r>
            <a:r>
              <a:rPr lang="es-ES" dirty="0" err="1"/>
              <a:t>dulliau</a:t>
            </a:r>
            <a:r>
              <a:rPr lang="es-ES" dirty="0"/>
              <a:t> </a:t>
            </a:r>
            <a:r>
              <a:rPr lang="es-ES" dirty="0" err="1"/>
              <a:t>cyfathrebu</a:t>
            </a:r>
            <a:r>
              <a:rPr lang="es-ES" dirty="0"/>
              <a:t> </a:t>
            </a:r>
            <a:r>
              <a:rPr lang="es-ES" dirty="0" err="1"/>
              <a:t>priodol</a:t>
            </a:r>
            <a:r>
              <a:rPr lang="es-ES" dirty="0"/>
              <a:t> ar </a:t>
            </a:r>
            <a:r>
              <a:rPr lang="es-ES" dirty="0" err="1"/>
              <a:t>gyfer</a:t>
            </a:r>
            <a:r>
              <a:rPr lang="es-ES" dirty="0"/>
              <a:t> y </a:t>
            </a:r>
            <a:r>
              <a:rPr lang="es-ES" dirty="0" err="1"/>
              <a:t>grŵp</a:t>
            </a:r>
            <a:r>
              <a:rPr lang="es-ES" dirty="0"/>
              <a:t> </a:t>
            </a:r>
            <a:r>
              <a:rPr lang="es-ES" dirty="0" err="1"/>
              <a:t>oedran</a:t>
            </a:r>
            <a:r>
              <a:rPr lang="es-ES" dirty="0"/>
              <a:t> a </a:t>
            </a:r>
            <a:r>
              <a:rPr lang="es-ES" dirty="0" err="1"/>
              <a:t>ddewiswyd</a:t>
            </a:r>
            <a:r>
              <a:rPr lang="es-ES" dirty="0"/>
              <a:t>.</a:t>
            </a:r>
            <a:endParaRPr lang="en-GB" dirty="0"/>
          </a:p>
          <a:p>
            <a:pPr lvl="0"/>
            <a:r>
              <a:rPr lang="es-ES" b="1" dirty="0" err="1"/>
              <a:t>Sylwer</a:t>
            </a:r>
            <a:r>
              <a:rPr lang="es-ES" b="1" dirty="0"/>
              <a:t>:</a:t>
            </a:r>
            <a:r>
              <a:rPr lang="es-ES" dirty="0"/>
              <a:t> </a:t>
            </a:r>
            <a:r>
              <a:rPr lang="es-ES" dirty="0" err="1"/>
              <a:t>Gallwch</a:t>
            </a:r>
            <a:r>
              <a:rPr lang="es-ES" dirty="0"/>
              <a:t> </a:t>
            </a:r>
            <a:r>
              <a:rPr lang="es-ES" dirty="0" err="1"/>
              <a:t>ddefnyddio</a:t>
            </a:r>
            <a:r>
              <a:rPr lang="es-ES" dirty="0"/>
              <a:t> </a:t>
            </a:r>
            <a:r>
              <a:rPr lang="es-ES" dirty="0" err="1"/>
              <a:t>propiau</a:t>
            </a:r>
            <a:r>
              <a:rPr lang="es-ES" dirty="0"/>
              <a:t> ac </a:t>
            </a:r>
            <a:r>
              <a:rPr lang="es-ES" dirty="0" err="1"/>
              <a:t>adnoddau</a:t>
            </a:r>
            <a:r>
              <a:rPr lang="es-ES" dirty="0"/>
              <a:t> i </a:t>
            </a:r>
            <a:r>
              <a:rPr lang="es-ES" dirty="0" err="1"/>
              <a:t>gefnogi</a:t>
            </a:r>
            <a:r>
              <a:rPr lang="es-ES" dirty="0"/>
              <a:t> </a:t>
            </a:r>
            <a:r>
              <a:rPr lang="es-ES" dirty="0" err="1"/>
              <a:t>eich</a:t>
            </a:r>
            <a:r>
              <a:rPr lang="es-ES" dirty="0"/>
              <a:t> </a:t>
            </a:r>
            <a:r>
              <a:rPr lang="es-ES" dirty="0" err="1"/>
              <a:t>adrodd</a:t>
            </a:r>
            <a:r>
              <a:rPr lang="es-ES" dirty="0"/>
              <a:t> </a:t>
            </a:r>
            <a:r>
              <a:rPr lang="es-ES" dirty="0" err="1"/>
              <a:t>straeon</a:t>
            </a:r>
            <a:r>
              <a:rPr lang="es-ES" dirty="0"/>
              <a:t>. </a:t>
            </a:r>
            <a:r>
              <a:rPr lang="es-ES" dirty="0" err="1"/>
              <a:t>Fodd</a:t>
            </a:r>
            <a:r>
              <a:rPr lang="es-ES" dirty="0"/>
              <a:t> </a:t>
            </a:r>
            <a:r>
              <a:rPr lang="es-ES" dirty="0" err="1"/>
              <a:t>bynnag</a:t>
            </a:r>
            <a:r>
              <a:rPr lang="es-ES" dirty="0"/>
              <a:t>, </a:t>
            </a:r>
            <a:r>
              <a:rPr lang="es-ES" b="1" dirty="0"/>
              <a:t>ni </a:t>
            </a:r>
            <a:r>
              <a:rPr lang="es-ES" b="1" dirty="0" err="1"/>
              <a:t>ddylai</a:t>
            </a:r>
            <a:r>
              <a:rPr lang="es-ES" b="1" dirty="0"/>
              <a:t> </a:t>
            </a:r>
            <a:r>
              <a:rPr lang="es-ES" b="1" dirty="0" err="1"/>
              <a:t>unrhyw</a:t>
            </a:r>
            <a:r>
              <a:rPr lang="es-ES" b="1" dirty="0"/>
              <a:t> </a:t>
            </a:r>
            <a:r>
              <a:rPr lang="es-ES" b="1" dirty="0" err="1"/>
              <a:t>blant</a:t>
            </a:r>
            <a:r>
              <a:rPr lang="es-ES" b="1" dirty="0"/>
              <a:t> </a:t>
            </a:r>
            <a:r>
              <a:rPr lang="es-ES" b="1" dirty="0" err="1"/>
              <a:t>neu</a:t>
            </a:r>
            <a:r>
              <a:rPr lang="es-ES" b="1" dirty="0"/>
              <a:t> </a:t>
            </a:r>
            <a:r>
              <a:rPr lang="es-ES" b="1" dirty="0" err="1"/>
              <a:t>bobl</a:t>
            </a:r>
            <a:r>
              <a:rPr lang="es-ES" b="1" dirty="0"/>
              <a:t> </a:t>
            </a:r>
            <a:r>
              <a:rPr lang="es-ES" b="1" dirty="0" err="1"/>
              <a:t>ifanc</a:t>
            </a:r>
            <a:r>
              <a:rPr lang="es-ES" b="1" dirty="0"/>
              <a:t> </a:t>
            </a:r>
            <a:r>
              <a:rPr lang="es-ES" b="1" dirty="0" err="1"/>
              <a:t>ymddangos</a:t>
            </a:r>
            <a:r>
              <a:rPr lang="es-ES" b="1" dirty="0"/>
              <a:t> </a:t>
            </a:r>
            <a:r>
              <a:rPr lang="es-ES" b="1" dirty="0" err="1"/>
              <a:t>yn</a:t>
            </a:r>
            <a:r>
              <a:rPr lang="es-ES" b="1" dirty="0"/>
              <a:t> y </a:t>
            </a:r>
            <a:r>
              <a:rPr lang="es-ES" b="1" dirty="0" err="1"/>
              <a:t>recordiad</a:t>
            </a:r>
            <a:r>
              <a:rPr lang="es-ES" dirty="0"/>
              <a:t> am </a:t>
            </a:r>
            <a:r>
              <a:rPr lang="es-ES" dirty="0" err="1"/>
              <a:t>resymau</a:t>
            </a:r>
            <a:r>
              <a:rPr lang="es-ES" dirty="0"/>
              <a:t> </a:t>
            </a:r>
            <a:r>
              <a:rPr lang="es-ES" dirty="0" err="1"/>
              <a:t>moesegol</a:t>
            </a:r>
            <a:r>
              <a:rPr lang="es-ES" dirty="0"/>
              <a:t> a </a:t>
            </a:r>
            <a:r>
              <a:rPr lang="es-ES" dirty="0" err="1"/>
              <a:t>diogelwch</a:t>
            </a:r>
            <a:r>
              <a:rPr lang="es-ES" dirty="0"/>
              <a:t>.</a:t>
            </a:r>
            <a:endParaRPr lang="en-GB" dirty="0"/>
          </a:p>
          <a:p>
            <a:pPr lvl="0"/>
            <a:r>
              <a:rPr lang="en-GB" b="1" dirty="0" err="1"/>
              <a:t>Dyddiad</a:t>
            </a:r>
            <a:r>
              <a:rPr lang="en-GB" b="1" dirty="0"/>
              <a:t> </a:t>
            </a:r>
            <a:r>
              <a:rPr lang="en-GB" b="1" dirty="0" err="1"/>
              <a:t>cyflwyno</a:t>
            </a:r>
            <a:r>
              <a:rPr lang="en-GB" b="1" dirty="0"/>
              <a:t>: 25/04/2027</a:t>
            </a:r>
            <a:endParaRPr lang="en-GB" dirty="0"/>
          </a:p>
          <a:p>
            <a:pPr lvl="0"/>
            <a:r>
              <a:rPr lang="en-GB" b="1" dirty="0"/>
              <a:t>Dolen </a:t>
            </a:r>
            <a:r>
              <a:rPr lang="en-GB" b="1" dirty="0" err="1"/>
              <a:t>i'ch</a:t>
            </a:r>
            <a:r>
              <a:rPr lang="en-GB" b="1" dirty="0"/>
              <a:t> </a:t>
            </a:r>
            <a:r>
              <a:rPr lang="en-GB" b="1" dirty="0" err="1"/>
              <a:t>recordiad</a:t>
            </a:r>
            <a:r>
              <a:rPr lang="en-GB" b="1" dirty="0"/>
              <a:t> </a:t>
            </a:r>
            <a:r>
              <a:rPr lang="en-GB" b="1" dirty="0" err="1"/>
              <a:t>i'w</a:t>
            </a:r>
            <a:r>
              <a:rPr lang="en-GB" b="1" dirty="0"/>
              <a:t> </a:t>
            </a:r>
            <a:r>
              <a:rPr lang="en-GB" b="1" dirty="0" err="1"/>
              <a:t>chyflwyno</a:t>
            </a:r>
            <a:r>
              <a:rPr lang="en-GB" b="1" dirty="0"/>
              <a:t> </a:t>
            </a:r>
            <a:r>
              <a:rPr lang="en-GB" b="1" dirty="0" err="1"/>
              <a:t>trwy</a:t>
            </a:r>
            <a:r>
              <a:rPr lang="en-GB" b="1" dirty="0"/>
              <a:t> Turnitin</a:t>
            </a:r>
            <a:endParaRPr lang="en-GB" dirty="0"/>
          </a:p>
          <a:p>
            <a:pPr marL="0" indent="0">
              <a:buNone/>
            </a:pPr>
            <a:endParaRPr lang="en-GB" dirty="0"/>
          </a:p>
        </p:txBody>
      </p:sp>
      <p:sp>
        <p:nvSpPr>
          <p:cNvPr id="6" name="Content Placeholder 5">
            <a:extLst>
              <a:ext uri="{FF2B5EF4-FFF2-40B4-BE49-F238E27FC236}">
                <a16:creationId xmlns:a16="http://schemas.microsoft.com/office/drawing/2014/main" id="{19C56190-C7F1-8AC6-FEA3-AE2F7E1A8E45}"/>
              </a:ext>
            </a:extLst>
          </p:cNvPr>
          <p:cNvSpPr>
            <a:spLocks noGrp="1"/>
          </p:cNvSpPr>
          <p:nvPr>
            <p:ph sz="half" idx="2"/>
          </p:nvPr>
        </p:nvSpPr>
        <p:spPr/>
        <p:txBody>
          <a:bodyPr>
            <a:noAutofit/>
          </a:bodyPr>
          <a:lstStyle/>
          <a:p>
            <a:pPr marL="0" indent="0" hangingPunct="0">
              <a:buNone/>
            </a:pPr>
            <a:r>
              <a:rPr lang="en-US" sz="1800" b="1" i="1" dirty="0">
                <a:solidFill>
                  <a:schemeClr val="accent1">
                    <a:lumMod val="75000"/>
                  </a:schemeClr>
                </a:solidFill>
              </a:rPr>
              <a:t>Component 1:</a:t>
            </a:r>
            <a:endParaRPr lang="en-GB" sz="1800" b="1" i="1" dirty="0">
              <a:solidFill>
                <a:schemeClr val="accent1">
                  <a:lumMod val="75000"/>
                </a:schemeClr>
              </a:solidFill>
            </a:endParaRPr>
          </a:p>
          <a:p>
            <a:r>
              <a:rPr lang="en-GB" sz="1600" i="1" dirty="0">
                <a:solidFill>
                  <a:schemeClr val="accent1">
                    <a:lumMod val="75000"/>
                  </a:schemeClr>
                </a:solidFill>
              </a:rPr>
              <a:t>Record yourself presenting a story to a group of children or young people from a specific age and/or ability range. Your recording should demonstrate how you would engage the audience, using appropriate storytelling techniques and communication methods for the chosen age group.</a:t>
            </a:r>
          </a:p>
          <a:p>
            <a:r>
              <a:rPr lang="en-GB" sz="1600" b="1" i="1" dirty="0">
                <a:solidFill>
                  <a:schemeClr val="accent1">
                    <a:lumMod val="75000"/>
                  </a:schemeClr>
                </a:solidFill>
              </a:rPr>
              <a:t>Please note:</a:t>
            </a:r>
            <a:r>
              <a:rPr lang="en-GB" sz="1600" i="1" dirty="0">
                <a:solidFill>
                  <a:schemeClr val="accent1">
                    <a:lumMod val="75000"/>
                  </a:schemeClr>
                </a:solidFill>
              </a:rPr>
              <a:t> You may use props and resources to support your storytelling. However, </a:t>
            </a:r>
            <a:r>
              <a:rPr lang="en-GB" sz="1600" b="1" i="1" dirty="0">
                <a:solidFill>
                  <a:schemeClr val="accent1">
                    <a:lumMod val="75000"/>
                  </a:schemeClr>
                </a:solidFill>
              </a:rPr>
              <a:t>no children or young people should appear in the recording</a:t>
            </a:r>
            <a:r>
              <a:rPr lang="en-GB" sz="1600" i="1" dirty="0">
                <a:solidFill>
                  <a:schemeClr val="accent1">
                    <a:lumMod val="75000"/>
                  </a:schemeClr>
                </a:solidFill>
              </a:rPr>
              <a:t> for ethical and safeguarding reasons.</a:t>
            </a:r>
            <a:endParaRPr lang="en-GB" sz="1800" b="1" i="1" dirty="0">
              <a:solidFill>
                <a:schemeClr val="accent1">
                  <a:lumMod val="75000"/>
                </a:schemeClr>
              </a:solidFill>
            </a:endParaRPr>
          </a:p>
          <a:p>
            <a:pPr hangingPunct="0"/>
            <a:r>
              <a:rPr lang="en-GB" sz="1800" b="1" i="1" dirty="0">
                <a:solidFill>
                  <a:schemeClr val="accent1">
                    <a:lumMod val="75000"/>
                  </a:schemeClr>
                </a:solidFill>
              </a:rPr>
              <a:t>Submission date 25/04/2027</a:t>
            </a:r>
          </a:p>
          <a:p>
            <a:pPr hangingPunct="0"/>
            <a:r>
              <a:rPr lang="en-GB" sz="1800" b="1" i="1" dirty="0">
                <a:solidFill>
                  <a:schemeClr val="accent1">
                    <a:lumMod val="75000"/>
                  </a:schemeClr>
                </a:solidFill>
              </a:rPr>
              <a:t>Link to your recording to be submitted via Turnitin</a:t>
            </a:r>
            <a:endParaRPr lang="en-GB" sz="1800" i="1" dirty="0">
              <a:solidFill>
                <a:schemeClr val="accent1">
                  <a:lumMod val="75000"/>
                </a:schemeClr>
              </a:solidFill>
            </a:endParaRPr>
          </a:p>
        </p:txBody>
      </p:sp>
    </p:spTree>
    <p:extLst>
      <p:ext uri="{BB962C8B-B14F-4D97-AF65-F5344CB8AC3E}">
        <p14:creationId xmlns:p14="http://schemas.microsoft.com/office/powerpoint/2010/main" val="1174755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0895E-1991-9386-A191-1381F418D060}"/>
              </a:ext>
            </a:extLst>
          </p:cNvPr>
          <p:cNvSpPr>
            <a:spLocks noGrp="1"/>
          </p:cNvSpPr>
          <p:nvPr>
            <p:ph type="title"/>
          </p:nvPr>
        </p:nvSpPr>
        <p:spPr/>
        <p:txBody>
          <a:bodyPr>
            <a:normAutofit fontScale="90000"/>
          </a:bodyPr>
          <a:lstStyle/>
          <a:p>
            <a:pPr algn="ctr"/>
            <a:r>
              <a:rPr lang="en-GB" sz="3200" b="1" dirty="0">
                <a:latin typeface="+mn-lt"/>
              </a:rPr>
              <a:t>Cydran 2: </a:t>
            </a:r>
            <a:r>
              <a:rPr lang="en-GB" sz="3200" b="1" dirty="0" err="1">
                <a:latin typeface="+mn-lt"/>
              </a:rPr>
              <a:t>Sylwebaeth</a:t>
            </a:r>
            <a:r>
              <a:rPr lang="en-GB" sz="3200" b="1" dirty="0">
                <a:latin typeface="+mn-lt"/>
              </a:rPr>
              <a:t> </a:t>
            </a:r>
            <a:r>
              <a:rPr lang="en-GB" sz="3200" b="1" dirty="0" err="1">
                <a:latin typeface="+mn-lt"/>
              </a:rPr>
              <a:t>fyfyriol</a:t>
            </a:r>
            <a:r>
              <a:rPr lang="en-GB" sz="3200" b="1" dirty="0">
                <a:latin typeface="+mn-lt"/>
              </a:rPr>
              <a:t> (2000 words) 50%</a:t>
            </a:r>
            <a:br>
              <a:rPr lang="en-GB" sz="3200" dirty="0"/>
            </a:br>
            <a:br>
              <a:rPr lang="en-GB" sz="3200" b="1" i="1" dirty="0">
                <a:solidFill>
                  <a:schemeClr val="accent1">
                    <a:lumMod val="75000"/>
                  </a:schemeClr>
                </a:solidFill>
                <a:latin typeface="+mn-lt"/>
              </a:rPr>
            </a:br>
            <a:r>
              <a:rPr lang="en-GB" sz="3200" b="1" i="1" dirty="0">
                <a:solidFill>
                  <a:schemeClr val="accent1">
                    <a:lumMod val="75000"/>
                  </a:schemeClr>
                </a:solidFill>
                <a:latin typeface="+mn-lt"/>
              </a:rPr>
              <a:t>Component 2: Reflective Commentary (2000 words) 50%</a:t>
            </a:r>
          </a:p>
        </p:txBody>
      </p:sp>
      <p:sp>
        <p:nvSpPr>
          <p:cNvPr id="3" name="Content Placeholder 2">
            <a:extLst>
              <a:ext uri="{FF2B5EF4-FFF2-40B4-BE49-F238E27FC236}">
                <a16:creationId xmlns:a16="http://schemas.microsoft.com/office/drawing/2014/main" id="{7897577A-04E0-3E3F-5EEC-C5EDE7F866DB}"/>
              </a:ext>
            </a:extLst>
          </p:cNvPr>
          <p:cNvSpPr>
            <a:spLocks noGrp="1"/>
          </p:cNvSpPr>
          <p:nvPr>
            <p:ph sz="half" idx="1"/>
          </p:nvPr>
        </p:nvSpPr>
        <p:spPr/>
        <p:txBody>
          <a:bodyPr>
            <a:normAutofit fontScale="47500" lnSpcReduction="20000"/>
          </a:bodyPr>
          <a:lstStyle/>
          <a:p>
            <a:r>
              <a:rPr lang="en-GB" b="1" dirty="0"/>
              <a:t>Cydran 2:</a:t>
            </a:r>
            <a:endParaRPr lang="en-GB" dirty="0"/>
          </a:p>
          <a:p>
            <a:pPr marL="0" indent="0">
              <a:buNone/>
            </a:pPr>
            <a:r>
              <a:rPr lang="en-GB" dirty="0" err="1"/>
              <a:t>Ysgrifennwch</a:t>
            </a:r>
            <a:r>
              <a:rPr lang="en-GB" dirty="0"/>
              <a:t> </a:t>
            </a:r>
            <a:r>
              <a:rPr lang="en-GB" dirty="0" err="1"/>
              <a:t>sylwebaeth</a:t>
            </a:r>
            <a:r>
              <a:rPr lang="en-GB" dirty="0"/>
              <a:t> </a:t>
            </a:r>
            <a:r>
              <a:rPr lang="en-GB" dirty="0" err="1"/>
              <a:t>fyfyriol</a:t>
            </a:r>
            <a:r>
              <a:rPr lang="en-GB" dirty="0"/>
              <a:t> </a:t>
            </a:r>
            <a:r>
              <a:rPr lang="en-GB" dirty="0" err="1"/>
              <a:t>sy'n</a:t>
            </a:r>
            <a:r>
              <a:rPr lang="en-GB" dirty="0"/>
              <a:t> </a:t>
            </a:r>
            <a:r>
              <a:rPr lang="en-GB" dirty="0" err="1"/>
              <a:t>gwerthuso</a:t>
            </a:r>
            <a:r>
              <a:rPr lang="en-GB" dirty="0"/>
              <a:t> </a:t>
            </a:r>
            <a:r>
              <a:rPr lang="en-GB" dirty="0" err="1"/>
              <a:t>eich</a:t>
            </a:r>
            <a:r>
              <a:rPr lang="en-GB" dirty="0"/>
              <a:t> </a:t>
            </a:r>
            <a:r>
              <a:rPr lang="en-GB" dirty="0" err="1"/>
              <a:t>cyflwyniad</a:t>
            </a:r>
            <a:r>
              <a:rPr lang="en-GB" dirty="0"/>
              <a:t> </a:t>
            </a:r>
            <a:r>
              <a:rPr lang="en-GB" dirty="0" err="1"/>
              <a:t>adrodd</a:t>
            </a:r>
            <a:r>
              <a:rPr lang="en-GB" dirty="0"/>
              <a:t> </a:t>
            </a:r>
            <a:r>
              <a:rPr lang="en-GB" dirty="0" err="1"/>
              <a:t>straeon</a:t>
            </a:r>
            <a:r>
              <a:rPr lang="en-GB" dirty="0"/>
              <a:t> </a:t>
            </a:r>
            <a:r>
              <a:rPr lang="en-GB" dirty="0" err="1"/>
              <a:t>a'ch</a:t>
            </a:r>
            <a:r>
              <a:rPr lang="en-GB" dirty="0"/>
              <a:t> </a:t>
            </a:r>
            <a:r>
              <a:rPr lang="en-GB" dirty="0" err="1"/>
              <a:t>rôl</a:t>
            </a:r>
            <a:r>
              <a:rPr lang="en-GB" dirty="0"/>
              <a:t> </a:t>
            </a:r>
            <a:r>
              <a:rPr lang="en-GB" dirty="0" err="1"/>
              <a:t>wrth</a:t>
            </a:r>
            <a:r>
              <a:rPr lang="en-GB" dirty="0"/>
              <a:t> </a:t>
            </a:r>
            <a:r>
              <a:rPr lang="en-GB" dirty="0" err="1"/>
              <a:t>gefnogi</a:t>
            </a:r>
            <a:r>
              <a:rPr lang="en-GB" dirty="0"/>
              <a:t> </a:t>
            </a:r>
            <a:r>
              <a:rPr lang="en-GB" dirty="0" err="1"/>
              <a:t>datblygiad</a:t>
            </a:r>
            <a:r>
              <a:rPr lang="en-GB" dirty="0"/>
              <a:t> </a:t>
            </a:r>
            <a:r>
              <a:rPr lang="en-GB" dirty="0" err="1"/>
              <a:t>llythrennedd</a:t>
            </a:r>
            <a:r>
              <a:rPr lang="en-GB" dirty="0"/>
              <a:t> plant neu </a:t>
            </a:r>
            <a:r>
              <a:rPr lang="en-GB" dirty="0" err="1"/>
              <a:t>bobl</a:t>
            </a:r>
            <a:r>
              <a:rPr lang="en-GB" dirty="0"/>
              <a:t> </a:t>
            </a:r>
            <a:r>
              <a:rPr lang="en-GB" dirty="0" err="1"/>
              <a:t>ifanc</a:t>
            </a:r>
            <a:r>
              <a:rPr lang="en-GB" dirty="0"/>
              <a:t>.</a:t>
            </a:r>
          </a:p>
          <a:p>
            <a:pPr marL="0" indent="0">
              <a:buNone/>
            </a:pPr>
            <a:r>
              <a:rPr lang="en-GB" dirty="0"/>
              <a:t>Dylai </a:t>
            </a:r>
            <a:r>
              <a:rPr lang="en-GB" dirty="0" err="1"/>
              <a:t>eich</a:t>
            </a:r>
            <a:r>
              <a:rPr lang="en-GB" dirty="0"/>
              <a:t> </a:t>
            </a:r>
            <a:r>
              <a:rPr lang="en-GB" dirty="0" err="1"/>
              <a:t>myfyrdod</a:t>
            </a:r>
            <a:r>
              <a:rPr lang="en-GB" dirty="0"/>
              <a:t>:</a:t>
            </a:r>
          </a:p>
          <a:p>
            <a:pPr lvl="0"/>
            <a:r>
              <a:rPr lang="en-GB" dirty="0" err="1"/>
              <a:t>Gwerthuso</a:t>
            </a:r>
            <a:r>
              <a:rPr lang="en-GB" dirty="0"/>
              <a:t> </a:t>
            </a:r>
            <a:r>
              <a:rPr lang="en-GB" dirty="0" err="1"/>
              <a:t>effeithiolrwydd</a:t>
            </a:r>
            <a:r>
              <a:rPr lang="en-GB" dirty="0"/>
              <a:t> y </a:t>
            </a:r>
            <a:r>
              <a:rPr lang="en-GB" dirty="0" err="1"/>
              <a:t>strategaethau</a:t>
            </a:r>
            <a:r>
              <a:rPr lang="en-GB" dirty="0"/>
              <a:t> </a:t>
            </a:r>
            <a:r>
              <a:rPr lang="en-GB" dirty="0" err="1"/>
              <a:t>a'r</a:t>
            </a:r>
            <a:r>
              <a:rPr lang="en-GB" dirty="0"/>
              <a:t> </a:t>
            </a:r>
            <a:r>
              <a:rPr lang="en-GB" dirty="0" err="1"/>
              <a:t>technegau</a:t>
            </a:r>
            <a:r>
              <a:rPr lang="en-GB" dirty="0"/>
              <a:t> a </a:t>
            </a:r>
            <a:r>
              <a:rPr lang="en-GB" dirty="0" err="1"/>
              <a:t>ddefnyddir</a:t>
            </a:r>
            <a:r>
              <a:rPr lang="en-GB" dirty="0"/>
              <a:t> </a:t>
            </a:r>
            <a:r>
              <a:rPr lang="en-GB" dirty="0" err="1"/>
              <a:t>yn</a:t>
            </a:r>
            <a:r>
              <a:rPr lang="en-GB" dirty="0"/>
              <a:t> </a:t>
            </a:r>
            <a:r>
              <a:rPr lang="en-GB" dirty="0" err="1"/>
              <a:t>eich</a:t>
            </a:r>
            <a:r>
              <a:rPr lang="en-GB" dirty="0"/>
              <a:t> </a:t>
            </a:r>
            <a:r>
              <a:rPr lang="en-GB" dirty="0" err="1"/>
              <a:t>cyflwyniad</a:t>
            </a:r>
            <a:r>
              <a:rPr lang="en-GB" dirty="0"/>
              <a:t> </a:t>
            </a:r>
            <a:r>
              <a:rPr lang="en-GB" dirty="0" err="1"/>
              <a:t>fideo</a:t>
            </a:r>
            <a:r>
              <a:rPr lang="en-GB" dirty="0"/>
              <a:t>.</a:t>
            </a:r>
          </a:p>
          <a:p>
            <a:pPr lvl="0"/>
            <a:r>
              <a:rPr lang="en-GB" dirty="0" err="1"/>
              <a:t>Esboniwch</a:t>
            </a:r>
            <a:r>
              <a:rPr lang="en-GB" dirty="0"/>
              <a:t> </a:t>
            </a:r>
            <a:r>
              <a:rPr lang="en-GB" dirty="0" err="1"/>
              <a:t>sut</a:t>
            </a:r>
            <a:r>
              <a:rPr lang="en-GB" dirty="0"/>
              <a:t> </a:t>
            </a:r>
            <a:r>
              <a:rPr lang="en-GB" dirty="0" err="1"/>
              <a:t>mae</a:t>
            </a:r>
            <a:r>
              <a:rPr lang="en-GB" dirty="0"/>
              <a:t> </a:t>
            </a:r>
            <a:r>
              <a:rPr lang="en-GB" dirty="0" err="1"/>
              <a:t>eich</a:t>
            </a:r>
            <a:r>
              <a:rPr lang="en-GB" dirty="0"/>
              <a:t> dull </a:t>
            </a:r>
            <a:r>
              <a:rPr lang="en-GB" dirty="0" err="1"/>
              <a:t>adrodd</a:t>
            </a:r>
            <a:r>
              <a:rPr lang="en-GB" dirty="0"/>
              <a:t> </a:t>
            </a:r>
            <a:r>
              <a:rPr lang="en-GB" dirty="0" err="1"/>
              <a:t>straeon</a:t>
            </a:r>
            <a:r>
              <a:rPr lang="en-GB" dirty="0"/>
              <a:t> </a:t>
            </a:r>
            <a:r>
              <a:rPr lang="en-GB" dirty="0" err="1"/>
              <a:t>yn</a:t>
            </a:r>
            <a:r>
              <a:rPr lang="en-GB" dirty="0"/>
              <a:t> </a:t>
            </a:r>
            <a:r>
              <a:rPr lang="en-GB" dirty="0" err="1"/>
              <a:t>cefnogi</a:t>
            </a:r>
            <a:r>
              <a:rPr lang="en-GB" dirty="0"/>
              <a:t> </a:t>
            </a:r>
            <a:r>
              <a:rPr lang="en-GB" dirty="0" err="1"/>
              <a:t>datblygiad</a:t>
            </a:r>
            <a:r>
              <a:rPr lang="en-GB" dirty="0"/>
              <a:t> </a:t>
            </a:r>
            <a:r>
              <a:rPr lang="en-GB" dirty="0" err="1"/>
              <a:t>sgiliau</a:t>
            </a:r>
            <a:r>
              <a:rPr lang="en-GB" dirty="0"/>
              <a:t> </a:t>
            </a:r>
            <a:r>
              <a:rPr lang="en-GB" dirty="0" err="1"/>
              <a:t>llythrennedd</a:t>
            </a:r>
            <a:r>
              <a:rPr lang="en-GB" dirty="0"/>
              <a:t>.</a:t>
            </a:r>
          </a:p>
          <a:p>
            <a:pPr lvl="0"/>
            <a:r>
              <a:rPr lang="en-GB" dirty="0" err="1"/>
              <a:t>Myfyriwch</a:t>
            </a:r>
            <a:r>
              <a:rPr lang="en-GB" dirty="0"/>
              <a:t> </a:t>
            </a:r>
            <a:r>
              <a:rPr lang="en-GB" dirty="0" err="1"/>
              <a:t>ar</a:t>
            </a:r>
            <a:r>
              <a:rPr lang="en-GB" dirty="0"/>
              <a:t> </a:t>
            </a:r>
            <a:r>
              <a:rPr lang="en-GB" dirty="0" err="1"/>
              <a:t>eich</a:t>
            </a:r>
            <a:r>
              <a:rPr lang="en-GB" dirty="0"/>
              <a:t> </a:t>
            </a:r>
            <a:r>
              <a:rPr lang="en-GB" dirty="0" err="1"/>
              <a:t>cryfderau</a:t>
            </a:r>
            <a:r>
              <a:rPr lang="en-GB" dirty="0"/>
              <a:t> </a:t>
            </a:r>
            <a:r>
              <a:rPr lang="en-GB" dirty="0" err="1"/>
              <a:t>a'ch</a:t>
            </a:r>
            <a:r>
              <a:rPr lang="en-GB" dirty="0"/>
              <a:t> </a:t>
            </a:r>
            <a:r>
              <a:rPr lang="en-GB" dirty="0" err="1"/>
              <a:t>meysydd</a:t>
            </a:r>
            <a:r>
              <a:rPr lang="en-GB" dirty="0"/>
              <a:t> </a:t>
            </a:r>
            <a:r>
              <a:rPr lang="en-GB" dirty="0" err="1"/>
              <a:t>i'w</a:t>
            </a:r>
            <a:r>
              <a:rPr lang="en-GB" dirty="0"/>
              <a:t> </a:t>
            </a:r>
            <a:r>
              <a:rPr lang="en-GB" dirty="0" err="1"/>
              <a:t>gwella</a:t>
            </a:r>
            <a:r>
              <a:rPr lang="en-GB" dirty="0"/>
              <a:t>.</a:t>
            </a:r>
          </a:p>
          <a:p>
            <a:pPr lvl="0"/>
            <a:r>
              <a:rPr lang="en-GB" dirty="0" err="1"/>
              <a:t>Tynnwch</a:t>
            </a:r>
            <a:r>
              <a:rPr lang="en-GB" dirty="0"/>
              <a:t> </a:t>
            </a:r>
            <a:r>
              <a:rPr lang="en-GB" dirty="0" err="1"/>
              <a:t>ar</a:t>
            </a:r>
            <a:r>
              <a:rPr lang="en-GB" dirty="0"/>
              <a:t> </a:t>
            </a:r>
            <a:r>
              <a:rPr lang="en-GB" dirty="0" err="1"/>
              <a:t>theori</a:t>
            </a:r>
            <a:r>
              <a:rPr lang="en-GB" dirty="0"/>
              <a:t>, </a:t>
            </a:r>
            <a:r>
              <a:rPr lang="en-GB" dirty="0" err="1"/>
              <a:t>ymchwil</a:t>
            </a:r>
            <a:r>
              <a:rPr lang="en-GB" dirty="0"/>
              <a:t> a </a:t>
            </a:r>
            <a:r>
              <a:rPr lang="en-GB" dirty="0" err="1"/>
              <a:t>pholisi</a:t>
            </a:r>
            <a:r>
              <a:rPr lang="en-GB" dirty="0"/>
              <a:t> </a:t>
            </a:r>
            <a:r>
              <a:rPr lang="en-GB" dirty="0" err="1"/>
              <a:t>perthnasol</a:t>
            </a:r>
            <a:r>
              <a:rPr lang="en-GB" dirty="0"/>
              <a:t> </a:t>
            </a:r>
            <a:r>
              <a:rPr lang="en-GB" dirty="0" err="1"/>
              <a:t>i</a:t>
            </a:r>
            <a:r>
              <a:rPr lang="en-GB" dirty="0"/>
              <a:t> </a:t>
            </a:r>
            <a:r>
              <a:rPr lang="en-GB" dirty="0" err="1"/>
              <a:t>gefnogi'ch</a:t>
            </a:r>
            <a:r>
              <a:rPr lang="en-GB" dirty="0"/>
              <a:t> </a:t>
            </a:r>
            <a:r>
              <a:rPr lang="en-GB" dirty="0" err="1"/>
              <a:t>ymarfer</a:t>
            </a:r>
            <a:r>
              <a:rPr lang="en-GB" dirty="0"/>
              <a:t> a </a:t>
            </a:r>
            <a:r>
              <a:rPr lang="en-GB" dirty="0" err="1"/>
              <a:t>ddangosir</a:t>
            </a:r>
            <a:r>
              <a:rPr lang="en-GB" dirty="0"/>
              <a:t> </a:t>
            </a:r>
            <a:r>
              <a:rPr lang="en-GB" dirty="0" err="1"/>
              <a:t>yn</a:t>
            </a:r>
            <a:r>
              <a:rPr lang="en-GB" dirty="0"/>
              <a:t> y </a:t>
            </a:r>
            <a:r>
              <a:rPr lang="en-GB" dirty="0" err="1"/>
              <a:t>fideo</a:t>
            </a:r>
            <a:r>
              <a:rPr lang="en-GB" dirty="0"/>
              <a:t>.</a:t>
            </a:r>
          </a:p>
          <a:p>
            <a:pPr lvl="0"/>
            <a:r>
              <a:rPr lang="en-GB" dirty="0" err="1"/>
              <a:t>Dylai'r</a:t>
            </a:r>
            <a:r>
              <a:rPr lang="en-GB" dirty="0"/>
              <a:t> </a:t>
            </a:r>
            <a:r>
              <a:rPr lang="en-GB" dirty="0" err="1"/>
              <a:t>sylwebaeth</a:t>
            </a:r>
            <a:r>
              <a:rPr lang="en-GB" dirty="0"/>
              <a:t> hon </a:t>
            </a:r>
            <a:r>
              <a:rPr lang="en-GB" dirty="0" err="1"/>
              <a:t>ddangos</a:t>
            </a:r>
            <a:r>
              <a:rPr lang="en-GB" dirty="0"/>
              <a:t> </a:t>
            </a:r>
            <a:r>
              <a:rPr lang="en-GB" dirty="0" err="1"/>
              <a:t>eich</a:t>
            </a:r>
            <a:r>
              <a:rPr lang="en-GB" dirty="0"/>
              <a:t> </a:t>
            </a:r>
            <a:r>
              <a:rPr lang="en-GB" dirty="0" err="1"/>
              <a:t>dealltwriaeth</a:t>
            </a:r>
            <a:r>
              <a:rPr lang="en-GB" dirty="0"/>
              <a:t> o </a:t>
            </a:r>
            <a:r>
              <a:rPr lang="en-GB" dirty="0" err="1"/>
              <a:t>sut</a:t>
            </a:r>
            <a:r>
              <a:rPr lang="en-GB" dirty="0"/>
              <a:t> y gall </a:t>
            </a:r>
            <a:r>
              <a:rPr lang="en-GB" dirty="0" err="1"/>
              <a:t>ymarferwyr</a:t>
            </a:r>
            <a:r>
              <a:rPr lang="en-GB" dirty="0"/>
              <a:t> </a:t>
            </a:r>
            <a:r>
              <a:rPr lang="en-GB" dirty="0" err="1"/>
              <a:t>hyrwyddo</a:t>
            </a:r>
            <a:r>
              <a:rPr lang="en-GB" dirty="0"/>
              <a:t> </a:t>
            </a:r>
            <a:r>
              <a:rPr lang="en-GB" dirty="0" err="1"/>
              <a:t>datblygiad</a:t>
            </a:r>
            <a:r>
              <a:rPr lang="en-GB" dirty="0"/>
              <a:t> </a:t>
            </a:r>
            <a:r>
              <a:rPr lang="en-GB" dirty="0" err="1"/>
              <a:t>llythrennedd</a:t>
            </a:r>
            <a:r>
              <a:rPr lang="en-GB" dirty="0"/>
              <a:t> </a:t>
            </a:r>
            <a:r>
              <a:rPr lang="en-GB" dirty="0" err="1"/>
              <a:t>trwy</a:t>
            </a:r>
            <a:r>
              <a:rPr lang="en-GB" dirty="0"/>
              <a:t> </a:t>
            </a:r>
            <a:r>
              <a:rPr lang="en-GB" dirty="0" err="1"/>
              <a:t>adrodd</a:t>
            </a:r>
            <a:r>
              <a:rPr lang="en-GB" dirty="0"/>
              <a:t> </a:t>
            </a:r>
            <a:r>
              <a:rPr lang="en-GB" dirty="0" err="1"/>
              <a:t>straeon</a:t>
            </a:r>
            <a:r>
              <a:rPr lang="en-GB" dirty="0"/>
              <a:t> a </a:t>
            </a:r>
            <a:r>
              <a:rPr lang="en-GB" dirty="0" err="1"/>
              <a:t>gweithgareddau</a:t>
            </a:r>
            <a:r>
              <a:rPr lang="en-GB" dirty="0"/>
              <a:t> </a:t>
            </a:r>
            <a:r>
              <a:rPr lang="en-GB" dirty="0" err="1"/>
              <a:t>cysylltiedig</a:t>
            </a:r>
            <a:r>
              <a:rPr lang="en-GB" dirty="0"/>
              <a:t>.</a:t>
            </a:r>
          </a:p>
          <a:p>
            <a:pPr lvl="0"/>
            <a:r>
              <a:rPr lang="en-GB" b="1" dirty="0" err="1"/>
              <a:t>Dyddiad</a:t>
            </a:r>
            <a:r>
              <a:rPr lang="en-GB" b="1" dirty="0"/>
              <a:t> </a:t>
            </a:r>
            <a:r>
              <a:rPr lang="en-GB" b="1" dirty="0" err="1"/>
              <a:t>cyflwyno</a:t>
            </a:r>
            <a:r>
              <a:rPr lang="en-GB" b="1" dirty="0"/>
              <a:t> – 25/04/2027</a:t>
            </a:r>
            <a:endParaRPr lang="en-GB" dirty="0"/>
          </a:p>
          <a:p>
            <a:pPr lvl="0"/>
            <a:r>
              <a:rPr lang="en-GB" b="1" dirty="0" err="1"/>
              <a:t>I'w</a:t>
            </a:r>
            <a:r>
              <a:rPr lang="en-GB" b="1" dirty="0"/>
              <a:t> </a:t>
            </a:r>
            <a:r>
              <a:rPr lang="en-GB" b="1" dirty="0" err="1"/>
              <a:t>gyflwyno</a:t>
            </a:r>
            <a:r>
              <a:rPr lang="en-GB" b="1" dirty="0"/>
              <a:t> </a:t>
            </a:r>
            <a:r>
              <a:rPr lang="en-GB" b="1" dirty="0" err="1"/>
              <a:t>trwy</a:t>
            </a:r>
            <a:r>
              <a:rPr lang="en-GB" b="1" dirty="0"/>
              <a:t> Turnitin 23:59.</a:t>
            </a:r>
            <a:endParaRPr lang="en-GB" dirty="0"/>
          </a:p>
          <a:p>
            <a:endParaRPr lang="en-GB" dirty="0"/>
          </a:p>
        </p:txBody>
      </p:sp>
      <p:sp>
        <p:nvSpPr>
          <p:cNvPr id="4" name="Content Placeholder 3">
            <a:extLst>
              <a:ext uri="{FF2B5EF4-FFF2-40B4-BE49-F238E27FC236}">
                <a16:creationId xmlns:a16="http://schemas.microsoft.com/office/drawing/2014/main" id="{377D067C-60F2-7C46-E364-C1A8E197D24C}"/>
              </a:ext>
            </a:extLst>
          </p:cNvPr>
          <p:cNvSpPr>
            <a:spLocks noGrp="1"/>
          </p:cNvSpPr>
          <p:nvPr>
            <p:ph sz="half" idx="2"/>
          </p:nvPr>
        </p:nvSpPr>
        <p:spPr/>
        <p:txBody>
          <a:bodyPr>
            <a:normAutofit fontScale="47500" lnSpcReduction="20000"/>
          </a:bodyPr>
          <a:lstStyle/>
          <a:p>
            <a:pPr marL="0" indent="0">
              <a:buNone/>
            </a:pPr>
            <a:r>
              <a:rPr lang="en-GB" sz="2900" b="1" i="1" dirty="0">
                <a:solidFill>
                  <a:schemeClr val="accent1">
                    <a:lumMod val="75000"/>
                  </a:schemeClr>
                </a:solidFill>
              </a:rPr>
              <a:t>Component 2:</a:t>
            </a:r>
          </a:p>
          <a:p>
            <a:pPr marL="0" indent="0">
              <a:buNone/>
            </a:pPr>
            <a:r>
              <a:rPr lang="en-GB" sz="2900" i="1" dirty="0">
                <a:solidFill>
                  <a:schemeClr val="accent1">
                    <a:lumMod val="75000"/>
                  </a:schemeClr>
                </a:solidFill>
              </a:rPr>
              <a:t>Write an accompanying reflective commentary that evaluates your storytelling presentation and your role in supporting the literacy development of children or young people.</a:t>
            </a:r>
          </a:p>
          <a:p>
            <a:pPr marL="0" indent="0">
              <a:buNone/>
            </a:pPr>
            <a:r>
              <a:rPr lang="en-GB" sz="2900" i="1" dirty="0">
                <a:solidFill>
                  <a:schemeClr val="accent1">
                    <a:lumMod val="75000"/>
                  </a:schemeClr>
                </a:solidFill>
              </a:rPr>
              <a:t>Your reflection should:</a:t>
            </a:r>
          </a:p>
          <a:p>
            <a:pPr lvl="0"/>
            <a:r>
              <a:rPr lang="en-GB" sz="2900" i="1" dirty="0">
                <a:solidFill>
                  <a:schemeClr val="accent1">
                    <a:lumMod val="75000"/>
                  </a:schemeClr>
                </a:solidFill>
              </a:rPr>
              <a:t>Evaluate the effectiveness of the strategies and techniques used in your video presentation.</a:t>
            </a:r>
          </a:p>
          <a:p>
            <a:pPr lvl="0"/>
            <a:r>
              <a:rPr lang="en-GB" sz="2900" i="1" dirty="0">
                <a:solidFill>
                  <a:schemeClr val="accent1">
                    <a:lumMod val="75000"/>
                  </a:schemeClr>
                </a:solidFill>
              </a:rPr>
              <a:t>Explain how your storytelling approach supports the development of literacy skills.</a:t>
            </a:r>
          </a:p>
          <a:p>
            <a:pPr lvl="0"/>
            <a:r>
              <a:rPr lang="en-GB" sz="2900" i="1" dirty="0">
                <a:solidFill>
                  <a:schemeClr val="accent1">
                    <a:lumMod val="75000"/>
                  </a:schemeClr>
                </a:solidFill>
              </a:rPr>
              <a:t>Reflect on your strengths and areas for improvement.</a:t>
            </a:r>
          </a:p>
          <a:p>
            <a:pPr lvl="0"/>
            <a:r>
              <a:rPr lang="en-GB" sz="2900" i="1" dirty="0">
                <a:solidFill>
                  <a:schemeClr val="accent1">
                    <a:lumMod val="75000"/>
                  </a:schemeClr>
                </a:solidFill>
              </a:rPr>
              <a:t>Draw on relevant theory, research and policy to support your practice demonstrated in the video.</a:t>
            </a:r>
          </a:p>
          <a:p>
            <a:r>
              <a:rPr lang="en-GB" sz="2900" i="1" dirty="0">
                <a:solidFill>
                  <a:schemeClr val="accent1">
                    <a:lumMod val="75000"/>
                  </a:schemeClr>
                </a:solidFill>
              </a:rPr>
              <a:t>This commentary should demonstrate your understanding of how practitioners can promote literacy development through storytelling and related activities.</a:t>
            </a:r>
          </a:p>
          <a:p>
            <a:r>
              <a:rPr lang="en-GB" sz="2900" b="1" i="1" dirty="0">
                <a:solidFill>
                  <a:schemeClr val="accent1">
                    <a:lumMod val="75000"/>
                  </a:schemeClr>
                </a:solidFill>
              </a:rPr>
              <a:t>Submission date – 25/04/2027</a:t>
            </a:r>
            <a:endParaRPr lang="en-GB" sz="2900" i="1" dirty="0">
              <a:solidFill>
                <a:schemeClr val="accent1">
                  <a:lumMod val="75000"/>
                </a:schemeClr>
              </a:solidFill>
            </a:endParaRPr>
          </a:p>
          <a:p>
            <a:r>
              <a:rPr lang="en-GB" sz="2900" b="1" i="1" dirty="0">
                <a:solidFill>
                  <a:schemeClr val="accent1">
                    <a:lumMod val="75000"/>
                  </a:schemeClr>
                </a:solidFill>
              </a:rPr>
              <a:t>To be submitted via Turnitin  23:59.</a:t>
            </a:r>
            <a:endParaRPr lang="en-GB" sz="2900" i="1" dirty="0">
              <a:solidFill>
                <a:schemeClr val="accent1">
                  <a:lumMod val="75000"/>
                </a:schemeClr>
              </a:solidFill>
            </a:endParaRPr>
          </a:p>
          <a:p>
            <a:pPr marL="0" indent="0">
              <a:buNone/>
            </a:pPr>
            <a:endParaRPr lang="en-GB" sz="1800" b="1" i="1" dirty="0">
              <a:solidFill>
                <a:schemeClr val="accent1">
                  <a:lumMod val="75000"/>
                </a:schemeClr>
              </a:solidFill>
            </a:endParaRPr>
          </a:p>
        </p:txBody>
      </p:sp>
    </p:spTree>
    <p:extLst>
      <p:ext uri="{BB962C8B-B14F-4D97-AF65-F5344CB8AC3E}">
        <p14:creationId xmlns:p14="http://schemas.microsoft.com/office/powerpoint/2010/main" val="2922931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D359D-1A7E-BB31-D6B4-02CB9B2A781C}"/>
              </a:ext>
            </a:extLst>
          </p:cNvPr>
          <p:cNvSpPr>
            <a:spLocks noGrp="1"/>
          </p:cNvSpPr>
          <p:nvPr>
            <p:ph type="title"/>
          </p:nvPr>
        </p:nvSpPr>
        <p:spPr/>
        <p:txBody>
          <a:bodyPr>
            <a:normAutofit fontScale="90000"/>
          </a:bodyPr>
          <a:lstStyle/>
          <a:p>
            <a:pPr algn="ctr"/>
            <a:br>
              <a:rPr lang="en-GB" sz="3200" b="1" i="1" dirty="0">
                <a:solidFill>
                  <a:schemeClr val="accent1">
                    <a:lumMod val="75000"/>
                  </a:schemeClr>
                </a:solidFill>
                <a:latin typeface="+mn-lt"/>
              </a:rPr>
            </a:br>
            <a:r>
              <a:rPr lang="en-US" sz="3200" b="1" dirty="0">
                <a:latin typeface="+mn-lt"/>
              </a:rPr>
              <a:t>Beth </a:t>
            </a:r>
            <a:r>
              <a:rPr lang="en-US" sz="3200" b="1" dirty="0" err="1">
                <a:latin typeface="+mn-lt"/>
              </a:rPr>
              <a:t>yw</a:t>
            </a:r>
            <a:r>
              <a:rPr lang="en-US" sz="3200" b="1" dirty="0">
                <a:latin typeface="+mn-lt"/>
              </a:rPr>
              <a:t> </a:t>
            </a:r>
            <a:r>
              <a:rPr lang="en-US" sz="3200" b="1" dirty="0" err="1">
                <a:latin typeface="+mn-lt"/>
              </a:rPr>
              <a:t>cyfathrebu</a:t>
            </a:r>
            <a:r>
              <a:rPr lang="en-US" sz="3200" b="1" dirty="0">
                <a:latin typeface="+mn-lt"/>
              </a:rPr>
              <a:t>?</a:t>
            </a:r>
            <a:br>
              <a:rPr lang="en-GB" sz="3200" b="1" i="1" dirty="0">
                <a:solidFill>
                  <a:schemeClr val="accent1">
                    <a:lumMod val="75000"/>
                  </a:schemeClr>
                </a:solidFill>
                <a:latin typeface="+mn-lt"/>
              </a:rPr>
            </a:br>
            <a:r>
              <a:rPr lang="en-GB" sz="3200" b="1" i="1" dirty="0">
                <a:solidFill>
                  <a:schemeClr val="accent1">
                    <a:lumMod val="75000"/>
                  </a:schemeClr>
                </a:solidFill>
                <a:latin typeface="+mn-lt"/>
              </a:rPr>
              <a:t>What is communication?</a:t>
            </a:r>
          </a:p>
        </p:txBody>
      </p:sp>
      <p:sp>
        <p:nvSpPr>
          <p:cNvPr id="3" name="Content Placeholder 2">
            <a:extLst>
              <a:ext uri="{FF2B5EF4-FFF2-40B4-BE49-F238E27FC236}">
                <a16:creationId xmlns:a16="http://schemas.microsoft.com/office/drawing/2014/main" id="{2DA501A3-6565-70F3-EDB8-3F1ABB87353F}"/>
              </a:ext>
            </a:extLst>
          </p:cNvPr>
          <p:cNvSpPr>
            <a:spLocks noGrp="1"/>
          </p:cNvSpPr>
          <p:nvPr>
            <p:ph sz="half" idx="1"/>
          </p:nvPr>
        </p:nvSpPr>
        <p:spPr>
          <a:xfrm>
            <a:off x="788323" y="1903210"/>
            <a:ext cx="5156200" cy="3809862"/>
          </a:xfrm>
        </p:spPr>
        <p:txBody>
          <a:bodyPr/>
          <a:lstStyle/>
          <a:p>
            <a:endParaRPr lang="en-GB" dirty="0"/>
          </a:p>
          <a:p>
            <a:endParaRPr lang="en-GB" dirty="0"/>
          </a:p>
          <a:p>
            <a:endParaRPr lang="en-GB" dirty="0"/>
          </a:p>
          <a:p>
            <a:endParaRPr lang="en-GB" dirty="0"/>
          </a:p>
          <a:p>
            <a:endParaRPr lang="en-GB" dirty="0"/>
          </a:p>
          <a:p>
            <a:endParaRPr lang="en-GB" dirty="0"/>
          </a:p>
        </p:txBody>
      </p:sp>
      <p:sp>
        <p:nvSpPr>
          <p:cNvPr id="5" name="Oval Callout 5">
            <a:extLst>
              <a:ext uri="{FF2B5EF4-FFF2-40B4-BE49-F238E27FC236}">
                <a16:creationId xmlns:a16="http://schemas.microsoft.com/office/drawing/2014/main" id="{B48FAB52-90C8-77A3-019F-974BC5993868}"/>
              </a:ext>
            </a:extLst>
          </p:cNvPr>
          <p:cNvSpPr>
            <a:spLocks noGrp="1"/>
          </p:cNvSpPr>
          <p:nvPr>
            <p:ph sz="half" idx="2"/>
          </p:nvPr>
        </p:nvSpPr>
        <p:spPr>
          <a:xfrm>
            <a:off x="6197600" y="1825625"/>
            <a:ext cx="5156200" cy="3810000"/>
          </a:xfrm>
          <a:prstGeom prst="wedgeEllipseCallout">
            <a:avLst>
              <a:gd name="adj1" fmla="val -35130"/>
              <a:gd name="adj2" fmla="val 52376"/>
            </a:avLst>
          </a:prstGeom>
          <a:solidFill>
            <a:schemeClr val="accent2">
              <a:lumMod val="5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dirty="0"/>
              <a:t>93% of information transmitted in conversation is done so non-verbally (Mehrabian, 1972).</a:t>
            </a:r>
          </a:p>
        </p:txBody>
      </p:sp>
      <p:graphicFrame>
        <p:nvGraphicFramePr>
          <p:cNvPr id="6" name="Content Placeholder 3">
            <a:extLst>
              <a:ext uri="{FF2B5EF4-FFF2-40B4-BE49-F238E27FC236}">
                <a16:creationId xmlns:a16="http://schemas.microsoft.com/office/drawing/2014/main" id="{C8E42714-649B-BFD0-1A63-B6C3EDD96FFB}"/>
              </a:ext>
            </a:extLst>
          </p:cNvPr>
          <p:cNvGraphicFramePr>
            <a:graphicFrameLocks/>
          </p:cNvGraphicFramePr>
          <p:nvPr>
            <p:extLst>
              <p:ext uri="{D42A27DB-BD31-4B8C-83A1-F6EECF244321}">
                <p14:modId xmlns:p14="http://schemas.microsoft.com/office/powerpoint/2010/main" val="1368158776"/>
              </p:ext>
            </p:extLst>
          </p:nvPr>
        </p:nvGraphicFramePr>
        <p:xfrm>
          <a:off x="426721" y="3967942"/>
          <a:ext cx="3967942" cy="16675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Content Placeholder 3">
            <a:extLst>
              <a:ext uri="{FF2B5EF4-FFF2-40B4-BE49-F238E27FC236}">
                <a16:creationId xmlns:a16="http://schemas.microsoft.com/office/drawing/2014/main" id="{DDB7D204-D8F7-0D11-5B9F-686B39A2518D}"/>
              </a:ext>
            </a:extLst>
          </p:cNvPr>
          <p:cNvGraphicFramePr>
            <a:graphicFrameLocks/>
          </p:cNvGraphicFramePr>
          <p:nvPr>
            <p:extLst>
              <p:ext uri="{D42A27DB-BD31-4B8C-83A1-F6EECF244321}">
                <p14:modId xmlns:p14="http://schemas.microsoft.com/office/powerpoint/2010/main" val="2955135766"/>
              </p:ext>
            </p:extLst>
          </p:nvPr>
        </p:nvGraphicFramePr>
        <p:xfrm>
          <a:off x="515389" y="1825625"/>
          <a:ext cx="3879273" cy="17599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304296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AsOne/>
      </p:bldGraphic>
      <p:bldGraphic spid="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C0DA2-59CB-1054-7BD3-46F95ECFACAD}"/>
              </a:ext>
            </a:extLst>
          </p:cNvPr>
          <p:cNvSpPr>
            <a:spLocks noGrp="1"/>
          </p:cNvSpPr>
          <p:nvPr>
            <p:ph type="title"/>
          </p:nvPr>
        </p:nvSpPr>
        <p:spPr/>
        <p:txBody>
          <a:bodyPr/>
          <a:lstStyle/>
          <a:p>
            <a:pPr algn="ctr"/>
            <a:r>
              <a:rPr lang="en-US" b="1" dirty="0"/>
              <a:t>Beth </a:t>
            </a:r>
            <a:r>
              <a:rPr lang="en-US" b="1" dirty="0" err="1"/>
              <a:t>yw</a:t>
            </a:r>
            <a:r>
              <a:rPr lang="en-US" b="1" dirty="0"/>
              <a:t> </a:t>
            </a:r>
            <a:r>
              <a:rPr lang="en-US" b="1" dirty="0" err="1"/>
              <a:t>llefaredd</a:t>
            </a:r>
            <a:r>
              <a:rPr lang="en-US" b="1" dirty="0"/>
              <a:t>?</a:t>
            </a:r>
            <a:br>
              <a:rPr lang="en-GB" b="1" i="1" dirty="0">
                <a:latin typeface="+mn-lt"/>
              </a:rPr>
            </a:br>
            <a:r>
              <a:rPr lang="en-GB" b="1" i="1" dirty="0">
                <a:solidFill>
                  <a:schemeClr val="accent1">
                    <a:lumMod val="75000"/>
                  </a:schemeClr>
                </a:solidFill>
                <a:latin typeface="+mn-lt"/>
              </a:rPr>
              <a:t>What is oracy?</a:t>
            </a:r>
          </a:p>
        </p:txBody>
      </p:sp>
      <p:sp>
        <p:nvSpPr>
          <p:cNvPr id="3" name="Content Placeholder 2">
            <a:extLst>
              <a:ext uri="{FF2B5EF4-FFF2-40B4-BE49-F238E27FC236}">
                <a16:creationId xmlns:a16="http://schemas.microsoft.com/office/drawing/2014/main" id="{11FB654E-0A8E-679F-0D8E-CFB68F882F9B}"/>
              </a:ext>
            </a:extLst>
          </p:cNvPr>
          <p:cNvSpPr>
            <a:spLocks noGrp="1"/>
          </p:cNvSpPr>
          <p:nvPr>
            <p:ph sz="half" idx="1"/>
          </p:nvPr>
        </p:nvSpPr>
        <p:spPr/>
        <p:txBody>
          <a:bodyPr>
            <a:normAutofit fontScale="85000" lnSpcReduction="20000"/>
          </a:bodyPr>
          <a:lstStyle/>
          <a:p>
            <a:r>
              <a:rPr lang="en-US" dirty="0" err="1"/>
              <a:t>Offeryn</a:t>
            </a:r>
            <a:r>
              <a:rPr lang="en-US" dirty="0"/>
              <a:t> </a:t>
            </a:r>
            <a:r>
              <a:rPr lang="en-US" dirty="0" err="1"/>
              <a:t>iaith</a:t>
            </a:r>
            <a:r>
              <a:rPr lang="en-US" dirty="0"/>
              <a:t>/</a:t>
            </a:r>
            <a:r>
              <a:rPr lang="en-US" dirty="0" err="1"/>
              <a:t>llythrennedd</a:t>
            </a:r>
            <a:r>
              <a:rPr lang="en-US" dirty="0"/>
              <a:t> </a:t>
            </a:r>
            <a:r>
              <a:rPr lang="en-US" dirty="0" err="1"/>
              <a:t>pwerus</a:t>
            </a:r>
            <a:r>
              <a:rPr lang="en-US" dirty="0"/>
              <a:t> </a:t>
            </a:r>
            <a:r>
              <a:rPr lang="en-US" dirty="0" err="1"/>
              <a:t>sy'n</a:t>
            </a:r>
            <a:r>
              <a:rPr lang="en-US" dirty="0"/>
              <a:t> </a:t>
            </a:r>
            <a:r>
              <a:rPr lang="en-US" dirty="0" err="1"/>
              <a:t>datblygu</a:t>
            </a:r>
            <a:r>
              <a:rPr lang="en-US" dirty="0"/>
              <a:t> ac </a:t>
            </a:r>
            <a:r>
              <a:rPr lang="en-US" dirty="0" err="1"/>
              <a:t>yn</a:t>
            </a:r>
            <a:r>
              <a:rPr lang="en-US" dirty="0"/>
              <a:t> </a:t>
            </a:r>
            <a:r>
              <a:rPr lang="en-US" dirty="0" err="1"/>
              <a:t>cryfhau</a:t>
            </a:r>
            <a:r>
              <a:rPr lang="en-US" dirty="0"/>
              <a:t> </a:t>
            </a:r>
            <a:r>
              <a:rPr lang="en-US" dirty="0" err="1"/>
              <a:t>gyda</a:t>
            </a:r>
            <a:r>
              <a:rPr lang="en-US" dirty="0"/>
              <a:t> </a:t>
            </a:r>
            <a:r>
              <a:rPr lang="en-US" dirty="0" err="1"/>
              <a:t>chyfleoedd</a:t>
            </a:r>
            <a:r>
              <a:rPr lang="en-US" dirty="0"/>
              <a:t> </a:t>
            </a:r>
            <a:r>
              <a:rPr lang="en-US" dirty="0" err="1"/>
              <a:t>i</a:t>
            </a:r>
            <a:r>
              <a:rPr lang="en-US" dirty="0"/>
              <a:t> </a:t>
            </a:r>
            <a:r>
              <a:rPr lang="en-US" dirty="0" err="1"/>
              <a:t>ryngweithio</a:t>
            </a:r>
            <a:r>
              <a:rPr lang="en-US" dirty="0"/>
              <a:t> </a:t>
            </a:r>
            <a:r>
              <a:rPr lang="en-US" dirty="0" err="1"/>
              <a:t>rhwng</a:t>
            </a:r>
            <a:r>
              <a:rPr lang="en-US" dirty="0"/>
              <a:t> plant </a:t>
            </a:r>
            <a:r>
              <a:rPr lang="en-US" dirty="0" err="1"/>
              <a:t>eu</a:t>
            </a:r>
            <a:r>
              <a:rPr lang="en-US" dirty="0"/>
              <a:t> </a:t>
            </a:r>
            <a:r>
              <a:rPr lang="en-US" dirty="0" err="1"/>
              <a:t>hunain</a:t>
            </a:r>
            <a:r>
              <a:rPr lang="en-US" dirty="0"/>
              <a:t> a </a:t>
            </a:r>
            <a:r>
              <a:rPr lang="en-US" dirty="0" err="1"/>
              <a:t>rhwng</a:t>
            </a:r>
            <a:r>
              <a:rPr lang="en-US" dirty="0"/>
              <a:t> plant ac </a:t>
            </a:r>
            <a:r>
              <a:rPr lang="en-US" dirty="0" err="1"/>
              <a:t>oedolion</a:t>
            </a:r>
            <a:r>
              <a:rPr lang="en-US" dirty="0"/>
              <a:t>
</a:t>
            </a:r>
            <a:r>
              <a:rPr lang="en-US" dirty="0" err="1"/>
              <a:t>Sgyrsiau</a:t>
            </a:r>
            <a:r>
              <a:rPr lang="en-US" dirty="0"/>
              <a:t> </a:t>
            </a:r>
            <a:r>
              <a:rPr lang="en-US" dirty="0" err="1"/>
              <a:t>ystyrlon</a:t>
            </a:r>
            <a:r>
              <a:rPr lang="en-US" dirty="0"/>
              <a:t>
Set o </a:t>
            </a:r>
            <a:r>
              <a:rPr lang="en-US" dirty="0" err="1"/>
              <a:t>sgiliau</a:t>
            </a:r>
            <a:r>
              <a:rPr lang="en-US" dirty="0"/>
              <a:t> </a:t>
            </a:r>
            <a:r>
              <a:rPr lang="en-US" dirty="0" err="1"/>
              <a:t>iaith</a:t>
            </a:r>
            <a:r>
              <a:rPr lang="en-US" dirty="0"/>
              <a:t> </a:t>
            </a:r>
            <a:r>
              <a:rPr lang="en-US" dirty="0" err="1"/>
              <a:t>sy'n</a:t>
            </a:r>
            <a:r>
              <a:rPr lang="en-US" dirty="0"/>
              <a:t> </a:t>
            </a:r>
            <a:r>
              <a:rPr lang="en-US" dirty="0" err="1"/>
              <a:t>cefnogi</a:t>
            </a:r>
            <a:r>
              <a:rPr lang="en-US" dirty="0"/>
              <a:t> </a:t>
            </a:r>
            <a:r>
              <a:rPr lang="en-US" dirty="0" err="1"/>
              <a:t>dealltwriaeth</a:t>
            </a:r>
            <a:r>
              <a:rPr lang="en-US" dirty="0"/>
              <a:t>, </a:t>
            </a:r>
            <a:r>
              <a:rPr lang="en-US" dirty="0" err="1"/>
              <a:t>dealltwriaeth</a:t>
            </a:r>
            <a:r>
              <a:rPr lang="en-US" dirty="0"/>
              <a:t> a </a:t>
            </a:r>
            <a:r>
              <a:rPr lang="en-US" dirty="0" err="1"/>
              <a:t>meddwl</a:t>
            </a:r>
            <a:r>
              <a:rPr lang="en-US" dirty="0"/>
              <a:t>. </a:t>
            </a:r>
            <a:r>
              <a:rPr lang="en-US" sz="1000" dirty="0"/>
              <a:t>(Sullivan &amp; MacGregor, 2023)</a:t>
            </a:r>
            <a:endParaRPr lang="en-US" dirty="0"/>
          </a:p>
          <a:p>
            <a:endParaRPr lang="en-US" dirty="0">
              <a:hlinkClick r:id="rId2"/>
            </a:endParaRPr>
          </a:p>
          <a:p>
            <a:r>
              <a:rPr lang="en-US" dirty="0">
                <a:hlinkClick r:id="rId2"/>
              </a:rPr>
              <a:t>Oracy in the Classroom Strategy https://www.youtube.com/watch?v=2ADAY9AQm54</a:t>
            </a:r>
            <a:endParaRPr lang="en-US" dirty="0"/>
          </a:p>
          <a:p>
            <a:endParaRPr lang="en-GB" dirty="0"/>
          </a:p>
        </p:txBody>
      </p:sp>
      <p:sp>
        <p:nvSpPr>
          <p:cNvPr id="4" name="Content Placeholder 3">
            <a:extLst>
              <a:ext uri="{FF2B5EF4-FFF2-40B4-BE49-F238E27FC236}">
                <a16:creationId xmlns:a16="http://schemas.microsoft.com/office/drawing/2014/main" id="{E8B8D2E1-BDC6-DB93-BE59-512497DC0448}"/>
              </a:ext>
            </a:extLst>
          </p:cNvPr>
          <p:cNvSpPr>
            <a:spLocks noGrp="1"/>
          </p:cNvSpPr>
          <p:nvPr>
            <p:ph sz="half" idx="2"/>
          </p:nvPr>
        </p:nvSpPr>
        <p:spPr/>
        <p:txBody>
          <a:bodyPr>
            <a:normAutofit fontScale="85000" lnSpcReduction="20000"/>
          </a:bodyPr>
          <a:lstStyle/>
          <a:p>
            <a:r>
              <a:rPr lang="en-US" i="1" dirty="0">
                <a:solidFill>
                  <a:schemeClr val="accent1"/>
                </a:solidFill>
              </a:rPr>
              <a:t>A powerful language/literacy tool which develops and strengthens with opportunities for interactions between children themselves and between children and adults</a:t>
            </a:r>
          </a:p>
          <a:p>
            <a:r>
              <a:rPr lang="en-US" i="1" dirty="0">
                <a:solidFill>
                  <a:schemeClr val="accent1"/>
                </a:solidFill>
              </a:rPr>
              <a:t>Meaningful conversations</a:t>
            </a:r>
          </a:p>
          <a:p>
            <a:r>
              <a:rPr lang="en-US" i="1" dirty="0">
                <a:solidFill>
                  <a:schemeClr val="accent1"/>
                </a:solidFill>
              </a:rPr>
              <a:t>A set of language skills that support comprehension, understanding and thinking. </a:t>
            </a:r>
            <a:r>
              <a:rPr lang="en-US" sz="1200" i="1" dirty="0">
                <a:solidFill>
                  <a:schemeClr val="accent1"/>
                </a:solidFill>
              </a:rPr>
              <a:t>(Sullivan &amp; MacGregor, 2023)</a:t>
            </a:r>
          </a:p>
          <a:p>
            <a:r>
              <a:rPr lang="en-US" i="1" dirty="0">
                <a:solidFill>
                  <a:schemeClr val="accent1"/>
                </a:solidFill>
              </a:rPr>
              <a:t>Watch School 21 in Stratford: </a:t>
            </a:r>
            <a:r>
              <a:rPr lang="en-US" dirty="0">
                <a:hlinkClick r:id="rId2"/>
              </a:rPr>
              <a:t>Oracy in the Classroom Strategy https://www.youtube.com/watch?v=2ADAY9AQm54</a:t>
            </a:r>
            <a:endParaRPr lang="en-US" dirty="0"/>
          </a:p>
          <a:p>
            <a:endParaRPr lang="en-US" i="1" dirty="0">
              <a:solidFill>
                <a:schemeClr val="accent1"/>
              </a:solidFill>
            </a:endParaRPr>
          </a:p>
          <a:p>
            <a:endParaRPr lang="en-GB" dirty="0"/>
          </a:p>
        </p:txBody>
      </p:sp>
    </p:spTree>
    <p:extLst>
      <p:ext uri="{BB962C8B-B14F-4D97-AF65-F5344CB8AC3E}">
        <p14:creationId xmlns:p14="http://schemas.microsoft.com/office/powerpoint/2010/main" val="3179480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7DBB8-9EAF-F8A9-9887-08BCAB4E1155}"/>
              </a:ext>
            </a:extLst>
          </p:cNvPr>
          <p:cNvSpPr>
            <a:spLocks noGrp="1"/>
          </p:cNvSpPr>
          <p:nvPr>
            <p:ph type="title"/>
          </p:nvPr>
        </p:nvSpPr>
        <p:spPr/>
        <p:txBody>
          <a:bodyPr>
            <a:normAutofit/>
          </a:bodyPr>
          <a:lstStyle/>
          <a:p>
            <a:pPr algn="ctr"/>
            <a:br>
              <a:rPr lang="en-GB" sz="2800" i="1" dirty="0">
                <a:solidFill>
                  <a:schemeClr val="accent1">
                    <a:lumMod val="75000"/>
                  </a:schemeClr>
                </a:solidFill>
                <a:latin typeface="+mn-lt"/>
              </a:rPr>
            </a:br>
            <a:r>
              <a:rPr lang="en-GB" sz="2800" dirty="0">
                <a:latin typeface="+mn-lt"/>
              </a:rPr>
              <a:t>Beth </a:t>
            </a:r>
            <a:r>
              <a:rPr lang="en-GB" sz="2800" dirty="0" err="1">
                <a:latin typeface="+mn-lt"/>
              </a:rPr>
              <a:t>yw</a:t>
            </a:r>
            <a:r>
              <a:rPr lang="en-GB" sz="2800" dirty="0">
                <a:latin typeface="+mn-lt"/>
              </a:rPr>
              <a:t> un o </a:t>
            </a:r>
            <a:r>
              <a:rPr lang="en-GB" sz="2800" dirty="0" err="1">
                <a:latin typeface="+mn-lt"/>
              </a:rPr>
              <a:t>brif</a:t>
            </a:r>
            <a:r>
              <a:rPr lang="en-GB" sz="2800" dirty="0">
                <a:latin typeface="+mn-lt"/>
              </a:rPr>
              <a:t> </a:t>
            </a:r>
            <a:r>
              <a:rPr lang="en-GB" sz="2800" dirty="0" err="1">
                <a:latin typeface="+mn-lt"/>
              </a:rPr>
              <a:t>achosion</a:t>
            </a:r>
            <a:r>
              <a:rPr lang="en-GB" sz="2800" dirty="0">
                <a:latin typeface="+mn-lt"/>
              </a:rPr>
              <a:t> </a:t>
            </a:r>
            <a:r>
              <a:rPr lang="en-GB" sz="2800" dirty="0" err="1">
                <a:latin typeface="+mn-lt"/>
              </a:rPr>
              <a:t>methiant</a:t>
            </a:r>
            <a:r>
              <a:rPr lang="en-GB" sz="2800" dirty="0">
                <a:latin typeface="+mn-lt"/>
              </a:rPr>
              <a:t> </a:t>
            </a:r>
            <a:r>
              <a:rPr lang="en-GB" sz="2800" dirty="0" err="1">
                <a:latin typeface="+mn-lt"/>
              </a:rPr>
              <a:t>academaidd</a:t>
            </a:r>
            <a:r>
              <a:rPr lang="en-GB" sz="2800" dirty="0">
                <a:latin typeface="+mn-lt"/>
              </a:rPr>
              <a:t>?</a:t>
            </a:r>
            <a:br>
              <a:rPr lang="en-GB" sz="2800" dirty="0"/>
            </a:br>
            <a:r>
              <a:rPr lang="en-GB" sz="2800" b="1" i="1" dirty="0">
                <a:solidFill>
                  <a:schemeClr val="accent1">
                    <a:lumMod val="75000"/>
                  </a:schemeClr>
                </a:solidFill>
                <a:latin typeface="+mn-lt"/>
              </a:rPr>
              <a:t>What is one of the main causes of academic failure?</a:t>
            </a:r>
          </a:p>
        </p:txBody>
      </p:sp>
      <p:sp>
        <p:nvSpPr>
          <p:cNvPr id="3" name="Content Placeholder 2">
            <a:extLst>
              <a:ext uri="{FF2B5EF4-FFF2-40B4-BE49-F238E27FC236}">
                <a16:creationId xmlns:a16="http://schemas.microsoft.com/office/drawing/2014/main" id="{EE87294F-84C6-E19A-42F4-2CE2AB1D07B2}"/>
              </a:ext>
            </a:extLst>
          </p:cNvPr>
          <p:cNvSpPr>
            <a:spLocks noGrp="1"/>
          </p:cNvSpPr>
          <p:nvPr>
            <p:ph sz="half" idx="1"/>
          </p:nvPr>
        </p:nvSpPr>
        <p:spPr/>
        <p:txBody>
          <a:bodyPr>
            <a:normAutofit fontScale="62500" lnSpcReduction="20000"/>
          </a:bodyPr>
          <a:lstStyle/>
          <a:p>
            <a:pPr marL="0" indent="0">
              <a:buNone/>
            </a:pPr>
            <a:r>
              <a:rPr lang="en-GB" b="1" dirty="0" err="1"/>
              <a:t>Sylfeini</a:t>
            </a:r>
            <a:r>
              <a:rPr lang="en-GB" b="1" dirty="0"/>
              <a:t> Gwan: </a:t>
            </a:r>
            <a:endParaRPr lang="en-GB" dirty="0"/>
          </a:p>
          <a:p>
            <a:pPr lvl="0"/>
            <a:r>
              <a:rPr lang="en-GB" dirty="0"/>
              <a:t>Mae colli </a:t>
            </a:r>
            <a:r>
              <a:rPr lang="en-GB" dirty="0" err="1"/>
              <a:t>sgiliau</a:t>
            </a:r>
            <a:r>
              <a:rPr lang="en-GB" dirty="0"/>
              <a:t> </a:t>
            </a:r>
            <a:r>
              <a:rPr lang="en-GB" dirty="0" err="1"/>
              <a:t>llythrennedd</a:t>
            </a:r>
            <a:r>
              <a:rPr lang="en-GB" dirty="0"/>
              <a:t> </a:t>
            </a:r>
            <a:r>
              <a:rPr lang="en-GB" dirty="0" err="1"/>
              <a:t>allweddol</a:t>
            </a:r>
            <a:r>
              <a:rPr lang="en-GB" dirty="0"/>
              <a:t> o </a:t>
            </a:r>
            <a:r>
              <a:rPr lang="en-GB" dirty="0" err="1"/>
              <a:t>flynyddoedd</a:t>
            </a:r>
            <a:r>
              <a:rPr lang="en-GB" dirty="0"/>
              <a:t> </a:t>
            </a:r>
            <a:r>
              <a:rPr lang="en-GB" dirty="0" err="1"/>
              <a:t>blaenorol</a:t>
            </a:r>
            <a:r>
              <a:rPr lang="en-GB" dirty="0"/>
              <a:t> </a:t>
            </a:r>
            <a:r>
              <a:rPr lang="en-GB" dirty="0" err="1"/>
              <a:t>yn</a:t>
            </a:r>
            <a:r>
              <a:rPr lang="en-GB" dirty="0"/>
              <a:t> </a:t>
            </a:r>
            <a:r>
              <a:rPr lang="en-GB" dirty="0" err="1"/>
              <a:t>rhwystro</a:t>
            </a:r>
            <a:r>
              <a:rPr lang="en-GB" dirty="0"/>
              <a:t> </a:t>
            </a:r>
            <a:r>
              <a:rPr lang="en-GB" dirty="0" err="1"/>
              <a:t>dealltwriaeth</a:t>
            </a:r>
            <a:r>
              <a:rPr lang="en-GB" dirty="0"/>
              <a:t> </a:t>
            </a:r>
            <a:r>
              <a:rPr lang="en-GB" dirty="0" err="1"/>
              <a:t>darllen</a:t>
            </a:r>
            <a:r>
              <a:rPr lang="en-GB" dirty="0"/>
              <a:t> a </a:t>
            </a:r>
            <a:r>
              <a:rPr lang="en-GB" dirty="0" err="1"/>
              <a:t>chaffael</a:t>
            </a:r>
            <a:r>
              <a:rPr lang="en-GB" dirty="0"/>
              <a:t> </a:t>
            </a:r>
            <a:r>
              <a:rPr lang="en-GB" dirty="0" err="1"/>
              <a:t>gwybodaeth</a:t>
            </a:r>
            <a:r>
              <a:rPr lang="en-GB" dirty="0"/>
              <a:t> </a:t>
            </a:r>
            <a:r>
              <a:rPr lang="en-GB" dirty="0" err="1"/>
              <a:t>newydd</a:t>
            </a:r>
            <a:r>
              <a:rPr lang="en-GB" dirty="0"/>
              <a:t>. </a:t>
            </a:r>
          </a:p>
          <a:p>
            <a:pPr lvl="0"/>
            <a:r>
              <a:rPr lang="en-GB" dirty="0"/>
              <a:t>Gan </a:t>
            </a:r>
            <a:r>
              <a:rPr lang="en-GB" dirty="0" err="1"/>
              <a:t>fod</a:t>
            </a:r>
            <a:r>
              <a:rPr lang="en-GB" dirty="0"/>
              <a:t> </a:t>
            </a:r>
            <a:r>
              <a:rPr lang="en-GB" dirty="0" err="1"/>
              <a:t>llythrennedd</a:t>
            </a:r>
            <a:r>
              <a:rPr lang="en-GB" dirty="0"/>
              <a:t> ac </a:t>
            </a:r>
            <a:r>
              <a:rPr lang="en-GB" dirty="0" err="1"/>
              <a:t>iaith</a:t>
            </a:r>
            <a:r>
              <a:rPr lang="en-GB" dirty="0"/>
              <a:t> </a:t>
            </a:r>
            <a:r>
              <a:rPr lang="en-GB" dirty="0" err="1"/>
              <a:t>yn</a:t>
            </a:r>
            <a:r>
              <a:rPr lang="en-GB" dirty="0"/>
              <a:t> </a:t>
            </a:r>
            <a:r>
              <a:rPr lang="en-GB" dirty="0" err="1"/>
              <a:t>gysylltiedig</a:t>
            </a:r>
            <a:r>
              <a:rPr lang="en-GB" dirty="0"/>
              <a:t> </a:t>
            </a:r>
            <a:r>
              <a:rPr lang="en-GB" dirty="0" err="1"/>
              <a:t>yn</a:t>
            </a:r>
            <a:r>
              <a:rPr lang="en-GB" dirty="0"/>
              <a:t> </a:t>
            </a:r>
            <a:r>
              <a:rPr lang="en-GB" dirty="0" err="1"/>
              <a:t>agos</a:t>
            </a:r>
            <a:r>
              <a:rPr lang="en-GB" dirty="0"/>
              <a:t>, </a:t>
            </a:r>
            <a:r>
              <a:rPr lang="en-GB" dirty="0" err="1"/>
              <a:t>mae'r</a:t>
            </a:r>
            <a:r>
              <a:rPr lang="en-GB" dirty="0"/>
              <a:t> </a:t>
            </a:r>
            <a:r>
              <a:rPr lang="en-GB" dirty="0" err="1"/>
              <a:t>bylchau</a:t>
            </a:r>
            <a:r>
              <a:rPr lang="en-GB" dirty="0"/>
              <a:t> </a:t>
            </a:r>
            <a:r>
              <a:rPr lang="en-GB" dirty="0" err="1"/>
              <a:t>hyn</a:t>
            </a:r>
            <a:r>
              <a:rPr lang="en-GB" dirty="0"/>
              <a:t> </a:t>
            </a:r>
            <a:r>
              <a:rPr lang="en-GB" dirty="0" err="1"/>
              <a:t>hefyd</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err="1"/>
              <a:t>lafaredd</a:t>
            </a:r>
            <a:r>
              <a:rPr lang="en-GB" dirty="0"/>
              <a:t>, </a:t>
            </a:r>
            <a:r>
              <a:rPr lang="en-GB" dirty="0" err="1"/>
              <a:t>gan</a:t>
            </a:r>
            <a:r>
              <a:rPr lang="en-GB" dirty="0"/>
              <a:t> </a:t>
            </a:r>
            <a:r>
              <a:rPr lang="en-GB" dirty="0" err="1"/>
              <a:t>leihau</a:t>
            </a:r>
            <a:r>
              <a:rPr lang="en-GB" dirty="0"/>
              <a:t> </a:t>
            </a:r>
            <a:r>
              <a:rPr lang="en-GB" dirty="0" err="1"/>
              <a:t>gallu</a:t>
            </a:r>
            <a:r>
              <a:rPr lang="en-GB" dirty="0"/>
              <a:t> </a:t>
            </a:r>
            <a:r>
              <a:rPr lang="en-GB" dirty="0" err="1"/>
              <a:t>dysgwyr</a:t>
            </a:r>
            <a:r>
              <a:rPr lang="en-GB" dirty="0"/>
              <a:t> </a:t>
            </a:r>
            <a:r>
              <a:rPr lang="en-GB" dirty="0" err="1"/>
              <a:t>i</a:t>
            </a:r>
            <a:r>
              <a:rPr lang="en-GB" dirty="0"/>
              <a:t> </a:t>
            </a:r>
            <a:r>
              <a:rPr lang="en-GB" dirty="0" err="1"/>
              <a:t>gymryd</a:t>
            </a:r>
            <a:r>
              <a:rPr lang="en-GB" dirty="0"/>
              <a:t> </a:t>
            </a:r>
            <a:r>
              <a:rPr lang="en-GB" dirty="0" err="1"/>
              <a:t>rhan</a:t>
            </a:r>
            <a:r>
              <a:rPr lang="en-GB" dirty="0"/>
              <a:t> </a:t>
            </a:r>
            <a:r>
              <a:rPr lang="en-GB" dirty="0" err="1"/>
              <a:t>mewn</a:t>
            </a:r>
            <a:r>
              <a:rPr lang="en-GB" dirty="0"/>
              <a:t> </a:t>
            </a:r>
            <a:r>
              <a:rPr lang="en-GB" dirty="0" err="1"/>
              <a:t>trafodaeth</a:t>
            </a:r>
            <a:r>
              <a:rPr lang="en-GB" dirty="0"/>
              <a:t>, </a:t>
            </a:r>
            <a:r>
              <a:rPr lang="en-GB" dirty="0" err="1"/>
              <a:t>mynegi</a:t>
            </a:r>
            <a:r>
              <a:rPr lang="en-GB" dirty="0"/>
              <a:t> </a:t>
            </a:r>
            <a:r>
              <a:rPr lang="en-GB" dirty="0" err="1"/>
              <a:t>syniadau'n</a:t>
            </a:r>
            <a:r>
              <a:rPr lang="en-GB" dirty="0"/>
              <a:t> </a:t>
            </a:r>
            <a:r>
              <a:rPr lang="en-GB" dirty="0" err="1"/>
              <a:t>glir</a:t>
            </a:r>
            <a:r>
              <a:rPr lang="en-GB" dirty="0"/>
              <a:t> a </a:t>
            </a:r>
            <a:r>
              <a:rPr lang="en-GB" dirty="0" err="1"/>
              <a:t>chael</a:t>
            </a:r>
            <a:r>
              <a:rPr lang="en-GB" dirty="0"/>
              <a:t> </a:t>
            </a:r>
            <a:r>
              <a:rPr lang="en-GB" dirty="0" err="1"/>
              <a:t>mynediad</a:t>
            </a:r>
            <a:r>
              <a:rPr lang="en-GB" dirty="0"/>
              <a:t> </a:t>
            </a:r>
            <a:r>
              <a:rPr lang="en-GB" dirty="0" err="1"/>
              <a:t>i'r</a:t>
            </a:r>
            <a:r>
              <a:rPr lang="en-GB" dirty="0"/>
              <a:t> </a:t>
            </a:r>
            <a:r>
              <a:rPr lang="en-GB" dirty="0" err="1"/>
              <a:t>cwricwlwm</a:t>
            </a:r>
            <a:r>
              <a:rPr lang="en-GB" dirty="0"/>
              <a:t> </a:t>
            </a:r>
            <a:r>
              <a:rPr lang="en-GB" dirty="0" err="1"/>
              <a:t>yn</a:t>
            </a:r>
            <a:r>
              <a:rPr lang="en-GB" dirty="0"/>
              <a:t> </a:t>
            </a:r>
            <a:r>
              <a:rPr lang="en-GB" dirty="0" err="1"/>
              <a:t>effeithiol</a:t>
            </a:r>
            <a:r>
              <a:rPr lang="en-GB" dirty="0"/>
              <a:t> </a:t>
            </a:r>
          </a:p>
          <a:p>
            <a:pPr lvl="0"/>
            <a:r>
              <a:rPr lang="en-GB" b="1" dirty="0"/>
              <a:t>Mae </a:t>
            </a:r>
            <a:r>
              <a:rPr lang="en-GB" b="1" dirty="0" err="1"/>
              <a:t>llafaredd</a:t>
            </a:r>
            <a:r>
              <a:rPr lang="en-GB" b="1" dirty="0"/>
              <a:t> a </a:t>
            </a:r>
            <a:r>
              <a:rPr lang="en-GB" b="1" dirty="0" err="1"/>
              <a:t>darllen</a:t>
            </a:r>
            <a:r>
              <a:rPr lang="en-GB" b="1" dirty="0"/>
              <a:t> </a:t>
            </a:r>
            <a:r>
              <a:rPr lang="en-GB" b="1" dirty="0" err="1"/>
              <a:t>yn</a:t>
            </a:r>
            <a:r>
              <a:rPr lang="en-GB" b="1" dirty="0"/>
              <a:t> </a:t>
            </a:r>
            <a:r>
              <a:rPr lang="en-GB" b="1" dirty="0" err="1"/>
              <a:t>atgyfnerthu</a:t>
            </a:r>
            <a:r>
              <a:rPr lang="en-GB" b="1" dirty="0"/>
              <a:t> </a:t>
            </a:r>
            <a:r>
              <a:rPr lang="en-GB" b="1" dirty="0" err="1"/>
              <a:t>ei</a:t>
            </a:r>
            <a:r>
              <a:rPr lang="en-GB" b="1" dirty="0"/>
              <a:t> </a:t>
            </a:r>
            <a:r>
              <a:rPr lang="en-GB" b="1" dirty="0" err="1"/>
              <a:t>gilydd</a:t>
            </a:r>
            <a:r>
              <a:rPr lang="en-GB" dirty="0"/>
              <a:t>: </a:t>
            </a:r>
            <a:r>
              <a:rPr lang="en-GB" dirty="0" err="1"/>
              <a:t>mae</a:t>
            </a:r>
            <a:r>
              <a:rPr lang="en-GB" dirty="0"/>
              <a:t> </a:t>
            </a:r>
            <a:r>
              <a:rPr lang="en-GB" dirty="0" err="1"/>
              <a:t>darllen</a:t>
            </a:r>
            <a:r>
              <a:rPr lang="en-GB" dirty="0"/>
              <a:t> </a:t>
            </a:r>
            <a:r>
              <a:rPr lang="en-GB" dirty="0" err="1"/>
              <a:t>yn</a:t>
            </a:r>
            <a:r>
              <a:rPr lang="en-GB" dirty="0"/>
              <a:t> </a:t>
            </a:r>
            <a:r>
              <a:rPr lang="en-GB" dirty="0" err="1"/>
              <a:t>datblygu</a:t>
            </a:r>
            <a:r>
              <a:rPr lang="en-GB" dirty="0"/>
              <a:t> </a:t>
            </a:r>
            <a:r>
              <a:rPr lang="en-GB" dirty="0" err="1"/>
              <a:t>geirfa</a:t>
            </a:r>
            <a:r>
              <a:rPr lang="en-GB" dirty="0"/>
              <a:t> a </a:t>
            </a:r>
            <a:r>
              <a:rPr lang="en-GB" dirty="0" err="1"/>
              <a:t>gwybodaeth</a:t>
            </a:r>
            <a:r>
              <a:rPr lang="en-GB" dirty="0"/>
              <a:t>, </a:t>
            </a:r>
            <a:r>
              <a:rPr lang="en-GB" dirty="0" err="1"/>
              <a:t>tra</a:t>
            </a:r>
            <a:r>
              <a:rPr lang="en-GB" dirty="0"/>
              <a:t> bod </a:t>
            </a:r>
            <a:r>
              <a:rPr lang="en-GB" dirty="0" err="1"/>
              <a:t>siarad</a:t>
            </a:r>
            <a:r>
              <a:rPr lang="en-GB" dirty="0"/>
              <a:t> </a:t>
            </a:r>
            <a:r>
              <a:rPr lang="en-GB" dirty="0" err="1"/>
              <a:t>strwythuredig</a:t>
            </a:r>
            <a:r>
              <a:rPr lang="en-GB" dirty="0"/>
              <a:t> </a:t>
            </a:r>
            <a:r>
              <a:rPr lang="en-GB" dirty="0" err="1"/>
              <a:t>yn</a:t>
            </a:r>
            <a:r>
              <a:rPr lang="en-GB" dirty="0"/>
              <a:t> </a:t>
            </a:r>
            <a:r>
              <a:rPr lang="en-GB" dirty="0" err="1"/>
              <a:t>helpu</a:t>
            </a:r>
            <a:r>
              <a:rPr lang="en-GB" dirty="0"/>
              <a:t> </a:t>
            </a:r>
            <a:r>
              <a:rPr lang="en-GB" dirty="0" err="1"/>
              <a:t>dysgwyr</a:t>
            </a:r>
            <a:r>
              <a:rPr lang="en-GB" dirty="0"/>
              <a:t> </a:t>
            </a:r>
            <a:r>
              <a:rPr lang="en-GB" dirty="0" err="1"/>
              <a:t>i</a:t>
            </a:r>
            <a:r>
              <a:rPr lang="en-GB" dirty="0"/>
              <a:t> </a:t>
            </a:r>
            <a:r>
              <a:rPr lang="en-GB" dirty="0" err="1"/>
              <a:t>brosesu</a:t>
            </a:r>
            <a:r>
              <a:rPr lang="en-GB" dirty="0"/>
              <a:t>, </a:t>
            </a:r>
            <a:r>
              <a:rPr lang="en-GB" dirty="0" err="1"/>
              <a:t>egluro</a:t>
            </a:r>
            <a:r>
              <a:rPr lang="en-GB" dirty="0"/>
              <a:t> a </a:t>
            </a:r>
            <a:r>
              <a:rPr lang="en-GB" dirty="0" err="1"/>
              <a:t>dyfnhau</a:t>
            </a:r>
            <a:r>
              <a:rPr lang="en-GB" dirty="0"/>
              <a:t> </a:t>
            </a:r>
            <a:r>
              <a:rPr lang="en-GB" dirty="0" err="1"/>
              <a:t>eu</a:t>
            </a:r>
            <a:r>
              <a:rPr lang="en-GB" dirty="0"/>
              <a:t> </a:t>
            </a:r>
            <a:r>
              <a:rPr lang="en-GB" dirty="0" err="1"/>
              <a:t>dealltwriaeth</a:t>
            </a:r>
            <a:r>
              <a:rPr lang="en-GB" dirty="0"/>
              <a:t> </a:t>
            </a:r>
            <a:r>
              <a:rPr lang="en-GB" dirty="0" err="1"/>
              <a:t>o'r</a:t>
            </a:r>
            <a:r>
              <a:rPr lang="en-GB" dirty="0"/>
              <a:t> </a:t>
            </a:r>
            <a:r>
              <a:rPr lang="en-GB" dirty="0" err="1"/>
              <a:t>hyn</a:t>
            </a:r>
            <a:r>
              <a:rPr lang="en-GB" dirty="0"/>
              <a:t> </a:t>
            </a:r>
            <a:r>
              <a:rPr lang="en-GB" dirty="0" err="1"/>
              <a:t>maen</a:t>
            </a:r>
            <a:r>
              <a:rPr lang="en-GB" dirty="0"/>
              <a:t> </a:t>
            </a:r>
            <a:r>
              <a:rPr lang="en-GB" dirty="0" err="1"/>
              <a:t>nhw'n</a:t>
            </a:r>
            <a:r>
              <a:rPr lang="en-GB" dirty="0"/>
              <a:t> </a:t>
            </a:r>
            <a:r>
              <a:rPr lang="en-GB" dirty="0" err="1"/>
              <a:t>ei</a:t>
            </a:r>
            <a:r>
              <a:rPr lang="en-GB" dirty="0"/>
              <a:t> </a:t>
            </a:r>
            <a:r>
              <a:rPr lang="en-GB" dirty="0" err="1"/>
              <a:t>ddarllen</a:t>
            </a:r>
            <a:r>
              <a:rPr lang="en-GB" dirty="0"/>
              <a:t>.</a:t>
            </a:r>
          </a:p>
          <a:p>
            <a:pPr marL="0" indent="0" algn="r">
              <a:buNone/>
            </a:pPr>
            <a:r>
              <a:rPr lang="en-GB" sz="1600" dirty="0"/>
              <a:t>(Heron et al, 2023)</a:t>
            </a:r>
          </a:p>
          <a:p>
            <a:endParaRPr lang="en-GB" dirty="0"/>
          </a:p>
        </p:txBody>
      </p:sp>
      <p:sp>
        <p:nvSpPr>
          <p:cNvPr id="4" name="Content Placeholder 3">
            <a:extLst>
              <a:ext uri="{FF2B5EF4-FFF2-40B4-BE49-F238E27FC236}">
                <a16:creationId xmlns:a16="http://schemas.microsoft.com/office/drawing/2014/main" id="{8E0C0B3A-542A-BD29-ABE8-6CBCA8AA8C1B}"/>
              </a:ext>
            </a:extLst>
          </p:cNvPr>
          <p:cNvSpPr>
            <a:spLocks noGrp="1"/>
          </p:cNvSpPr>
          <p:nvPr>
            <p:ph sz="half" idx="2"/>
          </p:nvPr>
        </p:nvSpPr>
        <p:spPr/>
        <p:txBody>
          <a:bodyPr>
            <a:normAutofit fontScale="62500" lnSpcReduction="20000"/>
          </a:bodyPr>
          <a:lstStyle/>
          <a:p>
            <a:pPr marL="0" indent="0">
              <a:buNone/>
            </a:pPr>
            <a:r>
              <a:rPr lang="en-GB" b="1" i="1" dirty="0">
                <a:solidFill>
                  <a:schemeClr val="accent1">
                    <a:lumMod val="75000"/>
                  </a:schemeClr>
                </a:solidFill>
              </a:rPr>
              <a:t>Weak Foundations:</a:t>
            </a:r>
            <a:r>
              <a:rPr lang="en-GB" i="1" dirty="0">
                <a:solidFill>
                  <a:schemeClr val="accent1">
                    <a:lumMod val="75000"/>
                  </a:schemeClr>
                </a:solidFill>
              </a:rPr>
              <a:t> </a:t>
            </a:r>
          </a:p>
          <a:p>
            <a:r>
              <a:rPr lang="en-GB" i="1" dirty="0">
                <a:solidFill>
                  <a:schemeClr val="accent1">
                    <a:lumMod val="75000"/>
                  </a:schemeClr>
                </a:solidFill>
              </a:rPr>
              <a:t>Missing key literacy skills from previous years hinders reading comprehension and the acquisition of new knowledge. </a:t>
            </a:r>
          </a:p>
          <a:p>
            <a:r>
              <a:rPr lang="en-GB" i="1" dirty="0">
                <a:solidFill>
                  <a:schemeClr val="accent1">
                    <a:lumMod val="75000"/>
                  </a:schemeClr>
                </a:solidFill>
              </a:rPr>
              <a:t>As literacy and language are closely connected, these gaps also affect oracy, reducing learners' ability to engage in discussion, express ideas clearly and access the curriculum effectively </a:t>
            </a:r>
          </a:p>
          <a:p>
            <a:r>
              <a:rPr lang="en-GB" b="1" i="1" dirty="0">
                <a:solidFill>
                  <a:schemeClr val="accent1">
                    <a:lumMod val="75000"/>
                  </a:schemeClr>
                </a:solidFill>
              </a:rPr>
              <a:t>Oracy and reading are mutually reinforcing</a:t>
            </a:r>
            <a:r>
              <a:rPr lang="en-GB" i="1" dirty="0">
                <a:solidFill>
                  <a:schemeClr val="accent1">
                    <a:lumMod val="75000"/>
                  </a:schemeClr>
                </a:solidFill>
              </a:rPr>
              <a:t>: reading develops vocabulary and knowledge, while structured talk helps learners process, clarify and deepen their understanding of what they read.</a:t>
            </a:r>
          </a:p>
          <a:p>
            <a:pPr marL="0" indent="0" algn="r">
              <a:buNone/>
            </a:pPr>
            <a:r>
              <a:rPr lang="en-GB" sz="1000" i="1" dirty="0">
                <a:solidFill>
                  <a:schemeClr val="accent1">
                    <a:lumMod val="75000"/>
                  </a:schemeClr>
                </a:solidFill>
              </a:rPr>
              <a:t>(Heron et al, 2023)</a:t>
            </a:r>
            <a:endParaRPr lang="en-GB" sz="1600" i="1" dirty="0">
              <a:solidFill>
                <a:schemeClr val="accent1">
                  <a:lumMod val="75000"/>
                </a:schemeClr>
              </a:solidFill>
            </a:endParaRPr>
          </a:p>
          <a:p>
            <a:endParaRPr lang="en-GB" dirty="0"/>
          </a:p>
        </p:txBody>
      </p:sp>
    </p:spTree>
    <p:extLst>
      <p:ext uri="{BB962C8B-B14F-4D97-AF65-F5344CB8AC3E}">
        <p14:creationId xmlns:p14="http://schemas.microsoft.com/office/powerpoint/2010/main" val="1477704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E68C3-661B-A29A-8F6A-8DAE0C770F64}"/>
              </a:ext>
            </a:extLst>
          </p:cNvPr>
          <p:cNvSpPr>
            <a:spLocks noGrp="1"/>
          </p:cNvSpPr>
          <p:nvPr>
            <p:ph type="title"/>
          </p:nvPr>
        </p:nvSpPr>
        <p:spPr/>
        <p:txBody>
          <a:bodyPr>
            <a:normAutofit/>
          </a:bodyPr>
          <a:lstStyle/>
          <a:p>
            <a:pPr algn="ctr"/>
            <a:r>
              <a:rPr lang="nb-NO" sz="3200" b="1" dirty="0">
                <a:latin typeface="+mn-lt"/>
              </a:rPr>
              <a:t>Mae </a:t>
            </a:r>
            <a:r>
              <a:rPr lang="nb-NO" sz="3200" b="1" dirty="0" err="1">
                <a:latin typeface="+mn-lt"/>
              </a:rPr>
              <a:t>darllen</a:t>
            </a:r>
            <a:r>
              <a:rPr lang="nb-NO" sz="3200" b="1" dirty="0">
                <a:latin typeface="+mn-lt"/>
              </a:rPr>
              <a:t> i blant mor </a:t>
            </a:r>
            <a:r>
              <a:rPr lang="nb-NO" sz="3200" b="1" dirty="0" err="1">
                <a:latin typeface="+mn-lt"/>
              </a:rPr>
              <a:t>bwerus</a:t>
            </a:r>
            <a:r>
              <a:rPr lang="nb-NO" sz="3200" b="1" dirty="0">
                <a:latin typeface="+mn-lt"/>
              </a:rPr>
              <a:t>…..</a:t>
            </a:r>
            <a:br>
              <a:rPr lang="en-GB" sz="3200" b="1" i="1" dirty="0">
                <a:solidFill>
                  <a:schemeClr val="accent1">
                    <a:lumMod val="75000"/>
                  </a:schemeClr>
                </a:solidFill>
                <a:latin typeface="+mn-lt"/>
              </a:rPr>
            </a:br>
            <a:r>
              <a:rPr lang="en-GB" sz="3200" b="1" i="1" dirty="0">
                <a:solidFill>
                  <a:schemeClr val="accent1">
                    <a:lumMod val="75000"/>
                  </a:schemeClr>
                </a:solidFill>
                <a:latin typeface="+mn-lt"/>
              </a:rPr>
              <a:t>The benefits of reading to children…..</a:t>
            </a:r>
          </a:p>
        </p:txBody>
      </p:sp>
      <p:sp>
        <p:nvSpPr>
          <p:cNvPr id="3" name="Content Placeholder 2">
            <a:extLst>
              <a:ext uri="{FF2B5EF4-FFF2-40B4-BE49-F238E27FC236}">
                <a16:creationId xmlns:a16="http://schemas.microsoft.com/office/drawing/2014/main" id="{F70C8A72-904C-50C9-A8E9-E27B59528986}"/>
              </a:ext>
            </a:extLst>
          </p:cNvPr>
          <p:cNvSpPr>
            <a:spLocks noGrp="1"/>
          </p:cNvSpPr>
          <p:nvPr>
            <p:ph sz="half" idx="1"/>
          </p:nvPr>
        </p:nvSpPr>
        <p:spPr/>
        <p:txBody>
          <a:bodyPr>
            <a:normAutofit fontScale="85000" lnSpcReduction="20000"/>
          </a:bodyPr>
          <a:lstStyle/>
          <a:p>
            <a:r>
              <a:rPr lang="en-GB" dirty="0" err="1"/>
              <a:t>Cysur</a:t>
            </a:r>
            <a:r>
              <a:rPr lang="en-GB" dirty="0"/>
              <a:t> a </a:t>
            </a:r>
            <a:r>
              <a:rPr lang="en-GB" dirty="0" err="1"/>
              <a:t>sicrwydd</a:t>
            </a:r>
            <a:r>
              <a:rPr lang="en-GB" dirty="0"/>
              <a:t>, </a:t>
            </a:r>
            <a:r>
              <a:rPr lang="en-GB" dirty="0" err="1"/>
              <a:t>hyder</a:t>
            </a:r>
            <a:r>
              <a:rPr lang="en-GB" dirty="0"/>
              <a:t> a </a:t>
            </a:r>
            <a:r>
              <a:rPr lang="en-GB" dirty="0" err="1"/>
              <a:t>diogelwch</a:t>
            </a:r>
            <a:r>
              <a:rPr lang="en-GB" dirty="0"/>
              <a:t>, </a:t>
            </a:r>
            <a:r>
              <a:rPr lang="en-GB" dirty="0" err="1"/>
              <a:t>ymlacio</a:t>
            </a:r>
            <a:r>
              <a:rPr lang="en-GB" dirty="0"/>
              <a:t>, </a:t>
            </a:r>
            <a:r>
              <a:rPr lang="en-GB" dirty="0" err="1"/>
              <a:t>hapusrwydd</a:t>
            </a:r>
            <a:r>
              <a:rPr lang="en-GB" dirty="0"/>
              <a:t> a hwyl. 
Mae </a:t>
            </a:r>
            <a:r>
              <a:rPr lang="en-GB" dirty="0" err="1"/>
              <a:t>rhoi</a:t>
            </a:r>
            <a:r>
              <a:rPr lang="en-GB" dirty="0"/>
              <a:t> </a:t>
            </a:r>
            <a:r>
              <a:rPr lang="en-GB" dirty="0" err="1"/>
              <a:t>amser</a:t>
            </a:r>
            <a:r>
              <a:rPr lang="en-GB" dirty="0"/>
              <a:t> </a:t>
            </a:r>
            <a:r>
              <a:rPr lang="en-GB" dirty="0" err="1"/>
              <a:t>i</a:t>
            </a:r>
            <a:r>
              <a:rPr lang="en-GB" dirty="0"/>
              <a:t> </a:t>
            </a:r>
            <a:r>
              <a:rPr lang="en-GB" dirty="0" err="1"/>
              <a:t>blentyn</a:t>
            </a:r>
            <a:r>
              <a:rPr lang="en-GB" dirty="0"/>
              <a:t> a </a:t>
            </a:r>
            <a:r>
              <a:rPr lang="en-GB" dirty="0" err="1"/>
              <a:t>rhoi</a:t>
            </a:r>
            <a:r>
              <a:rPr lang="en-GB" dirty="0"/>
              <a:t> </a:t>
            </a:r>
            <a:r>
              <a:rPr lang="en-GB" dirty="0" err="1"/>
              <a:t>sylw</a:t>
            </a:r>
            <a:r>
              <a:rPr lang="en-GB" dirty="0"/>
              <a:t> </a:t>
            </a:r>
            <a:r>
              <a:rPr lang="en-GB" dirty="0" err="1"/>
              <a:t>llawn</a:t>
            </a:r>
            <a:r>
              <a:rPr lang="en-GB" dirty="0"/>
              <a:t> </a:t>
            </a:r>
            <a:r>
              <a:rPr lang="en-GB" dirty="0" err="1"/>
              <a:t>wrth</a:t>
            </a:r>
            <a:r>
              <a:rPr lang="en-GB" dirty="0"/>
              <a:t> </a:t>
            </a:r>
            <a:r>
              <a:rPr lang="en-GB" dirty="0" err="1"/>
              <a:t>eu</a:t>
            </a:r>
            <a:r>
              <a:rPr lang="en-GB" dirty="0"/>
              <a:t> </a:t>
            </a:r>
            <a:r>
              <a:rPr lang="en-GB" dirty="0" err="1"/>
              <a:t>darllen</a:t>
            </a:r>
            <a:r>
              <a:rPr lang="en-GB" dirty="0"/>
              <a:t> </a:t>
            </a:r>
            <a:r>
              <a:rPr lang="en-GB" dirty="0" err="1"/>
              <a:t>stori</a:t>
            </a:r>
            <a:r>
              <a:rPr lang="en-GB" dirty="0"/>
              <a:t> </a:t>
            </a:r>
            <a:r>
              <a:rPr lang="en-GB" dirty="0" err="1"/>
              <a:t>yn</a:t>
            </a:r>
            <a:r>
              <a:rPr lang="en-GB" dirty="0"/>
              <a:t> </a:t>
            </a:r>
            <a:r>
              <a:rPr lang="en-GB" dirty="0" err="1"/>
              <a:t>dweud</a:t>
            </a:r>
            <a:r>
              <a:rPr lang="en-GB" dirty="0"/>
              <a:t> </a:t>
            </a:r>
            <a:r>
              <a:rPr lang="en-GB" dirty="0" err="1"/>
              <a:t>wrthyn</a:t>
            </a:r>
            <a:r>
              <a:rPr lang="en-GB" dirty="0"/>
              <a:t> </a:t>
            </a:r>
            <a:r>
              <a:rPr lang="en-GB" dirty="0" err="1"/>
              <a:t>nhw</a:t>
            </a:r>
            <a:r>
              <a:rPr lang="en-GB" dirty="0"/>
              <a:t> </a:t>
            </a:r>
            <a:r>
              <a:rPr lang="en-GB" dirty="0" err="1"/>
              <a:t>eu</a:t>
            </a:r>
            <a:r>
              <a:rPr lang="en-GB" dirty="0"/>
              <a:t> bod </a:t>
            </a:r>
            <a:r>
              <a:rPr lang="en-GB" dirty="0" err="1"/>
              <a:t>yn</a:t>
            </a:r>
            <a:r>
              <a:rPr lang="en-GB" dirty="0"/>
              <a:t> </a:t>
            </a:r>
            <a:r>
              <a:rPr lang="en-GB" dirty="0" err="1"/>
              <a:t>bwysig</a:t>
            </a:r>
            <a:r>
              <a:rPr lang="en-GB" dirty="0"/>
              <a:t>. </a:t>
            </a:r>
          </a:p>
          <a:p>
            <a:r>
              <a:rPr lang="en-GB" dirty="0" err="1"/>
              <a:t>Mae'n</a:t>
            </a:r>
            <a:r>
              <a:rPr lang="en-GB" dirty="0"/>
              <a:t> </a:t>
            </a:r>
            <a:r>
              <a:rPr lang="en-GB" dirty="0" err="1"/>
              <a:t>adeiladu</a:t>
            </a:r>
            <a:r>
              <a:rPr lang="en-GB" dirty="0"/>
              <a:t> </a:t>
            </a:r>
            <a:r>
              <a:rPr lang="en-GB" dirty="0" err="1"/>
              <a:t>hunan-barch</a:t>
            </a:r>
            <a:r>
              <a:rPr lang="en-GB" dirty="0"/>
              <a:t>, </a:t>
            </a:r>
            <a:r>
              <a:rPr lang="en-GB" dirty="0" err="1"/>
              <a:t>geirfa</a:t>
            </a:r>
            <a:r>
              <a:rPr lang="en-GB" dirty="0"/>
              <a:t>, </a:t>
            </a:r>
            <a:r>
              <a:rPr lang="en-GB" dirty="0" err="1"/>
              <a:t>yn</a:t>
            </a:r>
            <a:r>
              <a:rPr lang="en-GB" dirty="0"/>
              <a:t> </a:t>
            </a:r>
            <a:r>
              <a:rPr lang="en-GB" dirty="0" err="1"/>
              <a:t>bwydo</a:t>
            </a:r>
            <a:r>
              <a:rPr lang="en-GB" dirty="0"/>
              <a:t> </a:t>
            </a:r>
            <a:r>
              <a:rPr lang="en-GB" dirty="0" err="1"/>
              <a:t>dychymyg</a:t>
            </a:r>
            <a:r>
              <a:rPr lang="en-GB" dirty="0"/>
              <a:t> a </a:t>
            </a:r>
            <a:r>
              <a:rPr lang="en-GB" dirty="0" err="1"/>
              <a:t>hyd</a:t>
            </a:r>
            <a:r>
              <a:rPr lang="en-GB" dirty="0"/>
              <a:t> </a:t>
            </a:r>
            <a:r>
              <a:rPr lang="en-GB" dirty="0" err="1"/>
              <a:t>yn</a:t>
            </a:r>
            <a:r>
              <a:rPr lang="en-GB" dirty="0"/>
              <a:t> </a:t>
            </a:r>
            <a:r>
              <a:rPr lang="en-GB" dirty="0" err="1"/>
              <a:t>oed</a:t>
            </a:r>
            <a:r>
              <a:rPr lang="en-GB" dirty="0"/>
              <a:t> </a:t>
            </a:r>
            <a:r>
              <a:rPr lang="en-GB" dirty="0" err="1"/>
              <a:t>yn</a:t>
            </a:r>
            <a:r>
              <a:rPr lang="en-GB" dirty="0"/>
              <a:t> </a:t>
            </a:r>
            <a:r>
              <a:rPr lang="en-GB" dirty="0" err="1"/>
              <a:t>gwella</a:t>
            </a:r>
            <a:r>
              <a:rPr lang="en-GB" dirty="0"/>
              <a:t> </a:t>
            </a:r>
            <a:r>
              <a:rPr lang="en-GB" dirty="0" err="1"/>
              <a:t>eu</a:t>
            </a:r>
            <a:r>
              <a:rPr lang="en-GB" dirty="0"/>
              <a:t> </a:t>
            </a:r>
            <a:r>
              <a:rPr lang="en-GB" dirty="0" err="1"/>
              <a:t>patrymau</a:t>
            </a:r>
            <a:r>
              <a:rPr lang="en-GB" dirty="0"/>
              <a:t> </a:t>
            </a:r>
            <a:r>
              <a:rPr lang="en-GB" dirty="0" err="1"/>
              <a:t>cysgu</a:t>
            </a:r>
            <a:r>
              <a:rPr lang="en-GB" dirty="0"/>
              <a:t>.</a:t>
            </a:r>
            <a:r>
              <a:rPr lang="en-GB" sz="900" dirty="0"/>
              <a:t> (National Literacy Trust, 2026a)</a:t>
            </a:r>
            <a:r>
              <a:rPr lang="en-GB" dirty="0"/>
              <a:t>
</a:t>
            </a:r>
            <a:r>
              <a:rPr lang="en-GB" dirty="0" err="1"/>
              <a:t>Ond</a:t>
            </a:r>
            <a:r>
              <a:rPr lang="en-GB" dirty="0"/>
              <a:t> </a:t>
            </a:r>
            <a:r>
              <a:rPr lang="en-GB" dirty="0" err="1"/>
              <a:t>eto</a:t>
            </a:r>
            <a:r>
              <a:rPr lang="en-GB" dirty="0"/>
              <a:t> </a:t>
            </a:r>
            <a:r>
              <a:rPr lang="en-GB" dirty="0" err="1"/>
              <a:t>mae</a:t>
            </a:r>
            <a:r>
              <a:rPr lang="en-GB" dirty="0"/>
              <a:t> </a:t>
            </a:r>
            <a:r>
              <a:rPr lang="en-GB" dirty="0" err="1"/>
              <a:t>llai</a:t>
            </a:r>
            <a:r>
              <a:rPr lang="en-GB" dirty="0"/>
              <a:t> </a:t>
            </a:r>
            <a:r>
              <a:rPr lang="en-GB" dirty="0" err="1"/>
              <a:t>na</a:t>
            </a:r>
            <a:r>
              <a:rPr lang="en-GB" dirty="0"/>
              <a:t> </a:t>
            </a:r>
            <a:r>
              <a:rPr lang="en-GB" dirty="0" err="1"/>
              <a:t>hanner</a:t>
            </a:r>
            <a:r>
              <a:rPr lang="en-GB" dirty="0"/>
              <a:t> y plant 0–5 </a:t>
            </a:r>
            <a:r>
              <a:rPr lang="en-GB" dirty="0" err="1"/>
              <a:t>oed</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darllen</a:t>
            </a:r>
            <a:r>
              <a:rPr lang="en-GB" dirty="0"/>
              <a:t> </a:t>
            </a:r>
            <a:r>
              <a:rPr lang="en-GB" dirty="0" err="1"/>
              <a:t>i</a:t>
            </a:r>
            <a:r>
              <a:rPr lang="en-GB" dirty="0"/>
              <a:t> bob </a:t>
            </a:r>
            <a:r>
              <a:rPr lang="en-GB" dirty="0" err="1"/>
              <a:t>dydd</a:t>
            </a:r>
            <a:r>
              <a:rPr lang="en-GB" dirty="0"/>
              <a:t> neu </a:t>
            </a:r>
            <a:r>
              <a:rPr lang="en-GB" dirty="0" err="1"/>
              <a:t>bron</a:t>
            </a:r>
            <a:r>
              <a:rPr lang="en-GB" dirty="0"/>
              <a:t> bob </a:t>
            </a:r>
            <a:r>
              <a:rPr lang="en-GB" dirty="0" err="1"/>
              <a:t>dydd</a:t>
            </a:r>
            <a:r>
              <a:rPr lang="en-GB" dirty="0"/>
              <a:t> </a:t>
            </a:r>
            <a:r>
              <a:rPr lang="en-GB" dirty="0" err="1"/>
              <a:t>gan</a:t>
            </a:r>
            <a:r>
              <a:rPr lang="en-GB" dirty="0"/>
              <a:t> </a:t>
            </a:r>
            <a:r>
              <a:rPr lang="en-GB" dirty="0" err="1"/>
              <a:t>eu</a:t>
            </a:r>
            <a:r>
              <a:rPr lang="en-GB" dirty="0"/>
              <a:t> </a:t>
            </a:r>
            <a:r>
              <a:rPr lang="en-GB" dirty="0" err="1"/>
              <a:t>rhieni</a:t>
            </a:r>
            <a:r>
              <a:rPr lang="en-GB" dirty="0"/>
              <a:t>. </a:t>
            </a:r>
          </a:p>
          <a:p>
            <a:pPr marL="0" indent="0" algn="r">
              <a:buNone/>
            </a:pPr>
            <a:r>
              <a:rPr lang="en-GB" sz="900" dirty="0"/>
              <a:t>(National Literacy Trust, 2026b)</a:t>
            </a:r>
          </a:p>
          <a:p>
            <a:endParaRPr lang="en-GB" dirty="0"/>
          </a:p>
          <a:p>
            <a:endParaRPr lang="en-GB" dirty="0"/>
          </a:p>
        </p:txBody>
      </p:sp>
      <p:sp>
        <p:nvSpPr>
          <p:cNvPr id="4" name="Content Placeholder 3">
            <a:extLst>
              <a:ext uri="{FF2B5EF4-FFF2-40B4-BE49-F238E27FC236}">
                <a16:creationId xmlns:a16="http://schemas.microsoft.com/office/drawing/2014/main" id="{D70DA4EA-1D5D-5ADD-5792-8A83F7B84DFF}"/>
              </a:ext>
            </a:extLst>
          </p:cNvPr>
          <p:cNvSpPr>
            <a:spLocks noGrp="1"/>
          </p:cNvSpPr>
          <p:nvPr>
            <p:ph sz="half" idx="2"/>
          </p:nvPr>
        </p:nvSpPr>
        <p:spPr/>
        <p:txBody>
          <a:bodyPr>
            <a:normAutofit fontScale="85000" lnSpcReduction="20000"/>
          </a:bodyPr>
          <a:lstStyle/>
          <a:p>
            <a:r>
              <a:rPr lang="en-GB" i="1" dirty="0">
                <a:solidFill>
                  <a:schemeClr val="accent1">
                    <a:lumMod val="75000"/>
                  </a:schemeClr>
                </a:solidFill>
              </a:rPr>
              <a:t>Comfort and reassurance, confidence and security, relaxation, happiness and fun. </a:t>
            </a:r>
          </a:p>
          <a:p>
            <a:r>
              <a:rPr lang="en-GB" i="1" dirty="0">
                <a:solidFill>
                  <a:schemeClr val="accent1">
                    <a:lumMod val="75000"/>
                  </a:schemeClr>
                </a:solidFill>
              </a:rPr>
              <a:t>Giving a child time and full attention when reading them a story tells them they matter. </a:t>
            </a:r>
          </a:p>
          <a:p>
            <a:r>
              <a:rPr lang="en-GB" i="1" dirty="0">
                <a:solidFill>
                  <a:schemeClr val="accent1">
                    <a:lumMod val="75000"/>
                  </a:schemeClr>
                </a:solidFill>
              </a:rPr>
              <a:t>It builds self-esteem, vocabulary, feeds imagination and even improves their sleeping patterns. </a:t>
            </a:r>
            <a:r>
              <a:rPr lang="en-GB" sz="1000" i="1" dirty="0">
                <a:solidFill>
                  <a:schemeClr val="accent1">
                    <a:lumMod val="75000"/>
                  </a:schemeClr>
                </a:solidFill>
              </a:rPr>
              <a:t>(National Literacy Trust, 2026a)</a:t>
            </a:r>
            <a:endParaRPr lang="en-GB" i="1" dirty="0">
              <a:solidFill>
                <a:schemeClr val="accent1">
                  <a:lumMod val="75000"/>
                </a:schemeClr>
              </a:solidFill>
            </a:endParaRPr>
          </a:p>
          <a:p>
            <a:r>
              <a:rPr lang="en-GB" i="1" dirty="0">
                <a:solidFill>
                  <a:schemeClr val="accent1">
                    <a:lumMod val="75000"/>
                  </a:schemeClr>
                </a:solidFill>
              </a:rPr>
              <a:t>Yet </a:t>
            </a:r>
            <a:r>
              <a:rPr lang="en-GB" b="1" i="1" dirty="0">
                <a:solidFill>
                  <a:schemeClr val="accent1">
                    <a:lumMod val="75000"/>
                  </a:schemeClr>
                </a:solidFill>
                <a:hlinkClick r:id="rId2">
                  <a:extLst>
                    <a:ext uri="{A12FA001-AC4F-418D-AE19-62706E023703}">
                      <ahyp:hlinkClr xmlns:ahyp="http://schemas.microsoft.com/office/drawing/2018/hyperlinkcolor" val="tx"/>
                    </a:ext>
                  </a:extLst>
                </a:hlinkClick>
              </a:rPr>
              <a:t>fewer than half of 0–5-year-olds </a:t>
            </a:r>
            <a:r>
              <a:rPr lang="en-GB" b="1" i="1" dirty="0">
                <a:solidFill>
                  <a:schemeClr val="accent1">
                    <a:lumMod val="75000"/>
                  </a:schemeClr>
                </a:solidFill>
              </a:rPr>
              <a:t> </a:t>
            </a:r>
            <a:r>
              <a:rPr lang="en-GB" i="1" dirty="0">
                <a:solidFill>
                  <a:schemeClr val="accent1">
                    <a:lumMod val="75000"/>
                  </a:schemeClr>
                </a:solidFill>
              </a:rPr>
              <a:t>are read to every day or nearly every day by their parents </a:t>
            </a:r>
            <a:r>
              <a:rPr lang="en-GB" sz="1000" i="1" dirty="0">
                <a:solidFill>
                  <a:schemeClr val="accent1">
                    <a:lumMod val="75000"/>
                  </a:schemeClr>
                </a:solidFill>
              </a:rPr>
              <a:t>(National Literacy Trust, 2026b)</a:t>
            </a:r>
            <a:endParaRPr lang="en-GB" i="1" dirty="0">
              <a:solidFill>
                <a:schemeClr val="accent1">
                  <a:lumMod val="75000"/>
                </a:schemeClr>
              </a:solidFill>
            </a:endParaRPr>
          </a:p>
        </p:txBody>
      </p:sp>
    </p:spTree>
    <p:extLst>
      <p:ext uri="{BB962C8B-B14F-4D97-AF65-F5344CB8AC3E}">
        <p14:creationId xmlns:p14="http://schemas.microsoft.com/office/powerpoint/2010/main" val="2919781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7334B-5698-AC96-99F1-5CBD5E5703B2}"/>
              </a:ext>
            </a:extLst>
          </p:cNvPr>
          <p:cNvSpPr>
            <a:spLocks noGrp="1"/>
          </p:cNvSpPr>
          <p:nvPr>
            <p:ph type="title"/>
          </p:nvPr>
        </p:nvSpPr>
        <p:spPr/>
        <p:txBody>
          <a:bodyPr>
            <a:normAutofit/>
          </a:bodyPr>
          <a:lstStyle/>
          <a:p>
            <a:pPr algn="ctr"/>
            <a:r>
              <a:rPr lang="en-GB" sz="3200" b="1" dirty="0">
                <a:latin typeface="+mn-lt"/>
              </a:rPr>
              <a:t>Pam </a:t>
            </a:r>
            <a:r>
              <a:rPr lang="en-GB" sz="3200" b="1" dirty="0" err="1">
                <a:latin typeface="+mn-lt"/>
              </a:rPr>
              <a:t>nad</a:t>
            </a:r>
            <a:r>
              <a:rPr lang="en-GB" sz="3200" b="1" dirty="0">
                <a:latin typeface="+mn-lt"/>
              </a:rPr>
              <a:t> </a:t>
            </a:r>
            <a:r>
              <a:rPr lang="en-GB" sz="3200" b="1" dirty="0" err="1">
                <a:latin typeface="+mn-lt"/>
              </a:rPr>
              <a:t>oes</a:t>
            </a:r>
            <a:r>
              <a:rPr lang="en-GB" sz="3200" b="1" dirty="0">
                <a:latin typeface="+mn-lt"/>
              </a:rPr>
              <a:t> </a:t>
            </a:r>
            <a:r>
              <a:rPr lang="en-GB" sz="3200" b="1" dirty="0" err="1">
                <a:latin typeface="+mn-lt"/>
              </a:rPr>
              <a:t>mwy</a:t>
            </a:r>
            <a:r>
              <a:rPr lang="en-GB" sz="3200" b="1" dirty="0">
                <a:latin typeface="+mn-lt"/>
              </a:rPr>
              <a:t> o </a:t>
            </a:r>
            <a:r>
              <a:rPr lang="en-GB" sz="3200" b="1" dirty="0" err="1">
                <a:latin typeface="+mn-lt"/>
              </a:rPr>
              <a:t>rieni</a:t>
            </a:r>
            <a:r>
              <a:rPr lang="en-GB" sz="3200" b="1" dirty="0">
                <a:latin typeface="+mn-lt"/>
              </a:rPr>
              <a:t> </a:t>
            </a:r>
            <a:r>
              <a:rPr lang="en-GB" sz="3200" b="1" dirty="0" err="1">
                <a:latin typeface="+mn-lt"/>
              </a:rPr>
              <a:t>yn</a:t>
            </a:r>
            <a:r>
              <a:rPr lang="en-GB" sz="3200" b="1" dirty="0">
                <a:latin typeface="+mn-lt"/>
              </a:rPr>
              <a:t> </a:t>
            </a:r>
            <a:r>
              <a:rPr lang="en-GB" sz="3200" b="1" dirty="0" err="1">
                <a:latin typeface="+mn-lt"/>
              </a:rPr>
              <a:t>gwneud</a:t>
            </a:r>
            <a:r>
              <a:rPr lang="en-GB" sz="3200" b="1" dirty="0">
                <a:latin typeface="+mn-lt"/>
              </a:rPr>
              <a:t> </a:t>
            </a:r>
            <a:r>
              <a:rPr lang="en-GB" sz="3200" b="1" dirty="0" err="1">
                <a:latin typeface="+mn-lt"/>
              </a:rPr>
              <a:t>hynny</a:t>
            </a:r>
            <a:r>
              <a:rPr lang="en-GB" sz="3200" b="1" dirty="0">
                <a:latin typeface="+mn-lt"/>
              </a:rPr>
              <a:t>?</a:t>
            </a:r>
            <a:br>
              <a:rPr lang="en-GB" sz="2800" b="1" i="1" dirty="0">
                <a:solidFill>
                  <a:schemeClr val="accent1">
                    <a:lumMod val="75000"/>
                  </a:schemeClr>
                </a:solidFill>
                <a:latin typeface="+mn-lt"/>
              </a:rPr>
            </a:br>
            <a:r>
              <a:rPr lang="en-GB" sz="3200" b="1" i="1" dirty="0">
                <a:solidFill>
                  <a:schemeClr val="accent1">
                    <a:lumMod val="75000"/>
                  </a:schemeClr>
                </a:solidFill>
                <a:latin typeface="+mn-lt"/>
              </a:rPr>
              <a:t>Why don’t more parents read to their children?</a:t>
            </a:r>
          </a:p>
        </p:txBody>
      </p:sp>
      <p:sp>
        <p:nvSpPr>
          <p:cNvPr id="3" name="Content Placeholder 2">
            <a:extLst>
              <a:ext uri="{FF2B5EF4-FFF2-40B4-BE49-F238E27FC236}">
                <a16:creationId xmlns:a16="http://schemas.microsoft.com/office/drawing/2014/main" id="{EC43EB86-BBA0-E597-69CD-45A68CE33C59}"/>
              </a:ext>
            </a:extLst>
          </p:cNvPr>
          <p:cNvSpPr>
            <a:spLocks noGrp="1"/>
          </p:cNvSpPr>
          <p:nvPr>
            <p:ph sz="half" idx="1"/>
          </p:nvPr>
        </p:nvSpPr>
        <p:spPr/>
        <p:txBody>
          <a:bodyPr>
            <a:normAutofit fontScale="77500" lnSpcReduction="20000"/>
          </a:bodyPr>
          <a:lstStyle/>
          <a:p>
            <a:r>
              <a:rPr lang="en-GB" dirty="0" err="1"/>
              <a:t>Mae'r</a:t>
            </a:r>
            <a:r>
              <a:rPr lang="en-GB" dirty="0"/>
              <a:t> </a:t>
            </a:r>
            <a:r>
              <a:rPr lang="en-GB" dirty="0" err="1"/>
              <a:t>sefyllfa</a:t>
            </a:r>
            <a:r>
              <a:rPr lang="en-GB" dirty="0"/>
              <a:t> o </a:t>
            </a:r>
            <a:r>
              <a:rPr lang="en-GB" dirty="0" err="1"/>
              <a:t>ddarllen</a:t>
            </a:r>
            <a:r>
              <a:rPr lang="en-GB" dirty="0"/>
              <a:t> </a:t>
            </a:r>
            <a:r>
              <a:rPr lang="en-GB" dirty="0" err="1"/>
              <a:t>fel</a:t>
            </a:r>
            <a:r>
              <a:rPr lang="en-GB" dirty="0"/>
              <a:t> </a:t>
            </a:r>
            <a:r>
              <a:rPr lang="en-GB" dirty="0" err="1"/>
              <a:t>stapl</a:t>
            </a:r>
            <a:r>
              <a:rPr lang="en-GB" dirty="0"/>
              <a:t> o </a:t>
            </a:r>
            <a:r>
              <a:rPr lang="en-GB" dirty="0" err="1"/>
              <a:t>adloniant</a:t>
            </a:r>
            <a:r>
              <a:rPr lang="en-GB" dirty="0"/>
              <a:t> ac </a:t>
            </a:r>
            <a:r>
              <a:rPr lang="en-GB" dirty="0" err="1"/>
              <a:t>ymlacio</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herio</a:t>
            </a:r>
            <a:r>
              <a:rPr lang="en-GB" dirty="0"/>
              <a:t> </a:t>
            </a:r>
            <a:r>
              <a:rPr lang="en-GB" dirty="0" err="1"/>
              <a:t>gan</a:t>
            </a:r>
            <a:r>
              <a:rPr lang="en-GB" dirty="0"/>
              <a:t> </a:t>
            </a:r>
            <a:r>
              <a:rPr lang="en-GB" dirty="0" err="1"/>
              <a:t>fywydau</a:t>
            </a:r>
            <a:r>
              <a:rPr lang="en-GB" dirty="0"/>
              <a:t> </a:t>
            </a:r>
            <a:r>
              <a:rPr lang="en-GB" dirty="0" err="1"/>
              <a:t>teuluol</a:t>
            </a:r>
            <a:r>
              <a:rPr lang="en-GB" dirty="0"/>
              <a:t> </a:t>
            </a:r>
            <a:r>
              <a:rPr lang="en-GB" dirty="0" err="1"/>
              <a:t>hectig</a:t>
            </a:r>
            <a:r>
              <a:rPr lang="en-GB" dirty="0"/>
              <a:t>, </a:t>
            </a:r>
            <a:r>
              <a:rPr lang="en-GB" dirty="0" err="1"/>
              <a:t>diffyg</a:t>
            </a:r>
            <a:r>
              <a:rPr lang="en-GB" dirty="0"/>
              <a:t> </a:t>
            </a:r>
            <a:r>
              <a:rPr lang="en-GB" dirty="0" err="1"/>
              <a:t>amser</a:t>
            </a:r>
            <a:r>
              <a:rPr lang="en-GB" dirty="0"/>
              <a:t> a </a:t>
            </a:r>
            <a:r>
              <a:rPr lang="en-GB" dirty="0" err="1"/>
              <a:t>chanfyddiad</a:t>
            </a:r>
            <a:r>
              <a:rPr lang="en-GB" dirty="0"/>
              <a:t> </a:t>
            </a:r>
            <a:r>
              <a:rPr lang="en-GB" dirty="0" err="1"/>
              <a:t>rhai</a:t>
            </a:r>
            <a:r>
              <a:rPr lang="en-GB" dirty="0"/>
              <a:t> </a:t>
            </a:r>
            <a:r>
              <a:rPr lang="en-GB" dirty="0" err="1"/>
              <a:t>rhieni</a:t>
            </a:r>
            <a:r>
              <a:rPr lang="en-GB" dirty="0"/>
              <a:t> bod </a:t>
            </a:r>
            <a:r>
              <a:rPr lang="en-GB" dirty="0" err="1"/>
              <a:t>darllen</a:t>
            </a:r>
            <a:r>
              <a:rPr lang="en-GB" dirty="0"/>
              <a:t> </a:t>
            </a:r>
            <a:r>
              <a:rPr lang="en-GB" dirty="0" err="1"/>
              <a:t>i'w</a:t>
            </a:r>
            <a:r>
              <a:rPr lang="en-GB" dirty="0"/>
              <a:t> </a:t>
            </a:r>
            <a:r>
              <a:rPr lang="en-GB" dirty="0" err="1"/>
              <a:t>plentyn</a:t>
            </a:r>
            <a:r>
              <a:rPr lang="en-GB" dirty="0"/>
              <a:t> </a:t>
            </a:r>
            <a:r>
              <a:rPr lang="en-GB" dirty="0" err="1"/>
              <a:t>yn</a:t>
            </a:r>
            <a:r>
              <a:rPr lang="en-GB" dirty="0"/>
              <a:t> </a:t>
            </a:r>
            <a:r>
              <a:rPr lang="en-GB" dirty="0" err="1"/>
              <a:t>orchest</a:t>
            </a:r>
            <a:r>
              <a:rPr lang="en-GB" dirty="0"/>
              <a:t>.
Yn </a:t>
            </a:r>
            <a:r>
              <a:rPr lang="en-GB" dirty="0" err="1"/>
              <a:t>aml</a:t>
            </a:r>
            <a:r>
              <a:rPr lang="en-GB" dirty="0"/>
              <a:t> gall </a:t>
            </a:r>
            <a:r>
              <a:rPr lang="en-GB" dirty="0" err="1"/>
              <a:t>hefyd</a:t>
            </a:r>
            <a:r>
              <a:rPr lang="en-GB" dirty="0"/>
              <a:t> </a:t>
            </a:r>
            <a:r>
              <a:rPr lang="en-GB" dirty="0" err="1"/>
              <a:t>fynd</a:t>
            </a:r>
            <a:r>
              <a:rPr lang="en-GB" dirty="0"/>
              <a:t> ag </a:t>
            </a:r>
            <a:r>
              <a:rPr lang="en-GB" dirty="0" err="1"/>
              <a:t>ôl-adain</a:t>
            </a:r>
            <a:r>
              <a:rPr lang="en-GB" dirty="0"/>
              <a:t> </a:t>
            </a:r>
            <a:r>
              <a:rPr lang="en-GB" dirty="0" err="1"/>
              <a:t>i</a:t>
            </a:r>
            <a:r>
              <a:rPr lang="en-GB" dirty="0"/>
              <a:t> </a:t>
            </a:r>
            <a:r>
              <a:rPr lang="en-GB" dirty="0" err="1"/>
              <a:t>amser</a:t>
            </a:r>
            <a:r>
              <a:rPr lang="en-GB" dirty="0"/>
              <a:t> </a:t>
            </a:r>
            <a:r>
              <a:rPr lang="en-GB" dirty="0" err="1"/>
              <a:t>sgrîn</a:t>
            </a:r>
            <a:r>
              <a:rPr lang="en-GB" dirty="0"/>
              <a:t>. Ac </a:t>
            </a:r>
            <a:r>
              <a:rPr lang="en-GB" dirty="0" err="1"/>
              <a:t>mae</a:t>
            </a:r>
            <a:r>
              <a:rPr lang="en-GB" dirty="0"/>
              <a:t> </a:t>
            </a:r>
            <a:r>
              <a:rPr lang="en-GB" dirty="0" err="1"/>
              <a:t>gormod</a:t>
            </a:r>
            <a:r>
              <a:rPr lang="en-GB" dirty="0"/>
              <a:t> o </a:t>
            </a:r>
            <a:r>
              <a:rPr lang="en-GB" dirty="0" err="1"/>
              <a:t>bwyslais</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roi</a:t>
            </a:r>
            <a:r>
              <a:rPr lang="en-GB" dirty="0"/>
              <a:t> </a:t>
            </a:r>
            <a:r>
              <a:rPr lang="en-GB" dirty="0" err="1"/>
              <a:t>ar</a:t>
            </a:r>
            <a:r>
              <a:rPr lang="en-GB" dirty="0"/>
              <a:t> </a:t>
            </a:r>
            <a:r>
              <a:rPr lang="en-GB" dirty="0" err="1"/>
              <a:t>ddarllen</a:t>
            </a:r>
            <a:r>
              <a:rPr lang="en-GB" dirty="0"/>
              <a:t> </a:t>
            </a:r>
            <a:r>
              <a:rPr lang="en-GB" dirty="0" err="1"/>
              <a:t>fel</a:t>
            </a:r>
            <a:r>
              <a:rPr lang="en-GB" dirty="0"/>
              <a:t> </a:t>
            </a:r>
            <a:r>
              <a:rPr lang="en-GB" dirty="0" err="1"/>
              <a:t>sgil</a:t>
            </a:r>
            <a:r>
              <a:rPr lang="en-GB" dirty="0"/>
              <a:t> ac </a:t>
            </a:r>
            <a:r>
              <a:rPr lang="en-GB" dirty="0" err="1"/>
              <a:t>nid</a:t>
            </a:r>
            <a:r>
              <a:rPr lang="en-GB" dirty="0"/>
              <a:t> </a:t>
            </a:r>
            <a:r>
              <a:rPr lang="en-GB" dirty="0" err="1"/>
              <a:t>fel</a:t>
            </a:r>
            <a:r>
              <a:rPr lang="en-GB" dirty="0"/>
              <a:t> </a:t>
            </a:r>
            <a:r>
              <a:rPr lang="en-GB" dirty="0" err="1"/>
              <a:t>pleser</a:t>
            </a:r>
            <a:r>
              <a:rPr lang="en-GB" dirty="0"/>
              <a:t>. 
</a:t>
            </a:r>
            <a:r>
              <a:rPr lang="en-GB" dirty="0" err="1"/>
              <a:t>Mae'r</a:t>
            </a:r>
            <a:r>
              <a:rPr lang="en-GB" dirty="0"/>
              <a:t> </a:t>
            </a:r>
            <a:r>
              <a:rPr lang="en-GB" dirty="0" err="1"/>
              <a:t>pwyslais</a:t>
            </a:r>
            <a:r>
              <a:rPr lang="en-GB" dirty="0"/>
              <a:t> </a:t>
            </a:r>
            <a:r>
              <a:rPr lang="en-GB" dirty="0" err="1"/>
              <a:t>hwn</a:t>
            </a:r>
            <a:r>
              <a:rPr lang="en-GB" dirty="0"/>
              <a:t> </a:t>
            </a:r>
            <a:r>
              <a:rPr lang="en-GB" dirty="0" err="1"/>
              <a:t>hyd</a:t>
            </a:r>
            <a:r>
              <a:rPr lang="en-GB" dirty="0"/>
              <a:t> </a:t>
            </a:r>
            <a:r>
              <a:rPr lang="en-GB" dirty="0" err="1"/>
              <a:t>yn</a:t>
            </a:r>
            <a:r>
              <a:rPr lang="en-GB" dirty="0"/>
              <a:t> </a:t>
            </a:r>
            <a:r>
              <a:rPr lang="en-GB" dirty="0" err="1"/>
              <a:t>oed</a:t>
            </a:r>
            <a:r>
              <a:rPr lang="en-GB" dirty="0"/>
              <a:t> </a:t>
            </a:r>
            <a:r>
              <a:rPr lang="en-GB" dirty="0" err="1"/>
              <a:t>yn</a:t>
            </a:r>
            <a:r>
              <a:rPr lang="en-GB" dirty="0"/>
              <a:t> </a:t>
            </a:r>
            <a:r>
              <a:rPr lang="en-GB" dirty="0" err="1"/>
              <a:t>lledaenu</a:t>
            </a:r>
            <a:r>
              <a:rPr lang="en-GB" dirty="0"/>
              <a:t> </a:t>
            </a:r>
            <a:r>
              <a:rPr lang="en-GB" dirty="0" err="1"/>
              <a:t>drwy</a:t>
            </a:r>
            <a:r>
              <a:rPr lang="en-GB" dirty="0"/>
              <a:t> </a:t>
            </a:r>
            <a:r>
              <a:rPr lang="en-GB" dirty="0" err="1"/>
              <a:t>gydol</a:t>
            </a:r>
            <a:r>
              <a:rPr lang="en-GB" dirty="0"/>
              <a:t> y </a:t>
            </a:r>
            <a:r>
              <a:rPr lang="en-GB" dirty="0" err="1"/>
              <a:t>blynyddoedd</a:t>
            </a:r>
            <a:r>
              <a:rPr lang="en-GB" dirty="0"/>
              <a:t> </a:t>
            </a:r>
            <a:r>
              <a:rPr lang="en-GB" dirty="0" err="1"/>
              <a:t>cynnar</a:t>
            </a:r>
            <a:r>
              <a:rPr lang="en-GB" dirty="0"/>
              <a:t> </a:t>
            </a:r>
            <a:r>
              <a:rPr lang="en-GB" dirty="0" err="1"/>
              <a:t>iawn</a:t>
            </a:r>
            <a:r>
              <a:rPr lang="en-GB" dirty="0"/>
              <a:t> (0-3 </a:t>
            </a:r>
            <a:r>
              <a:rPr lang="en-GB" dirty="0" err="1"/>
              <a:t>oed</a:t>
            </a:r>
            <a:r>
              <a:rPr lang="en-GB" dirty="0"/>
              <a:t>), </a:t>
            </a:r>
            <a:r>
              <a:rPr lang="en-GB" dirty="0" err="1"/>
              <a:t>oherwydd</a:t>
            </a:r>
            <a:r>
              <a:rPr lang="en-GB" dirty="0"/>
              <a:t> </a:t>
            </a:r>
            <a:r>
              <a:rPr lang="en-GB" dirty="0" err="1"/>
              <a:t>mae</a:t>
            </a:r>
            <a:r>
              <a:rPr lang="en-GB" dirty="0"/>
              <a:t> </a:t>
            </a:r>
            <a:r>
              <a:rPr lang="en-GB" dirty="0" err="1"/>
              <a:t>darllen</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ei</a:t>
            </a:r>
            <a:r>
              <a:rPr lang="en-GB" dirty="0"/>
              <a:t> weld </a:t>
            </a:r>
            <a:r>
              <a:rPr lang="en-GB" dirty="0" err="1"/>
              <a:t>fel</a:t>
            </a:r>
            <a:r>
              <a:rPr lang="en-GB" dirty="0"/>
              <a:t> </a:t>
            </a:r>
            <a:r>
              <a:rPr lang="en-GB" dirty="0" err="1"/>
              <a:t>sgil</a:t>
            </a:r>
            <a:r>
              <a:rPr lang="en-GB" dirty="0"/>
              <a:t> </a:t>
            </a:r>
            <a:r>
              <a:rPr lang="en-GB" dirty="0" err="1"/>
              <a:t>i</a:t>
            </a:r>
            <a:r>
              <a:rPr lang="en-GB" dirty="0"/>
              <a:t> </a:t>
            </a:r>
            <a:r>
              <a:rPr lang="en-GB" dirty="0" err="1"/>
              <a:t>ddysgu'n</a:t>
            </a:r>
            <a:r>
              <a:rPr lang="en-GB" dirty="0"/>
              <a:t> </a:t>
            </a:r>
            <a:r>
              <a:rPr lang="en-GB" dirty="0" err="1"/>
              <a:t>hwyrach</a:t>
            </a:r>
            <a:r>
              <a:rPr lang="en-GB" dirty="0"/>
              <a:t> </a:t>
            </a:r>
            <a:r>
              <a:rPr lang="en-GB" dirty="0" err="1"/>
              <a:t>yn</a:t>
            </a:r>
            <a:r>
              <a:rPr lang="en-GB" dirty="0"/>
              <a:t> yr </a:t>
            </a:r>
            <a:r>
              <a:rPr lang="en-GB" dirty="0" err="1"/>
              <a:t>ysgol</a:t>
            </a:r>
            <a:r>
              <a:rPr lang="en-GB" dirty="0"/>
              <a:t>.         </a:t>
            </a:r>
            <a:r>
              <a:rPr lang="en-GB" i="1" dirty="0">
                <a:solidFill>
                  <a:schemeClr val="accent1">
                    <a:lumMod val="75000"/>
                  </a:schemeClr>
                </a:solidFill>
              </a:rPr>
              <a:t> </a:t>
            </a:r>
            <a:r>
              <a:rPr lang="en-GB" sz="1300" dirty="0"/>
              <a:t>(National Literacy Trust, 2026a)</a:t>
            </a:r>
          </a:p>
          <a:p>
            <a:endParaRPr lang="en-GB" dirty="0"/>
          </a:p>
        </p:txBody>
      </p:sp>
      <p:sp>
        <p:nvSpPr>
          <p:cNvPr id="4" name="Content Placeholder 3">
            <a:extLst>
              <a:ext uri="{FF2B5EF4-FFF2-40B4-BE49-F238E27FC236}">
                <a16:creationId xmlns:a16="http://schemas.microsoft.com/office/drawing/2014/main" id="{C3F37855-09E6-B6BB-BE41-30C4AB8EEAD9}"/>
              </a:ext>
            </a:extLst>
          </p:cNvPr>
          <p:cNvSpPr>
            <a:spLocks noGrp="1"/>
          </p:cNvSpPr>
          <p:nvPr>
            <p:ph sz="half" idx="2"/>
          </p:nvPr>
        </p:nvSpPr>
        <p:spPr/>
        <p:txBody>
          <a:bodyPr>
            <a:normAutofit fontScale="77500" lnSpcReduction="20000"/>
          </a:bodyPr>
          <a:lstStyle/>
          <a:p>
            <a:r>
              <a:rPr lang="en-GB" i="1" dirty="0">
                <a:solidFill>
                  <a:schemeClr val="accent1">
                    <a:lumMod val="75000"/>
                  </a:schemeClr>
                </a:solidFill>
              </a:rPr>
              <a:t>The position of reading as a staple of entertainment and relaxation is challenged by hectic family lives, lack of time and some parents’ perception that reading to their child is a chore.</a:t>
            </a:r>
          </a:p>
          <a:p>
            <a:r>
              <a:rPr lang="en-GB" i="1" dirty="0">
                <a:solidFill>
                  <a:schemeClr val="accent1">
                    <a:lumMod val="75000"/>
                  </a:schemeClr>
                </a:solidFill>
              </a:rPr>
              <a:t>Often takes a backseat to screen time.</a:t>
            </a:r>
          </a:p>
          <a:p>
            <a:r>
              <a:rPr lang="en-GB" i="1" dirty="0">
                <a:solidFill>
                  <a:schemeClr val="accent1">
                    <a:lumMod val="75000"/>
                  </a:schemeClr>
                </a:solidFill>
              </a:rPr>
              <a:t> Too much emphasis placed on reading as a skill and not as a pleasure. </a:t>
            </a:r>
          </a:p>
          <a:p>
            <a:r>
              <a:rPr lang="en-GB" i="1" dirty="0">
                <a:solidFill>
                  <a:schemeClr val="accent1">
                    <a:lumMod val="75000"/>
                  </a:schemeClr>
                </a:solidFill>
              </a:rPr>
              <a:t>This emphasis spreads throughout the very early years (0–3-year-olds), because reading is often seen as a skill to ‘learn later’ at school. </a:t>
            </a:r>
          </a:p>
          <a:p>
            <a:pPr marL="0" indent="0" algn="r">
              <a:buNone/>
            </a:pPr>
            <a:r>
              <a:rPr lang="en-GB" sz="1000" i="1" dirty="0">
                <a:solidFill>
                  <a:schemeClr val="accent1">
                    <a:lumMod val="75000"/>
                  </a:schemeClr>
                </a:solidFill>
              </a:rPr>
              <a:t>(National Literacy Trust, 2026a)</a:t>
            </a:r>
            <a:endParaRPr lang="en-GB" i="1" dirty="0">
              <a:solidFill>
                <a:schemeClr val="accent1">
                  <a:lumMod val="75000"/>
                </a:schemeClr>
              </a:solidFill>
            </a:endParaRPr>
          </a:p>
          <a:p>
            <a:endParaRPr lang="en-GB" dirty="0"/>
          </a:p>
        </p:txBody>
      </p:sp>
    </p:spTree>
    <p:extLst>
      <p:ext uri="{BB962C8B-B14F-4D97-AF65-F5344CB8AC3E}">
        <p14:creationId xmlns:p14="http://schemas.microsoft.com/office/powerpoint/2010/main" val="1692883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27CA8-138F-BB08-273E-5E6C8176E0C9}"/>
              </a:ext>
            </a:extLst>
          </p:cNvPr>
          <p:cNvSpPr>
            <a:spLocks noGrp="1"/>
          </p:cNvSpPr>
          <p:nvPr>
            <p:ph type="title"/>
          </p:nvPr>
        </p:nvSpPr>
        <p:spPr/>
        <p:txBody>
          <a:bodyPr/>
          <a:lstStyle/>
          <a:p>
            <a:pPr algn="ctr"/>
            <a:r>
              <a:rPr lang="en-GB" dirty="0">
                <a:latin typeface="+mn-lt"/>
              </a:rPr>
              <a:t>Data </a:t>
            </a:r>
            <a:r>
              <a:rPr lang="en-GB" dirty="0" err="1">
                <a:latin typeface="+mn-lt"/>
              </a:rPr>
              <a:t>cyfredol</a:t>
            </a:r>
            <a:r>
              <a:rPr lang="en-GB" dirty="0">
                <a:latin typeface="+mn-lt"/>
              </a:rPr>
              <a:t> (2025)</a:t>
            </a:r>
            <a:br>
              <a:rPr lang="en-GB" dirty="0"/>
            </a:br>
            <a:r>
              <a:rPr lang="en-GB" b="1" i="1" dirty="0">
                <a:solidFill>
                  <a:schemeClr val="accent1">
                    <a:lumMod val="75000"/>
                  </a:schemeClr>
                </a:solidFill>
                <a:latin typeface="+mn-lt"/>
              </a:rPr>
              <a:t>Current Data (2025)</a:t>
            </a:r>
          </a:p>
        </p:txBody>
      </p:sp>
      <p:sp>
        <p:nvSpPr>
          <p:cNvPr id="3" name="Content Placeholder 2">
            <a:extLst>
              <a:ext uri="{FF2B5EF4-FFF2-40B4-BE49-F238E27FC236}">
                <a16:creationId xmlns:a16="http://schemas.microsoft.com/office/drawing/2014/main" id="{E3A6828A-B656-0BC0-F748-0FBF1C8ABD62}"/>
              </a:ext>
            </a:extLst>
          </p:cNvPr>
          <p:cNvSpPr>
            <a:spLocks noGrp="1"/>
          </p:cNvSpPr>
          <p:nvPr>
            <p:ph sz="half" idx="1"/>
          </p:nvPr>
        </p:nvSpPr>
        <p:spPr/>
        <p:txBody>
          <a:bodyPr>
            <a:normAutofit fontScale="62500" lnSpcReduction="20000"/>
          </a:bodyPr>
          <a:lstStyle/>
          <a:p>
            <a:pPr lvl="0"/>
            <a:r>
              <a:rPr lang="en-GB" dirty="0"/>
              <a:t>Bu 7 o bob 10 </a:t>
            </a:r>
            <a:r>
              <a:rPr lang="en-GB" dirty="0" err="1"/>
              <a:t>rhiant</a:t>
            </a:r>
            <a:r>
              <a:rPr lang="en-GB" dirty="0"/>
              <a:t> (70.2%) </a:t>
            </a:r>
            <a:r>
              <a:rPr lang="en-GB" b="1" dirty="0" err="1"/>
              <a:t>yn</a:t>
            </a:r>
            <a:r>
              <a:rPr lang="en-GB" b="1" dirty="0"/>
              <a:t> </a:t>
            </a:r>
            <a:r>
              <a:rPr lang="en-GB" b="1" dirty="0" err="1"/>
              <a:t>sgwrsio</a:t>
            </a:r>
            <a:r>
              <a:rPr lang="en-GB" dirty="0"/>
              <a:t> </a:t>
            </a:r>
            <a:r>
              <a:rPr lang="en-GB" dirty="0" err="1"/>
              <a:t>â'u</a:t>
            </a:r>
            <a:r>
              <a:rPr lang="en-GB" dirty="0"/>
              <a:t> </a:t>
            </a:r>
            <a:r>
              <a:rPr lang="en-GB" dirty="0" err="1"/>
              <a:t>plentyn</a:t>
            </a:r>
            <a:r>
              <a:rPr lang="en-GB" dirty="0"/>
              <a:t> </a:t>
            </a:r>
            <a:r>
              <a:rPr lang="en-GB" dirty="0" err="1"/>
              <a:t>ifanc</a:t>
            </a:r>
            <a:r>
              <a:rPr lang="en-GB" dirty="0"/>
              <a:t> o </a:t>
            </a:r>
            <a:r>
              <a:rPr lang="en-GB" dirty="0" err="1"/>
              <a:t>leiaf</a:t>
            </a:r>
            <a:r>
              <a:rPr lang="en-GB" dirty="0"/>
              <a:t> bob </a:t>
            </a:r>
            <a:r>
              <a:rPr lang="en-GB" dirty="0" err="1"/>
              <a:t>dydd</a:t>
            </a:r>
            <a:r>
              <a:rPr lang="en-GB" dirty="0"/>
              <a:t> </a:t>
            </a:r>
            <a:r>
              <a:rPr lang="en-GB" dirty="0" err="1"/>
              <a:t>yn</a:t>
            </a:r>
            <a:r>
              <a:rPr lang="en-GB" dirty="0"/>
              <a:t> yr </a:t>
            </a:r>
            <a:r>
              <a:rPr lang="en-GB" dirty="0" err="1"/>
              <a:t>wythnos</a:t>
            </a:r>
            <a:r>
              <a:rPr lang="en-GB" dirty="0"/>
              <a:t> </a:t>
            </a:r>
            <a:r>
              <a:rPr lang="en-GB" dirty="0" err="1"/>
              <a:t>flaenorol</a:t>
            </a:r>
            <a:r>
              <a:rPr lang="en-GB" dirty="0"/>
              <a:t> (</a:t>
            </a:r>
            <a:r>
              <a:rPr lang="en-GB" dirty="0" err="1"/>
              <a:t>h.y</a:t>
            </a:r>
            <a:r>
              <a:rPr lang="en-GB" dirty="0"/>
              <a:t>. </a:t>
            </a:r>
            <a:r>
              <a:rPr lang="en-GB" dirty="0" err="1"/>
              <a:t>ymateb</a:t>
            </a:r>
            <a:r>
              <a:rPr lang="en-GB" dirty="0"/>
              <a:t> </a:t>
            </a:r>
            <a:r>
              <a:rPr lang="en-GB" dirty="0" err="1"/>
              <a:t>i</a:t>
            </a:r>
            <a:r>
              <a:rPr lang="en-GB" dirty="0"/>
              <a:t> </a:t>
            </a:r>
            <a:r>
              <a:rPr lang="en-GB" dirty="0" err="1"/>
              <a:t>eiriau</a:t>
            </a:r>
            <a:r>
              <a:rPr lang="en-GB" dirty="0"/>
              <a:t> neu </a:t>
            </a:r>
            <a:r>
              <a:rPr lang="en-GB" dirty="0" err="1"/>
              <a:t>ystumiau'r</a:t>
            </a:r>
            <a:r>
              <a:rPr lang="en-GB" dirty="0"/>
              <a:t> </a:t>
            </a:r>
            <a:r>
              <a:rPr lang="en-GB" dirty="0" err="1"/>
              <a:t>plentyn</a:t>
            </a:r>
            <a:r>
              <a:rPr lang="en-GB" dirty="0"/>
              <a:t>), </a:t>
            </a:r>
            <a:r>
              <a:rPr lang="en-GB" dirty="0" err="1"/>
              <a:t>i</a:t>
            </a:r>
            <a:r>
              <a:rPr lang="en-GB" dirty="0"/>
              <a:t> </a:t>
            </a:r>
            <a:r>
              <a:rPr lang="en-GB" dirty="0" err="1"/>
              <a:t>lawr</a:t>
            </a:r>
            <a:r>
              <a:rPr lang="en-GB" dirty="0"/>
              <a:t> o 90.3% </a:t>
            </a:r>
            <a:r>
              <a:rPr lang="en-GB" dirty="0" err="1"/>
              <a:t>yn</a:t>
            </a:r>
            <a:r>
              <a:rPr lang="en-GB" dirty="0"/>
              <a:t> 2019.</a:t>
            </a:r>
          </a:p>
          <a:p>
            <a:pPr lvl="0"/>
            <a:r>
              <a:rPr lang="en-GB" dirty="0" err="1"/>
              <a:t>Roedd</a:t>
            </a:r>
            <a:r>
              <a:rPr lang="en-GB" dirty="0"/>
              <a:t> </a:t>
            </a:r>
            <a:r>
              <a:rPr lang="en-GB" dirty="0" err="1"/>
              <a:t>hanner</a:t>
            </a:r>
            <a:r>
              <a:rPr lang="en-GB" dirty="0"/>
              <a:t> y </a:t>
            </a:r>
            <a:r>
              <a:rPr lang="en-GB" dirty="0" err="1"/>
              <a:t>rhieni</a:t>
            </a:r>
            <a:r>
              <a:rPr lang="en-GB" dirty="0"/>
              <a:t> (51.2%) </a:t>
            </a:r>
            <a:r>
              <a:rPr lang="en-GB" b="1" dirty="0" err="1"/>
              <a:t>yn</a:t>
            </a:r>
            <a:r>
              <a:rPr lang="en-GB" b="1" dirty="0"/>
              <a:t> </a:t>
            </a:r>
            <a:r>
              <a:rPr lang="en-GB" b="1" dirty="0" err="1"/>
              <a:t>chwarae</a:t>
            </a:r>
            <a:r>
              <a:rPr lang="en-GB" dirty="0"/>
              <a:t> </a:t>
            </a:r>
            <a:r>
              <a:rPr lang="en-GB" dirty="0" err="1"/>
              <a:t>gyda'u</a:t>
            </a:r>
            <a:r>
              <a:rPr lang="en-GB" dirty="0"/>
              <a:t> </a:t>
            </a:r>
            <a:r>
              <a:rPr lang="en-GB" dirty="0" err="1"/>
              <a:t>plentyn</a:t>
            </a:r>
            <a:r>
              <a:rPr lang="en-GB" dirty="0"/>
              <a:t> bob </a:t>
            </a:r>
            <a:r>
              <a:rPr lang="en-GB" dirty="0" err="1"/>
              <a:t>dydd</a:t>
            </a:r>
            <a:r>
              <a:rPr lang="en-GB" dirty="0"/>
              <a:t>, </a:t>
            </a:r>
            <a:r>
              <a:rPr lang="en-GB" dirty="0" err="1"/>
              <a:t>gostyngiad</a:t>
            </a:r>
            <a:r>
              <a:rPr lang="en-GB" dirty="0"/>
              <a:t> o 25 </a:t>
            </a:r>
            <a:r>
              <a:rPr lang="en-GB" dirty="0" err="1"/>
              <a:t>pwynt</a:t>
            </a:r>
            <a:r>
              <a:rPr lang="en-GB" dirty="0"/>
              <a:t> </a:t>
            </a:r>
            <a:r>
              <a:rPr lang="en-GB" dirty="0" err="1"/>
              <a:t>canran</a:t>
            </a:r>
            <a:r>
              <a:rPr lang="en-GB" dirty="0"/>
              <a:t> </a:t>
            </a:r>
            <a:r>
              <a:rPr lang="en-GB" dirty="0" err="1"/>
              <a:t>ers</a:t>
            </a:r>
            <a:r>
              <a:rPr lang="en-GB" dirty="0"/>
              <a:t> 2019 (76.2%).</a:t>
            </a:r>
          </a:p>
          <a:p>
            <a:pPr lvl="0"/>
            <a:r>
              <a:rPr lang="en-GB" dirty="0"/>
              <a:t>Mae </a:t>
            </a:r>
            <a:r>
              <a:rPr lang="en-GB" dirty="0" err="1"/>
              <a:t>llai</a:t>
            </a:r>
            <a:r>
              <a:rPr lang="en-GB" dirty="0"/>
              <a:t> nag 1 o bob 2 riant (45.9%) </a:t>
            </a:r>
            <a:r>
              <a:rPr lang="en-GB" b="1" dirty="0" err="1"/>
              <a:t>yn</a:t>
            </a:r>
            <a:r>
              <a:rPr lang="en-GB" b="1" dirty="0"/>
              <a:t> </a:t>
            </a:r>
            <a:r>
              <a:rPr lang="en-GB" b="1" dirty="0" err="1"/>
              <a:t>darllen</a:t>
            </a:r>
            <a:r>
              <a:rPr lang="en-GB" dirty="0"/>
              <a:t> </a:t>
            </a:r>
            <a:r>
              <a:rPr lang="en-GB" dirty="0" err="1"/>
              <a:t>gyda'u</a:t>
            </a:r>
            <a:r>
              <a:rPr lang="en-GB" dirty="0"/>
              <a:t> </a:t>
            </a:r>
            <a:r>
              <a:rPr lang="en-GB" dirty="0" err="1"/>
              <a:t>plentyn</a:t>
            </a:r>
            <a:r>
              <a:rPr lang="en-GB" dirty="0"/>
              <a:t> bob </a:t>
            </a:r>
            <a:r>
              <a:rPr lang="en-GB" dirty="0" err="1"/>
              <a:t>dydd</a:t>
            </a:r>
            <a:r>
              <a:rPr lang="en-GB" dirty="0"/>
              <a:t>, </a:t>
            </a:r>
            <a:r>
              <a:rPr lang="en-GB" dirty="0" err="1"/>
              <a:t>gostyngiad</a:t>
            </a:r>
            <a:r>
              <a:rPr lang="en-GB" dirty="0"/>
              <a:t> o 20.2 </a:t>
            </a:r>
            <a:r>
              <a:rPr lang="en-GB" dirty="0" err="1"/>
              <a:t>pwynt</a:t>
            </a:r>
            <a:r>
              <a:rPr lang="en-GB" dirty="0"/>
              <a:t> </a:t>
            </a:r>
            <a:r>
              <a:rPr lang="en-GB" dirty="0" err="1"/>
              <a:t>canran</a:t>
            </a:r>
            <a:r>
              <a:rPr lang="en-GB" dirty="0"/>
              <a:t> </a:t>
            </a:r>
            <a:r>
              <a:rPr lang="en-GB" dirty="0" err="1"/>
              <a:t>ers</a:t>
            </a:r>
            <a:r>
              <a:rPr lang="en-GB" dirty="0"/>
              <a:t> 2019 (66.1%).</a:t>
            </a:r>
          </a:p>
          <a:p>
            <a:pPr lvl="0"/>
            <a:r>
              <a:rPr lang="en-GB" dirty="0" err="1"/>
              <a:t>Roedd</a:t>
            </a:r>
            <a:r>
              <a:rPr lang="en-GB" dirty="0"/>
              <a:t> </a:t>
            </a:r>
            <a:r>
              <a:rPr lang="en-GB" dirty="0" err="1"/>
              <a:t>bron</a:t>
            </a:r>
            <a:r>
              <a:rPr lang="en-GB" dirty="0"/>
              <a:t> </a:t>
            </a:r>
            <a:r>
              <a:rPr lang="en-GB" dirty="0" err="1"/>
              <a:t>i</a:t>
            </a:r>
            <a:r>
              <a:rPr lang="en-GB" dirty="0"/>
              <a:t> 3 o bob 10 </a:t>
            </a:r>
            <a:r>
              <a:rPr lang="en-GB" dirty="0" err="1"/>
              <a:t>rhiant</a:t>
            </a:r>
            <a:r>
              <a:rPr lang="en-GB" dirty="0"/>
              <a:t> (27.9%) </a:t>
            </a:r>
            <a:r>
              <a:rPr lang="en-GB" b="1" dirty="0" err="1"/>
              <a:t>yn</a:t>
            </a:r>
            <a:r>
              <a:rPr lang="en-GB" b="1" dirty="0"/>
              <a:t> </a:t>
            </a:r>
            <a:r>
              <a:rPr lang="en-GB" b="1" dirty="0" err="1"/>
              <a:t>paentio</a:t>
            </a:r>
            <a:r>
              <a:rPr lang="en-GB" b="1" dirty="0"/>
              <a:t>, </a:t>
            </a:r>
            <a:r>
              <a:rPr lang="en-GB" b="1" dirty="0" err="1"/>
              <a:t>tynnu</a:t>
            </a:r>
            <a:r>
              <a:rPr lang="en-GB" b="1" dirty="0"/>
              <a:t> neu </a:t>
            </a:r>
            <a:r>
              <a:rPr lang="en-GB" b="1" dirty="0" err="1"/>
              <a:t>wneud</a:t>
            </a:r>
            <a:r>
              <a:rPr lang="en-GB" b="1" dirty="0"/>
              <a:t> </a:t>
            </a:r>
            <a:r>
              <a:rPr lang="en-GB" b="1" dirty="0" err="1"/>
              <a:t>marciau</a:t>
            </a:r>
            <a:r>
              <a:rPr lang="en-GB" dirty="0"/>
              <a:t> bob </a:t>
            </a:r>
            <a:r>
              <a:rPr lang="en-GB" dirty="0" err="1"/>
              <a:t>dydd</a:t>
            </a:r>
            <a:r>
              <a:rPr lang="en-GB" dirty="0"/>
              <a:t> </a:t>
            </a:r>
            <a:r>
              <a:rPr lang="en-GB" dirty="0" err="1"/>
              <a:t>gyda'u</a:t>
            </a:r>
            <a:r>
              <a:rPr lang="en-GB" dirty="0"/>
              <a:t> </a:t>
            </a:r>
            <a:r>
              <a:rPr lang="en-GB" dirty="0" err="1"/>
              <a:t>plentyn</a:t>
            </a:r>
            <a:r>
              <a:rPr lang="en-GB" dirty="0"/>
              <a:t>, 11.2 </a:t>
            </a:r>
            <a:r>
              <a:rPr lang="en-GB" dirty="0" err="1"/>
              <a:t>pwynt</a:t>
            </a:r>
            <a:r>
              <a:rPr lang="en-GB" dirty="0"/>
              <a:t> </a:t>
            </a:r>
            <a:r>
              <a:rPr lang="en-GB" dirty="0" err="1"/>
              <a:t>canran</a:t>
            </a:r>
            <a:r>
              <a:rPr lang="en-GB" dirty="0"/>
              <a:t> </a:t>
            </a:r>
            <a:r>
              <a:rPr lang="en-GB" dirty="0" err="1"/>
              <a:t>yn</a:t>
            </a:r>
            <a:r>
              <a:rPr lang="en-GB" dirty="0"/>
              <a:t> is nag </a:t>
            </a:r>
            <a:r>
              <a:rPr lang="en-GB" dirty="0" err="1"/>
              <a:t>yn</a:t>
            </a:r>
            <a:r>
              <a:rPr lang="en-GB" dirty="0"/>
              <a:t> 2019 (39.1%), </a:t>
            </a:r>
            <a:r>
              <a:rPr lang="en-GB" dirty="0" err="1"/>
              <a:t>ond</a:t>
            </a:r>
            <a:r>
              <a:rPr lang="en-GB" dirty="0"/>
              <a:t> </a:t>
            </a:r>
            <a:r>
              <a:rPr lang="en-GB" dirty="0" err="1"/>
              <a:t>cynnydd</a:t>
            </a:r>
            <a:r>
              <a:rPr lang="en-GB" dirty="0"/>
              <a:t> o 4.6 </a:t>
            </a:r>
            <a:r>
              <a:rPr lang="en-GB" dirty="0" err="1"/>
              <a:t>pwynt</a:t>
            </a:r>
            <a:r>
              <a:rPr lang="en-GB" dirty="0"/>
              <a:t> </a:t>
            </a:r>
            <a:r>
              <a:rPr lang="en-GB" dirty="0" err="1"/>
              <a:t>canran</a:t>
            </a:r>
            <a:r>
              <a:rPr lang="en-GB" dirty="0"/>
              <a:t> </a:t>
            </a:r>
            <a:r>
              <a:rPr lang="en-GB" dirty="0" err="1"/>
              <a:t>ers</a:t>
            </a:r>
            <a:r>
              <a:rPr lang="en-GB" dirty="0"/>
              <a:t> 2024 (23.3%). </a:t>
            </a:r>
          </a:p>
          <a:p>
            <a:pPr marL="0" lvl="0" indent="0" algn="r">
              <a:buNone/>
            </a:pPr>
            <a:r>
              <a:rPr lang="en-GB" sz="1800" dirty="0"/>
              <a:t>(Yr </a:t>
            </a:r>
            <a:r>
              <a:rPr lang="en-GB" sz="1800" dirty="0" err="1"/>
              <a:t>Ymddiriedolaeth</a:t>
            </a:r>
            <a:r>
              <a:rPr lang="en-GB" sz="1800" dirty="0"/>
              <a:t> </a:t>
            </a:r>
            <a:r>
              <a:rPr lang="en-GB" sz="1800" dirty="0" err="1"/>
              <a:t>Llythrennedd</a:t>
            </a:r>
            <a:r>
              <a:rPr lang="en-GB" sz="1800" dirty="0"/>
              <a:t> </a:t>
            </a:r>
            <a:r>
              <a:rPr lang="en-GB" sz="1800" dirty="0" err="1"/>
              <a:t>Genedlaethol</a:t>
            </a:r>
            <a:r>
              <a:rPr lang="en-GB" sz="1800" dirty="0"/>
              <a:t>, 2026b)</a:t>
            </a:r>
          </a:p>
          <a:p>
            <a:endParaRPr lang="en-GB" dirty="0"/>
          </a:p>
        </p:txBody>
      </p:sp>
      <p:sp>
        <p:nvSpPr>
          <p:cNvPr id="4" name="Content Placeholder 3">
            <a:extLst>
              <a:ext uri="{FF2B5EF4-FFF2-40B4-BE49-F238E27FC236}">
                <a16:creationId xmlns:a16="http://schemas.microsoft.com/office/drawing/2014/main" id="{BDF15B10-37B1-1C12-B6F5-D9554B94BB30}"/>
              </a:ext>
            </a:extLst>
          </p:cNvPr>
          <p:cNvSpPr>
            <a:spLocks noGrp="1"/>
          </p:cNvSpPr>
          <p:nvPr>
            <p:ph sz="half" idx="2"/>
          </p:nvPr>
        </p:nvSpPr>
        <p:spPr/>
        <p:txBody>
          <a:bodyPr>
            <a:normAutofit fontScale="62500" lnSpcReduction="20000"/>
          </a:bodyPr>
          <a:lstStyle/>
          <a:p>
            <a:r>
              <a:rPr lang="en-GB" i="1" dirty="0">
                <a:solidFill>
                  <a:schemeClr val="accent1">
                    <a:lumMod val="75000"/>
                  </a:schemeClr>
                </a:solidFill>
              </a:rPr>
              <a:t>7 in 10 parents (70.2%) </a:t>
            </a:r>
            <a:r>
              <a:rPr lang="en-GB" b="1" i="1" dirty="0">
                <a:solidFill>
                  <a:schemeClr val="accent1">
                    <a:lumMod val="75000"/>
                  </a:schemeClr>
                </a:solidFill>
              </a:rPr>
              <a:t>chatted</a:t>
            </a:r>
            <a:r>
              <a:rPr lang="en-GB" i="1" dirty="0">
                <a:solidFill>
                  <a:schemeClr val="accent1">
                    <a:lumMod val="75000"/>
                  </a:schemeClr>
                </a:solidFill>
              </a:rPr>
              <a:t> with their young child at least daily in the previous week (i.e. responding to the child’s words or gestures), down from 90.3% in 2019.</a:t>
            </a:r>
          </a:p>
          <a:p>
            <a:r>
              <a:rPr lang="en-GB" i="1" dirty="0">
                <a:solidFill>
                  <a:schemeClr val="accent1">
                    <a:lumMod val="75000"/>
                  </a:schemeClr>
                </a:solidFill>
              </a:rPr>
              <a:t>Half of parents (51.2%) </a:t>
            </a:r>
            <a:r>
              <a:rPr lang="en-GB" b="1" i="1" dirty="0">
                <a:solidFill>
                  <a:schemeClr val="accent1">
                    <a:lumMod val="75000"/>
                  </a:schemeClr>
                </a:solidFill>
              </a:rPr>
              <a:t>played</a:t>
            </a:r>
            <a:r>
              <a:rPr lang="en-GB" i="1" dirty="0">
                <a:solidFill>
                  <a:schemeClr val="accent1">
                    <a:lumMod val="75000"/>
                  </a:schemeClr>
                </a:solidFill>
              </a:rPr>
              <a:t> with their child daily, a drop of 25 percentage points since 2019 (76.2%).</a:t>
            </a:r>
          </a:p>
          <a:p>
            <a:r>
              <a:rPr lang="en-GB" i="1" dirty="0">
                <a:solidFill>
                  <a:schemeClr val="accent1">
                    <a:lumMod val="75000"/>
                  </a:schemeClr>
                </a:solidFill>
              </a:rPr>
              <a:t>Fewer than 1 in 2 parents (45.9%) </a:t>
            </a:r>
            <a:r>
              <a:rPr lang="en-GB" b="1" i="1" dirty="0">
                <a:solidFill>
                  <a:schemeClr val="accent1">
                    <a:lumMod val="75000"/>
                  </a:schemeClr>
                </a:solidFill>
              </a:rPr>
              <a:t>read</a:t>
            </a:r>
            <a:r>
              <a:rPr lang="en-GB" i="1" dirty="0">
                <a:solidFill>
                  <a:schemeClr val="accent1">
                    <a:lumMod val="75000"/>
                  </a:schemeClr>
                </a:solidFill>
              </a:rPr>
              <a:t> with their child daily, a drop of 20.2 percentage points since 2019 (66.1%).</a:t>
            </a:r>
          </a:p>
          <a:p>
            <a:r>
              <a:rPr lang="en-GB" i="1" dirty="0">
                <a:solidFill>
                  <a:schemeClr val="accent1">
                    <a:lumMod val="75000"/>
                  </a:schemeClr>
                </a:solidFill>
              </a:rPr>
              <a:t>Almost 3 in 10 parents (27.9%) </a:t>
            </a:r>
            <a:r>
              <a:rPr lang="en-GB" b="1" i="1" dirty="0">
                <a:solidFill>
                  <a:schemeClr val="accent1">
                    <a:lumMod val="75000"/>
                  </a:schemeClr>
                </a:solidFill>
              </a:rPr>
              <a:t>painted, drew or made marks</a:t>
            </a:r>
            <a:r>
              <a:rPr lang="en-GB" i="1" dirty="0">
                <a:solidFill>
                  <a:schemeClr val="accent1">
                    <a:lumMod val="75000"/>
                  </a:schemeClr>
                </a:solidFill>
              </a:rPr>
              <a:t> daily with their child, 11.2 percentage points lower than in 2019 (39.1%), but a 4.6 percentage point increase since 2024 (23.3%)</a:t>
            </a:r>
          </a:p>
          <a:p>
            <a:pPr marL="0" indent="0" algn="r">
              <a:buNone/>
            </a:pPr>
            <a:r>
              <a:rPr lang="en-GB" i="1" dirty="0">
                <a:solidFill>
                  <a:schemeClr val="accent1">
                    <a:lumMod val="75000"/>
                  </a:schemeClr>
                </a:solidFill>
              </a:rPr>
              <a:t>                        </a:t>
            </a:r>
            <a:r>
              <a:rPr lang="en-GB" sz="1000" i="1" dirty="0">
                <a:solidFill>
                  <a:schemeClr val="accent1">
                    <a:lumMod val="75000"/>
                  </a:schemeClr>
                </a:solidFill>
              </a:rPr>
              <a:t>(National Literacy Trust, 2026b)</a:t>
            </a:r>
            <a:endParaRPr lang="en-GB" i="1" dirty="0">
              <a:solidFill>
                <a:schemeClr val="accent1">
                  <a:lumMod val="75000"/>
                </a:schemeClr>
              </a:solidFill>
            </a:endParaRPr>
          </a:p>
          <a:p>
            <a:endParaRPr lang="en-GB" dirty="0"/>
          </a:p>
        </p:txBody>
      </p:sp>
    </p:spTree>
    <p:extLst>
      <p:ext uri="{BB962C8B-B14F-4D97-AF65-F5344CB8AC3E}">
        <p14:creationId xmlns:p14="http://schemas.microsoft.com/office/powerpoint/2010/main" val="1065019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F050-B77A-77DB-134C-306889329770}"/>
              </a:ext>
            </a:extLst>
          </p:cNvPr>
          <p:cNvSpPr>
            <a:spLocks noGrp="1"/>
          </p:cNvSpPr>
          <p:nvPr>
            <p:ph type="title"/>
          </p:nvPr>
        </p:nvSpPr>
        <p:spPr/>
        <p:txBody>
          <a:bodyPr>
            <a:normAutofit/>
          </a:bodyPr>
          <a:lstStyle/>
          <a:p>
            <a:pPr algn="ctr"/>
            <a:r>
              <a:rPr lang="en-US" sz="2800" b="1" dirty="0">
                <a:latin typeface="+mn-lt"/>
              </a:rPr>
              <a:t>Beth </a:t>
            </a:r>
            <a:r>
              <a:rPr lang="en-US" sz="2800" b="1" dirty="0" err="1">
                <a:latin typeface="+mn-lt"/>
              </a:rPr>
              <a:t>yw'r</a:t>
            </a:r>
            <a:r>
              <a:rPr lang="en-US" sz="2800" b="1" dirty="0">
                <a:latin typeface="+mn-lt"/>
              </a:rPr>
              <a:t> </a:t>
            </a:r>
            <a:r>
              <a:rPr lang="en-US" sz="2800" b="1" dirty="0" err="1">
                <a:latin typeface="+mn-lt"/>
              </a:rPr>
              <a:t>sgiliau</a:t>
            </a:r>
            <a:r>
              <a:rPr lang="en-US" sz="2800" b="1" dirty="0">
                <a:latin typeface="+mn-lt"/>
              </a:rPr>
              <a:t> </a:t>
            </a:r>
            <a:r>
              <a:rPr lang="en-US" sz="2800" b="1" dirty="0" err="1">
                <a:latin typeface="+mn-lt"/>
              </a:rPr>
              <a:t>sydd</a:t>
            </a:r>
            <a:r>
              <a:rPr lang="en-US" sz="2800" b="1" dirty="0">
                <a:latin typeface="+mn-lt"/>
              </a:rPr>
              <a:t> </a:t>
            </a:r>
            <a:r>
              <a:rPr lang="en-US" sz="2800" b="1" dirty="0" err="1">
                <a:latin typeface="+mn-lt"/>
              </a:rPr>
              <a:t>eu</a:t>
            </a:r>
            <a:r>
              <a:rPr lang="en-US" sz="2800" b="1" dirty="0">
                <a:latin typeface="+mn-lt"/>
              </a:rPr>
              <a:t> </a:t>
            </a:r>
            <a:r>
              <a:rPr lang="en-US" sz="2800" b="1" dirty="0" err="1">
                <a:latin typeface="+mn-lt"/>
              </a:rPr>
              <a:t>hangen</a:t>
            </a:r>
            <a:r>
              <a:rPr lang="en-US" sz="2800" b="1" dirty="0">
                <a:latin typeface="+mn-lt"/>
              </a:rPr>
              <a:t> </a:t>
            </a:r>
            <a:r>
              <a:rPr lang="en-US" sz="2800" b="1" dirty="0" err="1">
                <a:latin typeface="+mn-lt"/>
              </a:rPr>
              <a:t>arnom</a:t>
            </a:r>
            <a:r>
              <a:rPr lang="en-US" sz="2800" b="1" dirty="0">
                <a:latin typeface="+mn-lt"/>
              </a:rPr>
              <a:t> </a:t>
            </a:r>
            <a:r>
              <a:rPr lang="en-US" sz="2800" b="1" dirty="0" err="1">
                <a:latin typeface="+mn-lt"/>
              </a:rPr>
              <a:t>i</a:t>
            </a:r>
            <a:r>
              <a:rPr lang="en-US" sz="2800" b="1" dirty="0">
                <a:latin typeface="+mn-lt"/>
              </a:rPr>
              <a:t> </a:t>
            </a:r>
            <a:r>
              <a:rPr lang="en-US" sz="2800" b="1" dirty="0" err="1">
                <a:latin typeface="+mn-lt"/>
              </a:rPr>
              <a:t>gyfathrebu'n</a:t>
            </a:r>
            <a:r>
              <a:rPr lang="en-US" sz="2800" b="1" dirty="0">
                <a:latin typeface="+mn-lt"/>
              </a:rPr>
              <a:t> </a:t>
            </a:r>
            <a:r>
              <a:rPr lang="en-US" sz="2800" b="1" dirty="0" err="1">
                <a:latin typeface="+mn-lt"/>
              </a:rPr>
              <a:t>llwyddiannus</a:t>
            </a:r>
            <a:r>
              <a:rPr lang="en-US" sz="2800" b="1" dirty="0">
                <a:latin typeface="+mn-lt"/>
              </a:rPr>
              <a:t>?</a:t>
            </a:r>
            <a:br>
              <a:rPr lang="en-GB" sz="2800" b="1" i="1" dirty="0">
                <a:solidFill>
                  <a:schemeClr val="accent1">
                    <a:lumMod val="75000"/>
                  </a:schemeClr>
                </a:solidFill>
                <a:latin typeface="+mn-lt"/>
              </a:rPr>
            </a:br>
            <a:r>
              <a:rPr lang="en-GB" sz="2800" b="1" i="1" dirty="0">
                <a:solidFill>
                  <a:schemeClr val="accent1">
                    <a:lumMod val="75000"/>
                  </a:schemeClr>
                </a:solidFill>
                <a:latin typeface="+mn-lt"/>
              </a:rPr>
              <a:t>What are the skills we need to communicate successfully?</a:t>
            </a:r>
          </a:p>
        </p:txBody>
      </p:sp>
      <p:sp>
        <p:nvSpPr>
          <p:cNvPr id="3" name="Content Placeholder 2">
            <a:extLst>
              <a:ext uri="{FF2B5EF4-FFF2-40B4-BE49-F238E27FC236}">
                <a16:creationId xmlns:a16="http://schemas.microsoft.com/office/drawing/2014/main" id="{C2DED40E-00AC-FCF7-7892-7F2F47CC18D9}"/>
              </a:ext>
            </a:extLst>
          </p:cNvPr>
          <p:cNvSpPr>
            <a:spLocks noGrp="1"/>
          </p:cNvSpPr>
          <p:nvPr>
            <p:ph sz="half" idx="1"/>
          </p:nvPr>
        </p:nvSpPr>
        <p:spPr/>
        <p:txBody>
          <a:bodyPr>
            <a:normAutofit fontScale="92500"/>
          </a:bodyPr>
          <a:lstStyle/>
          <a:p>
            <a:r>
              <a:rPr lang="en-GB" dirty="0"/>
              <a:t>Mae </a:t>
            </a:r>
            <a:r>
              <a:rPr lang="en-GB" dirty="0" err="1"/>
              <a:t>angen</a:t>
            </a:r>
            <a:r>
              <a:rPr lang="en-GB" dirty="0"/>
              <a:t> </a:t>
            </a:r>
            <a:r>
              <a:rPr lang="en-GB" dirty="0" err="1"/>
              <a:t>sgiliau</a:t>
            </a:r>
            <a:r>
              <a:rPr lang="en-GB" dirty="0"/>
              <a:t> </a:t>
            </a:r>
            <a:r>
              <a:rPr lang="en-GB" dirty="0" err="1"/>
              <a:t>cyfathrebu</a:t>
            </a:r>
            <a:r>
              <a:rPr lang="en-GB" dirty="0"/>
              <a:t> </a:t>
            </a:r>
            <a:r>
              <a:rPr lang="en-GB" dirty="0" err="1"/>
              <a:t>i</a:t>
            </a:r>
            <a:r>
              <a:rPr lang="en-GB" dirty="0"/>
              <a:t> </a:t>
            </a:r>
            <a:r>
              <a:rPr lang="en-GB" dirty="0" err="1"/>
              <a:t>siarad</a:t>
            </a:r>
            <a:r>
              <a:rPr lang="en-GB" dirty="0"/>
              <a:t> </a:t>
            </a:r>
            <a:r>
              <a:rPr lang="en-GB" dirty="0" err="1"/>
              <a:t>yn</a:t>
            </a:r>
            <a:r>
              <a:rPr lang="en-GB" dirty="0"/>
              <a:t> </a:t>
            </a:r>
            <a:r>
              <a:rPr lang="en-GB" dirty="0" err="1"/>
              <a:t>briodol</a:t>
            </a:r>
            <a:r>
              <a:rPr lang="en-GB" dirty="0"/>
              <a:t> </a:t>
            </a:r>
            <a:r>
              <a:rPr lang="en-GB" dirty="0" err="1"/>
              <a:t>gydag</a:t>
            </a:r>
            <a:r>
              <a:rPr lang="en-GB" dirty="0"/>
              <a:t> </a:t>
            </a:r>
            <a:r>
              <a:rPr lang="en-GB" dirty="0" err="1"/>
              <a:t>amrywiaeth</a:t>
            </a:r>
            <a:r>
              <a:rPr lang="en-GB" dirty="0"/>
              <a:t> </a:t>
            </a:r>
            <a:r>
              <a:rPr lang="en-GB" dirty="0" err="1"/>
              <a:t>eang</a:t>
            </a:r>
            <a:r>
              <a:rPr lang="en-GB" dirty="0"/>
              <a:t> o </a:t>
            </a:r>
            <a:r>
              <a:rPr lang="en-GB" dirty="0" err="1"/>
              <a:t>bobl</a:t>
            </a:r>
            <a:r>
              <a:rPr lang="en-GB" dirty="0"/>
              <a:t> </a:t>
            </a:r>
            <a:r>
              <a:rPr lang="en-GB" dirty="0" err="1"/>
              <a:t>wrth</a:t>
            </a:r>
            <a:r>
              <a:rPr lang="en-GB" dirty="0"/>
              <a:t> </a:t>
            </a:r>
            <a:r>
              <a:rPr lang="en-GB" dirty="0" err="1"/>
              <a:t>gynnal</a:t>
            </a:r>
            <a:r>
              <a:rPr lang="en-GB" dirty="0"/>
              <a:t> </a:t>
            </a:r>
            <a:r>
              <a:rPr lang="en-GB" dirty="0" err="1"/>
              <a:t>cyswllt</a:t>
            </a:r>
            <a:r>
              <a:rPr lang="en-GB" dirty="0"/>
              <a:t> </a:t>
            </a:r>
            <a:r>
              <a:rPr lang="en-GB" dirty="0" err="1"/>
              <a:t>llygad</a:t>
            </a:r>
            <a:r>
              <a:rPr lang="en-GB" dirty="0"/>
              <a:t> da, </a:t>
            </a:r>
            <a:r>
              <a:rPr lang="en-GB" dirty="0" err="1"/>
              <a:t>dangos</a:t>
            </a:r>
            <a:r>
              <a:rPr lang="en-GB" dirty="0"/>
              <a:t> </a:t>
            </a:r>
            <a:r>
              <a:rPr lang="en-GB" dirty="0" err="1"/>
              <a:t>geirfa</a:t>
            </a:r>
            <a:r>
              <a:rPr lang="en-GB" dirty="0"/>
              <a:t> </a:t>
            </a:r>
            <a:r>
              <a:rPr lang="en-GB" dirty="0" err="1"/>
              <a:t>amrywiol</a:t>
            </a:r>
            <a:r>
              <a:rPr lang="en-GB" dirty="0"/>
              <a:t> a </a:t>
            </a:r>
            <a:r>
              <a:rPr lang="en-GB" dirty="0" err="1"/>
              <a:t>theilwra</a:t>
            </a:r>
            <a:r>
              <a:rPr lang="en-GB" dirty="0"/>
              <a:t> </a:t>
            </a:r>
            <a:r>
              <a:rPr lang="en-GB" dirty="0" err="1"/>
              <a:t>dy</a:t>
            </a:r>
            <a:r>
              <a:rPr lang="en-GB" dirty="0"/>
              <a:t> </a:t>
            </a:r>
            <a:r>
              <a:rPr lang="en-GB" dirty="0" err="1"/>
              <a:t>iaith</a:t>
            </a:r>
            <a:r>
              <a:rPr lang="en-GB" dirty="0"/>
              <a:t> </a:t>
            </a:r>
            <a:r>
              <a:rPr lang="en-GB" dirty="0" err="1"/>
              <a:t>i'ch</a:t>
            </a:r>
            <a:r>
              <a:rPr lang="en-GB" dirty="0"/>
              <a:t> </a:t>
            </a:r>
            <a:r>
              <a:rPr lang="en-GB" dirty="0" err="1"/>
              <a:t>cynulleidfa</a:t>
            </a:r>
            <a:r>
              <a:rPr lang="en-GB" dirty="0"/>
              <a:t>, </a:t>
            </a:r>
            <a:r>
              <a:rPr lang="en-GB" dirty="0" err="1"/>
              <a:t>gwrando'n</a:t>
            </a:r>
            <a:r>
              <a:rPr lang="en-GB" dirty="0"/>
              <a:t> </a:t>
            </a:r>
            <a:r>
              <a:rPr lang="en-GB" dirty="0" err="1"/>
              <a:t>effeithiol</a:t>
            </a:r>
            <a:r>
              <a:rPr lang="en-GB" dirty="0"/>
              <a:t>, </a:t>
            </a:r>
            <a:r>
              <a:rPr lang="en-GB" dirty="0" err="1"/>
              <a:t>cyflwyno</a:t>
            </a:r>
            <a:r>
              <a:rPr lang="en-GB" dirty="0"/>
              <a:t> </a:t>
            </a:r>
            <a:r>
              <a:rPr lang="en-GB" dirty="0" err="1"/>
              <a:t>dy</a:t>
            </a:r>
            <a:r>
              <a:rPr lang="en-GB" dirty="0"/>
              <a:t> </a:t>
            </a:r>
            <a:r>
              <a:rPr lang="en-GB" dirty="0" err="1"/>
              <a:t>syniadau'n</a:t>
            </a:r>
            <a:r>
              <a:rPr lang="en-GB" dirty="0"/>
              <a:t> </a:t>
            </a:r>
            <a:r>
              <a:rPr lang="en-GB" dirty="0" err="1"/>
              <a:t>briodol</a:t>
            </a:r>
            <a:r>
              <a:rPr lang="en-GB" dirty="0"/>
              <a:t>, </a:t>
            </a:r>
            <a:r>
              <a:rPr lang="en-GB" dirty="0" err="1"/>
              <a:t>ysgrifennu'n</a:t>
            </a:r>
            <a:r>
              <a:rPr lang="en-GB" dirty="0"/>
              <a:t> </a:t>
            </a:r>
            <a:r>
              <a:rPr lang="en-GB" dirty="0" err="1"/>
              <a:t>glir</a:t>
            </a:r>
            <a:r>
              <a:rPr lang="en-GB" dirty="0"/>
              <a:t> ac </a:t>
            </a:r>
            <a:r>
              <a:rPr lang="en-GB" dirty="0" err="1"/>
              <a:t>yn</a:t>
            </a:r>
            <a:r>
              <a:rPr lang="en-GB" dirty="0"/>
              <a:t> </a:t>
            </a:r>
            <a:r>
              <a:rPr lang="en-GB" dirty="0" err="1"/>
              <a:t>gryno</a:t>
            </a:r>
            <a:r>
              <a:rPr lang="en-GB" dirty="0"/>
              <a:t>, a </a:t>
            </a:r>
            <a:r>
              <a:rPr lang="en-GB" dirty="0" err="1"/>
              <a:t>gweithio'n</a:t>
            </a:r>
            <a:r>
              <a:rPr lang="en-GB" dirty="0"/>
              <a:t> </a:t>
            </a:r>
            <a:r>
              <a:rPr lang="en-GB" dirty="0" err="1"/>
              <a:t>dda</a:t>
            </a:r>
            <a:r>
              <a:rPr lang="en-GB" dirty="0"/>
              <a:t> </a:t>
            </a:r>
            <a:r>
              <a:rPr lang="en-GB" dirty="0" err="1"/>
              <a:t>mewn</a:t>
            </a:r>
            <a:r>
              <a:rPr lang="en-GB" dirty="0"/>
              <a:t> </a:t>
            </a:r>
            <a:r>
              <a:rPr lang="en-GB" dirty="0" err="1"/>
              <a:t>grŵp</a:t>
            </a:r>
            <a:r>
              <a:rPr lang="en-GB" dirty="0"/>
              <a:t>.                                          </a:t>
            </a:r>
            <a:r>
              <a:rPr lang="en-GB" sz="1000" dirty="0"/>
              <a:t>(Emerson, 2024)</a:t>
            </a:r>
            <a:endParaRPr lang="en-GB" dirty="0"/>
          </a:p>
        </p:txBody>
      </p:sp>
      <p:sp>
        <p:nvSpPr>
          <p:cNvPr id="4" name="Content Placeholder 3">
            <a:extLst>
              <a:ext uri="{FF2B5EF4-FFF2-40B4-BE49-F238E27FC236}">
                <a16:creationId xmlns:a16="http://schemas.microsoft.com/office/drawing/2014/main" id="{FA84194A-0938-6048-1F92-4D95EA950AC5}"/>
              </a:ext>
            </a:extLst>
          </p:cNvPr>
          <p:cNvSpPr>
            <a:spLocks noGrp="1"/>
          </p:cNvSpPr>
          <p:nvPr>
            <p:ph sz="half" idx="2"/>
          </p:nvPr>
        </p:nvSpPr>
        <p:spPr/>
        <p:txBody>
          <a:bodyPr>
            <a:normAutofit fontScale="92500"/>
          </a:bodyPr>
          <a:lstStyle/>
          <a:p>
            <a:pPr marL="0" indent="0">
              <a:buNone/>
            </a:pPr>
            <a:r>
              <a:rPr lang="en-GB" i="1" dirty="0">
                <a:solidFill>
                  <a:schemeClr val="accent1">
                    <a:lumMod val="75000"/>
                  </a:schemeClr>
                </a:solidFill>
              </a:rPr>
              <a:t>Communication skills are needed to speak appropriately with a wide variety of people whilst maintaining good eye contact, demonstrate a varied vocabulary and tailor your language to your audience, listen effectively, present your ideas appropriately, write clearly and concisely and work well in a group.</a:t>
            </a:r>
          </a:p>
          <a:p>
            <a:pPr marL="0" indent="0" algn="r">
              <a:buNone/>
            </a:pPr>
            <a:r>
              <a:rPr lang="en-GB" sz="1000" i="1" dirty="0">
                <a:solidFill>
                  <a:schemeClr val="accent1">
                    <a:lumMod val="75000"/>
                  </a:schemeClr>
                </a:solidFill>
              </a:rPr>
              <a:t>(Emerson, 2024)</a:t>
            </a:r>
            <a:endParaRPr lang="en-GB" sz="1100" i="1" dirty="0">
              <a:solidFill>
                <a:schemeClr val="accent1">
                  <a:lumMod val="75000"/>
                </a:schemeClr>
              </a:solidFill>
            </a:endParaRPr>
          </a:p>
        </p:txBody>
      </p:sp>
    </p:spTree>
    <p:extLst>
      <p:ext uri="{BB962C8B-B14F-4D97-AF65-F5344CB8AC3E}">
        <p14:creationId xmlns:p14="http://schemas.microsoft.com/office/powerpoint/2010/main" val="1067180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E077F-A532-8672-E686-008F3811048E}"/>
              </a:ext>
            </a:extLst>
          </p:cNvPr>
          <p:cNvSpPr>
            <a:spLocks noGrp="1"/>
          </p:cNvSpPr>
          <p:nvPr>
            <p:ph type="title"/>
          </p:nvPr>
        </p:nvSpPr>
        <p:spPr/>
        <p:txBody>
          <a:bodyPr>
            <a:normAutofit fontScale="90000"/>
          </a:bodyPr>
          <a:lstStyle/>
          <a:p>
            <a:pPr algn="ctr"/>
            <a:br>
              <a:rPr lang="en-GB" b="1" dirty="0"/>
            </a:br>
            <a:r>
              <a:rPr lang="en-GB" b="1" dirty="0"/>
              <a:t>Cadwyn </a:t>
            </a:r>
            <a:r>
              <a:rPr lang="en-GB" b="1" dirty="0" err="1"/>
              <a:t>Cyfathrebu</a:t>
            </a:r>
            <a:r>
              <a:rPr lang="en-GB" b="1" dirty="0"/>
              <a:t> </a:t>
            </a:r>
            <a:r>
              <a:rPr lang="en-GB" b="1" dirty="0" err="1"/>
              <a:t>Elklan</a:t>
            </a:r>
            <a:r>
              <a:rPr lang="en-GB" b="1" dirty="0"/>
              <a:t> </a:t>
            </a:r>
            <a:r>
              <a:rPr lang="en-GB" sz="1000" b="1" dirty="0"/>
              <a:t>(</a:t>
            </a:r>
            <a:r>
              <a:rPr lang="en-GB" sz="1000" b="1" dirty="0" err="1"/>
              <a:t>Roulstone</a:t>
            </a:r>
            <a:r>
              <a:rPr lang="en-GB" sz="1000" b="1" dirty="0"/>
              <a:t>, 2001)</a:t>
            </a:r>
            <a:br>
              <a:rPr lang="en-GB" dirty="0"/>
            </a:br>
            <a:endParaRPr lang="en-GB" dirty="0"/>
          </a:p>
        </p:txBody>
      </p:sp>
      <p:sp>
        <p:nvSpPr>
          <p:cNvPr id="3" name="Content Placeholder 2">
            <a:extLst>
              <a:ext uri="{FF2B5EF4-FFF2-40B4-BE49-F238E27FC236}">
                <a16:creationId xmlns:a16="http://schemas.microsoft.com/office/drawing/2014/main" id="{5D85E0A0-DCA3-AEDA-A0BF-52144FFB524E}"/>
              </a:ext>
            </a:extLst>
          </p:cNvPr>
          <p:cNvSpPr>
            <a:spLocks noGrp="1"/>
          </p:cNvSpPr>
          <p:nvPr>
            <p:ph idx="1"/>
          </p:nvPr>
        </p:nvSpPr>
        <p:spPr/>
        <p:txBody>
          <a:bodyPr>
            <a:normAutofit fontScale="92500" lnSpcReduction="20000"/>
          </a:bodyPr>
          <a:lstStyle/>
          <a:p>
            <a:pPr marL="0" indent="0">
              <a:buNone/>
            </a:pPr>
            <a:r>
              <a:rPr lang="en-GB" dirty="0"/>
              <a:t>👂 </a:t>
            </a:r>
            <a:r>
              <a:rPr lang="en-GB" dirty="0" err="1"/>
              <a:t>Gwrando</a:t>
            </a:r>
            <a:r>
              <a:rPr lang="en-GB" dirty="0"/>
              <a:t> </a:t>
            </a:r>
            <a:r>
              <a:rPr lang="en-GB" i="1" dirty="0"/>
              <a:t>↓ </a:t>
            </a:r>
            <a:endParaRPr lang="en-GB" dirty="0"/>
          </a:p>
          <a:p>
            <a:pPr marL="0" indent="0">
              <a:buNone/>
            </a:pPr>
            <a:r>
              <a:rPr lang="en-GB" i="1" dirty="0"/>
              <a:t>🧠 </a:t>
            </a:r>
            <a:r>
              <a:rPr lang="en-GB" dirty="0"/>
              <a:t>Deall ↓ </a:t>
            </a:r>
          </a:p>
          <a:p>
            <a:pPr marL="0" indent="0">
              <a:buNone/>
            </a:pPr>
            <a:r>
              <a:rPr lang="en-GB" dirty="0"/>
              <a:t>🗣 </a:t>
            </a:r>
            <a:r>
              <a:rPr lang="en-GB" dirty="0" err="1"/>
              <a:t>Sgwrs</a:t>
            </a:r>
            <a:r>
              <a:rPr lang="en-GB" dirty="0"/>
              <a:t> ↓ </a:t>
            </a:r>
          </a:p>
          <a:p>
            <a:pPr marL="0" indent="0">
              <a:buNone/>
            </a:pPr>
            <a:r>
              <a:rPr lang="en-GB" dirty="0"/>
              <a:t>🤝 </a:t>
            </a:r>
            <a:r>
              <a:rPr lang="en-GB" dirty="0" err="1"/>
              <a:t>Rhyngweithio</a:t>
            </a:r>
            <a:r>
              <a:rPr lang="en-GB" dirty="0"/>
              <a:t> ↓ </a:t>
            </a:r>
          </a:p>
          <a:p>
            <a:pPr marL="0" indent="0">
              <a:buNone/>
            </a:pPr>
            <a:r>
              <a:rPr lang="en-GB" dirty="0"/>
              <a:t>📚 </a:t>
            </a:r>
            <a:r>
              <a:rPr lang="en-GB" dirty="0" err="1"/>
              <a:t>Darllen</a:t>
            </a:r>
            <a:r>
              <a:rPr lang="en-GB" dirty="0"/>
              <a:t> ac </a:t>
            </a:r>
            <a:r>
              <a:rPr lang="en-GB" dirty="0" err="1"/>
              <a:t>Ysgrifennu</a:t>
            </a:r>
            <a:endParaRPr lang="en-GB" dirty="0"/>
          </a:p>
          <a:p>
            <a:pPr marL="0" indent="0">
              <a:buNone/>
            </a:pPr>
            <a:endParaRPr lang="en-GB" dirty="0"/>
          </a:p>
          <a:p>
            <a:pPr marL="0" indent="0" algn="ctr">
              <a:buNone/>
            </a:pPr>
            <a:r>
              <a:rPr lang="en-GB" dirty="0"/>
              <a:t>Gall </a:t>
            </a:r>
            <a:r>
              <a:rPr lang="en-GB" dirty="0" err="1"/>
              <a:t>anawsterau</a:t>
            </a:r>
            <a:r>
              <a:rPr lang="en-GB" dirty="0"/>
              <a:t> </a:t>
            </a:r>
            <a:r>
              <a:rPr lang="en-GB" dirty="0" err="1"/>
              <a:t>ar</a:t>
            </a:r>
            <a:r>
              <a:rPr lang="en-GB" dirty="0"/>
              <a:t> </a:t>
            </a:r>
            <a:r>
              <a:rPr lang="en-GB" dirty="0" err="1"/>
              <a:t>unrhyw</a:t>
            </a:r>
            <a:r>
              <a:rPr lang="en-GB" dirty="0"/>
              <a:t> gam </a:t>
            </a:r>
            <a:r>
              <a:rPr lang="en-GB" dirty="0" err="1"/>
              <a:t>o'r</a:t>
            </a:r>
            <a:r>
              <a:rPr lang="en-GB" dirty="0"/>
              <a:t> </a:t>
            </a:r>
            <a:r>
              <a:rPr lang="en-GB" dirty="0" err="1"/>
              <a:t>gadwyn</a:t>
            </a:r>
            <a:r>
              <a:rPr lang="en-GB" dirty="0"/>
              <a:t> </a:t>
            </a:r>
            <a:r>
              <a:rPr lang="en-GB" dirty="0" err="1"/>
              <a:t>effeithio</a:t>
            </a:r>
            <a:r>
              <a:rPr lang="en-GB" dirty="0"/>
              <a:t> </a:t>
            </a:r>
            <a:r>
              <a:rPr lang="en-GB" dirty="0" err="1"/>
              <a:t>ar</a:t>
            </a:r>
            <a:r>
              <a:rPr lang="en-GB" dirty="0"/>
              <a:t> y </a:t>
            </a:r>
            <a:r>
              <a:rPr lang="en-GB" dirty="0" err="1"/>
              <a:t>camau</a:t>
            </a:r>
            <a:r>
              <a:rPr lang="en-GB" dirty="0"/>
              <a:t> </a:t>
            </a:r>
            <a:r>
              <a:rPr lang="en-GB" dirty="0" err="1"/>
              <a:t>sy'n</a:t>
            </a:r>
            <a:r>
              <a:rPr lang="en-GB" dirty="0"/>
              <a:t> </a:t>
            </a:r>
            <a:r>
              <a:rPr lang="en-GB" dirty="0" err="1"/>
              <a:t>dilyn</a:t>
            </a:r>
            <a:r>
              <a:rPr lang="en-GB" dirty="0"/>
              <a:t>. </a:t>
            </a:r>
          </a:p>
          <a:p>
            <a:pPr marL="0" indent="0" algn="ctr">
              <a:buNone/>
            </a:pPr>
            <a:r>
              <a:rPr lang="en-GB" dirty="0"/>
              <a:t>Er </a:t>
            </a:r>
            <a:r>
              <a:rPr lang="en-GB" dirty="0" err="1"/>
              <a:t>enghraifft</a:t>
            </a:r>
            <a:r>
              <a:rPr lang="en-GB" dirty="0"/>
              <a:t>, </a:t>
            </a:r>
            <a:r>
              <a:rPr lang="en-GB" dirty="0" err="1"/>
              <a:t>os</a:t>
            </a:r>
            <a:r>
              <a:rPr lang="en-GB" dirty="0"/>
              <a:t> </a:t>
            </a:r>
            <a:r>
              <a:rPr lang="en-GB" dirty="0" err="1"/>
              <a:t>yw</a:t>
            </a:r>
            <a:r>
              <a:rPr lang="en-GB" dirty="0"/>
              <a:t> </a:t>
            </a:r>
            <a:r>
              <a:rPr lang="en-GB" dirty="0" err="1"/>
              <a:t>plentyn</a:t>
            </a:r>
            <a:r>
              <a:rPr lang="en-GB" dirty="0"/>
              <a:t> </a:t>
            </a:r>
            <a:r>
              <a:rPr lang="en-GB" dirty="0" err="1"/>
              <a:t>yn</a:t>
            </a:r>
            <a:r>
              <a:rPr lang="en-GB" dirty="0"/>
              <a:t> </a:t>
            </a:r>
            <a:r>
              <a:rPr lang="en-GB" dirty="0" err="1"/>
              <a:t>cael</a:t>
            </a:r>
            <a:r>
              <a:rPr lang="en-GB" dirty="0"/>
              <a:t> </a:t>
            </a:r>
            <a:r>
              <a:rPr lang="en-GB" dirty="0" err="1"/>
              <a:t>trafferth</a:t>
            </a:r>
            <a:r>
              <a:rPr lang="en-GB" dirty="0"/>
              <a:t> </a:t>
            </a:r>
            <a:r>
              <a:rPr lang="en-GB" dirty="0" err="1"/>
              <a:t>deall</a:t>
            </a:r>
            <a:r>
              <a:rPr lang="en-GB" dirty="0"/>
              <a:t> </a:t>
            </a:r>
            <a:r>
              <a:rPr lang="en-GB" dirty="0" err="1"/>
              <a:t>iaith</a:t>
            </a:r>
            <a:r>
              <a:rPr lang="en-GB" dirty="0"/>
              <a:t>, </a:t>
            </a:r>
            <a:r>
              <a:rPr lang="en-GB" dirty="0" err="1"/>
              <a:t>efallai</a:t>
            </a:r>
            <a:r>
              <a:rPr lang="en-GB" dirty="0"/>
              <a:t> y </a:t>
            </a:r>
            <a:r>
              <a:rPr lang="en-GB" dirty="0" err="1"/>
              <a:t>bydd</a:t>
            </a:r>
            <a:r>
              <a:rPr lang="en-GB" dirty="0"/>
              <a:t> </a:t>
            </a:r>
            <a:r>
              <a:rPr lang="en-GB" dirty="0" err="1"/>
              <a:t>siarad</a:t>
            </a:r>
            <a:r>
              <a:rPr lang="en-GB" dirty="0"/>
              <a:t>, </a:t>
            </a:r>
            <a:r>
              <a:rPr lang="en-GB" dirty="0" err="1"/>
              <a:t>rhyngweithio</a:t>
            </a:r>
            <a:r>
              <a:rPr lang="en-GB" dirty="0"/>
              <a:t> </a:t>
            </a:r>
            <a:r>
              <a:rPr lang="en-GB" dirty="0" err="1"/>
              <a:t>cymdeithasol</a:t>
            </a:r>
            <a:r>
              <a:rPr lang="en-GB" dirty="0"/>
              <a:t> a </a:t>
            </a:r>
            <a:r>
              <a:rPr lang="en-GB" dirty="0" err="1"/>
              <a:t>llythrennedd</a:t>
            </a:r>
            <a:r>
              <a:rPr lang="en-GB" dirty="0"/>
              <a:t> </a:t>
            </a:r>
            <a:r>
              <a:rPr lang="en-GB" dirty="0" err="1"/>
              <a:t>hefyd</a:t>
            </a:r>
            <a:r>
              <a:rPr lang="en-GB" dirty="0"/>
              <a:t> </a:t>
            </a:r>
            <a:r>
              <a:rPr lang="en-GB" dirty="0" err="1"/>
              <a:t>yn</a:t>
            </a:r>
            <a:r>
              <a:rPr lang="en-GB" dirty="0"/>
              <a:t> </a:t>
            </a:r>
            <a:r>
              <a:rPr lang="en-GB" dirty="0" err="1"/>
              <a:t>fwy</a:t>
            </a:r>
            <a:r>
              <a:rPr lang="en-GB" dirty="0"/>
              <a:t> </a:t>
            </a:r>
            <a:r>
              <a:rPr lang="en-GB" dirty="0" err="1"/>
              <a:t>heriol</a:t>
            </a:r>
            <a:r>
              <a:rPr lang="en-GB" dirty="0"/>
              <a:t>.</a:t>
            </a:r>
          </a:p>
          <a:p>
            <a:endParaRPr lang="en-GB" dirty="0"/>
          </a:p>
        </p:txBody>
      </p:sp>
    </p:spTree>
    <p:extLst>
      <p:ext uri="{BB962C8B-B14F-4D97-AF65-F5344CB8AC3E}">
        <p14:creationId xmlns:p14="http://schemas.microsoft.com/office/powerpoint/2010/main" val="3581792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23AA1-184B-208A-CC20-E547F6B7CCFB}"/>
              </a:ext>
            </a:extLst>
          </p:cNvPr>
          <p:cNvSpPr>
            <a:spLocks noGrp="1"/>
          </p:cNvSpPr>
          <p:nvPr>
            <p:ph type="title"/>
          </p:nvPr>
        </p:nvSpPr>
        <p:spPr/>
        <p:txBody>
          <a:bodyPr/>
          <a:lstStyle/>
          <a:p>
            <a:pPr algn="ctr"/>
            <a:r>
              <a:rPr lang="en-GB" b="1" i="1" dirty="0" err="1">
                <a:solidFill>
                  <a:schemeClr val="accent1">
                    <a:lumMod val="75000"/>
                  </a:schemeClr>
                </a:solidFill>
              </a:rPr>
              <a:t>Elklan</a:t>
            </a:r>
            <a:r>
              <a:rPr lang="en-GB" b="1" i="1" dirty="0">
                <a:solidFill>
                  <a:schemeClr val="accent1">
                    <a:lumMod val="75000"/>
                  </a:schemeClr>
                </a:solidFill>
              </a:rPr>
              <a:t> Communication Chain </a:t>
            </a:r>
            <a:r>
              <a:rPr lang="en-GB" sz="1000" b="1" i="1" dirty="0">
                <a:solidFill>
                  <a:schemeClr val="accent1">
                    <a:lumMod val="75000"/>
                  </a:schemeClr>
                </a:solidFill>
              </a:rPr>
              <a:t>(</a:t>
            </a:r>
            <a:r>
              <a:rPr lang="en-GB" sz="1000" b="1" i="1" dirty="0" err="1">
                <a:solidFill>
                  <a:schemeClr val="accent1">
                    <a:lumMod val="75000"/>
                  </a:schemeClr>
                </a:solidFill>
              </a:rPr>
              <a:t>Roulstone</a:t>
            </a:r>
            <a:r>
              <a:rPr lang="en-GB" sz="1000" b="1" i="1" dirty="0">
                <a:solidFill>
                  <a:schemeClr val="accent1">
                    <a:lumMod val="75000"/>
                  </a:schemeClr>
                </a:solidFill>
              </a:rPr>
              <a:t>, 2001)</a:t>
            </a:r>
            <a:endParaRPr lang="en-GB" b="1" i="1" dirty="0">
              <a:solidFill>
                <a:schemeClr val="accent1">
                  <a:lumMod val="75000"/>
                </a:schemeClr>
              </a:solidFill>
            </a:endParaRPr>
          </a:p>
        </p:txBody>
      </p:sp>
      <p:sp>
        <p:nvSpPr>
          <p:cNvPr id="3" name="Content Placeholder 2">
            <a:extLst>
              <a:ext uri="{FF2B5EF4-FFF2-40B4-BE49-F238E27FC236}">
                <a16:creationId xmlns:a16="http://schemas.microsoft.com/office/drawing/2014/main" id="{FA49DD05-E3D6-B25A-D5D2-0CDE1C104A58}"/>
              </a:ext>
            </a:extLst>
          </p:cNvPr>
          <p:cNvSpPr>
            <a:spLocks noGrp="1"/>
          </p:cNvSpPr>
          <p:nvPr>
            <p:ph idx="1"/>
          </p:nvPr>
        </p:nvSpPr>
        <p:spPr/>
        <p:txBody>
          <a:bodyPr>
            <a:normAutofit fontScale="92500" lnSpcReduction="20000"/>
          </a:bodyPr>
          <a:lstStyle/>
          <a:p>
            <a:pPr marL="0" indent="0">
              <a:buNone/>
            </a:pPr>
            <a:r>
              <a:rPr lang="en-GB" dirty="0"/>
              <a:t>👂 </a:t>
            </a:r>
            <a:r>
              <a:rPr lang="en-GB" i="1" dirty="0">
                <a:solidFill>
                  <a:schemeClr val="accent1">
                    <a:lumMod val="75000"/>
                  </a:schemeClr>
                </a:solidFill>
              </a:rPr>
              <a:t>Listen ↓ </a:t>
            </a:r>
          </a:p>
          <a:p>
            <a:pPr marL="0" indent="0">
              <a:buNone/>
            </a:pPr>
            <a:r>
              <a:rPr lang="en-GB" i="1" dirty="0">
                <a:solidFill>
                  <a:schemeClr val="accent1">
                    <a:lumMod val="75000"/>
                  </a:schemeClr>
                </a:solidFill>
              </a:rPr>
              <a:t>🧠 Understand ↓ </a:t>
            </a:r>
          </a:p>
          <a:p>
            <a:pPr marL="0" indent="0">
              <a:buNone/>
            </a:pPr>
            <a:r>
              <a:rPr lang="en-GB" i="1" dirty="0">
                <a:solidFill>
                  <a:schemeClr val="accent1">
                    <a:lumMod val="75000"/>
                  </a:schemeClr>
                </a:solidFill>
              </a:rPr>
              <a:t>🗣 Talk ↓ </a:t>
            </a:r>
          </a:p>
          <a:p>
            <a:pPr marL="0" indent="0">
              <a:buNone/>
            </a:pPr>
            <a:r>
              <a:rPr lang="en-GB" i="1" dirty="0">
                <a:solidFill>
                  <a:schemeClr val="accent1">
                    <a:lumMod val="75000"/>
                  </a:schemeClr>
                </a:solidFill>
              </a:rPr>
              <a:t>🤝 Interact ↓ </a:t>
            </a:r>
          </a:p>
          <a:p>
            <a:pPr marL="0" indent="0">
              <a:buNone/>
            </a:pPr>
            <a:r>
              <a:rPr lang="en-GB" i="1" dirty="0">
                <a:solidFill>
                  <a:schemeClr val="accent1">
                    <a:lumMod val="75000"/>
                  </a:schemeClr>
                </a:solidFill>
              </a:rPr>
              <a:t>📚 Read &amp; Write</a:t>
            </a:r>
          </a:p>
          <a:p>
            <a:pPr marL="0" indent="0">
              <a:buNone/>
            </a:pPr>
            <a:endParaRPr lang="en-GB" i="1" dirty="0">
              <a:solidFill>
                <a:schemeClr val="accent1">
                  <a:lumMod val="75000"/>
                </a:schemeClr>
              </a:solidFill>
            </a:endParaRPr>
          </a:p>
          <a:p>
            <a:pPr marL="0" indent="0" algn="ctr">
              <a:buNone/>
            </a:pPr>
            <a:r>
              <a:rPr lang="en-GB" i="1" dirty="0">
                <a:solidFill>
                  <a:schemeClr val="accent1">
                    <a:lumMod val="75000"/>
                  </a:schemeClr>
                </a:solidFill>
              </a:rPr>
              <a:t>Difficulties at any stage of the chain can affect the stages that follow. </a:t>
            </a:r>
          </a:p>
          <a:p>
            <a:pPr marL="0" indent="0" algn="ctr">
              <a:buNone/>
            </a:pPr>
            <a:r>
              <a:rPr lang="en-GB" i="1" dirty="0">
                <a:solidFill>
                  <a:schemeClr val="accent1">
                    <a:lumMod val="75000"/>
                  </a:schemeClr>
                </a:solidFill>
              </a:rPr>
              <a:t>For example, if a child struggles to understand language, they may also find talking, social interaction and literacy more challenging.</a:t>
            </a:r>
          </a:p>
          <a:p>
            <a:endParaRPr lang="en-GB" dirty="0"/>
          </a:p>
        </p:txBody>
      </p:sp>
    </p:spTree>
    <p:extLst>
      <p:ext uri="{BB962C8B-B14F-4D97-AF65-F5344CB8AC3E}">
        <p14:creationId xmlns:p14="http://schemas.microsoft.com/office/powerpoint/2010/main" val="2035310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F09F-576B-6054-850D-EF398B3864F4}"/>
              </a:ext>
            </a:extLst>
          </p:cNvPr>
          <p:cNvSpPr>
            <a:spLocks noGrp="1"/>
          </p:cNvSpPr>
          <p:nvPr>
            <p:ph type="title"/>
          </p:nvPr>
        </p:nvSpPr>
        <p:spPr/>
        <p:txBody>
          <a:bodyPr/>
          <a:lstStyle/>
          <a:p>
            <a:pPr algn="ctr"/>
            <a:r>
              <a:rPr lang="en-GB" b="1" i="1" dirty="0">
                <a:solidFill>
                  <a:schemeClr val="accent1">
                    <a:lumMod val="75000"/>
                  </a:schemeClr>
                </a:solidFill>
                <a:latin typeface="+mn-lt"/>
              </a:rPr>
              <a:t>Scaffolding language</a:t>
            </a:r>
          </a:p>
        </p:txBody>
      </p:sp>
      <p:sp>
        <p:nvSpPr>
          <p:cNvPr id="3" name="Content Placeholder 2">
            <a:extLst>
              <a:ext uri="{FF2B5EF4-FFF2-40B4-BE49-F238E27FC236}">
                <a16:creationId xmlns:a16="http://schemas.microsoft.com/office/drawing/2014/main" id="{C46968FD-5D16-D06E-F114-F432A3EC22A2}"/>
              </a:ext>
            </a:extLst>
          </p:cNvPr>
          <p:cNvSpPr>
            <a:spLocks noGrp="1"/>
          </p:cNvSpPr>
          <p:nvPr>
            <p:ph idx="1"/>
          </p:nvPr>
        </p:nvSpPr>
        <p:spPr/>
        <p:txBody>
          <a:bodyPr>
            <a:normAutofit fontScale="92500" lnSpcReduction="10000"/>
          </a:bodyPr>
          <a:lstStyle/>
          <a:p>
            <a:pPr marL="0" indent="0">
              <a:buNone/>
            </a:pPr>
            <a:r>
              <a:rPr lang="en-US" i="1" dirty="0">
                <a:solidFill>
                  <a:schemeClr val="accent1">
                    <a:lumMod val="75000"/>
                  </a:schemeClr>
                </a:solidFill>
              </a:rPr>
              <a:t>If the child’s language development seems to be lagging it is misplaced sympathy to do his talking for him.  Instead, put  your ear closer, concentrate more sharply, smile more rewardingly and spend more time in genuine conversation, difficult though it is.  To foster children’s language development, create opportunities for them to talk, and then talk with them (not at them) </a:t>
            </a:r>
            <a:r>
              <a:rPr lang="en-US" sz="1200" i="1" dirty="0">
                <a:solidFill>
                  <a:schemeClr val="accent1">
                    <a:lumMod val="75000"/>
                  </a:schemeClr>
                </a:solidFill>
              </a:rPr>
              <a:t>(Clay, 1991:p.69).</a:t>
            </a:r>
          </a:p>
          <a:p>
            <a:pPr marL="0" indent="0">
              <a:buNone/>
            </a:pPr>
            <a:endParaRPr lang="en-US" sz="1200" i="1" dirty="0">
              <a:solidFill>
                <a:schemeClr val="accent1">
                  <a:lumMod val="75000"/>
                </a:schemeClr>
              </a:solidFill>
            </a:endParaRPr>
          </a:p>
          <a:p>
            <a:pPr marL="0" indent="0">
              <a:buNone/>
            </a:pPr>
            <a:r>
              <a:rPr lang="en-US" i="1" dirty="0">
                <a:solidFill>
                  <a:schemeClr val="accent1">
                    <a:lumMod val="75000"/>
                  </a:schemeClr>
                </a:solidFill>
              </a:rPr>
              <a:t>The purpose of education is not to impart knowledge, but to facilitate a child's thinking and problem-solving skills.  This can then be transferred to a range of situations.    </a:t>
            </a:r>
          </a:p>
          <a:p>
            <a:pPr marL="0" indent="0" algn="r">
              <a:buNone/>
            </a:pPr>
            <a:r>
              <a:rPr lang="en-US" sz="800" dirty="0">
                <a:solidFill>
                  <a:schemeClr val="accent1">
                    <a:lumMod val="75000"/>
                  </a:schemeClr>
                </a:solidFill>
              </a:rPr>
              <a:t>(Bruner, 1983)</a:t>
            </a:r>
            <a:endParaRPr lang="en-GB" sz="1200" dirty="0">
              <a:solidFill>
                <a:schemeClr val="accent1">
                  <a:lumMod val="75000"/>
                </a:schemeClr>
              </a:solidFill>
            </a:endParaRPr>
          </a:p>
          <a:p>
            <a:pPr marL="0" indent="0">
              <a:buNone/>
            </a:pPr>
            <a:endParaRPr lang="en-GB" sz="1200" i="1" dirty="0">
              <a:solidFill>
                <a:schemeClr val="accent1">
                  <a:lumMod val="75000"/>
                </a:schemeClr>
              </a:solidFill>
            </a:endParaRPr>
          </a:p>
        </p:txBody>
      </p:sp>
    </p:spTree>
    <p:extLst>
      <p:ext uri="{BB962C8B-B14F-4D97-AF65-F5344CB8AC3E}">
        <p14:creationId xmlns:p14="http://schemas.microsoft.com/office/powerpoint/2010/main" val="4032757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58B97-C198-C1E5-C881-3E1DAB10CC95}"/>
              </a:ext>
            </a:extLst>
          </p:cNvPr>
          <p:cNvSpPr>
            <a:spLocks noGrp="1"/>
          </p:cNvSpPr>
          <p:nvPr>
            <p:ph type="title"/>
          </p:nvPr>
        </p:nvSpPr>
        <p:spPr/>
        <p:txBody>
          <a:bodyPr/>
          <a:lstStyle/>
          <a:p>
            <a:pPr algn="ctr"/>
            <a:r>
              <a:rPr lang="en-US" b="1" dirty="0" err="1">
                <a:latin typeface="+mn-lt"/>
              </a:rPr>
              <a:t>Cefnogi</a:t>
            </a:r>
            <a:r>
              <a:rPr lang="en-US" b="1" dirty="0">
                <a:latin typeface="+mn-lt"/>
              </a:rPr>
              <a:t> </a:t>
            </a:r>
            <a:r>
              <a:rPr lang="en-US" b="1" dirty="0" err="1">
                <a:latin typeface="+mn-lt"/>
              </a:rPr>
              <a:t>siarad</a:t>
            </a:r>
            <a:r>
              <a:rPr lang="en-US" b="1" dirty="0">
                <a:latin typeface="+mn-lt"/>
              </a:rPr>
              <a:t> </a:t>
            </a:r>
            <a:r>
              <a:rPr lang="en-US" b="1" dirty="0" err="1">
                <a:latin typeface="+mn-lt"/>
              </a:rPr>
              <a:t>yn</a:t>
            </a:r>
            <a:r>
              <a:rPr lang="en-US" b="1" dirty="0">
                <a:latin typeface="+mn-lt"/>
              </a:rPr>
              <a:t> yr </a:t>
            </a:r>
            <a:r>
              <a:rPr lang="en-US" b="1" dirty="0" err="1">
                <a:latin typeface="+mn-lt"/>
              </a:rPr>
              <a:t>ystafell</a:t>
            </a:r>
            <a:r>
              <a:rPr lang="en-US" b="1" dirty="0">
                <a:latin typeface="+mn-lt"/>
              </a:rPr>
              <a:t> </a:t>
            </a:r>
            <a:r>
              <a:rPr lang="en-US" b="1" dirty="0" err="1">
                <a:latin typeface="+mn-lt"/>
              </a:rPr>
              <a:t>ddosbarth</a:t>
            </a:r>
            <a:br>
              <a:rPr lang="en-GB" b="1" dirty="0">
                <a:latin typeface="+mn-lt"/>
              </a:rPr>
            </a:br>
            <a:r>
              <a:rPr lang="en-GB" b="1" i="1" dirty="0">
                <a:solidFill>
                  <a:schemeClr val="accent1">
                    <a:lumMod val="75000"/>
                  </a:schemeClr>
                </a:solidFill>
                <a:latin typeface="+mn-lt"/>
              </a:rPr>
              <a:t>Supporting talk in the classroom</a:t>
            </a:r>
          </a:p>
        </p:txBody>
      </p:sp>
      <p:sp>
        <p:nvSpPr>
          <p:cNvPr id="3" name="Content Placeholder 2">
            <a:extLst>
              <a:ext uri="{FF2B5EF4-FFF2-40B4-BE49-F238E27FC236}">
                <a16:creationId xmlns:a16="http://schemas.microsoft.com/office/drawing/2014/main" id="{20543503-D4DA-5EE7-7369-0426E0CA3EB6}"/>
              </a:ext>
            </a:extLst>
          </p:cNvPr>
          <p:cNvSpPr>
            <a:spLocks noGrp="1"/>
          </p:cNvSpPr>
          <p:nvPr>
            <p:ph sz="half" idx="1"/>
          </p:nvPr>
        </p:nvSpPr>
        <p:spPr/>
        <p:txBody>
          <a:bodyPr>
            <a:normAutofit fontScale="25000" lnSpcReduction="20000"/>
          </a:bodyPr>
          <a:lstStyle/>
          <a:p>
            <a:pPr lvl="0"/>
            <a:r>
              <a:rPr lang="en-GB" sz="3400" dirty="0" err="1"/>
              <a:t>Modelu</a:t>
            </a:r>
            <a:r>
              <a:rPr lang="en-GB" sz="3400" dirty="0"/>
              <a:t> </a:t>
            </a:r>
            <a:r>
              <a:rPr lang="en-GB" sz="3400" dirty="0" err="1"/>
              <a:t>cyfathrebu</a:t>
            </a:r>
            <a:r>
              <a:rPr lang="en-GB" sz="3400" dirty="0"/>
              <a:t> da </a:t>
            </a:r>
            <a:r>
              <a:rPr lang="en-GB" sz="3400" dirty="0" err="1"/>
              <a:t>trwy</a:t>
            </a:r>
            <a:r>
              <a:rPr lang="en-GB" sz="3400" dirty="0"/>
              <a:t> </a:t>
            </a:r>
            <a:r>
              <a:rPr lang="en-GB" sz="3400" dirty="0" err="1"/>
              <a:t>ddangos</a:t>
            </a:r>
            <a:r>
              <a:rPr lang="en-GB" sz="3400" dirty="0"/>
              <a:t> </a:t>
            </a:r>
            <a:r>
              <a:rPr lang="en-GB" sz="3400" dirty="0" err="1"/>
              <a:t>iaith</a:t>
            </a:r>
            <a:r>
              <a:rPr lang="en-GB" sz="3400" dirty="0"/>
              <a:t> </a:t>
            </a:r>
            <a:r>
              <a:rPr lang="en-GB" sz="3400" dirty="0" err="1"/>
              <a:t>glir</a:t>
            </a:r>
            <a:r>
              <a:rPr lang="en-GB" sz="3400" dirty="0"/>
              <a:t>, </a:t>
            </a:r>
            <a:r>
              <a:rPr lang="en-GB" sz="3400" dirty="0" err="1"/>
              <a:t>gwrando</a:t>
            </a:r>
            <a:r>
              <a:rPr lang="en-GB" sz="3400" dirty="0"/>
              <a:t> </a:t>
            </a:r>
            <a:r>
              <a:rPr lang="en-GB" sz="3400" dirty="0" err="1"/>
              <a:t>gweithredol</a:t>
            </a:r>
            <a:r>
              <a:rPr lang="en-GB" sz="3400" dirty="0"/>
              <a:t> a </a:t>
            </a:r>
            <a:r>
              <a:rPr lang="en-GB" sz="3400" dirty="0" err="1"/>
              <a:t>throi</a:t>
            </a:r>
            <a:r>
              <a:rPr lang="en-GB" sz="3400" dirty="0"/>
              <a:t> </a:t>
            </a:r>
            <a:r>
              <a:rPr lang="en-GB" sz="3400" dirty="0" err="1"/>
              <a:t>parchus</a:t>
            </a:r>
            <a:r>
              <a:rPr lang="en-GB" sz="3400" dirty="0"/>
              <a:t>.</a:t>
            </a:r>
          </a:p>
          <a:p>
            <a:pPr lvl="0"/>
            <a:r>
              <a:rPr lang="en-GB" sz="3400" dirty="0" err="1"/>
              <a:t>Defnyddiwch</a:t>
            </a:r>
            <a:r>
              <a:rPr lang="en-GB" sz="3400" dirty="0"/>
              <a:t> </a:t>
            </a:r>
            <a:r>
              <a:rPr lang="en-GB" sz="3400" dirty="0" err="1"/>
              <a:t>bartneriaid</a:t>
            </a:r>
            <a:r>
              <a:rPr lang="en-GB" sz="3400" dirty="0"/>
              <a:t> </a:t>
            </a:r>
            <a:r>
              <a:rPr lang="en-GB" sz="3400" dirty="0" err="1"/>
              <a:t>siarad</a:t>
            </a:r>
            <a:r>
              <a:rPr lang="en-GB" sz="3400" dirty="0"/>
              <a:t> </a:t>
            </a:r>
            <a:r>
              <a:rPr lang="en-GB" sz="3400" dirty="0" err="1"/>
              <a:t>fel</a:t>
            </a:r>
            <a:r>
              <a:rPr lang="en-GB" sz="3400" dirty="0"/>
              <a:t> y gall </a:t>
            </a:r>
            <a:r>
              <a:rPr lang="en-GB" sz="3400" dirty="0" err="1"/>
              <a:t>disgyblion</a:t>
            </a:r>
            <a:r>
              <a:rPr lang="en-GB" sz="3400" dirty="0"/>
              <a:t> </a:t>
            </a:r>
            <a:r>
              <a:rPr lang="en-GB" sz="3400" dirty="0" err="1"/>
              <a:t>drafod</a:t>
            </a:r>
            <a:r>
              <a:rPr lang="en-GB" sz="3400" dirty="0"/>
              <a:t> </a:t>
            </a:r>
            <a:r>
              <a:rPr lang="en-GB" sz="3400" dirty="0" err="1"/>
              <a:t>syniadau</a:t>
            </a:r>
            <a:r>
              <a:rPr lang="en-GB" sz="3400" dirty="0"/>
              <a:t> </a:t>
            </a:r>
            <a:r>
              <a:rPr lang="en-GB" sz="3400" dirty="0" err="1"/>
              <a:t>cyn</a:t>
            </a:r>
            <a:r>
              <a:rPr lang="en-GB" sz="3400" dirty="0"/>
              <a:t> </a:t>
            </a:r>
            <a:r>
              <a:rPr lang="en-GB" sz="3400" dirty="0" err="1"/>
              <a:t>eu</a:t>
            </a:r>
            <a:r>
              <a:rPr lang="en-GB" sz="3400" dirty="0"/>
              <a:t> </a:t>
            </a:r>
            <a:r>
              <a:rPr lang="en-GB" sz="3400" dirty="0" err="1"/>
              <a:t>rhannu</a:t>
            </a:r>
            <a:r>
              <a:rPr lang="en-GB" sz="3400" dirty="0"/>
              <a:t> </a:t>
            </a:r>
            <a:r>
              <a:rPr lang="en-GB" sz="3400" dirty="0" err="1"/>
              <a:t>gyda'r</a:t>
            </a:r>
            <a:r>
              <a:rPr lang="en-GB" sz="3400" dirty="0"/>
              <a:t> </a:t>
            </a:r>
            <a:r>
              <a:rPr lang="en-GB" sz="3400" dirty="0" err="1"/>
              <a:t>dosbarth</a:t>
            </a:r>
            <a:r>
              <a:rPr lang="en-GB" sz="3400" dirty="0"/>
              <a:t> </a:t>
            </a:r>
            <a:r>
              <a:rPr lang="en-GB" sz="3400" dirty="0" err="1"/>
              <a:t>cyfan</a:t>
            </a:r>
            <a:r>
              <a:rPr lang="en-GB" sz="3400" dirty="0"/>
              <a:t>.</a:t>
            </a:r>
          </a:p>
          <a:p>
            <a:pPr lvl="0"/>
            <a:r>
              <a:rPr lang="en-GB" sz="3400" dirty="0" err="1"/>
              <a:t>Gofynnwch</a:t>
            </a:r>
            <a:r>
              <a:rPr lang="en-GB" sz="3400" dirty="0"/>
              <a:t> </a:t>
            </a:r>
            <a:r>
              <a:rPr lang="en-GB" sz="3400" dirty="0" err="1"/>
              <a:t>gwestiynau</a:t>
            </a:r>
            <a:r>
              <a:rPr lang="en-GB" sz="3400" dirty="0"/>
              <a:t> </a:t>
            </a:r>
            <a:r>
              <a:rPr lang="en-GB" sz="3400" dirty="0" err="1"/>
              <a:t>penagored</a:t>
            </a:r>
            <a:r>
              <a:rPr lang="en-GB" sz="3400" dirty="0"/>
              <a:t> </a:t>
            </a:r>
            <a:r>
              <a:rPr lang="en-GB" sz="3400" dirty="0" err="1"/>
              <a:t>sy'n</a:t>
            </a:r>
            <a:r>
              <a:rPr lang="en-GB" sz="3400" dirty="0"/>
              <a:t> </a:t>
            </a:r>
            <a:r>
              <a:rPr lang="en-GB" sz="3400" dirty="0" err="1"/>
              <a:t>annog</a:t>
            </a:r>
            <a:r>
              <a:rPr lang="en-GB" sz="3400" dirty="0"/>
              <a:t> </a:t>
            </a:r>
            <a:r>
              <a:rPr lang="en-GB" sz="3400" dirty="0" err="1"/>
              <a:t>esboniad</a:t>
            </a:r>
            <a:r>
              <a:rPr lang="en-GB" sz="3400" dirty="0"/>
              <a:t>, </a:t>
            </a:r>
            <a:r>
              <a:rPr lang="en-GB" sz="3400" dirty="0" err="1"/>
              <a:t>rhesymu</a:t>
            </a:r>
            <a:r>
              <a:rPr lang="en-GB" sz="3400" dirty="0"/>
              <a:t> a </a:t>
            </a:r>
            <a:r>
              <a:rPr lang="en-GB" sz="3400" dirty="0" err="1"/>
              <a:t>thrafodaeth</a:t>
            </a:r>
            <a:r>
              <a:rPr lang="en-GB" sz="3400" dirty="0"/>
              <a:t> </a:t>
            </a:r>
            <a:r>
              <a:rPr lang="en-GB" sz="3400" dirty="0" err="1"/>
              <a:t>yn</a:t>
            </a:r>
            <a:r>
              <a:rPr lang="en-GB" sz="3400" dirty="0"/>
              <a:t> </a:t>
            </a:r>
            <a:r>
              <a:rPr lang="en-GB" sz="3400" dirty="0" err="1"/>
              <a:t>hytrach</a:t>
            </a:r>
            <a:r>
              <a:rPr lang="en-GB" sz="3400" dirty="0"/>
              <a:t> nag </a:t>
            </a:r>
            <a:r>
              <a:rPr lang="en-GB" sz="3400" dirty="0" err="1"/>
              <a:t>atebion</a:t>
            </a:r>
            <a:r>
              <a:rPr lang="en-GB" sz="3400" dirty="0"/>
              <a:t> un gair.</a:t>
            </a:r>
          </a:p>
          <a:p>
            <a:pPr lvl="0"/>
            <a:r>
              <a:rPr lang="en-GB" sz="3400" dirty="0" err="1"/>
              <a:t>Rhowch</a:t>
            </a:r>
            <a:r>
              <a:rPr lang="en-GB" sz="3400" dirty="0"/>
              <a:t> </a:t>
            </a:r>
            <a:r>
              <a:rPr lang="en-GB" sz="3400" dirty="0" err="1"/>
              <a:t>gychwyniadau</a:t>
            </a:r>
            <a:r>
              <a:rPr lang="en-GB" sz="3400" dirty="0"/>
              <a:t> </a:t>
            </a:r>
            <a:r>
              <a:rPr lang="en-GB" sz="3400" dirty="0" err="1"/>
              <a:t>brawddegau</a:t>
            </a:r>
            <a:r>
              <a:rPr lang="en-GB" sz="3400" dirty="0"/>
              <a:t> a </a:t>
            </a:r>
            <a:r>
              <a:rPr lang="en-GB" sz="3400" dirty="0" err="1"/>
              <a:t>choesynnau</a:t>
            </a:r>
            <a:r>
              <a:rPr lang="en-GB" sz="3400" dirty="0"/>
              <a:t> </a:t>
            </a:r>
            <a:r>
              <a:rPr lang="en-GB" sz="3400" dirty="0" err="1"/>
              <a:t>trafodaeth</a:t>
            </a:r>
            <a:r>
              <a:rPr lang="en-GB" sz="3400" dirty="0"/>
              <a:t> (</a:t>
            </a:r>
            <a:r>
              <a:rPr lang="en-GB" sz="3400" dirty="0" err="1"/>
              <a:t>e.e.</a:t>
            </a:r>
            <a:r>
              <a:rPr lang="en-GB" sz="3400" dirty="0"/>
              <a:t> "</a:t>
            </a:r>
            <a:r>
              <a:rPr lang="en-GB" sz="3400" dirty="0" err="1"/>
              <a:t>Rwy'n</a:t>
            </a:r>
            <a:r>
              <a:rPr lang="en-GB" sz="3400" dirty="0"/>
              <a:t> </a:t>
            </a:r>
            <a:r>
              <a:rPr lang="en-GB" sz="3400" dirty="0" err="1"/>
              <a:t>cytuno</a:t>
            </a:r>
            <a:r>
              <a:rPr lang="en-GB" sz="3400" dirty="0"/>
              <a:t> </a:t>
            </a:r>
            <a:r>
              <a:rPr lang="en-GB" sz="3400" dirty="0" err="1"/>
              <a:t>oherwydd</a:t>
            </a:r>
            <a:r>
              <a:rPr lang="en-GB" sz="3400" dirty="0"/>
              <a:t>...", "Fy </a:t>
            </a:r>
            <a:r>
              <a:rPr lang="en-GB" sz="3400" dirty="0" err="1"/>
              <a:t>ndystiolaeth</a:t>
            </a:r>
            <a:r>
              <a:rPr lang="en-GB" sz="3400" dirty="0"/>
              <a:t> </a:t>
            </a:r>
            <a:r>
              <a:rPr lang="en-GB" sz="3400" dirty="0" err="1"/>
              <a:t>yw</a:t>
            </a:r>
            <a:r>
              <a:rPr lang="en-GB" sz="3400" dirty="0"/>
              <a:t>...", neu "</a:t>
            </a:r>
            <a:r>
              <a:rPr lang="en-GB" sz="3400" dirty="0" err="1"/>
              <a:t>Allwch</a:t>
            </a:r>
            <a:r>
              <a:rPr lang="en-GB" sz="3400" dirty="0"/>
              <a:t> chi </a:t>
            </a:r>
            <a:r>
              <a:rPr lang="en-GB" sz="3400" dirty="0" err="1"/>
              <a:t>esbonio</a:t>
            </a:r>
            <a:r>
              <a:rPr lang="en-GB" sz="3400" dirty="0"/>
              <a:t> </a:t>
            </a:r>
            <a:r>
              <a:rPr lang="en-GB" sz="3400" dirty="0" err="1"/>
              <a:t>ymhellach</a:t>
            </a:r>
            <a:r>
              <a:rPr lang="en-GB" sz="3400" dirty="0"/>
              <a:t>?")</a:t>
            </a:r>
          </a:p>
          <a:p>
            <a:pPr lvl="0"/>
            <a:r>
              <a:rPr lang="en-GB" sz="3400" dirty="0" err="1"/>
              <a:t>Gweithgareddau</a:t>
            </a:r>
            <a:r>
              <a:rPr lang="en-GB" sz="3400" dirty="0"/>
              <a:t> </a:t>
            </a:r>
            <a:r>
              <a:rPr lang="en-GB" sz="3400" dirty="0" err="1"/>
              <a:t>grŵp</a:t>
            </a:r>
            <a:r>
              <a:rPr lang="en-GB" sz="3400" dirty="0"/>
              <a:t> </a:t>
            </a:r>
            <a:r>
              <a:rPr lang="en-GB" sz="3400" dirty="0" err="1"/>
              <a:t>bach</a:t>
            </a:r>
            <a:r>
              <a:rPr lang="en-GB" sz="3400" dirty="0"/>
              <a:t> </a:t>
            </a:r>
            <a:r>
              <a:rPr lang="en-GB" sz="3400" dirty="0" err="1"/>
              <a:t>sy'n</a:t>
            </a:r>
            <a:r>
              <a:rPr lang="en-GB" sz="3400" dirty="0"/>
              <a:t> </a:t>
            </a:r>
            <a:r>
              <a:rPr lang="en-GB" sz="3400" dirty="0" err="1"/>
              <a:t>gofyn</a:t>
            </a:r>
            <a:r>
              <a:rPr lang="en-GB" sz="3400" dirty="0"/>
              <a:t> am </a:t>
            </a:r>
            <a:r>
              <a:rPr lang="en-GB" sz="3400" dirty="0" err="1"/>
              <a:t>sgiliau</a:t>
            </a:r>
            <a:r>
              <a:rPr lang="en-GB" sz="3400" dirty="0"/>
              <a:t> </a:t>
            </a:r>
            <a:r>
              <a:rPr lang="en-GB" sz="3400" dirty="0" err="1"/>
              <a:t>gwrando</a:t>
            </a:r>
            <a:r>
              <a:rPr lang="en-GB" sz="3400" dirty="0"/>
              <a:t> </a:t>
            </a:r>
            <a:r>
              <a:rPr lang="en-GB" sz="3400" dirty="0" err="1"/>
              <a:t>gweithredol</a:t>
            </a:r>
            <a:r>
              <a:rPr lang="en-GB" sz="3400" dirty="0"/>
              <a:t> (</a:t>
            </a:r>
            <a:r>
              <a:rPr lang="en-GB" sz="3400" dirty="0" err="1"/>
              <a:t>e.e.</a:t>
            </a:r>
            <a:r>
              <a:rPr lang="en-GB" sz="3400" dirty="0"/>
              <a:t> </a:t>
            </a:r>
            <a:r>
              <a:rPr lang="en-GB" sz="3400" dirty="0" err="1"/>
              <a:t>cydweithio</a:t>
            </a:r>
            <a:r>
              <a:rPr lang="en-GB" sz="3400" dirty="0"/>
              <a:t>, </a:t>
            </a:r>
            <a:r>
              <a:rPr lang="en-GB" sz="3400" dirty="0" err="1"/>
              <a:t>datrys</a:t>
            </a:r>
            <a:r>
              <a:rPr lang="en-GB" sz="3400" dirty="0"/>
              <a:t> </a:t>
            </a:r>
            <a:r>
              <a:rPr lang="en-GB" sz="3400" dirty="0" err="1"/>
              <a:t>problemau</a:t>
            </a:r>
            <a:r>
              <a:rPr lang="en-GB" sz="3400" dirty="0"/>
              <a:t> a </a:t>
            </a:r>
            <a:r>
              <a:rPr lang="en-GB" sz="3400" dirty="0" err="1"/>
              <a:t>gwneud</a:t>
            </a:r>
            <a:r>
              <a:rPr lang="en-GB" sz="3400" dirty="0"/>
              <a:t> </a:t>
            </a:r>
            <a:r>
              <a:rPr lang="en-GB" sz="3400" dirty="0" err="1"/>
              <a:t>penderfyniadau</a:t>
            </a:r>
            <a:r>
              <a:rPr lang="en-GB" sz="3400" dirty="0"/>
              <a:t>).</a:t>
            </a:r>
          </a:p>
          <a:p>
            <a:pPr lvl="0"/>
            <a:r>
              <a:rPr lang="en-GB" sz="3400" dirty="0" err="1"/>
              <a:t>Ymgorffori</a:t>
            </a:r>
            <a:r>
              <a:rPr lang="en-GB" sz="3400" dirty="0"/>
              <a:t> </a:t>
            </a:r>
            <a:r>
              <a:rPr lang="en-GB" sz="3400" dirty="0" err="1"/>
              <a:t>chwarae</a:t>
            </a:r>
            <a:r>
              <a:rPr lang="en-GB" sz="3400" dirty="0"/>
              <a:t> </a:t>
            </a:r>
            <a:r>
              <a:rPr lang="en-GB" sz="3400" dirty="0" err="1"/>
              <a:t>rôl</a:t>
            </a:r>
            <a:r>
              <a:rPr lang="en-GB" sz="3400" dirty="0"/>
              <a:t> </a:t>
            </a:r>
            <a:r>
              <a:rPr lang="en-GB" sz="3400" dirty="0" err="1"/>
              <a:t>i</a:t>
            </a:r>
            <a:r>
              <a:rPr lang="en-GB" sz="3400" dirty="0"/>
              <a:t> </a:t>
            </a:r>
            <a:r>
              <a:rPr lang="en-GB" sz="3400" dirty="0" err="1"/>
              <a:t>ddatblygu</a:t>
            </a:r>
            <a:r>
              <a:rPr lang="en-GB" sz="3400" dirty="0"/>
              <a:t> </a:t>
            </a:r>
            <a:r>
              <a:rPr lang="en-GB" sz="3400" dirty="0" err="1"/>
              <a:t>geirfa</a:t>
            </a:r>
            <a:r>
              <a:rPr lang="en-GB" sz="3400" dirty="0"/>
              <a:t>, </a:t>
            </a:r>
            <a:r>
              <a:rPr lang="en-GB" sz="3400" dirty="0" err="1"/>
              <a:t>hyder</a:t>
            </a:r>
            <a:r>
              <a:rPr lang="en-GB" sz="3400" dirty="0"/>
              <a:t> ac </a:t>
            </a:r>
            <a:r>
              <a:rPr lang="en-GB" sz="3400" dirty="0" err="1"/>
              <a:t>iaith</a:t>
            </a:r>
            <a:r>
              <a:rPr lang="en-GB" sz="3400" dirty="0"/>
              <a:t> </a:t>
            </a:r>
            <a:r>
              <a:rPr lang="en-GB" sz="3400" dirty="0" err="1"/>
              <a:t>fynegiannol</a:t>
            </a:r>
            <a:r>
              <a:rPr lang="en-GB" sz="3400" dirty="0"/>
              <a:t>.</a:t>
            </a:r>
          </a:p>
          <a:p>
            <a:pPr lvl="0"/>
            <a:r>
              <a:rPr lang="en-GB" sz="3400" dirty="0"/>
              <a:t>Nodi </a:t>
            </a:r>
            <a:r>
              <a:rPr lang="en-GB" sz="3400" dirty="0" err="1"/>
              <a:t>enghreifftiau</a:t>
            </a:r>
            <a:r>
              <a:rPr lang="en-GB" sz="3400" dirty="0"/>
              <a:t> o </a:t>
            </a:r>
            <a:r>
              <a:rPr lang="en-GB" sz="3400" dirty="0" err="1"/>
              <a:t>sgiliau</a:t>
            </a:r>
            <a:r>
              <a:rPr lang="en-GB" sz="3400" dirty="0"/>
              <a:t> </a:t>
            </a:r>
            <a:r>
              <a:rPr lang="en-GB" sz="3400" dirty="0" err="1"/>
              <a:t>llythrennedd</a:t>
            </a:r>
            <a:r>
              <a:rPr lang="en-GB" sz="3400" dirty="0"/>
              <a:t> (</a:t>
            </a:r>
            <a:r>
              <a:rPr lang="en-GB" sz="3400" dirty="0" err="1"/>
              <a:t>e.e.</a:t>
            </a:r>
            <a:r>
              <a:rPr lang="en-GB" sz="3400" dirty="0"/>
              <a:t> </a:t>
            </a:r>
            <a:r>
              <a:rPr lang="en-GB" sz="3400" dirty="0" err="1"/>
              <a:t>casgliad</a:t>
            </a:r>
            <a:r>
              <a:rPr lang="en-GB" sz="3400" dirty="0"/>
              <a:t> - '</a:t>
            </a:r>
            <a:r>
              <a:rPr lang="en-GB" sz="3400" dirty="0" err="1"/>
              <a:t>darllen</a:t>
            </a:r>
            <a:r>
              <a:rPr lang="en-GB" sz="3400" dirty="0"/>
              <a:t> </a:t>
            </a:r>
            <a:r>
              <a:rPr lang="en-GB" sz="3400" dirty="0" err="1"/>
              <a:t>rhwng</a:t>
            </a:r>
            <a:r>
              <a:rPr lang="en-GB" sz="3400" dirty="0"/>
              <a:t> y </a:t>
            </a:r>
            <a:r>
              <a:rPr lang="en-GB" sz="3400" dirty="0" err="1"/>
              <a:t>llinellau</a:t>
            </a:r>
            <a:r>
              <a:rPr lang="en-GB" sz="3400" dirty="0"/>
              <a:t>'; </a:t>
            </a:r>
            <a:r>
              <a:rPr lang="en-GB" sz="3400" dirty="0" err="1"/>
              <a:t>rhagfynegiad</a:t>
            </a:r>
            <a:r>
              <a:rPr lang="en-GB" sz="3400" dirty="0"/>
              <a:t>; </a:t>
            </a:r>
            <a:r>
              <a:rPr lang="en-GB" sz="3400" dirty="0" err="1"/>
              <a:t>crynhoi</a:t>
            </a:r>
            <a:r>
              <a:rPr lang="en-GB" sz="3400" dirty="0"/>
              <a:t>; </a:t>
            </a:r>
            <a:r>
              <a:rPr lang="en-GB" sz="3400" dirty="0" err="1"/>
              <a:t>gwneud</a:t>
            </a:r>
            <a:r>
              <a:rPr lang="en-GB" sz="3400" dirty="0"/>
              <a:t> </a:t>
            </a:r>
            <a:r>
              <a:rPr lang="en-GB" sz="3400" dirty="0" err="1"/>
              <a:t>cysylltiadau</a:t>
            </a:r>
            <a:r>
              <a:rPr lang="en-GB" sz="3400" dirty="0"/>
              <a:t>)</a:t>
            </a:r>
          </a:p>
          <a:p>
            <a:pPr lvl="0"/>
            <a:r>
              <a:rPr lang="en-GB" sz="3400" dirty="0"/>
              <a:t>Creu </a:t>
            </a:r>
            <a:r>
              <a:rPr lang="en-GB" sz="3400" dirty="0" err="1"/>
              <a:t>amgylchedd</a:t>
            </a:r>
            <a:r>
              <a:rPr lang="en-GB" sz="3400" dirty="0"/>
              <a:t> </a:t>
            </a:r>
            <a:r>
              <a:rPr lang="en-GB" sz="3400" dirty="0" err="1"/>
              <a:t>sy'n</a:t>
            </a:r>
            <a:r>
              <a:rPr lang="en-GB" sz="3400" dirty="0"/>
              <a:t> </a:t>
            </a:r>
            <a:r>
              <a:rPr lang="en-GB" sz="3400" dirty="0" err="1"/>
              <a:t>gyfoethog</a:t>
            </a:r>
            <a:r>
              <a:rPr lang="en-GB" sz="3400" dirty="0"/>
              <a:t> o </a:t>
            </a:r>
            <a:r>
              <a:rPr lang="en-GB" sz="3400" dirty="0" err="1"/>
              <a:t>iaith</a:t>
            </a:r>
            <a:r>
              <a:rPr lang="en-GB" sz="3400" dirty="0"/>
              <a:t> </a:t>
            </a:r>
            <a:r>
              <a:rPr lang="en-GB" sz="3400" dirty="0" err="1"/>
              <a:t>gydag</a:t>
            </a:r>
            <a:r>
              <a:rPr lang="en-GB" sz="3400" dirty="0"/>
              <a:t> </a:t>
            </a:r>
            <a:r>
              <a:rPr lang="en-GB" sz="3400" dirty="0" err="1"/>
              <a:t>arddangosfeydd</a:t>
            </a:r>
            <a:r>
              <a:rPr lang="en-GB" sz="3400" dirty="0"/>
              <a:t>, </a:t>
            </a:r>
            <a:r>
              <a:rPr lang="en-GB" sz="3400" dirty="0" err="1"/>
              <a:t>geirfa</a:t>
            </a:r>
            <a:r>
              <a:rPr lang="en-GB" sz="3400" dirty="0"/>
              <a:t> </a:t>
            </a:r>
            <a:r>
              <a:rPr lang="en-GB" sz="3400" dirty="0" err="1"/>
              <a:t>allweddol</a:t>
            </a:r>
            <a:r>
              <a:rPr lang="en-GB" sz="3400" dirty="0"/>
              <a:t> a </a:t>
            </a:r>
            <a:r>
              <a:rPr lang="en-GB" sz="3400" dirty="0" err="1"/>
              <a:t>chyfleoedd</a:t>
            </a:r>
            <a:r>
              <a:rPr lang="en-GB" sz="3400" dirty="0"/>
              <a:t> </a:t>
            </a:r>
            <a:r>
              <a:rPr lang="en-GB" sz="3400" dirty="0" err="1"/>
              <a:t>ar</a:t>
            </a:r>
            <a:r>
              <a:rPr lang="en-GB" sz="3400" dirty="0"/>
              <a:t> </a:t>
            </a:r>
            <a:r>
              <a:rPr lang="en-GB" sz="3400" dirty="0" err="1"/>
              <a:t>gyfer</a:t>
            </a:r>
            <a:r>
              <a:rPr lang="en-GB" sz="3400" dirty="0"/>
              <a:t> </a:t>
            </a:r>
            <a:r>
              <a:rPr lang="en-GB" sz="3400" dirty="0" err="1"/>
              <a:t>adrodd</a:t>
            </a:r>
            <a:r>
              <a:rPr lang="en-GB" sz="3400" dirty="0"/>
              <a:t> </a:t>
            </a:r>
            <a:r>
              <a:rPr lang="en-GB" sz="3400" dirty="0" err="1"/>
              <a:t>straeon</a:t>
            </a:r>
            <a:r>
              <a:rPr lang="en-GB" sz="3400" dirty="0"/>
              <a:t> a </a:t>
            </a:r>
            <a:r>
              <a:rPr lang="en-GB" sz="3400" dirty="0" err="1"/>
              <a:t>thrafod</a:t>
            </a:r>
            <a:r>
              <a:rPr lang="en-GB" sz="3400" dirty="0"/>
              <a:t>.</a:t>
            </a:r>
          </a:p>
          <a:p>
            <a:pPr lvl="0"/>
            <a:r>
              <a:rPr lang="en-GB" sz="3400" dirty="0" err="1"/>
              <a:t>Defnyddiwch</a:t>
            </a:r>
            <a:r>
              <a:rPr lang="en-GB" sz="3400" dirty="0"/>
              <a:t> </a:t>
            </a:r>
            <a:r>
              <a:rPr lang="en-GB" sz="3400" dirty="0" err="1"/>
              <a:t>strategaethau</a:t>
            </a:r>
            <a:r>
              <a:rPr lang="en-GB" sz="3400" dirty="0"/>
              <a:t> </a:t>
            </a:r>
            <a:r>
              <a:rPr lang="en-GB" sz="3400" dirty="0" err="1"/>
              <a:t>trafod</a:t>
            </a:r>
            <a:r>
              <a:rPr lang="en-GB" sz="3400" dirty="0"/>
              <a:t> </a:t>
            </a:r>
            <a:r>
              <a:rPr lang="en-GB" sz="3400" dirty="0" err="1"/>
              <a:t>strwythuredig</a:t>
            </a:r>
            <a:r>
              <a:rPr lang="en-GB" sz="3400" dirty="0"/>
              <a:t>, </a:t>
            </a:r>
            <a:r>
              <a:rPr lang="en-GB" sz="3400" dirty="0" err="1"/>
              <a:t>megis</a:t>
            </a:r>
            <a:r>
              <a:rPr lang="en-GB" sz="3400" dirty="0"/>
              <a:t> </a:t>
            </a:r>
            <a:r>
              <a:rPr lang="en-GB" sz="3400" dirty="0" err="1"/>
              <a:t>meddwl-pâr-rhannu</a:t>
            </a:r>
            <a:r>
              <a:rPr lang="en-GB" sz="3400" dirty="0"/>
              <a:t>, </a:t>
            </a:r>
            <a:r>
              <a:rPr lang="en-GB" sz="3400" dirty="0" err="1"/>
              <a:t>dadl</a:t>
            </a:r>
            <a:r>
              <a:rPr lang="en-GB" sz="3400" dirty="0"/>
              <a:t>, </a:t>
            </a:r>
            <a:r>
              <a:rPr lang="en-GB" sz="3400" dirty="0" err="1"/>
              <a:t>eistedd</a:t>
            </a:r>
            <a:r>
              <a:rPr lang="en-GB" sz="3400" dirty="0"/>
              <a:t> </a:t>
            </a:r>
            <a:r>
              <a:rPr lang="en-GB" sz="3400" dirty="0" err="1"/>
              <a:t>poeth</a:t>
            </a:r>
            <a:r>
              <a:rPr lang="en-GB" sz="3400" dirty="0"/>
              <a:t> ac </a:t>
            </a:r>
            <a:r>
              <a:rPr lang="en-GB" sz="3400" dirty="0" err="1"/>
              <a:t>amser</a:t>
            </a:r>
            <a:r>
              <a:rPr lang="en-GB" sz="3400" dirty="0"/>
              <a:t> </a:t>
            </a:r>
            <a:r>
              <a:rPr lang="en-GB" sz="3400" dirty="0" err="1"/>
              <a:t>cylch</a:t>
            </a:r>
            <a:r>
              <a:rPr lang="en-GB" sz="3400" dirty="0"/>
              <a:t>.</a:t>
            </a:r>
          </a:p>
          <a:p>
            <a:pPr lvl="0"/>
            <a:r>
              <a:rPr lang="en-GB" sz="3400" dirty="0" err="1"/>
              <a:t>Annog</a:t>
            </a:r>
            <a:r>
              <a:rPr lang="en-GB" sz="3400" dirty="0"/>
              <a:t> </a:t>
            </a:r>
            <a:r>
              <a:rPr lang="en-GB" sz="3400" dirty="0" err="1"/>
              <a:t>cwestiynau</a:t>
            </a:r>
            <a:r>
              <a:rPr lang="en-GB" sz="3400" dirty="0"/>
              <a:t> </a:t>
            </a:r>
            <a:r>
              <a:rPr lang="en-GB" sz="3400" dirty="0" err="1"/>
              <a:t>disgyblion</a:t>
            </a:r>
            <a:r>
              <a:rPr lang="en-GB" sz="3400" dirty="0"/>
              <a:t> </a:t>
            </a:r>
            <a:r>
              <a:rPr lang="en-GB" sz="3400" dirty="0" err="1"/>
              <a:t>fel</a:t>
            </a:r>
            <a:r>
              <a:rPr lang="en-GB" sz="3400" dirty="0"/>
              <a:t> bod </a:t>
            </a:r>
            <a:r>
              <a:rPr lang="en-GB" sz="3400" dirty="0" err="1"/>
              <a:t>dysgwyr</a:t>
            </a:r>
            <a:r>
              <a:rPr lang="en-GB" sz="3400" dirty="0"/>
              <a:t> </a:t>
            </a:r>
            <a:r>
              <a:rPr lang="en-GB" sz="3400" dirty="0" err="1"/>
              <a:t>yn</a:t>
            </a:r>
            <a:r>
              <a:rPr lang="en-GB" sz="3400" dirty="0"/>
              <a:t> </a:t>
            </a:r>
            <a:r>
              <a:rPr lang="en-GB" sz="3400" dirty="0" err="1"/>
              <a:t>dod</a:t>
            </a:r>
            <a:r>
              <a:rPr lang="en-GB" sz="3400" dirty="0"/>
              <a:t> </a:t>
            </a:r>
            <a:r>
              <a:rPr lang="en-GB" sz="3400" dirty="0" err="1"/>
              <a:t>yn</a:t>
            </a:r>
            <a:r>
              <a:rPr lang="en-GB" sz="3400" dirty="0"/>
              <a:t> </a:t>
            </a:r>
            <a:r>
              <a:rPr lang="en-GB" sz="3400" dirty="0" err="1"/>
              <a:t>gyfranogwyr</a:t>
            </a:r>
            <a:r>
              <a:rPr lang="en-GB" sz="3400" dirty="0"/>
              <a:t> </a:t>
            </a:r>
            <a:r>
              <a:rPr lang="en-GB" sz="3400" dirty="0" err="1"/>
              <a:t>gweithredol</a:t>
            </a:r>
            <a:r>
              <a:rPr lang="en-GB" sz="3400" dirty="0"/>
              <a:t> </a:t>
            </a:r>
            <a:r>
              <a:rPr lang="en-GB" sz="3400" dirty="0" err="1"/>
              <a:t>mewn</a:t>
            </a:r>
            <a:r>
              <a:rPr lang="en-GB" sz="3400" dirty="0"/>
              <a:t> </a:t>
            </a:r>
            <a:r>
              <a:rPr lang="en-GB" sz="3400" dirty="0" err="1"/>
              <a:t>sgwrs</a:t>
            </a:r>
            <a:r>
              <a:rPr lang="en-GB" sz="3400" dirty="0"/>
              <a:t> </a:t>
            </a:r>
            <a:r>
              <a:rPr lang="en-GB" sz="3400" dirty="0" err="1"/>
              <a:t>yn</a:t>
            </a:r>
            <a:r>
              <a:rPr lang="en-GB" sz="3400" dirty="0"/>
              <a:t> yr </a:t>
            </a:r>
            <a:r>
              <a:rPr lang="en-GB" sz="3400" dirty="0" err="1"/>
              <a:t>ystafell</a:t>
            </a:r>
            <a:r>
              <a:rPr lang="en-GB" sz="3400" dirty="0"/>
              <a:t> </a:t>
            </a:r>
            <a:r>
              <a:rPr lang="en-GB" sz="3400" dirty="0" err="1"/>
              <a:t>ddosbarth</a:t>
            </a:r>
            <a:r>
              <a:rPr lang="en-GB" sz="3400" dirty="0"/>
              <a:t>.</a:t>
            </a:r>
          </a:p>
          <a:p>
            <a:pPr lvl="0"/>
            <a:r>
              <a:rPr lang="en-GB" sz="3400" dirty="0" err="1"/>
              <a:t>Darparu</a:t>
            </a:r>
            <a:r>
              <a:rPr lang="en-GB" sz="3400" dirty="0"/>
              <a:t> </a:t>
            </a:r>
            <a:r>
              <a:rPr lang="en-GB" sz="3400" dirty="0" err="1"/>
              <a:t>adborth</a:t>
            </a:r>
            <a:r>
              <a:rPr lang="en-GB" sz="3400" dirty="0"/>
              <a:t> </a:t>
            </a:r>
            <a:r>
              <a:rPr lang="en-GB" sz="3400" dirty="0" err="1"/>
              <a:t>adeiladol</a:t>
            </a:r>
            <a:r>
              <a:rPr lang="en-GB" sz="3400" dirty="0"/>
              <a:t> </a:t>
            </a:r>
            <a:r>
              <a:rPr lang="en-GB" sz="3400" dirty="0" err="1"/>
              <a:t>ar</a:t>
            </a:r>
            <a:r>
              <a:rPr lang="en-GB" sz="3400" dirty="0"/>
              <a:t> </a:t>
            </a:r>
            <a:r>
              <a:rPr lang="en-GB" sz="3400" dirty="0" err="1"/>
              <a:t>sgiliau</a:t>
            </a:r>
            <a:r>
              <a:rPr lang="en-GB" sz="3400" dirty="0"/>
              <a:t> </a:t>
            </a:r>
            <a:r>
              <a:rPr lang="en-GB" sz="3400" dirty="0" err="1"/>
              <a:t>siarad</a:t>
            </a:r>
            <a:r>
              <a:rPr lang="en-GB" sz="3400" dirty="0"/>
              <a:t> a </a:t>
            </a:r>
            <a:r>
              <a:rPr lang="en-GB" sz="3400" dirty="0" err="1"/>
              <a:t>gwrando</a:t>
            </a:r>
            <a:r>
              <a:rPr lang="en-GB" sz="3400" dirty="0"/>
              <a:t>, </a:t>
            </a:r>
            <a:r>
              <a:rPr lang="en-GB" sz="3400" dirty="0" err="1"/>
              <a:t>gan</a:t>
            </a:r>
            <a:r>
              <a:rPr lang="en-GB" sz="3400" dirty="0"/>
              <a:t> </a:t>
            </a:r>
            <a:r>
              <a:rPr lang="en-GB" sz="3400" dirty="0" err="1"/>
              <a:t>ganolbwyntio</a:t>
            </a:r>
            <a:r>
              <a:rPr lang="en-GB" sz="3400" dirty="0"/>
              <a:t> </a:t>
            </a:r>
            <a:r>
              <a:rPr lang="en-GB" sz="3400" dirty="0" err="1"/>
              <a:t>ar</a:t>
            </a:r>
            <a:r>
              <a:rPr lang="en-GB" sz="3400" dirty="0"/>
              <a:t> </a:t>
            </a:r>
            <a:r>
              <a:rPr lang="en-GB" sz="3400" dirty="0" err="1"/>
              <a:t>eglurder</a:t>
            </a:r>
            <a:r>
              <a:rPr lang="en-GB" sz="3400" dirty="0"/>
              <a:t>, </a:t>
            </a:r>
            <a:r>
              <a:rPr lang="en-GB" sz="3400" dirty="0" err="1"/>
              <a:t>geirfa</a:t>
            </a:r>
            <a:r>
              <a:rPr lang="en-GB" sz="3400" dirty="0"/>
              <a:t> ac </a:t>
            </a:r>
            <a:r>
              <a:rPr lang="en-GB" sz="3400" dirty="0" err="1"/>
              <a:t>ymwybyddiaeth</a:t>
            </a:r>
            <a:r>
              <a:rPr lang="en-GB" sz="3400" dirty="0"/>
              <a:t> </a:t>
            </a:r>
            <a:r>
              <a:rPr lang="en-GB" sz="3400" dirty="0" err="1"/>
              <a:t>o'r</a:t>
            </a:r>
            <a:r>
              <a:rPr lang="en-GB" sz="3400" dirty="0"/>
              <a:t> </a:t>
            </a:r>
            <a:r>
              <a:rPr lang="en-GB" sz="3400" dirty="0" err="1"/>
              <a:t>gynulleidfa</a:t>
            </a:r>
            <a:r>
              <a:rPr lang="en-GB" dirty="0"/>
              <a:t>.</a:t>
            </a:r>
          </a:p>
          <a:p>
            <a:pPr marL="0" indent="0">
              <a:buNone/>
            </a:pPr>
            <a:endParaRPr lang="en-GB" dirty="0"/>
          </a:p>
        </p:txBody>
      </p:sp>
      <p:sp>
        <p:nvSpPr>
          <p:cNvPr id="4" name="Content Placeholder 3">
            <a:extLst>
              <a:ext uri="{FF2B5EF4-FFF2-40B4-BE49-F238E27FC236}">
                <a16:creationId xmlns:a16="http://schemas.microsoft.com/office/drawing/2014/main" id="{83BB178C-19A3-0AEB-46DB-121BE217B4A5}"/>
              </a:ext>
            </a:extLst>
          </p:cNvPr>
          <p:cNvSpPr>
            <a:spLocks noGrp="1"/>
          </p:cNvSpPr>
          <p:nvPr>
            <p:ph sz="half" idx="2"/>
          </p:nvPr>
        </p:nvSpPr>
        <p:spPr/>
        <p:txBody>
          <a:bodyPr>
            <a:normAutofit fontScale="25000" lnSpcReduction="20000"/>
          </a:bodyPr>
          <a:lstStyle/>
          <a:p>
            <a:pPr lvl="0"/>
            <a:r>
              <a:rPr lang="en-GB" sz="4400" i="1" dirty="0">
                <a:solidFill>
                  <a:schemeClr val="accent1">
                    <a:lumMod val="75000"/>
                  </a:schemeClr>
                </a:solidFill>
              </a:rPr>
              <a:t>Model good communication by demonstrating clear language, active listening and respectful turn-taking.</a:t>
            </a:r>
          </a:p>
          <a:p>
            <a:pPr lvl="0"/>
            <a:r>
              <a:rPr lang="en-GB" sz="4400" i="1" dirty="0">
                <a:solidFill>
                  <a:schemeClr val="accent1">
                    <a:lumMod val="75000"/>
                  </a:schemeClr>
                </a:solidFill>
              </a:rPr>
              <a:t>Use talk partners so pupils can discuss ideas before sharing with the whole class.</a:t>
            </a:r>
          </a:p>
          <a:p>
            <a:pPr lvl="0"/>
            <a:r>
              <a:rPr lang="en-GB" sz="4400" i="1" dirty="0">
                <a:solidFill>
                  <a:schemeClr val="accent1">
                    <a:lumMod val="75000"/>
                  </a:schemeClr>
                </a:solidFill>
              </a:rPr>
              <a:t>Ask open-ended questions that encourage explanation, reasoning and discussion rather than one-word answers.</a:t>
            </a:r>
          </a:p>
          <a:p>
            <a:pPr lvl="0"/>
            <a:r>
              <a:rPr lang="en-GB" sz="4400" i="1" dirty="0">
                <a:solidFill>
                  <a:schemeClr val="accent1">
                    <a:lumMod val="75000"/>
                  </a:schemeClr>
                </a:solidFill>
              </a:rPr>
              <a:t>Provide sentence starters and discussion stems (e.g. "I agree because...", "My evidence is...", or "Can you explain further?“)</a:t>
            </a:r>
          </a:p>
          <a:p>
            <a:pPr lvl="0"/>
            <a:r>
              <a:rPr lang="en-GB" sz="4400" i="1" dirty="0">
                <a:solidFill>
                  <a:schemeClr val="accent1">
                    <a:lumMod val="75000"/>
                  </a:schemeClr>
                </a:solidFill>
              </a:rPr>
              <a:t>Small-group activities that require active listening skills (e.g. collaboration, problem-solving and decision-making).</a:t>
            </a:r>
          </a:p>
          <a:p>
            <a:pPr lvl="0"/>
            <a:r>
              <a:rPr lang="en-GB" sz="4400" i="1" dirty="0">
                <a:solidFill>
                  <a:schemeClr val="accent1">
                    <a:lumMod val="75000"/>
                  </a:schemeClr>
                </a:solidFill>
              </a:rPr>
              <a:t>Incorporate role play to develop vocabulary, confidence and expressive language.</a:t>
            </a:r>
          </a:p>
          <a:p>
            <a:pPr lvl="0"/>
            <a:r>
              <a:rPr lang="en-GB" sz="4400" i="1" dirty="0">
                <a:solidFill>
                  <a:schemeClr val="accent1">
                    <a:lumMod val="75000"/>
                  </a:schemeClr>
                </a:solidFill>
              </a:rPr>
              <a:t>Identify  examples of literacy skills (e.g. inference -‘reading between the lines’; prediction; summarising; making connections)</a:t>
            </a:r>
          </a:p>
          <a:p>
            <a:pPr lvl="0"/>
            <a:r>
              <a:rPr lang="en-GB" sz="4400" i="1" dirty="0">
                <a:solidFill>
                  <a:schemeClr val="accent1">
                    <a:lumMod val="75000"/>
                  </a:schemeClr>
                </a:solidFill>
              </a:rPr>
              <a:t>Create a language-rich environment with displays, key vocabulary and opportunities for storytelling and discussion.</a:t>
            </a:r>
          </a:p>
          <a:p>
            <a:pPr lvl="0"/>
            <a:r>
              <a:rPr lang="en-GB" sz="4400" i="1" dirty="0">
                <a:solidFill>
                  <a:schemeClr val="accent1">
                    <a:lumMod val="75000"/>
                  </a:schemeClr>
                </a:solidFill>
              </a:rPr>
              <a:t>Use structured discussion strategies, such as think-pair-share, debate, hot seating and circle time.</a:t>
            </a:r>
          </a:p>
          <a:p>
            <a:pPr lvl="0"/>
            <a:r>
              <a:rPr lang="en-GB" sz="4400" i="1" dirty="0">
                <a:solidFill>
                  <a:schemeClr val="accent1">
                    <a:lumMod val="75000"/>
                  </a:schemeClr>
                </a:solidFill>
              </a:rPr>
              <a:t>Encourage pupil questioning so learners become active participants in classroom talk.</a:t>
            </a:r>
          </a:p>
          <a:p>
            <a:pPr lvl="0"/>
            <a:r>
              <a:rPr lang="en-GB" sz="4400" i="1" dirty="0">
                <a:solidFill>
                  <a:schemeClr val="accent1">
                    <a:lumMod val="75000"/>
                  </a:schemeClr>
                </a:solidFill>
              </a:rPr>
              <a:t>Provide constructive feedback on speaking and listening skills, focusing on clarity, vocabulary and audience awareness.</a:t>
            </a:r>
          </a:p>
          <a:p>
            <a:pPr marL="0" indent="0" algn="r">
              <a:buNone/>
            </a:pPr>
            <a:r>
              <a:rPr lang="en-GB" sz="2500" i="1" dirty="0">
                <a:solidFill>
                  <a:schemeClr val="accent1">
                    <a:lumMod val="75000"/>
                  </a:schemeClr>
                </a:solidFill>
              </a:rPr>
              <a:t>(Education Endowment Fund, 2021)</a:t>
            </a:r>
          </a:p>
        </p:txBody>
      </p:sp>
    </p:spTree>
    <p:extLst>
      <p:ext uri="{BB962C8B-B14F-4D97-AF65-F5344CB8AC3E}">
        <p14:creationId xmlns:p14="http://schemas.microsoft.com/office/powerpoint/2010/main" val="3636022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C9CFD-ED56-291A-0F98-CC0C4D3BB3A6}"/>
              </a:ext>
            </a:extLst>
          </p:cNvPr>
          <p:cNvSpPr>
            <a:spLocks noGrp="1"/>
          </p:cNvSpPr>
          <p:nvPr>
            <p:ph type="title"/>
          </p:nvPr>
        </p:nvSpPr>
        <p:spPr/>
        <p:txBody>
          <a:bodyPr>
            <a:normAutofit fontScale="90000"/>
          </a:bodyPr>
          <a:lstStyle/>
          <a:p>
            <a:pPr algn="ctr"/>
            <a:br>
              <a:rPr lang="en-GB" b="1" i="1" dirty="0">
                <a:solidFill>
                  <a:schemeClr val="accent1">
                    <a:lumMod val="75000"/>
                  </a:schemeClr>
                </a:solidFill>
                <a:latin typeface="+mn-lt"/>
              </a:rPr>
            </a:br>
            <a:r>
              <a:rPr lang="en-GB" b="1" dirty="0" err="1">
                <a:latin typeface="+mn-lt"/>
              </a:rPr>
              <a:t>Aseiniad</a:t>
            </a:r>
            <a:r>
              <a:rPr lang="en-GB" b="1" dirty="0">
                <a:latin typeface="+mn-lt"/>
              </a:rPr>
              <a:t>: Cydran 1</a:t>
            </a:r>
            <a:br>
              <a:rPr lang="en-GB" dirty="0"/>
            </a:br>
            <a:r>
              <a:rPr lang="en-GB" b="1" i="1" dirty="0">
                <a:solidFill>
                  <a:schemeClr val="accent1">
                    <a:lumMod val="75000"/>
                  </a:schemeClr>
                </a:solidFill>
                <a:latin typeface="+mn-lt"/>
              </a:rPr>
              <a:t>Assignment Component 1</a:t>
            </a:r>
          </a:p>
        </p:txBody>
      </p:sp>
      <p:sp>
        <p:nvSpPr>
          <p:cNvPr id="3" name="Content Placeholder 2">
            <a:extLst>
              <a:ext uri="{FF2B5EF4-FFF2-40B4-BE49-F238E27FC236}">
                <a16:creationId xmlns:a16="http://schemas.microsoft.com/office/drawing/2014/main" id="{B5343D7E-0A3C-5572-72D8-8F83FCC1FF6C}"/>
              </a:ext>
            </a:extLst>
          </p:cNvPr>
          <p:cNvSpPr>
            <a:spLocks noGrp="1"/>
          </p:cNvSpPr>
          <p:nvPr>
            <p:ph sz="half" idx="1"/>
          </p:nvPr>
        </p:nvSpPr>
        <p:spPr/>
        <p:txBody>
          <a:bodyPr>
            <a:normAutofit fontScale="25000" lnSpcReduction="20000"/>
          </a:bodyPr>
          <a:lstStyle/>
          <a:p>
            <a:pPr marL="0" indent="0">
              <a:buNone/>
            </a:pPr>
            <a:r>
              <a:rPr lang="en-GB" sz="4800" dirty="0" err="1"/>
              <a:t>Recordiwch</a:t>
            </a:r>
            <a:r>
              <a:rPr lang="en-GB" sz="4800" dirty="0"/>
              <a:t> </a:t>
            </a:r>
            <a:r>
              <a:rPr lang="en-GB" sz="4800" dirty="0" err="1"/>
              <a:t>eich</a:t>
            </a:r>
            <a:r>
              <a:rPr lang="en-GB" sz="4800" dirty="0"/>
              <a:t> </a:t>
            </a:r>
            <a:r>
              <a:rPr lang="en-GB" sz="4800" dirty="0" err="1"/>
              <a:t>hun</a:t>
            </a:r>
            <a:r>
              <a:rPr lang="en-GB" sz="4800" dirty="0"/>
              <a:t> </a:t>
            </a:r>
            <a:r>
              <a:rPr lang="en-GB" sz="4800" dirty="0" err="1"/>
              <a:t>yn</a:t>
            </a:r>
            <a:r>
              <a:rPr lang="en-GB" sz="4800" dirty="0"/>
              <a:t> </a:t>
            </a:r>
            <a:r>
              <a:rPr lang="en-GB" sz="4800" dirty="0" err="1"/>
              <a:t>cyflwyno</a:t>
            </a:r>
            <a:r>
              <a:rPr lang="en-GB" sz="4800" dirty="0"/>
              <a:t> </a:t>
            </a:r>
            <a:r>
              <a:rPr lang="en-GB" sz="4800" dirty="0" err="1"/>
              <a:t>stori</a:t>
            </a:r>
            <a:r>
              <a:rPr lang="en-GB" sz="4800" dirty="0"/>
              <a:t> </a:t>
            </a:r>
            <a:r>
              <a:rPr lang="en-GB" sz="4800" dirty="0" err="1"/>
              <a:t>i</a:t>
            </a:r>
            <a:r>
              <a:rPr lang="en-GB" sz="4800" dirty="0"/>
              <a:t> </a:t>
            </a:r>
            <a:r>
              <a:rPr lang="en-GB" sz="4800" dirty="0" err="1"/>
              <a:t>grŵp</a:t>
            </a:r>
            <a:r>
              <a:rPr lang="en-GB" sz="4800" dirty="0"/>
              <a:t> o </a:t>
            </a:r>
            <a:r>
              <a:rPr lang="en-GB" sz="4800" dirty="0" err="1"/>
              <a:t>blant</a:t>
            </a:r>
            <a:r>
              <a:rPr lang="en-GB" sz="4800" dirty="0"/>
              <a:t> neu </a:t>
            </a:r>
            <a:r>
              <a:rPr lang="en-GB" sz="4800" dirty="0" err="1"/>
              <a:t>bobl</a:t>
            </a:r>
            <a:r>
              <a:rPr lang="en-GB" sz="4800" dirty="0"/>
              <a:t> </a:t>
            </a:r>
            <a:r>
              <a:rPr lang="en-GB" sz="4800" dirty="0" err="1"/>
              <a:t>ifanc</a:t>
            </a:r>
            <a:r>
              <a:rPr lang="en-GB" sz="4800" dirty="0"/>
              <a:t> o </a:t>
            </a:r>
            <a:r>
              <a:rPr lang="en-GB" sz="4800" dirty="0" err="1"/>
              <a:t>ystod</a:t>
            </a:r>
            <a:r>
              <a:rPr lang="en-GB" sz="4800" dirty="0"/>
              <a:t> </a:t>
            </a:r>
            <a:r>
              <a:rPr lang="en-GB" sz="4800" dirty="0" err="1"/>
              <a:t>oedran</a:t>
            </a:r>
            <a:r>
              <a:rPr lang="en-GB" sz="4800" dirty="0"/>
              <a:t> a / neu </a:t>
            </a:r>
            <a:r>
              <a:rPr lang="en-GB" sz="4800" dirty="0" err="1"/>
              <a:t>allu</a:t>
            </a:r>
            <a:r>
              <a:rPr lang="en-GB" sz="4800" dirty="0"/>
              <a:t> </a:t>
            </a:r>
            <a:r>
              <a:rPr lang="en-GB" sz="4800" dirty="0" err="1"/>
              <a:t>penodol</a:t>
            </a:r>
            <a:r>
              <a:rPr lang="en-GB" sz="4800" dirty="0"/>
              <a:t>. Dylai </a:t>
            </a:r>
            <a:r>
              <a:rPr lang="en-GB" sz="4800" dirty="0" err="1"/>
              <a:t>eich</a:t>
            </a:r>
            <a:r>
              <a:rPr lang="en-GB" sz="4800" dirty="0"/>
              <a:t> </a:t>
            </a:r>
            <a:r>
              <a:rPr lang="en-GB" sz="4800" dirty="0" err="1"/>
              <a:t>recordiad</a:t>
            </a:r>
            <a:r>
              <a:rPr lang="en-GB" sz="4800" dirty="0"/>
              <a:t> </a:t>
            </a:r>
            <a:r>
              <a:rPr lang="en-GB" sz="4800" dirty="0" err="1"/>
              <a:t>ddangos</a:t>
            </a:r>
            <a:r>
              <a:rPr lang="en-GB" sz="4800" dirty="0"/>
              <a:t> </a:t>
            </a:r>
            <a:r>
              <a:rPr lang="en-GB" sz="4800" dirty="0" err="1"/>
              <a:t>sut</a:t>
            </a:r>
            <a:r>
              <a:rPr lang="en-GB" sz="4800" dirty="0"/>
              <a:t> y </a:t>
            </a:r>
            <a:r>
              <a:rPr lang="en-GB" sz="4800" dirty="0" err="1"/>
              <a:t>byddech</a:t>
            </a:r>
            <a:r>
              <a:rPr lang="en-GB" sz="4800" dirty="0"/>
              <a:t> </a:t>
            </a:r>
            <a:r>
              <a:rPr lang="en-GB" sz="4800" dirty="0" err="1"/>
              <a:t>chi'n</a:t>
            </a:r>
            <a:r>
              <a:rPr lang="en-GB" sz="4800" dirty="0"/>
              <a:t> </a:t>
            </a:r>
            <a:r>
              <a:rPr lang="en-GB" sz="4800" dirty="0" err="1"/>
              <a:t>ymgysylltu</a:t>
            </a:r>
            <a:r>
              <a:rPr lang="en-GB" sz="4800" dirty="0"/>
              <a:t> </a:t>
            </a:r>
            <a:r>
              <a:rPr lang="en-GB" sz="4800" dirty="0" err="1"/>
              <a:t>â'r</a:t>
            </a:r>
            <a:r>
              <a:rPr lang="en-GB" sz="4800" dirty="0"/>
              <a:t> </a:t>
            </a:r>
            <a:r>
              <a:rPr lang="en-GB" sz="4800" dirty="0" err="1"/>
              <a:t>gynulleidfa</a:t>
            </a:r>
            <a:r>
              <a:rPr lang="en-GB" sz="4800" dirty="0"/>
              <a:t>, </a:t>
            </a:r>
            <a:r>
              <a:rPr lang="en-GB" sz="4800" dirty="0" err="1"/>
              <a:t>gan</a:t>
            </a:r>
            <a:r>
              <a:rPr lang="en-GB" sz="4800" dirty="0"/>
              <a:t> </a:t>
            </a:r>
            <a:r>
              <a:rPr lang="en-GB" sz="4800" dirty="0" err="1"/>
              <a:t>ddefnyddio</a:t>
            </a:r>
            <a:r>
              <a:rPr lang="en-GB" sz="4800" dirty="0"/>
              <a:t> </a:t>
            </a:r>
            <a:r>
              <a:rPr lang="en-GB" sz="4800" dirty="0" err="1"/>
              <a:t>technegau</a:t>
            </a:r>
            <a:r>
              <a:rPr lang="en-GB" sz="4800" dirty="0"/>
              <a:t> </a:t>
            </a:r>
            <a:r>
              <a:rPr lang="en-GB" sz="4800" dirty="0" err="1"/>
              <a:t>adrodd</a:t>
            </a:r>
            <a:r>
              <a:rPr lang="en-GB" sz="4800" dirty="0"/>
              <a:t> </a:t>
            </a:r>
            <a:r>
              <a:rPr lang="en-GB" sz="4800" dirty="0" err="1"/>
              <a:t>straeon</a:t>
            </a:r>
            <a:r>
              <a:rPr lang="en-GB" sz="4800" dirty="0"/>
              <a:t> a </a:t>
            </a:r>
            <a:r>
              <a:rPr lang="en-GB" sz="4800" b="1" dirty="0" err="1"/>
              <a:t>dulliau</a:t>
            </a:r>
            <a:r>
              <a:rPr lang="en-GB" sz="4800" b="1" dirty="0"/>
              <a:t> </a:t>
            </a:r>
            <a:r>
              <a:rPr lang="en-GB" sz="4800" b="1" dirty="0" err="1"/>
              <a:t>cyfathrebu</a:t>
            </a:r>
            <a:r>
              <a:rPr lang="en-GB" sz="4800" b="1" dirty="0"/>
              <a:t> </a:t>
            </a:r>
            <a:r>
              <a:rPr lang="en-GB" sz="4800" b="1" dirty="0" err="1"/>
              <a:t>priodol</a:t>
            </a:r>
            <a:r>
              <a:rPr lang="en-GB" sz="4800" b="1" dirty="0"/>
              <a:t> </a:t>
            </a:r>
            <a:r>
              <a:rPr lang="en-GB" sz="4800" b="1" dirty="0" err="1"/>
              <a:t>ar</a:t>
            </a:r>
            <a:r>
              <a:rPr lang="en-GB" sz="4800" b="1" dirty="0"/>
              <a:t> </a:t>
            </a:r>
            <a:r>
              <a:rPr lang="en-GB" sz="4800" b="1" dirty="0" err="1"/>
              <a:t>gyfer</a:t>
            </a:r>
            <a:r>
              <a:rPr lang="en-GB" sz="4800" b="1" dirty="0"/>
              <a:t> y </a:t>
            </a:r>
            <a:r>
              <a:rPr lang="en-GB" sz="4800" b="1" dirty="0" err="1"/>
              <a:t>grŵp</a:t>
            </a:r>
            <a:r>
              <a:rPr lang="en-GB" sz="4800" b="1" dirty="0"/>
              <a:t> </a:t>
            </a:r>
            <a:r>
              <a:rPr lang="en-GB" sz="4800" b="1" dirty="0" err="1"/>
              <a:t>oedran</a:t>
            </a:r>
            <a:r>
              <a:rPr lang="en-GB" sz="4800" b="1" dirty="0"/>
              <a:t> a </a:t>
            </a:r>
            <a:r>
              <a:rPr lang="en-GB" sz="4800" b="1" dirty="0" err="1"/>
              <a:t>ddewiswyd</a:t>
            </a:r>
            <a:r>
              <a:rPr lang="en-GB" sz="4800" b="1" dirty="0"/>
              <a:t>.</a:t>
            </a:r>
            <a:endParaRPr lang="en-GB" sz="4800" dirty="0"/>
          </a:p>
          <a:p>
            <a:pPr lvl="0"/>
            <a:r>
              <a:rPr lang="en-GB" sz="4800" dirty="0"/>
              <a:t>Nodi </a:t>
            </a:r>
            <a:r>
              <a:rPr lang="en-GB" sz="4800" dirty="0" err="1"/>
              <a:t>ffyrdd</a:t>
            </a:r>
            <a:r>
              <a:rPr lang="en-GB" sz="4800" dirty="0"/>
              <a:t> y </a:t>
            </a:r>
            <a:r>
              <a:rPr lang="en-GB" sz="4800" dirty="0" err="1"/>
              <a:t>byddwch</a:t>
            </a:r>
            <a:r>
              <a:rPr lang="en-GB" sz="4800" dirty="0"/>
              <a:t> </a:t>
            </a:r>
            <a:r>
              <a:rPr lang="en-GB" sz="4800" dirty="0" err="1"/>
              <a:t>chi'n</a:t>
            </a:r>
            <a:r>
              <a:rPr lang="en-GB" sz="4800" dirty="0"/>
              <a:t> </a:t>
            </a:r>
            <a:r>
              <a:rPr lang="en-GB" sz="4800" dirty="0" err="1"/>
              <a:t>cefnogi</a:t>
            </a:r>
            <a:r>
              <a:rPr lang="en-GB" sz="4800" dirty="0"/>
              <a:t> </a:t>
            </a:r>
            <a:r>
              <a:rPr lang="en-GB" sz="4800" dirty="0" err="1"/>
              <a:t>siarad</a:t>
            </a:r>
            <a:r>
              <a:rPr lang="en-GB" sz="4800" dirty="0"/>
              <a:t> ac </a:t>
            </a:r>
            <a:r>
              <a:rPr lang="en-GB" sz="4800" dirty="0" err="1"/>
              <a:t>ymgysylltu</a:t>
            </a:r>
            <a:r>
              <a:rPr lang="en-GB" sz="4800" dirty="0"/>
              <a:t> </a:t>
            </a:r>
            <a:r>
              <a:rPr lang="en-GB" sz="4800" dirty="0" err="1"/>
              <a:t>â'ch</a:t>
            </a:r>
            <a:r>
              <a:rPr lang="en-GB" sz="4800" dirty="0"/>
              <a:t> </a:t>
            </a:r>
            <a:r>
              <a:rPr lang="en-GB" sz="4800" dirty="0" err="1"/>
              <a:t>cynulleidfa</a:t>
            </a:r>
            <a:r>
              <a:rPr lang="en-GB" sz="4800" dirty="0"/>
              <a:t> (</a:t>
            </a:r>
            <a:r>
              <a:rPr lang="en-GB" sz="4800" dirty="0" err="1"/>
              <a:t>e.e.</a:t>
            </a:r>
            <a:r>
              <a:rPr lang="en-GB" sz="4800" dirty="0"/>
              <a:t> </a:t>
            </a:r>
            <a:r>
              <a:rPr lang="en-GB" sz="4800" dirty="0" err="1"/>
              <a:t>trwy</a:t>
            </a:r>
            <a:r>
              <a:rPr lang="en-GB" sz="4800" dirty="0"/>
              <a:t> </a:t>
            </a:r>
            <a:r>
              <a:rPr lang="en-GB" sz="4800" dirty="0" err="1"/>
              <a:t>ddefnyddio</a:t>
            </a:r>
            <a:r>
              <a:rPr lang="en-GB" sz="4800" dirty="0"/>
              <a:t> </a:t>
            </a:r>
            <a:r>
              <a:rPr lang="en-GB" sz="4800" dirty="0" err="1"/>
              <a:t>iaith</a:t>
            </a:r>
            <a:r>
              <a:rPr lang="en-GB" sz="4800" dirty="0"/>
              <a:t> </a:t>
            </a:r>
            <a:r>
              <a:rPr lang="en-GB" sz="4800" dirty="0" err="1"/>
              <a:t>glir</a:t>
            </a:r>
            <a:r>
              <a:rPr lang="en-GB" sz="4800" dirty="0"/>
              <a:t>, intonation, </a:t>
            </a:r>
            <a:r>
              <a:rPr lang="en-GB" sz="4800" dirty="0" err="1"/>
              <a:t>defnydd</a:t>
            </a:r>
            <a:r>
              <a:rPr lang="en-GB" sz="4800" dirty="0"/>
              <a:t> </a:t>
            </a:r>
            <a:r>
              <a:rPr lang="en-GB" sz="4800" dirty="0" err="1"/>
              <a:t>effeithiol</a:t>
            </a:r>
            <a:r>
              <a:rPr lang="en-GB" sz="4800" dirty="0"/>
              <a:t> o </a:t>
            </a:r>
            <a:r>
              <a:rPr lang="en-GB" sz="4800" dirty="0" err="1"/>
              <a:t>gwestiynau</a:t>
            </a:r>
            <a:r>
              <a:rPr lang="en-GB" sz="4800" dirty="0"/>
              <a:t> </a:t>
            </a:r>
            <a:r>
              <a:rPr lang="en-GB" sz="4800" dirty="0" err="1"/>
              <a:t>agored</a:t>
            </a:r>
            <a:r>
              <a:rPr lang="en-GB" sz="4800" dirty="0"/>
              <a:t>, </a:t>
            </a:r>
            <a:r>
              <a:rPr lang="en-GB" sz="4800" dirty="0" err="1"/>
              <a:t>trafodaeth</a:t>
            </a:r>
            <a:r>
              <a:rPr lang="en-GB" sz="4800" dirty="0"/>
              <a:t>, ac </a:t>
            </a:r>
            <a:r>
              <a:rPr lang="en-GB" sz="4800" dirty="0" err="1"/>
              <a:t>ati</a:t>
            </a:r>
            <a:r>
              <a:rPr lang="en-GB" sz="4800" dirty="0"/>
              <a:t>)</a:t>
            </a:r>
          </a:p>
          <a:p>
            <a:pPr lvl="0"/>
            <a:r>
              <a:rPr lang="en-GB" sz="4800" dirty="0"/>
              <a:t>Nodi </a:t>
            </a:r>
            <a:r>
              <a:rPr lang="en-GB" sz="4800" dirty="0" err="1"/>
              <a:t>sut</a:t>
            </a:r>
            <a:r>
              <a:rPr lang="en-GB" sz="4800" dirty="0"/>
              <a:t> y </a:t>
            </a:r>
            <a:r>
              <a:rPr lang="en-GB" sz="4800" dirty="0" err="1"/>
              <a:t>bydd</a:t>
            </a:r>
            <a:r>
              <a:rPr lang="en-GB" sz="4800" dirty="0"/>
              <a:t> </a:t>
            </a:r>
            <a:r>
              <a:rPr lang="en-GB" sz="4800" dirty="0" err="1"/>
              <a:t>eich</a:t>
            </a:r>
            <a:r>
              <a:rPr lang="en-GB" sz="4800" dirty="0"/>
              <a:t> dull </a:t>
            </a:r>
            <a:r>
              <a:rPr lang="en-GB" sz="4800" dirty="0" err="1"/>
              <a:t>adrodd</a:t>
            </a:r>
            <a:r>
              <a:rPr lang="en-GB" sz="4800" dirty="0"/>
              <a:t> </a:t>
            </a:r>
            <a:r>
              <a:rPr lang="en-GB" sz="4800" dirty="0" err="1"/>
              <a:t>straeon</a:t>
            </a:r>
            <a:r>
              <a:rPr lang="en-GB" sz="4800" dirty="0"/>
              <a:t> </a:t>
            </a:r>
            <a:r>
              <a:rPr lang="en-GB" sz="4800" dirty="0" err="1"/>
              <a:t>yn</a:t>
            </a:r>
            <a:r>
              <a:rPr lang="en-GB" sz="4800" dirty="0"/>
              <a:t> </a:t>
            </a:r>
            <a:r>
              <a:rPr lang="en-GB" sz="4800" dirty="0" err="1"/>
              <a:t>cefnogi</a:t>
            </a:r>
            <a:r>
              <a:rPr lang="en-GB" sz="4800" dirty="0"/>
              <a:t> </a:t>
            </a:r>
            <a:r>
              <a:rPr lang="en-GB" sz="4800" dirty="0" err="1"/>
              <a:t>datblygiad</a:t>
            </a:r>
            <a:r>
              <a:rPr lang="en-GB" sz="4800" dirty="0"/>
              <a:t> </a:t>
            </a:r>
            <a:r>
              <a:rPr lang="en-GB" sz="4800" dirty="0" err="1"/>
              <a:t>sgiliau</a:t>
            </a:r>
            <a:r>
              <a:rPr lang="en-GB" sz="4800" dirty="0"/>
              <a:t> </a:t>
            </a:r>
            <a:r>
              <a:rPr lang="en-GB" sz="4800" dirty="0" err="1"/>
              <a:t>llythrennedd</a:t>
            </a:r>
            <a:r>
              <a:rPr lang="en-GB" sz="4800" dirty="0"/>
              <a:t> </a:t>
            </a:r>
            <a:r>
              <a:rPr lang="en-GB" sz="4800" dirty="0" err="1"/>
              <a:t>ehangach</a:t>
            </a:r>
            <a:r>
              <a:rPr lang="en-GB" sz="4800" dirty="0"/>
              <a:t> (</a:t>
            </a:r>
            <a:r>
              <a:rPr lang="en-GB" sz="4800" dirty="0" err="1"/>
              <a:t>e.e.</a:t>
            </a:r>
            <a:r>
              <a:rPr lang="en-GB" sz="4800" dirty="0"/>
              <a:t> </a:t>
            </a:r>
            <a:r>
              <a:rPr lang="en-GB" sz="4800" dirty="0" err="1"/>
              <a:t>casgliad</a:t>
            </a:r>
            <a:r>
              <a:rPr lang="en-GB" sz="4800" dirty="0"/>
              <a:t>, </a:t>
            </a:r>
            <a:r>
              <a:rPr lang="en-GB" sz="4800" dirty="0" err="1"/>
              <a:t>rhagfynegiadau</a:t>
            </a:r>
            <a:r>
              <a:rPr lang="en-GB" sz="4800" dirty="0"/>
              <a:t>, </a:t>
            </a:r>
            <a:r>
              <a:rPr lang="en-GB" sz="4800" dirty="0" err="1"/>
              <a:t>crynhoi</a:t>
            </a:r>
            <a:r>
              <a:rPr lang="en-GB" sz="4800" dirty="0"/>
              <a:t>, </a:t>
            </a:r>
            <a:r>
              <a:rPr lang="en-GB" sz="4800" dirty="0" err="1"/>
              <a:t>gwneud</a:t>
            </a:r>
            <a:r>
              <a:rPr lang="en-GB" sz="4800" dirty="0"/>
              <a:t> </a:t>
            </a:r>
            <a:r>
              <a:rPr lang="en-GB" sz="4800" dirty="0" err="1"/>
              <a:t>cysylltiadau</a:t>
            </a:r>
            <a:r>
              <a:rPr lang="en-GB" sz="4800" dirty="0"/>
              <a:t>).</a:t>
            </a:r>
            <a:endParaRPr lang="en-GB" sz="6400" b="1" dirty="0"/>
          </a:p>
          <a:p>
            <a:pPr marL="0" indent="0" algn="ctr">
              <a:buNone/>
            </a:pPr>
            <a:r>
              <a:rPr lang="en-GB" sz="6400" b="1" dirty="0"/>
              <a:t>Pa </a:t>
            </a:r>
            <a:r>
              <a:rPr lang="en-GB" sz="6400" b="1" dirty="0" err="1"/>
              <a:t>strategaethau</a:t>
            </a:r>
            <a:r>
              <a:rPr lang="en-GB" sz="6400" b="1" dirty="0"/>
              <a:t> </a:t>
            </a:r>
            <a:r>
              <a:rPr lang="en-GB" sz="6400" b="1" dirty="0" err="1"/>
              <a:t>cyfathrebu</a:t>
            </a:r>
            <a:r>
              <a:rPr lang="en-GB" sz="6400" b="1" dirty="0"/>
              <a:t> </a:t>
            </a:r>
            <a:r>
              <a:rPr lang="en-GB" sz="6400" b="1" dirty="0" err="1"/>
              <a:t>allech</a:t>
            </a:r>
            <a:r>
              <a:rPr lang="en-GB" sz="6400" b="1" dirty="0"/>
              <a:t> chi </a:t>
            </a:r>
            <a:r>
              <a:rPr lang="en-GB" sz="6400" b="1" dirty="0" err="1"/>
              <a:t>eu</a:t>
            </a:r>
            <a:r>
              <a:rPr lang="en-GB" sz="6400" b="1" dirty="0"/>
              <a:t> </a:t>
            </a:r>
            <a:r>
              <a:rPr lang="en-GB" sz="6400" b="1" dirty="0" err="1"/>
              <a:t>cynnwys</a:t>
            </a:r>
            <a:r>
              <a:rPr lang="en-GB" sz="6400" b="1" dirty="0"/>
              <a:t> </a:t>
            </a:r>
            <a:r>
              <a:rPr lang="en-GB" sz="6400" b="1" dirty="0" err="1"/>
              <a:t>yn</a:t>
            </a:r>
            <a:r>
              <a:rPr lang="en-GB" sz="6400" b="1" dirty="0"/>
              <a:t> </a:t>
            </a:r>
            <a:r>
              <a:rPr lang="en-GB" sz="6400" b="1" dirty="0" err="1"/>
              <a:t>eich</a:t>
            </a:r>
            <a:r>
              <a:rPr lang="en-GB" sz="6400" b="1" dirty="0"/>
              <a:t> </a:t>
            </a:r>
            <a:r>
              <a:rPr lang="en-GB" sz="6400" b="1" dirty="0" err="1"/>
              <a:t>asesiad</a:t>
            </a:r>
            <a:r>
              <a:rPr lang="en-GB" sz="6400" b="1" dirty="0"/>
              <a:t> </a:t>
            </a:r>
            <a:r>
              <a:rPr lang="en-GB" sz="6400" b="1" dirty="0" err="1"/>
              <a:t>adrodd</a:t>
            </a:r>
            <a:r>
              <a:rPr lang="en-GB" sz="6400" b="1" dirty="0"/>
              <a:t> </a:t>
            </a:r>
            <a:r>
              <a:rPr lang="en-GB" sz="6400" b="1" dirty="0" err="1"/>
              <a:t>straeon</a:t>
            </a:r>
            <a:r>
              <a:rPr lang="en-GB" sz="6400" b="1" i="1" dirty="0"/>
              <a:t>?</a:t>
            </a:r>
            <a:endParaRPr lang="en-GB" sz="6400" dirty="0"/>
          </a:p>
          <a:p>
            <a:pPr lvl="0"/>
            <a:r>
              <a:rPr lang="en-GB" sz="6400" b="1" dirty="0"/>
              <a:t>Intonation?</a:t>
            </a:r>
            <a:endParaRPr lang="en-GB" sz="6400" dirty="0"/>
          </a:p>
          <a:p>
            <a:pPr lvl="0"/>
            <a:r>
              <a:rPr lang="en-GB" sz="6400" b="1" dirty="0" err="1"/>
              <a:t>Modiwleiddio</a:t>
            </a:r>
            <a:r>
              <a:rPr lang="en-GB" sz="6400" b="1" dirty="0"/>
              <a:t> </a:t>
            </a:r>
            <a:r>
              <a:rPr lang="en-GB" sz="6400" b="1" dirty="0" err="1"/>
              <a:t>llais</a:t>
            </a:r>
            <a:r>
              <a:rPr lang="en-GB" sz="6400" b="1" dirty="0"/>
              <a:t>?</a:t>
            </a:r>
            <a:endParaRPr lang="en-GB" sz="6400" dirty="0"/>
          </a:p>
          <a:p>
            <a:pPr lvl="0"/>
            <a:r>
              <a:rPr lang="en-GB" sz="6400" b="1" dirty="0" err="1"/>
              <a:t>Cwestiynau</a:t>
            </a:r>
            <a:r>
              <a:rPr lang="en-GB" sz="6400" b="1" dirty="0"/>
              <a:t> </a:t>
            </a:r>
            <a:r>
              <a:rPr lang="en-GB" sz="6400" b="1" dirty="0" err="1"/>
              <a:t>rhagfynegiad</a:t>
            </a:r>
            <a:r>
              <a:rPr lang="en-GB" sz="6400" b="1" dirty="0"/>
              <a:t>?</a:t>
            </a:r>
            <a:endParaRPr lang="en-GB" sz="6400" dirty="0"/>
          </a:p>
          <a:p>
            <a:pPr lvl="0"/>
            <a:r>
              <a:rPr lang="en-GB" sz="6400" b="1" dirty="0" err="1"/>
              <a:t>Cwestiynu</a:t>
            </a:r>
            <a:r>
              <a:rPr lang="en-GB" sz="6400" b="1" dirty="0"/>
              <a:t> </a:t>
            </a:r>
            <a:r>
              <a:rPr lang="en-GB" sz="6400" b="1" dirty="0" err="1"/>
              <a:t>agored</a:t>
            </a:r>
            <a:r>
              <a:rPr lang="en-GB" sz="6400" b="1" dirty="0"/>
              <a:t>?</a:t>
            </a:r>
            <a:endParaRPr lang="en-GB" sz="6400" dirty="0"/>
          </a:p>
          <a:p>
            <a:pPr lvl="0"/>
            <a:r>
              <a:rPr lang="en-GB" sz="6400" b="1" dirty="0"/>
              <a:t>Saib am </a:t>
            </a:r>
            <a:r>
              <a:rPr lang="en-GB" sz="6400" b="1" dirty="0" err="1"/>
              <a:t>drafodaeth</a:t>
            </a:r>
            <a:r>
              <a:rPr lang="en-GB" sz="6400" b="1" dirty="0"/>
              <a:t>?</a:t>
            </a:r>
            <a:endParaRPr lang="en-GB" sz="6400" dirty="0"/>
          </a:p>
          <a:p>
            <a:pPr lvl="0"/>
            <a:r>
              <a:rPr lang="en-GB" sz="6400" b="1" dirty="0" err="1"/>
              <a:t>Cyfleoedd</a:t>
            </a:r>
            <a:r>
              <a:rPr lang="en-GB" sz="6400" b="1" dirty="0"/>
              <a:t> partner </a:t>
            </a:r>
            <a:r>
              <a:rPr lang="en-GB" sz="6400" b="1" dirty="0" err="1"/>
              <a:t>siarad</a:t>
            </a:r>
            <a:r>
              <a:rPr lang="en-GB" sz="6400" b="1" i="1" dirty="0"/>
              <a:t>?</a:t>
            </a:r>
            <a:endParaRPr lang="en-GB" sz="6400" dirty="0"/>
          </a:p>
        </p:txBody>
      </p:sp>
      <p:sp>
        <p:nvSpPr>
          <p:cNvPr id="4" name="Content Placeholder 3">
            <a:extLst>
              <a:ext uri="{FF2B5EF4-FFF2-40B4-BE49-F238E27FC236}">
                <a16:creationId xmlns:a16="http://schemas.microsoft.com/office/drawing/2014/main" id="{C17F06F3-3659-F978-F6F1-F96AD019824C}"/>
              </a:ext>
            </a:extLst>
          </p:cNvPr>
          <p:cNvSpPr>
            <a:spLocks noGrp="1"/>
          </p:cNvSpPr>
          <p:nvPr>
            <p:ph sz="half" idx="2"/>
          </p:nvPr>
        </p:nvSpPr>
        <p:spPr/>
        <p:txBody>
          <a:bodyPr>
            <a:normAutofit fontScale="25000" lnSpcReduction="20000"/>
          </a:bodyPr>
          <a:lstStyle/>
          <a:p>
            <a:pPr marL="0" indent="0">
              <a:buNone/>
            </a:pPr>
            <a:r>
              <a:rPr lang="en-GB" sz="4800" i="1" dirty="0">
                <a:solidFill>
                  <a:schemeClr val="accent1">
                    <a:lumMod val="75000"/>
                  </a:schemeClr>
                </a:solidFill>
              </a:rPr>
              <a:t>Record yourself presenting a story to a group of children or young people from a specific age and/or ability range. Your recording should demonstrate how you would engage the audience, using appropriate storytelling techniques and </a:t>
            </a:r>
            <a:r>
              <a:rPr lang="en-GB" sz="4800" b="1" i="1" dirty="0">
                <a:solidFill>
                  <a:schemeClr val="accent1">
                    <a:lumMod val="75000"/>
                  </a:schemeClr>
                </a:solidFill>
              </a:rPr>
              <a:t>communication methods for the chosen age group.</a:t>
            </a:r>
          </a:p>
          <a:p>
            <a:r>
              <a:rPr lang="en-GB" sz="4800" i="1" dirty="0">
                <a:solidFill>
                  <a:schemeClr val="accent1">
                    <a:lumMod val="75000"/>
                  </a:schemeClr>
                </a:solidFill>
              </a:rPr>
              <a:t>Identify ways in which you will support talk and engage your audience (e.g. through the use of clear language, intonation, effective use of open questioning, discussion, etc.)</a:t>
            </a:r>
          </a:p>
          <a:p>
            <a:r>
              <a:rPr lang="en-GB" sz="4800" i="1" dirty="0">
                <a:solidFill>
                  <a:schemeClr val="accent1">
                    <a:lumMod val="75000"/>
                  </a:schemeClr>
                </a:solidFill>
              </a:rPr>
              <a:t>Identify how your storytelling approach will support the development of wider literacy skills (e.g. inference, predictions, summarising, making connections).</a:t>
            </a:r>
            <a:endParaRPr lang="en-GB" sz="6400" b="1" i="1" dirty="0">
              <a:solidFill>
                <a:schemeClr val="accent1">
                  <a:lumMod val="75000"/>
                </a:schemeClr>
              </a:solidFill>
            </a:endParaRPr>
          </a:p>
          <a:p>
            <a:pPr marL="0" indent="0" algn="ctr">
              <a:buNone/>
            </a:pPr>
            <a:r>
              <a:rPr lang="en-GB" sz="6400" b="1" i="1" dirty="0">
                <a:solidFill>
                  <a:schemeClr val="accent1">
                    <a:lumMod val="75000"/>
                  </a:schemeClr>
                </a:solidFill>
              </a:rPr>
              <a:t>Which communication strategies from today's lecture could you include in your storytelling assessment?</a:t>
            </a:r>
          </a:p>
          <a:p>
            <a:pPr lvl="0"/>
            <a:r>
              <a:rPr lang="en-GB" sz="6400" b="1" i="1" dirty="0">
                <a:solidFill>
                  <a:schemeClr val="accent1">
                    <a:lumMod val="75000"/>
                  </a:schemeClr>
                </a:solidFill>
              </a:rPr>
              <a:t>Intonation?</a:t>
            </a:r>
          </a:p>
          <a:p>
            <a:pPr lvl="0"/>
            <a:r>
              <a:rPr lang="en-GB" sz="6400" b="1" i="1" dirty="0">
                <a:solidFill>
                  <a:schemeClr val="accent1">
                    <a:lumMod val="75000"/>
                  </a:schemeClr>
                </a:solidFill>
              </a:rPr>
              <a:t>Voice modulation?</a:t>
            </a:r>
          </a:p>
          <a:p>
            <a:pPr lvl="0"/>
            <a:r>
              <a:rPr lang="en-GB" sz="6400" b="1" i="1" dirty="0">
                <a:solidFill>
                  <a:schemeClr val="accent1">
                    <a:lumMod val="75000"/>
                  </a:schemeClr>
                </a:solidFill>
              </a:rPr>
              <a:t>Prediction questions?</a:t>
            </a:r>
          </a:p>
          <a:p>
            <a:pPr lvl="0"/>
            <a:r>
              <a:rPr lang="en-GB" sz="6400" b="1" i="1" dirty="0">
                <a:solidFill>
                  <a:schemeClr val="accent1">
                    <a:lumMod val="75000"/>
                  </a:schemeClr>
                </a:solidFill>
              </a:rPr>
              <a:t>Open questions?</a:t>
            </a:r>
          </a:p>
          <a:p>
            <a:pPr lvl="0"/>
            <a:r>
              <a:rPr lang="en-GB" sz="6400" b="1" i="1" dirty="0">
                <a:solidFill>
                  <a:schemeClr val="accent1">
                    <a:lumMod val="75000"/>
                  </a:schemeClr>
                </a:solidFill>
              </a:rPr>
              <a:t>Pause for discussion?</a:t>
            </a:r>
          </a:p>
          <a:p>
            <a:pPr lvl="0"/>
            <a:r>
              <a:rPr lang="en-GB" sz="6400" b="1" i="1" dirty="0">
                <a:solidFill>
                  <a:schemeClr val="accent1">
                    <a:lumMod val="75000"/>
                  </a:schemeClr>
                </a:solidFill>
              </a:rPr>
              <a:t>Talk partner opportunities?</a:t>
            </a:r>
          </a:p>
          <a:p>
            <a:pPr marL="0" indent="0" algn="ctr">
              <a:buNone/>
            </a:pPr>
            <a:endParaRPr lang="en-GB" sz="3600" b="1" i="1" dirty="0">
              <a:solidFill>
                <a:schemeClr val="accent1">
                  <a:lumMod val="75000"/>
                </a:schemeClr>
              </a:solidFill>
            </a:endParaRPr>
          </a:p>
          <a:p>
            <a:endParaRPr lang="en-GB" b="1" i="1" dirty="0">
              <a:solidFill>
                <a:schemeClr val="accent1">
                  <a:lumMod val="75000"/>
                </a:schemeClr>
              </a:solidFill>
            </a:endParaRPr>
          </a:p>
        </p:txBody>
      </p:sp>
    </p:spTree>
    <p:extLst>
      <p:ext uri="{BB962C8B-B14F-4D97-AF65-F5344CB8AC3E}">
        <p14:creationId xmlns:p14="http://schemas.microsoft.com/office/powerpoint/2010/main" val="278585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C3EEF-4F59-8A9B-5947-CDF7409F6F14}"/>
              </a:ext>
            </a:extLst>
          </p:cNvPr>
          <p:cNvSpPr>
            <a:spLocks noGrp="1"/>
          </p:cNvSpPr>
          <p:nvPr>
            <p:ph type="title"/>
          </p:nvPr>
        </p:nvSpPr>
        <p:spPr/>
        <p:txBody>
          <a:bodyPr/>
          <a:lstStyle/>
          <a:p>
            <a:pPr algn="ctr"/>
            <a:r>
              <a:rPr lang="en-GB" dirty="0" err="1"/>
              <a:t>Cyfeiriadau</a:t>
            </a:r>
            <a:r>
              <a:rPr lang="en-GB" dirty="0"/>
              <a:t> </a:t>
            </a:r>
            <a:br>
              <a:rPr lang="en-GB" i="1" dirty="0">
                <a:solidFill>
                  <a:schemeClr val="accent1">
                    <a:lumMod val="75000"/>
                  </a:schemeClr>
                </a:solidFill>
              </a:rPr>
            </a:br>
            <a:r>
              <a:rPr lang="en-GB" i="1" dirty="0">
                <a:solidFill>
                  <a:schemeClr val="accent1">
                    <a:lumMod val="75000"/>
                  </a:schemeClr>
                </a:solidFill>
              </a:rPr>
              <a:t>Reference List </a:t>
            </a:r>
          </a:p>
        </p:txBody>
      </p:sp>
      <p:sp>
        <p:nvSpPr>
          <p:cNvPr id="3" name="Content Placeholder 2">
            <a:extLst>
              <a:ext uri="{FF2B5EF4-FFF2-40B4-BE49-F238E27FC236}">
                <a16:creationId xmlns:a16="http://schemas.microsoft.com/office/drawing/2014/main" id="{8B7BF8A3-F8BE-A7D3-4FD1-5DAD68EF8969}"/>
              </a:ext>
            </a:extLst>
          </p:cNvPr>
          <p:cNvSpPr>
            <a:spLocks noGrp="1"/>
          </p:cNvSpPr>
          <p:nvPr>
            <p:ph idx="1"/>
          </p:nvPr>
        </p:nvSpPr>
        <p:spPr>
          <a:xfrm>
            <a:off x="838200" y="1690689"/>
            <a:ext cx="10515600" cy="3640897"/>
          </a:xfrm>
        </p:spPr>
        <p:txBody>
          <a:bodyPr>
            <a:normAutofit fontScale="25000" lnSpcReduction="20000"/>
          </a:bodyPr>
          <a:lstStyle/>
          <a:p>
            <a:pPr fontAlgn="t">
              <a:lnSpc>
                <a:spcPts val="1500"/>
              </a:lnSpc>
              <a:buNone/>
            </a:pPr>
            <a:r>
              <a:rPr lang="en-GB" sz="5600" dirty="0"/>
              <a:t>Bruner, J.S. (1983) </a:t>
            </a:r>
            <a:r>
              <a:rPr lang="en-GB" sz="5600" i="1" dirty="0"/>
              <a:t>Child's Talk: Learning to Use Language</a:t>
            </a:r>
            <a:r>
              <a:rPr lang="en-GB" sz="5600" dirty="0"/>
              <a:t>. Oxford: Oxford University Press</a:t>
            </a:r>
          </a:p>
          <a:p>
            <a:pPr fontAlgn="t">
              <a:lnSpc>
                <a:spcPts val="1500"/>
              </a:lnSpc>
              <a:buNone/>
            </a:pPr>
            <a:r>
              <a:rPr lang="en-GB" sz="5600" dirty="0"/>
              <a:t>Clay, M.M. (1991) </a:t>
            </a:r>
            <a:r>
              <a:rPr lang="en-GB" sz="5600" i="1" dirty="0"/>
              <a:t>Becoming Literate: The Construction of Inner Control</a:t>
            </a:r>
            <a:r>
              <a:rPr lang="en-GB" sz="5600" dirty="0"/>
              <a:t>. Portsmouth, NH: Heinemann Educational Books.</a:t>
            </a:r>
          </a:p>
          <a:p>
            <a:pPr fontAlgn="t">
              <a:lnSpc>
                <a:spcPts val="1500"/>
              </a:lnSpc>
              <a:buNone/>
            </a:pPr>
            <a:r>
              <a:rPr lang="en-GB" sz="5600" dirty="0"/>
              <a:t>Education Endowment Foundation (2021) </a:t>
            </a:r>
            <a:r>
              <a:rPr lang="en-GB" sz="5600" i="1" dirty="0"/>
              <a:t>Oral Language Interventions</a:t>
            </a:r>
            <a:r>
              <a:rPr lang="en-GB" sz="5600" dirty="0"/>
              <a:t>. </a:t>
            </a:r>
            <a:r>
              <a:rPr lang="en-GB" sz="5600" dirty="0" err="1"/>
              <a:t>Ar</a:t>
            </a:r>
            <a:r>
              <a:rPr lang="en-GB" sz="5600" dirty="0"/>
              <a:t> </a:t>
            </a:r>
            <a:r>
              <a:rPr lang="en-GB" sz="5600" dirty="0" err="1"/>
              <a:t>gael</a:t>
            </a:r>
            <a:r>
              <a:rPr lang="en-GB" sz="5600" dirty="0"/>
              <a:t> </a:t>
            </a:r>
            <a:r>
              <a:rPr lang="en-GB" sz="5600" dirty="0" err="1"/>
              <a:t>yn</a:t>
            </a:r>
            <a:r>
              <a:rPr lang="en-GB" sz="5600" dirty="0"/>
              <a:t>/Available at: </a:t>
            </a:r>
            <a:r>
              <a:rPr lang="en-GB" sz="5600" dirty="0">
                <a:hlinkClick r:id="rId2"/>
              </a:rPr>
              <a:t>https://educationendowmentfoundation.org.uk/education-evidence/teaching-learning-toolkit/oral-language-interventions</a:t>
            </a:r>
            <a:r>
              <a:rPr lang="en-GB" sz="5600" dirty="0"/>
              <a:t>  (</a:t>
            </a:r>
            <a:r>
              <a:rPr lang="en-GB" sz="5600" dirty="0" err="1"/>
              <a:t>Cyrchwyd</a:t>
            </a:r>
            <a:r>
              <a:rPr lang="en-GB" sz="5600" dirty="0"/>
              <a:t>/Accessed: 29 .07. 2026).</a:t>
            </a:r>
          </a:p>
          <a:p>
            <a:pPr fontAlgn="t">
              <a:lnSpc>
                <a:spcPts val="1500"/>
              </a:lnSpc>
              <a:buNone/>
            </a:pPr>
            <a:r>
              <a:rPr lang="en-GB" sz="5600" dirty="0"/>
              <a:t>Emerson, M.S. (2024) </a:t>
            </a:r>
            <a:r>
              <a:rPr lang="en-GB" sz="5600" i="1" dirty="0"/>
              <a:t>8 Ways You Can Improve Your Communication Skills</a:t>
            </a:r>
            <a:r>
              <a:rPr lang="en-GB" sz="5600" dirty="0"/>
              <a:t>. Harvard Division of Continuing Education. </a:t>
            </a:r>
            <a:r>
              <a:rPr lang="en-GB" sz="5600" dirty="0" err="1"/>
              <a:t>Ar</a:t>
            </a:r>
            <a:r>
              <a:rPr lang="en-GB" sz="5600" dirty="0"/>
              <a:t> </a:t>
            </a:r>
            <a:r>
              <a:rPr lang="en-GB" sz="5600" dirty="0" err="1"/>
              <a:t>gael</a:t>
            </a:r>
            <a:r>
              <a:rPr lang="en-GB" sz="5600" dirty="0"/>
              <a:t> </a:t>
            </a:r>
            <a:r>
              <a:rPr lang="en-GB" sz="5600" dirty="0" err="1"/>
              <a:t>yn</a:t>
            </a:r>
            <a:r>
              <a:rPr lang="en-GB" sz="5600" dirty="0"/>
              <a:t>/Available at: </a:t>
            </a:r>
            <a:r>
              <a:rPr lang="en-GB" sz="5600" dirty="0">
                <a:hlinkClick r:id="rId3"/>
              </a:rPr>
              <a:t>https://professional.dce.harvard.edu/blog/8-ways-you-can-improve-your-communication-skills/</a:t>
            </a:r>
            <a:r>
              <a:rPr lang="en-GB" sz="5600" dirty="0"/>
              <a:t>  (</a:t>
            </a:r>
            <a:r>
              <a:rPr lang="en-GB" sz="5600" dirty="0" err="1"/>
              <a:t>Cyrchwyd</a:t>
            </a:r>
            <a:r>
              <a:rPr lang="en-GB" sz="5600" dirty="0"/>
              <a:t>/Accessed 29.07.2026)</a:t>
            </a:r>
          </a:p>
          <a:p>
            <a:pPr fontAlgn="t">
              <a:lnSpc>
                <a:spcPts val="1500"/>
              </a:lnSpc>
              <a:buNone/>
            </a:pPr>
            <a:r>
              <a:rPr lang="en-GB" sz="5600" dirty="0"/>
              <a:t>Heron, M., Baker, S., Gravett, K. and Irwin, E. (2023) ‘Scoping academic oracy in higher education: knotting together forgotten connections to equity and academic literacies’, </a:t>
            </a:r>
            <a:r>
              <a:rPr lang="en-GB" sz="5600" i="1" dirty="0"/>
              <a:t>Higher Education Research &amp; Development</a:t>
            </a:r>
            <a:r>
              <a:rPr lang="en-GB" sz="5600" dirty="0"/>
              <a:t>, 42(1), pp. 62–77. </a:t>
            </a:r>
            <a:r>
              <a:rPr lang="en-GB" sz="5600" dirty="0" err="1"/>
              <a:t>Ar</a:t>
            </a:r>
            <a:r>
              <a:rPr lang="en-GB" sz="5600" dirty="0"/>
              <a:t> </a:t>
            </a:r>
            <a:r>
              <a:rPr lang="en-GB" sz="5600" dirty="0" err="1"/>
              <a:t>gael</a:t>
            </a:r>
            <a:r>
              <a:rPr lang="en-GB" sz="5600" dirty="0"/>
              <a:t> </a:t>
            </a:r>
            <a:r>
              <a:rPr lang="en-GB" sz="5600" dirty="0" err="1"/>
              <a:t>yn</a:t>
            </a:r>
            <a:r>
              <a:rPr lang="en-GB" sz="5600" dirty="0"/>
              <a:t>/Available at: </a:t>
            </a:r>
            <a:r>
              <a:rPr lang="en-GB" sz="5600" dirty="0">
                <a:hlinkClick r:id="rId4"/>
              </a:rPr>
              <a:t>https://doi.org/10.1080/07294360.2022.2048635</a:t>
            </a:r>
            <a:r>
              <a:rPr lang="en-GB" sz="5600" dirty="0"/>
              <a:t> (</a:t>
            </a:r>
            <a:r>
              <a:rPr lang="en-GB" sz="5600" dirty="0" err="1"/>
              <a:t>Cyrchwyd</a:t>
            </a:r>
            <a:r>
              <a:rPr lang="en-GB" sz="5600" dirty="0"/>
              <a:t>/Accessed 29.07.2026)</a:t>
            </a:r>
          </a:p>
          <a:p>
            <a:pPr fontAlgn="t">
              <a:lnSpc>
                <a:spcPts val="1500"/>
              </a:lnSpc>
              <a:buNone/>
            </a:pPr>
            <a:endParaRPr lang="en-GB" sz="4800" dirty="0"/>
          </a:p>
          <a:p>
            <a:pPr fontAlgn="t">
              <a:lnSpc>
                <a:spcPts val="1500"/>
              </a:lnSpc>
              <a:buNone/>
            </a:pPr>
            <a:endParaRPr lang="en-GB" sz="1400" dirty="0"/>
          </a:p>
          <a:p>
            <a:pPr fontAlgn="t">
              <a:lnSpc>
                <a:spcPts val="1500"/>
              </a:lnSpc>
              <a:buNone/>
            </a:pPr>
            <a:endParaRPr lang="en-GB" sz="1400" dirty="0"/>
          </a:p>
          <a:p>
            <a:pPr marL="0" indent="0">
              <a:buNone/>
            </a:pPr>
            <a:r>
              <a:rPr lang="en-US" sz="1400" dirty="0"/>
              <a:t> </a:t>
            </a:r>
          </a:p>
          <a:p>
            <a:pPr marL="0" indent="0">
              <a:buNone/>
            </a:pPr>
            <a:endParaRPr lang="en-GB" sz="1400" dirty="0"/>
          </a:p>
        </p:txBody>
      </p:sp>
    </p:spTree>
    <p:extLst>
      <p:ext uri="{BB962C8B-B14F-4D97-AF65-F5344CB8AC3E}">
        <p14:creationId xmlns:p14="http://schemas.microsoft.com/office/powerpoint/2010/main" val="29574198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BB037-EDD5-F25D-87FB-72BF5DC9BD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726A6B-51D3-358A-8DE5-9D9DE58443C9}"/>
              </a:ext>
            </a:extLst>
          </p:cNvPr>
          <p:cNvSpPr>
            <a:spLocks noGrp="1"/>
          </p:cNvSpPr>
          <p:nvPr>
            <p:ph type="title"/>
          </p:nvPr>
        </p:nvSpPr>
        <p:spPr/>
        <p:txBody>
          <a:bodyPr/>
          <a:lstStyle/>
          <a:p>
            <a:pPr algn="ctr"/>
            <a:r>
              <a:rPr lang="en-GB" dirty="0" err="1"/>
              <a:t>Cyfeiriadau</a:t>
            </a:r>
            <a:r>
              <a:rPr lang="en-GB" dirty="0"/>
              <a:t> </a:t>
            </a:r>
            <a:br>
              <a:rPr lang="en-GB" i="1" dirty="0">
                <a:solidFill>
                  <a:schemeClr val="accent1">
                    <a:lumMod val="75000"/>
                  </a:schemeClr>
                </a:solidFill>
              </a:rPr>
            </a:br>
            <a:r>
              <a:rPr lang="en-GB" i="1" dirty="0">
                <a:solidFill>
                  <a:schemeClr val="accent1">
                    <a:lumMod val="75000"/>
                  </a:schemeClr>
                </a:solidFill>
              </a:rPr>
              <a:t>Reference List </a:t>
            </a:r>
          </a:p>
        </p:txBody>
      </p:sp>
      <p:sp>
        <p:nvSpPr>
          <p:cNvPr id="3" name="Content Placeholder 2">
            <a:extLst>
              <a:ext uri="{FF2B5EF4-FFF2-40B4-BE49-F238E27FC236}">
                <a16:creationId xmlns:a16="http://schemas.microsoft.com/office/drawing/2014/main" id="{1DB4162C-8289-C039-964F-4600F7A5CBA4}"/>
              </a:ext>
            </a:extLst>
          </p:cNvPr>
          <p:cNvSpPr>
            <a:spLocks noGrp="1"/>
          </p:cNvSpPr>
          <p:nvPr>
            <p:ph idx="1"/>
          </p:nvPr>
        </p:nvSpPr>
        <p:spPr>
          <a:xfrm>
            <a:off x="838200" y="1690689"/>
            <a:ext cx="10515600" cy="3640897"/>
          </a:xfrm>
        </p:spPr>
        <p:txBody>
          <a:bodyPr>
            <a:normAutofit fontScale="25000" lnSpcReduction="20000"/>
          </a:bodyPr>
          <a:lstStyle/>
          <a:p>
            <a:pPr fontAlgn="t">
              <a:lnSpc>
                <a:spcPts val="1500"/>
              </a:lnSpc>
              <a:buNone/>
            </a:pPr>
            <a:r>
              <a:rPr lang="en-GB" sz="5600" dirty="0"/>
              <a:t>Mehrabian, A. (1972) </a:t>
            </a:r>
            <a:r>
              <a:rPr lang="en-GB" sz="5600" i="1" dirty="0"/>
              <a:t>Nonverbal Communication</a:t>
            </a:r>
            <a:r>
              <a:rPr lang="en-GB" sz="5600" dirty="0"/>
              <a:t>. Chicago: Aldine-Atherton</a:t>
            </a:r>
          </a:p>
          <a:p>
            <a:pPr fontAlgn="t">
              <a:lnSpc>
                <a:spcPts val="1500"/>
              </a:lnSpc>
              <a:buNone/>
            </a:pPr>
            <a:r>
              <a:rPr lang="en-GB" sz="5600" dirty="0"/>
              <a:t>National Literacy Trust (2026a) </a:t>
            </a:r>
            <a:r>
              <a:rPr lang="en-GB" sz="5600" i="1" dirty="0"/>
              <a:t>Reading to children is so powerful. </a:t>
            </a:r>
            <a:r>
              <a:rPr lang="en-GB" sz="5600" dirty="0" err="1"/>
              <a:t>Ar</a:t>
            </a:r>
            <a:r>
              <a:rPr lang="en-GB" sz="5600" dirty="0"/>
              <a:t> </a:t>
            </a:r>
            <a:r>
              <a:rPr lang="en-GB" sz="5600" dirty="0" err="1"/>
              <a:t>gael</a:t>
            </a:r>
            <a:r>
              <a:rPr lang="en-GB" sz="5600" dirty="0"/>
              <a:t> </a:t>
            </a:r>
            <a:r>
              <a:rPr lang="en-GB" sz="5600" dirty="0" err="1"/>
              <a:t>yn</a:t>
            </a:r>
            <a:r>
              <a:rPr lang="en-GB" sz="5600" dirty="0"/>
              <a:t>/Available at </a:t>
            </a:r>
            <a:r>
              <a:rPr lang="en-GB" sz="5600" dirty="0">
                <a:hlinkClick r:id="rId2"/>
              </a:rPr>
              <a:t>Reading to children is so powerful, so simple and yet so misunderstood | National Literacy Trust</a:t>
            </a:r>
            <a:r>
              <a:rPr lang="en-GB" sz="5600" dirty="0"/>
              <a:t> (</a:t>
            </a:r>
            <a:r>
              <a:rPr lang="en-GB" sz="5600" dirty="0" err="1"/>
              <a:t>Cyrchwyd</a:t>
            </a:r>
            <a:r>
              <a:rPr lang="en-GB" sz="5600" dirty="0"/>
              <a:t>/Accessed 29.07.2026)</a:t>
            </a:r>
          </a:p>
          <a:p>
            <a:pPr fontAlgn="t">
              <a:lnSpc>
                <a:spcPts val="1500"/>
              </a:lnSpc>
              <a:buNone/>
            </a:pPr>
            <a:r>
              <a:rPr lang="en-GB" sz="5600" dirty="0"/>
              <a:t>National Literacy Trust (2026b) </a:t>
            </a:r>
            <a:r>
              <a:rPr lang="en-GB" sz="5600" i="1" dirty="0"/>
              <a:t>Parents’ support for young children’s literacy at home</a:t>
            </a:r>
            <a:r>
              <a:rPr lang="en-GB" sz="5600" dirty="0"/>
              <a:t>. </a:t>
            </a:r>
            <a:r>
              <a:rPr lang="en-GB" sz="5600" dirty="0" err="1"/>
              <a:t>Ar</a:t>
            </a:r>
            <a:r>
              <a:rPr lang="en-GB" sz="5600" dirty="0"/>
              <a:t> </a:t>
            </a:r>
            <a:r>
              <a:rPr lang="en-GB" sz="5600" dirty="0" err="1"/>
              <a:t>gael</a:t>
            </a:r>
            <a:r>
              <a:rPr lang="en-GB" sz="5600" dirty="0"/>
              <a:t> </a:t>
            </a:r>
            <a:r>
              <a:rPr lang="en-GB" sz="5600" dirty="0" err="1"/>
              <a:t>yn</a:t>
            </a:r>
            <a:r>
              <a:rPr lang="en-GB" sz="5600" dirty="0"/>
              <a:t>/Available at </a:t>
            </a:r>
            <a:r>
              <a:rPr lang="en-GB" sz="5600" dirty="0">
                <a:hlinkClick r:id="rId3"/>
              </a:rPr>
              <a:t>Parents' support for young children's literacy at home in 2025 | National Literacy Trust</a:t>
            </a:r>
            <a:r>
              <a:rPr lang="en-GB" sz="5600" dirty="0"/>
              <a:t> (</a:t>
            </a:r>
            <a:r>
              <a:rPr lang="en-GB" sz="5600" dirty="0" err="1"/>
              <a:t>Cyrchwyd</a:t>
            </a:r>
            <a:r>
              <a:rPr lang="en-GB" sz="5600" dirty="0"/>
              <a:t>/Accessed 29.07.2026)</a:t>
            </a:r>
          </a:p>
          <a:p>
            <a:pPr fontAlgn="t">
              <a:lnSpc>
                <a:spcPts val="1500"/>
              </a:lnSpc>
              <a:buNone/>
            </a:pPr>
            <a:r>
              <a:rPr lang="en-GB" sz="5600" dirty="0" err="1"/>
              <a:t>Roulstone</a:t>
            </a:r>
            <a:r>
              <a:rPr lang="en-GB" sz="5600" dirty="0"/>
              <a:t>, S. (2001) </a:t>
            </a:r>
            <a:r>
              <a:rPr lang="en-GB" sz="5600" i="1" dirty="0" err="1"/>
              <a:t>Elklan's</a:t>
            </a:r>
            <a:r>
              <a:rPr lang="en-GB" sz="5600" i="1" dirty="0"/>
              <a:t> Communication Chain</a:t>
            </a:r>
            <a:r>
              <a:rPr lang="en-GB" sz="5600" dirty="0"/>
              <a:t>. </a:t>
            </a:r>
            <a:r>
              <a:rPr lang="en-GB" sz="5600" dirty="0" err="1"/>
              <a:t>Elklan</a:t>
            </a:r>
            <a:r>
              <a:rPr lang="en-GB" sz="5600" dirty="0"/>
              <a:t> Training. </a:t>
            </a:r>
            <a:r>
              <a:rPr lang="en-GB" sz="5600" dirty="0" err="1"/>
              <a:t>Ar</a:t>
            </a:r>
            <a:r>
              <a:rPr lang="en-GB" sz="5600" dirty="0"/>
              <a:t> </a:t>
            </a:r>
            <a:r>
              <a:rPr lang="en-GB" sz="5600" dirty="0" err="1"/>
              <a:t>gael</a:t>
            </a:r>
            <a:r>
              <a:rPr lang="en-GB" sz="5600" dirty="0"/>
              <a:t> </a:t>
            </a:r>
            <a:r>
              <a:rPr lang="en-GB" sz="5600" dirty="0" err="1"/>
              <a:t>yn</a:t>
            </a:r>
            <a:r>
              <a:rPr lang="en-GB" sz="5600" dirty="0"/>
              <a:t>/Available at </a:t>
            </a:r>
            <a:r>
              <a:rPr lang="en-GB" sz="5600" dirty="0" err="1">
                <a:hlinkClick r:id="rId4"/>
              </a:rPr>
              <a:t>Elklan</a:t>
            </a:r>
            <a:r>
              <a:rPr lang="en-GB" sz="5600" dirty="0">
                <a:hlinkClick r:id="rId4"/>
              </a:rPr>
              <a:t> Training Limited</a:t>
            </a:r>
            <a:r>
              <a:rPr lang="en-GB" sz="5600" dirty="0"/>
              <a:t> (</a:t>
            </a:r>
            <a:r>
              <a:rPr lang="en-GB" sz="5600" dirty="0" err="1"/>
              <a:t>Cyrchwyd</a:t>
            </a:r>
            <a:r>
              <a:rPr lang="en-GB" sz="5600" dirty="0"/>
              <a:t>/Accessed 29.07.2026). </a:t>
            </a:r>
          </a:p>
          <a:p>
            <a:pPr fontAlgn="t">
              <a:lnSpc>
                <a:spcPts val="1500"/>
              </a:lnSpc>
              <a:buNone/>
            </a:pPr>
            <a:r>
              <a:rPr lang="en-GB" sz="5600" dirty="0"/>
              <a:t>Sullivan, A.K. and MacGregor, A.T. (2023) ‘The case for assessing oracy in primary and secondary schools in England’, </a:t>
            </a:r>
            <a:r>
              <a:rPr lang="en-GB" sz="5600" i="1" dirty="0"/>
              <a:t>English: Journal of the</a:t>
            </a:r>
          </a:p>
          <a:p>
            <a:pPr fontAlgn="t">
              <a:lnSpc>
                <a:spcPts val="1500"/>
              </a:lnSpc>
              <a:buNone/>
            </a:pPr>
            <a:r>
              <a:rPr lang="en-GB" sz="5600" i="1" dirty="0"/>
              <a:t>English Association</a:t>
            </a:r>
            <a:r>
              <a:rPr lang="en-GB" sz="5600" dirty="0"/>
              <a:t>, 72(278), pp. 122-125. </a:t>
            </a:r>
            <a:r>
              <a:rPr lang="en-GB" sz="5600" dirty="0" err="1"/>
              <a:t>Ar</a:t>
            </a:r>
            <a:r>
              <a:rPr lang="en-GB" sz="5600" dirty="0"/>
              <a:t> </a:t>
            </a:r>
            <a:r>
              <a:rPr lang="en-GB" sz="5600" dirty="0" err="1"/>
              <a:t>gael</a:t>
            </a:r>
            <a:r>
              <a:rPr lang="en-GB" sz="5600" dirty="0"/>
              <a:t> </a:t>
            </a:r>
            <a:r>
              <a:rPr lang="en-GB" sz="5600" dirty="0" err="1"/>
              <a:t>yn</a:t>
            </a:r>
            <a:r>
              <a:rPr lang="en-GB" sz="5600" dirty="0"/>
              <a:t>/Available at: </a:t>
            </a:r>
            <a:r>
              <a:rPr lang="en-GB" sz="5600" dirty="0">
                <a:hlinkClick r:id="rId5"/>
              </a:rPr>
              <a:t>https://doi.org/10.1093/english/efad024</a:t>
            </a:r>
            <a:r>
              <a:rPr lang="en-GB" sz="5600" dirty="0"/>
              <a:t> (</a:t>
            </a:r>
            <a:r>
              <a:rPr lang="en-GB" sz="5600" dirty="0" err="1"/>
              <a:t>Cyrchwyd</a:t>
            </a:r>
            <a:r>
              <a:rPr lang="en-GB" sz="5600" dirty="0"/>
              <a:t>/Accessed 29.07.2026)</a:t>
            </a:r>
          </a:p>
          <a:p>
            <a:pPr fontAlgn="t">
              <a:lnSpc>
                <a:spcPts val="1500"/>
              </a:lnSpc>
              <a:buNone/>
            </a:pPr>
            <a:endParaRPr lang="en-GB" sz="4800" dirty="0"/>
          </a:p>
          <a:p>
            <a:pPr fontAlgn="t">
              <a:lnSpc>
                <a:spcPts val="1500"/>
              </a:lnSpc>
              <a:buNone/>
            </a:pPr>
            <a:endParaRPr lang="en-GB" sz="1400" dirty="0"/>
          </a:p>
          <a:p>
            <a:pPr fontAlgn="t">
              <a:lnSpc>
                <a:spcPts val="1500"/>
              </a:lnSpc>
              <a:buNone/>
            </a:pPr>
            <a:endParaRPr lang="en-GB" sz="1400" dirty="0"/>
          </a:p>
          <a:p>
            <a:pPr marL="0" indent="0">
              <a:buNone/>
            </a:pPr>
            <a:r>
              <a:rPr lang="en-US" sz="1400" dirty="0"/>
              <a:t> </a:t>
            </a:r>
          </a:p>
          <a:p>
            <a:pPr marL="0" indent="0">
              <a:buNone/>
            </a:pPr>
            <a:endParaRPr lang="en-GB" sz="1400" dirty="0"/>
          </a:p>
        </p:txBody>
      </p:sp>
    </p:spTree>
    <p:extLst>
      <p:ext uri="{BB962C8B-B14F-4D97-AF65-F5344CB8AC3E}">
        <p14:creationId xmlns:p14="http://schemas.microsoft.com/office/powerpoint/2010/main" val="100768423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3191</Words>
  <Application>Microsoft Office PowerPoint</Application>
  <PresentationFormat>Widescreen</PresentationFormat>
  <Paragraphs>205</Paragraphs>
  <Slides>18</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18</vt:i4>
      </vt:variant>
    </vt:vector>
  </HeadingPairs>
  <TitlesOfParts>
    <vt:vector size="23" baseType="lpstr">
      <vt:lpstr>Arial</vt:lpstr>
      <vt:lpstr>Calibri</vt:lpstr>
      <vt:lpstr>Calibri Light</vt:lpstr>
      <vt:lpstr>UWTSD Holding Page</vt:lpstr>
      <vt:lpstr>Accessible 2</vt:lpstr>
      <vt:lpstr>ECIE5012 Mae rhai sleidiau wedi'u cyfieithu gan ddefnyddio Microsoft Translate/ Some slides have been translated using Microsfoft Translate</vt:lpstr>
      <vt:lpstr>Aseiniad: 2 cyfansoddiad Assignment: 2 components</vt:lpstr>
      <vt:lpstr> Cydran 1: Cyflwyniad Fideo (5 munud) 50%    Component 1: Video Presentation (5 minutes)  50% </vt:lpstr>
      <vt:lpstr>Cydran 2: Sylwebaeth fyfyriol (2000 words) 50%  Component 2: Reflective Commentary (2000 words) 50%</vt:lpstr>
      <vt:lpstr> Beth yw cyfathrebu? What is communication?</vt:lpstr>
      <vt:lpstr>Beth yw llefaredd? What is oracy?</vt:lpstr>
      <vt:lpstr> Beth yw un o brif achosion methiant academaidd? What is one of the main causes of academic failure?</vt:lpstr>
      <vt:lpstr>Mae darllen i blant mor bwerus….. The benefits of reading to children…..</vt:lpstr>
      <vt:lpstr>Pam nad oes mwy o rieni yn gwneud hynny? Why don’t more parents read to their children?</vt:lpstr>
      <vt:lpstr>Data cyfredol (2025) Current Data (2025)</vt:lpstr>
      <vt:lpstr>Beth yw'r sgiliau sydd eu hangen arnom i gyfathrebu'n llwyddiannus? What are the skills we need to communicate successfully?</vt:lpstr>
      <vt:lpstr> Cadwyn Cyfathrebu Elklan (Roulstone, 2001) </vt:lpstr>
      <vt:lpstr>Elklan Communication Chain (Roulstone, 2001)</vt:lpstr>
      <vt:lpstr>Scaffolding language</vt:lpstr>
      <vt:lpstr>Cefnogi siarad yn yr ystafell ddosbarth Supporting talk in the classroom</vt:lpstr>
      <vt:lpstr> Aseiniad: Cydran 1 Assignment Component 1</vt:lpstr>
      <vt:lpstr>Cyfeiriadau  Reference List </vt:lpstr>
      <vt:lpstr>Cyfeiriadau  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Sue Ainsworth</cp:lastModifiedBy>
  <cp:revision>24</cp:revision>
  <dcterms:created xsi:type="dcterms:W3CDTF">2022-06-22T10:03:12Z</dcterms:created>
  <dcterms:modified xsi:type="dcterms:W3CDTF">2026-10-05T08:45:54Z</dcterms:modified>
</cp:coreProperties>
</file>