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9"/>
  </p:notesMasterIdLst>
  <p:handoutMasterIdLst>
    <p:handoutMasterId r:id="rId30"/>
  </p:handoutMasterIdLst>
  <p:sldIdLst>
    <p:sldId id="339" r:id="rId2"/>
    <p:sldId id="325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309" r:id="rId25"/>
    <p:sldId id="310" r:id="rId26"/>
    <p:sldId id="311" r:id="rId27"/>
    <p:sldId id="312" r:id="rId28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aven widin" initials="sw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3372" autoAdjust="0"/>
  </p:normalViewPr>
  <p:slideViewPr>
    <p:cSldViewPr>
      <p:cViewPr varScale="1">
        <p:scale>
          <a:sx n="107" d="100"/>
          <a:sy n="107" d="100"/>
        </p:scale>
        <p:origin x="163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4056" y="11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vana Rozic" userId="3146e45c-111e-47f4-abdb-d162ebf290e2" providerId="ADAL" clId="{E7681380-EFE6-4106-86DB-DE97E535B624}"/>
    <pc:docChg chg="addSld delSld modSld">
      <pc:chgData name="Ivana Rozic" userId="3146e45c-111e-47f4-abdb-d162ebf290e2" providerId="ADAL" clId="{E7681380-EFE6-4106-86DB-DE97E535B624}" dt="2023-02-25T19:57:41.248" v="2" actId="2696"/>
      <pc:docMkLst>
        <pc:docMk/>
      </pc:docMkLst>
      <pc:sldChg chg="modSp mod">
        <pc:chgData name="Ivana Rozic" userId="3146e45c-111e-47f4-abdb-d162ebf290e2" providerId="ADAL" clId="{E7681380-EFE6-4106-86DB-DE97E535B624}" dt="2023-02-25T19:55:59.272" v="0" actId="20577"/>
        <pc:sldMkLst>
          <pc:docMk/>
          <pc:sldMk cId="841048868" sldId="299"/>
        </pc:sldMkLst>
        <pc:spChg chg="mod">
          <ac:chgData name="Ivana Rozic" userId="3146e45c-111e-47f4-abdb-d162ebf290e2" providerId="ADAL" clId="{E7681380-EFE6-4106-86DB-DE97E535B624}" dt="2023-02-25T19:55:59.272" v="0" actId="20577"/>
          <ac:spMkLst>
            <pc:docMk/>
            <pc:sldMk cId="841048868" sldId="299"/>
            <ac:spMk id="19459" creationId="{00000000-0000-0000-0000-000000000000}"/>
          </ac:spMkLst>
        </pc:spChg>
      </pc:sldChg>
      <pc:sldChg chg="add del">
        <pc:chgData name="Ivana Rozic" userId="3146e45c-111e-47f4-abdb-d162ebf290e2" providerId="ADAL" clId="{E7681380-EFE6-4106-86DB-DE97E535B624}" dt="2023-02-25T19:57:41.248" v="2" actId="2696"/>
        <pc:sldMkLst>
          <pc:docMk/>
          <pc:sldMk cId="2360685494" sldId="340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7708EB7-2A54-4C95-90F5-05EE3C616A54}" type="slidenum">
              <a:rPr lang="en-GB" altLang="en-US"/>
              <a:pPr/>
              <a:t>1</a:t>
            </a:fld>
            <a:endParaRPr lang="en-GB" alt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790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17528-7164-4595-BE3A-8CE4BB5DBB9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2684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PgG6tINads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3405" y="1196752"/>
            <a:ext cx="7937189" cy="281673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buFont typeface="Arial" charset="0"/>
              <a:buNone/>
              <a:defRPr/>
            </a:pPr>
            <a:r>
              <a:rPr lang="en-GB" sz="6000" cap="none" dirty="0">
                <a:solidFill>
                  <a:schemeClr val="accent2"/>
                </a:solidFill>
                <a:ea typeface="ＭＳ Ｐゴシック" charset="0"/>
              </a:rPr>
              <a:t>LCBB4001</a:t>
            </a:r>
            <a:br>
              <a:rPr lang="en-GB" sz="6000" cap="none" dirty="0">
                <a:solidFill>
                  <a:schemeClr val="accent2"/>
                </a:solidFill>
                <a:ea typeface="ＭＳ Ｐゴシック" charset="0"/>
              </a:rPr>
            </a:br>
            <a:r>
              <a:rPr lang="en-GB" sz="4400" b="1" cap="none" dirty="0">
                <a:solidFill>
                  <a:schemeClr val="accent2"/>
                </a:solidFill>
                <a:ea typeface="ＭＳ Ｐゴシック" charset="0"/>
              </a:rPr>
              <a:t>Accounting Fundamentals</a:t>
            </a:r>
            <a:br>
              <a:rPr lang="en-GB" sz="4400" b="1" cap="none" dirty="0">
                <a:solidFill>
                  <a:schemeClr val="accent2"/>
                </a:solidFill>
                <a:ea typeface="ＭＳ Ｐゴシック" charset="0"/>
              </a:rPr>
            </a:br>
            <a:r>
              <a:rPr lang="en-GB" sz="4000" cap="none" dirty="0">
                <a:solidFill>
                  <a:schemeClr val="accent2"/>
                </a:solidFill>
                <a:ea typeface="ＭＳ Ｐゴシック" charset="0"/>
              </a:rPr>
              <a:t>Week 3 Session 1</a:t>
            </a:r>
            <a:endParaRPr lang="en-GB" cap="none" dirty="0">
              <a:ea typeface="ＭＳ Ｐゴシック" charset="0"/>
            </a:endParaRPr>
          </a:p>
        </p:txBody>
      </p:sp>
      <p:sp>
        <p:nvSpPr>
          <p:cNvPr id="5939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4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4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4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4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17E1BED7-626F-4D44-8A1C-B8671DBD5705}" type="slidenum">
              <a:rPr lang="en-GB" altLang="en-US" sz="1000">
                <a:solidFill>
                  <a:schemeClr val="tx1"/>
                </a:solidFill>
                <a:latin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n-GB" altLang="en-US" sz="10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3A5521FE-B377-A2AC-430A-4B0D8CC79E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7563" y="4189504"/>
            <a:ext cx="7448871" cy="1008112"/>
          </a:xfrm>
        </p:spPr>
        <p:txBody>
          <a:bodyPr/>
          <a:lstStyle/>
          <a:p>
            <a:r>
              <a:rPr lang="en-GB" b="1" cap="none" dirty="0">
                <a:solidFill>
                  <a:schemeClr val="accent2"/>
                </a:solidFill>
                <a:ea typeface="ＭＳ Ｐゴシック" charset="0"/>
              </a:rPr>
              <a:t> </a:t>
            </a:r>
            <a:r>
              <a:rPr lang="en-GB" b="1" dirty="0">
                <a:solidFill>
                  <a:srgbClr val="FFFF00"/>
                </a:solidFill>
              </a:rPr>
              <a:t>The Basic Accounting Model: </a:t>
            </a:r>
            <a:br>
              <a:rPr lang="en-GB" b="1" dirty="0">
                <a:solidFill>
                  <a:srgbClr val="FFFF00"/>
                </a:solidFill>
              </a:rPr>
            </a:br>
            <a:r>
              <a:rPr lang="en-GB" altLang="en-US" b="1" dirty="0">
                <a:solidFill>
                  <a:srgbClr val="FFFF00"/>
                </a:solidFill>
              </a:rPr>
              <a:t>Statement of financial position</a:t>
            </a:r>
            <a:r>
              <a:rPr lang="en-GB" b="1" dirty="0">
                <a:solidFill>
                  <a:srgbClr val="FFFF00"/>
                </a:solidFill>
              </a:rPr>
              <a:t> and Income statement</a:t>
            </a:r>
            <a:endParaRPr lang="en-GB" sz="4000" b="1" dirty="0">
              <a:solidFill>
                <a:schemeClr val="accent2"/>
              </a:solidFill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859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AD1D0-E76B-4529-B801-CFB5183C6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5" y="1233113"/>
            <a:ext cx="8229600" cy="1143000"/>
          </a:xfrm>
        </p:spPr>
        <p:txBody>
          <a:bodyPr/>
          <a:lstStyle/>
          <a:p>
            <a:r>
              <a:rPr lang="en-GB" sz="4000" b="0" i="0" dirty="0">
                <a:solidFill>
                  <a:srgbClr val="000000"/>
                </a:solidFill>
                <a:effectLst/>
              </a:rPr>
              <a:t>Students Union Guidance on Academic Misconduct, and Library Skills Sessions on Referencing and Plagiarism as below:</a:t>
            </a:r>
            <a:br>
              <a:rPr lang="en-GB" sz="4000" b="0" i="0" dirty="0">
                <a:solidFill>
                  <a:srgbClr val="201F1E"/>
                </a:solidFill>
                <a:effectLst/>
              </a:rPr>
            </a:b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C1102-8A1D-452A-941A-03572850C0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072" y="2852936"/>
            <a:ext cx="8229600" cy="3005274"/>
          </a:xfrm>
        </p:spPr>
        <p:txBody>
          <a:bodyPr/>
          <a:lstStyle/>
          <a:p>
            <a:pPr marL="0" indent="0" algn="l" fontAlgn="base">
              <a:buNone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inherit"/>
              </a:rPr>
              <a:t> </a:t>
            </a:r>
            <a:endParaRPr lang="en-GB" sz="1800" b="0" i="0" dirty="0">
              <a:solidFill>
                <a:srgbClr val="201F1E"/>
              </a:solidFill>
              <a:effectLst/>
              <a:latin typeface="Calibri" panose="020F0502020204030204" pitchFamily="34" charset="0"/>
            </a:endParaRPr>
          </a:p>
          <a:p>
            <a:pPr marL="0" indent="0" algn="l" fontAlgn="base">
              <a:buNone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inherit"/>
              </a:rPr>
              <a:t>(2-minute video)</a:t>
            </a:r>
            <a:endParaRPr lang="en-GB" sz="1800" b="0" i="0" dirty="0">
              <a:solidFill>
                <a:srgbClr val="201F1E"/>
              </a:solidFill>
              <a:effectLst/>
              <a:latin typeface="Calibri" panose="020F0502020204030204" pitchFamily="34" charset="0"/>
            </a:endParaRPr>
          </a:p>
          <a:p>
            <a:pPr marL="0" indent="0" algn="l" fontAlgn="base">
              <a:buNone/>
            </a:pPr>
            <a:r>
              <a:rPr lang="en-GB" sz="1800" b="0" i="0" u="sng" dirty="0">
                <a:solidFill>
                  <a:srgbClr val="0000FF"/>
                </a:solidFill>
                <a:effectLst/>
                <a:latin typeface="inherit"/>
                <a:hlinkClick r:id="rId2" tooltip="Original URL: https://youtu.be/PgG6tINads8. Click or tap if you trust this link."/>
              </a:rPr>
              <a:t>https://youtu.be/PgG6tINads8</a:t>
            </a:r>
            <a:endParaRPr lang="en-GB" sz="1800" b="0" i="0" dirty="0">
              <a:solidFill>
                <a:srgbClr val="201F1E"/>
              </a:solidFill>
              <a:effectLst/>
              <a:latin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ADC456-124A-4AA0-A4A9-D2527CE22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25/02/2023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58F7BA-63D9-42E7-B83C-BE93C1D7A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6374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Learning Outcomes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idx="1"/>
          </p:nvPr>
        </p:nvSpPr>
        <p:spPr>
          <a:xfrm>
            <a:off x="438363" y="1432791"/>
            <a:ext cx="8532440" cy="4156449"/>
          </a:xfrm>
        </p:spPr>
        <p:txBody>
          <a:bodyPr rtlCol="0">
            <a:normAutofit fontScale="77500" lnSpcReduction="20000"/>
          </a:bodyPr>
          <a:lstStyle/>
          <a:p>
            <a:pPr marL="0" lvl="1" indent="0">
              <a:lnSpc>
                <a:spcPts val="3600"/>
              </a:lnSpc>
              <a:buNone/>
              <a:defRPr/>
            </a:pPr>
            <a:r>
              <a:rPr lang="en-GB" altLang="en-US" dirty="0"/>
              <a:t>By the end of this session, you should be able to;</a:t>
            </a:r>
          </a:p>
          <a:p>
            <a:pPr lvl="1">
              <a:lnSpc>
                <a:spcPts val="3600"/>
              </a:lnSpc>
              <a:buFont typeface="Wingdings" panose="05000000000000000000" pitchFamily="2" charset="2"/>
              <a:buChar char="§"/>
              <a:defRPr/>
            </a:pPr>
            <a:r>
              <a:rPr lang="en-GB" altLang="en-US" dirty="0"/>
              <a:t>Explain the requirements of an accounting system</a:t>
            </a:r>
          </a:p>
          <a:p>
            <a:pPr lvl="1">
              <a:lnSpc>
                <a:spcPts val="3600"/>
              </a:lnSpc>
              <a:buFont typeface="Wingdings" panose="05000000000000000000" pitchFamily="2" charset="2"/>
              <a:buChar char="§"/>
              <a:defRPr/>
            </a:pPr>
            <a:r>
              <a:rPr lang="en-GB" altLang="en-US" dirty="0"/>
              <a:t>Differentiate between an income/ profit and loss statement and a Statement of Financial Position (i.e., Balance Sheet) in terms of its format, nature and contents</a:t>
            </a:r>
          </a:p>
          <a:p>
            <a:pPr lvl="1">
              <a:lnSpc>
                <a:spcPts val="3600"/>
              </a:lnSpc>
              <a:buFont typeface="Wingdings" panose="05000000000000000000" pitchFamily="2" charset="2"/>
              <a:buChar char="§"/>
              <a:defRPr/>
            </a:pPr>
            <a:r>
              <a:rPr lang="en-GB" altLang="en-US" dirty="0"/>
              <a:t>Explain various underlying accounting concepts used in preparing financial statements (Income Statement and Statement of Financial Position)</a:t>
            </a:r>
          </a:p>
        </p:txBody>
      </p:sp>
      <p:sp>
        <p:nvSpPr>
          <p:cNvPr id="819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9A0C185A-20A2-40DB-8CC7-D5107180B317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1014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80400" cy="1355725"/>
          </a:xfrm>
        </p:spPr>
        <p:txBody>
          <a:bodyPr/>
          <a:lstStyle/>
          <a:p>
            <a:pPr algn="ctr" eaLnBrk="1" hangingPunct="1"/>
            <a:r>
              <a:rPr lang="en-GB" altLang="en-US" sz="4000" b="1" dirty="0">
                <a:solidFill>
                  <a:schemeClr val="tx1"/>
                </a:solidFill>
              </a:rPr>
              <a:t>REQUIREMENTS OF AN ACCOUNTING SYSTEM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1"/>
          </p:nvPr>
        </p:nvSpPr>
        <p:spPr>
          <a:xfrm>
            <a:off x="379760" y="1688380"/>
            <a:ext cx="8435280" cy="3785443"/>
          </a:xfrm>
        </p:spPr>
        <p:txBody>
          <a:bodyPr rtlCol="0" anchor="ctr">
            <a:normAutofit/>
          </a:bodyPr>
          <a:lstStyle/>
          <a:p>
            <a:pPr marL="662940" indent="-457200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sz="2600" dirty="0">
                <a:solidFill>
                  <a:schemeClr val="tx1"/>
                </a:solidFill>
              </a:rPr>
              <a:t>Keep track of cash and other resources</a:t>
            </a:r>
          </a:p>
          <a:p>
            <a:pPr marL="662940" indent="-457200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sz="2600" dirty="0">
                <a:solidFill>
                  <a:schemeClr val="tx1"/>
                </a:solidFill>
              </a:rPr>
              <a:t>Record transactions</a:t>
            </a:r>
          </a:p>
          <a:p>
            <a:pPr marL="662940" indent="-457200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sz="2600" dirty="0">
                <a:solidFill>
                  <a:schemeClr val="tx1"/>
                </a:solidFill>
              </a:rPr>
              <a:t>Measure </a:t>
            </a:r>
            <a:r>
              <a:rPr lang="en-GB" altLang="en-US" sz="2600" dirty="0"/>
              <a:t>financial performance (</a:t>
            </a:r>
            <a:r>
              <a:rPr lang="en-GB" altLang="en-US" sz="2800" dirty="0"/>
              <a:t>Profit and Loss Statement</a:t>
            </a:r>
            <a:r>
              <a:rPr lang="en-GB" altLang="en-US" sz="2600" dirty="0"/>
              <a:t>)</a:t>
            </a:r>
          </a:p>
          <a:p>
            <a:pPr marL="662940" indent="-457200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sz="2600" dirty="0">
                <a:solidFill>
                  <a:schemeClr val="tx1"/>
                </a:solidFill>
              </a:rPr>
              <a:t>Show the financial </a:t>
            </a:r>
            <a:r>
              <a:rPr lang="en-GB" altLang="en-US" sz="2600" dirty="0"/>
              <a:t>position (SOFP)/ Balance Sheet</a:t>
            </a:r>
          </a:p>
          <a:p>
            <a:pPr marL="205740" indent="0" eaLnBrk="1" fontAlgn="auto" hangingPunct="1">
              <a:spcAft>
                <a:spcPts val="0"/>
              </a:spcAft>
              <a:buNone/>
              <a:defRPr/>
            </a:pPr>
            <a:endParaRPr lang="en-GB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22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43E19F0-8D6D-4DC4-8D0F-C3E2D92399C8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574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b="1" dirty="0">
                <a:solidFill>
                  <a:schemeClr val="tx1"/>
                </a:solidFill>
              </a:rPr>
              <a:t>SIGNIFICANT BUSINESS SYSTEMS</a:t>
            </a:r>
          </a:p>
        </p:txBody>
      </p:sp>
      <p:sp>
        <p:nvSpPr>
          <p:cNvPr id="10243" name="Rectangle 3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Purchases and creditors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Sales and debtors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Stock/Inventory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Payroll</a:t>
            </a:r>
          </a:p>
        </p:txBody>
      </p:sp>
      <p:sp>
        <p:nvSpPr>
          <p:cNvPr id="1024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360A19C-7A61-4615-AF77-C9A73C23248D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407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b="1" dirty="0">
                <a:solidFill>
                  <a:schemeClr val="tx1"/>
                </a:solidFill>
              </a:rPr>
              <a:t>TYPICAL PROCESS</a:t>
            </a:r>
          </a:p>
        </p:txBody>
      </p:sp>
      <p:sp>
        <p:nvSpPr>
          <p:cNvPr id="2" name="Rectangle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05288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Initial document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Acceptance of transaction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Movement of goods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Valuation of transaction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Recording transaction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Cash</a:t>
            </a:r>
          </a:p>
        </p:txBody>
      </p:sp>
      <p:sp>
        <p:nvSpPr>
          <p:cNvPr id="1126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B958A6A-DDBA-41FD-A8F0-D3C00DA6D956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809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tx1"/>
                </a:solidFill>
              </a:rPr>
              <a:t>PREPARATION OF ACCOUNTS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 anchor="ctr"/>
          <a:lstStyle/>
          <a:p>
            <a:pPr eaLnBrk="1" hangingPunct="1">
              <a:defRPr/>
            </a:pPr>
            <a:r>
              <a:rPr lang="en-GB" altLang="en-US" dirty="0">
                <a:solidFill>
                  <a:schemeClr val="tx1"/>
                </a:solidFill>
              </a:rPr>
              <a:t>Transactions are recorded in ledger/ T- accounts.</a:t>
            </a:r>
          </a:p>
          <a:p>
            <a:pPr eaLnBrk="1" hangingPunct="1">
              <a:defRPr/>
            </a:pPr>
            <a:r>
              <a:rPr lang="en-GB" altLang="en-US" dirty="0">
                <a:solidFill>
                  <a:schemeClr val="tx1"/>
                </a:solidFill>
              </a:rPr>
              <a:t>Balances from ledger accounts extracted to produce a trial balance</a:t>
            </a:r>
          </a:p>
          <a:p>
            <a:pPr eaLnBrk="1" hangingPunct="1">
              <a:defRPr/>
            </a:pPr>
            <a:r>
              <a:rPr lang="en-GB" altLang="en-US" b="1" dirty="0">
                <a:solidFill>
                  <a:schemeClr val="tx2"/>
                </a:solidFill>
              </a:rPr>
              <a:t>Adjustments </a:t>
            </a:r>
          </a:p>
          <a:p>
            <a:pPr eaLnBrk="1" hangingPunct="1">
              <a:defRPr/>
            </a:pPr>
            <a:r>
              <a:rPr lang="en-GB" altLang="en-US" b="1" dirty="0">
                <a:solidFill>
                  <a:schemeClr val="tx2"/>
                </a:solidFill>
              </a:rPr>
              <a:t>Preparation of financial statements</a:t>
            </a:r>
          </a:p>
        </p:txBody>
      </p:sp>
      <p:sp>
        <p:nvSpPr>
          <p:cNvPr id="1229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1703EB8D-E9F7-4723-8429-8B0F2238F29D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62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457200" y="38226"/>
            <a:ext cx="8229600" cy="1143000"/>
          </a:xfrm>
        </p:spPr>
        <p:txBody>
          <a:bodyPr/>
          <a:lstStyle/>
          <a:p>
            <a:pPr algn="ctr" eaLnBrk="1" hangingPunct="1"/>
            <a:r>
              <a:rPr lang="en-GB" altLang="en-US" b="1" u="sng" dirty="0">
                <a:solidFill>
                  <a:schemeClr val="tx1"/>
                </a:solidFill>
              </a:rPr>
              <a:t>TRIAL BALANCE</a:t>
            </a:r>
          </a:p>
        </p:txBody>
      </p:sp>
      <p:graphicFrame>
        <p:nvGraphicFramePr>
          <p:cNvPr id="26627" name="Group 3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368764072"/>
              </p:ext>
            </p:extLst>
          </p:nvPr>
        </p:nvGraphicFramePr>
        <p:xfrm>
          <a:off x="457200" y="1268760"/>
          <a:ext cx="8229600" cy="4453956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36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Debit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Credit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05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Assets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36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Liabilities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2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Income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05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Expenses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36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33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FC684A0-5597-4A84-B23B-06F36BBCDCE7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246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793750" y="168607"/>
            <a:ext cx="75565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3600" b="1" u="sng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MAIN FINANCIAL STATEMENTS</a:t>
            </a:r>
          </a:p>
        </p:txBody>
      </p:sp>
      <p:grpSp>
        <p:nvGrpSpPr>
          <p:cNvPr id="14339" name="Group 3"/>
          <p:cNvGrpSpPr>
            <a:grpSpLocks/>
          </p:cNvGrpSpPr>
          <p:nvPr/>
        </p:nvGrpSpPr>
        <p:grpSpPr bwMode="auto">
          <a:xfrm>
            <a:off x="2370138" y="2085975"/>
            <a:ext cx="4432300" cy="2698750"/>
            <a:chOff x="1426" y="1632"/>
            <a:chExt cx="2792" cy="1700"/>
          </a:xfrm>
        </p:grpSpPr>
        <p:sp>
          <p:nvSpPr>
            <p:cNvPr id="14340" name="AutoShape 4"/>
            <p:cNvSpPr>
              <a:spLocks noChangeArrowheads="1"/>
            </p:cNvSpPr>
            <p:nvPr/>
          </p:nvSpPr>
          <p:spPr bwMode="auto">
            <a:xfrm>
              <a:off x="1426" y="2873"/>
              <a:ext cx="456" cy="456"/>
            </a:xfrm>
            <a:prstGeom prst="cube">
              <a:avLst>
                <a:gd name="adj" fmla="val 17856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41" name="AutoShape 5"/>
            <p:cNvSpPr>
              <a:spLocks noChangeArrowheads="1"/>
            </p:cNvSpPr>
            <p:nvPr/>
          </p:nvSpPr>
          <p:spPr bwMode="auto">
            <a:xfrm>
              <a:off x="1426" y="2257"/>
              <a:ext cx="456" cy="456"/>
            </a:xfrm>
            <a:prstGeom prst="cube">
              <a:avLst>
                <a:gd name="adj" fmla="val 17856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42" name="AutoShape 6"/>
            <p:cNvSpPr>
              <a:spLocks noChangeArrowheads="1"/>
            </p:cNvSpPr>
            <p:nvPr/>
          </p:nvSpPr>
          <p:spPr bwMode="auto">
            <a:xfrm>
              <a:off x="1426" y="1641"/>
              <a:ext cx="456" cy="456"/>
            </a:xfrm>
            <a:prstGeom prst="cube">
              <a:avLst>
                <a:gd name="adj" fmla="val 17856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43" name="AutoShape 7"/>
            <p:cNvSpPr>
              <a:spLocks noChangeArrowheads="1"/>
            </p:cNvSpPr>
            <p:nvPr/>
          </p:nvSpPr>
          <p:spPr bwMode="auto">
            <a:xfrm>
              <a:off x="2049" y="1632"/>
              <a:ext cx="2168" cy="464"/>
            </a:xfrm>
            <a:prstGeom prst="cube">
              <a:avLst>
                <a:gd name="adj" fmla="val 18750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44" name="AutoShape 8"/>
            <p:cNvSpPr>
              <a:spLocks noChangeArrowheads="1"/>
            </p:cNvSpPr>
            <p:nvPr/>
          </p:nvSpPr>
          <p:spPr bwMode="auto">
            <a:xfrm>
              <a:off x="2049" y="2250"/>
              <a:ext cx="2168" cy="464"/>
            </a:xfrm>
            <a:prstGeom prst="cube">
              <a:avLst>
                <a:gd name="adj" fmla="val 18750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45" name="Text Box 9"/>
            <p:cNvSpPr txBox="1">
              <a:spLocks noChangeArrowheads="1"/>
            </p:cNvSpPr>
            <p:nvPr/>
          </p:nvSpPr>
          <p:spPr bwMode="auto">
            <a:xfrm>
              <a:off x="2010" y="2388"/>
              <a:ext cx="21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</a:rPr>
                <a:t>Income/ P&amp;L statement</a:t>
              </a:r>
            </a:p>
          </p:txBody>
        </p:sp>
        <p:sp>
          <p:nvSpPr>
            <p:cNvPr id="14346" name="AutoShape 10"/>
            <p:cNvSpPr>
              <a:spLocks noChangeArrowheads="1"/>
            </p:cNvSpPr>
            <p:nvPr/>
          </p:nvSpPr>
          <p:spPr bwMode="auto">
            <a:xfrm>
              <a:off x="2049" y="2869"/>
              <a:ext cx="2169" cy="463"/>
            </a:xfrm>
            <a:prstGeom prst="cube">
              <a:avLst>
                <a:gd name="adj" fmla="val 18750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47" name="Text Box 11"/>
            <p:cNvSpPr txBox="1">
              <a:spLocks noChangeArrowheads="1"/>
            </p:cNvSpPr>
            <p:nvPr/>
          </p:nvSpPr>
          <p:spPr bwMode="auto">
            <a:xfrm>
              <a:off x="2035" y="3002"/>
              <a:ext cx="2090" cy="25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fontAlgn="base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fontAlgn="base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fontAlgn="base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fontAlgn="base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</a:rPr>
                <a:t>SOFP/Balance sheet</a:t>
              </a:r>
            </a:p>
          </p:txBody>
        </p:sp>
        <p:sp>
          <p:nvSpPr>
            <p:cNvPr id="14348" name="Text Box 12"/>
            <p:cNvSpPr txBox="1">
              <a:spLocks noChangeArrowheads="1"/>
            </p:cNvSpPr>
            <p:nvPr/>
          </p:nvSpPr>
          <p:spPr bwMode="auto">
            <a:xfrm>
              <a:off x="2062" y="1779"/>
              <a:ext cx="209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</a:rPr>
                <a:t>Cash flow statement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92170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537135" y="1828800"/>
            <a:ext cx="8140700" cy="3544416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187325" indent="-1873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SzPct val="150000"/>
              <a:defRPr/>
            </a:pPr>
            <a:r>
              <a:rPr lang="en-US" altLang="en-US" sz="2000" b="1" dirty="0">
                <a:solidFill>
                  <a:srgbClr val="0070C0"/>
                </a:solidFill>
              </a:rPr>
              <a:t>1. Cash flow statement </a:t>
            </a:r>
            <a:br>
              <a:rPr lang="en-US" altLang="en-US" sz="2000" b="1" dirty="0">
                <a:solidFill>
                  <a:srgbClr val="0070C0"/>
                </a:solidFill>
              </a:rPr>
            </a:br>
            <a:r>
              <a:rPr lang="en-US" altLang="en-US" sz="2000" b="1" dirty="0">
                <a:solidFill>
                  <a:srgbClr val="0070C0"/>
                </a:solidFill>
              </a:rPr>
              <a:t>	</a:t>
            </a:r>
            <a:r>
              <a:rPr lang="en-US" altLang="en-US" sz="2000" dirty="0"/>
              <a:t>shows the cash movements over a particular period.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SzPct val="150000"/>
              <a:defRPr/>
            </a:pPr>
            <a:r>
              <a:rPr lang="en-US" altLang="en-US" sz="2000" b="1" dirty="0">
                <a:solidFill>
                  <a:srgbClr val="0070C0"/>
                </a:solidFill>
              </a:rPr>
              <a:t>2. Income/ P&amp;L statement</a:t>
            </a:r>
            <a:br>
              <a:rPr lang="en-US" altLang="en-US" sz="2000" b="1" dirty="0">
                <a:solidFill>
                  <a:srgbClr val="0070C0"/>
                </a:solidFill>
              </a:rPr>
            </a:br>
            <a:r>
              <a:rPr lang="en-US" altLang="en-US" sz="2000" b="1" dirty="0">
                <a:solidFill>
                  <a:srgbClr val="0070C0"/>
                </a:solidFill>
              </a:rPr>
              <a:t>	</a:t>
            </a:r>
            <a:r>
              <a:rPr lang="en-US" altLang="en-US" sz="2000" dirty="0"/>
              <a:t>shows the wealth (profit) generated over a particular period.</a:t>
            </a:r>
          </a:p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SzPct val="150000"/>
              <a:defRPr/>
            </a:pPr>
            <a:r>
              <a:rPr lang="en-US" altLang="en-US" sz="2000" b="1" dirty="0">
                <a:solidFill>
                  <a:srgbClr val="0070C0"/>
                </a:solidFill>
              </a:rPr>
              <a:t>3. Balance sheet/ statement of financial position</a:t>
            </a:r>
            <a:br>
              <a:rPr lang="en-US" altLang="en-US" sz="2000" b="1" dirty="0">
                <a:solidFill>
                  <a:srgbClr val="0070C0"/>
                </a:solidFill>
              </a:rPr>
            </a:br>
            <a:r>
              <a:rPr lang="en-US" altLang="en-US" sz="2000" b="1" dirty="0">
                <a:solidFill>
                  <a:srgbClr val="0070C0"/>
                </a:solidFill>
              </a:rPr>
              <a:t>	 </a:t>
            </a:r>
            <a:r>
              <a:rPr lang="en-US" altLang="en-US" sz="2000" dirty="0"/>
              <a:t>shows the accumulated wealth at a particular point in time</a:t>
            </a:r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537135" y="838671"/>
            <a:ext cx="839628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b="1" u="sng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MAIN FINANCIAL STATEMENTS</a:t>
            </a:r>
            <a:endParaRPr lang="en-GB" altLang="en-US" sz="3600" b="1" u="sng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2D1BC2B8-C57A-BE10-4EDB-177F8B75151B}"/>
              </a:ext>
            </a:extLst>
          </p:cNvPr>
          <p:cNvSpPr/>
          <p:nvPr/>
        </p:nvSpPr>
        <p:spPr>
          <a:xfrm>
            <a:off x="1043608" y="2492896"/>
            <a:ext cx="29418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AF3B896F-4A24-4D56-8EA0-2C1B66CDF7DA}"/>
              </a:ext>
            </a:extLst>
          </p:cNvPr>
          <p:cNvSpPr/>
          <p:nvPr/>
        </p:nvSpPr>
        <p:spPr>
          <a:xfrm>
            <a:off x="1043608" y="3601008"/>
            <a:ext cx="29418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7AE6D7A1-3E49-0E84-6FA5-73E294DAE19E}"/>
              </a:ext>
            </a:extLst>
          </p:cNvPr>
          <p:cNvSpPr/>
          <p:nvPr/>
        </p:nvSpPr>
        <p:spPr>
          <a:xfrm>
            <a:off x="1043608" y="4601108"/>
            <a:ext cx="29418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53163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algn="ctr" eaLnBrk="1" hangingPunct="1"/>
            <a:r>
              <a:rPr lang="en-GB" altLang="en-US" sz="2400" b="1" dirty="0">
                <a:solidFill>
                  <a:schemeClr val="tx1"/>
                </a:solidFill>
              </a:rPr>
              <a:t>INCOME  STATEMENT/ P&amp;L </a:t>
            </a:r>
            <a:r>
              <a:rPr lang="en-GB" altLang="en-US" sz="2400" b="1" dirty="0">
                <a:solidFill>
                  <a:srgbClr val="FF0000"/>
                </a:solidFill>
              </a:rPr>
              <a:t>FOR THE PERIOD ENDED</a:t>
            </a:r>
            <a:r>
              <a:rPr lang="en-GB" altLang="en-US" sz="2400" b="1" dirty="0">
                <a:solidFill>
                  <a:schemeClr val="tx1"/>
                </a:solidFill>
              </a:rPr>
              <a:t> ….</a:t>
            </a:r>
          </a:p>
        </p:txBody>
      </p:sp>
      <p:graphicFrame>
        <p:nvGraphicFramePr>
          <p:cNvPr id="9360" name="Group 144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891748152"/>
              </p:ext>
            </p:extLst>
          </p:nvPr>
        </p:nvGraphicFramePr>
        <p:xfrm>
          <a:off x="611560" y="949896"/>
          <a:ext cx="8229600" cy="4580994"/>
        </p:xfrm>
        <a:graphic>
          <a:graphicData uri="http://schemas.openxmlformats.org/drawingml/2006/table">
            <a:tbl>
              <a:tblPr/>
              <a:tblGrid>
                <a:gridCol w="6059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0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04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£’000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Revenue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1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 of sales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(X)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3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Gross profit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4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Distribution costs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(X)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3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Administration expenses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(X)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21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Other income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3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Operating profit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21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Income from investments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3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Finance costs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(X)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21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Profit before tax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3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Taxation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(X)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84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Profit for the period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641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B59B3AE4-13CA-4BED-9DE8-6575C8E6C578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4159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tx1"/>
                </a:solidFill>
              </a:rPr>
              <a:t>REVENUE/SALES</a:t>
            </a:r>
          </a:p>
        </p:txBody>
      </p:sp>
      <p:sp>
        <p:nvSpPr>
          <p:cNvPr id="17411" name="Rectangle 3"/>
          <p:cNvSpPr>
            <a:spLocks noGrp="1"/>
          </p:cNvSpPr>
          <p:nvPr>
            <p:ph idx="1"/>
          </p:nvPr>
        </p:nvSpPr>
        <p:spPr>
          <a:xfrm>
            <a:off x="457200" y="2205038"/>
            <a:ext cx="8229600" cy="1584325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Amount of goods or services sold in the period.</a:t>
            </a:r>
          </a:p>
        </p:txBody>
      </p:sp>
      <p:sp>
        <p:nvSpPr>
          <p:cNvPr id="1741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B8DE2796-EAE4-408B-BBBC-5788C9DFBFE6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992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tx1"/>
                </a:solidFill>
              </a:rPr>
              <a:t>OPERATING EXPENSES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 rtlCol="0" anchor="ctr">
            <a:normAutofit/>
          </a:bodyPr>
          <a:lstStyle/>
          <a:p>
            <a:pPr marL="662940" indent="-457200" eaLnBrk="1" fontAlgn="auto" hangingPunct="1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GB" sz="2800" dirty="0">
                <a:solidFill>
                  <a:schemeClr val="tx1"/>
                </a:solidFill>
              </a:rPr>
              <a:t>Cost of sales					</a:t>
            </a:r>
          </a:p>
          <a:p>
            <a:pPr marL="662940" indent="-457200" eaLnBrk="1" fontAlgn="auto" hangingPunct="1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GB" sz="2800" dirty="0">
                <a:solidFill>
                  <a:schemeClr val="tx1"/>
                </a:solidFill>
              </a:rPr>
              <a:t>Distribution						</a:t>
            </a:r>
          </a:p>
          <a:p>
            <a:pPr marL="662940" indent="-457200" eaLnBrk="1" fontAlgn="auto" hangingPunct="1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GB" sz="2800" dirty="0">
                <a:solidFill>
                  <a:schemeClr val="tx1"/>
                </a:solidFill>
              </a:rPr>
              <a:t>Admin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		</a:t>
            </a:r>
          </a:p>
        </p:txBody>
      </p:sp>
      <p:sp>
        <p:nvSpPr>
          <p:cNvPr id="1843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0EABD7D-3EC8-41AB-94BE-AE3C562D9BF4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563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tx1"/>
                </a:solidFill>
              </a:rPr>
              <a:t>COST OF SALES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Cost of producing goods</a:t>
            </a:r>
          </a:p>
          <a:p>
            <a:pPr marL="0" indent="0" eaLnBrk="1" hangingPunct="1"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marL="0" indent="0" eaLnBrk="1" hangingPunct="1"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	Opening stock	 	         X</a:t>
            </a:r>
          </a:p>
          <a:p>
            <a:pPr marL="0" indent="0" eaLnBrk="1" hangingPunct="1"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	Purchases				 X</a:t>
            </a:r>
          </a:p>
          <a:p>
            <a:pPr marL="0" indent="0" eaLnBrk="1" hangingPunct="1"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	Closing stock			</a:t>
            </a:r>
            <a:r>
              <a:rPr lang="en-GB" altLang="en-US" u="sng" dirty="0">
                <a:solidFill>
                  <a:schemeClr val="tx1"/>
                </a:solidFill>
              </a:rPr>
              <a:t>(X)</a:t>
            </a:r>
          </a:p>
          <a:p>
            <a:pPr marL="0" indent="0" eaLnBrk="1" hangingPunct="1"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						</a:t>
            </a:r>
            <a:r>
              <a:rPr lang="en-GB" altLang="en-US" u="sng" dirty="0">
                <a:solidFill>
                  <a:schemeClr val="tx1"/>
                </a:solidFill>
              </a:rPr>
              <a:t> X 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US" altLang="en-US" u="sng" dirty="0">
                <a:solidFill>
                  <a:schemeClr val="tx1"/>
                </a:solidFill>
              </a:rPr>
              <a:t>  </a:t>
            </a:r>
            <a:r>
              <a:rPr lang="en-GB" altLang="en-US" u="sng" dirty="0">
                <a:solidFill>
                  <a:schemeClr val="tx1"/>
                </a:solidFill>
              </a:rPr>
              <a:t>   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A6354CB-84EF-48AB-9A4C-CE60DAAA003D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0488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solidFill>
                  <a:schemeClr val="tx1"/>
                </a:solidFill>
              </a:rPr>
              <a:t>OTHER OPERATING EXPENSES</a:t>
            </a:r>
            <a:endParaRPr lang="en-GB" alt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614"/>
            <a:ext cx="8229600" cy="3312369"/>
          </a:xfrm>
        </p:spPr>
        <p:txBody>
          <a:bodyPr anchor="ctr"/>
          <a:lstStyle/>
          <a:p>
            <a:pPr marL="0" indent="0" eaLnBrk="1" hangingPunct="1">
              <a:lnSpc>
                <a:spcPct val="150000"/>
              </a:lnSpc>
              <a:buFontTx/>
              <a:buNone/>
            </a:pPr>
            <a:r>
              <a:rPr lang="en-US" altLang="en-US" sz="2400" b="1" u="sng" dirty="0">
                <a:solidFill>
                  <a:schemeClr val="tx1"/>
                </a:solidFill>
              </a:rPr>
              <a:t>Distribution costs</a:t>
            </a:r>
          </a:p>
          <a:p>
            <a:pPr marL="0" indent="0" eaLnBrk="1" hangingPunct="1">
              <a:lnSpc>
                <a:spcPct val="150000"/>
              </a:lnSpc>
              <a:spcAft>
                <a:spcPts val="2400"/>
              </a:spcAft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</a:rPr>
              <a:t>Cost of selling and delivering goods</a:t>
            </a:r>
          </a:p>
          <a:p>
            <a:pPr marL="0" indent="0" eaLnBrk="1" hangingPunct="1">
              <a:lnSpc>
                <a:spcPct val="150000"/>
              </a:lnSpc>
              <a:buFontTx/>
              <a:buNone/>
            </a:pPr>
            <a:r>
              <a:rPr lang="en-US" altLang="en-US" sz="2400" b="1" u="sng" dirty="0">
                <a:solidFill>
                  <a:schemeClr val="tx1"/>
                </a:solidFill>
              </a:rPr>
              <a:t>Administrative expenses</a:t>
            </a:r>
          </a:p>
          <a:p>
            <a:pPr marL="0" indent="0" eaLnBrk="1" hangingPunct="1">
              <a:lnSpc>
                <a:spcPct val="150000"/>
              </a:lnSpc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</a:rPr>
              <a:t>All other operating costs</a:t>
            </a: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60365EA-13E9-41AE-8CA5-BBCBEB9DA6A0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71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tx1"/>
                </a:solidFill>
              </a:rPr>
              <a:t>OTHER ITEMS</a:t>
            </a:r>
          </a:p>
        </p:txBody>
      </p:sp>
      <p:sp>
        <p:nvSpPr>
          <p:cNvPr id="3993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62940" indent="-457200" eaLnBrk="1" fontAlgn="auto" hangingPunct="1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GB" altLang="en-US" sz="2800" dirty="0"/>
              <a:t>Other income</a:t>
            </a:r>
          </a:p>
          <a:p>
            <a:pPr marL="662940" indent="-457200" eaLnBrk="1" fontAlgn="auto" hangingPunct="1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GB" altLang="en-US" sz="2800" dirty="0"/>
              <a:t>Finance costs/interest</a:t>
            </a:r>
          </a:p>
          <a:p>
            <a:pPr marL="662940" indent="-457200" eaLnBrk="1" fontAlgn="auto" hangingPunct="1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en-GB" altLang="en-US" sz="2800" dirty="0"/>
              <a:t>Taxation</a:t>
            </a:r>
          </a:p>
        </p:txBody>
      </p:sp>
      <p:sp>
        <p:nvSpPr>
          <p:cNvPr id="2150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0D10DC-F434-4E05-A090-CD620F6DBCE7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57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457200" y="908721"/>
            <a:ext cx="8229600" cy="4464496"/>
          </a:xfrm>
        </p:spPr>
        <p:txBody>
          <a:bodyPr/>
          <a:lstStyle/>
          <a:p>
            <a:pPr marL="0" indent="0" algn="ctr"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en-US" sz="3600" b="1" dirty="0"/>
              <a:t>BALANCE SHEET</a:t>
            </a:r>
          </a:p>
          <a:p>
            <a:pPr marL="0" indent="0" algn="ctr"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en-US" sz="3600" b="1" dirty="0"/>
              <a:t>OR</a:t>
            </a:r>
          </a:p>
          <a:p>
            <a:pPr marL="0" indent="0" algn="ctr"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en-US" sz="3600" b="1" dirty="0">
                <a:solidFill>
                  <a:schemeClr val="tx1"/>
                </a:solidFill>
              </a:rPr>
              <a:t>STATEMENT OF FINANCIAL POSITION</a:t>
            </a:r>
            <a:endParaRPr lang="en-GB" altLang="en-US" sz="3600" b="1" dirty="0">
              <a:solidFill>
                <a:schemeClr val="tx1"/>
              </a:solidFill>
            </a:endParaRPr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89C8637B-A25A-469D-A962-6F0F0D16D89F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93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33" name="Group 269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863796885"/>
              </p:ext>
            </p:extLst>
          </p:nvPr>
        </p:nvGraphicFramePr>
        <p:xfrm>
          <a:off x="0" y="37006"/>
          <a:ext cx="8388424" cy="6820994"/>
        </p:xfrm>
        <a:graphic>
          <a:graphicData uri="http://schemas.openxmlformats.org/drawingml/2006/table">
            <a:tbl>
              <a:tblPr/>
              <a:tblGrid>
                <a:gridCol w="57990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3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572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GB" altLang="en-US" sz="1200" b="1" u="sng" dirty="0">
                          <a:solidFill>
                            <a:schemeClr val="tx1"/>
                          </a:solidFill>
                        </a:rPr>
                        <a:t>STATEMENT OF FINANCIAL POSITION </a:t>
                      </a:r>
                      <a:r>
                        <a:rPr lang="en-GB" altLang="en-US" sz="1200" b="1" u="sng" dirty="0">
                          <a:solidFill>
                            <a:srgbClr val="FF0000"/>
                          </a:solidFill>
                        </a:rPr>
                        <a:t>AS AT </a:t>
                      </a:r>
                      <a:r>
                        <a:rPr lang="en-GB" altLang="en-US" sz="1200" b="1" u="sng" dirty="0">
                          <a:solidFill>
                            <a:srgbClr val="7030A0"/>
                          </a:solidFill>
                        </a:rPr>
                        <a:t>….</a:t>
                      </a:r>
                      <a:endParaRPr kumimoji="0" lang="en-GB" sz="1200" b="1" i="0" u="sng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083411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ASSETS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Non current assets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Property, plant, equipment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Intangible assets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674343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0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Current assets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Inventories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Trade receivables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Cash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0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8587215"/>
                  </a:ext>
                </a:extLst>
              </a:tr>
              <a:tr h="4490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Total assets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sng" strike="noStrike" kern="1200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LIABILITIES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Current liabilities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Non current liabilities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Total liabilities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sng" strike="noStrike" kern="1200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sng" strike="noStrike" kern="1200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EQUITY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Share capital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Share premium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Other reserves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5306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Retained earnings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sng" strike="noStrike" kern="1200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547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Total equity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0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1200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786608"/>
                  </a:ext>
                </a:extLst>
              </a:tr>
              <a:tr h="265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 LIABILITIES AND EQUITY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sng" strike="noStrike" kern="1200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91433" marR="91433" marT="45723" marB="45723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2361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C29ECC9-11C9-47B5-A166-1893E8668B21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en-GB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7590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>
                <a:solidFill>
                  <a:schemeClr val="tx1"/>
                </a:solidFill>
              </a:rPr>
              <a:t>ASSETS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844824"/>
            <a:ext cx="8229600" cy="3673475"/>
          </a:xfrm>
        </p:spPr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GB" altLang="en-US" sz="2400" dirty="0">
                <a:solidFill>
                  <a:schemeClr val="tx1"/>
                </a:solidFill>
              </a:rPr>
              <a:t>Assets are business resources, rights or other access to </a:t>
            </a:r>
            <a:r>
              <a:rPr lang="en-GB" altLang="en-US" sz="2400" b="1" dirty="0">
                <a:solidFill>
                  <a:schemeClr val="tx1"/>
                </a:solidFill>
                <a:highlight>
                  <a:srgbClr val="FFFF00"/>
                </a:highlight>
              </a:rPr>
              <a:t>future economic benefits controlled by an entity</a:t>
            </a:r>
            <a:r>
              <a:rPr lang="en-GB" altLang="en-US" sz="2400" dirty="0">
                <a:solidFill>
                  <a:schemeClr val="tx1"/>
                </a:solidFill>
                <a:highlight>
                  <a:srgbClr val="FFFF00"/>
                </a:highlight>
              </a:rPr>
              <a:t> </a:t>
            </a:r>
            <a:r>
              <a:rPr lang="en-GB" altLang="en-US" sz="2400" dirty="0">
                <a:solidFill>
                  <a:schemeClr val="tx1"/>
                </a:solidFill>
              </a:rPr>
              <a:t>as a result of a </a:t>
            </a:r>
            <a:r>
              <a:rPr lang="en-GB" altLang="en-US" sz="2400" dirty="0">
                <a:solidFill>
                  <a:schemeClr val="tx1"/>
                </a:solidFill>
                <a:highlight>
                  <a:srgbClr val="FFFF00"/>
                </a:highlight>
              </a:rPr>
              <a:t>past transaction </a:t>
            </a:r>
            <a:r>
              <a:rPr lang="en-GB" altLang="en-US" sz="2400" dirty="0">
                <a:solidFill>
                  <a:schemeClr val="tx1"/>
                </a:solidFill>
              </a:rPr>
              <a:t>or event.</a:t>
            </a:r>
          </a:p>
          <a:p>
            <a:pPr marL="0" indent="0" algn="just" eaLnBrk="1" fontAlgn="auto" hangingPunct="1">
              <a:spcAft>
                <a:spcPts val="0"/>
              </a:spcAft>
              <a:buFontTx/>
              <a:buNone/>
              <a:defRPr/>
            </a:pPr>
            <a:endParaRPr lang="en-GB" altLang="en-US" sz="2400" dirty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400" dirty="0">
                <a:solidFill>
                  <a:schemeClr val="tx1"/>
                </a:solidFill>
              </a:rPr>
              <a:t>Assets can bring economic benefit in an organisation by either being sold (inventory/stock) or being used (a car).</a:t>
            </a:r>
          </a:p>
          <a:p>
            <a:pPr marL="0" indent="0" eaLnBrk="1" fontAlgn="auto" hangingPunct="1">
              <a:spcAft>
                <a:spcPts val="0"/>
              </a:spcAft>
              <a:buFontTx/>
              <a:buNone/>
              <a:defRPr/>
            </a:pPr>
            <a:endParaRPr lang="en-GB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endParaRPr lang="en-GB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5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BC5DFD7-67C7-46D1-B35F-BB83B97E7DF5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91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019175" y="292100"/>
            <a:ext cx="7105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3600" b="1" u="sng">
                <a:solidFill>
                  <a:schemeClr val="tx1"/>
                </a:solidFill>
                <a:latin typeface="Arial" panose="020B0604020202020204" pitchFamily="34" charset="0"/>
              </a:rPr>
              <a:t>ASSETS</a:t>
            </a:r>
          </a:p>
        </p:txBody>
      </p:sp>
      <p:grpSp>
        <p:nvGrpSpPr>
          <p:cNvPr id="25603" name="Group 3"/>
          <p:cNvGrpSpPr>
            <a:grpSpLocks/>
          </p:cNvGrpSpPr>
          <p:nvPr/>
        </p:nvGrpSpPr>
        <p:grpSpPr bwMode="auto">
          <a:xfrm>
            <a:off x="2109788" y="1207117"/>
            <a:ext cx="5297097" cy="4812360"/>
            <a:chOff x="1231" y="856"/>
            <a:chExt cx="3710" cy="3218"/>
          </a:xfrm>
        </p:grpSpPr>
        <p:sp>
          <p:nvSpPr>
            <p:cNvPr id="25604" name="AutoShape 4"/>
            <p:cNvSpPr>
              <a:spLocks noChangeArrowheads="1"/>
            </p:cNvSpPr>
            <p:nvPr/>
          </p:nvSpPr>
          <p:spPr bwMode="auto">
            <a:xfrm>
              <a:off x="1565" y="856"/>
              <a:ext cx="3376" cy="3218"/>
            </a:xfrm>
            <a:prstGeom prst="roundRect">
              <a:avLst>
                <a:gd name="adj" fmla="val 7181"/>
              </a:avLst>
            </a:prstGeom>
            <a:solidFill>
              <a:srgbClr val="D6B18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605" name="Text Box 5"/>
            <p:cNvSpPr txBox="1">
              <a:spLocks noChangeArrowheads="1"/>
            </p:cNvSpPr>
            <p:nvPr/>
          </p:nvSpPr>
          <p:spPr bwMode="auto">
            <a:xfrm>
              <a:off x="1928" y="891"/>
              <a:ext cx="2478" cy="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 b="1" i="1" dirty="0">
                  <a:solidFill>
                    <a:srgbClr val="CC0000"/>
                  </a:solidFill>
                  <a:latin typeface="Arial" panose="020B0604020202020204" pitchFamily="34" charset="0"/>
                </a:rPr>
                <a:t>Major characteristics</a:t>
              </a:r>
            </a:p>
          </p:txBody>
        </p:sp>
        <p:sp>
          <p:nvSpPr>
            <p:cNvPr id="25606" name="AutoShape 6"/>
            <p:cNvSpPr>
              <a:spLocks noChangeArrowheads="1"/>
            </p:cNvSpPr>
            <p:nvPr/>
          </p:nvSpPr>
          <p:spPr bwMode="auto">
            <a:xfrm>
              <a:off x="1795" y="1280"/>
              <a:ext cx="2893" cy="594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607" name="AutoShape 7"/>
            <p:cNvSpPr>
              <a:spLocks noChangeArrowheads="1"/>
            </p:cNvSpPr>
            <p:nvPr/>
          </p:nvSpPr>
          <p:spPr bwMode="auto">
            <a:xfrm>
              <a:off x="1807" y="2006"/>
              <a:ext cx="2892" cy="596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608" name="AutoShape 8"/>
            <p:cNvSpPr>
              <a:spLocks noChangeArrowheads="1"/>
            </p:cNvSpPr>
            <p:nvPr/>
          </p:nvSpPr>
          <p:spPr bwMode="auto">
            <a:xfrm>
              <a:off x="1807" y="2723"/>
              <a:ext cx="2892" cy="594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609" name="AutoShape 9"/>
            <p:cNvSpPr>
              <a:spLocks noChangeArrowheads="1"/>
            </p:cNvSpPr>
            <p:nvPr/>
          </p:nvSpPr>
          <p:spPr bwMode="auto">
            <a:xfrm>
              <a:off x="1809" y="3443"/>
              <a:ext cx="2891" cy="593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610" name="Text Box 10"/>
            <p:cNvSpPr txBox="1">
              <a:spLocks noChangeArrowheads="1"/>
            </p:cNvSpPr>
            <p:nvPr/>
          </p:nvSpPr>
          <p:spPr bwMode="auto">
            <a:xfrm>
              <a:off x="1846" y="1434"/>
              <a:ext cx="2642" cy="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just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</a:rPr>
                <a:t>A probable future benefit exists</a:t>
              </a:r>
            </a:p>
          </p:txBody>
        </p:sp>
        <p:sp>
          <p:nvSpPr>
            <p:cNvPr id="25611" name="Text Box 11"/>
            <p:cNvSpPr txBox="1">
              <a:spLocks noChangeArrowheads="1"/>
            </p:cNvSpPr>
            <p:nvPr/>
          </p:nvSpPr>
          <p:spPr bwMode="auto">
            <a:xfrm>
              <a:off x="1833" y="2116"/>
              <a:ext cx="2742" cy="4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just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  <a:latin typeface="Arial" panose="020B0604020202020204" pitchFamily="34" charset="0"/>
                </a:rPr>
                <a:t>The business has an exclusive right to control the benefit</a:t>
              </a:r>
            </a:p>
          </p:txBody>
        </p:sp>
        <p:sp>
          <p:nvSpPr>
            <p:cNvPr id="25612" name="Text Box 12"/>
            <p:cNvSpPr txBox="1">
              <a:spLocks noChangeArrowheads="1"/>
            </p:cNvSpPr>
            <p:nvPr/>
          </p:nvSpPr>
          <p:spPr bwMode="auto">
            <a:xfrm>
              <a:off x="1797" y="2827"/>
              <a:ext cx="2778" cy="4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just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</a:rPr>
                <a:t>The benefit must arise from some past transaction or event</a:t>
              </a:r>
            </a:p>
          </p:txBody>
        </p:sp>
        <p:sp>
          <p:nvSpPr>
            <p:cNvPr id="25613" name="Text Box 13"/>
            <p:cNvSpPr txBox="1">
              <a:spLocks noChangeArrowheads="1"/>
            </p:cNvSpPr>
            <p:nvPr/>
          </p:nvSpPr>
          <p:spPr bwMode="auto">
            <a:xfrm>
              <a:off x="1833" y="3559"/>
              <a:ext cx="2742" cy="4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just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</a:rPr>
                <a:t>The asset must be capable of measurement in monetary terms</a:t>
              </a:r>
            </a:p>
          </p:txBody>
        </p:sp>
        <p:sp>
          <p:nvSpPr>
            <p:cNvPr id="25614" name="AutoShape 14"/>
            <p:cNvSpPr>
              <a:spLocks noChangeArrowheads="1"/>
            </p:cNvSpPr>
            <p:nvPr/>
          </p:nvSpPr>
          <p:spPr bwMode="auto">
            <a:xfrm>
              <a:off x="1237" y="1434"/>
              <a:ext cx="360" cy="360"/>
            </a:xfrm>
            <a:prstGeom prst="cube">
              <a:avLst>
                <a:gd name="adj" fmla="val 25000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615" name="AutoShape 15"/>
            <p:cNvSpPr>
              <a:spLocks noChangeArrowheads="1"/>
            </p:cNvSpPr>
            <p:nvPr/>
          </p:nvSpPr>
          <p:spPr bwMode="auto">
            <a:xfrm>
              <a:off x="1231" y="2186"/>
              <a:ext cx="360" cy="360"/>
            </a:xfrm>
            <a:prstGeom prst="cube">
              <a:avLst>
                <a:gd name="adj" fmla="val 25000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616" name="AutoShape 16"/>
            <p:cNvSpPr>
              <a:spLocks noChangeArrowheads="1"/>
            </p:cNvSpPr>
            <p:nvPr/>
          </p:nvSpPr>
          <p:spPr bwMode="auto">
            <a:xfrm>
              <a:off x="1232" y="2912"/>
              <a:ext cx="360" cy="360"/>
            </a:xfrm>
            <a:prstGeom prst="cube">
              <a:avLst>
                <a:gd name="adj" fmla="val 25000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617" name="AutoShape 17"/>
            <p:cNvSpPr>
              <a:spLocks noChangeArrowheads="1"/>
            </p:cNvSpPr>
            <p:nvPr/>
          </p:nvSpPr>
          <p:spPr bwMode="auto">
            <a:xfrm>
              <a:off x="1241" y="3621"/>
              <a:ext cx="360" cy="360"/>
            </a:xfrm>
            <a:prstGeom prst="cube">
              <a:avLst>
                <a:gd name="adj" fmla="val 25000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1922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016000" y="290513"/>
            <a:ext cx="7105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3600" b="1" u="sng">
                <a:solidFill>
                  <a:schemeClr val="tx1"/>
                </a:solidFill>
                <a:latin typeface="Arial" panose="020B0604020202020204" pitchFamily="34" charset="0"/>
              </a:rPr>
              <a:t>CLASSIFICATION OF ASSETS</a:t>
            </a:r>
          </a:p>
        </p:txBody>
      </p:sp>
      <p:grpSp>
        <p:nvGrpSpPr>
          <p:cNvPr id="26627" name="Group 3"/>
          <p:cNvGrpSpPr>
            <a:grpSpLocks/>
          </p:cNvGrpSpPr>
          <p:nvPr/>
        </p:nvGrpSpPr>
        <p:grpSpPr bwMode="auto">
          <a:xfrm>
            <a:off x="2555776" y="1412776"/>
            <a:ext cx="3816350" cy="3624262"/>
            <a:chOff x="1670" y="821"/>
            <a:chExt cx="2404" cy="2283"/>
          </a:xfrm>
        </p:grpSpPr>
        <p:sp>
          <p:nvSpPr>
            <p:cNvPr id="26628" name="AutoShape 4"/>
            <p:cNvSpPr>
              <a:spLocks noChangeArrowheads="1"/>
            </p:cNvSpPr>
            <p:nvPr/>
          </p:nvSpPr>
          <p:spPr bwMode="auto">
            <a:xfrm>
              <a:off x="1754" y="821"/>
              <a:ext cx="2314" cy="2207"/>
            </a:xfrm>
            <a:prstGeom prst="roundRect">
              <a:avLst>
                <a:gd name="adj" fmla="val 9787"/>
              </a:avLst>
            </a:prstGeom>
            <a:solidFill>
              <a:srgbClr val="D6B18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29" name="Text Box 5"/>
            <p:cNvSpPr txBox="1">
              <a:spLocks noChangeArrowheads="1"/>
            </p:cNvSpPr>
            <p:nvPr/>
          </p:nvSpPr>
          <p:spPr bwMode="auto">
            <a:xfrm>
              <a:off x="1795" y="891"/>
              <a:ext cx="2177" cy="5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just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i="1" dirty="0">
                  <a:solidFill>
                    <a:schemeClr val="tx1"/>
                  </a:solidFill>
                  <a:latin typeface="Arial" panose="020B0604020202020204" pitchFamily="34" charset="0"/>
                </a:rPr>
                <a:t>The classification of assets may vary according to the nature of the business:</a:t>
              </a:r>
            </a:p>
          </p:txBody>
        </p:sp>
        <p:sp>
          <p:nvSpPr>
            <p:cNvPr id="26630" name="AutoShape 6"/>
            <p:cNvSpPr>
              <a:spLocks noChangeArrowheads="1"/>
            </p:cNvSpPr>
            <p:nvPr/>
          </p:nvSpPr>
          <p:spPr bwMode="auto">
            <a:xfrm>
              <a:off x="2346" y="1884"/>
              <a:ext cx="1723" cy="494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31" name="Text Box 7"/>
            <p:cNvSpPr txBox="1">
              <a:spLocks noChangeArrowheads="1"/>
            </p:cNvSpPr>
            <p:nvPr/>
          </p:nvSpPr>
          <p:spPr bwMode="auto">
            <a:xfrm>
              <a:off x="2491" y="2036"/>
              <a:ext cx="141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just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</a:rPr>
                <a:t>Current assets</a:t>
              </a:r>
            </a:p>
          </p:txBody>
        </p:sp>
        <p:sp>
          <p:nvSpPr>
            <p:cNvPr id="26632" name="AutoShape 8"/>
            <p:cNvSpPr>
              <a:spLocks noChangeArrowheads="1"/>
            </p:cNvSpPr>
            <p:nvPr/>
          </p:nvSpPr>
          <p:spPr bwMode="auto">
            <a:xfrm>
              <a:off x="1670" y="1896"/>
              <a:ext cx="499" cy="498"/>
            </a:xfrm>
            <a:prstGeom prst="cube">
              <a:avLst>
                <a:gd name="adj" fmla="val 16153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6633" name="AutoShape 9"/>
            <p:cNvSpPr>
              <a:spLocks noChangeArrowheads="1"/>
            </p:cNvSpPr>
            <p:nvPr/>
          </p:nvSpPr>
          <p:spPr bwMode="auto">
            <a:xfrm>
              <a:off x="2352" y="2594"/>
              <a:ext cx="1722" cy="494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34" name="Text Box 10"/>
            <p:cNvSpPr txBox="1">
              <a:spLocks noChangeArrowheads="1"/>
            </p:cNvSpPr>
            <p:nvPr/>
          </p:nvSpPr>
          <p:spPr bwMode="auto">
            <a:xfrm>
              <a:off x="2452" y="2646"/>
              <a:ext cx="1493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just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</a:rPr>
                <a:t>Non-current assets (fixed)</a:t>
              </a:r>
            </a:p>
          </p:txBody>
        </p:sp>
        <p:sp>
          <p:nvSpPr>
            <p:cNvPr id="26635" name="AutoShape 11"/>
            <p:cNvSpPr>
              <a:spLocks noChangeArrowheads="1"/>
            </p:cNvSpPr>
            <p:nvPr/>
          </p:nvSpPr>
          <p:spPr bwMode="auto">
            <a:xfrm>
              <a:off x="1675" y="2606"/>
              <a:ext cx="499" cy="498"/>
            </a:xfrm>
            <a:prstGeom prst="cube">
              <a:avLst>
                <a:gd name="adj" fmla="val 16153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18600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990600" y="609600"/>
            <a:ext cx="7105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3600" b="1" u="sng">
                <a:solidFill>
                  <a:schemeClr val="tx1"/>
                </a:solidFill>
                <a:latin typeface="Arial" panose="020B0604020202020204" pitchFamily="34" charset="0"/>
              </a:rPr>
              <a:t>CLAIMS</a:t>
            </a:r>
          </a:p>
        </p:txBody>
      </p:sp>
      <p:grpSp>
        <p:nvGrpSpPr>
          <p:cNvPr id="27651" name="Group 3"/>
          <p:cNvGrpSpPr>
            <a:grpSpLocks/>
          </p:cNvGrpSpPr>
          <p:nvPr/>
        </p:nvGrpSpPr>
        <p:grpSpPr bwMode="auto">
          <a:xfrm>
            <a:off x="2836863" y="1776413"/>
            <a:ext cx="3502025" cy="3328987"/>
            <a:chOff x="1790" y="916"/>
            <a:chExt cx="2206" cy="2097"/>
          </a:xfrm>
        </p:grpSpPr>
        <p:sp>
          <p:nvSpPr>
            <p:cNvPr id="27652" name="AutoShape 4"/>
            <p:cNvSpPr>
              <a:spLocks noChangeArrowheads="1"/>
            </p:cNvSpPr>
            <p:nvPr/>
          </p:nvSpPr>
          <p:spPr bwMode="auto">
            <a:xfrm>
              <a:off x="1874" y="916"/>
              <a:ext cx="2116" cy="2013"/>
            </a:xfrm>
            <a:prstGeom prst="roundRect">
              <a:avLst>
                <a:gd name="adj" fmla="val 11954"/>
              </a:avLst>
            </a:prstGeom>
            <a:solidFill>
              <a:srgbClr val="D6B18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53" name="Text Box 5"/>
            <p:cNvSpPr txBox="1">
              <a:spLocks noChangeArrowheads="1"/>
            </p:cNvSpPr>
            <p:nvPr/>
          </p:nvSpPr>
          <p:spPr bwMode="auto">
            <a:xfrm>
              <a:off x="1958" y="982"/>
              <a:ext cx="1938" cy="5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just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i="1" dirty="0">
                  <a:solidFill>
                    <a:schemeClr val="tx1"/>
                  </a:solidFill>
                  <a:latin typeface="Arial" panose="020B0604020202020204" pitchFamily="34" charset="0"/>
                </a:rPr>
                <a:t>There are essentially two types of claim against</a:t>
              </a:r>
              <a:br>
                <a:rPr lang="en-GB" altLang="en-US" i="1" dirty="0">
                  <a:solidFill>
                    <a:schemeClr val="tx1"/>
                  </a:solidFill>
                  <a:latin typeface="Arial" panose="020B0604020202020204" pitchFamily="34" charset="0"/>
                </a:rPr>
              </a:br>
              <a:r>
                <a:rPr lang="en-GB" altLang="en-US" i="1" dirty="0">
                  <a:solidFill>
                    <a:schemeClr val="tx1"/>
                  </a:solidFill>
                  <a:latin typeface="Arial" panose="020B0604020202020204" pitchFamily="34" charset="0"/>
                </a:rPr>
                <a:t>a business:</a:t>
              </a:r>
            </a:p>
          </p:txBody>
        </p:sp>
        <p:sp>
          <p:nvSpPr>
            <p:cNvPr id="27654" name="AutoShape 6"/>
            <p:cNvSpPr>
              <a:spLocks noChangeArrowheads="1"/>
            </p:cNvSpPr>
            <p:nvPr/>
          </p:nvSpPr>
          <p:spPr bwMode="auto">
            <a:xfrm>
              <a:off x="2410" y="1893"/>
              <a:ext cx="1581" cy="454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55" name="Text Box 7"/>
            <p:cNvSpPr txBox="1">
              <a:spLocks noChangeArrowheads="1"/>
            </p:cNvSpPr>
            <p:nvPr/>
          </p:nvSpPr>
          <p:spPr bwMode="auto">
            <a:xfrm>
              <a:off x="2543" y="2025"/>
              <a:ext cx="129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  <a:latin typeface="Arial" panose="020B0604020202020204" pitchFamily="34" charset="0"/>
                </a:rPr>
                <a:t>Equity/Capital</a:t>
              </a:r>
            </a:p>
          </p:txBody>
        </p:sp>
        <p:sp>
          <p:nvSpPr>
            <p:cNvPr id="27656" name="AutoShape 8"/>
            <p:cNvSpPr>
              <a:spLocks noChangeArrowheads="1"/>
            </p:cNvSpPr>
            <p:nvPr/>
          </p:nvSpPr>
          <p:spPr bwMode="auto">
            <a:xfrm>
              <a:off x="1790" y="1905"/>
              <a:ext cx="457" cy="457"/>
            </a:xfrm>
            <a:prstGeom prst="cube">
              <a:avLst>
                <a:gd name="adj" fmla="val 16153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657" name="AutoShape 9"/>
            <p:cNvSpPr>
              <a:spLocks noChangeArrowheads="1"/>
            </p:cNvSpPr>
            <p:nvPr/>
          </p:nvSpPr>
          <p:spPr bwMode="auto">
            <a:xfrm>
              <a:off x="2415" y="2545"/>
              <a:ext cx="1581" cy="453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58" name="Text Box 10"/>
            <p:cNvSpPr txBox="1">
              <a:spLocks noChangeArrowheads="1"/>
            </p:cNvSpPr>
            <p:nvPr/>
          </p:nvSpPr>
          <p:spPr bwMode="auto">
            <a:xfrm>
              <a:off x="2548" y="2676"/>
              <a:ext cx="129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  <a:latin typeface="Arial" panose="020B0604020202020204" pitchFamily="34" charset="0"/>
                </a:rPr>
                <a:t>Liabilities</a:t>
              </a:r>
            </a:p>
          </p:txBody>
        </p:sp>
        <p:sp>
          <p:nvSpPr>
            <p:cNvPr id="27659" name="AutoShape 11"/>
            <p:cNvSpPr>
              <a:spLocks noChangeArrowheads="1"/>
            </p:cNvSpPr>
            <p:nvPr/>
          </p:nvSpPr>
          <p:spPr bwMode="auto">
            <a:xfrm>
              <a:off x="1795" y="2556"/>
              <a:ext cx="457" cy="457"/>
            </a:xfrm>
            <a:prstGeom prst="cube">
              <a:avLst>
                <a:gd name="adj" fmla="val 16153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09589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>
                <a:solidFill>
                  <a:schemeClr val="tx1"/>
                </a:solidFill>
              </a:rPr>
              <a:t>LIABILITIES</a:t>
            </a:r>
          </a:p>
        </p:txBody>
      </p:sp>
      <p:sp>
        <p:nvSpPr>
          <p:cNvPr id="28675" name="Rectangle 3"/>
          <p:cNvSpPr>
            <a:spLocks noGrp="1"/>
          </p:cNvSpPr>
          <p:nvPr>
            <p:ph idx="1"/>
          </p:nvPr>
        </p:nvSpPr>
        <p:spPr>
          <a:xfrm>
            <a:off x="457200" y="2276475"/>
            <a:ext cx="8229600" cy="3097213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</a:rPr>
              <a:t>Liabilities are </a:t>
            </a:r>
            <a:r>
              <a:rPr lang="en-GB" altLang="en-US" sz="2800" b="1" dirty="0">
                <a:solidFill>
                  <a:schemeClr val="tx1"/>
                </a:solidFill>
              </a:rPr>
              <a:t>obligations</a:t>
            </a:r>
            <a:r>
              <a:rPr lang="en-GB" altLang="en-US" sz="2800" dirty="0">
                <a:solidFill>
                  <a:schemeClr val="tx1"/>
                </a:solidFill>
              </a:rPr>
              <a:t> to transfer economic benefits as a result of a past transaction or event.</a:t>
            </a:r>
          </a:p>
        </p:txBody>
      </p:sp>
      <p:sp>
        <p:nvSpPr>
          <p:cNvPr id="2867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D206225-E899-4D0C-BD23-162478DB492E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3459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900113" y="293688"/>
            <a:ext cx="7632700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3600" b="1" u="sng">
                <a:solidFill>
                  <a:schemeClr val="tx1"/>
                </a:solidFill>
                <a:latin typeface="Arial" panose="020B0604020202020204" pitchFamily="34" charset="0"/>
              </a:rPr>
              <a:t>CLASSIFICATION OF LIABILITIES</a:t>
            </a:r>
          </a:p>
        </p:txBody>
      </p:sp>
      <p:grpSp>
        <p:nvGrpSpPr>
          <p:cNvPr id="29699" name="Group 3"/>
          <p:cNvGrpSpPr>
            <a:grpSpLocks/>
          </p:cNvGrpSpPr>
          <p:nvPr/>
        </p:nvGrpSpPr>
        <p:grpSpPr bwMode="auto">
          <a:xfrm>
            <a:off x="2381250" y="2246313"/>
            <a:ext cx="4411663" cy="2020887"/>
            <a:chOff x="1444" y="1259"/>
            <a:chExt cx="2779" cy="1273"/>
          </a:xfrm>
        </p:grpSpPr>
        <p:sp>
          <p:nvSpPr>
            <p:cNvPr id="29700" name="AutoShape 4"/>
            <p:cNvSpPr>
              <a:spLocks noChangeArrowheads="1"/>
            </p:cNvSpPr>
            <p:nvPr/>
          </p:nvSpPr>
          <p:spPr bwMode="auto">
            <a:xfrm>
              <a:off x="2174" y="1259"/>
              <a:ext cx="2042" cy="516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9701" name="Text Box 5"/>
            <p:cNvSpPr txBox="1">
              <a:spLocks noChangeArrowheads="1"/>
            </p:cNvSpPr>
            <p:nvPr/>
          </p:nvSpPr>
          <p:spPr bwMode="auto">
            <a:xfrm>
              <a:off x="2232" y="1428"/>
              <a:ext cx="189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</a:rPr>
                <a:t>Current liabilities</a:t>
              </a:r>
            </a:p>
          </p:txBody>
        </p:sp>
        <p:sp>
          <p:nvSpPr>
            <p:cNvPr id="29702" name="AutoShape 6"/>
            <p:cNvSpPr>
              <a:spLocks noChangeArrowheads="1"/>
            </p:cNvSpPr>
            <p:nvPr/>
          </p:nvSpPr>
          <p:spPr bwMode="auto">
            <a:xfrm>
              <a:off x="2181" y="1999"/>
              <a:ext cx="2042" cy="516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9703" name="Text Box 7"/>
            <p:cNvSpPr txBox="1">
              <a:spLocks noChangeArrowheads="1"/>
            </p:cNvSpPr>
            <p:nvPr/>
          </p:nvSpPr>
          <p:spPr bwMode="auto">
            <a:xfrm>
              <a:off x="2197" y="2167"/>
              <a:ext cx="191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  <a:latin typeface="Arial" panose="020B0604020202020204" pitchFamily="34" charset="0"/>
                </a:rPr>
                <a:t>Non-current liabilities</a:t>
              </a:r>
            </a:p>
          </p:txBody>
        </p:sp>
        <p:grpSp>
          <p:nvGrpSpPr>
            <p:cNvPr id="29704" name="Group 8"/>
            <p:cNvGrpSpPr>
              <a:grpSpLocks/>
            </p:cNvGrpSpPr>
            <p:nvPr/>
          </p:nvGrpSpPr>
          <p:grpSpPr bwMode="auto">
            <a:xfrm>
              <a:off x="1444" y="1272"/>
              <a:ext cx="526" cy="1260"/>
              <a:chOff x="408" y="1948"/>
              <a:chExt cx="505" cy="1067"/>
            </a:xfrm>
          </p:grpSpPr>
          <p:sp>
            <p:nvSpPr>
              <p:cNvPr id="29705" name="AutoShape 9"/>
              <p:cNvSpPr>
                <a:spLocks noChangeArrowheads="1"/>
              </p:cNvSpPr>
              <p:nvPr/>
            </p:nvSpPr>
            <p:spPr bwMode="auto">
              <a:xfrm>
                <a:off x="408" y="1948"/>
                <a:ext cx="500" cy="440"/>
              </a:xfrm>
              <a:prstGeom prst="cube">
                <a:avLst>
                  <a:gd name="adj" fmla="val 16153"/>
                </a:avLst>
              </a:prstGeom>
              <a:solidFill>
                <a:srgbClr val="CC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>
                  <a:solidFill>
                    <a:srgbClr val="CC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9706" name="AutoShape 10"/>
              <p:cNvSpPr>
                <a:spLocks noChangeArrowheads="1"/>
              </p:cNvSpPr>
              <p:nvPr/>
            </p:nvSpPr>
            <p:spPr bwMode="auto">
              <a:xfrm>
                <a:off x="414" y="2575"/>
                <a:ext cx="499" cy="440"/>
              </a:xfrm>
              <a:prstGeom prst="cube">
                <a:avLst>
                  <a:gd name="adj" fmla="val 16153"/>
                </a:avLst>
              </a:prstGeom>
              <a:solidFill>
                <a:srgbClr val="CC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>
                  <a:solidFill>
                    <a:srgbClr val="CC0000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59979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>
                <a:solidFill>
                  <a:schemeClr val="tx1"/>
                </a:solidFill>
              </a:rPr>
              <a:t>EQUITY/CAPITAL</a:t>
            </a:r>
          </a:p>
        </p:txBody>
      </p:sp>
      <p:sp>
        <p:nvSpPr>
          <p:cNvPr id="41987" name="Rectangle 3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3240361"/>
          </a:xfrm>
        </p:spPr>
        <p:txBody>
          <a:bodyPr anchor="ctr"/>
          <a:lstStyle/>
          <a:p>
            <a:pPr eaLnBrk="1" hangingPunct="1"/>
            <a:r>
              <a:rPr lang="en-GB" altLang="en-US" sz="2400" dirty="0">
                <a:solidFill>
                  <a:schemeClr val="tx1"/>
                </a:solidFill>
              </a:rPr>
              <a:t>Share capital</a:t>
            </a:r>
          </a:p>
          <a:p>
            <a:pPr eaLnBrk="1" hangingPunct="1"/>
            <a:r>
              <a:rPr lang="en-GB" altLang="en-US" sz="2400" dirty="0">
                <a:solidFill>
                  <a:schemeClr val="tx1"/>
                </a:solidFill>
              </a:rPr>
              <a:t>Share premium</a:t>
            </a:r>
          </a:p>
          <a:p>
            <a:pPr eaLnBrk="1" hangingPunct="1"/>
            <a:r>
              <a:rPr lang="en-GB" altLang="en-US" sz="2400" dirty="0">
                <a:solidFill>
                  <a:schemeClr val="tx1"/>
                </a:solidFill>
              </a:rPr>
              <a:t>Other reserves</a:t>
            </a:r>
          </a:p>
          <a:p>
            <a:pPr eaLnBrk="1" hangingPunct="1"/>
            <a:r>
              <a:rPr lang="en-GB" altLang="en-US" sz="2400" dirty="0">
                <a:solidFill>
                  <a:schemeClr val="tx1"/>
                </a:solidFill>
              </a:rPr>
              <a:t>Retained earnings</a:t>
            </a:r>
          </a:p>
        </p:txBody>
      </p:sp>
      <p:sp>
        <p:nvSpPr>
          <p:cNvPr id="3072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C1EA4DD-0F26-4C1C-932B-3E8F37AFF9DB}" type="slidenum">
              <a:rPr lang="en-GB" altLang="en-US">
                <a:solidFill>
                  <a:schemeClr val="tx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lang="en-GB" altLang="en-US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269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019175" y="292100"/>
            <a:ext cx="7105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3600" b="1" u="sng">
                <a:solidFill>
                  <a:schemeClr val="tx1"/>
                </a:solidFill>
                <a:latin typeface="Arial" panose="020B0604020202020204" pitchFamily="34" charset="0"/>
              </a:rPr>
              <a:t>ACCOUNTING EQUATION</a:t>
            </a:r>
          </a:p>
        </p:txBody>
      </p:sp>
      <p:grpSp>
        <p:nvGrpSpPr>
          <p:cNvPr id="31747" name="Group 3"/>
          <p:cNvGrpSpPr>
            <a:grpSpLocks/>
          </p:cNvGrpSpPr>
          <p:nvPr/>
        </p:nvGrpSpPr>
        <p:grpSpPr bwMode="auto">
          <a:xfrm>
            <a:off x="1169988" y="2127250"/>
            <a:ext cx="6807200" cy="2070100"/>
            <a:chOff x="702" y="1025"/>
            <a:chExt cx="4288" cy="1304"/>
          </a:xfrm>
        </p:grpSpPr>
        <p:sp>
          <p:nvSpPr>
            <p:cNvPr id="31748" name="AutoShape 4"/>
            <p:cNvSpPr>
              <a:spLocks noChangeArrowheads="1"/>
            </p:cNvSpPr>
            <p:nvPr/>
          </p:nvSpPr>
          <p:spPr bwMode="auto">
            <a:xfrm>
              <a:off x="3365" y="1025"/>
              <a:ext cx="543" cy="881"/>
            </a:xfrm>
            <a:prstGeom prst="roundRect">
              <a:avLst>
                <a:gd name="adj" fmla="val 22653"/>
              </a:avLst>
            </a:prstGeom>
            <a:solidFill>
              <a:srgbClr val="E8D2B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1749" name="AutoShape 5"/>
            <p:cNvSpPr>
              <a:spLocks noChangeArrowheads="1"/>
            </p:cNvSpPr>
            <p:nvPr/>
          </p:nvSpPr>
          <p:spPr bwMode="auto">
            <a:xfrm>
              <a:off x="1810" y="1033"/>
              <a:ext cx="563" cy="881"/>
            </a:xfrm>
            <a:prstGeom prst="roundRect">
              <a:avLst>
                <a:gd name="adj" fmla="val 16667"/>
              </a:avLst>
            </a:prstGeom>
            <a:solidFill>
              <a:srgbClr val="E8D2B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1750" name="Text Box 6"/>
            <p:cNvSpPr txBox="1">
              <a:spLocks noChangeArrowheads="1"/>
            </p:cNvSpPr>
            <p:nvPr/>
          </p:nvSpPr>
          <p:spPr bwMode="auto">
            <a:xfrm>
              <a:off x="1780" y="1112"/>
              <a:ext cx="62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i="1" dirty="0">
                  <a:solidFill>
                    <a:schemeClr val="tx1"/>
                  </a:solidFill>
                  <a:latin typeface="Arial" panose="020B0604020202020204" pitchFamily="34" charset="0"/>
                </a:rPr>
                <a:t>equals</a:t>
              </a:r>
            </a:p>
          </p:txBody>
        </p:sp>
        <p:sp>
          <p:nvSpPr>
            <p:cNvPr id="31751" name="AutoShape 7"/>
            <p:cNvSpPr>
              <a:spLocks noChangeArrowheads="1"/>
            </p:cNvSpPr>
            <p:nvPr/>
          </p:nvSpPr>
          <p:spPr bwMode="auto">
            <a:xfrm>
              <a:off x="3807" y="1562"/>
              <a:ext cx="1183" cy="767"/>
            </a:xfrm>
            <a:prstGeom prst="cube">
              <a:avLst>
                <a:gd name="adj" fmla="val 12806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1752" name="Text Box 8"/>
            <p:cNvSpPr txBox="1">
              <a:spLocks noChangeArrowheads="1"/>
            </p:cNvSpPr>
            <p:nvPr/>
          </p:nvSpPr>
          <p:spPr bwMode="auto">
            <a:xfrm>
              <a:off x="3795" y="1860"/>
              <a:ext cx="113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 dirty="0">
                  <a:solidFill>
                    <a:srgbClr val="FF0000"/>
                  </a:solidFill>
                  <a:latin typeface="Arial" panose="020B0604020202020204" pitchFamily="34" charset="0"/>
                </a:rPr>
                <a:t>Liabilities</a:t>
              </a:r>
            </a:p>
          </p:txBody>
        </p:sp>
        <p:sp>
          <p:nvSpPr>
            <p:cNvPr id="31753" name="AutoShape 9"/>
            <p:cNvSpPr>
              <a:spLocks noChangeArrowheads="1"/>
            </p:cNvSpPr>
            <p:nvPr/>
          </p:nvSpPr>
          <p:spPr bwMode="auto">
            <a:xfrm>
              <a:off x="759" y="1558"/>
              <a:ext cx="1166" cy="767"/>
            </a:xfrm>
            <a:prstGeom prst="cube">
              <a:avLst>
                <a:gd name="adj" fmla="val 12806"/>
              </a:avLst>
            </a:prstGeom>
            <a:solidFill>
              <a:srgbClr val="007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1754" name="Text Box 10"/>
            <p:cNvSpPr txBox="1">
              <a:spLocks noChangeArrowheads="1"/>
            </p:cNvSpPr>
            <p:nvPr/>
          </p:nvSpPr>
          <p:spPr bwMode="auto">
            <a:xfrm>
              <a:off x="702" y="1847"/>
              <a:ext cx="120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  <a:latin typeface="Arial" panose="020B0604020202020204" pitchFamily="34" charset="0"/>
                </a:rPr>
                <a:t>Assets</a:t>
              </a:r>
            </a:p>
          </p:txBody>
        </p:sp>
        <p:sp>
          <p:nvSpPr>
            <p:cNvPr id="31755" name="AutoShape 11"/>
            <p:cNvSpPr>
              <a:spLocks noChangeArrowheads="1"/>
            </p:cNvSpPr>
            <p:nvPr/>
          </p:nvSpPr>
          <p:spPr bwMode="auto">
            <a:xfrm>
              <a:off x="2261" y="1558"/>
              <a:ext cx="1198" cy="767"/>
            </a:xfrm>
            <a:prstGeom prst="cube">
              <a:avLst>
                <a:gd name="adj" fmla="val 12806"/>
              </a:avLst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1756" name="Text Box 12"/>
            <p:cNvSpPr txBox="1">
              <a:spLocks noChangeArrowheads="1"/>
            </p:cNvSpPr>
            <p:nvPr/>
          </p:nvSpPr>
          <p:spPr bwMode="auto">
            <a:xfrm>
              <a:off x="2199" y="1849"/>
              <a:ext cx="124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sz="2000" dirty="0">
                  <a:solidFill>
                    <a:srgbClr val="00B050"/>
                  </a:solidFill>
                  <a:latin typeface="Arial" panose="020B0604020202020204" pitchFamily="34" charset="0"/>
                </a:rPr>
                <a:t>Equity/Capital</a:t>
              </a:r>
            </a:p>
          </p:txBody>
        </p:sp>
        <p:sp>
          <p:nvSpPr>
            <p:cNvPr id="31757" name="AutoShape 13"/>
            <p:cNvSpPr>
              <a:spLocks noChangeArrowheads="1"/>
            </p:cNvSpPr>
            <p:nvPr/>
          </p:nvSpPr>
          <p:spPr bwMode="auto">
            <a:xfrm>
              <a:off x="1870" y="1782"/>
              <a:ext cx="394" cy="295"/>
            </a:xfrm>
            <a:prstGeom prst="rightArrow">
              <a:avLst>
                <a:gd name="adj1" fmla="val 50000"/>
                <a:gd name="adj2" fmla="val 33390"/>
              </a:avLst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1758" name="Text Box 14"/>
            <p:cNvSpPr txBox="1">
              <a:spLocks noChangeArrowheads="1"/>
            </p:cNvSpPr>
            <p:nvPr/>
          </p:nvSpPr>
          <p:spPr bwMode="auto">
            <a:xfrm>
              <a:off x="3315" y="1104"/>
              <a:ext cx="623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GB" altLang="en-US" i="1">
                  <a:solidFill>
                    <a:schemeClr val="tx1"/>
                  </a:solidFill>
                  <a:latin typeface="Arial" panose="020B0604020202020204" pitchFamily="34" charset="0"/>
                </a:rPr>
                <a:t>plus</a:t>
              </a:r>
            </a:p>
          </p:txBody>
        </p:sp>
        <p:sp>
          <p:nvSpPr>
            <p:cNvPr id="31759" name="AutoShape 15"/>
            <p:cNvSpPr>
              <a:spLocks noChangeArrowheads="1"/>
            </p:cNvSpPr>
            <p:nvPr/>
          </p:nvSpPr>
          <p:spPr bwMode="auto">
            <a:xfrm>
              <a:off x="3405" y="1773"/>
              <a:ext cx="394" cy="296"/>
            </a:xfrm>
            <a:prstGeom prst="rightArrow">
              <a:avLst>
                <a:gd name="adj1" fmla="val 50000"/>
                <a:gd name="adj2" fmla="val 33277"/>
              </a:avLst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BE1A108-596B-73E3-17E1-70654DE07EEB}"/>
              </a:ext>
            </a:extLst>
          </p:cNvPr>
          <p:cNvSpPr txBox="1"/>
          <p:nvPr/>
        </p:nvSpPr>
        <p:spPr>
          <a:xfrm>
            <a:off x="1459491" y="4719638"/>
            <a:ext cx="68449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70C0"/>
                </a:solidFill>
                <a:latin typeface="+mn-lt"/>
              </a:rPr>
              <a:t>ASSETS</a:t>
            </a:r>
            <a:r>
              <a:rPr lang="en-GB" sz="3200" b="1" dirty="0">
                <a:latin typeface="+mn-lt"/>
              </a:rPr>
              <a:t> = </a:t>
            </a:r>
            <a:r>
              <a:rPr lang="en-GB" sz="3200" b="1" dirty="0">
                <a:solidFill>
                  <a:srgbClr val="00B050"/>
                </a:solidFill>
                <a:latin typeface="+mn-lt"/>
              </a:rPr>
              <a:t>CAPITAL</a:t>
            </a:r>
            <a:r>
              <a:rPr lang="en-GB" sz="3200" b="1" dirty="0">
                <a:latin typeface="+mn-lt"/>
              </a:rPr>
              <a:t> + </a:t>
            </a:r>
            <a:r>
              <a:rPr lang="en-GB" sz="3200" b="1" dirty="0">
                <a:solidFill>
                  <a:srgbClr val="FF0000"/>
                </a:solidFill>
                <a:latin typeface="+mn-lt"/>
              </a:rPr>
              <a:t>LIABILITIES</a:t>
            </a:r>
          </a:p>
        </p:txBody>
      </p:sp>
    </p:spTree>
    <p:extLst>
      <p:ext uri="{BB962C8B-B14F-4D97-AF65-F5344CB8AC3E}">
        <p14:creationId xmlns:p14="http://schemas.microsoft.com/office/powerpoint/2010/main" val="36067064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604838" y="474663"/>
            <a:ext cx="814387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000" b="1" u="sng" dirty="0">
                <a:solidFill>
                  <a:schemeClr val="tx1"/>
                </a:solidFill>
                <a:latin typeface="Arial" panose="020B0604020202020204" pitchFamily="34" charset="0"/>
              </a:rPr>
              <a:t>EFFECT OF TRADING OPERATION ON BALANCE SHEET  </a:t>
            </a:r>
          </a:p>
        </p:txBody>
      </p:sp>
      <p:grpSp>
        <p:nvGrpSpPr>
          <p:cNvPr id="32771" name="Group 3"/>
          <p:cNvGrpSpPr>
            <a:grpSpLocks/>
          </p:cNvGrpSpPr>
          <p:nvPr/>
        </p:nvGrpSpPr>
        <p:grpSpPr bwMode="auto">
          <a:xfrm>
            <a:off x="323528" y="980728"/>
            <a:ext cx="7786687" cy="3541713"/>
            <a:chOff x="371" y="469"/>
            <a:chExt cx="4905" cy="2231"/>
          </a:xfrm>
        </p:grpSpPr>
        <p:grpSp>
          <p:nvGrpSpPr>
            <p:cNvPr id="32772" name="Group 4"/>
            <p:cNvGrpSpPr>
              <a:grpSpLocks/>
            </p:cNvGrpSpPr>
            <p:nvPr/>
          </p:nvGrpSpPr>
          <p:grpSpPr bwMode="auto">
            <a:xfrm>
              <a:off x="393" y="1336"/>
              <a:ext cx="4883" cy="1364"/>
              <a:chOff x="401" y="1640"/>
              <a:chExt cx="4883" cy="1364"/>
            </a:xfrm>
          </p:grpSpPr>
          <p:sp>
            <p:nvSpPr>
              <p:cNvPr id="32774" name="AutoShape 5"/>
              <p:cNvSpPr>
                <a:spLocks noChangeArrowheads="1"/>
              </p:cNvSpPr>
              <p:nvPr/>
            </p:nvSpPr>
            <p:spPr bwMode="auto">
              <a:xfrm>
                <a:off x="3900" y="1640"/>
                <a:ext cx="490" cy="921"/>
              </a:xfrm>
              <a:prstGeom prst="roundRect">
                <a:avLst>
                  <a:gd name="adj" fmla="val 16667"/>
                </a:avLst>
              </a:prstGeom>
              <a:solidFill>
                <a:srgbClr val="E8D2B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>
                  <a:solidFill>
                    <a:schemeClr val="tx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2775" name="AutoShape 6"/>
              <p:cNvSpPr>
                <a:spLocks noChangeArrowheads="1"/>
              </p:cNvSpPr>
              <p:nvPr/>
            </p:nvSpPr>
            <p:spPr bwMode="auto">
              <a:xfrm>
                <a:off x="2559" y="1640"/>
                <a:ext cx="576" cy="921"/>
              </a:xfrm>
              <a:prstGeom prst="roundRect">
                <a:avLst>
                  <a:gd name="adj" fmla="val 16667"/>
                </a:avLst>
              </a:prstGeom>
              <a:solidFill>
                <a:srgbClr val="E8D2B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>
                  <a:solidFill>
                    <a:schemeClr val="tx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2776" name="AutoShape 7"/>
              <p:cNvSpPr>
                <a:spLocks noChangeArrowheads="1"/>
              </p:cNvSpPr>
              <p:nvPr/>
            </p:nvSpPr>
            <p:spPr bwMode="auto">
              <a:xfrm>
                <a:off x="1295" y="1649"/>
                <a:ext cx="538" cy="921"/>
              </a:xfrm>
              <a:prstGeom prst="roundRect">
                <a:avLst>
                  <a:gd name="adj" fmla="val 16667"/>
                </a:avLst>
              </a:prstGeom>
              <a:solidFill>
                <a:srgbClr val="E8D2B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>
                  <a:solidFill>
                    <a:schemeClr val="tx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2777" name="Text Box 8"/>
              <p:cNvSpPr txBox="1">
                <a:spLocks noChangeArrowheads="1"/>
              </p:cNvSpPr>
              <p:nvPr/>
            </p:nvSpPr>
            <p:spPr bwMode="auto">
              <a:xfrm>
                <a:off x="1268" y="1716"/>
                <a:ext cx="5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lang="en-GB" altLang="en-US" i="1" dirty="0">
                    <a:solidFill>
                      <a:schemeClr val="tx1"/>
                    </a:solidFill>
                    <a:latin typeface="Arial" panose="020B0604020202020204" pitchFamily="34" charset="0"/>
                  </a:rPr>
                  <a:t>equals</a:t>
                </a:r>
              </a:p>
            </p:txBody>
          </p:sp>
          <p:sp>
            <p:nvSpPr>
              <p:cNvPr id="32778" name="AutoShape 9"/>
              <p:cNvSpPr>
                <a:spLocks noChangeArrowheads="1"/>
              </p:cNvSpPr>
              <p:nvPr/>
            </p:nvSpPr>
            <p:spPr bwMode="auto">
              <a:xfrm>
                <a:off x="3009" y="2201"/>
                <a:ext cx="991" cy="803"/>
              </a:xfrm>
              <a:prstGeom prst="cube">
                <a:avLst>
                  <a:gd name="adj" fmla="val 12806"/>
                </a:avLst>
              </a:prstGeom>
              <a:solidFill>
                <a:srgbClr val="FFCC99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>
                  <a:solidFill>
                    <a:schemeClr val="tx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2779" name="Text Box 10"/>
              <p:cNvSpPr txBox="1">
                <a:spLocks noChangeArrowheads="1"/>
              </p:cNvSpPr>
              <p:nvPr/>
            </p:nvSpPr>
            <p:spPr bwMode="auto">
              <a:xfrm>
                <a:off x="2979" y="2429"/>
                <a:ext cx="954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lang="en-GB" altLang="en-US" sz="2000" dirty="0">
                    <a:solidFill>
                      <a:srgbClr val="7030A0"/>
                    </a:solidFill>
                    <a:latin typeface="Arial" panose="020B0604020202020204" pitchFamily="34" charset="0"/>
                  </a:rPr>
                  <a:t>Profit    (Loss)</a:t>
                </a:r>
              </a:p>
            </p:txBody>
          </p:sp>
          <p:sp>
            <p:nvSpPr>
              <p:cNvPr id="32780" name="AutoShape 11"/>
              <p:cNvSpPr>
                <a:spLocks noChangeArrowheads="1"/>
              </p:cNvSpPr>
              <p:nvPr/>
            </p:nvSpPr>
            <p:spPr bwMode="auto">
              <a:xfrm>
                <a:off x="458" y="2197"/>
                <a:ext cx="976" cy="803"/>
              </a:xfrm>
              <a:prstGeom prst="cube">
                <a:avLst>
                  <a:gd name="adj" fmla="val 12806"/>
                </a:avLst>
              </a:prstGeom>
              <a:solidFill>
                <a:srgbClr val="007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>
                  <a:solidFill>
                    <a:schemeClr val="tx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2781" name="Text Box 12"/>
              <p:cNvSpPr txBox="1">
                <a:spLocks noChangeArrowheads="1"/>
              </p:cNvSpPr>
              <p:nvPr/>
            </p:nvSpPr>
            <p:spPr bwMode="auto">
              <a:xfrm>
                <a:off x="401" y="2498"/>
                <a:ext cx="1004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lang="en-GB" altLang="en-US" sz="2000" dirty="0">
                    <a:solidFill>
                      <a:schemeClr val="tx1"/>
                    </a:solidFill>
                    <a:latin typeface="Arial" panose="020B0604020202020204" pitchFamily="34" charset="0"/>
                  </a:rPr>
                  <a:t>Assets</a:t>
                </a:r>
              </a:p>
            </p:txBody>
          </p:sp>
          <p:sp>
            <p:nvSpPr>
              <p:cNvPr id="32782" name="AutoShape 13"/>
              <p:cNvSpPr>
                <a:spLocks noChangeArrowheads="1"/>
              </p:cNvSpPr>
              <p:nvPr/>
            </p:nvSpPr>
            <p:spPr bwMode="auto">
              <a:xfrm>
                <a:off x="1715" y="2197"/>
                <a:ext cx="1004" cy="803"/>
              </a:xfrm>
              <a:prstGeom prst="cube">
                <a:avLst>
                  <a:gd name="adj" fmla="val 12806"/>
                </a:avLst>
              </a:prstGeom>
              <a:solidFill>
                <a:srgbClr val="FFCC99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>
                  <a:solidFill>
                    <a:schemeClr val="tx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2783" name="Text Box 14"/>
              <p:cNvSpPr txBox="1">
                <a:spLocks noChangeArrowheads="1"/>
              </p:cNvSpPr>
              <p:nvPr/>
            </p:nvSpPr>
            <p:spPr bwMode="auto">
              <a:xfrm>
                <a:off x="1647" y="2504"/>
                <a:ext cx="1044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lang="en-GB" altLang="en-US" sz="2000" dirty="0">
                    <a:solidFill>
                      <a:srgbClr val="00B050"/>
                    </a:solidFill>
                    <a:latin typeface="Arial" panose="020B0604020202020204" pitchFamily="34" charset="0"/>
                  </a:rPr>
                  <a:t>Capital</a:t>
                </a:r>
              </a:p>
            </p:txBody>
          </p:sp>
          <p:sp>
            <p:nvSpPr>
              <p:cNvPr id="32784" name="AutoShape 15"/>
              <p:cNvSpPr>
                <a:spLocks noChangeArrowheads="1"/>
              </p:cNvSpPr>
              <p:nvPr/>
            </p:nvSpPr>
            <p:spPr bwMode="auto">
              <a:xfrm>
                <a:off x="1388" y="2432"/>
                <a:ext cx="330" cy="340"/>
              </a:xfrm>
              <a:prstGeom prst="rightArrow">
                <a:avLst>
                  <a:gd name="adj1" fmla="val 50000"/>
                  <a:gd name="adj2" fmla="val 25000"/>
                </a:avLst>
              </a:pr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>
                  <a:solidFill>
                    <a:schemeClr val="tx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2785" name="Text Box 16"/>
              <p:cNvSpPr txBox="1">
                <a:spLocks noChangeArrowheads="1"/>
              </p:cNvSpPr>
              <p:nvPr/>
            </p:nvSpPr>
            <p:spPr bwMode="auto">
              <a:xfrm>
                <a:off x="2511" y="1680"/>
                <a:ext cx="680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lang="en-GB" altLang="en-US" i="1">
                    <a:solidFill>
                      <a:schemeClr val="tx1"/>
                    </a:solidFill>
                    <a:latin typeface="Arial" panose="020B0604020202020204" pitchFamily="34" charset="0"/>
                  </a:rPr>
                  <a:t>plus (minus)</a:t>
                </a:r>
              </a:p>
            </p:txBody>
          </p:sp>
          <p:sp>
            <p:nvSpPr>
              <p:cNvPr id="32786" name="AutoShape 17"/>
              <p:cNvSpPr>
                <a:spLocks noChangeArrowheads="1"/>
              </p:cNvSpPr>
              <p:nvPr/>
            </p:nvSpPr>
            <p:spPr bwMode="auto">
              <a:xfrm>
                <a:off x="2673" y="2423"/>
                <a:ext cx="330" cy="349"/>
              </a:xfrm>
              <a:prstGeom prst="rightArrow">
                <a:avLst>
                  <a:gd name="adj1" fmla="val 50000"/>
                  <a:gd name="adj2" fmla="val 25000"/>
                </a:avLst>
              </a:prstGeom>
              <a:solidFill>
                <a:srgbClr val="CC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>
                  <a:solidFill>
                    <a:schemeClr val="tx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2787" name="AutoShape 18"/>
              <p:cNvSpPr>
                <a:spLocks noChangeArrowheads="1"/>
              </p:cNvSpPr>
              <p:nvPr/>
            </p:nvSpPr>
            <p:spPr bwMode="auto">
              <a:xfrm>
                <a:off x="4293" y="2201"/>
                <a:ext cx="991" cy="803"/>
              </a:xfrm>
              <a:prstGeom prst="cube">
                <a:avLst>
                  <a:gd name="adj" fmla="val 12806"/>
                </a:avLst>
              </a:prstGeom>
              <a:solidFill>
                <a:srgbClr val="FFCC99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>
                  <a:solidFill>
                    <a:schemeClr val="tx1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2788" name="Text Box 19"/>
              <p:cNvSpPr txBox="1">
                <a:spLocks noChangeArrowheads="1"/>
              </p:cNvSpPr>
              <p:nvPr/>
            </p:nvSpPr>
            <p:spPr bwMode="auto">
              <a:xfrm>
                <a:off x="4263" y="2511"/>
                <a:ext cx="954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lang="en-GB" altLang="en-US" sz="2000" dirty="0">
                    <a:solidFill>
                      <a:srgbClr val="FF0000"/>
                    </a:solidFill>
                    <a:latin typeface="Arial" panose="020B0604020202020204" pitchFamily="34" charset="0"/>
                  </a:rPr>
                  <a:t>Liabilities</a:t>
                </a:r>
              </a:p>
            </p:txBody>
          </p:sp>
          <p:sp>
            <p:nvSpPr>
              <p:cNvPr id="32789" name="Text Box 20"/>
              <p:cNvSpPr txBox="1">
                <a:spLocks noChangeArrowheads="1"/>
              </p:cNvSpPr>
              <p:nvPr/>
            </p:nvSpPr>
            <p:spPr bwMode="auto">
              <a:xfrm>
                <a:off x="3881" y="1687"/>
                <a:ext cx="52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ClrTx/>
                  <a:buSzTx/>
                  <a:buFontTx/>
                  <a:buNone/>
                </a:pPr>
                <a:r>
                  <a:rPr lang="en-GB" altLang="en-US" i="1">
                    <a:solidFill>
                      <a:schemeClr val="tx1"/>
                    </a:solidFill>
                    <a:latin typeface="Arial" panose="020B0604020202020204" pitchFamily="34" charset="0"/>
                  </a:rPr>
                  <a:t>plus</a:t>
                </a:r>
              </a:p>
            </p:txBody>
          </p:sp>
          <p:sp>
            <p:nvSpPr>
              <p:cNvPr id="32790" name="AutoShape 21"/>
              <p:cNvSpPr>
                <a:spLocks noChangeArrowheads="1"/>
              </p:cNvSpPr>
              <p:nvPr/>
            </p:nvSpPr>
            <p:spPr bwMode="auto">
              <a:xfrm>
                <a:off x="3957" y="2423"/>
                <a:ext cx="330" cy="349"/>
              </a:xfrm>
              <a:prstGeom prst="rightArrow">
                <a:avLst>
                  <a:gd name="adj1" fmla="val 50000"/>
                  <a:gd name="adj2" fmla="val 25000"/>
                </a:avLst>
              </a:prstGeom>
              <a:solidFill>
                <a:srgbClr val="CC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6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4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ts val="1000"/>
                  </a:spcBef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ts val="1000"/>
                  </a:spcBef>
                  <a:spcAft>
                    <a:spcPct val="0"/>
                  </a:spcAft>
                  <a:buClr>
                    <a:schemeClr val="accent1"/>
                  </a:buClr>
                  <a:buSzPct val="80000"/>
                  <a:buFont typeface="Wingdings 3" panose="05040102010807070707" pitchFamily="18" charset="2"/>
                  <a:buChar char=""/>
                  <a:defRPr sz="1200">
                    <a:solidFill>
                      <a:srgbClr val="404040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>
                  <a:solidFill>
                    <a:schemeClr val="tx1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2773" name="Text Box 22"/>
            <p:cNvSpPr txBox="1">
              <a:spLocks noChangeArrowheads="1"/>
            </p:cNvSpPr>
            <p:nvPr/>
          </p:nvSpPr>
          <p:spPr bwMode="auto">
            <a:xfrm>
              <a:off x="371" y="469"/>
              <a:ext cx="402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8D2B8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>
                  <a:solidFill>
                    <a:srgbClr val="404040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600">
                  <a:solidFill>
                    <a:srgbClr val="404040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400">
                  <a:solidFill>
                    <a:srgbClr val="404040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ts val="1000"/>
                </a:spcBef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anose="05040102010807070707" pitchFamily="18" charset="2"/>
                <a:buChar char=""/>
                <a:defRPr sz="1200">
                  <a:solidFill>
                    <a:srgbClr val="404040"/>
                  </a:solidFill>
                  <a:latin typeface="Trebuchet MS" panose="020B0603020202020204" pitchFamily="34" charset="0"/>
                </a:defRPr>
              </a:lvl9pPr>
            </a:lstStyle>
            <a:p>
              <a:pPr algn="just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i="1" dirty="0">
                  <a:solidFill>
                    <a:schemeClr val="tx1"/>
                  </a:solidFill>
                  <a:latin typeface="Arial" panose="020B0604020202020204" pitchFamily="34" charset="0"/>
                </a:rPr>
                <a:t>The accounting equation can be extended as follows: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EA86E811-824A-BDFF-DDF1-5C0C7B68FDBF}"/>
              </a:ext>
            </a:extLst>
          </p:cNvPr>
          <p:cNvSpPr txBox="1"/>
          <p:nvPr/>
        </p:nvSpPr>
        <p:spPr>
          <a:xfrm>
            <a:off x="568513" y="4985693"/>
            <a:ext cx="8856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latin typeface="+mn-lt"/>
              </a:rPr>
              <a:t>ASSETS</a:t>
            </a:r>
            <a:r>
              <a:rPr lang="en-GB" sz="2400" b="1" dirty="0">
                <a:latin typeface="+mn-lt"/>
              </a:rPr>
              <a:t> = </a:t>
            </a:r>
            <a:r>
              <a:rPr lang="en-GB" sz="2400" b="1" dirty="0">
                <a:solidFill>
                  <a:srgbClr val="00B050"/>
                </a:solidFill>
                <a:latin typeface="+mn-lt"/>
              </a:rPr>
              <a:t>CAPITAL</a:t>
            </a:r>
            <a:r>
              <a:rPr lang="en-GB" sz="2400" b="1" dirty="0">
                <a:latin typeface="+mn-lt"/>
              </a:rPr>
              <a:t> + </a:t>
            </a:r>
            <a:r>
              <a:rPr lang="en-GB" sz="2400" b="1" dirty="0">
                <a:solidFill>
                  <a:srgbClr val="00B050"/>
                </a:solidFill>
                <a:latin typeface="+mn-lt"/>
              </a:rPr>
              <a:t>(</a:t>
            </a:r>
            <a:r>
              <a:rPr lang="en-GB" sz="2400" b="1" dirty="0">
                <a:solidFill>
                  <a:srgbClr val="7030A0"/>
                </a:solidFill>
                <a:latin typeface="+mn-lt"/>
              </a:rPr>
              <a:t>REVENUE – EXPENSE</a:t>
            </a:r>
            <a:r>
              <a:rPr lang="en-GB" sz="2400" b="1" dirty="0">
                <a:solidFill>
                  <a:srgbClr val="00B050"/>
                </a:solidFill>
                <a:latin typeface="+mn-lt"/>
              </a:rPr>
              <a:t>)</a:t>
            </a:r>
            <a:r>
              <a:rPr lang="en-GB" sz="2400" b="1" dirty="0">
                <a:solidFill>
                  <a:srgbClr val="7030A0"/>
                </a:solidFill>
                <a:latin typeface="+mn-lt"/>
              </a:rPr>
              <a:t> </a:t>
            </a:r>
            <a:r>
              <a:rPr lang="en-GB" sz="2400" b="1" dirty="0">
                <a:latin typeface="+mn-lt"/>
              </a:rPr>
              <a:t>+ </a:t>
            </a:r>
            <a:r>
              <a:rPr lang="en-GB" sz="2400" b="1" dirty="0">
                <a:solidFill>
                  <a:srgbClr val="FF0000"/>
                </a:solidFill>
                <a:latin typeface="+mn-lt"/>
              </a:rPr>
              <a:t>LIABILITIES</a:t>
            </a:r>
          </a:p>
        </p:txBody>
      </p:sp>
    </p:spTree>
    <p:extLst>
      <p:ext uri="{BB962C8B-B14F-4D97-AF65-F5344CB8AC3E}">
        <p14:creationId xmlns:p14="http://schemas.microsoft.com/office/powerpoint/2010/main" val="367187316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4155</TotalTime>
  <Words>787</Words>
  <Application>Microsoft Office PowerPoint</Application>
  <PresentationFormat>On-screen Show (4:3)</PresentationFormat>
  <Paragraphs>209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Calibri</vt:lpstr>
      <vt:lpstr>Corbel</vt:lpstr>
      <vt:lpstr>inherit</vt:lpstr>
      <vt:lpstr>Myriad Pro</vt:lpstr>
      <vt:lpstr>Times New Roman</vt:lpstr>
      <vt:lpstr>Verdana</vt:lpstr>
      <vt:lpstr>Wingdings</vt:lpstr>
      <vt:lpstr>20140311PresentationUWTSDTemplate</vt:lpstr>
      <vt:lpstr>LCBB4001 Accounting Fundamentals Week 3 Session 1</vt:lpstr>
      <vt:lpstr>Students Union Guidance on Academic Misconduct, and Library Skills Sessions on Referencing and Plagiarism as below: </vt:lpstr>
      <vt:lpstr>Learning Outcomes</vt:lpstr>
      <vt:lpstr>REQUIREMENTS OF AN ACCOUNTING SYSTEM</vt:lpstr>
      <vt:lpstr>SIGNIFICANT BUSINESS SYSTEMS</vt:lpstr>
      <vt:lpstr>TYPICAL PROCESS</vt:lpstr>
      <vt:lpstr>PREPARATION OF ACCOUNTS</vt:lpstr>
      <vt:lpstr>TRIAL BALANCE</vt:lpstr>
      <vt:lpstr>PowerPoint Presentation</vt:lpstr>
      <vt:lpstr>PowerPoint Presentation</vt:lpstr>
      <vt:lpstr>INCOME  STATEMENT/ P&amp;L FOR THE PERIOD ENDED ….</vt:lpstr>
      <vt:lpstr>REVENUE/SALES</vt:lpstr>
      <vt:lpstr>OPERATING EXPENSES</vt:lpstr>
      <vt:lpstr>COST OF SALES</vt:lpstr>
      <vt:lpstr>OTHER OPERATING EXPENSES</vt:lpstr>
      <vt:lpstr>OTHER ITEMS</vt:lpstr>
      <vt:lpstr>PowerPoint Presentation</vt:lpstr>
      <vt:lpstr>PowerPoint Presentation</vt:lpstr>
      <vt:lpstr>ASSETS</vt:lpstr>
      <vt:lpstr>PowerPoint Presentation</vt:lpstr>
      <vt:lpstr>PowerPoint Presentation</vt:lpstr>
      <vt:lpstr>PowerPoint Presentation</vt:lpstr>
      <vt:lpstr>LIABILITIES</vt:lpstr>
      <vt:lpstr>PowerPoint Presentation</vt:lpstr>
      <vt:lpstr>EQUITY/CAPITAL</vt:lpstr>
      <vt:lpstr>PowerPoint Presentation</vt:lpstr>
      <vt:lpstr>PowerPoint Presentation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Ivana Rozic</cp:lastModifiedBy>
  <cp:revision>184</cp:revision>
  <cp:lastPrinted>2018-07-09T15:27:01Z</cp:lastPrinted>
  <dcterms:created xsi:type="dcterms:W3CDTF">2002-10-07T19:43:58Z</dcterms:created>
  <dcterms:modified xsi:type="dcterms:W3CDTF">2023-02-25T19:57:45Z</dcterms:modified>
</cp:coreProperties>
</file>