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3" r:id="rId8"/>
    <p:sldId id="262" r:id="rId9"/>
    <p:sldId id="264" r:id="rId10"/>
    <p:sldId id="265" r:id="rId11"/>
    <p:sldId id="266" r:id="rId12"/>
    <p:sldId id="270"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67308" autoAdjust="0"/>
  </p:normalViewPr>
  <p:slideViewPr>
    <p:cSldViewPr snapToGrid="0">
      <p:cViewPr varScale="1">
        <p:scale>
          <a:sx n="74" d="100"/>
          <a:sy n="74" d="100"/>
        </p:scale>
        <p:origin x="19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AD6DF6-3153-434E-9DEB-16B4FC857DE1}" type="datetimeFigureOut">
              <a:rPr lang="en-US" smtClean="0"/>
              <a:t>10/26/2026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1A4811-5808-4BF2-9508-8A13417043CF}" type="slidenum">
              <a:rPr lang="en-US" smtClean="0"/>
              <a:t>‹#›</a:t>
            </a:fld>
            <a:endParaRPr lang="en-US"/>
          </a:p>
        </p:txBody>
      </p:sp>
    </p:spTree>
    <p:extLst>
      <p:ext uri="{BB962C8B-B14F-4D97-AF65-F5344CB8AC3E}">
        <p14:creationId xmlns:p14="http://schemas.microsoft.com/office/powerpoint/2010/main" val="888324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target audience for this presentation will be the heart failure care providers (specialist nurses, cardiologists, general practitioners, and pharmacists as well as allied health professionals) that will be treating the heart failure patients in adults. Heart failure is a chronic syndrome and is not a simple one, as the heart limitations (structural or functional) limit the heart's ability to supply adequate circulation. Rywik et al. (2023) say that there are three types of heart failure that are known, i.e., reduced, mildly reduced, and preserved ejection fraction, but they fail to capture the experiences of the patients comprehensively. Savarese et al. (2022) state that there are more than 64 million people with heart failure in the world, which is a critical health factor. However, according to Vanneste et al. (2024), the focus of the management needs to be on whole symptoms, functional ability, and personal goals as opposed to clinical outcomes alone.</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2</a:t>
            </a:fld>
            <a:endParaRPr lang="en-US"/>
          </a:p>
        </p:txBody>
      </p:sp>
    </p:spTree>
    <p:extLst>
      <p:ext uri="{BB962C8B-B14F-4D97-AF65-F5344CB8AC3E}">
        <p14:creationId xmlns:p14="http://schemas.microsoft.com/office/powerpoint/2010/main" val="3207964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Heart failure is an increasing worldwide health question. It is estimated that there are more than 64 million individuals living with heart failure worldwide, which is not only due to aging but also due to an increase in the survival rate of cardiovascular disease patients (Savarese et al., 2022). According to the British Heart Foundation (n.d.) in the UK, the number of individuals affected in the UK is more than 920,000. The high prevalence, however, cannot just be viewed as a burden to the healthcare system since with better treatment people will be able to live longer. Sapna et al. (2023) emphasize that cardiovascular treatments have both increased life expectancy through better treatment options and also resulted in an increase in management requirements over time.</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3</a:t>
            </a:fld>
            <a:endParaRPr lang="en-US"/>
          </a:p>
        </p:txBody>
      </p:sp>
    </p:spTree>
    <p:extLst>
      <p:ext uri="{BB962C8B-B14F-4D97-AF65-F5344CB8AC3E}">
        <p14:creationId xmlns:p14="http://schemas.microsoft.com/office/powerpoint/2010/main" val="4007801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economic and social impacts of heart failure on individuals, their families, and health care services are tremendous. </a:t>
            </a:r>
            <a:r>
              <a:rPr lang="en-US" sz="1200" kern="1200" dirty="0" err="1">
                <a:solidFill>
                  <a:schemeClr val="tx1"/>
                </a:solidFill>
                <a:effectLst/>
                <a:latin typeface="Arial" panose="020B0604020202020204" pitchFamily="34" charset="0"/>
                <a:ea typeface="+mn-ea"/>
                <a:cs typeface="Arial" panose="020B0604020202020204" pitchFamily="34" charset="0"/>
              </a:rPr>
              <a:t>Guleria</a:t>
            </a:r>
            <a:r>
              <a:rPr lang="en-US" sz="1200" kern="1200" dirty="0">
                <a:solidFill>
                  <a:schemeClr val="tx1"/>
                </a:solidFill>
                <a:effectLst/>
                <a:latin typeface="Arial" panose="020B0604020202020204" pitchFamily="34" charset="0"/>
                <a:ea typeface="+mn-ea"/>
                <a:cs typeface="Arial" panose="020B0604020202020204" pitchFamily="34" charset="0"/>
              </a:rPr>
              <a:t> et al. (2025) say that the cost of heart failure in the NHS is approximately 2% of the budget, or 2 billion annually. Other than cost in terms of finances, Niklasson et al. (2022) also record significant effects on physical activity, independence, and daily living due to the symptoms like fatigue and breathlessness that inhibit involvement in activities. </a:t>
            </a:r>
            <a:r>
              <a:rPr lang="en-US" sz="1200" kern="1200" dirty="0" err="1">
                <a:solidFill>
                  <a:schemeClr val="tx1"/>
                </a:solidFill>
                <a:effectLst/>
                <a:latin typeface="Arial" panose="020B0604020202020204" pitchFamily="34" charset="0"/>
                <a:ea typeface="+mn-ea"/>
                <a:cs typeface="Arial" panose="020B0604020202020204" pitchFamily="34" charset="0"/>
              </a:rPr>
              <a:t>Suthershinii</a:t>
            </a:r>
            <a:r>
              <a:rPr lang="en-US" sz="1200" kern="1200" dirty="0">
                <a:solidFill>
                  <a:schemeClr val="tx1"/>
                </a:solidFill>
                <a:effectLst/>
                <a:latin typeface="Arial" panose="020B0604020202020204" pitchFamily="34" charset="0"/>
                <a:ea typeface="+mn-ea"/>
                <a:cs typeface="Arial" panose="020B0604020202020204" pitchFamily="34" charset="0"/>
              </a:rPr>
              <a:t> et al. (2022) also illustrate that family caregivers can turn into providers of invaluable support, but they end up taking the emotional and financial cost. This implies that the broader clinical and social aftermath will have to be addressed by appropriate management.</a:t>
            </a:r>
          </a:p>
        </p:txBody>
      </p:sp>
      <p:sp>
        <p:nvSpPr>
          <p:cNvPr id="4" name="Slide Number Placeholder 3"/>
          <p:cNvSpPr>
            <a:spLocks noGrp="1"/>
          </p:cNvSpPr>
          <p:nvPr>
            <p:ph type="sldNum" sz="quarter" idx="5"/>
          </p:nvPr>
        </p:nvSpPr>
        <p:spPr/>
        <p:txBody>
          <a:bodyPr/>
          <a:lstStyle/>
          <a:p>
            <a:fld id="{311A4811-5808-4BF2-9508-8A13417043CF}" type="slidenum">
              <a:rPr lang="en-US" smtClean="0"/>
              <a:t>4</a:t>
            </a:fld>
            <a:endParaRPr lang="en-US"/>
          </a:p>
        </p:txBody>
      </p:sp>
    </p:spTree>
    <p:extLst>
      <p:ext uri="{BB962C8B-B14F-4D97-AF65-F5344CB8AC3E}">
        <p14:creationId xmlns:p14="http://schemas.microsoft.com/office/powerpoint/2010/main" val="2582205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diagnosis of heart failure is impossible to conduct by just identifying the symptoms since different patients present differing symptoms based on a number of factors, including the severity of the disease and its causative factors. NICE (2025) suggests clinical examination, testing of natriuretic peptides, and echocardiography to resolve the diagnosis and to decide the right course of management. Anker et al. (2023) explain that the ejection fraction classification helps to make treatment decisions but does not fully represent the patient experiences. Arnold (2023) indicates that the functional limitations and personal priorities, as well as the symptoms, should be evaluated. Thus, good assessment should be a blend of biomedical research and an insight into the impact of heart failure on daily life.</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5</a:t>
            </a:fld>
            <a:endParaRPr lang="en-US"/>
          </a:p>
        </p:txBody>
      </p:sp>
    </p:spTree>
    <p:extLst>
      <p:ext uri="{BB962C8B-B14F-4D97-AF65-F5344CB8AC3E}">
        <p14:creationId xmlns:p14="http://schemas.microsoft.com/office/powerpoint/2010/main" val="2937821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Person-centered management needs extend outside managing the disease to alliance and self-help management aid. The NHS House of Care model encourages patient autonomy, teamwork, organizational growth, and commissioning systems, which facilitate individualized care. According to the British Heart Foundation (n.d.), such a model would be applicable in the long-term management of conditions, but it would need adequate resources to be applied. Kroenke et al. (2024) argue that the Chronic Care Model should be regarded as one of the options that can be employed to support integrated care through ready teams and informed patients. However, Pedroni et al. (2023) add that the multidisciplinary approaches should be constantly coordinated. Thus, frameworks should be employed in steering as opposed to replacing system-level investment.</a:t>
            </a:r>
          </a:p>
        </p:txBody>
      </p:sp>
      <p:sp>
        <p:nvSpPr>
          <p:cNvPr id="4" name="Slide Number Placeholder 3"/>
          <p:cNvSpPr>
            <a:spLocks noGrp="1"/>
          </p:cNvSpPr>
          <p:nvPr>
            <p:ph type="sldNum" sz="quarter" idx="5"/>
          </p:nvPr>
        </p:nvSpPr>
        <p:spPr/>
        <p:txBody>
          <a:bodyPr/>
          <a:lstStyle/>
          <a:p>
            <a:fld id="{311A4811-5808-4BF2-9508-8A13417043CF}" type="slidenum">
              <a:rPr lang="en-US" smtClean="0"/>
              <a:t>6</a:t>
            </a:fld>
            <a:endParaRPr lang="en-US"/>
          </a:p>
        </p:txBody>
      </p:sp>
    </p:spTree>
    <p:extLst>
      <p:ext uri="{BB962C8B-B14F-4D97-AF65-F5344CB8AC3E}">
        <p14:creationId xmlns:p14="http://schemas.microsoft.com/office/powerpoint/2010/main" val="3772622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A combination of non-pharmacological therapy and pharmacological therapy can be used in treating heart failure in the UK. </a:t>
            </a:r>
            <a:r>
              <a:rPr lang="en-US" sz="1200" kern="1200" dirty="0" err="1">
                <a:solidFill>
                  <a:schemeClr val="tx1"/>
                </a:solidFill>
                <a:effectLst/>
                <a:latin typeface="Arial" panose="020B0604020202020204" pitchFamily="34" charset="0"/>
                <a:ea typeface="+mn-ea"/>
                <a:cs typeface="Arial" panose="020B0604020202020204" pitchFamily="34" charset="0"/>
              </a:rPr>
              <a:t>Beldhuis</a:t>
            </a:r>
            <a:r>
              <a:rPr lang="en-US" sz="1200" kern="1200" dirty="0">
                <a:solidFill>
                  <a:schemeClr val="tx1"/>
                </a:solidFill>
                <a:effectLst/>
                <a:latin typeface="Arial" panose="020B0604020202020204" pitchFamily="34" charset="0"/>
                <a:ea typeface="+mn-ea"/>
                <a:cs typeface="Arial" panose="020B0604020202020204" pitchFamily="34" charset="0"/>
              </a:rPr>
              <a:t> et al. (2022) and Kittleson (2025) suggest that evidence-based therapy (like beta-blockers, renin-angiotensin system inhibitors, mineralocorticoid receptor antagonists, and SGLT2 inhibitors) should be prescribed according to the clinical assessment reports. According to </a:t>
            </a:r>
            <a:r>
              <a:rPr lang="en-US" sz="1200" kern="1200" dirty="0" err="1">
                <a:solidFill>
                  <a:schemeClr val="tx1"/>
                </a:solidFill>
                <a:effectLst/>
                <a:latin typeface="Arial" panose="020B0604020202020204" pitchFamily="34" charset="0"/>
                <a:ea typeface="+mn-ea"/>
                <a:cs typeface="Arial" panose="020B0604020202020204" pitchFamily="34" charset="0"/>
              </a:rPr>
              <a:t>Girerd</a:t>
            </a:r>
            <a:r>
              <a:rPr lang="en-US" sz="1200" kern="1200" dirty="0">
                <a:solidFill>
                  <a:schemeClr val="tx1"/>
                </a:solidFill>
                <a:effectLst/>
                <a:latin typeface="Arial" panose="020B0604020202020204" pitchFamily="34" charset="0"/>
                <a:ea typeface="+mn-ea"/>
                <a:cs typeface="Arial" panose="020B0604020202020204" pitchFamily="34" charset="0"/>
              </a:rPr>
              <a:t> et al. (2024), patient mortality and hospitalization risks can be decreased with the use of medications according to the guidelines, especially in patients with low ejection fraction. However, this is dependent on the effectiveness of personalized prescribing because case-specific comorbidities, intolerance, and situations of the patient influence suitability. According to Dugal et al. (2024), cardiac rehabilitation and education, as well as nursing support, can be recommended, as medication may not be sufficient to address the entire burden of living with heart failure.</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7</a:t>
            </a:fld>
            <a:endParaRPr lang="en-US"/>
          </a:p>
        </p:txBody>
      </p:sp>
    </p:spTree>
    <p:extLst>
      <p:ext uri="{BB962C8B-B14F-4D97-AF65-F5344CB8AC3E}">
        <p14:creationId xmlns:p14="http://schemas.microsoft.com/office/powerpoint/2010/main" val="2573414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Heart failure is a disease that is usually accompanied by other long-term diseases, hence making it difficult to treat. Hypertension, diabetes, obesity, and chronic kidney disease are some of the related conditions, as presented by Ruiz-Garcia et al. (2023). According to Gallo and Savoia (2024), hypertension may be long-term chronic and lead to cardiac burden on the heart, altering its structure. Nevertheless, managing the comorbidities needs to be addressed beyond the medical lens since various drugs and conflicting health issues can influence experiences of patients. Cusmano et al. (2025) suggest that physical and psychological needs must be viewed together to be addressed through integrated care pathways. As such, managing heart failure needs to be integrated among various health professionals.</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8</a:t>
            </a:fld>
            <a:endParaRPr lang="en-US"/>
          </a:p>
        </p:txBody>
      </p:sp>
    </p:spTree>
    <p:extLst>
      <p:ext uri="{BB962C8B-B14F-4D97-AF65-F5344CB8AC3E}">
        <p14:creationId xmlns:p14="http://schemas.microsoft.com/office/powerpoint/2010/main" val="3043154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Social determinants of health in the greater span should be considered as well as personal risk factors in order to mitigate heart failure. Bann et al. (2024) underline that socioeconomic conditions influence cardiovascular disparities greatly, and prevention cannot be only founded on an individual behavior change. </a:t>
            </a:r>
            <a:r>
              <a:rPr lang="en-US" sz="1200" kern="1200" dirty="0" err="1">
                <a:solidFill>
                  <a:schemeClr val="tx1"/>
                </a:solidFill>
                <a:effectLst/>
                <a:latin typeface="Arial" panose="020B0604020202020204" pitchFamily="34" charset="0"/>
                <a:ea typeface="+mn-ea"/>
                <a:cs typeface="Arial" panose="020B0604020202020204" pitchFamily="34" charset="0"/>
              </a:rPr>
              <a:t>Hezam</a:t>
            </a:r>
            <a:r>
              <a:rPr lang="en-US" sz="1200" kern="1200" dirty="0">
                <a:solidFill>
                  <a:schemeClr val="tx1"/>
                </a:solidFill>
                <a:effectLst/>
                <a:latin typeface="Arial" panose="020B0604020202020204" pitchFamily="34" charset="0"/>
                <a:ea typeface="+mn-ea"/>
                <a:cs typeface="Arial" panose="020B0604020202020204" pitchFamily="34" charset="0"/>
              </a:rPr>
              <a:t> et al. (2024) confirm that there are some significant causes of HF development that include hypertension, diabetes, obesity, and kidney disease. The NHS Alliance (2026) shows that enhancement of cardiovascular prevention can be achieved through its early detection and community-centered support. Prevention activities should hence be founded on both health education and easy access since people might be informed about healthy behaviors but be faced with challenges linked to income, environment, and access to healthcare services.</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9</a:t>
            </a:fld>
            <a:endParaRPr lang="en-US"/>
          </a:p>
        </p:txBody>
      </p:sp>
    </p:spTree>
    <p:extLst>
      <p:ext uri="{BB962C8B-B14F-4D97-AF65-F5344CB8AC3E}">
        <p14:creationId xmlns:p14="http://schemas.microsoft.com/office/powerpoint/2010/main" val="1528306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The concept of co-productive care is when medical practitioners view individuals with heart failure as associates and not passive recipients of care. Butterworth et al. (2026) claim that shared decision-making that is more inclusive takes into account the preferences of the patients during healthcare decision-making. Personal circumstances, ability, and obstacles to engagement, as explained by Schutz and Walthall (2022), ought to be considered in person-centered care. </a:t>
            </a:r>
            <a:r>
              <a:rPr lang="en-US" sz="1200" kern="1200" dirty="0" err="1">
                <a:solidFill>
                  <a:schemeClr val="tx1"/>
                </a:solidFill>
                <a:effectLst/>
                <a:latin typeface="Arial" panose="020B0604020202020204" pitchFamily="34" charset="0"/>
                <a:ea typeface="+mn-ea"/>
                <a:cs typeface="Arial" panose="020B0604020202020204" pitchFamily="34" charset="0"/>
              </a:rPr>
              <a:t>Suthershinii</a:t>
            </a:r>
            <a:r>
              <a:rPr lang="en-US" sz="1200" kern="1200" dirty="0">
                <a:solidFill>
                  <a:schemeClr val="tx1"/>
                </a:solidFill>
                <a:effectLst/>
                <a:latin typeface="Arial" panose="020B0604020202020204" pitchFamily="34" charset="0"/>
                <a:ea typeface="+mn-ea"/>
                <a:cs typeface="Arial" panose="020B0604020202020204" pitchFamily="34" charset="0"/>
              </a:rPr>
              <a:t> et al. (2022) also stress that support can be strengthened by engaging caregivers but should not neglect the needs of caregivers. Communication skills and empathetic and collaborative behaviors are thus required to enable professionals to establish care relationships that may support realities of living with heart failure through respect of autonomy.</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11A4811-5808-4BF2-9508-8A13417043CF}" type="slidenum">
              <a:rPr lang="en-US" smtClean="0"/>
              <a:t>10</a:t>
            </a:fld>
            <a:endParaRPr lang="en-US"/>
          </a:p>
        </p:txBody>
      </p:sp>
    </p:spTree>
    <p:extLst>
      <p:ext uri="{BB962C8B-B14F-4D97-AF65-F5344CB8AC3E}">
        <p14:creationId xmlns:p14="http://schemas.microsoft.com/office/powerpoint/2010/main" val="2873387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offer individualized and holistic care, education, support for self-management, psychological support, shared decision-making, and coordinated services are all required. Patients can feel empowered by reminding them that they should be helped instead of blaming them fully, as </a:t>
            </a:r>
            <a:r>
              <a:rPr lang="en-US" sz="1200" kern="1200" dirty="0" err="1">
                <a:solidFill>
                  <a:schemeClr val="tx1"/>
                </a:solidFill>
                <a:effectLst/>
                <a:latin typeface="+mn-lt"/>
                <a:ea typeface="+mn-ea"/>
                <a:cs typeface="+mn-cs"/>
              </a:rPr>
              <a:t>Krkowzyna</a:t>
            </a:r>
            <a:r>
              <a:rPr lang="en-US" sz="1200" kern="1200" dirty="0">
                <a:solidFill>
                  <a:schemeClr val="tx1"/>
                </a:solidFill>
                <a:effectLst/>
                <a:latin typeface="+mn-lt"/>
                <a:ea typeface="+mn-ea"/>
                <a:cs typeface="+mn-cs"/>
              </a:rPr>
              <a:t> and Jankowska-</a:t>
            </a:r>
            <a:r>
              <a:rPr lang="en-US" sz="1200" kern="1200" dirty="0" err="1">
                <a:solidFill>
                  <a:schemeClr val="tx1"/>
                </a:solidFill>
                <a:effectLst/>
                <a:latin typeface="+mn-lt"/>
                <a:ea typeface="+mn-ea"/>
                <a:cs typeface="+mn-cs"/>
              </a:rPr>
              <a:t>Polanska</a:t>
            </a:r>
            <a:r>
              <a:rPr lang="en-US" sz="1200" kern="1200" dirty="0">
                <a:solidFill>
                  <a:schemeClr val="tx1"/>
                </a:solidFill>
                <a:effectLst/>
                <a:latin typeface="+mn-lt"/>
                <a:ea typeface="+mn-ea"/>
                <a:cs typeface="+mn-cs"/>
              </a:rPr>
              <a:t> (2022) suggest. </a:t>
            </a:r>
            <a:r>
              <a:rPr lang="en-US" sz="1200" kern="1200" dirty="0">
                <a:solidFill>
                  <a:schemeClr val="tx1"/>
                </a:solidFill>
                <a:effectLst/>
                <a:latin typeface="Arial" panose="020B0604020202020204" pitchFamily="34" charset="0"/>
                <a:ea typeface="+mn-ea"/>
                <a:cs typeface="Arial" panose="020B0604020202020204" pitchFamily="34" charset="0"/>
              </a:rPr>
              <a:t>Chernoff et al. (2022) reveal that psychological interventions can be used to enhance the quality of life for people with heart failure by alleviating anxiety and depression. Regarding the future care preferences and supportive planning, Xu et al. (2024) indicate that it is important to discuss it. The management of heart failure in the future, therefore, should be geared towards enabling people to live well with the disease while keeping professional and family support in place.</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11</a:t>
            </a:fld>
            <a:endParaRPr lang="en-US"/>
          </a:p>
        </p:txBody>
      </p:sp>
    </p:spTree>
    <p:extLst>
      <p:ext uri="{BB962C8B-B14F-4D97-AF65-F5344CB8AC3E}">
        <p14:creationId xmlns:p14="http://schemas.microsoft.com/office/powerpoint/2010/main" val="2955685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In conclusion, the ability to understand and address people's needs in relation to the cardiac parameters is important for successful heart failure management in the UK. HF can be treated through medication, rehabilitation, emotional support, and monitoring of symptoms. Individual plans need to be done, while keeping in mind other long-term conditions. Major communication should be conducted to come up with decisions to satisfy the demands of the patients and their families. This is necessitated to get better coordination of services to reduce any unnecessary delay of services provided. Still, improved access, better independence, and a better quality of life among adult patients with HF can be achieved by addressing financial and social limitations.</a:t>
            </a:r>
          </a:p>
          <a:p>
            <a:endParaRPr lang="en-US" dirty="0"/>
          </a:p>
        </p:txBody>
      </p:sp>
      <p:sp>
        <p:nvSpPr>
          <p:cNvPr id="4" name="Slide Number Placeholder 3"/>
          <p:cNvSpPr>
            <a:spLocks noGrp="1"/>
          </p:cNvSpPr>
          <p:nvPr>
            <p:ph type="sldNum" sz="quarter" idx="5"/>
          </p:nvPr>
        </p:nvSpPr>
        <p:spPr/>
        <p:txBody>
          <a:bodyPr/>
          <a:lstStyle/>
          <a:p>
            <a:fld id="{311A4811-5808-4BF2-9508-8A13417043CF}" type="slidenum">
              <a:rPr lang="en-US" smtClean="0"/>
              <a:t>12</a:t>
            </a:fld>
            <a:endParaRPr lang="en-US"/>
          </a:p>
        </p:txBody>
      </p:sp>
    </p:spTree>
    <p:extLst>
      <p:ext uri="{BB962C8B-B14F-4D97-AF65-F5344CB8AC3E}">
        <p14:creationId xmlns:p14="http://schemas.microsoft.com/office/powerpoint/2010/main" val="4057766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534353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1294368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2465550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DAF2C8-1FF7-475D-8D2D-2DD2B16E7414}"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449791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DAF2C8-1FF7-475D-8D2D-2DD2B16E7414}" type="datetimeFigureOut">
              <a:rPr lang="en-US" smtClean="0"/>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3762196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1208276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1287598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570292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DAF2C8-1FF7-475D-8D2D-2DD2B16E7414}"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1870288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DAF2C8-1FF7-475D-8D2D-2DD2B16E7414}"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2519371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1116750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81447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593451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508291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2134984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1263581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AF2C8-1FF7-475D-8D2D-2DD2B16E741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45C0-1885-46D1-A12F-D0523370563C}" type="slidenum">
              <a:rPr lang="en-US" smtClean="0"/>
              <a:t>‹#›</a:t>
            </a:fld>
            <a:endParaRPr lang="en-US"/>
          </a:p>
        </p:txBody>
      </p:sp>
    </p:spTree>
    <p:extLst>
      <p:ext uri="{BB962C8B-B14F-4D97-AF65-F5344CB8AC3E}">
        <p14:creationId xmlns:p14="http://schemas.microsoft.com/office/powerpoint/2010/main" val="2517060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DDAF2C8-1FF7-475D-8D2D-2DD2B16E7414}" type="datetimeFigureOut">
              <a:rPr lang="en-US" smtClean="0"/>
              <a:t>10/26/2026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96945C0-1885-46D1-A12F-D0523370563C}" type="slidenum">
              <a:rPr lang="en-US" smtClean="0"/>
              <a:t>‹#›</a:t>
            </a:fld>
            <a:endParaRPr lang="en-US"/>
          </a:p>
        </p:txBody>
      </p:sp>
    </p:spTree>
    <p:extLst>
      <p:ext uri="{BB962C8B-B14F-4D97-AF65-F5344CB8AC3E}">
        <p14:creationId xmlns:p14="http://schemas.microsoft.com/office/powerpoint/2010/main" val="324209639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bhf.org.uk/for-professionals/healthcare-professionals/innovation-in-care/person-centred-care-and-the-house-of-care" TargetMode="External"/><Relationship Id="rId3" Type="http://schemas.openxmlformats.org/officeDocument/2006/relationships/hyperlink" Target="https://doi.org/10.1002/ejhf.2894" TargetMode="External"/><Relationship Id="rId7" Type="http://schemas.openxmlformats.org/officeDocument/2006/relationships/hyperlink" Target="https://www.bhf.org.uk/what-we-do/our-research/heart-conditions-research/heart-failure-research" TargetMode="External"/><Relationship Id="rId2" Type="http://schemas.openxmlformats.org/officeDocument/2006/relationships/hyperlink" Target="https://doi.org/10.1111/hsc.13913" TargetMode="External"/><Relationship Id="rId1" Type="http://schemas.openxmlformats.org/officeDocument/2006/relationships/slideLayout" Target="../slideLayouts/slideLayout2.xml"/><Relationship Id="rId6" Type="http://schemas.openxmlformats.org/officeDocument/2006/relationships/hyperlink" Target="https://doi.org/10.1161/CIRCULATIONAHA.121.052792" TargetMode="External"/><Relationship Id="rId5" Type="http://schemas.openxmlformats.org/officeDocument/2006/relationships/hyperlink" Target="https://doi.org/10.1038/s41569-023-00941-8" TargetMode="External"/><Relationship Id="rId10" Type="http://schemas.openxmlformats.org/officeDocument/2006/relationships/hyperlink" Target="https://doi.org/10.1097/PSY.0000000000001073" TargetMode="External"/><Relationship Id="rId4" Type="http://schemas.openxmlformats.org/officeDocument/2006/relationships/hyperlink" Target="https://doi.org/10.1111/dom.15166" TargetMode="External"/><Relationship Id="rId9" Type="http://schemas.openxmlformats.org/officeDocument/2006/relationships/hyperlink" Target="https://doi.org/10.1016/j.pec.2026.10964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j.tcm.2024.10.002" TargetMode="External"/><Relationship Id="rId3" Type="http://schemas.openxmlformats.org/officeDocument/2006/relationships/hyperlink" Target="https://doi.org/10.3390/jcm13226993" TargetMode="External"/><Relationship Id="rId7" Type="http://schemas.openxmlformats.org/officeDocument/2006/relationships/hyperlink" Target="https://doi.org/10.4103/jrms.jrms_470_23" TargetMode="External"/><Relationship Id="rId2" Type="http://schemas.openxmlformats.org/officeDocument/2006/relationships/hyperlink" Target="https://doi.org/10.1007/s11739-025-04102-2" TargetMode="External"/><Relationship Id="rId1" Type="http://schemas.openxmlformats.org/officeDocument/2006/relationships/slideLayout" Target="../slideLayouts/slideLayout2.xml"/><Relationship Id="rId6" Type="http://schemas.openxmlformats.org/officeDocument/2006/relationships/hyperlink" Target="https://doi.org/10.7759/cureus.92735" TargetMode="External"/><Relationship Id="rId5" Type="http://schemas.openxmlformats.org/officeDocument/2006/relationships/hyperlink" Target="https://doi.org/10.1002/ejhf.3066" TargetMode="External"/><Relationship Id="rId10" Type="http://schemas.openxmlformats.org/officeDocument/2006/relationships/hyperlink" Target="https://doi.org/10.3390/ijerph19031327" TargetMode="External"/><Relationship Id="rId4" Type="http://schemas.openxmlformats.org/officeDocument/2006/relationships/hyperlink" Target="https://doi.org/10.3390/ijms25126661" TargetMode="External"/><Relationship Id="rId9" Type="http://schemas.openxmlformats.org/officeDocument/2006/relationships/hyperlink" Target="https://doi.org/10.1002/pmrj.13027"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93/cvr/cvac013" TargetMode="External"/><Relationship Id="rId13" Type="http://schemas.openxmlformats.org/officeDocument/2006/relationships/hyperlink" Target="https://doi.org/10.1186/s12904-024-01559-4" TargetMode="External"/><Relationship Id="rId3" Type="http://schemas.openxmlformats.org/officeDocument/2006/relationships/hyperlink" Target="https://doi.org/10.1002/ehf2.13795" TargetMode="External"/><Relationship Id="rId7" Type="http://schemas.openxmlformats.org/officeDocument/2006/relationships/hyperlink" Target="https://doi.org/10.7759/cureus.46486" TargetMode="External"/><Relationship Id="rId12" Type="http://schemas.openxmlformats.org/officeDocument/2006/relationships/hyperlink" Target="https://doi.org/10.1002/ehf2.14891" TargetMode="External"/><Relationship Id="rId2" Type="http://schemas.openxmlformats.org/officeDocument/2006/relationships/hyperlink" Target="https://www.nice.org.uk/guidance/ng106/chapter/recommendations" TargetMode="External"/><Relationship Id="rId1" Type="http://schemas.openxmlformats.org/officeDocument/2006/relationships/slideLayout" Target="../slideLayouts/slideLayout2.xml"/><Relationship Id="rId6" Type="http://schemas.openxmlformats.org/officeDocument/2006/relationships/hyperlink" Target="https://doi.org/10.20452/pamw.16522" TargetMode="External"/><Relationship Id="rId11" Type="http://schemas.openxmlformats.org/officeDocument/2006/relationships/hyperlink" Target="https://thenhsalliance.org/resources/improving-cardiovascular-disease-prevention-across-systems" TargetMode="External"/><Relationship Id="rId5" Type="http://schemas.openxmlformats.org/officeDocument/2006/relationships/hyperlink" Target="https://www.mdpi.com/2077-0383/12/15/4924" TargetMode="External"/><Relationship Id="rId10" Type="http://schemas.openxmlformats.org/officeDocument/2006/relationships/hyperlink" Target="https://doi.org/10.2147/JMDH.S357179" TargetMode="External"/><Relationship Id="rId4" Type="http://schemas.openxmlformats.org/officeDocument/2006/relationships/hyperlink" Target="https://doi.org/10.3390/healthcare11091227" TargetMode="External"/><Relationship Id="rId9" Type="http://schemas.openxmlformats.org/officeDocument/2006/relationships/hyperlink" Target="https://doi.org/10.1016/j.hrtlng.2022.03.0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D2B0A-7D83-6130-0666-58A3957F95D8}"/>
              </a:ext>
            </a:extLst>
          </p:cNvPr>
          <p:cNvSpPr>
            <a:spLocks noGrp="1"/>
          </p:cNvSpPr>
          <p:nvPr>
            <p:ph type="ctrTitle"/>
          </p:nvPr>
        </p:nvSpPr>
        <p:spPr>
          <a:xfrm>
            <a:off x="1154955" y="1447801"/>
            <a:ext cx="8825658" cy="1981200"/>
          </a:xfrm>
        </p:spPr>
        <p:txBody>
          <a:bodyPr>
            <a:normAutofit/>
          </a:bodyPr>
          <a:lstStyle/>
          <a:p>
            <a:pPr algn="ctr"/>
            <a:r>
              <a:rPr lang="en-US" sz="4000" b="1" dirty="0">
                <a:latin typeface="Arial" panose="020B0604020202020204" pitchFamily="34" charset="0"/>
                <a:cs typeface="Arial" panose="020B0604020202020204" pitchFamily="34" charset="0"/>
              </a:rPr>
              <a:t>Person-Centered Management of Heart Failure among Adults in the UK</a:t>
            </a:r>
          </a:p>
        </p:txBody>
      </p:sp>
      <p:sp>
        <p:nvSpPr>
          <p:cNvPr id="3" name="Subtitle 2">
            <a:extLst>
              <a:ext uri="{FF2B5EF4-FFF2-40B4-BE49-F238E27FC236}">
                <a16:creationId xmlns:a16="http://schemas.microsoft.com/office/drawing/2014/main" id="{A8F8CD87-49E0-B0E2-9FA8-BE2EFD1F396D}"/>
              </a:ext>
            </a:extLst>
          </p:cNvPr>
          <p:cNvSpPr>
            <a:spLocks noGrp="1"/>
          </p:cNvSpPr>
          <p:nvPr>
            <p:ph type="subTitle" idx="1"/>
          </p:nvPr>
        </p:nvSpPr>
        <p:spPr>
          <a:xfrm>
            <a:off x="1154955" y="3590692"/>
            <a:ext cx="8825658" cy="2048107"/>
          </a:xfrm>
        </p:spPr>
        <p:txBody>
          <a:bodyPr>
            <a:normAutofit/>
          </a:bodyPr>
          <a:lstStyle/>
          <a:p>
            <a:pPr algn="ctr"/>
            <a:r>
              <a:rPr lang="en-US" sz="2200" cap="none" dirty="0">
                <a:latin typeface="Arial" panose="020B0604020202020204" pitchFamily="34" charset="0"/>
                <a:cs typeface="Arial" panose="020B0604020202020204" pitchFamily="34" charset="0"/>
              </a:rPr>
              <a:t>Student Fadumo Omar 2311758</a:t>
            </a:r>
          </a:p>
          <a:p>
            <a:pPr algn="ctr"/>
            <a:r>
              <a:rPr lang="en-US" sz="2200" cap="none" dirty="0">
                <a:latin typeface="Arial" panose="020B0604020202020204" pitchFamily="34" charset="0"/>
                <a:cs typeface="Arial" panose="020B0604020202020204" pitchFamily="34" charset="0"/>
              </a:rPr>
              <a:t>Community care and Management of Longer –term Condition</a:t>
            </a:r>
          </a:p>
          <a:p>
            <a:pPr algn="ctr"/>
            <a:r>
              <a:rPr lang="en-US" sz="2200" cap="none" dirty="0">
                <a:latin typeface="Arial" panose="020B0604020202020204" pitchFamily="34" charset="0"/>
                <a:cs typeface="Arial" panose="020B0604020202020204" pitchFamily="34" charset="0"/>
              </a:rPr>
              <a:t>Lecturer Dr Aishat Bake </a:t>
            </a:r>
          </a:p>
          <a:p>
            <a:pPr algn="ctr"/>
            <a:r>
              <a:rPr lang="en-US" sz="2200" cap="none">
                <a:latin typeface="Arial" panose="020B0604020202020204" pitchFamily="34" charset="0"/>
                <a:cs typeface="Arial" panose="020B0604020202020204" pitchFamily="34" charset="0"/>
              </a:rPr>
              <a:t>Module code LCHS7003</a:t>
            </a:r>
            <a:endParaRPr lang="en-US" sz="22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8363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A5BCE-65E9-90AC-31EA-43E615D60EDA}"/>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What is Heart Failure?</a:t>
            </a:r>
          </a:p>
        </p:txBody>
      </p:sp>
      <p:sp>
        <p:nvSpPr>
          <p:cNvPr id="3" name="Content Placeholder 2">
            <a:extLst>
              <a:ext uri="{FF2B5EF4-FFF2-40B4-BE49-F238E27FC236}">
                <a16:creationId xmlns:a16="http://schemas.microsoft.com/office/drawing/2014/main" id="{95A2B815-959F-A08E-A66F-815BF376D631}"/>
              </a:ext>
            </a:extLst>
          </p:cNvPr>
          <p:cNvSpPr>
            <a:spLocks noGrp="1"/>
          </p:cNvSpPr>
          <p:nvPr>
            <p:ph idx="1"/>
          </p:nvPr>
        </p:nvSpPr>
        <p:spPr>
          <a:xfrm>
            <a:off x="838200" y="1825625"/>
            <a:ext cx="6858663" cy="4351338"/>
          </a:xfrm>
        </p:spPr>
        <p:txBody>
          <a:bodyPr/>
          <a:lstStyle/>
          <a:p>
            <a:r>
              <a:rPr lang="en-US" sz="2200" dirty="0">
                <a:latin typeface="Arial" panose="020B0604020202020204" pitchFamily="34" charset="0"/>
                <a:cs typeface="Arial" panose="020B0604020202020204" pitchFamily="34" charset="0"/>
              </a:rPr>
              <a:t>Heart failure is chronic.</a:t>
            </a:r>
          </a:p>
          <a:p>
            <a:r>
              <a:rPr lang="en-US" sz="2200" dirty="0">
                <a:latin typeface="Arial" panose="020B0604020202020204" pitchFamily="34" charset="0"/>
                <a:cs typeface="Arial" panose="020B0604020202020204" pitchFamily="34" charset="0"/>
              </a:rPr>
              <a:t>It happens when there is limited pumping of the heart.</a:t>
            </a:r>
          </a:p>
          <a:p>
            <a:r>
              <a:rPr lang="en-US" sz="2200" dirty="0">
                <a:latin typeface="Arial" panose="020B0604020202020204" pitchFamily="34" charset="0"/>
                <a:cs typeface="Arial" panose="020B0604020202020204" pitchFamily="34" charset="0"/>
              </a:rPr>
              <a:t>The symptoms decrease the day-to-day functioning.</a:t>
            </a:r>
          </a:p>
          <a:p>
            <a:r>
              <a:rPr lang="en-US" sz="2200" dirty="0">
                <a:latin typeface="Arial" panose="020B0604020202020204" pitchFamily="34" charset="0"/>
                <a:cs typeface="Arial" panose="020B0604020202020204" pitchFamily="34" charset="0"/>
              </a:rPr>
              <a:t>Causes: Cardiovascular damage.</a:t>
            </a:r>
          </a:p>
          <a:p>
            <a:r>
              <a:rPr lang="en-US" sz="2200" dirty="0">
                <a:latin typeface="Arial" panose="020B0604020202020204" pitchFamily="34" charset="0"/>
                <a:cs typeface="Arial" panose="020B0604020202020204" pitchFamily="34" charset="0"/>
              </a:rPr>
              <a:t>Routine support is needed for management.</a:t>
            </a:r>
          </a:p>
          <a:p>
            <a:r>
              <a:rPr lang="en-US" sz="2200" dirty="0">
                <a:latin typeface="Arial" panose="020B0604020202020204" pitchFamily="34" charset="0"/>
                <a:cs typeface="Arial" panose="020B0604020202020204" pitchFamily="34" charset="0"/>
              </a:rPr>
              <a:t>The use of person-centered care increases positive results.</a:t>
            </a:r>
          </a:p>
          <a:p>
            <a:endParaRPr lang="en-US" dirty="0"/>
          </a:p>
        </p:txBody>
      </p:sp>
      <p:pic>
        <p:nvPicPr>
          <p:cNvPr id="5" name="Picture 4">
            <a:extLst>
              <a:ext uri="{FF2B5EF4-FFF2-40B4-BE49-F238E27FC236}">
                <a16:creationId xmlns:a16="http://schemas.microsoft.com/office/drawing/2014/main" id="{2D5A895F-8A8B-F378-B6B5-B3C5DCD9B1C8}"/>
              </a:ext>
            </a:extLst>
          </p:cNvPr>
          <p:cNvPicPr>
            <a:picLocks noChangeAspect="1"/>
          </p:cNvPicPr>
          <p:nvPr/>
        </p:nvPicPr>
        <p:blipFill>
          <a:blip r:embed="rId3"/>
          <a:stretch>
            <a:fillRect/>
          </a:stretch>
        </p:blipFill>
        <p:spPr>
          <a:xfrm>
            <a:off x="7696863" y="1825625"/>
            <a:ext cx="4398493" cy="3935837"/>
          </a:xfrm>
          <a:prstGeom prst="rect">
            <a:avLst/>
          </a:prstGeom>
        </p:spPr>
      </p:pic>
    </p:spTree>
    <p:extLst>
      <p:ext uri="{BB962C8B-B14F-4D97-AF65-F5344CB8AC3E}">
        <p14:creationId xmlns:p14="http://schemas.microsoft.com/office/powerpoint/2010/main" val="2759567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3DAF0-76B1-A184-B101-C92C4D3F237A}"/>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Prevalence in the world and the UK</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BAE2BA-9E89-8FF0-4551-C45C2B710B4C}"/>
              </a:ext>
            </a:extLst>
          </p:cNvPr>
          <p:cNvSpPr>
            <a:spLocks noGrp="1"/>
          </p:cNvSpPr>
          <p:nvPr>
            <p:ph idx="1"/>
          </p:nvPr>
        </p:nvSpPr>
        <p:spPr>
          <a:xfrm>
            <a:off x="838200" y="1825625"/>
            <a:ext cx="7056863" cy="4351338"/>
          </a:xfrm>
        </p:spPr>
        <p:txBody>
          <a:bodyPr/>
          <a:lstStyle/>
          <a:p>
            <a:r>
              <a:rPr lang="en-US" sz="2200" dirty="0">
                <a:latin typeface="Arial" panose="020B0604020202020204" pitchFamily="34" charset="0"/>
                <a:cs typeface="Arial" panose="020B0604020202020204" pitchFamily="34" charset="0"/>
              </a:rPr>
              <a:t>Millions of people are affected by heart failure.</a:t>
            </a:r>
          </a:p>
          <a:p>
            <a:r>
              <a:rPr lang="en-US" sz="2200" dirty="0">
                <a:latin typeface="Arial" panose="020B0604020202020204" pitchFamily="34" charset="0"/>
                <a:cs typeface="Arial" panose="020B0604020202020204" pitchFamily="34" charset="0"/>
              </a:rPr>
              <a:t>The worldwide prevalence amounts to more than 64 million.</a:t>
            </a:r>
          </a:p>
          <a:p>
            <a:r>
              <a:rPr lang="en-US" sz="2200" dirty="0">
                <a:latin typeface="Arial" panose="020B0604020202020204" pitchFamily="34" charset="0"/>
                <a:cs typeface="Arial" panose="020B0604020202020204" pitchFamily="34" charset="0"/>
              </a:rPr>
              <a:t>UK cases exceed 920,000.</a:t>
            </a:r>
          </a:p>
          <a:p>
            <a:r>
              <a:rPr lang="en-US" sz="2200" dirty="0">
                <a:latin typeface="Arial" panose="020B0604020202020204" pitchFamily="34" charset="0"/>
                <a:cs typeface="Arial" panose="020B0604020202020204" pitchFamily="34" charset="0"/>
              </a:rPr>
              <a:t>With aging, there is an increase in disease burden.</a:t>
            </a:r>
          </a:p>
          <a:p>
            <a:r>
              <a:rPr lang="en-US" sz="2200" dirty="0">
                <a:latin typeface="Arial" panose="020B0604020202020204" pitchFamily="34" charset="0"/>
                <a:cs typeface="Arial" panose="020B0604020202020204" pitchFamily="34" charset="0"/>
              </a:rPr>
              <a:t>Survival helps in increasing prevalence.</a:t>
            </a:r>
          </a:p>
          <a:p>
            <a:r>
              <a:rPr lang="en-US" sz="2200" dirty="0">
                <a:latin typeface="Arial" panose="020B0604020202020204" pitchFamily="34" charset="0"/>
                <a:cs typeface="Arial" panose="020B0604020202020204" pitchFamily="34" charset="0"/>
              </a:rPr>
              <a:t>There is an ongoing increase in healthcare demand.</a:t>
            </a:r>
          </a:p>
          <a:p>
            <a:endParaRPr lang="en-US" b="1" dirty="0"/>
          </a:p>
        </p:txBody>
      </p:sp>
      <p:pic>
        <p:nvPicPr>
          <p:cNvPr id="5" name="Picture 4">
            <a:extLst>
              <a:ext uri="{FF2B5EF4-FFF2-40B4-BE49-F238E27FC236}">
                <a16:creationId xmlns:a16="http://schemas.microsoft.com/office/drawing/2014/main" id="{FC425E5C-7686-A116-4B47-06202808DB43}"/>
              </a:ext>
            </a:extLst>
          </p:cNvPr>
          <p:cNvPicPr>
            <a:picLocks noChangeAspect="1"/>
          </p:cNvPicPr>
          <p:nvPr/>
        </p:nvPicPr>
        <p:blipFill>
          <a:blip r:embed="rId3"/>
          <a:stretch>
            <a:fillRect/>
          </a:stretch>
        </p:blipFill>
        <p:spPr>
          <a:xfrm>
            <a:off x="8087152" y="1940312"/>
            <a:ext cx="4052810" cy="3791415"/>
          </a:xfrm>
          <a:prstGeom prst="rect">
            <a:avLst/>
          </a:prstGeom>
        </p:spPr>
      </p:pic>
    </p:spTree>
    <p:extLst>
      <p:ext uri="{BB962C8B-B14F-4D97-AF65-F5344CB8AC3E}">
        <p14:creationId xmlns:p14="http://schemas.microsoft.com/office/powerpoint/2010/main" val="1604398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36197-B993-4CA0-951F-20A79CC635D3}"/>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Economic and Social Burden</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D7954B-7164-7F1A-DCE0-BD21FB267B0B}"/>
              </a:ext>
            </a:extLst>
          </p:cNvPr>
          <p:cNvSpPr>
            <a:spLocks noGrp="1"/>
          </p:cNvSpPr>
          <p:nvPr>
            <p:ph idx="1"/>
          </p:nvPr>
        </p:nvSpPr>
        <p:spPr>
          <a:xfrm>
            <a:off x="414455" y="1925444"/>
            <a:ext cx="6595946" cy="4177178"/>
          </a:xfrm>
        </p:spPr>
        <p:txBody>
          <a:bodyPr/>
          <a:lstStyle/>
          <a:p>
            <a:r>
              <a:rPr lang="en-US" sz="2200" dirty="0">
                <a:latin typeface="Arial" panose="020B0604020202020204" pitchFamily="34" charset="0"/>
                <a:cs typeface="Arial" panose="020B0604020202020204" pitchFamily="34" charset="0"/>
              </a:rPr>
              <a:t>Heart failure results in serious financial pressure.</a:t>
            </a:r>
          </a:p>
          <a:p>
            <a:r>
              <a:rPr lang="en-US" sz="2200" dirty="0">
                <a:latin typeface="Arial" panose="020B0604020202020204" pitchFamily="34" charset="0"/>
                <a:cs typeface="Arial" panose="020B0604020202020204" pitchFamily="34" charset="0"/>
              </a:rPr>
              <a:t>The costs of the NHS are still significant.</a:t>
            </a:r>
          </a:p>
          <a:p>
            <a:r>
              <a:rPr lang="en-US" sz="2200" dirty="0">
                <a:latin typeface="Arial" panose="020B0604020202020204" pitchFamily="34" charset="0"/>
                <a:cs typeface="Arial" panose="020B0604020202020204" pitchFamily="34" charset="0"/>
              </a:rPr>
              <a:t>There are frequent hospital admissions.</a:t>
            </a:r>
          </a:p>
          <a:p>
            <a:r>
              <a:rPr lang="en-US" sz="2200" dirty="0">
                <a:latin typeface="Arial" panose="020B0604020202020204" pitchFamily="34" charset="0"/>
                <a:cs typeface="Arial" panose="020B0604020202020204" pitchFamily="34" charset="0"/>
              </a:rPr>
              <a:t>Symptoms limit independence.</a:t>
            </a:r>
          </a:p>
          <a:p>
            <a:r>
              <a:rPr lang="en-US" sz="2200" dirty="0">
                <a:latin typeface="Arial" panose="020B0604020202020204" pitchFamily="34" charset="0"/>
                <a:cs typeface="Arial" panose="020B0604020202020204" pitchFamily="34" charset="0"/>
              </a:rPr>
              <a:t>There is unpaid support given by the families.</a:t>
            </a:r>
          </a:p>
          <a:p>
            <a:r>
              <a:rPr lang="en-US" sz="2200" dirty="0">
                <a:latin typeface="Arial" panose="020B0604020202020204" pitchFamily="34" charset="0"/>
                <a:cs typeface="Arial" panose="020B0604020202020204" pitchFamily="34" charset="0"/>
              </a:rPr>
              <a:t>Outcomes are affected by social inequalities.</a:t>
            </a:r>
          </a:p>
          <a:p>
            <a:endParaRPr lang="en-US" dirty="0"/>
          </a:p>
        </p:txBody>
      </p:sp>
      <p:pic>
        <p:nvPicPr>
          <p:cNvPr id="5" name="Picture 4">
            <a:extLst>
              <a:ext uri="{FF2B5EF4-FFF2-40B4-BE49-F238E27FC236}">
                <a16:creationId xmlns:a16="http://schemas.microsoft.com/office/drawing/2014/main" id="{B6915F99-DA2A-0D05-C24A-AD9F18AB9A7F}"/>
              </a:ext>
            </a:extLst>
          </p:cNvPr>
          <p:cNvPicPr>
            <a:picLocks noChangeAspect="1"/>
          </p:cNvPicPr>
          <p:nvPr/>
        </p:nvPicPr>
        <p:blipFill>
          <a:blip r:embed="rId3"/>
          <a:stretch>
            <a:fillRect/>
          </a:stretch>
        </p:blipFill>
        <p:spPr>
          <a:xfrm>
            <a:off x="7270595" y="2193393"/>
            <a:ext cx="4579697" cy="3530900"/>
          </a:xfrm>
          <a:prstGeom prst="rect">
            <a:avLst/>
          </a:prstGeom>
        </p:spPr>
      </p:pic>
    </p:spTree>
    <p:extLst>
      <p:ext uri="{BB962C8B-B14F-4D97-AF65-F5344CB8AC3E}">
        <p14:creationId xmlns:p14="http://schemas.microsoft.com/office/powerpoint/2010/main" val="441909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F268-3A18-7D6E-0D25-345586A03B95}"/>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Diagnosis and Preliminary Examination</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2E7C29-CC08-771B-8DD8-8757529D3261}"/>
              </a:ext>
            </a:extLst>
          </p:cNvPr>
          <p:cNvSpPr>
            <a:spLocks noGrp="1"/>
          </p:cNvSpPr>
          <p:nvPr>
            <p:ph idx="1"/>
          </p:nvPr>
        </p:nvSpPr>
        <p:spPr>
          <a:xfrm>
            <a:off x="273205" y="1788454"/>
            <a:ext cx="7717403" cy="4351338"/>
          </a:xfrm>
        </p:spPr>
        <p:txBody>
          <a:bodyPr/>
          <a:lstStyle/>
          <a:p>
            <a:r>
              <a:rPr lang="en-US" sz="2200" dirty="0">
                <a:latin typeface="Arial" panose="020B0604020202020204" pitchFamily="34" charset="0"/>
                <a:cs typeface="Arial" panose="020B0604020202020204" pitchFamily="34" charset="0"/>
              </a:rPr>
              <a:t>A clinical examination is needed for diagnosis.</a:t>
            </a:r>
          </a:p>
          <a:p>
            <a:r>
              <a:rPr lang="en-US" sz="2200" dirty="0">
                <a:latin typeface="Arial" panose="020B0604020202020204" pitchFamily="34" charset="0"/>
                <a:cs typeface="Arial" panose="020B0604020202020204" pitchFamily="34" charset="0"/>
              </a:rPr>
              <a:t>The main examination occurs based on symptoms.</a:t>
            </a:r>
          </a:p>
          <a:p>
            <a:r>
              <a:rPr lang="en-US" sz="2200" dirty="0">
                <a:latin typeface="Arial" panose="020B0604020202020204" pitchFamily="34" charset="0"/>
                <a:cs typeface="Arial" panose="020B0604020202020204" pitchFamily="34" charset="0"/>
              </a:rPr>
              <a:t>Echocardiography reveals that there is cardiac functioning.</a:t>
            </a:r>
          </a:p>
          <a:p>
            <a:r>
              <a:rPr lang="en-US" sz="2200" dirty="0">
                <a:latin typeface="Arial" panose="020B0604020202020204" pitchFamily="34" charset="0"/>
                <a:cs typeface="Arial" panose="020B0604020202020204" pitchFamily="34" charset="0"/>
              </a:rPr>
              <a:t>Biomarkers can be used to make diagnostic decisions.</a:t>
            </a:r>
          </a:p>
          <a:p>
            <a:r>
              <a:rPr lang="en-US" sz="2200" dirty="0">
                <a:latin typeface="Arial" panose="020B0604020202020204" pitchFamily="34" charset="0"/>
                <a:cs typeface="Arial" panose="020B0604020202020204" pitchFamily="34" charset="0"/>
              </a:rPr>
              <a:t>Deterioration can be prevented through early identification.</a:t>
            </a:r>
          </a:p>
          <a:p>
            <a:r>
              <a:rPr lang="en-US" sz="2200" dirty="0">
                <a:latin typeface="Arial" panose="020B0604020202020204" pitchFamily="34" charset="0"/>
                <a:cs typeface="Arial" panose="020B0604020202020204" pitchFamily="34" charset="0"/>
              </a:rPr>
              <a:t>Such a personal approach demands a whole-person analysis to determine the patient's needs.</a:t>
            </a:r>
          </a:p>
          <a:p>
            <a:endParaRPr lang="en-US" dirty="0"/>
          </a:p>
        </p:txBody>
      </p:sp>
      <p:pic>
        <p:nvPicPr>
          <p:cNvPr id="5" name="Picture 4">
            <a:extLst>
              <a:ext uri="{FF2B5EF4-FFF2-40B4-BE49-F238E27FC236}">
                <a16:creationId xmlns:a16="http://schemas.microsoft.com/office/drawing/2014/main" id="{1261C8AB-4087-8EC8-0F2B-B865E1A9A684}"/>
              </a:ext>
            </a:extLst>
          </p:cNvPr>
          <p:cNvPicPr>
            <a:picLocks noChangeAspect="1"/>
          </p:cNvPicPr>
          <p:nvPr/>
        </p:nvPicPr>
        <p:blipFill>
          <a:blip r:embed="rId3"/>
          <a:stretch>
            <a:fillRect/>
          </a:stretch>
        </p:blipFill>
        <p:spPr>
          <a:xfrm>
            <a:off x="8162692" y="1853248"/>
            <a:ext cx="3895493" cy="3442010"/>
          </a:xfrm>
          <a:prstGeom prst="rect">
            <a:avLst/>
          </a:prstGeom>
        </p:spPr>
      </p:pic>
    </p:spTree>
    <p:extLst>
      <p:ext uri="{BB962C8B-B14F-4D97-AF65-F5344CB8AC3E}">
        <p14:creationId xmlns:p14="http://schemas.microsoft.com/office/powerpoint/2010/main" val="3602520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00CE6-71DA-0ACE-1643-453AE7FB7C6A}"/>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UK Managerial Frameworks</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373D71-9F22-793C-BAB7-BBE35F6D15CA}"/>
              </a:ext>
            </a:extLst>
          </p:cNvPr>
          <p:cNvSpPr>
            <a:spLocks noGrp="1"/>
          </p:cNvSpPr>
          <p:nvPr>
            <p:ph idx="1"/>
          </p:nvPr>
        </p:nvSpPr>
        <p:spPr>
          <a:xfrm>
            <a:off x="206298" y="1773586"/>
            <a:ext cx="7443439" cy="4351338"/>
          </a:xfrm>
        </p:spPr>
        <p:txBody>
          <a:bodyPr/>
          <a:lstStyle/>
          <a:p>
            <a:r>
              <a:rPr lang="en-US" sz="2200" dirty="0">
                <a:latin typeface="Arial" panose="020B0604020202020204" pitchFamily="34" charset="0"/>
                <a:cs typeface="Arial" panose="020B0604020202020204" pitchFamily="34" charset="0"/>
              </a:rPr>
              <a:t>Person-centered care helps to direct the management process.</a:t>
            </a:r>
          </a:p>
          <a:p>
            <a:r>
              <a:rPr lang="en-US" sz="2200" dirty="0">
                <a:latin typeface="Arial" panose="020B0604020202020204" pitchFamily="34" charset="0"/>
                <a:cs typeface="Arial" panose="020B0604020202020204" pitchFamily="34" charset="0"/>
              </a:rPr>
              <a:t>The NHS House of Care encourages partnerships.</a:t>
            </a:r>
          </a:p>
          <a:p>
            <a:r>
              <a:rPr lang="en-US" sz="2200" dirty="0">
                <a:latin typeface="Arial" panose="020B0604020202020204" pitchFamily="34" charset="0"/>
                <a:cs typeface="Arial" panose="020B0604020202020204" pitchFamily="34" charset="0"/>
              </a:rPr>
              <a:t>The Chronic Care Model promotes integration.</a:t>
            </a:r>
          </a:p>
          <a:p>
            <a:r>
              <a:rPr lang="en-US" sz="2200" dirty="0">
                <a:latin typeface="Arial" panose="020B0604020202020204" pitchFamily="34" charset="0"/>
                <a:cs typeface="Arial" panose="020B0604020202020204" pitchFamily="34" charset="0"/>
              </a:rPr>
              <a:t>Interaction is improved through mutual decisions.</a:t>
            </a:r>
          </a:p>
          <a:p>
            <a:r>
              <a:rPr lang="en-US" sz="2200" dirty="0">
                <a:latin typeface="Arial" panose="020B0604020202020204" pitchFamily="34" charset="0"/>
                <a:cs typeface="Arial" panose="020B0604020202020204" pitchFamily="34" charset="0"/>
              </a:rPr>
              <a:t>The structures should have enough resources.</a:t>
            </a:r>
          </a:p>
          <a:p>
            <a:r>
              <a:rPr lang="en-US" sz="2200" dirty="0">
                <a:latin typeface="Arial" panose="020B0604020202020204" pitchFamily="34" charset="0"/>
                <a:cs typeface="Arial" panose="020B0604020202020204" pitchFamily="34" charset="0"/>
              </a:rPr>
              <a:t>Implementation affects outcomes.</a:t>
            </a:r>
          </a:p>
          <a:p>
            <a:endParaRPr lang="en-US" dirty="0"/>
          </a:p>
        </p:txBody>
      </p:sp>
      <p:pic>
        <p:nvPicPr>
          <p:cNvPr id="5" name="Picture 4">
            <a:extLst>
              <a:ext uri="{FF2B5EF4-FFF2-40B4-BE49-F238E27FC236}">
                <a16:creationId xmlns:a16="http://schemas.microsoft.com/office/drawing/2014/main" id="{D0E84B30-FC04-5D28-0D10-6E591CB9A3CE}"/>
              </a:ext>
            </a:extLst>
          </p:cNvPr>
          <p:cNvPicPr>
            <a:picLocks noChangeAspect="1"/>
          </p:cNvPicPr>
          <p:nvPr/>
        </p:nvPicPr>
        <p:blipFill>
          <a:blip r:embed="rId3"/>
          <a:stretch>
            <a:fillRect/>
          </a:stretch>
        </p:blipFill>
        <p:spPr>
          <a:xfrm>
            <a:off x="8021444" y="1977483"/>
            <a:ext cx="3964257" cy="3248722"/>
          </a:xfrm>
          <a:prstGeom prst="rect">
            <a:avLst/>
          </a:prstGeom>
        </p:spPr>
      </p:pic>
    </p:spTree>
    <p:extLst>
      <p:ext uri="{BB962C8B-B14F-4D97-AF65-F5344CB8AC3E}">
        <p14:creationId xmlns:p14="http://schemas.microsoft.com/office/powerpoint/2010/main" val="2045998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D393-77D0-EA91-6A03-5B7541F6BA9D}"/>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Treatment Options in the UK</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A64C07-684C-06C0-A383-8CD4E896AAFA}"/>
              </a:ext>
            </a:extLst>
          </p:cNvPr>
          <p:cNvSpPr>
            <a:spLocks noGrp="1"/>
          </p:cNvSpPr>
          <p:nvPr>
            <p:ph idx="1"/>
          </p:nvPr>
        </p:nvSpPr>
        <p:spPr>
          <a:xfrm>
            <a:off x="788020" y="1825625"/>
            <a:ext cx="6694157" cy="4351338"/>
          </a:xfrm>
        </p:spPr>
        <p:txBody>
          <a:bodyPr/>
          <a:lstStyle/>
          <a:p>
            <a:r>
              <a:rPr lang="en-US" sz="2200" dirty="0">
                <a:latin typeface="Arial" panose="020B0604020202020204" pitchFamily="34" charset="0"/>
                <a:cs typeface="Arial" panose="020B0604020202020204" pitchFamily="34" charset="0"/>
              </a:rPr>
              <a:t>Drugs slow the disease's advancement.</a:t>
            </a:r>
          </a:p>
          <a:p>
            <a:r>
              <a:rPr lang="en-US" sz="2200" dirty="0">
                <a:latin typeface="Arial" panose="020B0604020202020204" pitchFamily="34" charset="0"/>
                <a:cs typeface="Arial" panose="020B0604020202020204" pitchFamily="34" charset="0"/>
              </a:rPr>
              <a:t>Beta-blockers enhance heart conditions.</a:t>
            </a:r>
          </a:p>
          <a:p>
            <a:r>
              <a:rPr lang="en-US" sz="2200" dirty="0">
                <a:latin typeface="Arial" panose="020B0604020202020204" pitchFamily="34" charset="0"/>
                <a:cs typeface="Arial" panose="020B0604020202020204" pitchFamily="34" charset="0"/>
              </a:rPr>
              <a:t>The use of SGLT2 inhibitors is advantageous.</a:t>
            </a:r>
          </a:p>
          <a:p>
            <a:r>
              <a:rPr lang="en-US" sz="2200" dirty="0">
                <a:latin typeface="Arial" panose="020B0604020202020204" pitchFamily="34" charset="0"/>
                <a:cs typeface="Arial" panose="020B0604020202020204" pitchFamily="34" charset="0"/>
              </a:rPr>
              <a:t>Rehabilitation helps in physical functioning.</a:t>
            </a:r>
          </a:p>
          <a:p>
            <a:r>
              <a:rPr lang="en-US" sz="2200" dirty="0">
                <a:latin typeface="Arial" panose="020B0604020202020204" pitchFamily="34" charset="0"/>
                <a:cs typeface="Arial" panose="020B0604020202020204" pitchFamily="34" charset="0"/>
              </a:rPr>
              <a:t>Treatment ought to be more personal.</a:t>
            </a:r>
          </a:p>
          <a:p>
            <a:r>
              <a:rPr lang="en-US" sz="2200" dirty="0">
                <a:latin typeface="Arial" panose="020B0604020202020204" pitchFamily="34" charset="0"/>
                <a:cs typeface="Arial" panose="020B0604020202020204" pitchFamily="34" charset="0"/>
              </a:rPr>
              <a:t>Disproportions of access remain an issue.</a:t>
            </a:r>
          </a:p>
          <a:p>
            <a:endParaRPr lang="en-US" dirty="0"/>
          </a:p>
        </p:txBody>
      </p:sp>
      <p:pic>
        <p:nvPicPr>
          <p:cNvPr id="5" name="Picture 4">
            <a:extLst>
              <a:ext uri="{FF2B5EF4-FFF2-40B4-BE49-F238E27FC236}">
                <a16:creationId xmlns:a16="http://schemas.microsoft.com/office/drawing/2014/main" id="{3EEE017F-4B2C-4509-24A6-1849CC4281AA}"/>
              </a:ext>
            </a:extLst>
          </p:cNvPr>
          <p:cNvPicPr>
            <a:picLocks noChangeAspect="1"/>
          </p:cNvPicPr>
          <p:nvPr/>
        </p:nvPicPr>
        <p:blipFill>
          <a:blip r:embed="rId3"/>
          <a:stretch>
            <a:fillRect/>
          </a:stretch>
        </p:blipFill>
        <p:spPr>
          <a:xfrm>
            <a:off x="7590263" y="2115556"/>
            <a:ext cx="4408449" cy="3355975"/>
          </a:xfrm>
          <a:prstGeom prst="rect">
            <a:avLst/>
          </a:prstGeom>
        </p:spPr>
      </p:pic>
    </p:spTree>
    <p:extLst>
      <p:ext uri="{BB962C8B-B14F-4D97-AF65-F5344CB8AC3E}">
        <p14:creationId xmlns:p14="http://schemas.microsoft.com/office/powerpoint/2010/main" val="354840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25712-26CB-CB29-0C08-48F2CA6E1BDC}"/>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Common Comorbidities</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1A4CA6-6779-80CE-545E-68854BF844E5}"/>
              </a:ext>
            </a:extLst>
          </p:cNvPr>
          <p:cNvSpPr>
            <a:spLocks noGrp="1"/>
          </p:cNvSpPr>
          <p:nvPr>
            <p:ph idx="1"/>
          </p:nvPr>
        </p:nvSpPr>
        <p:spPr>
          <a:xfrm>
            <a:off x="295508" y="1743849"/>
            <a:ext cx="6871009" cy="4351338"/>
          </a:xfrm>
        </p:spPr>
        <p:txBody>
          <a:bodyPr>
            <a:normAutofit/>
          </a:bodyPr>
          <a:lstStyle/>
          <a:p>
            <a:r>
              <a:rPr lang="en-US" sz="2200" dirty="0">
                <a:latin typeface="Arial" panose="020B0604020202020204" pitchFamily="34" charset="0"/>
                <a:cs typeface="Arial" panose="020B0604020202020204" pitchFamily="34" charset="0"/>
              </a:rPr>
              <a:t>High blood pressure intensifies heart pressure.</a:t>
            </a:r>
          </a:p>
          <a:p>
            <a:r>
              <a:rPr lang="en-US" sz="2200" dirty="0">
                <a:latin typeface="Arial" panose="020B0604020202020204" pitchFamily="34" charset="0"/>
                <a:cs typeface="Arial" panose="020B0604020202020204" pitchFamily="34" charset="0"/>
              </a:rPr>
              <a:t>Diabetes makes it difficult to manage the disease.</a:t>
            </a:r>
          </a:p>
          <a:p>
            <a:r>
              <a:rPr lang="en-US" sz="2200" dirty="0">
                <a:latin typeface="Arial" panose="020B0604020202020204" pitchFamily="34" charset="0"/>
                <a:cs typeface="Arial" panose="020B0604020202020204" pitchFamily="34" charset="0"/>
              </a:rPr>
              <a:t>Kidney disease influences options of treatment.</a:t>
            </a:r>
          </a:p>
          <a:p>
            <a:r>
              <a:rPr lang="en-US" sz="2200" dirty="0">
                <a:latin typeface="Arial" panose="020B0604020202020204" pitchFamily="34" charset="0"/>
                <a:cs typeface="Arial" panose="020B0604020202020204" pitchFamily="34" charset="0"/>
              </a:rPr>
              <a:t>There is a risk to cardiovascular health due to obesity.</a:t>
            </a:r>
          </a:p>
          <a:p>
            <a:r>
              <a:rPr lang="en-US" sz="2200" dirty="0">
                <a:latin typeface="Arial" panose="020B0604020202020204" pitchFamily="34" charset="0"/>
                <a:cs typeface="Arial" panose="020B0604020202020204" pitchFamily="34" charset="0"/>
              </a:rPr>
              <a:t>Depression decreases self-management skills.</a:t>
            </a:r>
          </a:p>
          <a:p>
            <a:r>
              <a:rPr lang="en-US" sz="2200" dirty="0">
                <a:latin typeface="Arial" panose="020B0604020202020204" pitchFamily="34" charset="0"/>
                <a:cs typeface="Arial" panose="020B0604020202020204" pitchFamily="34" charset="0"/>
              </a:rPr>
              <a:t>There are numerous conditions that need to be coordinated.</a:t>
            </a:r>
          </a:p>
          <a:p>
            <a:endParaRPr lang="en-US" dirty="0"/>
          </a:p>
        </p:txBody>
      </p:sp>
      <p:pic>
        <p:nvPicPr>
          <p:cNvPr id="5" name="Picture 4">
            <a:extLst>
              <a:ext uri="{FF2B5EF4-FFF2-40B4-BE49-F238E27FC236}">
                <a16:creationId xmlns:a16="http://schemas.microsoft.com/office/drawing/2014/main" id="{1D06C0DE-BAAA-1068-EB89-30F5D60F993A}"/>
              </a:ext>
            </a:extLst>
          </p:cNvPr>
          <p:cNvPicPr>
            <a:picLocks noChangeAspect="1"/>
          </p:cNvPicPr>
          <p:nvPr/>
        </p:nvPicPr>
        <p:blipFill>
          <a:blip r:embed="rId3"/>
          <a:stretch>
            <a:fillRect/>
          </a:stretch>
        </p:blipFill>
        <p:spPr>
          <a:xfrm>
            <a:off x="7441581" y="2074127"/>
            <a:ext cx="4586868" cy="3813717"/>
          </a:xfrm>
          <a:prstGeom prst="rect">
            <a:avLst/>
          </a:prstGeom>
        </p:spPr>
      </p:pic>
    </p:spTree>
    <p:extLst>
      <p:ext uri="{BB962C8B-B14F-4D97-AF65-F5344CB8AC3E}">
        <p14:creationId xmlns:p14="http://schemas.microsoft.com/office/powerpoint/2010/main" val="608535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414BC-8E0C-1623-CD21-AA1B3CD0933A}"/>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Prevention Strategies</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ECA92C-FD42-2F9A-8773-6003F18A3FE3}"/>
              </a:ext>
            </a:extLst>
          </p:cNvPr>
          <p:cNvSpPr>
            <a:spLocks noGrp="1"/>
          </p:cNvSpPr>
          <p:nvPr>
            <p:ph idx="1"/>
          </p:nvPr>
        </p:nvSpPr>
        <p:spPr>
          <a:xfrm>
            <a:off x="511098" y="1977483"/>
            <a:ext cx="6848707" cy="4140007"/>
          </a:xfrm>
        </p:spPr>
        <p:txBody>
          <a:bodyPr/>
          <a:lstStyle/>
          <a:p>
            <a:r>
              <a:rPr lang="en-US" sz="2200" dirty="0">
                <a:latin typeface="Arial" panose="020B0604020202020204" pitchFamily="34" charset="0"/>
                <a:cs typeface="Arial" panose="020B0604020202020204" pitchFamily="34" charset="0"/>
              </a:rPr>
              <a:t>Prevention is oriented towards cardiovascular risks.</a:t>
            </a:r>
          </a:p>
          <a:p>
            <a:r>
              <a:rPr lang="en-US" sz="2200" dirty="0">
                <a:latin typeface="Arial" panose="020B0604020202020204" pitchFamily="34" charset="0"/>
                <a:cs typeface="Arial" panose="020B0604020202020204" pitchFamily="34" charset="0"/>
              </a:rPr>
              <a:t>Changes in lifestyle minimize the risk.</a:t>
            </a:r>
          </a:p>
          <a:p>
            <a:r>
              <a:rPr lang="en-US" sz="2200" dirty="0">
                <a:latin typeface="Arial" panose="020B0604020202020204" pitchFamily="34" charset="0"/>
                <a:cs typeface="Arial" panose="020B0604020202020204" pitchFamily="34" charset="0"/>
              </a:rPr>
              <a:t>Quitting smoking increases the results.</a:t>
            </a:r>
          </a:p>
          <a:p>
            <a:r>
              <a:rPr lang="en-US" sz="2200" dirty="0">
                <a:latin typeface="Arial" panose="020B0604020202020204" pitchFamily="34" charset="0"/>
                <a:cs typeface="Arial" panose="020B0604020202020204" pitchFamily="34" charset="0"/>
              </a:rPr>
              <a:t>Blood pressure control is important.</a:t>
            </a:r>
          </a:p>
          <a:p>
            <a:r>
              <a:rPr lang="en-US" sz="2200" dirty="0">
                <a:latin typeface="Arial" panose="020B0604020202020204" pitchFamily="34" charset="0"/>
                <a:cs typeface="Arial" panose="020B0604020202020204" pitchFamily="34" charset="0"/>
              </a:rPr>
              <a:t>Complications can be avoided through early diagnosis.</a:t>
            </a:r>
          </a:p>
          <a:p>
            <a:r>
              <a:rPr lang="en-US" sz="2200" dirty="0">
                <a:latin typeface="Arial" panose="020B0604020202020204" pitchFamily="34" charset="0"/>
                <a:cs typeface="Arial" panose="020B0604020202020204" pitchFamily="34" charset="0"/>
              </a:rPr>
              <a:t>Prevention is affected by social factors.</a:t>
            </a:r>
          </a:p>
          <a:p>
            <a:endParaRPr lang="en-US" dirty="0"/>
          </a:p>
        </p:txBody>
      </p:sp>
      <p:pic>
        <p:nvPicPr>
          <p:cNvPr id="7" name="Picture 6">
            <a:extLst>
              <a:ext uri="{FF2B5EF4-FFF2-40B4-BE49-F238E27FC236}">
                <a16:creationId xmlns:a16="http://schemas.microsoft.com/office/drawing/2014/main" id="{4BA7983A-50F8-80EA-7AF1-E3C825F3CF49}"/>
              </a:ext>
            </a:extLst>
          </p:cNvPr>
          <p:cNvPicPr>
            <a:picLocks noChangeAspect="1"/>
          </p:cNvPicPr>
          <p:nvPr/>
        </p:nvPicPr>
        <p:blipFill>
          <a:blip r:embed="rId3"/>
          <a:stretch>
            <a:fillRect/>
          </a:stretch>
        </p:blipFill>
        <p:spPr>
          <a:xfrm>
            <a:off x="7553094" y="1977483"/>
            <a:ext cx="4348976" cy="3672467"/>
          </a:xfrm>
          <a:prstGeom prst="rect">
            <a:avLst/>
          </a:prstGeom>
        </p:spPr>
      </p:pic>
    </p:spTree>
    <p:extLst>
      <p:ext uri="{BB962C8B-B14F-4D97-AF65-F5344CB8AC3E}">
        <p14:creationId xmlns:p14="http://schemas.microsoft.com/office/powerpoint/2010/main" val="3102868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D961-EE6C-06CD-3C73-58E5163F9628}"/>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Co-productive Care Skills</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AA1271-D3C4-7928-C258-E625876AB183}"/>
              </a:ext>
            </a:extLst>
          </p:cNvPr>
          <p:cNvSpPr>
            <a:spLocks noGrp="1"/>
          </p:cNvSpPr>
          <p:nvPr>
            <p:ph idx="1"/>
          </p:nvPr>
        </p:nvSpPr>
        <p:spPr>
          <a:xfrm>
            <a:off x="111513" y="1825625"/>
            <a:ext cx="7084742" cy="4351338"/>
          </a:xfrm>
        </p:spPr>
        <p:txBody>
          <a:bodyPr/>
          <a:lstStyle/>
          <a:p>
            <a:r>
              <a:rPr lang="en-US" sz="2200" dirty="0">
                <a:latin typeface="Arial" panose="020B0604020202020204" pitchFamily="34" charset="0"/>
                <a:cs typeface="Arial" panose="020B0604020202020204" pitchFamily="34" charset="0"/>
              </a:rPr>
              <a:t>Therapeutic relationships can be achieved with the aid of communication.</a:t>
            </a:r>
          </a:p>
          <a:p>
            <a:r>
              <a:rPr lang="en-US" sz="2200" dirty="0">
                <a:latin typeface="Arial" panose="020B0604020202020204" pitchFamily="34" charset="0"/>
                <a:cs typeface="Arial" panose="020B0604020202020204" pitchFamily="34" charset="0"/>
              </a:rPr>
              <a:t>Patient autonomy is guaranteed through respect.</a:t>
            </a:r>
          </a:p>
          <a:p>
            <a:r>
              <a:rPr lang="en-US" sz="2200" dirty="0">
                <a:latin typeface="Arial" panose="020B0604020202020204" pitchFamily="34" charset="0"/>
                <a:cs typeface="Arial" panose="020B0604020202020204" pitchFamily="34" charset="0"/>
              </a:rPr>
              <a:t>Lived experiences are acknowledged through empathy.</a:t>
            </a:r>
          </a:p>
          <a:p>
            <a:r>
              <a:rPr lang="en-US" sz="2200" dirty="0">
                <a:latin typeface="Arial" panose="020B0604020202020204" pitchFamily="34" charset="0"/>
                <a:cs typeface="Arial" panose="020B0604020202020204" pitchFamily="34" charset="0"/>
              </a:rPr>
              <a:t>Collaboration improves decision-making.</a:t>
            </a:r>
          </a:p>
          <a:p>
            <a:r>
              <a:rPr lang="en-US" sz="2200" dirty="0">
                <a:latin typeface="Arial" panose="020B0604020202020204" pitchFamily="34" charset="0"/>
                <a:cs typeface="Arial" panose="020B0604020202020204" pitchFamily="34" charset="0"/>
              </a:rPr>
              <a:t>During practice, professionals are required to be reflective.</a:t>
            </a:r>
          </a:p>
          <a:p>
            <a:r>
              <a:rPr lang="en-US" sz="2200" dirty="0">
                <a:latin typeface="Arial" panose="020B0604020202020204" pitchFamily="34" charset="0"/>
                <a:cs typeface="Arial" panose="020B0604020202020204" pitchFamily="34" charset="0"/>
              </a:rPr>
              <a:t>Families are significant.</a:t>
            </a:r>
          </a:p>
          <a:p>
            <a:endParaRPr lang="en-US" dirty="0"/>
          </a:p>
        </p:txBody>
      </p:sp>
      <p:pic>
        <p:nvPicPr>
          <p:cNvPr id="5" name="Picture 4">
            <a:extLst>
              <a:ext uri="{FF2B5EF4-FFF2-40B4-BE49-F238E27FC236}">
                <a16:creationId xmlns:a16="http://schemas.microsoft.com/office/drawing/2014/main" id="{F5659526-378D-C76D-67CE-7A8E37AFE121}"/>
              </a:ext>
            </a:extLst>
          </p:cNvPr>
          <p:cNvPicPr>
            <a:picLocks noChangeAspect="1"/>
          </p:cNvPicPr>
          <p:nvPr/>
        </p:nvPicPr>
        <p:blipFill>
          <a:blip r:embed="rId3"/>
          <a:stretch>
            <a:fillRect/>
          </a:stretch>
        </p:blipFill>
        <p:spPr>
          <a:xfrm>
            <a:off x="7389542" y="2036956"/>
            <a:ext cx="4690946" cy="4044175"/>
          </a:xfrm>
          <a:prstGeom prst="rect">
            <a:avLst/>
          </a:prstGeom>
        </p:spPr>
      </p:pic>
    </p:spTree>
    <p:extLst>
      <p:ext uri="{BB962C8B-B14F-4D97-AF65-F5344CB8AC3E}">
        <p14:creationId xmlns:p14="http://schemas.microsoft.com/office/powerpoint/2010/main" val="3419366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F56F-C576-59A4-E9C3-2EE883F6F498}"/>
              </a:ext>
            </a:extLst>
          </p:cNvPr>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Self-Management Recommendations</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E316F3-2C54-E35F-EF11-CC1667EA22AA}"/>
              </a:ext>
            </a:extLst>
          </p:cNvPr>
          <p:cNvSpPr>
            <a:spLocks noGrp="1"/>
          </p:cNvSpPr>
          <p:nvPr>
            <p:ph idx="1"/>
          </p:nvPr>
        </p:nvSpPr>
        <p:spPr>
          <a:xfrm>
            <a:off x="280639" y="1853247"/>
            <a:ext cx="7502912" cy="4115559"/>
          </a:xfrm>
        </p:spPr>
        <p:txBody>
          <a:bodyPr>
            <a:normAutofit/>
          </a:bodyPr>
          <a:lstStyle/>
          <a:p>
            <a:r>
              <a:rPr lang="en-US" sz="2200" dirty="0">
                <a:latin typeface="Arial" panose="020B0604020202020204" pitchFamily="34" charset="0"/>
                <a:cs typeface="Arial" panose="020B0604020202020204" pitchFamily="34" charset="0"/>
              </a:rPr>
              <a:t>Individualized plans are employed to provide stimulus towards self-reliance.</a:t>
            </a:r>
          </a:p>
          <a:p>
            <a:r>
              <a:rPr lang="en-US" sz="2200" dirty="0">
                <a:latin typeface="Arial" panose="020B0604020202020204" pitchFamily="34" charset="0"/>
                <a:cs typeface="Arial" panose="020B0604020202020204" pitchFamily="34" charset="0"/>
              </a:rPr>
              <a:t>The identification of symptoms is improved by education.</a:t>
            </a:r>
          </a:p>
          <a:p>
            <a:r>
              <a:rPr lang="en-US" sz="2200" dirty="0">
                <a:latin typeface="Arial" panose="020B0604020202020204" pitchFamily="34" charset="0"/>
                <a:cs typeface="Arial" panose="020B0604020202020204" pitchFamily="34" charset="0"/>
              </a:rPr>
              <a:t>Self-management should be encouraged through professional aid.</a:t>
            </a:r>
          </a:p>
          <a:p>
            <a:r>
              <a:rPr lang="en-US" sz="2200" dirty="0">
                <a:latin typeface="Arial" panose="020B0604020202020204" pitchFamily="34" charset="0"/>
                <a:cs typeface="Arial" panose="020B0604020202020204" pitchFamily="34" charset="0"/>
              </a:rPr>
              <a:t>Psychological care is beneficial to enhancing well-being.</a:t>
            </a:r>
          </a:p>
          <a:p>
            <a:r>
              <a:rPr lang="en-US" sz="2200" dirty="0">
                <a:latin typeface="Arial" panose="020B0604020202020204" pitchFamily="34" charset="0"/>
                <a:cs typeface="Arial" panose="020B0604020202020204" pitchFamily="34" charset="0"/>
              </a:rPr>
              <a:t>Continuous planning helps to address the needs of the future.</a:t>
            </a:r>
          </a:p>
          <a:p>
            <a:r>
              <a:rPr lang="en-US" sz="2200" dirty="0">
                <a:latin typeface="Arial" panose="020B0604020202020204" pitchFamily="34" charset="0"/>
                <a:cs typeface="Arial" panose="020B0604020202020204" pitchFamily="34" charset="0"/>
              </a:rPr>
              <a:t>Integrated care enriches continuity.</a:t>
            </a:r>
          </a:p>
        </p:txBody>
      </p:sp>
      <p:pic>
        <p:nvPicPr>
          <p:cNvPr id="5" name="Picture 4">
            <a:extLst>
              <a:ext uri="{FF2B5EF4-FFF2-40B4-BE49-F238E27FC236}">
                <a16:creationId xmlns:a16="http://schemas.microsoft.com/office/drawing/2014/main" id="{2EB497E6-6586-49F2-2437-C3EC1B5DA3B9}"/>
              </a:ext>
            </a:extLst>
          </p:cNvPr>
          <p:cNvPicPr>
            <a:picLocks noChangeAspect="1"/>
          </p:cNvPicPr>
          <p:nvPr/>
        </p:nvPicPr>
        <p:blipFill>
          <a:blip r:embed="rId3"/>
          <a:stretch>
            <a:fillRect/>
          </a:stretch>
        </p:blipFill>
        <p:spPr>
          <a:xfrm>
            <a:off x="7966238" y="1932878"/>
            <a:ext cx="4166290" cy="3724507"/>
          </a:xfrm>
          <a:prstGeom prst="rect">
            <a:avLst/>
          </a:prstGeom>
        </p:spPr>
      </p:pic>
    </p:spTree>
    <p:extLst>
      <p:ext uri="{BB962C8B-B14F-4D97-AF65-F5344CB8AC3E}">
        <p14:creationId xmlns:p14="http://schemas.microsoft.com/office/powerpoint/2010/main" val="2754201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63D6-CD16-596C-C0A4-2A4AA08AAE91}"/>
              </a:ext>
            </a:extLst>
          </p:cNvPr>
          <p:cNvSpPr>
            <a:spLocks noGrp="1"/>
          </p:cNvSpPr>
          <p:nvPr>
            <p:ph type="title"/>
          </p:nvPr>
        </p:nvSpPr>
        <p:spPr/>
        <p:txBody>
          <a:bodyPr/>
          <a:lstStyle/>
          <a:p>
            <a:pPr algn="ctr"/>
            <a:r>
              <a:rPr lang="en-US" sz="4000" b="1" dirty="0"/>
              <a:t>Conclusion</a:t>
            </a:r>
          </a:p>
        </p:txBody>
      </p:sp>
      <p:sp>
        <p:nvSpPr>
          <p:cNvPr id="3" name="Content Placeholder 2">
            <a:extLst>
              <a:ext uri="{FF2B5EF4-FFF2-40B4-BE49-F238E27FC236}">
                <a16:creationId xmlns:a16="http://schemas.microsoft.com/office/drawing/2014/main" id="{25DA13D3-4792-DB06-C8BD-F25B0F4C8226}"/>
              </a:ext>
            </a:extLst>
          </p:cNvPr>
          <p:cNvSpPr>
            <a:spLocks noGrp="1"/>
          </p:cNvSpPr>
          <p:nvPr>
            <p:ph idx="1"/>
          </p:nvPr>
        </p:nvSpPr>
        <p:spPr>
          <a:xfrm>
            <a:off x="1103312" y="2118732"/>
            <a:ext cx="8946541" cy="4129667"/>
          </a:xfrm>
        </p:spPr>
        <p:txBody>
          <a:bodyPr/>
          <a:lstStyle/>
          <a:p>
            <a:r>
              <a:rPr lang="en-US" sz="2200" dirty="0">
                <a:latin typeface="Arial" panose="020B0604020202020204" pitchFamily="34" charset="0"/>
                <a:cs typeface="Arial" panose="020B0604020202020204" pitchFamily="34" charset="0"/>
              </a:rPr>
              <a:t>Emphasize individual care goals.</a:t>
            </a:r>
          </a:p>
          <a:p>
            <a:r>
              <a:rPr lang="en-US" sz="2200" dirty="0">
                <a:latin typeface="Arial" panose="020B0604020202020204" pitchFamily="34" charset="0"/>
                <a:cs typeface="Arial" panose="020B0604020202020204" pitchFamily="34" charset="0"/>
              </a:rPr>
              <a:t>Rehabilitation should be combined with the treatments.</a:t>
            </a:r>
          </a:p>
          <a:p>
            <a:r>
              <a:rPr lang="en-US" sz="2200" dirty="0">
                <a:latin typeface="Arial" panose="020B0604020202020204" pitchFamily="34" charset="0"/>
                <a:cs typeface="Arial" panose="020B0604020202020204" pitchFamily="34" charset="0"/>
              </a:rPr>
              <a:t>Deal with other underlying health problems.</a:t>
            </a:r>
          </a:p>
          <a:p>
            <a:r>
              <a:rPr lang="en-US" sz="2200" dirty="0">
                <a:latin typeface="Arial" panose="020B0604020202020204" pitchFamily="34" charset="0"/>
                <a:cs typeface="Arial" panose="020B0604020202020204" pitchFamily="34" charset="0"/>
              </a:rPr>
              <a:t>Facilitate active involvement of patients.</a:t>
            </a:r>
          </a:p>
          <a:p>
            <a:r>
              <a:rPr lang="en-US" sz="2200" dirty="0">
                <a:latin typeface="Arial" panose="020B0604020202020204" pitchFamily="34" charset="0"/>
                <a:cs typeface="Arial" panose="020B0604020202020204" pitchFamily="34" charset="0"/>
              </a:rPr>
              <a:t>Improve the coordination of multidisciplinary care.</a:t>
            </a:r>
          </a:p>
          <a:p>
            <a:r>
              <a:rPr lang="en-US" sz="2200" dirty="0">
                <a:latin typeface="Arial" panose="020B0604020202020204" pitchFamily="34" charset="0"/>
                <a:cs typeface="Arial" panose="020B0604020202020204" pitchFamily="34" charset="0"/>
              </a:rPr>
              <a:t>Minimize the obstacles to health care.</a:t>
            </a:r>
          </a:p>
          <a:p>
            <a:endParaRPr lang="en-US" dirty="0"/>
          </a:p>
        </p:txBody>
      </p:sp>
    </p:spTree>
    <p:extLst>
      <p:ext uri="{BB962C8B-B14F-4D97-AF65-F5344CB8AC3E}">
        <p14:creationId xmlns:p14="http://schemas.microsoft.com/office/powerpoint/2010/main" val="1948841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4D0C0-4423-67FB-9BD3-8FA55E49FFFE}"/>
              </a:ext>
            </a:extLst>
          </p:cNvPr>
          <p:cNvSpPr>
            <a:spLocks noGrp="1"/>
          </p:cNvSpPr>
          <p:nvPr>
            <p:ph type="title"/>
          </p:nvPr>
        </p:nvSpPr>
        <p:spPr>
          <a:xfrm>
            <a:off x="646111" y="452718"/>
            <a:ext cx="9404723" cy="1175360"/>
          </a:xfrm>
        </p:spPr>
        <p:txBody>
          <a:bodyPr/>
          <a:lstStyle/>
          <a:p>
            <a:pPr algn="ctr"/>
            <a:r>
              <a:rPr lang="en-US" sz="4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E09AD0B-73EF-F8DB-0A2A-3EBFDFD43C95}"/>
              </a:ext>
            </a:extLst>
          </p:cNvPr>
          <p:cNvSpPr>
            <a:spLocks noGrp="1"/>
          </p:cNvSpPr>
          <p:nvPr>
            <p:ph idx="1"/>
          </p:nvPr>
        </p:nvSpPr>
        <p:spPr/>
        <p:txBody>
          <a:bodyPr>
            <a:normAutofit fontScale="47500" lnSpcReduction="20000"/>
          </a:bodyPr>
          <a:lstStyle/>
          <a:p>
            <a:r>
              <a:rPr lang="en-US" dirty="0">
                <a:latin typeface="Arial" panose="020B0604020202020204" pitchFamily="34" charset="0"/>
                <a:cs typeface="Arial" panose="020B0604020202020204" pitchFamily="34" charset="0"/>
              </a:rPr>
              <a:t>Ahmed, A., van den </a:t>
            </a:r>
            <a:r>
              <a:rPr lang="en-US" dirty="0" err="1">
                <a:latin typeface="Arial" panose="020B0604020202020204" pitchFamily="34" charset="0"/>
                <a:cs typeface="Arial" panose="020B0604020202020204" pitchFamily="34" charset="0"/>
              </a:rPr>
              <a:t>Muijsenbergh</a:t>
            </a:r>
            <a:r>
              <a:rPr lang="en-US" dirty="0">
                <a:latin typeface="Arial" panose="020B0604020202020204" pitchFamily="34" charset="0"/>
                <a:cs typeface="Arial" panose="020B0604020202020204" pitchFamily="34" charset="0"/>
              </a:rPr>
              <a:t>, M.E., and </a:t>
            </a:r>
            <a:r>
              <a:rPr lang="en-US" dirty="0" err="1">
                <a:latin typeface="Arial" panose="020B0604020202020204" pitchFamily="34" charset="0"/>
                <a:cs typeface="Arial" panose="020B0604020202020204" pitchFamily="34" charset="0"/>
              </a:rPr>
              <a:t>Vrijhoef</a:t>
            </a:r>
            <a:r>
              <a:rPr lang="en-US" dirty="0">
                <a:latin typeface="Arial" panose="020B0604020202020204" pitchFamily="34" charset="0"/>
                <a:cs typeface="Arial" panose="020B0604020202020204" pitchFamily="34" charset="0"/>
              </a:rPr>
              <a:t>, H.J., 2022. Person-centered care in primary care: what works for whom, how, and in what circumstances? </a:t>
            </a:r>
            <a:r>
              <a:rPr lang="en-US" i="1" dirty="0">
                <a:latin typeface="Arial" panose="020B0604020202020204" pitchFamily="34" charset="0"/>
                <a:cs typeface="Arial" panose="020B0604020202020204" pitchFamily="34" charset="0"/>
              </a:rPr>
              <a:t>Health &amp; social care in the community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30</a:t>
            </a:r>
            <a:r>
              <a:rPr lang="en-US" dirty="0">
                <a:latin typeface="Arial" panose="020B0604020202020204" pitchFamily="34" charset="0"/>
                <a:cs typeface="Arial" panose="020B0604020202020204" pitchFamily="34" charset="0"/>
              </a:rPr>
              <a:t>(6), pp.e3328-e3341. </a:t>
            </a:r>
            <a:r>
              <a:rPr lang="en-US" u="sng" dirty="0">
                <a:latin typeface="Arial" panose="020B0604020202020204" pitchFamily="34" charset="0"/>
                <a:cs typeface="Arial" panose="020B0604020202020204" pitchFamily="34" charset="0"/>
                <a:hlinkClick r:id="rId2"/>
              </a:rPr>
              <a:t>https://doi.org/10.1111/hsc.13913</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Anker, S.D., Usman, M.S., Anker, M.S., Butler, J., Boehm, M., Abraham, W.T., Adamo, M., Chopra, V.K., </a:t>
            </a:r>
            <a:r>
              <a:rPr lang="en-US" dirty="0" err="1">
                <a:latin typeface="Arial" panose="020B0604020202020204" pitchFamily="34" charset="0"/>
                <a:cs typeface="Arial" panose="020B0604020202020204" pitchFamily="34" charset="0"/>
              </a:rPr>
              <a:t>Cicoira</a:t>
            </a:r>
            <a:r>
              <a:rPr lang="en-US" dirty="0">
                <a:latin typeface="Arial" panose="020B0604020202020204" pitchFamily="34" charset="0"/>
                <a:cs typeface="Arial" panose="020B0604020202020204" pitchFamily="34" charset="0"/>
              </a:rPr>
              <a:t>, M., Cosentino, F., and </a:t>
            </a:r>
            <a:r>
              <a:rPr lang="en-US" dirty="0" err="1">
                <a:latin typeface="Arial" panose="020B0604020202020204" pitchFamily="34" charset="0"/>
                <a:cs typeface="Arial" panose="020B0604020202020204" pitchFamily="34" charset="0"/>
              </a:rPr>
              <a:t>Filippatos</a:t>
            </a:r>
            <a:r>
              <a:rPr lang="en-US" dirty="0">
                <a:latin typeface="Arial" panose="020B0604020202020204" pitchFamily="34" charset="0"/>
                <a:cs typeface="Arial" panose="020B0604020202020204" pitchFamily="34" charset="0"/>
              </a:rPr>
              <a:t>, G., 2023. Patient phenotype profiling in heart failure with preserved ejection fraction to guide therapeutic decision-making. A scientific study (25(7), pp. e936-955). Heart Failure Association, the European Heart Rhythm Association of the European Society of Cardiology, and the European Society of Hypertension. </a:t>
            </a:r>
            <a:r>
              <a:rPr lang="en-US" i="1" dirty="0">
                <a:latin typeface="Arial" panose="020B0604020202020204" pitchFamily="34" charset="0"/>
                <a:cs typeface="Arial" panose="020B0604020202020204" pitchFamily="34" charset="0"/>
              </a:rPr>
              <a:t>European Journal of Heart Failure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25(7), pp.</a:t>
            </a:r>
            <a:r>
              <a:rPr lang="en-US" dirty="0">
                <a:latin typeface="Arial" panose="020B0604020202020204" pitchFamily="34" charset="0"/>
                <a:cs typeface="Arial" panose="020B0604020202020204" pitchFamily="34" charset="0"/>
              </a:rPr>
              <a:t> 936-955. </a:t>
            </a:r>
            <a:r>
              <a:rPr lang="en-US" u="sng" dirty="0">
                <a:latin typeface="Arial" panose="020B0604020202020204" pitchFamily="34" charset="0"/>
                <a:cs typeface="Arial" panose="020B0604020202020204" pitchFamily="34" charset="0"/>
                <a:hlinkClick r:id="rId3"/>
              </a:rPr>
              <a:t>https://doi.org/10.1002/ejhf.2894</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Arnold, S.V., 2023. Assessment of the patient with heart failure symptoms and risk factors: A guide for the non‐cardiologist. </a:t>
            </a:r>
            <a:r>
              <a:rPr lang="en-US" i="1" dirty="0">
                <a:latin typeface="Arial" panose="020B0604020202020204" pitchFamily="34" charset="0"/>
                <a:cs typeface="Arial" panose="020B0604020202020204" pitchFamily="34" charset="0"/>
              </a:rPr>
              <a:t>Diabetes, Obesity and Metabolism</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25</a:t>
            </a:r>
            <a:r>
              <a:rPr lang="en-US" dirty="0">
                <a:latin typeface="Arial" panose="020B0604020202020204" pitchFamily="34" charset="0"/>
                <a:cs typeface="Arial" panose="020B0604020202020204" pitchFamily="34" charset="0"/>
              </a:rPr>
              <a:t>, pp. 15-25. </a:t>
            </a:r>
            <a:r>
              <a:rPr lang="en-US" u="sng" dirty="0">
                <a:latin typeface="Arial" panose="020B0604020202020204" pitchFamily="34" charset="0"/>
                <a:cs typeface="Arial" panose="020B0604020202020204" pitchFamily="34" charset="0"/>
                <a:hlinkClick r:id="rId4"/>
              </a:rPr>
              <a:t>https://doi.org/10.1111/dom.15166</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Bann, D., Wright, L., Hughes, A., and Chaturvedi, N., 2024. Socioeconomic inequalities in cardiovascular disease: a causal perspective. </a:t>
            </a:r>
            <a:r>
              <a:rPr lang="en-US" i="1" dirty="0">
                <a:latin typeface="Arial" panose="020B0604020202020204" pitchFamily="34" charset="0"/>
                <a:cs typeface="Arial" panose="020B0604020202020204" pitchFamily="34" charset="0"/>
              </a:rPr>
              <a:t>Nature Reviews Cardiology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21</a:t>
            </a:r>
            <a:r>
              <a:rPr lang="en-US" dirty="0">
                <a:latin typeface="Arial" panose="020B0604020202020204" pitchFamily="34" charset="0"/>
                <a:cs typeface="Arial" panose="020B0604020202020204" pitchFamily="34" charset="0"/>
              </a:rPr>
              <a:t>(4), pp.238-249. </a:t>
            </a:r>
            <a:r>
              <a:rPr lang="en-US" u="sng" dirty="0">
                <a:latin typeface="Arial" panose="020B0604020202020204" pitchFamily="34" charset="0"/>
                <a:cs typeface="Arial" panose="020B0604020202020204" pitchFamily="34" charset="0"/>
                <a:hlinkClick r:id="rId5"/>
              </a:rPr>
              <a:t>https://doi.org/10.1038/s41569-023-00941-8</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Beldhuis</a:t>
            </a:r>
            <a:r>
              <a:rPr lang="en-US" dirty="0">
                <a:latin typeface="Arial" panose="020B0604020202020204" pitchFamily="34" charset="0"/>
                <a:cs typeface="Arial" panose="020B0604020202020204" pitchFamily="34" charset="0"/>
              </a:rPr>
              <a:t>, I.E., Lam, C.S., Testani, J.M., Voors, A.A., Van Spall, H.G., Ter </a:t>
            </a:r>
            <a:r>
              <a:rPr lang="en-US" dirty="0" err="1">
                <a:latin typeface="Arial" panose="020B0604020202020204" pitchFamily="34" charset="0"/>
                <a:cs typeface="Arial" panose="020B0604020202020204" pitchFamily="34" charset="0"/>
              </a:rPr>
              <a:t>Maaten</a:t>
            </a:r>
            <a:r>
              <a:rPr lang="en-US" dirty="0">
                <a:latin typeface="Arial" panose="020B0604020202020204" pitchFamily="34" charset="0"/>
                <a:cs typeface="Arial" panose="020B0604020202020204" pitchFamily="34" charset="0"/>
              </a:rPr>
              <a:t>, J.M., and Damman, K., 2022. Evidence-based medical therapy in patients with heart failure with reduced ejection fraction and chronic kidney disease. </a:t>
            </a:r>
            <a:r>
              <a:rPr lang="en-US" i="1" dirty="0">
                <a:latin typeface="Arial" panose="020B0604020202020204" pitchFamily="34" charset="0"/>
                <a:cs typeface="Arial" panose="020B0604020202020204" pitchFamily="34" charset="0"/>
              </a:rPr>
              <a:t>Circulation</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145(9), pp.</a:t>
            </a:r>
            <a:r>
              <a:rPr lang="en-US" dirty="0">
                <a:latin typeface="Arial" panose="020B0604020202020204" pitchFamily="34" charset="0"/>
                <a:cs typeface="Arial" panose="020B0604020202020204" pitchFamily="34" charset="0"/>
              </a:rPr>
              <a:t> 693-712. </a:t>
            </a:r>
            <a:r>
              <a:rPr lang="en-US" u="sng" dirty="0">
                <a:latin typeface="Arial" panose="020B0604020202020204" pitchFamily="34" charset="0"/>
                <a:cs typeface="Arial" panose="020B0604020202020204" pitchFamily="34" charset="0"/>
                <a:hlinkClick r:id="rId6"/>
              </a:rPr>
              <a:t>https://doi.org/10.1161/CIRCULATIONAHA.121.052792</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British Heart Foundation. n.d. Heart failure research. </a:t>
            </a:r>
            <a:r>
              <a:rPr lang="en-US" u="sng" dirty="0">
                <a:latin typeface="Arial" panose="020B0604020202020204" pitchFamily="34" charset="0"/>
                <a:cs typeface="Arial" panose="020B0604020202020204" pitchFamily="34" charset="0"/>
                <a:hlinkClick r:id="rId7"/>
              </a:rPr>
              <a:t>https://www.bhf.org.uk/what-we-do/our-research/heart-conditions-research/heart-failure-research</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British Heart Foundation. n.d. </a:t>
            </a:r>
            <a:r>
              <a:rPr lang="en-US" i="1" dirty="0">
                <a:latin typeface="Arial" panose="020B0604020202020204" pitchFamily="34" charset="0"/>
                <a:cs typeface="Arial" panose="020B0604020202020204" pitchFamily="34" charset="0"/>
              </a:rPr>
              <a:t>Person-centered care and the House of Care</a:t>
            </a:r>
            <a:r>
              <a:rPr lang="en-US" dirty="0">
                <a:latin typeface="Arial" panose="020B0604020202020204" pitchFamily="34" charset="0"/>
                <a:cs typeface="Arial" panose="020B0604020202020204" pitchFamily="34" charset="0"/>
              </a:rPr>
              <a:t>. </a:t>
            </a:r>
            <a:r>
              <a:rPr lang="en-US" u="sng" dirty="0">
                <a:latin typeface="Arial" panose="020B0604020202020204" pitchFamily="34" charset="0"/>
                <a:cs typeface="Arial" panose="020B0604020202020204" pitchFamily="34" charset="0"/>
                <a:hlinkClick r:id="rId8"/>
              </a:rPr>
              <a:t>https://www.bhf.org.uk/for-professionals/healthcare-professionals/innovation-in-care/person-centred-care-and-the-house-of-care</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Butterworth, J.E., Campbell, J.L., Pitchforth, E., and </a:t>
            </a:r>
            <a:r>
              <a:rPr lang="en-US" dirty="0" err="1">
                <a:latin typeface="Arial" panose="020B0604020202020204" pitchFamily="34" charset="0"/>
                <a:cs typeface="Arial" panose="020B0604020202020204" pitchFamily="34" charset="0"/>
              </a:rPr>
              <a:t>Richardsp</a:t>
            </a:r>
            <a:r>
              <a:rPr lang="en-US" dirty="0">
                <a:latin typeface="Arial" panose="020B0604020202020204" pitchFamily="34" charset="0"/>
                <a:cs typeface="Arial" panose="020B0604020202020204" pitchFamily="34" charset="0"/>
              </a:rPr>
              <a:t>. 109640.026. Shared decision-making in general practice: development of a complex health care intervention targeting multiple long-term conditions. </a:t>
            </a:r>
            <a:r>
              <a:rPr lang="en-US" i="1" dirty="0">
                <a:latin typeface="Arial" panose="020B0604020202020204" pitchFamily="34" charset="0"/>
                <a:cs typeface="Arial" panose="020B0604020202020204" pitchFamily="34" charset="0"/>
              </a:rPr>
              <a:t>Patient Education and Counseling</a:t>
            </a:r>
            <a:r>
              <a:rPr lang="en-US" dirty="0">
                <a:latin typeface="Arial" panose="020B0604020202020204" pitchFamily="34" charset="0"/>
                <a:cs typeface="Arial" panose="020B0604020202020204" pitchFamily="34" charset="0"/>
              </a:rPr>
              <a:t>, p. 109640. </a:t>
            </a:r>
            <a:r>
              <a:rPr lang="en-US" u="sng" dirty="0">
                <a:latin typeface="Arial" panose="020B0604020202020204" pitchFamily="34" charset="0"/>
                <a:cs typeface="Arial" panose="020B0604020202020204" pitchFamily="34" charset="0"/>
                <a:hlinkClick r:id="rId9"/>
              </a:rPr>
              <a:t>https://doi.org/10.1016/j.pec.2026.109640</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Chernoff, R.A., Messineo, G., Kim, S., Pizano, D., </a:t>
            </a:r>
            <a:r>
              <a:rPr lang="en-US" dirty="0" err="1">
                <a:latin typeface="Arial" panose="020B0604020202020204" pitchFamily="34" charset="0"/>
                <a:cs typeface="Arial" panose="020B0604020202020204" pitchFamily="34" charset="0"/>
              </a:rPr>
              <a:t>Korouri</a:t>
            </a:r>
            <a:r>
              <a:rPr lang="en-US" dirty="0">
                <a:latin typeface="Arial" panose="020B0604020202020204" pitchFamily="34" charset="0"/>
                <a:cs typeface="Arial" panose="020B0604020202020204" pitchFamily="34" charset="0"/>
              </a:rPr>
              <a:t>, S., Danovitch, I., and </a:t>
            </a:r>
            <a:r>
              <a:rPr lang="en-US" dirty="0" err="1">
                <a:latin typeface="Arial" panose="020B0604020202020204" pitchFamily="34" charset="0"/>
                <a:cs typeface="Arial" panose="020B0604020202020204" pitchFamily="34" charset="0"/>
              </a:rPr>
              <a:t>IsHak</a:t>
            </a:r>
            <a:r>
              <a:rPr lang="en-US" dirty="0">
                <a:latin typeface="Arial" panose="020B0604020202020204" pitchFamily="34" charset="0"/>
                <a:cs typeface="Arial" panose="020B0604020202020204" pitchFamily="34" charset="0"/>
              </a:rPr>
              <a:t>, W.W., 2022. Psychosocial interventions for patients with heart failure and their impact on depression, anxiety, quality of life, morbidity, and mortality: a systematic review and </a:t>
            </a:r>
            <a:r>
              <a:rPr lang="en-US" dirty="0"/>
              <a:t>meta-analysis. </a:t>
            </a:r>
            <a:r>
              <a:rPr lang="en-US" i="1" dirty="0"/>
              <a:t>Biopsychosocial Science and Medicine</a:t>
            </a:r>
            <a:r>
              <a:rPr lang="en-US" dirty="0"/>
              <a:t>, </a:t>
            </a:r>
            <a:r>
              <a:rPr lang="en-US" i="1" dirty="0"/>
              <a:t>84(5), pp.</a:t>
            </a:r>
            <a:r>
              <a:rPr lang="en-US" dirty="0"/>
              <a:t> 560-580. </a:t>
            </a:r>
            <a:r>
              <a:rPr lang="en-US" u="sng" dirty="0">
                <a:hlinkClick r:id="rId10"/>
              </a:rPr>
              <a:t>https://doi.org/10.1097/PSY.0000000000001073</a:t>
            </a:r>
            <a:endParaRPr lang="en-US" dirty="0"/>
          </a:p>
          <a:p>
            <a:endParaRPr lang="en-US" dirty="0"/>
          </a:p>
        </p:txBody>
      </p:sp>
    </p:spTree>
    <p:extLst>
      <p:ext uri="{BB962C8B-B14F-4D97-AF65-F5344CB8AC3E}">
        <p14:creationId xmlns:p14="http://schemas.microsoft.com/office/powerpoint/2010/main" val="1244930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1B740-F2FA-9DC7-9BDE-90AD52111BBF}"/>
              </a:ext>
            </a:extLst>
          </p:cNvPr>
          <p:cNvSpPr>
            <a:spLocks noGrp="1"/>
          </p:cNvSpPr>
          <p:nvPr>
            <p:ph type="title"/>
          </p:nvPr>
        </p:nvSpPr>
        <p:spPr>
          <a:xfrm>
            <a:off x="646111" y="452718"/>
            <a:ext cx="9404723" cy="833389"/>
          </a:xfrm>
        </p:spPr>
        <p:txBody>
          <a:bodyPr/>
          <a:lstStyle/>
          <a:p>
            <a:pPr algn="ctr"/>
            <a:r>
              <a:rPr lang="en-US" sz="4000" b="1" dirty="0">
                <a:latin typeface="Arial" panose="020B0604020202020204" pitchFamily="34" charset="0"/>
                <a:cs typeface="Arial" panose="020B0604020202020204" pitchFamily="34" charset="0"/>
              </a:rPr>
              <a:t>Cont’d</a:t>
            </a:r>
          </a:p>
        </p:txBody>
      </p:sp>
      <p:sp>
        <p:nvSpPr>
          <p:cNvPr id="3" name="Content Placeholder 2">
            <a:extLst>
              <a:ext uri="{FF2B5EF4-FFF2-40B4-BE49-F238E27FC236}">
                <a16:creationId xmlns:a16="http://schemas.microsoft.com/office/drawing/2014/main" id="{DBEFC06D-A5F9-AAC5-C0E8-652B4AAE0DB6}"/>
              </a:ext>
            </a:extLst>
          </p:cNvPr>
          <p:cNvSpPr>
            <a:spLocks noGrp="1"/>
          </p:cNvSpPr>
          <p:nvPr>
            <p:ph idx="1"/>
          </p:nvPr>
        </p:nvSpPr>
        <p:spPr>
          <a:xfrm>
            <a:off x="1103312" y="1635512"/>
            <a:ext cx="8946541" cy="4612887"/>
          </a:xfrm>
        </p:spPr>
        <p:txBody>
          <a:bodyPr>
            <a:normAutofit fontScale="55000" lnSpcReduction="20000"/>
          </a:bodyPr>
          <a:lstStyle/>
          <a:p>
            <a:r>
              <a:rPr lang="en-US" dirty="0">
                <a:latin typeface="Arial" panose="020B0604020202020204" pitchFamily="34" charset="0"/>
                <a:cs typeface="Arial" panose="020B0604020202020204" pitchFamily="34" charset="0"/>
              </a:rPr>
              <a:t>Cusmano, I., Loguercio, M., Di Salvo, F., Gonella, S., Ambrosetti, M., and Morici, N., 2025. Fostering interconnected care in heart failure: a call to action for a comprehensive assessment and management of the patient’s journey. </a:t>
            </a:r>
            <a:r>
              <a:rPr lang="en-US" i="1" dirty="0">
                <a:latin typeface="Arial" panose="020B0604020202020204" pitchFamily="34" charset="0"/>
                <a:cs typeface="Arial" panose="020B0604020202020204" pitchFamily="34" charset="0"/>
              </a:rPr>
              <a:t>Internal and Emergency Medicine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20</a:t>
            </a:r>
            <a:r>
              <a:rPr lang="en-US" dirty="0">
                <a:latin typeface="Arial" panose="020B0604020202020204" pitchFamily="34" charset="0"/>
                <a:cs typeface="Arial" panose="020B0604020202020204" pitchFamily="34" charset="0"/>
              </a:rPr>
              <a:t>(8), pp.2307-2318. </a:t>
            </a:r>
            <a:r>
              <a:rPr lang="en-US" u="sng" dirty="0">
                <a:latin typeface="Arial" panose="020B0604020202020204" pitchFamily="34" charset="0"/>
                <a:cs typeface="Arial" panose="020B0604020202020204" pitchFamily="34" charset="0"/>
                <a:hlinkClick r:id="rId2"/>
              </a:rPr>
              <a:t>https://doi.org/10.1007/s11739-025-04102-2</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Dugal, J.K., Malhi, A.S., Ramazani, N., Yee, B., </a:t>
            </a:r>
            <a:r>
              <a:rPr lang="en-US" dirty="0" err="1">
                <a:latin typeface="Arial" panose="020B0604020202020204" pitchFamily="34" charset="0"/>
                <a:cs typeface="Arial" panose="020B0604020202020204" pitchFamily="34" charset="0"/>
              </a:rPr>
              <a:t>Dicaro</a:t>
            </a:r>
            <a:r>
              <a:rPr lang="en-US" dirty="0">
                <a:latin typeface="Arial" panose="020B0604020202020204" pitchFamily="34" charset="0"/>
                <a:cs typeface="Arial" panose="020B0604020202020204" pitchFamily="34" charset="0"/>
              </a:rPr>
              <a:t>, M.V., and Lei, K., 2024. Non-pharmacological therapy in heart failure and management of heart failure in special populations—a review. </a:t>
            </a:r>
            <a:r>
              <a:rPr lang="en-US" i="1" dirty="0">
                <a:latin typeface="Arial" panose="020B0604020202020204" pitchFamily="34" charset="0"/>
                <a:cs typeface="Arial" panose="020B0604020202020204" pitchFamily="34" charset="0"/>
              </a:rPr>
              <a:t>Journal of clinical medicine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13</a:t>
            </a:r>
            <a:r>
              <a:rPr lang="en-US" dirty="0">
                <a:latin typeface="Arial" panose="020B0604020202020204" pitchFamily="34" charset="0"/>
                <a:cs typeface="Arial" panose="020B0604020202020204" pitchFamily="34" charset="0"/>
              </a:rPr>
              <a:t>(22), p.6993. </a:t>
            </a:r>
            <a:r>
              <a:rPr lang="en-US" u="sng" dirty="0">
                <a:latin typeface="Arial" panose="020B0604020202020204" pitchFamily="34" charset="0"/>
                <a:cs typeface="Arial" panose="020B0604020202020204" pitchFamily="34" charset="0"/>
                <a:hlinkClick r:id="rId3"/>
              </a:rPr>
              <a:t>https://doi.org/10.3390/jcm13226993</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Gallo, G. and Savoia, C., 2024. Hypertension and heart failure: from pathophysiology to treatment. </a:t>
            </a:r>
            <a:r>
              <a:rPr lang="en-US" i="1" dirty="0">
                <a:latin typeface="Arial" panose="020B0604020202020204" pitchFamily="34" charset="0"/>
                <a:cs typeface="Arial" panose="020B0604020202020204" pitchFamily="34" charset="0"/>
              </a:rPr>
              <a:t>International Journal of Molecular Sciences,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25</a:t>
            </a:r>
            <a:r>
              <a:rPr lang="en-US" dirty="0">
                <a:latin typeface="Arial" panose="020B0604020202020204" pitchFamily="34" charset="0"/>
                <a:cs typeface="Arial" panose="020B0604020202020204" pitchFamily="34" charset="0"/>
              </a:rPr>
              <a:t>(12), p.6661. </a:t>
            </a:r>
            <a:r>
              <a:rPr lang="en-US" u="sng" dirty="0">
                <a:latin typeface="Arial" panose="020B0604020202020204" pitchFamily="34" charset="0"/>
                <a:cs typeface="Arial" panose="020B0604020202020204" pitchFamily="34" charset="0"/>
                <a:hlinkClick r:id="rId4"/>
              </a:rPr>
              <a:t>https://doi.org/10.3390/ijms25126661</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Girerd</a:t>
            </a:r>
            <a:r>
              <a:rPr lang="en-US" dirty="0">
                <a:latin typeface="Arial" panose="020B0604020202020204" pitchFamily="34" charset="0"/>
                <a:cs typeface="Arial" panose="020B0604020202020204" pitchFamily="34" charset="0"/>
              </a:rPr>
              <a:t>, N., Coiro, S., Benson, L., Savarese, G., Dahlström, U., Rossignol, P., Heart Failure, and Lund, L.H., 2024. Hypotension in heart failure is less harmful if associated with high or increasing doses of heart failure medication: Insights from the Swedish Heart Failure Registry. </a:t>
            </a:r>
            <a:r>
              <a:rPr lang="en-US" i="1" dirty="0">
                <a:latin typeface="Arial" panose="020B0604020202020204" pitchFamily="34" charset="0"/>
                <a:cs typeface="Arial" panose="020B0604020202020204" pitchFamily="34" charset="0"/>
              </a:rPr>
              <a:t>European Journal of Heart Failure,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26(2), pp.</a:t>
            </a:r>
            <a:r>
              <a:rPr lang="en-US" dirty="0">
                <a:latin typeface="Arial" panose="020B0604020202020204" pitchFamily="34" charset="0"/>
                <a:cs typeface="Arial" panose="020B0604020202020204" pitchFamily="34" charset="0"/>
              </a:rPr>
              <a:t> 359-369. </a:t>
            </a:r>
            <a:r>
              <a:rPr lang="en-US" u="sng" dirty="0">
                <a:latin typeface="Arial" panose="020B0604020202020204" pitchFamily="34" charset="0"/>
                <a:cs typeface="Arial" panose="020B0604020202020204" pitchFamily="34" charset="0"/>
                <a:hlinkClick r:id="rId5"/>
              </a:rPr>
              <a:t>https://doi.org/10.1002/ejhf.3066</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Guleria</a:t>
            </a:r>
            <a:r>
              <a:rPr lang="en-US" dirty="0">
                <a:latin typeface="Arial" panose="020B0604020202020204" pitchFamily="34" charset="0"/>
                <a:cs typeface="Arial" panose="020B0604020202020204" pitchFamily="34" charset="0"/>
              </a:rPr>
              <a:t>, R., Singh, A., Majmudar, H. P., Ang, Z. Y., &amp; Awasthi, P. (2025). Evidence-Based Management of Heart Failure: Clinical Impact and National Health Service Implications. </a:t>
            </a:r>
            <a:r>
              <a:rPr lang="en-US" i="1" dirty="0" err="1">
                <a:latin typeface="Arial" panose="020B0604020202020204" pitchFamily="34" charset="0"/>
                <a:cs typeface="Arial" panose="020B0604020202020204" pitchFamily="34" charset="0"/>
              </a:rPr>
              <a:t>Cureus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17</a:t>
            </a:r>
            <a:r>
              <a:rPr lang="en-US" dirty="0">
                <a:latin typeface="Arial" panose="020B0604020202020204" pitchFamily="34" charset="0"/>
                <a:cs typeface="Arial" panose="020B0604020202020204" pitchFamily="34" charset="0"/>
              </a:rPr>
              <a:t>(9), e92735. </a:t>
            </a:r>
            <a:r>
              <a:rPr lang="en-US" u="sng" dirty="0">
                <a:latin typeface="Arial" panose="020B0604020202020204" pitchFamily="34" charset="0"/>
                <a:cs typeface="Arial" panose="020B0604020202020204" pitchFamily="34" charset="0"/>
                <a:hlinkClick r:id="rId6"/>
              </a:rPr>
              <a:t>https://doi.org/10.7759/cureus.92735</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Hezam</a:t>
            </a:r>
            <a:r>
              <a:rPr lang="en-US" dirty="0">
                <a:latin typeface="Arial" panose="020B0604020202020204" pitchFamily="34" charset="0"/>
                <a:cs typeface="Arial" panose="020B0604020202020204" pitchFamily="34" charset="0"/>
              </a:rPr>
              <a:t>, A.A.M., </a:t>
            </a:r>
            <a:r>
              <a:rPr lang="en-US" dirty="0" err="1">
                <a:latin typeface="Arial" panose="020B0604020202020204" pitchFamily="34" charset="0"/>
                <a:cs typeface="Arial" panose="020B0604020202020204" pitchFamily="34" charset="0"/>
              </a:rPr>
              <a:t>Shaghdar</a:t>
            </a:r>
            <a:r>
              <a:rPr lang="en-US" dirty="0">
                <a:latin typeface="Arial" panose="020B0604020202020204" pitchFamily="34" charset="0"/>
                <a:cs typeface="Arial" panose="020B0604020202020204" pitchFamily="34" charset="0"/>
              </a:rPr>
              <a:t>, H.B.M., and Chen, L., 2024. The connection between hypertension and diabetes and their role in heart and kidney disease development. </a:t>
            </a:r>
            <a:r>
              <a:rPr lang="en-US" i="1" dirty="0">
                <a:latin typeface="Arial" panose="020B0604020202020204" pitchFamily="34" charset="0"/>
                <a:cs typeface="Arial" panose="020B0604020202020204" pitchFamily="34" charset="0"/>
              </a:rPr>
              <a:t>Journal of research in medical sciences: the official journal of Isfahan University of Medical Sciences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29</a:t>
            </a:r>
            <a:r>
              <a:rPr lang="en-US" dirty="0">
                <a:latin typeface="Arial" panose="020B0604020202020204" pitchFamily="34" charset="0"/>
                <a:cs typeface="Arial" panose="020B0604020202020204" pitchFamily="34" charset="0"/>
              </a:rPr>
              <a:t>, p.22. </a:t>
            </a:r>
            <a:r>
              <a:rPr lang="en-US" u="sng" dirty="0">
                <a:latin typeface="Arial" panose="020B0604020202020204" pitchFamily="34" charset="0"/>
                <a:cs typeface="Arial" panose="020B0604020202020204" pitchFamily="34" charset="0"/>
                <a:hlinkClick r:id="rId7"/>
              </a:rPr>
              <a:t>https://doi.org/10.4103/jrms.jrms_470_23</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Kittleson, M.M., 2025. Guidelines for treating heart failure. </a:t>
            </a:r>
            <a:r>
              <a:rPr lang="en-US" i="1" dirty="0">
                <a:latin typeface="Arial" panose="020B0604020202020204" pitchFamily="34" charset="0"/>
                <a:cs typeface="Arial" panose="020B0604020202020204" pitchFamily="34" charset="0"/>
              </a:rPr>
              <a:t>Trends in Cardiovascular Medicine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35</a:t>
            </a:r>
            <a:r>
              <a:rPr lang="en-US" dirty="0">
                <a:latin typeface="Arial" panose="020B0604020202020204" pitchFamily="34" charset="0"/>
                <a:cs typeface="Arial" panose="020B0604020202020204" pitchFamily="34" charset="0"/>
              </a:rPr>
              <a:t>(3), pp. 141-150. </a:t>
            </a:r>
            <a:r>
              <a:rPr lang="en-US" u="sng" dirty="0">
                <a:latin typeface="Arial" panose="020B0604020202020204" pitchFamily="34" charset="0"/>
                <a:cs typeface="Arial" panose="020B0604020202020204" pitchFamily="34" charset="0"/>
                <a:hlinkClick r:id="rId8"/>
              </a:rPr>
              <a:t>https://doi.org/10.1016/j.tcm.2024.10.002</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Kroenke, K., Corrigan, J.D., Ralston, R.K., Zafonte, R., Brunner, R.C., </a:t>
            </a:r>
            <a:r>
              <a:rPr lang="en-US" dirty="0" err="1">
                <a:latin typeface="Arial" panose="020B0604020202020204" pitchFamily="34" charset="0"/>
                <a:cs typeface="Arial" panose="020B0604020202020204" pitchFamily="34" charset="0"/>
              </a:rPr>
              <a:t>Giacino</a:t>
            </a:r>
            <a:r>
              <a:rPr lang="en-US" dirty="0">
                <a:latin typeface="Arial" panose="020B0604020202020204" pitchFamily="34" charset="0"/>
                <a:cs typeface="Arial" panose="020B0604020202020204" pitchFamily="34" charset="0"/>
              </a:rPr>
              <a:t>, J.T., Hoffman, J.M., </a:t>
            </a:r>
            <a:r>
              <a:rPr lang="en-US" dirty="0" err="1">
                <a:latin typeface="Arial" panose="020B0604020202020204" pitchFamily="34" charset="0"/>
                <a:cs typeface="Arial" panose="020B0604020202020204" pitchFamily="34" charset="0"/>
              </a:rPr>
              <a:t>Esterov</a:t>
            </a:r>
            <a:r>
              <a:rPr lang="en-US" dirty="0">
                <a:latin typeface="Arial" panose="020B0604020202020204" pitchFamily="34" charset="0"/>
                <a:cs typeface="Arial" panose="020B0604020202020204" pitchFamily="34" charset="0"/>
              </a:rPr>
              <a:t>, D., Cifu, D.X., Mellick, D.C., and Bell, K., 2024. Effectiveness of care models for chronic disease management: A scoping review of systematic reviews. </a:t>
            </a:r>
            <a:r>
              <a:rPr lang="en-US" i="1" dirty="0">
                <a:latin typeface="Arial" panose="020B0604020202020204" pitchFamily="34" charset="0"/>
                <a:cs typeface="Arial" panose="020B0604020202020204" pitchFamily="34" charset="0"/>
              </a:rPr>
              <a:t>PM&amp;R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16</a:t>
            </a:r>
            <a:r>
              <a:rPr lang="en-US" dirty="0">
                <a:latin typeface="Arial" panose="020B0604020202020204" pitchFamily="34" charset="0"/>
                <a:cs typeface="Arial" panose="020B0604020202020204" pitchFamily="34" charset="0"/>
              </a:rPr>
              <a:t>(2), pp.174-189. </a:t>
            </a:r>
            <a:r>
              <a:rPr lang="en-US" u="sng" dirty="0">
                <a:latin typeface="Arial" panose="020B0604020202020204" pitchFamily="34" charset="0"/>
                <a:cs typeface="Arial" panose="020B0604020202020204" pitchFamily="34" charset="0"/>
                <a:hlinkClick r:id="rId9"/>
              </a:rPr>
              <a:t>https://doi.org/10.1002/pmrj.13027</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Krówczyńska</a:t>
            </a:r>
            <a:r>
              <a:rPr lang="en-US" dirty="0">
                <a:latin typeface="Arial" panose="020B0604020202020204" pitchFamily="34" charset="0"/>
                <a:cs typeface="Arial" panose="020B0604020202020204" pitchFamily="34" charset="0"/>
              </a:rPr>
              <a:t>, D. and Jankowska-Polańska, B., 2022. Polish nurses’ knowledge of heart failure self-management principles. </a:t>
            </a:r>
            <a:r>
              <a:rPr lang="en-US" i="1" dirty="0">
                <a:latin typeface="Arial" panose="020B0604020202020204" pitchFamily="34" charset="0"/>
                <a:cs typeface="Arial" panose="020B0604020202020204" pitchFamily="34" charset="0"/>
              </a:rPr>
              <a:t>International Journal of Environmental Research and Public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19</a:t>
            </a:r>
            <a:r>
              <a:rPr lang="en-US" dirty="0">
                <a:latin typeface="Arial" panose="020B0604020202020204" pitchFamily="34" charset="0"/>
                <a:cs typeface="Arial" panose="020B0604020202020204" pitchFamily="34" charset="0"/>
              </a:rPr>
              <a:t>(3), p.1327. </a:t>
            </a:r>
            <a:r>
              <a:rPr lang="en-US" u="sng" dirty="0">
                <a:latin typeface="Arial" panose="020B0604020202020204" pitchFamily="34" charset="0"/>
                <a:cs typeface="Arial" panose="020B0604020202020204" pitchFamily="34" charset="0"/>
                <a:hlinkClick r:id="rId10"/>
              </a:rPr>
              <a:t>https://doi.org/10.3390/ijerph19031327</a:t>
            </a:r>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130781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37004-FE64-3647-29C4-FA80F051A8C6}"/>
              </a:ext>
            </a:extLst>
          </p:cNvPr>
          <p:cNvSpPr>
            <a:spLocks noGrp="1"/>
          </p:cNvSpPr>
          <p:nvPr>
            <p:ph type="title"/>
          </p:nvPr>
        </p:nvSpPr>
        <p:spPr>
          <a:xfrm>
            <a:off x="586638" y="274300"/>
            <a:ext cx="9404723" cy="885428"/>
          </a:xfrm>
        </p:spPr>
        <p:txBody>
          <a:bodyPr/>
          <a:lstStyle/>
          <a:p>
            <a:pPr algn="ctr"/>
            <a:r>
              <a:rPr lang="en-US" sz="4000" b="1" dirty="0">
                <a:latin typeface="Arial" panose="020B0604020202020204" pitchFamily="34" charset="0"/>
                <a:cs typeface="Arial" panose="020B0604020202020204" pitchFamily="34" charset="0"/>
              </a:rPr>
              <a:t>Cont’d</a:t>
            </a:r>
          </a:p>
        </p:txBody>
      </p:sp>
      <p:sp>
        <p:nvSpPr>
          <p:cNvPr id="3" name="Content Placeholder 2">
            <a:extLst>
              <a:ext uri="{FF2B5EF4-FFF2-40B4-BE49-F238E27FC236}">
                <a16:creationId xmlns:a16="http://schemas.microsoft.com/office/drawing/2014/main" id="{A866C5D5-108B-846A-E546-675718A28588}"/>
              </a:ext>
            </a:extLst>
          </p:cNvPr>
          <p:cNvSpPr>
            <a:spLocks noGrp="1"/>
          </p:cNvSpPr>
          <p:nvPr>
            <p:ph idx="1"/>
          </p:nvPr>
        </p:nvSpPr>
        <p:spPr>
          <a:xfrm>
            <a:off x="282498" y="1538868"/>
            <a:ext cx="11797990" cy="5102690"/>
          </a:xfrm>
        </p:spPr>
        <p:txBody>
          <a:bodyPr>
            <a:noAutofit/>
          </a:bodyPr>
          <a:lstStyle/>
          <a:p>
            <a:r>
              <a:rPr lang="en-US" sz="1000" dirty="0">
                <a:latin typeface="Arial" panose="020B0604020202020204" pitchFamily="34" charset="0"/>
                <a:cs typeface="Arial" panose="020B0604020202020204" pitchFamily="34" charset="0"/>
              </a:rPr>
              <a:t>NICE. 2025. </a:t>
            </a:r>
            <a:r>
              <a:rPr lang="en-US" sz="1000" i="1" dirty="0">
                <a:latin typeface="Arial" panose="020B0604020202020204" pitchFamily="34" charset="0"/>
                <a:cs typeface="Arial" panose="020B0604020202020204" pitchFamily="34" charset="0"/>
              </a:rPr>
              <a:t>Chronic heart failure in adults: diagnosis and management</a:t>
            </a:r>
            <a:r>
              <a:rPr lang="en-US" sz="1000" dirty="0">
                <a:latin typeface="Arial" panose="020B0604020202020204" pitchFamily="34" charset="0"/>
                <a:cs typeface="Arial" panose="020B0604020202020204" pitchFamily="34" charset="0"/>
              </a:rPr>
              <a:t>. </a:t>
            </a:r>
            <a:r>
              <a:rPr lang="en-US" sz="1000" u="sng" dirty="0">
                <a:latin typeface="Arial" panose="020B0604020202020204" pitchFamily="34" charset="0"/>
                <a:cs typeface="Arial" panose="020B0604020202020204" pitchFamily="34" charset="0"/>
                <a:hlinkClick r:id="rId2"/>
              </a:rPr>
              <a:t>https://www.nice.org.uk/guidance/ng106/chapter/recommendations</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Niklasson, A., Maher, J., Patil, R., </a:t>
            </a:r>
            <a:r>
              <a:rPr lang="en-US" sz="1000" dirty="0" err="1">
                <a:latin typeface="Arial" panose="020B0604020202020204" pitchFamily="34" charset="0"/>
                <a:cs typeface="Arial" panose="020B0604020202020204" pitchFamily="34" charset="0"/>
              </a:rPr>
              <a:t>Sillén</a:t>
            </a:r>
            <a:r>
              <a:rPr lang="en-US" sz="1000" dirty="0">
                <a:latin typeface="Arial" panose="020B0604020202020204" pitchFamily="34" charset="0"/>
                <a:cs typeface="Arial" panose="020B0604020202020204" pitchFamily="34" charset="0"/>
              </a:rPr>
              <a:t>, H., Chen, J., Gwaltney, C., and Rydén, A., 2022. Living with heart failure: patient experiences and implications for physical activity and daily living. </a:t>
            </a:r>
            <a:r>
              <a:rPr lang="en-US" sz="1000" i="1" dirty="0">
                <a:latin typeface="Arial" panose="020B0604020202020204" pitchFamily="34" charset="0"/>
                <a:cs typeface="Arial" panose="020B0604020202020204" pitchFamily="34" charset="0"/>
              </a:rPr>
              <a:t>ESC heart failure</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9</a:t>
            </a:r>
            <a:r>
              <a:rPr lang="en-US" sz="1000" dirty="0">
                <a:latin typeface="Arial" panose="020B0604020202020204" pitchFamily="34" charset="0"/>
                <a:cs typeface="Arial" panose="020B0604020202020204" pitchFamily="34" charset="0"/>
              </a:rPr>
              <a:t>(2), pp.1206-1215. </a:t>
            </a:r>
            <a:r>
              <a:rPr lang="en-US" sz="1000" u="sng" dirty="0">
                <a:latin typeface="Arial" panose="020B0604020202020204" pitchFamily="34" charset="0"/>
                <a:cs typeface="Arial" panose="020B0604020202020204" pitchFamily="34" charset="0"/>
                <a:hlinkClick r:id="rId3"/>
              </a:rPr>
              <a:t>https://doi.org/10.1002/ehf2.13795</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Pedroni, C., Djuric, O., Bassi, M.C., Mione, L., </a:t>
            </a:r>
            <a:r>
              <a:rPr lang="en-US" sz="1000" dirty="0" err="1">
                <a:latin typeface="Arial" panose="020B0604020202020204" pitchFamily="34" charset="0"/>
                <a:cs typeface="Arial" panose="020B0604020202020204" pitchFamily="34" charset="0"/>
              </a:rPr>
              <a:t>Caleffi</a:t>
            </a:r>
            <a:r>
              <a:rPr lang="en-US" sz="1000" dirty="0">
                <a:latin typeface="Arial" panose="020B0604020202020204" pitchFamily="34" charset="0"/>
                <a:cs typeface="Arial" panose="020B0604020202020204" pitchFamily="34" charset="0"/>
              </a:rPr>
              <a:t>, D., Testa, G., Prandi, C., </a:t>
            </a:r>
            <a:r>
              <a:rPr lang="en-US" sz="1000" dirty="0" err="1">
                <a:latin typeface="Arial" panose="020B0604020202020204" pitchFamily="34" charset="0"/>
                <a:cs typeface="Arial" panose="020B0604020202020204" pitchFamily="34" charset="0"/>
              </a:rPr>
              <a:t>Navazio</a:t>
            </a:r>
            <a:r>
              <a:rPr lang="en-US" sz="1000" dirty="0">
                <a:latin typeface="Arial" panose="020B0604020202020204" pitchFamily="34" charset="0"/>
                <a:cs typeface="Arial" panose="020B0604020202020204" pitchFamily="34" charset="0"/>
              </a:rPr>
              <a:t>, A., and Giorgi Rossi, P., 2023, April. Elements characterizing multicomponent interventions used to improve disease management models and clinical pathways in acute and chronic heart failure: a scoping review. In </a:t>
            </a:r>
            <a:r>
              <a:rPr lang="en-US" sz="1000" i="1" dirty="0">
                <a:latin typeface="Arial" panose="020B0604020202020204" pitchFamily="34" charset="0"/>
                <a:cs typeface="Arial" panose="020B0604020202020204" pitchFamily="34" charset="0"/>
              </a:rPr>
              <a:t>Healthcare</a:t>
            </a:r>
            <a:r>
              <a:rPr lang="en-US" sz="1000" dirty="0">
                <a:latin typeface="Arial" panose="020B0604020202020204" pitchFamily="34" charset="0"/>
                <a:cs typeface="Arial" panose="020B0604020202020204" pitchFamily="34" charset="0"/>
              </a:rPr>
              <a:t> (Vol. 11, No. 9, p. 1227). MDPI. </a:t>
            </a:r>
            <a:r>
              <a:rPr lang="en-US" sz="1000" u="sng" dirty="0">
                <a:latin typeface="Arial" panose="020B0604020202020204" pitchFamily="34" charset="0"/>
                <a:cs typeface="Arial" panose="020B0604020202020204" pitchFamily="34" charset="0"/>
                <a:hlinkClick r:id="rId4"/>
              </a:rPr>
              <a:t>https://doi.org/10.3390/healthcare11091227</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Ruiz-Garcia, A., Serrano-Cumplido, A., Escobar-Cervantes, C., Arranz-Martinez, E., </a:t>
            </a:r>
            <a:r>
              <a:rPr lang="en-US" sz="1000" dirty="0" err="1">
                <a:latin typeface="Arial" panose="020B0604020202020204" pitchFamily="34" charset="0"/>
                <a:cs typeface="Arial" panose="020B0604020202020204" pitchFamily="34" charset="0"/>
              </a:rPr>
              <a:t>Turegano</a:t>
            </a:r>
            <a:r>
              <a:rPr lang="en-US" sz="1000" dirty="0">
                <a:latin typeface="Arial" panose="020B0604020202020204" pitchFamily="34" charset="0"/>
                <a:cs typeface="Arial" panose="020B0604020202020204" pitchFamily="34" charset="0"/>
              </a:rPr>
              <a:t>-Yedro, M., and Pallares-Carratala, V., 2023. Heart failure prevalence rates and its association with other cardiovascular diseases and chronic kidney disease: SIMETAP-HF study. </a:t>
            </a:r>
            <a:r>
              <a:rPr lang="en-US" sz="1000" i="1" dirty="0">
                <a:latin typeface="Arial" panose="020B0604020202020204" pitchFamily="34" charset="0"/>
                <a:cs typeface="Arial" panose="020B0604020202020204" pitchFamily="34" charset="0"/>
              </a:rPr>
              <a:t>Journal of Clinical Medicine</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12</a:t>
            </a:r>
            <a:r>
              <a:rPr lang="en-US" sz="1000" dirty="0">
                <a:latin typeface="Arial" panose="020B0604020202020204" pitchFamily="34" charset="0"/>
                <a:cs typeface="Arial" panose="020B0604020202020204" pitchFamily="34" charset="0"/>
              </a:rPr>
              <a:t>(15), p.4924. </a:t>
            </a:r>
            <a:r>
              <a:rPr lang="en-US" sz="1000" u="sng" dirty="0">
                <a:latin typeface="Arial" panose="020B0604020202020204" pitchFamily="34" charset="0"/>
                <a:cs typeface="Arial" panose="020B0604020202020204" pitchFamily="34" charset="0"/>
                <a:hlinkClick r:id="rId5"/>
              </a:rPr>
              <a:t>https://www.mdpi.com/2077-0383/12/15/4924</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Rywik, T., </a:t>
            </a:r>
            <a:r>
              <a:rPr lang="en-US" sz="1000" dirty="0" err="1">
                <a:latin typeface="Arial" panose="020B0604020202020204" pitchFamily="34" charset="0"/>
                <a:cs typeface="Arial" panose="020B0604020202020204" pitchFamily="34" charset="0"/>
              </a:rPr>
              <a:t>Wiśniewska</a:t>
            </a:r>
            <a:r>
              <a:rPr lang="en-US" sz="1000" dirty="0">
                <a:latin typeface="Arial" panose="020B0604020202020204" pitchFamily="34" charset="0"/>
                <a:cs typeface="Arial" panose="020B0604020202020204" pitchFamily="34" charset="0"/>
              </a:rPr>
              <a:t>, A., </a:t>
            </a:r>
            <a:r>
              <a:rPr lang="en-US" sz="1000" dirty="0" err="1">
                <a:latin typeface="Arial" panose="020B0604020202020204" pitchFamily="34" charset="0"/>
                <a:cs typeface="Arial" panose="020B0604020202020204" pitchFamily="34" charset="0"/>
              </a:rPr>
              <a:t>Cegłowska</a:t>
            </a:r>
            <a:r>
              <a:rPr lang="en-US" sz="1000" dirty="0">
                <a:latin typeface="Arial" panose="020B0604020202020204" pitchFamily="34" charset="0"/>
                <a:cs typeface="Arial" panose="020B0604020202020204" pitchFamily="34" charset="0"/>
              </a:rPr>
              <a:t>, U., </a:t>
            </a:r>
            <a:r>
              <a:rPr lang="en-US" sz="1000" dirty="0" err="1">
                <a:latin typeface="Arial" panose="020B0604020202020204" pitchFamily="34" charset="0"/>
                <a:cs typeface="Arial" panose="020B0604020202020204" pitchFamily="34" charset="0"/>
              </a:rPr>
              <a:t>Drohomirecka</a:t>
            </a:r>
            <a:r>
              <a:rPr lang="en-US" sz="1000" dirty="0">
                <a:latin typeface="Arial" panose="020B0604020202020204" pitchFamily="34" charset="0"/>
                <a:cs typeface="Arial" panose="020B0604020202020204" pitchFamily="34" charset="0"/>
              </a:rPr>
              <a:t>, A., </a:t>
            </a:r>
            <a:r>
              <a:rPr lang="en-US" sz="1000" dirty="0" err="1">
                <a:latin typeface="Arial" panose="020B0604020202020204" pitchFamily="34" charset="0"/>
                <a:cs typeface="Arial" panose="020B0604020202020204" pitchFamily="34" charset="0"/>
              </a:rPr>
              <a:t>Topór-Mądry</a:t>
            </a:r>
            <a:r>
              <a:rPr lang="en-US" sz="1000" dirty="0">
                <a:latin typeface="Arial" panose="020B0604020202020204" pitchFamily="34" charset="0"/>
                <a:cs typeface="Arial" panose="020B0604020202020204" pitchFamily="34" charset="0"/>
              </a:rPr>
              <a:t>, R., Łazarczyk, H., </a:t>
            </a:r>
            <a:r>
              <a:rPr lang="en-US" sz="1000" dirty="0" err="1">
                <a:latin typeface="Arial" panose="020B0604020202020204" pitchFamily="34" charset="0"/>
                <a:cs typeface="Arial" panose="020B0604020202020204" pitchFamily="34" charset="0"/>
              </a:rPr>
              <a:t>Połaska</a:t>
            </a:r>
            <a:r>
              <a:rPr lang="en-US" sz="1000" dirty="0">
                <a:latin typeface="Arial" panose="020B0604020202020204" pitchFamily="34" charset="0"/>
                <a:cs typeface="Arial" panose="020B0604020202020204" pitchFamily="34" charset="0"/>
              </a:rPr>
              <a:t>, P., Zieliński, T., and </a:t>
            </a:r>
            <a:r>
              <a:rPr lang="en-US" sz="1000" dirty="0" err="1">
                <a:latin typeface="Arial" panose="020B0604020202020204" pitchFamily="34" charset="0"/>
                <a:cs typeface="Arial" panose="020B0604020202020204" pitchFamily="34" charset="0"/>
              </a:rPr>
              <a:t>Doryńska</a:t>
            </a:r>
            <a:r>
              <a:rPr lang="en-US" sz="1000" dirty="0">
                <a:latin typeface="Arial" panose="020B0604020202020204" pitchFamily="34" charset="0"/>
                <a:cs typeface="Arial" panose="020B0604020202020204" pitchFamily="34" charset="0"/>
              </a:rPr>
              <a:t>, A., 2023. Heart failure with reduced, mildly reduced, and preserved ejection fraction: Outcomes and predictors of prognosis. </a:t>
            </a:r>
            <a:r>
              <a:rPr lang="en-US" sz="1000" i="1" dirty="0">
                <a:latin typeface="Arial" panose="020B0604020202020204" pitchFamily="34" charset="0"/>
                <a:cs typeface="Arial" panose="020B0604020202020204" pitchFamily="34" charset="0"/>
              </a:rPr>
              <a:t>Polish archives of internal medicine</a:t>
            </a:r>
            <a:r>
              <a:rPr lang="en-US" sz="1000" dirty="0">
                <a:latin typeface="Arial" panose="020B0604020202020204" pitchFamily="34" charset="0"/>
                <a:cs typeface="Arial" panose="020B0604020202020204" pitchFamily="34" charset="0"/>
              </a:rPr>
              <a:t>. </a:t>
            </a:r>
            <a:r>
              <a:rPr lang="en-US" sz="1000" u="sng" dirty="0">
                <a:latin typeface="Arial" panose="020B0604020202020204" pitchFamily="34" charset="0"/>
                <a:cs typeface="Arial" panose="020B0604020202020204" pitchFamily="34" charset="0"/>
                <a:hlinkClick r:id="rId6"/>
              </a:rPr>
              <a:t>https://doi.org/10.20452/pamw.16522</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Sapna, F.N.U., Raveena, F.N.U., Chandio, M., Bai, K., Sayyar, M., </a:t>
            </a:r>
            <a:r>
              <a:rPr lang="en-US" sz="1000" dirty="0" err="1">
                <a:latin typeface="Arial" panose="020B0604020202020204" pitchFamily="34" charset="0"/>
                <a:cs typeface="Arial" panose="020B0604020202020204" pitchFamily="34" charset="0"/>
              </a:rPr>
              <a:t>Varrassi</a:t>
            </a:r>
            <a:r>
              <a:rPr lang="en-US" sz="1000" dirty="0">
                <a:latin typeface="Arial" panose="020B0604020202020204" pitchFamily="34" charset="0"/>
                <a:cs typeface="Arial" panose="020B0604020202020204" pitchFamily="34" charset="0"/>
              </a:rPr>
              <a:t>, G., Khatri, M., Kumar, S., and Mohamad, T., 2023. Advancements in heart failure management: a comprehensive narrative review of emerging therapies. </a:t>
            </a:r>
            <a:r>
              <a:rPr lang="en-US" sz="1000" i="1" dirty="0" err="1">
                <a:latin typeface="Arial" panose="020B0604020202020204" pitchFamily="34" charset="0"/>
                <a:cs typeface="Arial" panose="020B0604020202020204" pitchFamily="34" charset="0"/>
              </a:rPr>
              <a:t>Cureus</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15</a:t>
            </a:r>
            <a:r>
              <a:rPr lang="en-US" sz="1000" dirty="0">
                <a:latin typeface="Arial" panose="020B0604020202020204" pitchFamily="34" charset="0"/>
                <a:cs typeface="Arial" panose="020B0604020202020204" pitchFamily="34" charset="0"/>
              </a:rPr>
              <a:t>(10). </a:t>
            </a:r>
            <a:r>
              <a:rPr lang="en-US" sz="1000" u="sng" dirty="0">
                <a:latin typeface="Arial" panose="020B0604020202020204" pitchFamily="34" charset="0"/>
                <a:cs typeface="Arial" panose="020B0604020202020204" pitchFamily="34" charset="0"/>
                <a:hlinkClick r:id="rId7"/>
              </a:rPr>
              <a:t>https://doi.org/10.7759/cureus.46486</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Savarese, G., Becher, P.M., Lund, L.H., Seferovic, P., Rosano, G.M., and Coats, A.J., 2022. Global burden of heart failure: a comprehensive and updated review of epidemiology. </a:t>
            </a:r>
            <a:r>
              <a:rPr lang="en-US" sz="1000" i="1" dirty="0">
                <a:latin typeface="Arial" panose="020B0604020202020204" pitchFamily="34" charset="0"/>
                <a:cs typeface="Arial" panose="020B0604020202020204" pitchFamily="34" charset="0"/>
              </a:rPr>
              <a:t>Cardiovascular research</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118</a:t>
            </a:r>
            <a:r>
              <a:rPr lang="en-US" sz="1000" dirty="0">
                <a:latin typeface="Arial" panose="020B0604020202020204" pitchFamily="34" charset="0"/>
                <a:cs typeface="Arial" panose="020B0604020202020204" pitchFamily="34" charset="0"/>
              </a:rPr>
              <a:t>(17), pp.3272-3287. </a:t>
            </a:r>
            <a:r>
              <a:rPr lang="en-US" sz="1000" u="sng" dirty="0">
                <a:latin typeface="Arial" panose="020B0604020202020204" pitchFamily="34" charset="0"/>
                <a:cs typeface="Arial" panose="020B0604020202020204" pitchFamily="34" charset="0"/>
                <a:hlinkClick r:id="rId8"/>
              </a:rPr>
              <a:t>https://doi.org/10.1093/cvr/cvac013</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Schutz, S.E. and Walthall, H.E., 2022. What are the needs and experiences of caregivers of people with heart failure? A qualitative study. </a:t>
            </a:r>
            <a:r>
              <a:rPr lang="en-US" sz="1000" i="1" dirty="0">
                <a:latin typeface="Arial" panose="020B0604020202020204" pitchFamily="34" charset="0"/>
                <a:cs typeface="Arial" panose="020B0604020202020204" pitchFamily="34" charset="0"/>
              </a:rPr>
              <a:t>Heart &amp; Lung</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54</a:t>
            </a:r>
            <a:r>
              <a:rPr lang="en-US" sz="1000" dirty="0">
                <a:latin typeface="Arial" panose="020B0604020202020204" pitchFamily="34" charset="0"/>
                <a:cs typeface="Arial" panose="020B0604020202020204" pitchFamily="34" charset="0"/>
              </a:rPr>
              <a:t>, pp. 42-48. </a:t>
            </a:r>
            <a:r>
              <a:rPr lang="en-US" sz="1000" u="sng" dirty="0">
                <a:latin typeface="Arial" panose="020B0604020202020204" pitchFamily="34" charset="0"/>
                <a:cs typeface="Arial" panose="020B0604020202020204" pitchFamily="34" charset="0"/>
                <a:hlinkClick r:id="rId9"/>
              </a:rPr>
              <a:t>https://doi.org/10.1016/j.hrtlng.2022.03.011</a:t>
            </a:r>
            <a:endParaRPr lang="en-US"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Suthershinii</a:t>
            </a:r>
            <a:r>
              <a:rPr lang="en-US" sz="1000" dirty="0">
                <a:latin typeface="Arial" panose="020B0604020202020204" pitchFamily="34" charset="0"/>
                <a:cs typeface="Arial" panose="020B0604020202020204" pitchFamily="34" charset="0"/>
              </a:rPr>
              <a:t>, G., Tan, W.A., Lee, A.R.Y.B., and Chen, M.Z., 2022. Behavioral interventions for the patient–caregiver unit in patients with chronic heart failure: a systematic review of caregiver outcomes. </a:t>
            </a:r>
            <a:r>
              <a:rPr lang="en-US" sz="1000" i="1" dirty="0">
                <a:latin typeface="Arial" panose="020B0604020202020204" pitchFamily="34" charset="0"/>
                <a:cs typeface="Arial" panose="020B0604020202020204" pitchFamily="34" charset="0"/>
              </a:rPr>
              <a:t>Journal of Multidisciplinary Healthcare</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15</a:t>
            </a:r>
            <a:r>
              <a:rPr lang="en-US" sz="1000" dirty="0">
                <a:latin typeface="Arial" panose="020B0604020202020204" pitchFamily="34" charset="0"/>
                <a:cs typeface="Arial" panose="020B0604020202020204" pitchFamily="34" charset="0"/>
              </a:rPr>
              <a:t>, p. 921. </a:t>
            </a:r>
            <a:r>
              <a:rPr lang="en-US" sz="1000" u="sng" dirty="0">
                <a:latin typeface="Arial" panose="020B0604020202020204" pitchFamily="34" charset="0"/>
                <a:cs typeface="Arial" panose="020B0604020202020204" pitchFamily="34" charset="0"/>
                <a:hlinkClick r:id="rId10"/>
              </a:rPr>
              <a:t>https://doi.org/10.2147/JMDH.S357179</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The NHS Alliance. 2026. </a:t>
            </a:r>
            <a:r>
              <a:rPr lang="en-US" sz="1000" i="1" dirty="0">
                <a:latin typeface="Arial" panose="020B0604020202020204" pitchFamily="34" charset="0"/>
                <a:cs typeface="Arial" panose="020B0604020202020204" pitchFamily="34" charset="0"/>
              </a:rPr>
              <a:t>Improving cardiovascular disease prevention across systems</a:t>
            </a:r>
            <a:r>
              <a:rPr lang="en-US" sz="1000" dirty="0">
                <a:latin typeface="Arial" panose="020B0604020202020204" pitchFamily="34" charset="0"/>
                <a:cs typeface="Arial" panose="020B0604020202020204" pitchFamily="34" charset="0"/>
              </a:rPr>
              <a:t>. </a:t>
            </a:r>
            <a:r>
              <a:rPr lang="en-US" sz="1000" u="sng" dirty="0">
                <a:latin typeface="Arial" panose="020B0604020202020204" pitchFamily="34" charset="0"/>
                <a:cs typeface="Arial" panose="020B0604020202020204" pitchFamily="34" charset="0"/>
                <a:hlinkClick r:id="rId11"/>
              </a:rPr>
              <a:t>https://thenhsalliance.org/resources/improving-cardiovascular-disease-prevention-across-systems</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Vanneste, A., Barbier, L., </a:t>
            </a:r>
            <a:r>
              <a:rPr lang="en-US" sz="1000" dirty="0" err="1">
                <a:latin typeface="Arial" panose="020B0604020202020204" pitchFamily="34" charset="0"/>
                <a:cs typeface="Arial" panose="020B0604020202020204" pitchFamily="34" charset="0"/>
              </a:rPr>
              <a:t>Missotten</a:t>
            </a:r>
            <a:r>
              <a:rPr lang="en-US" sz="1000" dirty="0">
                <a:latin typeface="Arial" panose="020B0604020202020204" pitchFamily="34" charset="0"/>
                <a:cs typeface="Arial" panose="020B0604020202020204" pitchFamily="34" charset="0"/>
              </a:rPr>
              <a:t>, R., Desmet, T., </a:t>
            </a:r>
            <a:r>
              <a:rPr lang="en-US" sz="1000" dirty="0" err="1">
                <a:latin typeface="Arial" panose="020B0604020202020204" pitchFamily="34" charset="0"/>
                <a:cs typeface="Arial" panose="020B0604020202020204" pitchFamily="34" charset="0"/>
              </a:rPr>
              <a:t>Droogne</a:t>
            </a:r>
            <a:r>
              <a:rPr lang="en-US" sz="1000" dirty="0">
                <a:latin typeface="Arial" panose="020B0604020202020204" pitchFamily="34" charset="0"/>
                <a:cs typeface="Arial" panose="020B0604020202020204" pitchFamily="34" charset="0"/>
              </a:rPr>
              <a:t>, W., Michelsen, S., Sinnaeve, P., </a:t>
            </a:r>
            <a:r>
              <a:rPr lang="en-US" sz="1000" dirty="0" err="1">
                <a:latin typeface="Arial" panose="020B0604020202020204" pitchFamily="34" charset="0"/>
                <a:cs typeface="Arial" panose="020B0604020202020204" pitchFamily="34" charset="0"/>
              </a:rPr>
              <a:t>Adriaenssens</a:t>
            </a:r>
            <a:r>
              <a:rPr lang="en-US" sz="1000" dirty="0">
                <a:latin typeface="Arial" panose="020B0604020202020204" pitchFamily="34" charset="0"/>
                <a:cs typeface="Arial" panose="020B0604020202020204" pitchFamily="34" charset="0"/>
              </a:rPr>
              <a:t>, T., Huys, I., and Janssens, R., 2024. Heart failure patients' perspectives on treatment outcomes and unmet medical needs: A qualitative preference study. </a:t>
            </a:r>
            <a:r>
              <a:rPr lang="en-US" sz="1000" i="1" dirty="0">
                <a:latin typeface="Arial" panose="020B0604020202020204" pitchFamily="34" charset="0"/>
                <a:cs typeface="Arial" panose="020B0604020202020204" pitchFamily="34" charset="0"/>
              </a:rPr>
              <a:t>ESC heart failure</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11</a:t>
            </a:r>
            <a:r>
              <a:rPr lang="en-US" sz="1000" dirty="0">
                <a:latin typeface="Arial" panose="020B0604020202020204" pitchFamily="34" charset="0"/>
                <a:cs typeface="Arial" panose="020B0604020202020204" pitchFamily="34" charset="0"/>
              </a:rPr>
              <a:t>(5), pp.3075-3084. </a:t>
            </a:r>
            <a:r>
              <a:rPr lang="en-US" sz="1000" u="sng" dirty="0">
                <a:latin typeface="Arial" panose="020B0604020202020204" pitchFamily="34" charset="0"/>
                <a:cs typeface="Arial" panose="020B0604020202020204" pitchFamily="34" charset="0"/>
                <a:hlinkClick r:id="rId12"/>
              </a:rPr>
              <a:t>https://doi.org/10.1002/ehf2.14891</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Xu, Y., Liu, Y., Kang, Y., Wang, D., Zhou, Y., Wu, L., and Yuan, L., 2024. Experiences of family caregivers of patients with end-of-life cancer during the transition from hospital to home palliative care: a qualitative study. </a:t>
            </a:r>
            <a:r>
              <a:rPr lang="en-US" sz="1000" i="1" dirty="0">
                <a:latin typeface="Arial" panose="020B0604020202020204" pitchFamily="34" charset="0"/>
                <a:cs typeface="Arial" panose="020B0604020202020204" pitchFamily="34" charset="0"/>
              </a:rPr>
              <a:t>BMC palliative care</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23</a:t>
            </a:r>
            <a:r>
              <a:rPr lang="en-US" sz="1000" dirty="0">
                <a:latin typeface="Arial" panose="020B0604020202020204" pitchFamily="34" charset="0"/>
                <a:cs typeface="Arial" panose="020B0604020202020204" pitchFamily="34" charset="0"/>
              </a:rPr>
              <a:t>(1), p.230. </a:t>
            </a:r>
            <a:r>
              <a:rPr lang="en-US" sz="1000" u="sng" dirty="0">
                <a:latin typeface="Arial" panose="020B0604020202020204" pitchFamily="34" charset="0"/>
                <a:cs typeface="Arial" panose="020B0604020202020204" pitchFamily="34" charset="0"/>
                <a:hlinkClick r:id="rId13"/>
              </a:rPr>
              <a:t>https://doi.org/10.1186/s12904-024-01559-4</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0319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174</TotalTime>
  <Words>4125</Words>
  <Application>Microsoft Office PowerPoint</Application>
  <PresentationFormat>Widescreen</PresentationFormat>
  <Paragraphs>137</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vt:lpstr>
      <vt:lpstr>Person-Centered Management of Heart Failure among Adults in the UK</vt:lpstr>
      <vt:lpstr>What is Heart Failure?</vt:lpstr>
      <vt:lpstr>Prevalence in the world and the UK</vt:lpstr>
      <vt:lpstr>Economic and Social Burden</vt:lpstr>
      <vt:lpstr>Diagnosis and Preliminary Examination</vt:lpstr>
      <vt:lpstr>UK Managerial Frameworks</vt:lpstr>
      <vt:lpstr>Treatment Options in the UK</vt:lpstr>
      <vt:lpstr>Common Comorbidities</vt:lpstr>
      <vt:lpstr>Prevention Strategies</vt:lpstr>
      <vt:lpstr>Co-productive Care Skills</vt:lpstr>
      <vt:lpstr>Self-Management Recommendations</vt:lpstr>
      <vt:lpstr>Conclusion</vt:lpstr>
      <vt:lpstr>References</vt:lpstr>
      <vt:lpstr>Cont’d</vt:lpstr>
      <vt:lpstr>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HomePC</dc:creator>
  <cp:lastModifiedBy>Fadumo Omar</cp:lastModifiedBy>
  <cp:revision>7</cp:revision>
  <dcterms:created xsi:type="dcterms:W3CDTF">2026-09-28T15:10:40Z</dcterms:created>
  <dcterms:modified xsi:type="dcterms:W3CDTF">2026-10-26T12:29:54Z</dcterms:modified>
</cp:coreProperties>
</file>