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tags/tag16.xml" ContentType="application/vnd.openxmlformats-officedocument.presentationml.tags+xml"/>
  <Override PartName="/ppt/notesSlides/notesSlide16.xml" ContentType="application/vnd.openxmlformats-officedocument.presentationml.notesSlide+xml"/>
  <Override PartName="/ppt/tags/tag17.xml" ContentType="application/vnd.openxmlformats-officedocument.presentationml.tags+xml"/>
  <Override PartName="/ppt/notesSlides/notesSlide17.xml" ContentType="application/vnd.openxmlformats-officedocument.presentationml.notesSlide+xml"/>
  <Override PartName="/ppt/tags/tag18.xml" ContentType="application/vnd.openxmlformats-officedocument.presentationml.tags+xml"/>
  <Override PartName="/ppt/notesSlides/notesSlide18.xml" ContentType="application/vnd.openxmlformats-officedocument.presentationml.notesSlide+xml"/>
  <Override PartName="/ppt/tags/tag19.xml" ContentType="application/vnd.openxmlformats-officedocument.presentationml.tags+xml"/>
  <Override PartName="/ppt/notesSlides/notesSlide1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32"/>
  </p:notesMasterIdLst>
  <p:sldIdLst>
    <p:sldId id="292" r:id="rId9"/>
    <p:sldId id="294" r:id="rId10"/>
    <p:sldId id="295" r:id="rId11"/>
    <p:sldId id="436" r:id="rId12"/>
    <p:sldId id="482" r:id="rId13"/>
    <p:sldId id="461" r:id="rId14"/>
    <p:sldId id="483" r:id="rId15"/>
    <p:sldId id="484" r:id="rId16"/>
    <p:sldId id="488" r:id="rId17"/>
    <p:sldId id="489" r:id="rId18"/>
    <p:sldId id="491" r:id="rId19"/>
    <p:sldId id="492" r:id="rId20"/>
    <p:sldId id="490" r:id="rId21"/>
    <p:sldId id="493" r:id="rId22"/>
    <p:sldId id="494" r:id="rId23"/>
    <p:sldId id="495" r:id="rId24"/>
    <p:sldId id="496" r:id="rId25"/>
    <p:sldId id="500" r:id="rId26"/>
    <p:sldId id="501" r:id="rId27"/>
    <p:sldId id="497" r:id="rId28"/>
    <p:sldId id="498" r:id="rId29"/>
    <p:sldId id="499" r:id="rId30"/>
    <p:sldId id="405"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13B60"/>
    <a:srgbClr val="38393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877" autoAdjust="0"/>
  </p:normalViewPr>
  <p:slideViewPr>
    <p:cSldViewPr snapToGrid="0">
      <p:cViewPr>
        <p:scale>
          <a:sx n="75" d="100"/>
          <a:sy n="75" d="100"/>
        </p:scale>
        <p:origin x="1836" y="252"/>
      </p:cViewPr>
      <p:guideLst>
        <p:guide orient="horz" pos="2160"/>
        <p:guide pos="3840"/>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21" Type="http://schemas.openxmlformats.org/officeDocument/2006/relationships/slide" Target="slides/slide13.xml"/><Relationship Id="rId34" Type="http://schemas.openxmlformats.org/officeDocument/2006/relationships/viewProps" Target="viewProps.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tableStyles" Target="tableStyles.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theme" Target="theme/theme1.xml"/><Relationship Id="rId8" Type="http://schemas.openxmlformats.org/officeDocument/2006/relationships/slideMaster" Target="slideMasters/slideMaster5.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9F3E0CD5-8ACA-4C3E-BA30-31843CF4CF16}"/>
    <pc:docChg chg="modSld">
      <pc:chgData name="Nitheesh Kaliyamurthy" userId="2821ebda-f4ac-4963-9a4e-a836dfc45829" providerId="ADAL" clId="{9F3E0CD5-8ACA-4C3E-BA30-31843CF4CF16}" dt="2023-03-22T20:02:40.819" v="13" actId="6549"/>
      <pc:docMkLst>
        <pc:docMk/>
      </pc:docMkLst>
      <pc:sldChg chg="modNotesTx">
        <pc:chgData name="Nitheesh Kaliyamurthy" userId="2821ebda-f4ac-4963-9a4e-a836dfc45829" providerId="ADAL" clId="{9F3E0CD5-8ACA-4C3E-BA30-31843CF4CF16}" dt="2023-03-22T20:01:55.846" v="0" actId="6549"/>
        <pc:sldMkLst>
          <pc:docMk/>
          <pc:sldMk cId="3851050501" sldId="436"/>
        </pc:sldMkLst>
      </pc:sldChg>
      <pc:sldChg chg="modNotesTx">
        <pc:chgData name="Nitheesh Kaliyamurthy" userId="2821ebda-f4ac-4963-9a4e-a836dfc45829" providerId="ADAL" clId="{9F3E0CD5-8ACA-4C3E-BA30-31843CF4CF16}" dt="2023-03-22T20:02:02.510" v="2" actId="6549"/>
        <pc:sldMkLst>
          <pc:docMk/>
          <pc:sldMk cId="456285494" sldId="461"/>
        </pc:sldMkLst>
      </pc:sldChg>
      <pc:sldChg chg="modNotesTx">
        <pc:chgData name="Nitheesh Kaliyamurthy" userId="2821ebda-f4ac-4963-9a4e-a836dfc45829" providerId="ADAL" clId="{9F3E0CD5-8ACA-4C3E-BA30-31843CF4CF16}" dt="2023-03-22T20:01:58.462" v="1" actId="6549"/>
        <pc:sldMkLst>
          <pc:docMk/>
          <pc:sldMk cId="3249699950" sldId="482"/>
        </pc:sldMkLst>
      </pc:sldChg>
      <pc:sldChg chg="modNotesTx">
        <pc:chgData name="Nitheesh Kaliyamurthy" userId="2821ebda-f4ac-4963-9a4e-a836dfc45829" providerId="ADAL" clId="{9F3E0CD5-8ACA-4C3E-BA30-31843CF4CF16}" dt="2023-03-22T20:02:11.440" v="3" actId="6549"/>
        <pc:sldMkLst>
          <pc:docMk/>
          <pc:sldMk cId="2897532974" sldId="484"/>
        </pc:sldMkLst>
      </pc:sldChg>
      <pc:sldChg chg="modNotesTx">
        <pc:chgData name="Nitheesh Kaliyamurthy" userId="2821ebda-f4ac-4963-9a4e-a836dfc45829" providerId="ADAL" clId="{9F3E0CD5-8ACA-4C3E-BA30-31843CF4CF16}" dt="2023-03-22T20:02:15.767" v="4" actId="6549"/>
        <pc:sldMkLst>
          <pc:docMk/>
          <pc:sldMk cId="2718415632" sldId="489"/>
        </pc:sldMkLst>
      </pc:sldChg>
      <pc:sldChg chg="modNotesTx">
        <pc:chgData name="Nitheesh Kaliyamurthy" userId="2821ebda-f4ac-4963-9a4e-a836dfc45829" providerId="ADAL" clId="{9F3E0CD5-8ACA-4C3E-BA30-31843CF4CF16}" dt="2023-03-22T20:02:24.501" v="7" actId="6549"/>
        <pc:sldMkLst>
          <pc:docMk/>
          <pc:sldMk cId="136793379" sldId="490"/>
        </pc:sldMkLst>
      </pc:sldChg>
      <pc:sldChg chg="modNotesTx">
        <pc:chgData name="Nitheesh Kaliyamurthy" userId="2821ebda-f4ac-4963-9a4e-a836dfc45829" providerId="ADAL" clId="{9F3E0CD5-8ACA-4C3E-BA30-31843CF4CF16}" dt="2023-03-22T20:02:18.686" v="5" actId="6549"/>
        <pc:sldMkLst>
          <pc:docMk/>
          <pc:sldMk cId="101476474" sldId="491"/>
        </pc:sldMkLst>
      </pc:sldChg>
      <pc:sldChg chg="modNotesTx">
        <pc:chgData name="Nitheesh Kaliyamurthy" userId="2821ebda-f4ac-4963-9a4e-a836dfc45829" providerId="ADAL" clId="{9F3E0CD5-8ACA-4C3E-BA30-31843CF4CF16}" dt="2023-03-22T20:02:21.792" v="6" actId="6549"/>
        <pc:sldMkLst>
          <pc:docMk/>
          <pc:sldMk cId="1174824390" sldId="492"/>
        </pc:sldMkLst>
      </pc:sldChg>
      <pc:sldChg chg="modNotesTx">
        <pc:chgData name="Nitheesh Kaliyamurthy" userId="2821ebda-f4ac-4963-9a4e-a836dfc45829" providerId="ADAL" clId="{9F3E0CD5-8ACA-4C3E-BA30-31843CF4CF16}" dt="2023-03-22T20:02:27.130" v="8" actId="6549"/>
        <pc:sldMkLst>
          <pc:docMk/>
          <pc:sldMk cId="1634531719" sldId="493"/>
        </pc:sldMkLst>
      </pc:sldChg>
      <pc:sldChg chg="modNotesTx">
        <pc:chgData name="Nitheesh Kaliyamurthy" userId="2821ebda-f4ac-4963-9a4e-a836dfc45829" providerId="ADAL" clId="{9F3E0CD5-8ACA-4C3E-BA30-31843CF4CF16}" dt="2023-03-22T20:02:29.493" v="9" actId="6549"/>
        <pc:sldMkLst>
          <pc:docMk/>
          <pc:sldMk cId="2783841939" sldId="494"/>
        </pc:sldMkLst>
      </pc:sldChg>
      <pc:sldChg chg="modNotesTx">
        <pc:chgData name="Nitheesh Kaliyamurthy" userId="2821ebda-f4ac-4963-9a4e-a836dfc45829" providerId="ADAL" clId="{9F3E0CD5-8ACA-4C3E-BA30-31843CF4CF16}" dt="2023-03-22T20:02:33.524" v="10" actId="6549"/>
        <pc:sldMkLst>
          <pc:docMk/>
          <pc:sldMk cId="1118298148" sldId="496"/>
        </pc:sldMkLst>
      </pc:sldChg>
      <pc:sldChg chg="modNotesTx">
        <pc:chgData name="Nitheesh Kaliyamurthy" userId="2821ebda-f4ac-4963-9a4e-a836dfc45829" providerId="ADAL" clId="{9F3E0CD5-8ACA-4C3E-BA30-31843CF4CF16}" dt="2023-03-22T20:02:40.819" v="13" actId="6549"/>
        <pc:sldMkLst>
          <pc:docMk/>
          <pc:sldMk cId="4100978178" sldId="497"/>
        </pc:sldMkLst>
      </pc:sldChg>
      <pc:sldChg chg="modNotesTx">
        <pc:chgData name="Nitheesh Kaliyamurthy" userId="2821ebda-f4ac-4963-9a4e-a836dfc45829" providerId="ADAL" clId="{9F3E0CD5-8ACA-4C3E-BA30-31843CF4CF16}" dt="2023-03-22T20:02:36.020" v="11" actId="6549"/>
        <pc:sldMkLst>
          <pc:docMk/>
          <pc:sldMk cId="3925724403" sldId="500"/>
        </pc:sldMkLst>
      </pc:sldChg>
      <pc:sldChg chg="modNotesTx">
        <pc:chgData name="Nitheesh Kaliyamurthy" userId="2821ebda-f4ac-4963-9a4e-a836dfc45829" providerId="ADAL" clId="{9F3E0CD5-8ACA-4C3E-BA30-31843CF4CF16}" dt="2023-03-22T20:02:38.343" v="12" actId="6549"/>
        <pc:sldMkLst>
          <pc:docMk/>
          <pc:sldMk cId="1705659239" sldId="50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22/03/2023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a:p>
        </p:txBody>
      </p:sp>
    </p:spTree>
    <p:extLst>
      <p:ext uri="{BB962C8B-B14F-4D97-AF65-F5344CB8AC3E}">
        <p14:creationId xmlns:p14="http://schemas.microsoft.com/office/powerpoint/2010/main" val="23984187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defTabSz="914400" eaLnBrk="0" hangingPunct="0">
              <a:spcBef>
                <a:spcPct val="0"/>
              </a:spcBef>
              <a:spcAft>
                <a:spcPct val="0"/>
              </a:spcAft>
              <a:buClrTx/>
              <a:buSzTx/>
              <a:buNone/>
            </a:pP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a:p>
        </p:txBody>
      </p:sp>
    </p:spTree>
    <p:extLst>
      <p:ext uri="{BB962C8B-B14F-4D97-AF65-F5344CB8AC3E}">
        <p14:creationId xmlns:p14="http://schemas.microsoft.com/office/powerpoint/2010/main" val="39296733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a:p>
        </p:txBody>
      </p:sp>
    </p:spTree>
    <p:extLst>
      <p:ext uri="{BB962C8B-B14F-4D97-AF65-F5344CB8AC3E}">
        <p14:creationId xmlns:p14="http://schemas.microsoft.com/office/powerpoint/2010/main" val="22293659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a:p>
        </p:txBody>
      </p:sp>
    </p:spTree>
    <p:extLst>
      <p:ext uri="{BB962C8B-B14F-4D97-AF65-F5344CB8AC3E}">
        <p14:creationId xmlns:p14="http://schemas.microsoft.com/office/powerpoint/2010/main" val="13070438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a:p>
        </p:txBody>
      </p:sp>
    </p:spTree>
    <p:extLst>
      <p:ext uri="{BB962C8B-B14F-4D97-AF65-F5344CB8AC3E}">
        <p14:creationId xmlns:p14="http://schemas.microsoft.com/office/powerpoint/2010/main" val="6071492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a:p>
        </p:txBody>
      </p:sp>
    </p:spTree>
    <p:extLst>
      <p:ext uri="{BB962C8B-B14F-4D97-AF65-F5344CB8AC3E}">
        <p14:creationId xmlns:p14="http://schemas.microsoft.com/office/powerpoint/2010/main" val="24194755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a:p>
        </p:txBody>
      </p:sp>
    </p:spTree>
    <p:extLst>
      <p:ext uri="{BB962C8B-B14F-4D97-AF65-F5344CB8AC3E}">
        <p14:creationId xmlns:p14="http://schemas.microsoft.com/office/powerpoint/2010/main" val="40226532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GB" sz="1800" dirty="0">
              <a:effectLst/>
              <a:latin typeface="Calibri" panose="020F0502020204030204" pitchFamily="34" charset="0"/>
              <a:ea typeface="SimSun" panose="02010600030101010101" pitchFamily="2" charset="-122"/>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a:p>
        </p:txBody>
      </p:sp>
    </p:spTree>
    <p:extLst>
      <p:ext uri="{BB962C8B-B14F-4D97-AF65-F5344CB8AC3E}">
        <p14:creationId xmlns:p14="http://schemas.microsoft.com/office/powerpoint/2010/main" val="463250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 typeface="+mj-lt"/>
              <a:buNone/>
              <a:tabLst/>
              <a:defRPr/>
            </a:pPr>
            <a:endParaRPr lang="en-GB" sz="1800" dirty="0">
              <a:effectLst/>
              <a:latin typeface="Calibri" panose="020F0502020204030204" pitchFamily="34" charset="0"/>
              <a:ea typeface="SimSun" panose="02010600030101010101" pitchFamily="2" charset="-122"/>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a:p>
        </p:txBody>
      </p:sp>
    </p:spTree>
    <p:extLst>
      <p:ext uri="{BB962C8B-B14F-4D97-AF65-F5344CB8AC3E}">
        <p14:creationId xmlns:p14="http://schemas.microsoft.com/office/powerpoint/2010/main" val="37236804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a:p>
        </p:txBody>
      </p:sp>
    </p:spTree>
    <p:extLst>
      <p:ext uri="{BB962C8B-B14F-4D97-AF65-F5344CB8AC3E}">
        <p14:creationId xmlns:p14="http://schemas.microsoft.com/office/powerpoint/2010/main" val="28298076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a:p>
        </p:txBody>
      </p:sp>
    </p:spTree>
    <p:extLst>
      <p:ext uri="{BB962C8B-B14F-4D97-AF65-F5344CB8AC3E}">
        <p14:creationId xmlns:p14="http://schemas.microsoft.com/office/powerpoint/2010/main" val="37085808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a:p>
        </p:txBody>
      </p:sp>
    </p:spTree>
    <p:extLst>
      <p:ext uri="{BB962C8B-B14F-4D97-AF65-F5344CB8AC3E}">
        <p14:creationId xmlns:p14="http://schemas.microsoft.com/office/powerpoint/2010/main" val="25154952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a:p>
        </p:txBody>
      </p:sp>
    </p:spTree>
    <p:extLst>
      <p:ext uri="{BB962C8B-B14F-4D97-AF65-F5344CB8AC3E}">
        <p14:creationId xmlns:p14="http://schemas.microsoft.com/office/powerpoint/2010/main" val="10848738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a:p>
        </p:txBody>
      </p:sp>
    </p:spTree>
    <p:extLst>
      <p:ext uri="{BB962C8B-B14F-4D97-AF65-F5344CB8AC3E}">
        <p14:creationId xmlns:p14="http://schemas.microsoft.com/office/powerpoint/2010/main" val="3950262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a:p>
        </p:txBody>
      </p:sp>
    </p:spTree>
    <p:extLst>
      <p:ext uri="{BB962C8B-B14F-4D97-AF65-F5344CB8AC3E}">
        <p14:creationId xmlns:p14="http://schemas.microsoft.com/office/powerpoint/2010/main" val="221543801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US" b="0"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a:p>
        </p:txBody>
      </p:sp>
    </p:spTree>
    <p:extLst>
      <p:ext uri="{BB962C8B-B14F-4D97-AF65-F5344CB8AC3E}">
        <p14:creationId xmlns:p14="http://schemas.microsoft.com/office/powerpoint/2010/main" val="2704720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a:p>
        </p:txBody>
      </p:sp>
    </p:spTree>
    <p:extLst>
      <p:ext uri="{BB962C8B-B14F-4D97-AF65-F5344CB8AC3E}">
        <p14:creationId xmlns:p14="http://schemas.microsoft.com/office/powerpoint/2010/main" val="35699135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a:p>
        </p:txBody>
      </p:sp>
    </p:spTree>
    <p:extLst>
      <p:ext uri="{BB962C8B-B14F-4D97-AF65-F5344CB8AC3E}">
        <p14:creationId xmlns:p14="http://schemas.microsoft.com/office/powerpoint/2010/main" val="265605873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a:p>
        </p:txBody>
      </p:sp>
    </p:spTree>
    <p:extLst>
      <p:ext uri="{BB962C8B-B14F-4D97-AF65-F5344CB8AC3E}">
        <p14:creationId xmlns:p14="http://schemas.microsoft.com/office/powerpoint/2010/main" val="38052588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3/22/2023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1.xml"/><Relationship Id="rId7" Type="http://schemas.openxmlformats.org/officeDocument/2006/relationships/image" Target="../media/image10.svg"/><Relationship Id="rId2" Type="http://schemas.openxmlformats.org/officeDocument/2006/relationships/slideLayout" Target="../slideLayouts/slideLayout4.xml"/><Relationship Id="rId1" Type="http://schemas.openxmlformats.org/officeDocument/2006/relationships/tags" Target="../tags/tag1.xml"/><Relationship Id="rId6" Type="http://schemas.openxmlformats.org/officeDocument/2006/relationships/image" Target="../media/image9.png"/><Relationship Id="rId5" Type="http://schemas.openxmlformats.org/officeDocument/2006/relationships/image" Target="../media/image8.jpeg"/><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2.xml"/><Relationship Id="rId7" Type="http://schemas.openxmlformats.org/officeDocument/2006/relationships/image" Target="../media/image14.png"/><Relationship Id="rId2" Type="http://schemas.openxmlformats.org/officeDocument/2006/relationships/slideLayout" Target="../slideLayouts/slideLayout4.xml"/><Relationship Id="rId1" Type="http://schemas.openxmlformats.org/officeDocument/2006/relationships/tags" Target="../tags/tag2.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8" Type="http://schemas.openxmlformats.org/officeDocument/2006/relationships/image" Target="../media/image19.svg"/><Relationship Id="rId13" Type="http://schemas.openxmlformats.org/officeDocument/2006/relationships/image" Target="../media/image24.png"/><Relationship Id="rId18" Type="http://schemas.openxmlformats.org/officeDocument/2006/relationships/image" Target="../media/image29.png"/><Relationship Id="rId3" Type="http://schemas.openxmlformats.org/officeDocument/2006/relationships/notesSlide" Target="../notesSlides/notesSlide3.xml"/><Relationship Id="rId7" Type="http://schemas.openxmlformats.org/officeDocument/2006/relationships/image" Target="../media/image18.png"/><Relationship Id="rId12" Type="http://schemas.openxmlformats.org/officeDocument/2006/relationships/image" Target="../media/image23.png"/><Relationship Id="rId17" Type="http://schemas.openxmlformats.org/officeDocument/2006/relationships/image" Target="../media/image28.svg"/><Relationship Id="rId2" Type="http://schemas.openxmlformats.org/officeDocument/2006/relationships/slideLayout" Target="../slideLayouts/slideLayout4.xml"/><Relationship Id="rId16" Type="http://schemas.openxmlformats.org/officeDocument/2006/relationships/image" Target="../media/image27.png"/><Relationship Id="rId1" Type="http://schemas.openxmlformats.org/officeDocument/2006/relationships/tags" Target="../tags/tag3.xml"/><Relationship Id="rId6" Type="http://schemas.openxmlformats.org/officeDocument/2006/relationships/image" Target="../media/image17.png"/><Relationship Id="rId11" Type="http://schemas.openxmlformats.org/officeDocument/2006/relationships/image" Target="../media/image22.svg"/><Relationship Id="rId5" Type="http://schemas.openxmlformats.org/officeDocument/2006/relationships/image" Target="../media/image16.png"/><Relationship Id="rId15" Type="http://schemas.openxmlformats.org/officeDocument/2006/relationships/image" Target="../media/image26.png"/><Relationship Id="rId10" Type="http://schemas.openxmlformats.org/officeDocument/2006/relationships/image" Target="../media/image21.png"/><Relationship Id="rId4" Type="http://schemas.openxmlformats.org/officeDocument/2006/relationships/image" Target="../media/image15.png"/><Relationship Id="rId9" Type="http://schemas.openxmlformats.org/officeDocument/2006/relationships/image" Target="../media/image20.png"/><Relationship Id="rId14" Type="http://schemas.openxmlformats.org/officeDocument/2006/relationships/image" Target="../media/image25.svg"/></Relationships>
</file>

<file path=ppt/slides/_rels/slide7.xml.rels><?xml version="1.0" encoding="UTF-8" standalone="yes"?>
<Relationships xmlns="http://schemas.openxmlformats.org/package/2006/relationships"><Relationship Id="rId8" Type="http://schemas.openxmlformats.org/officeDocument/2006/relationships/image" Target="../media/image21.png"/><Relationship Id="rId13" Type="http://schemas.openxmlformats.org/officeDocument/2006/relationships/image" Target="../media/image25.svg"/><Relationship Id="rId3" Type="http://schemas.openxmlformats.org/officeDocument/2006/relationships/notesSlide" Target="../notesSlides/notesSlide4.xml"/><Relationship Id="rId7" Type="http://schemas.openxmlformats.org/officeDocument/2006/relationships/image" Target="../media/image31.png"/><Relationship Id="rId12" Type="http://schemas.openxmlformats.org/officeDocument/2006/relationships/image" Target="../media/image24.png"/><Relationship Id="rId2" Type="http://schemas.openxmlformats.org/officeDocument/2006/relationships/slideLayout" Target="../slideLayouts/slideLayout4.xml"/><Relationship Id="rId1" Type="http://schemas.openxmlformats.org/officeDocument/2006/relationships/tags" Target="../tags/tag4.xml"/><Relationship Id="rId6" Type="http://schemas.openxmlformats.org/officeDocument/2006/relationships/image" Target="../media/image19.svg"/><Relationship Id="rId11" Type="http://schemas.openxmlformats.org/officeDocument/2006/relationships/image" Target="../media/image33.png"/><Relationship Id="rId5" Type="http://schemas.openxmlformats.org/officeDocument/2006/relationships/image" Target="../media/image18.png"/><Relationship Id="rId10" Type="http://schemas.openxmlformats.org/officeDocument/2006/relationships/image" Target="../media/image32.png"/><Relationship Id="rId4" Type="http://schemas.openxmlformats.org/officeDocument/2006/relationships/image" Target="../media/image30.png"/><Relationship Id="rId9" Type="http://schemas.openxmlformats.org/officeDocument/2006/relationships/image" Target="../media/image22.svg"/><Relationship Id="rId14" Type="http://schemas.openxmlformats.org/officeDocument/2006/relationships/image" Target="../media/image34.png"/></Relationships>
</file>

<file path=ppt/slides/_rels/slide8.xml.rels><?xml version="1.0" encoding="UTF-8" standalone="yes"?>
<Relationships xmlns="http://schemas.openxmlformats.org/package/2006/relationships"><Relationship Id="rId8" Type="http://schemas.openxmlformats.org/officeDocument/2006/relationships/image" Target="../media/image30.png"/><Relationship Id="rId13" Type="http://schemas.openxmlformats.org/officeDocument/2006/relationships/image" Target="../media/image21.png"/><Relationship Id="rId18" Type="http://schemas.openxmlformats.org/officeDocument/2006/relationships/image" Target="../media/image41.png"/><Relationship Id="rId26" Type="http://schemas.openxmlformats.org/officeDocument/2006/relationships/image" Target="../media/image47.png"/><Relationship Id="rId3" Type="http://schemas.openxmlformats.org/officeDocument/2006/relationships/notesSlide" Target="../notesSlides/notesSlide5.xml"/><Relationship Id="rId21" Type="http://schemas.openxmlformats.org/officeDocument/2006/relationships/image" Target="../media/image44.png"/><Relationship Id="rId7" Type="http://schemas.openxmlformats.org/officeDocument/2006/relationships/image" Target="../media/image16.png"/><Relationship Id="rId12" Type="http://schemas.openxmlformats.org/officeDocument/2006/relationships/image" Target="../media/image37.png"/><Relationship Id="rId17" Type="http://schemas.openxmlformats.org/officeDocument/2006/relationships/image" Target="../media/image40.png"/><Relationship Id="rId25" Type="http://schemas.openxmlformats.org/officeDocument/2006/relationships/image" Target="../media/image28.svg"/><Relationship Id="rId2" Type="http://schemas.openxmlformats.org/officeDocument/2006/relationships/slideLayout" Target="../slideLayouts/slideLayout4.xml"/><Relationship Id="rId16" Type="http://schemas.openxmlformats.org/officeDocument/2006/relationships/image" Target="../media/image39.png"/><Relationship Id="rId20" Type="http://schemas.openxmlformats.org/officeDocument/2006/relationships/image" Target="../media/image43.png"/><Relationship Id="rId29" Type="http://schemas.openxmlformats.org/officeDocument/2006/relationships/image" Target="../media/image50.png"/><Relationship Id="rId1" Type="http://schemas.openxmlformats.org/officeDocument/2006/relationships/tags" Target="../tags/tag5.xml"/><Relationship Id="rId6" Type="http://schemas.openxmlformats.org/officeDocument/2006/relationships/image" Target="../media/image35.png"/><Relationship Id="rId11" Type="http://schemas.openxmlformats.org/officeDocument/2006/relationships/image" Target="../media/image19.svg"/><Relationship Id="rId24" Type="http://schemas.openxmlformats.org/officeDocument/2006/relationships/image" Target="../media/image27.png"/><Relationship Id="rId32" Type="http://schemas.openxmlformats.org/officeDocument/2006/relationships/image" Target="../media/image53.png"/><Relationship Id="rId5" Type="http://schemas.openxmlformats.org/officeDocument/2006/relationships/image" Target="../media/image25.svg"/><Relationship Id="rId15" Type="http://schemas.openxmlformats.org/officeDocument/2006/relationships/image" Target="../media/image38.png"/><Relationship Id="rId23" Type="http://schemas.openxmlformats.org/officeDocument/2006/relationships/image" Target="../media/image46.png"/><Relationship Id="rId28" Type="http://schemas.openxmlformats.org/officeDocument/2006/relationships/image" Target="../media/image49.png"/><Relationship Id="rId10" Type="http://schemas.openxmlformats.org/officeDocument/2006/relationships/image" Target="../media/image18.png"/><Relationship Id="rId19" Type="http://schemas.openxmlformats.org/officeDocument/2006/relationships/image" Target="../media/image42.png"/><Relationship Id="rId31" Type="http://schemas.openxmlformats.org/officeDocument/2006/relationships/image" Target="../media/image52.svg"/><Relationship Id="rId4" Type="http://schemas.openxmlformats.org/officeDocument/2006/relationships/image" Target="../media/image24.png"/><Relationship Id="rId9" Type="http://schemas.openxmlformats.org/officeDocument/2006/relationships/image" Target="../media/image36.png"/><Relationship Id="rId14" Type="http://schemas.openxmlformats.org/officeDocument/2006/relationships/image" Target="../media/image22.svg"/><Relationship Id="rId22" Type="http://schemas.openxmlformats.org/officeDocument/2006/relationships/image" Target="../media/image45.png"/><Relationship Id="rId27" Type="http://schemas.openxmlformats.org/officeDocument/2006/relationships/image" Target="../media/image48.svg"/><Relationship Id="rId30" Type="http://schemas.openxmlformats.org/officeDocument/2006/relationships/image" Target="../media/image51.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tags" Target="../tags/tag6.xml"/><Relationship Id="rId5" Type="http://schemas.openxmlformats.org/officeDocument/2006/relationships/image" Target="../media/image13.svg"/><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7.xml"/><Relationship Id="rId4" Type="http://schemas.openxmlformats.org/officeDocument/2006/relationships/image" Target="../media/image54.png"/></Relationships>
</file>

<file path=ppt/slides/_rels/slide11.xml.rels><?xml version="1.0" encoding="UTF-8" standalone="yes"?>
<Relationships xmlns="http://schemas.openxmlformats.org/package/2006/relationships"><Relationship Id="rId8" Type="http://schemas.openxmlformats.org/officeDocument/2006/relationships/image" Target="../media/image59.svg"/><Relationship Id="rId13" Type="http://schemas.openxmlformats.org/officeDocument/2006/relationships/image" Target="../media/image24.png"/><Relationship Id="rId18" Type="http://schemas.openxmlformats.org/officeDocument/2006/relationships/image" Target="../media/image27.png"/><Relationship Id="rId3" Type="http://schemas.openxmlformats.org/officeDocument/2006/relationships/notesSlide" Target="../notesSlides/notesSlide8.xml"/><Relationship Id="rId21" Type="http://schemas.openxmlformats.org/officeDocument/2006/relationships/image" Target="../media/image64.png"/><Relationship Id="rId7" Type="http://schemas.openxmlformats.org/officeDocument/2006/relationships/image" Target="../media/image58.png"/><Relationship Id="rId12" Type="http://schemas.openxmlformats.org/officeDocument/2006/relationships/image" Target="../media/image22.svg"/><Relationship Id="rId17" Type="http://schemas.openxmlformats.org/officeDocument/2006/relationships/image" Target="../media/image62.svg"/><Relationship Id="rId2" Type="http://schemas.openxmlformats.org/officeDocument/2006/relationships/slideLayout" Target="../slideLayouts/slideLayout4.xml"/><Relationship Id="rId16" Type="http://schemas.openxmlformats.org/officeDocument/2006/relationships/image" Target="../media/image61.png"/><Relationship Id="rId20" Type="http://schemas.openxmlformats.org/officeDocument/2006/relationships/image" Target="../media/image63.png"/><Relationship Id="rId1" Type="http://schemas.openxmlformats.org/officeDocument/2006/relationships/tags" Target="../tags/tag8.xml"/><Relationship Id="rId6" Type="http://schemas.openxmlformats.org/officeDocument/2006/relationships/image" Target="../media/image57.png"/><Relationship Id="rId11" Type="http://schemas.openxmlformats.org/officeDocument/2006/relationships/image" Target="../media/image21.png"/><Relationship Id="rId5" Type="http://schemas.openxmlformats.org/officeDocument/2006/relationships/image" Target="../media/image56.png"/><Relationship Id="rId15" Type="http://schemas.openxmlformats.org/officeDocument/2006/relationships/image" Target="../media/image60.png"/><Relationship Id="rId23" Type="http://schemas.openxmlformats.org/officeDocument/2006/relationships/image" Target="../media/image66.png"/><Relationship Id="rId10" Type="http://schemas.openxmlformats.org/officeDocument/2006/relationships/image" Target="../media/image19.svg"/><Relationship Id="rId19" Type="http://schemas.openxmlformats.org/officeDocument/2006/relationships/image" Target="../media/image28.svg"/><Relationship Id="rId4" Type="http://schemas.openxmlformats.org/officeDocument/2006/relationships/image" Target="../media/image55.png"/><Relationship Id="rId9" Type="http://schemas.openxmlformats.org/officeDocument/2006/relationships/image" Target="../media/image18.png"/><Relationship Id="rId14" Type="http://schemas.openxmlformats.org/officeDocument/2006/relationships/image" Target="../media/image25.svg"/><Relationship Id="rId22" Type="http://schemas.openxmlformats.org/officeDocument/2006/relationships/image" Target="../media/image65.png"/></Relationships>
</file>

<file path=ppt/slides/_rels/slide12.xml.rels><?xml version="1.0" encoding="UTF-8" standalone="yes"?>
<Relationships xmlns="http://schemas.openxmlformats.org/package/2006/relationships"><Relationship Id="rId8" Type="http://schemas.openxmlformats.org/officeDocument/2006/relationships/image" Target="../media/image18.png"/><Relationship Id="rId13" Type="http://schemas.openxmlformats.org/officeDocument/2006/relationships/image" Target="../media/image58.png"/><Relationship Id="rId18" Type="http://schemas.openxmlformats.org/officeDocument/2006/relationships/image" Target="../media/image72.png"/><Relationship Id="rId3" Type="http://schemas.openxmlformats.org/officeDocument/2006/relationships/notesSlide" Target="../notesSlides/notesSlide9.xml"/><Relationship Id="rId7" Type="http://schemas.openxmlformats.org/officeDocument/2006/relationships/image" Target="../media/image57.png"/><Relationship Id="rId12" Type="http://schemas.openxmlformats.org/officeDocument/2006/relationships/image" Target="../media/image68.png"/><Relationship Id="rId17" Type="http://schemas.openxmlformats.org/officeDocument/2006/relationships/image" Target="../media/image71.png"/><Relationship Id="rId2" Type="http://schemas.openxmlformats.org/officeDocument/2006/relationships/slideLayout" Target="../slideLayouts/slideLayout4.xml"/><Relationship Id="rId16" Type="http://schemas.openxmlformats.org/officeDocument/2006/relationships/image" Target="../media/image70.png"/><Relationship Id="rId20" Type="http://schemas.openxmlformats.org/officeDocument/2006/relationships/image" Target="../media/image74.png"/><Relationship Id="rId1" Type="http://schemas.openxmlformats.org/officeDocument/2006/relationships/tags" Target="../tags/tag9.xml"/><Relationship Id="rId6" Type="http://schemas.openxmlformats.org/officeDocument/2006/relationships/image" Target="../media/image56.png"/><Relationship Id="rId11" Type="http://schemas.openxmlformats.org/officeDocument/2006/relationships/image" Target="../media/image22.svg"/><Relationship Id="rId5" Type="http://schemas.openxmlformats.org/officeDocument/2006/relationships/image" Target="../media/image55.png"/><Relationship Id="rId15" Type="http://schemas.openxmlformats.org/officeDocument/2006/relationships/image" Target="../media/image69.png"/><Relationship Id="rId10" Type="http://schemas.openxmlformats.org/officeDocument/2006/relationships/image" Target="../media/image21.png"/><Relationship Id="rId19" Type="http://schemas.openxmlformats.org/officeDocument/2006/relationships/image" Target="../media/image73.png"/><Relationship Id="rId4" Type="http://schemas.openxmlformats.org/officeDocument/2006/relationships/image" Target="../media/image67.jpg"/><Relationship Id="rId9" Type="http://schemas.openxmlformats.org/officeDocument/2006/relationships/image" Target="../media/image19.svg"/><Relationship Id="rId14" Type="http://schemas.openxmlformats.org/officeDocument/2006/relationships/image" Target="../media/image59.sv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4.xml"/><Relationship Id="rId1" Type="http://schemas.openxmlformats.org/officeDocument/2006/relationships/tags" Target="../tags/tag10.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4.xml"/><Relationship Id="rId1" Type="http://schemas.openxmlformats.org/officeDocument/2006/relationships/tags" Target="../tags/tag11.xml"/><Relationship Id="rId5" Type="http://schemas.openxmlformats.org/officeDocument/2006/relationships/image" Target="../media/image76.png"/><Relationship Id="rId4" Type="http://schemas.openxmlformats.org/officeDocument/2006/relationships/image" Target="../media/image75.png"/></Relationships>
</file>

<file path=ppt/slides/_rels/slide15.xml.rels><?xml version="1.0" encoding="UTF-8" standalone="yes"?>
<Relationships xmlns="http://schemas.openxmlformats.org/package/2006/relationships"><Relationship Id="rId8" Type="http://schemas.openxmlformats.org/officeDocument/2006/relationships/image" Target="../media/image81.png"/><Relationship Id="rId3" Type="http://schemas.openxmlformats.org/officeDocument/2006/relationships/notesSlide" Target="../notesSlides/notesSlide12.xml"/><Relationship Id="rId7" Type="http://schemas.openxmlformats.org/officeDocument/2006/relationships/image" Target="../media/image80.png"/><Relationship Id="rId2" Type="http://schemas.openxmlformats.org/officeDocument/2006/relationships/slideLayout" Target="../slideLayouts/slideLayout4.xml"/><Relationship Id="rId1" Type="http://schemas.openxmlformats.org/officeDocument/2006/relationships/tags" Target="../tags/tag12.xml"/><Relationship Id="rId6" Type="http://schemas.openxmlformats.org/officeDocument/2006/relationships/image" Target="../media/image79.png"/><Relationship Id="rId5" Type="http://schemas.openxmlformats.org/officeDocument/2006/relationships/image" Target="../media/image78.png"/><Relationship Id="rId4" Type="http://schemas.openxmlformats.org/officeDocument/2006/relationships/image" Target="../media/image77.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4.xml"/><Relationship Id="rId1" Type="http://schemas.openxmlformats.org/officeDocument/2006/relationships/tags" Target="../tags/tag13.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xml"/><Relationship Id="rId1" Type="http://schemas.openxmlformats.org/officeDocument/2006/relationships/tags" Target="../tags/tag14.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tags" Target="../tags/tag15.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4.xml"/><Relationship Id="rId1" Type="http://schemas.openxmlformats.org/officeDocument/2006/relationships/tags" Target="../tags/tag16.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4.xml"/><Relationship Id="rId1" Type="http://schemas.openxmlformats.org/officeDocument/2006/relationships/tags" Target="../tags/tag17.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4.xml"/><Relationship Id="rId1" Type="http://schemas.openxmlformats.org/officeDocument/2006/relationships/tags" Target="../tags/tag18.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4.xml"/><Relationship Id="rId1" Type="http://schemas.openxmlformats.org/officeDocument/2006/relationships/tags" Target="../tags/tag1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Application Deployment!!!</a:t>
            </a:r>
          </a:p>
          <a:p>
            <a:r>
              <a:rPr lang="en-GB" sz="4000" b="1" dirty="0">
                <a:effectLst>
                  <a:outerShdw blurRad="38100" dist="38100" dir="2700000" algn="tl">
                    <a:srgbClr val="000000">
                      <a:alpha val="43137"/>
                    </a:srgbClr>
                  </a:outerShdw>
                </a:effectLst>
              </a:rPr>
              <a:t>(Cont)</a:t>
            </a: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a:p>
          <a:p>
            <a:endParaRPr lang="en-GB"/>
          </a:p>
          <a:p>
            <a:endParaRPr lang="en-GB"/>
          </a:p>
          <a:p>
            <a:endParaRPr lang="en-GB"/>
          </a:p>
          <a:p>
            <a:r>
              <a:rPr lang="en-GB" b="1" i="1"/>
              <a:t>Network Programmability</a:t>
            </a:r>
          </a:p>
          <a:p>
            <a:r>
              <a:rPr lang="en-GB" i="1"/>
              <a:t>(ACCB5029)</a:t>
            </a:r>
            <a:br>
              <a:rPr lang="en-GB" i="1"/>
            </a:br>
            <a:endParaRPr lang="en-GB" i="1"/>
          </a:p>
          <a:p>
            <a:r>
              <a:rPr lang="en-GB"/>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72649" y="68104"/>
            <a:ext cx="5519351" cy="3416320"/>
          </a:xfrm>
          <a:prstGeom prst="rect">
            <a:avLst/>
          </a:prstGeom>
        </p:spPr>
        <p:txBody>
          <a:bodyPr wrap="square">
            <a:spAutoFit/>
          </a:bodyPr>
          <a:lstStyle/>
          <a:p>
            <a:pPr algn="just"/>
            <a:r>
              <a:rPr lang="en-US" i="1" dirty="0">
                <a:solidFill>
                  <a:schemeClr val="tx1">
                    <a:lumMod val="50000"/>
                  </a:schemeClr>
                </a:solidFill>
              </a:rPr>
              <a:t>Previously, we discussed about Devnet skills, and course work briefing. We discussed Software Development and Design. I hope you had a clarity on Software Development life cycle and its development methodologies. Followed by discussion on version control systems, the </a:t>
            </a:r>
            <a:r>
              <a:rPr lang="en-GB" i="1" dirty="0">
                <a:solidFill>
                  <a:schemeClr val="tx1">
                    <a:lumMod val="50000"/>
                  </a:schemeClr>
                </a:solidFill>
              </a:rPr>
              <a:t>importance of clean coding, overviewing object-oriented programming, Unit Testing. </a:t>
            </a:r>
            <a:r>
              <a:rPr lang="en-US" i="1" dirty="0">
                <a:solidFill>
                  <a:schemeClr val="tx1">
                    <a:lumMod val="50000"/>
                  </a:schemeClr>
                </a:solidFill>
              </a:rPr>
              <a:t>The last week’s discussion on </a:t>
            </a:r>
            <a:r>
              <a:rPr lang="en-GB" i="1" dirty="0">
                <a:solidFill>
                  <a:schemeClr val="tx1">
                    <a:lumMod val="50000"/>
                  </a:schemeClr>
                </a:solidFill>
              </a:rPr>
              <a:t>APIs, its designs, its use, architectural styles should have given clarity on how these technologies are used in real time environment providing better user experience</a:t>
            </a:r>
            <a:r>
              <a:rPr lang="en-GB" altLang="en-US" i="1" dirty="0">
                <a:solidFill>
                  <a:schemeClr val="tx1">
                    <a:lumMod val="50000"/>
                  </a:schemeClr>
                </a:solidFill>
              </a:rPr>
              <a:t>. Today’s lecture focuses on Application deployment.</a:t>
            </a:r>
          </a:p>
        </p:txBody>
      </p:sp>
      <p:sp>
        <p:nvSpPr>
          <p:cNvPr id="3" name="Rectangle 2"/>
          <p:cNvSpPr/>
          <p:nvPr/>
        </p:nvSpPr>
        <p:spPr>
          <a:xfrm>
            <a:off x="0" y="1011265"/>
            <a:ext cx="5984281" cy="3693319"/>
          </a:xfrm>
          <a:prstGeom prst="rect">
            <a:avLst/>
          </a:prstGeom>
        </p:spPr>
        <p:txBody>
          <a:bodyPr wrap="square">
            <a:spAutoFit/>
          </a:bodyPr>
          <a:lstStyle/>
          <a:p>
            <a:pPr fontAlgn="t"/>
            <a:r>
              <a:rPr lang="en-GB" b="1" dirty="0">
                <a:solidFill>
                  <a:schemeClr val="bg1"/>
                </a:solidFill>
              </a:rPr>
              <a:t>Previously,</a:t>
            </a:r>
          </a:p>
          <a:p>
            <a:pPr marL="285750" indent="-285750" fontAlgn="t">
              <a:buFont typeface="Wingdings" panose="05000000000000000000" pitchFamily="2" charset="2"/>
              <a:buChar char="ü"/>
            </a:pPr>
            <a:r>
              <a:rPr lang="en-GB" b="1" dirty="0">
                <a:solidFill>
                  <a:schemeClr val="bg1"/>
                </a:solidFill>
              </a:rPr>
              <a:t>Overview, Linux and Python Skills Review</a:t>
            </a:r>
          </a:p>
          <a:p>
            <a:pPr marL="285750" indent="-285750" fontAlgn="t">
              <a:buFont typeface="Wingdings" panose="05000000000000000000" pitchFamily="2" charset="2"/>
              <a:buChar char="ü"/>
            </a:pPr>
            <a:r>
              <a:rPr lang="en-GB" b="1" dirty="0">
                <a:solidFill>
                  <a:schemeClr val="bg1"/>
                </a:solidFill>
              </a:rPr>
              <a:t>Devnet Developer Environment</a:t>
            </a:r>
          </a:p>
          <a:p>
            <a:pPr marL="285750" indent="-285750" fontAlgn="t">
              <a:buFont typeface="Wingdings" panose="05000000000000000000" pitchFamily="2" charset="2"/>
              <a:buChar char="ü"/>
            </a:pPr>
            <a:r>
              <a:rPr lang="en-GB" b="1" dirty="0">
                <a:solidFill>
                  <a:schemeClr val="bg1"/>
                </a:solidFill>
              </a:rPr>
              <a:t>Software Development &amp; Design</a:t>
            </a:r>
          </a:p>
          <a:p>
            <a:pPr marL="285750" indent="-285750" fontAlgn="t">
              <a:buFont typeface="Wingdings" panose="05000000000000000000" pitchFamily="2" charset="2"/>
              <a:buChar char="ü"/>
            </a:pPr>
            <a:r>
              <a:rPr lang="en-GB" b="1" dirty="0">
                <a:solidFill>
                  <a:schemeClr val="bg1"/>
                </a:solidFill>
              </a:rPr>
              <a:t>Implement software version control using GIT</a:t>
            </a:r>
          </a:p>
          <a:p>
            <a:pPr marL="285750" indent="-285750" fontAlgn="t">
              <a:buFont typeface="Wingdings" panose="05000000000000000000" pitchFamily="2" charset="2"/>
              <a:buChar char="ü"/>
            </a:pPr>
            <a:r>
              <a:rPr lang="en-US" b="1" dirty="0">
                <a:solidFill>
                  <a:schemeClr val="bg1"/>
                </a:solidFill>
              </a:rPr>
              <a:t>Methods, Functions, Modules and Classes</a:t>
            </a:r>
          </a:p>
          <a:p>
            <a:pPr marL="285750" indent="-285750" fontAlgn="t">
              <a:buFont typeface="Wingdings" panose="05000000000000000000" pitchFamily="2" charset="2"/>
              <a:buChar char="ü"/>
            </a:pPr>
            <a:r>
              <a:rPr lang="en-US" b="1" dirty="0">
                <a:solidFill>
                  <a:schemeClr val="bg1"/>
                </a:solidFill>
              </a:rPr>
              <a:t>Data Formats</a:t>
            </a:r>
          </a:p>
          <a:p>
            <a:pPr marL="285750" indent="-285750" fontAlgn="t">
              <a:buFont typeface="Wingdings" panose="05000000000000000000" pitchFamily="2" charset="2"/>
              <a:buChar char="ü"/>
            </a:pPr>
            <a:r>
              <a:rPr lang="en-US" b="1" dirty="0">
                <a:solidFill>
                  <a:schemeClr val="bg1"/>
                </a:solidFill>
              </a:rPr>
              <a:t>APIs, Design and Architecture, REST APIs</a:t>
            </a:r>
            <a:endParaRPr lang="en-GB" b="1" dirty="0">
              <a:solidFill>
                <a:schemeClr val="bg1"/>
              </a:solidFill>
            </a:endParaRPr>
          </a:p>
          <a:p>
            <a:pPr fontAlgn="t"/>
            <a:endParaRPr lang="en-GB" b="1" dirty="0">
              <a:solidFill>
                <a:schemeClr val="bg1"/>
              </a:solidFill>
            </a:endParaRPr>
          </a:p>
          <a:p>
            <a:pPr fontAlgn="t"/>
            <a:r>
              <a:rPr lang="en-GB" b="1" dirty="0">
                <a:solidFill>
                  <a:schemeClr val="bg1"/>
                </a:solidFill>
              </a:rPr>
              <a:t>This week,</a:t>
            </a:r>
          </a:p>
          <a:p>
            <a:pPr marL="285750" indent="-285750" fontAlgn="t">
              <a:buFont typeface="Wingdings" panose="05000000000000000000" pitchFamily="2" charset="2"/>
              <a:buChar char="ü"/>
            </a:pPr>
            <a:r>
              <a:rPr lang="en-US" b="1" dirty="0">
                <a:solidFill>
                  <a:schemeClr val="bg1"/>
                </a:solidFill>
              </a:rPr>
              <a:t>Understand Deployment Choices</a:t>
            </a:r>
          </a:p>
          <a:p>
            <a:pPr marL="285750" indent="-285750" fontAlgn="t">
              <a:buFont typeface="Wingdings" panose="05000000000000000000" pitchFamily="2" charset="2"/>
              <a:buChar char="ü"/>
            </a:pPr>
            <a:r>
              <a:rPr lang="en-US" b="1" dirty="0">
                <a:solidFill>
                  <a:schemeClr val="bg1"/>
                </a:solidFill>
              </a:rPr>
              <a:t>Creating and Deploying Application </a:t>
            </a:r>
          </a:p>
          <a:p>
            <a:pPr marL="285750" indent="-285750" fontAlgn="t">
              <a:buFont typeface="Wingdings" panose="05000000000000000000" pitchFamily="2" charset="2"/>
              <a:buChar char="ü"/>
            </a:pPr>
            <a:r>
              <a:rPr lang="en-US" b="1" dirty="0">
                <a:solidFill>
                  <a:schemeClr val="bg1"/>
                </a:solidFill>
              </a:rPr>
              <a:t>Continuous Integration/ Continuous Deployment</a:t>
            </a:r>
          </a:p>
        </p:txBody>
      </p:sp>
      <p:pic>
        <p:nvPicPr>
          <p:cNvPr id="2" name="Picture 1" descr="A picture containing text&#10;&#10;Description automatically generated">
            <a:extLst>
              <a:ext uri="{FF2B5EF4-FFF2-40B4-BE49-F238E27FC236}">
                <a16:creationId xmlns:a16="http://schemas.microsoft.com/office/drawing/2014/main" id="{C2C015D5-B228-98C2-3B53-06C121DA00C2}"/>
              </a:ext>
            </a:extLst>
          </p:cNvPr>
          <p:cNvPicPr>
            <a:picLocks noChangeAspect="1"/>
          </p:cNvPicPr>
          <p:nvPr/>
        </p:nvPicPr>
        <p:blipFill>
          <a:blip r:embed="rId2">
            <a:duotone>
              <a:prstClr val="black"/>
              <a:schemeClr val="accent4">
                <a:tint val="45000"/>
                <a:satMod val="400000"/>
              </a:schemeClr>
            </a:duotone>
          </a:blip>
          <a:stretch>
            <a:fillRect/>
          </a:stretch>
        </p:blipFill>
        <p:spPr>
          <a:xfrm>
            <a:off x="4338562" y="557682"/>
            <a:ext cx="1869159" cy="453583"/>
          </a:xfrm>
          <a:prstGeom prst="rect">
            <a:avLst/>
          </a:prstGeom>
        </p:spPr>
      </p:pic>
      <p:sp>
        <p:nvSpPr>
          <p:cNvPr id="6" name="TextBox 5">
            <a:extLst>
              <a:ext uri="{FF2B5EF4-FFF2-40B4-BE49-F238E27FC236}">
                <a16:creationId xmlns:a16="http://schemas.microsoft.com/office/drawing/2014/main" id="{685A0FC2-3CE5-A3BD-F0B8-A50A3881B55B}"/>
              </a:ext>
            </a:extLst>
          </p:cNvPr>
          <p:cNvSpPr txBox="1"/>
          <p:nvPr/>
        </p:nvSpPr>
        <p:spPr>
          <a:xfrm>
            <a:off x="5984281" y="3550422"/>
            <a:ext cx="6207719" cy="2308324"/>
          </a:xfrm>
          <a:prstGeom prst="rect">
            <a:avLst/>
          </a:prstGeom>
          <a:noFill/>
        </p:spPr>
        <p:txBody>
          <a:bodyPr wrap="square">
            <a:spAutoFit/>
          </a:bodyPr>
          <a:lstStyle/>
          <a:p>
            <a:pPr marL="285750" indent="-285750" fontAlgn="t">
              <a:buFont typeface="Wingdings" panose="05000000000000000000" pitchFamily="2" charset="2"/>
              <a:buChar char="ü"/>
            </a:pPr>
            <a:r>
              <a:rPr lang="en-US" i="1" dirty="0">
                <a:solidFill>
                  <a:schemeClr val="tx1">
                    <a:lumMod val="50000"/>
                  </a:schemeClr>
                </a:solidFill>
              </a:rPr>
              <a:t>Previous week’s Tutorial</a:t>
            </a:r>
            <a:endParaRPr lang="en-GB" i="1" dirty="0">
              <a:solidFill>
                <a:schemeClr val="tx1">
                  <a:lumMod val="50000"/>
                </a:schemeClr>
              </a:solidFill>
            </a:endParaRPr>
          </a:p>
          <a:p>
            <a:pPr marL="742950" lvl="1" indent="-285750" fontAlgn="t">
              <a:buFont typeface="Wingdings" panose="05000000000000000000" pitchFamily="2" charset="2"/>
              <a:buChar char="§"/>
            </a:pPr>
            <a:r>
              <a:rPr lang="en-US" i="1" dirty="0">
                <a:solidFill>
                  <a:schemeClr val="tx1">
                    <a:lumMod val="50000"/>
                  </a:schemeClr>
                </a:solidFill>
              </a:rPr>
              <a:t>Setup Lab environments, Review Linux and Python, PIP, and Python virtual environments, Version Control Systems, OOPS, Code Review and Testing, Creating APIs</a:t>
            </a:r>
          </a:p>
          <a:p>
            <a:pPr marL="285750" indent="-285750" fontAlgn="t">
              <a:buFont typeface="Wingdings" panose="05000000000000000000" pitchFamily="2" charset="2"/>
              <a:buChar char="ü"/>
            </a:pPr>
            <a:endParaRPr lang="en-US" i="1" dirty="0">
              <a:solidFill>
                <a:schemeClr val="tx1">
                  <a:lumMod val="50000"/>
                </a:schemeClr>
              </a:solidFill>
            </a:endParaRPr>
          </a:p>
          <a:p>
            <a:pPr marL="285750" indent="-285750" fontAlgn="t">
              <a:buFont typeface="Wingdings" panose="05000000000000000000" pitchFamily="2" charset="2"/>
              <a:buChar char="ü"/>
            </a:pPr>
            <a:r>
              <a:rPr lang="en-US" i="1" dirty="0">
                <a:solidFill>
                  <a:schemeClr val="tx1">
                    <a:lumMod val="50000"/>
                  </a:schemeClr>
                </a:solidFill>
              </a:rPr>
              <a:t>This week’s Tutorial and </a:t>
            </a:r>
            <a:r>
              <a:rPr lang="en-GB" i="1" dirty="0">
                <a:solidFill>
                  <a:schemeClr val="tx1">
                    <a:lumMod val="50000"/>
                  </a:schemeClr>
                </a:solidFill>
              </a:rPr>
              <a:t>Independent learning</a:t>
            </a:r>
          </a:p>
          <a:p>
            <a:pPr marL="742950" lvl="1" indent="-285750" algn="just" fontAlgn="t">
              <a:buFont typeface="Wingdings" panose="05000000000000000000" pitchFamily="2" charset="2"/>
              <a:buChar char="§"/>
            </a:pPr>
            <a:r>
              <a:rPr lang="en-US" i="1" dirty="0">
                <a:solidFill>
                  <a:schemeClr val="tx1">
                    <a:lumMod val="50000"/>
                  </a:schemeClr>
                </a:solidFill>
              </a:rPr>
              <a:t>Continue to work with your Group.</a:t>
            </a:r>
            <a:endParaRPr lang="en-US" b="1" i="1" dirty="0">
              <a:solidFill>
                <a:srgbClr val="FF0000"/>
              </a:solidFill>
              <a:highlight>
                <a:srgbClr val="FFFF00"/>
              </a:highlight>
            </a:endParaRPr>
          </a:p>
          <a:p>
            <a:pPr marL="742950" lvl="1" indent="-285750" algn="just" fontAlgn="t">
              <a:buFont typeface="Wingdings" panose="05000000000000000000" pitchFamily="2" charset="2"/>
              <a:buChar char="§"/>
            </a:pPr>
            <a:r>
              <a:rPr lang="en-US" b="1" i="1" dirty="0">
                <a:solidFill>
                  <a:srgbClr val="FF0000"/>
                </a:solidFill>
              </a:rPr>
              <a:t>Create and Deploy a Sample Application</a:t>
            </a: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29F4FEF-3F4E-4042-8E6D-C24E201FB3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6248399" y="0"/>
            <a:ext cx="5431971" cy="315913"/>
          </a:xfrm>
        </p:spPr>
        <p:txBody>
          <a:bodyPr vert="horz" lIns="91440" tIns="45720" rIns="91440" bIns="45720" rtlCol="0" anchor="t">
            <a:noAutofit/>
          </a:bodyPr>
          <a:lstStyle/>
          <a:p>
            <a:r>
              <a:rPr lang="en-US" sz="3200" b="1" kern="1200" dirty="0">
                <a:solidFill>
                  <a:schemeClr val="tx1"/>
                </a:solidFill>
                <a:latin typeface="+mj-lt"/>
                <a:ea typeface="+mj-ea"/>
                <a:cs typeface="+mj-cs"/>
              </a:rPr>
              <a:t>Container Deployment</a:t>
            </a:r>
          </a:p>
        </p:txBody>
      </p:sp>
      <p:pic>
        <p:nvPicPr>
          <p:cNvPr id="7" name="Picture 6" descr="Fresh bread loaves on a container">
            <a:extLst>
              <a:ext uri="{FF2B5EF4-FFF2-40B4-BE49-F238E27FC236}">
                <a16:creationId xmlns:a16="http://schemas.microsoft.com/office/drawing/2014/main" id="{760F1FF0-3AA5-F129-3B45-7BD921B24AD8}"/>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2781" r="-2" b="-2"/>
          <a:stretch/>
        </p:blipFill>
        <p:spPr>
          <a:xfrm>
            <a:off x="20" y="10"/>
            <a:ext cx="6105116" cy="4191736"/>
          </a:xfrm>
          <a:custGeom>
            <a:avLst/>
            <a:gdLst/>
            <a:ahLst/>
            <a:cxnLst/>
            <a:rect l="l" t="t" r="r" b="b"/>
            <a:pathLst>
              <a:path w="6105136" h="4191746">
                <a:moveTo>
                  <a:pt x="0" y="0"/>
                </a:moveTo>
                <a:lnTo>
                  <a:pt x="5607799" y="0"/>
                </a:lnTo>
                <a:lnTo>
                  <a:pt x="5571513" y="27327"/>
                </a:lnTo>
                <a:cubicBezTo>
                  <a:pt x="5516855" y="89886"/>
                  <a:pt x="5497833" y="180727"/>
                  <a:pt x="5456712" y="261788"/>
                </a:cubicBezTo>
                <a:cubicBezTo>
                  <a:pt x="5516289" y="304550"/>
                  <a:pt x="5587520" y="313948"/>
                  <a:pt x="5651844" y="341674"/>
                </a:cubicBezTo>
                <a:cubicBezTo>
                  <a:pt x="5718760" y="370809"/>
                  <a:pt x="5718760" y="392425"/>
                  <a:pt x="5663501" y="477009"/>
                </a:cubicBezTo>
                <a:cubicBezTo>
                  <a:pt x="5807259" y="495339"/>
                  <a:pt x="5807259" y="495339"/>
                  <a:pt x="5762794" y="628324"/>
                </a:cubicBezTo>
                <a:cubicBezTo>
                  <a:pt x="5883243" y="640542"/>
                  <a:pt x="5962676" y="703511"/>
                  <a:pt x="5981237" y="841197"/>
                </a:cubicBezTo>
                <a:cubicBezTo>
                  <a:pt x="5990305" y="907926"/>
                  <a:pt x="6044700" y="939409"/>
                  <a:pt x="6105136" y="984052"/>
                </a:cubicBezTo>
                <a:cubicBezTo>
                  <a:pt x="6030022" y="1027286"/>
                  <a:pt x="5979081" y="1117509"/>
                  <a:pt x="5891443" y="1022115"/>
                </a:cubicBezTo>
                <a:cubicBezTo>
                  <a:pt x="5859498" y="987342"/>
                  <a:pt x="5862517" y="1031513"/>
                  <a:pt x="5858202" y="1044202"/>
                </a:cubicBezTo>
                <a:cubicBezTo>
                  <a:pt x="5847842" y="1075215"/>
                  <a:pt x="5869424" y="1095893"/>
                  <a:pt x="5883673" y="1119387"/>
                </a:cubicBezTo>
                <a:cubicBezTo>
                  <a:pt x="5897486" y="1142885"/>
                  <a:pt x="5913893" y="1167789"/>
                  <a:pt x="5917778" y="1194108"/>
                </a:cubicBezTo>
                <a:cubicBezTo>
                  <a:pt x="5920365" y="1212434"/>
                  <a:pt x="5907848" y="1239216"/>
                  <a:pt x="5894034" y="1252846"/>
                </a:cubicBezTo>
                <a:cubicBezTo>
                  <a:pt x="5821506" y="1324743"/>
                  <a:pt x="5864677" y="1486396"/>
                  <a:pt x="5727393" y="1507074"/>
                </a:cubicBezTo>
                <a:cubicBezTo>
                  <a:pt x="5665659" y="1516469"/>
                  <a:pt x="5635872" y="1575680"/>
                  <a:pt x="5590543" y="1608104"/>
                </a:cubicBezTo>
                <a:cubicBezTo>
                  <a:pt x="5432970" y="1721355"/>
                  <a:pt x="5327632" y="1867030"/>
                  <a:pt x="5278850" y="2067214"/>
                </a:cubicBezTo>
                <a:cubicBezTo>
                  <a:pt x="5265468" y="2122664"/>
                  <a:pt x="5214092" y="2167309"/>
                  <a:pt x="5180851" y="2216179"/>
                </a:cubicBezTo>
                <a:cubicBezTo>
                  <a:pt x="5196826" y="2251892"/>
                  <a:pt x="5284029" y="2174826"/>
                  <a:pt x="5253380" y="2268808"/>
                </a:cubicBezTo>
                <a:cubicBezTo>
                  <a:pt x="5230067" y="2339298"/>
                  <a:pt x="5170490" y="2383001"/>
                  <a:pt x="5114368" y="2424825"/>
                </a:cubicBezTo>
                <a:cubicBezTo>
                  <a:pt x="5050475" y="2472284"/>
                  <a:pt x="4979676" y="2510347"/>
                  <a:pt x="4950749" y="2598221"/>
                </a:cubicBezTo>
                <a:cubicBezTo>
                  <a:pt x="4944706" y="2617020"/>
                  <a:pt x="4925279" y="2636755"/>
                  <a:pt x="4908013" y="2644276"/>
                </a:cubicBezTo>
                <a:cubicBezTo>
                  <a:pt x="4007468" y="4190779"/>
                  <a:pt x="1790648" y="4201115"/>
                  <a:pt x="1535079" y="4190306"/>
                </a:cubicBezTo>
                <a:cubicBezTo>
                  <a:pt x="1225543" y="4176680"/>
                  <a:pt x="932844" y="4081285"/>
                  <a:pt x="645760" y="3962397"/>
                </a:cubicBezTo>
                <a:cubicBezTo>
                  <a:pt x="524448" y="3912117"/>
                  <a:pt x="411775" y="3840689"/>
                  <a:pt x="293915" y="3785239"/>
                </a:cubicBezTo>
                <a:cubicBezTo>
                  <a:pt x="212539" y="3746940"/>
                  <a:pt x="140444" y="3691254"/>
                  <a:pt x="68403" y="3637448"/>
                </a:cubicBezTo>
                <a:lnTo>
                  <a:pt x="0" y="3589272"/>
                </a:lnTo>
                <a:close/>
              </a:path>
            </a:pathLst>
          </a:custGeom>
        </p:spPr>
      </p:pic>
      <p:pic>
        <p:nvPicPr>
          <p:cNvPr id="2" name="Picture 4" descr="Leek, Tomato, Goat Cheese Pizza Recipe - Food.com">
            <a:extLst>
              <a:ext uri="{FF2B5EF4-FFF2-40B4-BE49-F238E27FC236}">
                <a16:creationId xmlns:a16="http://schemas.microsoft.com/office/drawing/2014/main" id="{F22A99DF-10BD-B0E4-ECE1-603EF5E92FAE}"/>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t="10290" r="-2" b="19049"/>
          <a:stretch/>
        </p:blipFill>
        <p:spPr bwMode="auto">
          <a:xfrm>
            <a:off x="462420" y="4304418"/>
            <a:ext cx="5414116" cy="2553582"/>
          </a:xfrm>
          <a:custGeom>
            <a:avLst/>
            <a:gdLst/>
            <a:ahLst/>
            <a:cxnLst/>
            <a:rect l="l" t="t" r="r" b="b"/>
            <a:pathLst>
              <a:path w="5414116" h="2553582">
                <a:moveTo>
                  <a:pt x="158526" y="1316979"/>
                </a:moveTo>
                <a:lnTo>
                  <a:pt x="156754" y="1330318"/>
                </a:lnTo>
                <a:lnTo>
                  <a:pt x="150357" y="1343402"/>
                </a:lnTo>
                <a:cubicBezTo>
                  <a:pt x="148595" y="1346671"/>
                  <a:pt x="147784" y="1347597"/>
                  <a:pt x="148224" y="1345403"/>
                </a:cubicBezTo>
                <a:cubicBezTo>
                  <a:pt x="148536" y="1343890"/>
                  <a:pt x="150150" y="1339188"/>
                  <a:pt x="152759" y="1332109"/>
                </a:cubicBezTo>
                <a:close/>
                <a:moveTo>
                  <a:pt x="183999" y="1247985"/>
                </a:moveTo>
                <a:lnTo>
                  <a:pt x="185425" y="1249095"/>
                </a:lnTo>
                <a:lnTo>
                  <a:pt x="177909" y="1267545"/>
                </a:lnTo>
                <a:cubicBezTo>
                  <a:pt x="172543" y="1280910"/>
                  <a:pt x="167559" y="1293511"/>
                  <a:pt x="163267" y="1304542"/>
                </a:cubicBezTo>
                <a:lnTo>
                  <a:pt x="158526" y="1316979"/>
                </a:lnTo>
                <a:lnTo>
                  <a:pt x="160096" y="1305161"/>
                </a:lnTo>
                <a:cubicBezTo>
                  <a:pt x="166154" y="1273946"/>
                  <a:pt x="174799" y="1251295"/>
                  <a:pt x="183999" y="1247985"/>
                </a:cubicBezTo>
                <a:close/>
                <a:moveTo>
                  <a:pt x="2747400" y="406"/>
                </a:moveTo>
                <a:cubicBezTo>
                  <a:pt x="3035071" y="-4281"/>
                  <a:pt x="3341945" y="31161"/>
                  <a:pt x="3649095" y="133697"/>
                </a:cubicBezTo>
                <a:cubicBezTo>
                  <a:pt x="3849864" y="200721"/>
                  <a:pt x="4603144" y="576730"/>
                  <a:pt x="4698157" y="641897"/>
                </a:cubicBezTo>
                <a:cubicBezTo>
                  <a:pt x="4795794" y="709015"/>
                  <a:pt x="4865356" y="805949"/>
                  <a:pt x="4969229" y="864848"/>
                </a:cubicBezTo>
                <a:cubicBezTo>
                  <a:pt x="5024230" y="895855"/>
                  <a:pt x="5072076" y="940214"/>
                  <a:pt x="5031717" y="1024948"/>
                </a:cubicBezTo>
                <a:cubicBezTo>
                  <a:pt x="5020170" y="1048963"/>
                  <a:pt x="5029183" y="1072811"/>
                  <a:pt x="5057014" y="1071682"/>
                </a:cubicBezTo>
                <a:cubicBezTo>
                  <a:pt x="5109680" y="1069387"/>
                  <a:pt x="5118666" y="1110271"/>
                  <a:pt x="5135838" y="1143392"/>
                </a:cubicBezTo>
                <a:cubicBezTo>
                  <a:pt x="5166252" y="1202027"/>
                  <a:pt x="5193622" y="1263285"/>
                  <a:pt x="5266156" y="1289064"/>
                </a:cubicBezTo>
                <a:cubicBezTo>
                  <a:pt x="5238324" y="1323279"/>
                  <a:pt x="5215649" y="1311585"/>
                  <a:pt x="5195858" y="1298567"/>
                </a:cubicBezTo>
                <a:cubicBezTo>
                  <a:pt x="5143669" y="1263879"/>
                  <a:pt x="5093474" y="1226987"/>
                  <a:pt x="5041179" y="1192607"/>
                </a:cubicBezTo>
                <a:cubicBezTo>
                  <a:pt x="5007224" y="1170236"/>
                  <a:pt x="4975133" y="1142623"/>
                  <a:pt x="4918135" y="1145234"/>
                </a:cubicBezTo>
                <a:cubicBezTo>
                  <a:pt x="4935797" y="1231274"/>
                  <a:pt x="5007025" y="1262427"/>
                  <a:pt x="5060171" y="1300349"/>
                </a:cubicBezTo>
                <a:cubicBezTo>
                  <a:pt x="5126536" y="1347737"/>
                  <a:pt x="5152263" y="1413621"/>
                  <a:pt x="5184421" y="1487704"/>
                </a:cubicBezTo>
                <a:cubicBezTo>
                  <a:pt x="5122415" y="1489134"/>
                  <a:pt x="5103753" y="1435610"/>
                  <a:pt x="5058648" y="1427657"/>
                </a:cubicBezTo>
                <a:cubicBezTo>
                  <a:pt x="5053296" y="1435084"/>
                  <a:pt x="5045346" y="1445577"/>
                  <a:pt x="5045794" y="1446015"/>
                </a:cubicBezTo>
                <a:cubicBezTo>
                  <a:pt x="5106451" y="1496737"/>
                  <a:pt x="5117537" y="1568193"/>
                  <a:pt x="5101767" y="1647359"/>
                </a:cubicBezTo>
                <a:cubicBezTo>
                  <a:pt x="5093584" y="1688209"/>
                  <a:pt x="5115626" y="1706770"/>
                  <a:pt x="5135030" y="1731061"/>
                </a:cubicBezTo>
                <a:cubicBezTo>
                  <a:pt x="5203090" y="1816944"/>
                  <a:pt x="5278566" y="1897224"/>
                  <a:pt x="5321944" y="2003361"/>
                </a:cubicBezTo>
                <a:cubicBezTo>
                  <a:pt x="5239878" y="1971324"/>
                  <a:pt x="5191106" y="1897335"/>
                  <a:pt x="5107240" y="1850840"/>
                </a:cubicBezTo>
                <a:cubicBezTo>
                  <a:pt x="5146549" y="1965041"/>
                  <a:pt x="5224816" y="2036621"/>
                  <a:pt x="5290952" y="2116036"/>
                </a:cubicBezTo>
                <a:cubicBezTo>
                  <a:pt x="5321198" y="2152238"/>
                  <a:pt x="5345753" y="2195120"/>
                  <a:pt x="5388446" y="2220887"/>
                </a:cubicBezTo>
                <a:cubicBezTo>
                  <a:pt x="5403552" y="2230128"/>
                  <a:pt x="5428090" y="2247608"/>
                  <a:pt x="5403992" y="2273010"/>
                </a:cubicBezTo>
                <a:cubicBezTo>
                  <a:pt x="5383871" y="2294002"/>
                  <a:pt x="5363583" y="2281535"/>
                  <a:pt x="5345240" y="2269525"/>
                </a:cubicBezTo>
                <a:cubicBezTo>
                  <a:pt x="5301305" y="2240459"/>
                  <a:pt x="5249677" y="2227961"/>
                  <a:pt x="5181971" y="2212341"/>
                </a:cubicBezTo>
                <a:cubicBezTo>
                  <a:pt x="5210776" y="2304349"/>
                  <a:pt x="5323140" y="2305426"/>
                  <a:pt x="5342451" y="2399541"/>
                </a:cubicBezTo>
                <a:cubicBezTo>
                  <a:pt x="5276493" y="2399374"/>
                  <a:pt x="5240279" y="2358756"/>
                  <a:pt x="5193127" y="2341296"/>
                </a:cubicBezTo>
                <a:cubicBezTo>
                  <a:pt x="5150483" y="2325566"/>
                  <a:pt x="5134316" y="2337131"/>
                  <a:pt x="5128778" y="2384953"/>
                </a:cubicBezTo>
                <a:cubicBezTo>
                  <a:pt x="5120098" y="2459440"/>
                  <a:pt x="5082689" y="2490060"/>
                  <a:pt x="5024779" y="2455361"/>
                </a:cubicBezTo>
                <a:cubicBezTo>
                  <a:pt x="4971160" y="2423009"/>
                  <a:pt x="4955618" y="2448088"/>
                  <a:pt x="4957119" y="2492221"/>
                </a:cubicBezTo>
                <a:cubicBezTo>
                  <a:pt x="4957659" y="2508307"/>
                  <a:pt x="4955422" y="2522819"/>
                  <a:pt x="4951208" y="2536243"/>
                </a:cubicBezTo>
                <a:lnTo>
                  <a:pt x="4942986" y="2553582"/>
                </a:lnTo>
                <a:lnTo>
                  <a:pt x="0" y="2553582"/>
                </a:lnTo>
                <a:lnTo>
                  <a:pt x="10415" y="2540282"/>
                </a:lnTo>
                <a:cubicBezTo>
                  <a:pt x="21321" y="2529317"/>
                  <a:pt x="34083" y="2520126"/>
                  <a:pt x="50390" y="2514109"/>
                </a:cubicBezTo>
                <a:cubicBezTo>
                  <a:pt x="60150" y="2510393"/>
                  <a:pt x="69288" y="2504190"/>
                  <a:pt x="78593" y="2498362"/>
                </a:cubicBezTo>
                <a:cubicBezTo>
                  <a:pt x="79663" y="2490260"/>
                  <a:pt x="77016" y="2483287"/>
                  <a:pt x="68604" y="2478966"/>
                </a:cubicBezTo>
                <a:cubicBezTo>
                  <a:pt x="15119" y="2451323"/>
                  <a:pt x="33815" y="2412284"/>
                  <a:pt x="51592" y="2367344"/>
                </a:cubicBezTo>
                <a:cubicBezTo>
                  <a:pt x="73482" y="2311677"/>
                  <a:pt x="117178" y="2293901"/>
                  <a:pt x="167239" y="2281968"/>
                </a:cubicBezTo>
                <a:cubicBezTo>
                  <a:pt x="184333" y="2277976"/>
                  <a:pt x="204809" y="2283134"/>
                  <a:pt x="218700" y="2261009"/>
                </a:cubicBezTo>
                <a:cubicBezTo>
                  <a:pt x="202945" y="2233233"/>
                  <a:pt x="167661" y="2244301"/>
                  <a:pt x="144260" y="2232104"/>
                </a:cubicBezTo>
                <a:cubicBezTo>
                  <a:pt x="124982" y="2221882"/>
                  <a:pt x="89225" y="2216464"/>
                  <a:pt x="132450" y="2182200"/>
                </a:cubicBezTo>
                <a:cubicBezTo>
                  <a:pt x="145069" y="2172139"/>
                  <a:pt x="138401" y="2161211"/>
                  <a:pt x="128269" y="2157485"/>
                </a:cubicBezTo>
                <a:cubicBezTo>
                  <a:pt x="45771" y="2128357"/>
                  <a:pt x="114856" y="2054401"/>
                  <a:pt x="102768" y="2004430"/>
                </a:cubicBezTo>
                <a:cubicBezTo>
                  <a:pt x="99143" y="1990876"/>
                  <a:pt x="114661" y="1971808"/>
                  <a:pt x="128485" y="1969383"/>
                </a:cubicBezTo>
                <a:cubicBezTo>
                  <a:pt x="216478" y="1953355"/>
                  <a:pt x="255260" y="1875600"/>
                  <a:pt x="316632" y="1814867"/>
                </a:cubicBezTo>
                <a:cubicBezTo>
                  <a:pt x="286607" y="1778049"/>
                  <a:pt x="240843" y="1760915"/>
                  <a:pt x="204084" y="1732869"/>
                </a:cubicBezTo>
                <a:cubicBezTo>
                  <a:pt x="165873" y="1703815"/>
                  <a:pt x="170805" y="1689937"/>
                  <a:pt x="227085" y="1644378"/>
                </a:cubicBezTo>
                <a:cubicBezTo>
                  <a:pt x="135002" y="1609983"/>
                  <a:pt x="135002" y="1609983"/>
                  <a:pt x="194840" y="1531510"/>
                </a:cubicBezTo>
                <a:cubicBezTo>
                  <a:pt x="155738" y="1518118"/>
                  <a:pt x="147268" y="1431235"/>
                  <a:pt x="153201" y="1357062"/>
                </a:cubicBezTo>
                <a:lnTo>
                  <a:pt x="156754" y="1330318"/>
                </a:lnTo>
                <a:lnTo>
                  <a:pt x="158203" y="1327353"/>
                </a:lnTo>
                <a:cubicBezTo>
                  <a:pt x="164944" y="1313010"/>
                  <a:pt x="174305" y="1292418"/>
                  <a:pt x="183908" y="1271808"/>
                </a:cubicBezTo>
                <a:lnTo>
                  <a:pt x="192178" y="1254359"/>
                </a:lnTo>
                <a:lnTo>
                  <a:pt x="197963" y="1258870"/>
                </a:lnTo>
                <a:cubicBezTo>
                  <a:pt x="201319" y="1265759"/>
                  <a:pt x="204343" y="1269123"/>
                  <a:pt x="207082" y="1270177"/>
                </a:cubicBezTo>
                <a:cubicBezTo>
                  <a:pt x="215301" y="1273335"/>
                  <a:pt x="220953" y="1255680"/>
                  <a:pt x="225258" y="1249926"/>
                </a:cubicBezTo>
                <a:cubicBezTo>
                  <a:pt x="239225" y="1231830"/>
                  <a:pt x="229470" y="1215162"/>
                  <a:pt x="225383" y="1197822"/>
                </a:cubicBezTo>
                <a:cubicBezTo>
                  <a:pt x="223809" y="1191435"/>
                  <a:pt x="212069" y="1213060"/>
                  <a:pt x="198195" y="1241661"/>
                </a:cubicBezTo>
                <a:lnTo>
                  <a:pt x="192178" y="1254359"/>
                </a:lnTo>
                <a:lnTo>
                  <a:pt x="185425" y="1249095"/>
                </a:lnTo>
                <a:lnTo>
                  <a:pt x="194847" y="1225969"/>
                </a:lnTo>
                <a:cubicBezTo>
                  <a:pt x="218144" y="1169629"/>
                  <a:pt x="242658" y="1113997"/>
                  <a:pt x="248781" y="1110761"/>
                </a:cubicBezTo>
                <a:cubicBezTo>
                  <a:pt x="313786" y="1076283"/>
                  <a:pt x="321395" y="965784"/>
                  <a:pt x="418181" y="974220"/>
                </a:cubicBezTo>
                <a:cubicBezTo>
                  <a:pt x="461819" y="977818"/>
                  <a:pt x="495215" y="944914"/>
                  <a:pt x="532987" y="931088"/>
                </a:cubicBezTo>
                <a:cubicBezTo>
                  <a:pt x="664440" y="883526"/>
                  <a:pt x="768295" y="806734"/>
                  <a:pt x="846702" y="686183"/>
                </a:cubicBezTo>
                <a:cubicBezTo>
                  <a:pt x="868484" y="652881"/>
                  <a:pt x="913166" y="632329"/>
                  <a:pt x="946487" y="606427"/>
                </a:cubicBezTo>
                <a:cubicBezTo>
                  <a:pt x="943857" y="580742"/>
                  <a:pt x="867909" y="616319"/>
                  <a:pt x="909859" y="561037"/>
                </a:cubicBezTo>
                <a:cubicBezTo>
                  <a:pt x="941546" y="519374"/>
                  <a:pt x="991572" y="500749"/>
                  <a:pt x="1038549" y="483076"/>
                </a:cubicBezTo>
                <a:cubicBezTo>
                  <a:pt x="1092404" y="463016"/>
                  <a:pt x="1148626" y="449861"/>
                  <a:pt x="1187871" y="397948"/>
                </a:cubicBezTo>
                <a:cubicBezTo>
                  <a:pt x="1194206" y="389666"/>
                  <a:pt x="1884389" y="14461"/>
                  <a:pt x="2747400" y="406"/>
                </a:cubicBezTo>
                <a:close/>
              </a:path>
            </a:pathLst>
          </a:custGeom>
          <a:noFill/>
          <a:extLst>
            <a:ext uri="{909E8E84-426E-40DD-AFC4-6F175D3DCCD1}">
              <a14:hiddenFill xmlns:a14="http://schemas.microsoft.com/office/drawing/2010/main">
                <a:solidFill>
                  <a:srgbClr val="FFFFFF"/>
                </a:solidFill>
              </a14:hiddenFill>
            </a:ext>
          </a:extLst>
        </p:spPr>
      </p:pic>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6094475" y="534199"/>
            <a:ext cx="5923353" cy="6106087"/>
          </a:xfrm>
        </p:spPr>
        <p:txBody>
          <a:bodyPr vert="horz" lIns="91440" tIns="45720" rIns="91440" bIns="45720" rtlCol="0">
            <a:normAutofit fontScale="92500" lnSpcReduction="10000"/>
          </a:bodyPr>
          <a:lstStyle/>
          <a:p>
            <a:pPr marL="342900" lvl="0" indent="-342900" algn="just">
              <a:buFont typeface="Courier New" panose="02070309020205020404" pitchFamily="49" charset="0"/>
              <a:buChar char="o"/>
            </a:pPr>
            <a:r>
              <a:rPr lang="en-US" dirty="0">
                <a:solidFill>
                  <a:srgbClr val="002060"/>
                </a:solidFill>
              </a:rPr>
              <a:t>The most </a:t>
            </a:r>
            <a:r>
              <a:rPr lang="en-US" b="1" dirty="0">
                <a:solidFill>
                  <a:srgbClr val="002060"/>
                </a:solidFill>
              </a:rPr>
              <a:t>popular way to containerize an application is to deploy it as a Docker container</a:t>
            </a:r>
            <a:r>
              <a:rPr lang="en-US" dirty="0">
                <a:solidFill>
                  <a:srgbClr val="002060"/>
                </a:solidFill>
              </a:rPr>
              <a:t>. </a:t>
            </a:r>
          </a:p>
          <a:p>
            <a:pPr marL="342900" lvl="0" indent="-342900" algn="just">
              <a:buFont typeface="Courier New" panose="02070309020205020404" pitchFamily="49" charset="0"/>
              <a:buChar char="o"/>
            </a:pPr>
            <a:r>
              <a:rPr lang="en-US" dirty="0">
                <a:solidFill>
                  <a:srgbClr val="002060"/>
                </a:solidFill>
              </a:rPr>
              <a:t>Docker is a format that </a:t>
            </a:r>
            <a:r>
              <a:rPr lang="en-US" b="1" dirty="0">
                <a:solidFill>
                  <a:srgbClr val="002060"/>
                </a:solidFill>
              </a:rPr>
              <a:t>wraps several different technologies to create containers</a:t>
            </a:r>
            <a:r>
              <a:rPr lang="en-US" dirty="0">
                <a:solidFill>
                  <a:srgbClr val="002060"/>
                </a:solidFill>
              </a:rPr>
              <a:t>. These technologies are:</a:t>
            </a:r>
          </a:p>
          <a:p>
            <a:pPr marL="631825" lvl="1" indent="-273050" algn="just" defTabSz="457105">
              <a:lnSpc>
                <a:spcPct val="100000"/>
              </a:lnSpc>
              <a:spcBef>
                <a:spcPct val="20000"/>
              </a:spcBef>
              <a:buBlip>
                <a:blip r:embed="rId6">
                  <a:extLst>
                    <a:ext uri="{96DAC541-7B7A-43D3-8B79-37D633B846F1}">
                      <asvg:svgBlip xmlns:asvg="http://schemas.microsoft.com/office/drawing/2016/SVG/main" r:embed="rId7"/>
                    </a:ext>
                  </a:extLst>
                </a:blip>
              </a:buBlip>
            </a:pPr>
            <a:r>
              <a:rPr lang="en-US" altLang="en-US" sz="2000" b="1" dirty="0">
                <a:solidFill>
                  <a:srgbClr val="002060"/>
                </a:solidFill>
              </a:rPr>
              <a:t>Namespaces </a:t>
            </a:r>
            <a:r>
              <a:rPr lang="en-US" altLang="en-US" sz="2000" dirty="0">
                <a:solidFill>
                  <a:srgbClr val="002060"/>
                </a:solidFill>
              </a:rPr>
              <a:t>- These isolate different parts of the running container.</a:t>
            </a:r>
          </a:p>
          <a:p>
            <a:pPr marL="631825" lvl="1" indent="-273050" algn="just" defTabSz="457105">
              <a:lnSpc>
                <a:spcPct val="100000"/>
              </a:lnSpc>
              <a:spcBef>
                <a:spcPct val="20000"/>
              </a:spcBef>
              <a:buBlip>
                <a:blip r:embed="rId6">
                  <a:extLst>
                    <a:ext uri="{96DAC541-7B7A-43D3-8B79-37D633B846F1}">
                      <asvg:svgBlip xmlns:asvg="http://schemas.microsoft.com/office/drawing/2016/SVG/main" r:embed="rId7"/>
                    </a:ext>
                  </a:extLst>
                </a:blip>
              </a:buBlip>
            </a:pPr>
            <a:r>
              <a:rPr lang="en-US" altLang="en-US" sz="2000" b="1" dirty="0">
                <a:solidFill>
                  <a:srgbClr val="002060"/>
                </a:solidFill>
              </a:rPr>
              <a:t>Control groups</a:t>
            </a:r>
            <a:r>
              <a:rPr lang="en-US" altLang="en-US" sz="2000" dirty="0">
                <a:solidFill>
                  <a:srgbClr val="002060"/>
                </a:solidFill>
              </a:rPr>
              <a:t> - These </a:t>
            </a:r>
            <a:r>
              <a:rPr lang="en-US" altLang="en-US" sz="2000" dirty="0" err="1">
                <a:solidFill>
                  <a:srgbClr val="002060"/>
                </a:solidFill>
              </a:rPr>
              <a:t>cgroups</a:t>
            </a:r>
            <a:r>
              <a:rPr lang="en-US" altLang="en-US" sz="2000" dirty="0">
                <a:solidFill>
                  <a:srgbClr val="002060"/>
                </a:solidFill>
              </a:rPr>
              <a:t> are a standard Linux concept that enables the system to limit the resources, used by an application.</a:t>
            </a:r>
          </a:p>
          <a:p>
            <a:pPr marL="631825" lvl="1" indent="-273050" algn="just" defTabSz="457105">
              <a:lnSpc>
                <a:spcPct val="100000"/>
              </a:lnSpc>
              <a:spcBef>
                <a:spcPct val="20000"/>
              </a:spcBef>
              <a:buBlip>
                <a:blip r:embed="rId6">
                  <a:extLst>
                    <a:ext uri="{96DAC541-7B7A-43D3-8B79-37D633B846F1}">
                      <asvg:svgBlip xmlns:asvg="http://schemas.microsoft.com/office/drawing/2016/SVG/main" r:embed="rId7"/>
                    </a:ext>
                  </a:extLst>
                </a:blip>
              </a:buBlip>
            </a:pPr>
            <a:r>
              <a:rPr lang="en-US" altLang="en-US" sz="2000" b="1" dirty="0">
                <a:solidFill>
                  <a:srgbClr val="002060"/>
                </a:solidFill>
              </a:rPr>
              <a:t>Union File Systems </a:t>
            </a:r>
            <a:r>
              <a:rPr lang="en-US" altLang="en-US" sz="2000" dirty="0">
                <a:solidFill>
                  <a:srgbClr val="002060"/>
                </a:solidFill>
              </a:rPr>
              <a:t>- These </a:t>
            </a:r>
            <a:r>
              <a:rPr lang="en-US" altLang="en-US" sz="2000" dirty="0" err="1">
                <a:solidFill>
                  <a:srgbClr val="002060"/>
                </a:solidFill>
              </a:rPr>
              <a:t>UnionFS</a:t>
            </a:r>
            <a:r>
              <a:rPr lang="en-US" altLang="en-US" sz="2000" dirty="0">
                <a:solidFill>
                  <a:srgbClr val="002060"/>
                </a:solidFill>
              </a:rPr>
              <a:t> are file systems that are built layer by layer, combining resources.</a:t>
            </a:r>
          </a:p>
          <a:p>
            <a:pPr marL="342900" indent="-342900" algn="just">
              <a:buFont typeface="Courier New" panose="02070309020205020404" pitchFamily="49" charset="0"/>
              <a:buChar char="o"/>
            </a:pPr>
            <a:r>
              <a:rPr lang="en-US" dirty="0">
                <a:solidFill>
                  <a:srgbClr val="002060"/>
                </a:solidFill>
              </a:rPr>
              <a:t>A Docker image is a </a:t>
            </a:r>
            <a:r>
              <a:rPr lang="en-US" b="1" dirty="0">
                <a:solidFill>
                  <a:srgbClr val="002060"/>
                </a:solidFill>
              </a:rPr>
              <a:t>set of read-only files that have no state and contains source code, libraries, and other dependencies</a:t>
            </a:r>
            <a:r>
              <a:rPr lang="en-US" dirty="0">
                <a:solidFill>
                  <a:srgbClr val="002060"/>
                </a:solidFill>
              </a:rPr>
              <a:t> needed to run an application.</a:t>
            </a:r>
          </a:p>
          <a:p>
            <a:pPr marL="342900" indent="-342900" algn="just">
              <a:buFont typeface="Courier New" panose="02070309020205020404" pitchFamily="49" charset="0"/>
              <a:buChar char="o"/>
            </a:pPr>
            <a:r>
              <a:rPr lang="en-US" dirty="0">
                <a:solidFill>
                  <a:srgbClr val="002060"/>
                </a:solidFill>
              </a:rPr>
              <a:t>A </a:t>
            </a:r>
            <a:r>
              <a:rPr lang="en-US" b="1" dirty="0">
                <a:solidFill>
                  <a:srgbClr val="002060"/>
                </a:solidFill>
              </a:rPr>
              <a:t>Docker container is the run-time instance of a Docker image</a:t>
            </a:r>
            <a:r>
              <a:rPr lang="en-US" dirty="0">
                <a:solidFill>
                  <a:srgbClr val="002060"/>
                </a:solidFill>
              </a:rPr>
              <a:t>.</a:t>
            </a:r>
          </a:p>
          <a:p>
            <a:pPr marL="342900" indent="-342900" algn="just">
              <a:buFont typeface="Courier New" panose="02070309020205020404" pitchFamily="49" charset="0"/>
              <a:buChar char="o"/>
            </a:pPr>
            <a:r>
              <a:rPr lang="en-US" dirty="0">
                <a:solidFill>
                  <a:srgbClr val="002060"/>
                </a:solidFill>
              </a:rPr>
              <a:t>Creating a container involves </a:t>
            </a:r>
            <a:r>
              <a:rPr lang="en-US" b="1" dirty="0">
                <a:solidFill>
                  <a:srgbClr val="002060"/>
                </a:solidFill>
              </a:rPr>
              <a:t>pulling an image or a template from a repository</a:t>
            </a:r>
            <a:r>
              <a:rPr lang="en-US" dirty="0">
                <a:solidFill>
                  <a:srgbClr val="002060"/>
                </a:solidFill>
              </a:rPr>
              <a:t>, then using it to create a container.</a:t>
            </a:r>
            <a:endParaRPr lang="en-US" altLang="en-US" dirty="0">
              <a:solidFill>
                <a:srgbClr val="002060"/>
              </a:solidFill>
            </a:endParaRPr>
          </a:p>
        </p:txBody>
      </p:sp>
    </p:spTree>
    <p:custDataLst>
      <p:tags r:id="rId1"/>
    </p:custDataLst>
    <p:extLst>
      <p:ext uri="{BB962C8B-B14F-4D97-AF65-F5344CB8AC3E}">
        <p14:creationId xmlns:p14="http://schemas.microsoft.com/office/powerpoint/2010/main" val="38510505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920FE17D-BF88-CF38-90B8-540D8EB11D4B}"/>
              </a:ext>
            </a:extLst>
          </p:cNvPr>
          <p:cNvPicPr>
            <a:picLocks noChangeAspect="1"/>
          </p:cNvPicPr>
          <p:nvPr/>
        </p:nvPicPr>
        <p:blipFill>
          <a:blip r:embed="rId4"/>
          <a:stretch>
            <a:fillRect/>
          </a:stretch>
        </p:blipFill>
        <p:spPr>
          <a:xfrm>
            <a:off x="0" y="40590"/>
            <a:ext cx="9046029" cy="6746190"/>
          </a:xfrm>
          <a:prstGeom prst="rect">
            <a:avLst/>
          </a:prstGeom>
          <a:ln>
            <a:solidFill>
              <a:schemeClr val="bg1">
                <a:lumMod val="85000"/>
              </a:schemeClr>
            </a:solidFill>
          </a:ln>
        </p:spPr>
      </p:pic>
      <p:sp>
        <p:nvSpPr>
          <p:cNvPr id="12" name="TextBox 11">
            <a:extLst>
              <a:ext uri="{FF2B5EF4-FFF2-40B4-BE49-F238E27FC236}">
                <a16:creationId xmlns:a16="http://schemas.microsoft.com/office/drawing/2014/main" id="{E7C953AD-B094-AA51-002F-50CB0D5F0F7B}"/>
              </a:ext>
            </a:extLst>
          </p:cNvPr>
          <p:cNvSpPr txBox="1"/>
          <p:nvPr/>
        </p:nvSpPr>
        <p:spPr>
          <a:xfrm>
            <a:off x="0" y="5289222"/>
            <a:ext cx="6019800" cy="1277273"/>
          </a:xfrm>
          <a:prstGeom prst="rect">
            <a:avLst/>
          </a:prstGeom>
          <a:noFill/>
        </p:spPr>
        <p:txBody>
          <a:bodyPr wrap="square">
            <a:spAutoFit/>
          </a:bodyPr>
          <a:lstStyle/>
          <a:p>
            <a:pPr algn="just">
              <a:spcBef>
                <a:spcPts val="300"/>
              </a:spcBef>
              <a:spcAft>
                <a:spcPts val="300"/>
              </a:spcAft>
            </a:pPr>
            <a:r>
              <a:rPr lang="en-US" sz="1800" dirty="0">
                <a:solidFill>
                  <a:srgbClr val="000000"/>
                </a:solidFill>
              </a:rPr>
              <a:t>is a simple text-file which is required to compile the code.</a:t>
            </a:r>
          </a:p>
          <a:p>
            <a:pPr marL="285750" indent="-285750" algn="just">
              <a:spcBef>
                <a:spcPts val="300"/>
              </a:spcBef>
              <a:spcAft>
                <a:spcPts val="300"/>
              </a:spcAft>
              <a:buBlip>
                <a:blip r:embed="rId5">
                  <a:extLst>
                    <a:ext uri="{96DAC541-7B7A-43D3-8B79-37D633B846F1}">
                      <asvg:svgBlip xmlns:asvg="http://schemas.microsoft.com/office/drawing/2016/SVG/main" r:embed="rId6"/>
                    </a:ext>
                  </a:extLst>
                </a:blip>
              </a:buBlip>
            </a:pPr>
            <a:r>
              <a:rPr lang="en-US" sz="1800" dirty="0">
                <a:solidFill>
                  <a:srgbClr val="000000"/>
                </a:solidFill>
              </a:rPr>
              <a:t>It defines the steps that the </a:t>
            </a:r>
            <a:r>
              <a:rPr lang="en-US" sz="1800" dirty="0">
                <a:highlight>
                  <a:srgbClr val="000000"/>
                </a:highlight>
                <a:latin typeface="Times New Roman" panose="02020603050405020304" pitchFamily="18" charset="0"/>
                <a:ea typeface="ＭＳ Ｐゴシック" charset="0"/>
                <a:cs typeface="Times New Roman" panose="02020603050405020304" pitchFamily="18" charset="0"/>
              </a:rPr>
              <a:t>docker build</a:t>
            </a:r>
            <a:r>
              <a:rPr lang="en-US" sz="1800" dirty="0"/>
              <a:t> </a:t>
            </a:r>
            <a:r>
              <a:rPr lang="en-US" sz="1800" dirty="0">
                <a:solidFill>
                  <a:srgbClr val="000000"/>
                </a:solidFill>
              </a:rPr>
              <a:t>command takes to create an image that can be used to create the target container.</a:t>
            </a:r>
          </a:p>
        </p:txBody>
      </p:sp>
      <p:grpSp>
        <p:nvGrpSpPr>
          <p:cNvPr id="15" name="Group 14">
            <a:extLst>
              <a:ext uri="{FF2B5EF4-FFF2-40B4-BE49-F238E27FC236}">
                <a16:creationId xmlns:a16="http://schemas.microsoft.com/office/drawing/2014/main" id="{C2C18B12-F5E6-D582-AE74-87308DB0C5BD}"/>
              </a:ext>
            </a:extLst>
          </p:cNvPr>
          <p:cNvGrpSpPr/>
          <p:nvPr/>
        </p:nvGrpSpPr>
        <p:grpSpPr>
          <a:xfrm>
            <a:off x="595993" y="4833258"/>
            <a:ext cx="1464767" cy="415374"/>
            <a:chOff x="595993" y="4833258"/>
            <a:chExt cx="1464767" cy="415374"/>
          </a:xfrm>
        </p:grpSpPr>
        <p:pic>
          <p:nvPicPr>
            <p:cNvPr id="9" name="Picture 8" descr="Vector graphics of shiny yellow document web icon | Free SVG">
              <a:extLst>
                <a:ext uri="{FF2B5EF4-FFF2-40B4-BE49-F238E27FC236}">
                  <a16:creationId xmlns:a16="http://schemas.microsoft.com/office/drawing/2014/main" id="{F6F910B1-D682-7FAE-BE85-0911188206EC}"/>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645386" y="4833258"/>
              <a:ext cx="415374" cy="415374"/>
            </a:xfrm>
            <a:prstGeom prst="rect">
              <a:avLst/>
            </a:prstGeom>
          </p:spPr>
        </p:pic>
        <p:sp>
          <p:nvSpPr>
            <p:cNvPr id="14" name="TextBox 13">
              <a:extLst>
                <a:ext uri="{FF2B5EF4-FFF2-40B4-BE49-F238E27FC236}">
                  <a16:creationId xmlns:a16="http://schemas.microsoft.com/office/drawing/2014/main" id="{3209B5ED-52EA-8584-69A9-929A4F6120F2}"/>
                </a:ext>
              </a:extLst>
            </p:cNvPr>
            <p:cNvSpPr txBox="1"/>
            <p:nvPr/>
          </p:nvSpPr>
          <p:spPr>
            <a:xfrm>
              <a:off x="595993" y="4879300"/>
              <a:ext cx="1156607" cy="369332"/>
            </a:xfrm>
            <a:prstGeom prst="rect">
              <a:avLst/>
            </a:prstGeom>
            <a:noFill/>
          </p:spPr>
          <p:txBody>
            <a:bodyPr wrap="square">
              <a:spAutoFit/>
            </a:bodyPr>
            <a:lstStyle/>
            <a:p>
              <a:r>
                <a:rPr lang="en-US" sz="1800" b="1" dirty="0" err="1">
                  <a:solidFill>
                    <a:srgbClr val="000000"/>
                  </a:solidFill>
                </a:rPr>
                <a:t>Dockerfile</a:t>
              </a:r>
              <a:endParaRPr lang="en-GB" dirty="0"/>
            </a:p>
          </p:txBody>
        </p:sp>
      </p:grpSp>
    </p:spTree>
    <p:custDataLst>
      <p:tags r:id="rId1"/>
    </p:custDataLst>
    <p:extLst>
      <p:ext uri="{BB962C8B-B14F-4D97-AF65-F5344CB8AC3E}">
        <p14:creationId xmlns:p14="http://schemas.microsoft.com/office/powerpoint/2010/main" val="324969995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B902CB9-C7DC-4673-B7D5-F22DCF0EC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4875440" y="1770507"/>
            <a:ext cx="3716762" cy="360525"/>
          </a:xfrm>
        </p:spPr>
        <p:txBody>
          <a:bodyPr vert="horz" lIns="91440" tIns="45720" rIns="91440" bIns="45720" rtlCol="0">
            <a:normAutofit/>
          </a:bodyPr>
          <a:lstStyle/>
          <a:p>
            <a:pPr marL="114300" lvl="1" indent="0">
              <a:spcBef>
                <a:spcPct val="20000"/>
              </a:spcBef>
              <a:spcAft>
                <a:spcPts val="400"/>
              </a:spcAft>
              <a:buSzPct val="100000"/>
              <a:buNone/>
            </a:pPr>
            <a:r>
              <a:rPr lang="en-GB" sz="1800" b="1" dirty="0">
                <a:solidFill>
                  <a:srgbClr val="374151"/>
                </a:solidFill>
                <a:latin typeface="Söhne"/>
              </a:rPr>
              <a:t>Create an instance of the Flask class </a:t>
            </a:r>
          </a:p>
        </p:txBody>
      </p:sp>
      <p:pic>
        <p:nvPicPr>
          <p:cNvPr id="4" name="Picture 3" descr="Vector image of shiny yellow filing folder web icon | Free SVG">
            <a:extLst>
              <a:ext uri="{FF2B5EF4-FFF2-40B4-BE49-F238E27FC236}">
                <a16:creationId xmlns:a16="http://schemas.microsoft.com/office/drawing/2014/main" id="{47666523-B667-12D9-D43D-E3421902D9B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4903299" y="4891430"/>
            <a:ext cx="1415208" cy="1415208"/>
          </a:xfrm>
          <a:prstGeom prst="rect">
            <a:avLst/>
          </a:prstGeom>
        </p:spPr>
      </p:pic>
      <p:pic>
        <p:nvPicPr>
          <p:cNvPr id="6" name="Picture 5" descr="Vector graphics of shiny yellow document web icon | Free SVG">
            <a:extLst>
              <a:ext uri="{FF2B5EF4-FFF2-40B4-BE49-F238E27FC236}">
                <a16:creationId xmlns:a16="http://schemas.microsoft.com/office/drawing/2014/main" id="{7E5444DC-8A5E-93A7-522C-CAAB25889AC1}"/>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90143" y="361594"/>
            <a:ext cx="1044380" cy="1044380"/>
          </a:xfrm>
          <a:prstGeom prst="rect">
            <a:avLst/>
          </a:prstGeom>
        </p:spPr>
      </p:pic>
      <p:sp>
        <p:nvSpPr>
          <p:cNvPr id="13" name="TextBox 12">
            <a:extLst>
              <a:ext uri="{FF2B5EF4-FFF2-40B4-BE49-F238E27FC236}">
                <a16:creationId xmlns:a16="http://schemas.microsoft.com/office/drawing/2014/main" id="{3E3D2938-36F3-F341-509F-A97BE7E639D5}"/>
              </a:ext>
            </a:extLst>
          </p:cNvPr>
          <p:cNvSpPr txBox="1"/>
          <p:nvPr/>
        </p:nvSpPr>
        <p:spPr>
          <a:xfrm>
            <a:off x="138062" y="1405974"/>
            <a:ext cx="1948543" cy="369332"/>
          </a:xfrm>
          <a:prstGeom prst="rect">
            <a:avLst/>
          </a:prstGeom>
          <a:noFill/>
        </p:spPr>
        <p:txBody>
          <a:bodyPr wrap="square">
            <a:spAutoFit/>
          </a:bodyPr>
          <a:lstStyle/>
          <a:p>
            <a:r>
              <a:rPr lang="en-GB" sz="1800" b="1" dirty="0">
                <a:effectLst/>
                <a:latin typeface="Arial" panose="020B0604020202020204" pitchFamily="34" charset="0"/>
                <a:ea typeface="SimSun" panose="02010600030101010101" pitchFamily="2" charset="-122"/>
              </a:rPr>
              <a:t>sample_app.py</a:t>
            </a:r>
            <a:endParaRPr lang="en-GB" dirty="0"/>
          </a:p>
        </p:txBody>
      </p:sp>
      <p:sp>
        <p:nvSpPr>
          <p:cNvPr id="24" name="TextBox 23">
            <a:extLst>
              <a:ext uri="{FF2B5EF4-FFF2-40B4-BE49-F238E27FC236}">
                <a16:creationId xmlns:a16="http://schemas.microsoft.com/office/drawing/2014/main" id="{E35276D6-8293-86F9-26F2-8F483E10DFF4}"/>
              </a:ext>
            </a:extLst>
          </p:cNvPr>
          <p:cNvSpPr txBox="1"/>
          <p:nvPr/>
        </p:nvSpPr>
        <p:spPr>
          <a:xfrm>
            <a:off x="1741830" y="741800"/>
            <a:ext cx="3133610" cy="369332"/>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r>
              <a:rPr lang="en-GB" sz="1800" dirty="0">
                <a:effectLst/>
                <a:latin typeface="Arial" panose="020B0604020202020204" pitchFamily="34" charset="0"/>
                <a:ea typeface="SimSun" panose="02010600030101010101" pitchFamily="2" charset="-122"/>
              </a:rPr>
              <a:t>display the client IP address</a:t>
            </a:r>
            <a:endParaRPr lang="en-GB" dirty="0"/>
          </a:p>
        </p:txBody>
      </p:sp>
      <p:grpSp>
        <p:nvGrpSpPr>
          <p:cNvPr id="26" name="Group 25">
            <a:extLst>
              <a:ext uri="{FF2B5EF4-FFF2-40B4-BE49-F238E27FC236}">
                <a16:creationId xmlns:a16="http://schemas.microsoft.com/office/drawing/2014/main" id="{365B619E-5C8A-21DB-8BED-8F6CB5C8C14D}"/>
              </a:ext>
            </a:extLst>
          </p:cNvPr>
          <p:cNvGrpSpPr/>
          <p:nvPr/>
        </p:nvGrpSpPr>
        <p:grpSpPr>
          <a:xfrm>
            <a:off x="5421173" y="442873"/>
            <a:ext cx="6767778" cy="1190625"/>
            <a:chOff x="5286160" y="940341"/>
            <a:chExt cx="6767778" cy="1190625"/>
          </a:xfrm>
        </p:grpSpPr>
        <p:pic>
          <p:nvPicPr>
            <p:cNvPr id="20" name="Picture 19">
              <a:extLst>
                <a:ext uri="{FF2B5EF4-FFF2-40B4-BE49-F238E27FC236}">
                  <a16:creationId xmlns:a16="http://schemas.microsoft.com/office/drawing/2014/main" id="{03A1B327-0753-0976-F23B-678C31E6C418}"/>
                </a:ext>
              </a:extLst>
            </p:cNvPr>
            <p:cNvPicPr>
              <a:picLocks noChangeAspect="1"/>
            </p:cNvPicPr>
            <p:nvPr/>
          </p:nvPicPr>
          <p:blipFill>
            <a:blip r:embed="rId6"/>
            <a:stretch>
              <a:fillRect/>
            </a:stretch>
          </p:blipFill>
          <p:spPr>
            <a:xfrm>
              <a:off x="6281788" y="940341"/>
              <a:ext cx="5772150" cy="1190625"/>
            </a:xfrm>
            <a:prstGeom prst="rect">
              <a:avLst/>
            </a:prstGeom>
          </p:spPr>
        </p:pic>
        <p:pic>
          <p:nvPicPr>
            <p:cNvPr id="25" name="Graphic 24" descr="Badge 1 with solid fill">
              <a:extLst>
                <a:ext uri="{FF2B5EF4-FFF2-40B4-BE49-F238E27FC236}">
                  <a16:creationId xmlns:a16="http://schemas.microsoft.com/office/drawing/2014/main" id="{7E978850-417F-1FC6-35C2-D4D3DC7E49A6}"/>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5286160" y="1044227"/>
              <a:ext cx="914400" cy="914400"/>
            </a:xfrm>
            <a:prstGeom prst="rect">
              <a:avLst/>
            </a:prstGeom>
          </p:spPr>
        </p:pic>
      </p:grpSp>
      <p:sp>
        <p:nvSpPr>
          <p:cNvPr id="27" name="Content Placeholder 4">
            <a:extLst>
              <a:ext uri="{FF2B5EF4-FFF2-40B4-BE49-F238E27FC236}">
                <a16:creationId xmlns:a16="http://schemas.microsoft.com/office/drawing/2014/main" id="{60FC7D02-20B3-2629-D77F-94833A805EC4}"/>
              </a:ext>
            </a:extLst>
          </p:cNvPr>
          <p:cNvSpPr txBox="1">
            <a:spLocks/>
          </p:cNvSpPr>
          <p:nvPr/>
        </p:nvSpPr>
        <p:spPr>
          <a:xfrm>
            <a:off x="4875440" y="29524"/>
            <a:ext cx="4519572" cy="360525"/>
          </a:xfrm>
          <a:prstGeom prst="rect">
            <a:avLst/>
          </a:prstGeom>
        </p:spPr>
        <p:txBody>
          <a:bodyPr vert="horz" lIns="91440" tIns="45720" rIns="91440" bIns="45720" rtlCol="0">
            <a:norm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14300" lvl="1" indent="0">
              <a:spcBef>
                <a:spcPct val="20000"/>
              </a:spcBef>
              <a:spcAft>
                <a:spcPts val="400"/>
              </a:spcAft>
              <a:buSzPct val="100000"/>
              <a:buFont typeface="Arial" panose="020B0604020202020204" pitchFamily="34" charset="0"/>
              <a:buNone/>
            </a:pPr>
            <a:r>
              <a:rPr lang="en-GB" sz="1800" b="1" dirty="0">
                <a:solidFill>
                  <a:srgbClr val="374151"/>
                </a:solidFill>
                <a:latin typeface="Söhne"/>
              </a:rPr>
              <a:t>Import required methods from Flask library</a:t>
            </a:r>
          </a:p>
        </p:txBody>
      </p:sp>
      <p:grpSp>
        <p:nvGrpSpPr>
          <p:cNvPr id="31" name="Group 30">
            <a:extLst>
              <a:ext uri="{FF2B5EF4-FFF2-40B4-BE49-F238E27FC236}">
                <a16:creationId xmlns:a16="http://schemas.microsoft.com/office/drawing/2014/main" id="{ED558704-25BD-6D95-B6E7-C91D5C126434}"/>
              </a:ext>
            </a:extLst>
          </p:cNvPr>
          <p:cNvGrpSpPr/>
          <p:nvPr/>
        </p:nvGrpSpPr>
        <p:grpSpPr>
          <a:xfrm>
            <a:off x="5421173" y="2090199"/>
            <a:ext cx="3853128" cy="914400"/>
            <a:chOff x="5421173" y="2090199"/>
            <a:chExt cx="3853128" cy="914400"/>
          </a:xfrm>
        </p:grpSpPr>
        <p:pic>
          <p:nvPicPr>
            <p:cNvPr id="29" name="Picture 28">
              <a:extLst>
                <a:ext uri="{FF2B5EF4-FFF2-40B4-BE49-F238E27FC236}">
                  <a16:creationId xmlns:a16="http://schemas.microsoft.com/office/drawing/2014/main" id="{9EED93FA-444B-EFEC-DD9A-F2DF609D21F1}"/>
                </a:ext>
              </a:extLst>
            </p:cNvPr>
            <p:cNvPicPr>
              <a:picLocks noChangeAspect="1"/>
            </p:cNvPicPr>
            <p:nvPr/>
          </p:nvPicPr>
          <p:blipFill>
            <a:blip r:embed="rId9"/>
            <a:stretch>
              <a:fillRect/>
            </a:stretch>
          </p:blipFill>
          <p:spPr>
            <a:xfrm>
              <a:off x="6416801" y="2394999"/>
              <a:ext cx="2857500" cy="304800"/>
            </a:xfrm>
            <a:prstGeom prst="rect">
              <a:avLst/>
            </a:prstGeom>
          </p:spPr>
        </p:pic>
        <p:pic>
          <p:nvPicPr>
            <p:cNvPr id="30" name="Graphic 29" descr="Badge with solid fill">
              <a:extLst>
                <a:ext uri="{FF2B5EF4-FFF2-40B4-BE49-F238E27FC236}">
                  <a16:creationId xmlns:a16="http://schemas.microsoft.com/office/drawing/2014/main" id="{5257205D-06CB-94D7-81D3-A72581E48697}"/>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5421173" y="2090199"/>
              <a:ext cx="914400" cy="914400"/>
            </a:xfrm>
            <a:prstGeom prst="rect">
              <a:avLst/>
            </a:prstGeom>
          </p:spPr>
        </p:pic>
      </p:grpSp>
      <p:sp>
        <p:nvSpPr>
          <p:cNvPr id="33" name="TextBox 32">
            <a:extLst>
              <a:ext uri="{FF2B5EF4-FFF2-40B4-BE49-F238E27FC236}">
                <a16:creationId xmlns:a16="http://schemas.microsoft.com/office/drawing/2014/main" id="{F08CD50C-669C-1239-DB77-65D4E1D9422B}"/>
              </a:ext>
            </a:extLst>
          </p:cNvPr>
          <p:cNvSpPr txBox="1"/>
          <p:nvPr/>
        </p:nvSpPr>
        <p:spPr>
          <a:xfrm>
            <a:off x="0" y="2921851"/>
            <a:ext cx="5002306" cy="341632"/>
          </a:xfrm>
          <a:prstGeom prst="rect">
            <a:avLst/>
          </a:prstGeom>
          <a:noFill/>
        </p:spPr>
        <p:txBody>
          <a:bodyPr wrap="square">
            <a:spAutoFit/>
          </a:bodyPr>
          <a:lstStyle/>
          <a:p>
            <a:pPr marL="114300" lvl="1">
              <a:lnSpc>
                <a:spcPct val="90000"/>
              </a:lnSpc>
              <a:spcBef>
                <a:spcPct val="20000"/>
              </a:spcBef>
              <a:spcAft>
                <a:spcPts val="400"/>
              </a:spcAft>
              <a:buSzPct val="100000"/>
            </a:pPr>
            <a:r>
              <a:rPr lang="en-GB" b="1" dirty="0">
                <a:solidFill>
                  <a:srgbClr val="374151"/>
                </a:solidFill>
                <a:latin typeface="Söhne"/>
              </a:rPr>
              <a:t>Define a method to display the client IP address</a:t>
            </a:r>
          </a:p>
        </p:txBody>
      </p:sp>
      <p:grpSp>
        <p:nvGrpSpPr>
          <p:cNvPr id="35" name="Group 34">
            <a:extLst>
              <a:ext uri="{FF2B5EF4-FFF2-40B4-BE49-F238E27FC236}">
                <a16:creationId xmlns:a16="http://schemas.microsoft.com/office/drawing/2014/main" id="{51E0220F-D4A5-49F4-5968-88A465DA7EED}"/>
              </a:ext>
            </a:extLst>
          </p:cNvPr>
          <p:cNvGrpSpPr/>
          <p:nvPr/>
        </p:nvGrpSpPr>
        <p:grpSpPr>
          <a:xfrm>
            <a:off x="1100592" y="3282590"/>
            <a:ext cx="11051140" cy="1320470"/>
            <a:chOff x="1100592" y="3282590"/>
            <a:chExt cx="11051140" cy="1320470"/>
          </a:xfrm>
        </p:grpSpPr>
        <p:pic>
          <p:nvPicPr>
            <p:cNvPr id="22" name="Picture 21">
              <a:extLst>
                <a:ext uri="{FF2B5EF4-FFF2-40B4-BE49-F238E27FC236}">
                  <a16:creationId xmlns:a16="http://schemas.microsoft.com/office/drawing/2014/main" id="{7C4583C2-EA40-FD19-24C9-DEF34DD5949A}"/>
                </a:ext>
              </a:extLst>
            </p:cNvPr>
            <p:cNvPicPr>
              <a:picLocks noChangeAspect="1"/>
            </p:cNvPicPr>
            <p:nvPr/>
          </p:nvPicPr>
          <p:blipFill>
            <a:blip r:embed="rId12"/>
            <a:stretch>
              <a:fillRect/>
            </a:stretch>
          </p:blipFill>
          <p:spPr>
            <a:xfrm>
              <a:off x="2289275" y="3282590"/>
              <a:ext cx="9862457" cy="1320470"/>
            </a:xfrm>
            <a:prstGeom prst="rect">
              <a:avLst/>
            </a:prstGeom>
          </p:spPr>
        </p:pic>
        <p:pic>
          <p:nvPicPr>
            <p:cNvPr id="34" name="Graphic 33" descr="Badge 3 with solid fill">
              <a:extLst>
                <a:ext uri="{FF2B5EF4-FFF2-40B4-BE49-F238E27FC236}">
                  <a16:creationId xmlns:a16="http://schemas.microsoft.com/office/drawing/2014/main" id="{7972D9D9-1C94-969E-4243-FC53B6ECEDC7}"/>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1100592" y="3500871"/>
              <a:ext cx="914400" cy="914400"/>
            </a:xfrm>
            <a:prstGeom prst="rect">
              <a:avLst/>
            </a:prstGeom>
          </p:spPr>
        </p:pic>
      </p:grpSp>
      <p:sp>
        <p:nvSpPr>
          <p:cNvPr id="37" name="TextBox 36">
            <a:extLst>
              <a:ext uri="{FF2B5EF4-FFF2-40B4-BE49-F238E27FC236}">
                <a16:creationId xmlns:a16="http://schemas.microsoft.com/office/drawing/2014/main" id="{C37C81CB-EFD6-B16D-6182-B6936D245E67}"/>
              </a:ext>
            </a:extLst>
          </p:cNvPr>
          <p:cNvSpPr txBox="1"/>
          <p:nvPr/>
        </p:nvSpPr>
        <p:spPr>
          <a:xfrm>
            <a:off x="138062" y="4796323"/>
            <a:ext cx="6096000" cy="369332"/>
          </a:xfrm>
          <a:prstGeom prst="rect">
            <a:avLst/>
          </a:prstGeom>
          <a:noFill/>
        </p:spPr>
        <p:txBody>
          <a:bodyPr wrap="square">
            <a:spAutoFit/>
          </a:bodyPr>
          <a:lstStyle/>
          <a:p>
            <a:r>
              <a:rPr lang="en-GB" b="1" dirty="0">
                <a:solidFill>
                  <a:srgbClr val="374151"/>
                </a:solidFill>
                <a:latin typeface="Söhne"/>
              </a:rPr>
              <a:t>Configure the app to run locally at http://0.0.0.0:8080</a:t>
            </a:r>
          </a:p>
        </p:txBody>
      </p:sp>
      <p:grpSp>
        <p:nvGrpSpPr>
          <p:cNvPr id="41" name="Group 40">
            <a:extLst>
              <a:ext uri="{FF2B5EF4-FFF2-40B4-BE49-F238E27FC236}">
                <a16:creationId xmlns:a16="http://schemas.microsoft.com/office/drawing/2014/main" id="{D59D1B19-4DD9-3AE6-3E1B-736369F06E98}"/>
              </a:ext>
            </a:extLst>
          </p:cNvPr>
          <p:cNvGrpSpPr/>
          <p:nvPr/>
        </p:nvGrpSpPr>
        <p:grpSpPr>
          <a:xfrm>
            <a:off x="1100592" y="5336966"/>
            <a:ext cx="6113108" cy="1028700"/>
            <a:chOff x="1100592" y="5336966"/>
            <a:chExt cx="6113108" cy="1028700"/>
          </a:xfrm>
        </p:grpSpPr>
        <p:pic>
          <p:nvPicPr>
            <p:cNvPr id="39" name="Picture 38">
              <a:extLst>
                <a:ext uri="{FF2B5EF4-FFF2-40B4-BE49-F238E27FC236}">
                  <a16:creationId xmlns:a16="http://schemas.microsoft.com/office/drawing/2014/main" id="{5CA91A13-29E0-9EA8-53B8-798256D26DB5}"/>
                </a:ext>
              </a:extLst>
            </p:cNvPr>
            <p:cNvPicPr>
              <a:picLocks noChangeAspect="1"/>
            </p:cNvPicPr>
            <p:nvPr/>
          </p:nvPicPr>
          <p:blipFill>
            <a:blip r:embed="rId15"/>
            <a:stretch>
              <a:fillRect/>
            </a:stretch>
          </p:blipFill>
          <p:spPr>
            <a:xfrm>
              <a:off x="2289275" y="5336966"/>
              <a:ext cx="4924425" cy="1028700"/>
            </a:xfrm>
            <a:prstGeom prst="rect">
              <a:avLst/>
            </a:prstGeom>
          </p:spPr>
        </p:pic>
        <p:pic>
          <p:nvPicPr>
            <p:cNvPr id="40" name="Graphic 39" descr="Badge 4 with solid fill">
              <a:extLst>
                <a:ext uri="{FF2B5EF4-FFF2-40B4-BE49-F238E27FC236}">
                  <a16:creationId xmlns:a16="http://schemas.microsoft.com/office/drawing/2014/main" id="{30AF99D8-E328-A3DB-802B-BB79E6715047}"/>
                </a:ext>
              </a:extLst>
            </p:cNvPr>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blipFill>
          <p:spPr>
            <a:xfrm>
              <a:off x="1100592" y="5391595"/>
              <a:ext cx="914400" cy="914400"/>
            </a:xfrm>
            <a:prstGeom prst="rect">
              <a:avLst/>
            </a:prstGeom>
          </p:spPr>
        </p:pic>
      </p:grpSp>
      <p:pic>
        <p:nvPicPr>
          <p:cNvPr id="42" name="Picture 41" descr="Graphical user interface, text, application, chat or text message&#10;&#10;Description automatically generated">
            <a:extLst>
              <a:ext uri="{FF2B5EF4-FFF2-40B4-BE49-F238E27FC236}">
                <a16:creationId xmlns:a16="http://schemas.microsoft.com/office/drawing/2014/main" id="{F64464BD-D259-5304-1809-7CA287CFD7DC}"/>
              </a:ext>
            </a:extLst>
          </p:cNvPr>
          <p:cNvPicPr>
            <a:picLocks noChangeAspect="1"/>
          </p:cNvPicPr>
          <p:nvPr/>
        </p:nvPicPr>
        <p:blipFill>
          <a:blip r:embed="rId18"/>
          <a:stretch>
            <a:fillRect/>
          </a:stretch>
        </p:blipFill>
        <p:spPr>
          <a:xfrm>
            <a:off x="8597930" y="5194554"/>
            <a:ext cx="3553802" cy="1492817"/>
          </a:xfrm>
          <a:prstGeom prst="rect">
            <a:avLst/>
          </a:prstGeom>
        </p:spPr>
      </p:pic>
    </p:spTree>
    <p:custDataLst>
      <p:tags r:id="rId1"/>
    </p:custDataLst>
    <p:extLst>
      <p:ext uri="{BB962C8B-B14F-4D97-AF65-F5344CB8AC3E}">
        <p14:creationId xmlns:p14="http://schemas.microsoft.com/office/powerpoint/2010/main" val="456285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B902CB9-C7DC-4673-B7D5-F22DCF0EC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E35276D6-8293-86F9-26F2-8F483E10DFF4}"/>
              </a:ext>
            </a:extLst>
          </p:cNvPr>
          <p:cNvSpPr txBox="1"/>
          <p:nvPr/>
        </p:nvSpPr>
        <p:spPr>
          <a:xfrm>
            <a:off x="568843" y="148354"/>
            <a:ext cx="3133610" cy="369332"/>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r>
              <a:rPr lang="en-GB" sz="1800" dirty="0">
                <a:effectLst/>
                <a:latin typeface="Arial" panose="020B0604020202020204" pitchFamily="34" charset="0"/>
                <a:ea typeface="SimSun" panose="02010600030101010101" pitchFamily="2" charset="-122"/>
              </a:rPr>
              <a:t>display the client IP address</a:t>
            </a:r>
            <a:endParaRPr lang="en-GB" dirty="0"/>
          </a:p>
        </p:txBody>
      </p:sp>
      <p:sp>
        <p:nvSpPr>
          <p:cNvPr id="27" name="Content Placeholder 4">
            <a:extLst>
              <a:ext uri="{FF2B5EF4-FFF2-40B4-BE49-F238E27FC236}">
                <a16:creationId xmlns:a16="http://schemas.microsoft.com/office/drawing/2014/main" id="{60FC7D02-20B3-2629-D77F-94833A805EC4}"/>
              </a:ext>
            </a:extLst>
          </p:cNvPr>
          <p:cNvSpPr txBox="1">
            <a:spLocks/>
          </p:cNvSpPr>
          <p:nvPr/>
        </p:nvSpPr>
        <p:spPr>
          <a:xfrm>
            <a:off x="4875440" y="29523"/>
            <a:ext cx="7276292" cy="413349"/>
          </a:xfrm>
          <a:prstGeom prst="rect">
            <a:avLst/>
          </a:prstGeom>
        </p:spPr>
        <p:txBody>
          <a:bodyPr vert="horz" lIns="91440" tIns="45720" rIns="91440" bIns="45720" rtlCol="0">
            <a:norm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14300" lvl="1" indent="0">
              <a:spcBef>
                <a:spcPct val="20000"/>
              </a:spcBef>
              <a:spcAft>
                <a:spcPts val="400"/>
              </a:spcAft>
              <a:buSzPct val="100000"/>
              <a:buFont typeface="Arial" panose="020B0604020202020204" pitchFamily="34" charset="0"/>
              <a:buNone/>
            </a:pPr>
            <a:r>
              <a:rPr lang="en-GB" sz="1800" b="1" dirty="0">
                <a:solidFill>
                  <a:srgbClr val="374151"/>
                </a:solidFill>
                <a:latin typeface="Söhne"/>
              </a:rPr>
              <a:t>Import required methods from Flask library and create an instance</a:t>
            </a:r>
          </a:p>
        </p:txBody>
      </p:sp>
      <p:sp>
        <p:nvSpPr>
          <p:cNvPr id="33" name="TextBox 32">
            <a:extLst>
              <a:ext uri="{FF2B5EF4-FFF2-40B4-BE49-F238E27FC236}">
                <a16:creationId xmlns:a16="http://schemas.microsoft.com/office/drawing/2014/main" id="{F08CD50C-669C-1239-DB77-65D4E1D9422B}"/>
              </a:ext>
            </a:extLst>
          </p:cNvPr>
          <p:cNvSpPr txBox="1"/>
          <p:nvPr/>
        </p:nvSpPr>
        <p:spPr>
          <a:xfrm>
            <a:off x="4400492" y="2169202"/>
            <a:ext cx="5217460" cy="341632"/>
          </a:xfrm>
          <a:prstGeom prst="rect">
            <a:avLst/>
          </a:prstGeom>
          <a:noFill/>
        </p:spPr>
        <p:txBody>
          <a:bodyPr wrap="square">
            <a:spAutoFit/>
          </a:bodyPr>
          <a:lstStyle/>
          <a:p>
            <a:pPr marL="114300" lvl="1">
              <a:lnSpc>
                <a:spcPct val="90000"/>
              </a:lnSpc>
              <a:spcBef>
                <a:spcPct val="20000"/>
              </a:spcBef>
              <a:spcAft>
                <a:spcPts val="400"/>
              </a:spcAft>
              <a:buSzPct val="100000"/>
            </a:pPr>
            <a:r>
              <a:rPr lang="en-GB" b="1" dirty="0">
                <a:solidFill>
                  <a:srgbClr val="374151"/>
                </a:solidFill>
                <a:latin typeface="Söhne"/>
              </a:rPr>
              <a:t>Use render template to display the client IP</a:t>
            </a:r>
          </a:p>
        </p:txBody>
      </p:sp>
      <p:sp>
        <p:nvSpPr>
          <p:cNvPr id="37" name="TextBox 36">
            <a:extLst>
              <a:ext uri="{FF2B5EF4-FFF2-40B4-BE49-F238E27FC236}">
                <a16:creationId xmlns:a16="http://schemas.microsoft.com/office/drawing/2014/main" id="{C37C81CB-EFD6-B16D-6182-B6936D245E67}"/>
              </a:ext>
            </a:extLst>
          </p:cNvPr>
          <p:cNvSpPr txBox="1"/>
          <p:nvPr/>
        </p:nvSpPr>
        <p:spPr>
          <a:xfrm>
            <a:off x="2228411" y="4300375"/>
            <a:ext cx="6096000" cy="369332"/>
          </a:xfrm>
          <a:prstGeom prst="rect">
            <a:avLst/>
          </a:prstGeom>
          <a:noFill/>
        </p:spPr>
        <p:txBody>
          <a:bodyPr wrap="square">
            <a:spAutoFit/>
          </a:bodyPr>
          <a:lstStyle/>
          <a:p>
            <a:r>
              <a:rPr lang="en-GB" b="1" dirty="0">
                <a:solidFill>
                  <a:srgbClr val="374151"/>
                </a:solidFill>
                <a:latin typeface="Söhne"/>
              </a:rPr>
              <a:t>run locally at http://0.0.0.0:8080</a:t>
            </a:r>
          </a:p>
        </p:txBody>
      </p:sp>
      <p:grpSp>
        <p:nvGrpSpPr>
          <p:cNvPr id="10" name="Group 9">
            <a:extLst>
              <a:ext uri="{FF2B5EF4-FFF2-40B4-BE49-F238E27FC236}">
                <a16:creationId xmlns:a16="http://schemas.microsoft.com/office/drawing/2014/main" id="{B52815E0-E676-05B3-820A-131E2E9297EB}"/>
              </a:ext>
            </a:extLst>
          </p:cNvPr>
          <p:cNvGrpSpPr/>
          <p:nvPr/>
        </p:nvGrpSpPr>
        <p:grpSpPr>
          <a:xfrm>
            <a:off x="262452" y="780544"/>
            <a:ext cx="4422023" cy="1099972"/>
            <a:chOff x="126320" y="657350"/>
            <a:chExt cx="4422023" cy="1099972"/>
          </a:xfrm>
        </p:grpSpPr>
        <p:pic>
          <p:nvPicPr>
            <p:cNvPr id="6" name="Picture 5" descr="Vector graphics of shiny yellow document web icon | Free SVG">
              <a:extLst>
                <a:ext uri="{FF2B5EF4-FFF2-40B4-BE49-F238E27FC236}">
                  <a16:creationId xmlns:a16="http://schemas.microsoft.com/office/drawing/2014/main" id="{7E5444DC-8A5E-93A7-522C-CAAB25889AC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36976" y="657353"/>
              <a:ext cx="760161" cy="760161"/>
            </a:xfrm>
            <a:prstGeom prst="rect">
              <a:avLst/>
            </a:prstGeom>
          </p:spPr>
        </p:pic>
        <p:sp>
          <p:nvSpPr>
            <p:cNvPr id="13" name="TextBox 12">
              <a:extLst>
                <a:ext uri="{FF2B5EF4-FFF2-40B4-BE49-F238E27FC236}">
                  <a16:creationId xmlns:a16="http://schemas.microsoft.com/office/drawing/2014/main" id="{3E3D2938-36F3-F341-509F-A97BE7E639D5}"/>
                </a:ext>
              </a:extLst>
            </p:cNvPr>
            <p:cNvSpPr txBox="1"/>
            <p:nvPr/>
          </p:nvSpPr>
          <p:spPr>
            <a:xfrm>
              <a:off x="126320" y="1430939"/>
              <a:ext cx="1948543" cy="307777"/>
            </a:xfrm>
            <a:prstGeom prst="rect">
              <a:avLst/>
            </a:prstGeom>
            <a:noFill/>
          </p:spPr>
          <p:txBody>
            <a:bodyPr wrap="square">
              <a:spAutoFit/>
            </a:bodyPr>
            <a:lstStyle/>
            <a:p>
              <a:r>
                <a:rPr lang="en-GB" sz="1400" b="1" dirty="0">
                  <a:effectLst/>
                  <a:latin typeface="Arial" panose="020B0604020202020204" pitchFamily="34" charset="0"/>
                  <a:ea typeface="SimSun" panose="02010600030101010101" pitchFamily="2" charset="-122"/>
                </a:rPr>
                <a:t>sample_app.py</a:t>
              </a:r>
              <a:endParaRPr lang="en-GB" sz="1400" dirty="0"/>
            </a:p>
          </p:txBody>
        </p:sp>
        <p:pic>
          <p:nvPicPr>
            <p:cNvPr id="3" name="Picture 2" descr="Vector graphics of shiny yellow document web icon | Free SVG">
              <a:extLst>
                <a:ext uri="{FF2B5EF4-FFF2-40B4-BE49-F238E27FC236}">
                  <a16:creationId xmlns:a16="http://schemas.microsoft.com/office/drawing/2014/main" id="{4981A822-3B56-A7FB-DD5C-EFC9EC4AE7F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712199" y="657350"/>
              <a:ext cx="760161" cy="760161"/>
            </a:xfrm>
            <a:prstGeom prst="rect">
              <a:avLst/>
            </a:prstGeom>
          </p:spPr>
        </p:pic>
        <p:pic>
          <p:nvPicPr>
            <p:cNvPr id="7" name="Picture 6" descr="Vector graphics of shiny yellow document web icon | Free SVG">
              <a:extLst>
                <a:ext uri="{FF2B5EF4-FFF2-40B4-BE49-F238E27FC236}">
                  <a16:creationId xmlns:a16="http://schemas.microsoft.com/office/drawing/2014/main" id="{805146FC-E6E1-A6F7-3388-B3B2B87CA71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026508" y="657351"/>
              <a:ext cx="760161" cy="760161"/>
            </a:xfrm>
            <a:prstGeom prst="rect">
              <a:avLst/>
            </a:prstGeom>
          </p:spPr>
        </p:pic>
        <p:sp>
          <p:nvSpPr>
            <p:cNvPr id="8" name="TextBox 7">
              <a:extLst>
                <a:ext uri="{FF2B5EF4-FFF2-40B4-BE49-F238E27FC236}">
                  <a16:creationId xmlns:a16="http://schemas.microsoft.com/office/drawing/2014/main" id="{D25A1DFB-9029-73A9-942D-61269B865D93}"/>
                </a:ext>
              </a:extLst>
            </p:cNvPr>
            <p:cNvSpPr txBox="1"/>
            <p:nvPr/>
          </p:nvSpPr>
          <p:spPr>
            <a:xfrm>
              <a:off x="1616650" y="1449545"/>
              <a:ext cx="1592717" cy="307777"/>
            </a:xfrm>
            <a:prstGeom prst="rect">
              <a:avLst/>
            </a:prstGeom>
            <a:noFill/>
          </p:spPr>
          <p:txBody>
            <a:bodyPr wrap="square">
              <a:spAutoFit/>
            </a:bodyPr>
            <a:lstStyle/>
            <a:p>
              <a:r>
                <a:rPr lang="en-GB" sz="1400" b="1" dirty="0">
                  <a:effectLst/>
                  <a:latin typeface="Arial" panose="020B0604020202020204" pitchFamily="34" charset="0"/>
                  <a:ea typeface="SimSun" panose="02010600030101010101" pitchFamily="2" charset="-122"/>
                </a:rPr>
                <a:t>Index.html</a:t>
              </a:r>
              <a:endParaRPr lang="en-GB" sz="1400" dirty="0"/>
            </a:p>
          </p:txBody>
        </p:sp>
        <p:sp>
          <p:nvSpPr>
            <p:cNvPr id="9" name="TextBox 8">
              <a:extLst>
                <a:ext uri="{FF2B5EF4-FFF2-40B4-BE49-F238E27FC236}">
                  <a16:creationId xmlns:a16="http://schemas.microsoft.com/office/drawing/2014/main" id="{2C0CDDD1-9327-7400-3291-ADB9C258AB7D}"/>
                </a:ext>
              </a:extLst>
            </p:cNvPr>
            <p:cNvSpPr txBox="1"/>
            <p:nvPr/>
          </p:nvSpPr>
          <p:spPr>
            <a:xfrm>
              <a:off x="2955626" y="1444801"/>
              <a:ext cx="1592717" cy="307777"/>
            </a:xfrm>
            <a:prstGeom prst="rect">
              <a:avLst/>
            </a:prstGeom>
            <a:noFill/>
          </p:spPr>
          <p:txBody>
            <a:bodyPr wrap="square">
              <a:spAutoFit/>
            </a:bodyPr>
            <a:lstStyle/>
            <a:p>
              <a:r>
                <a:rPr lang="en-GB" sz="1400" b="1" dirty="0">
                  <a:effectLst/>
                  <a:latin typeface="Arial" panose="020B0604020202020204" pitchFamily="34" charset="0"/>
                  <a:ea typeface="SimSun" panose="02010600030101010101" pitchFamily="2" charset="-122"/>
                </a:rPr>
                <a:t>style.css</a:t>
              </a:r>
              <a:endParaRPr lang="en-GB" sz="1400" dirty="0"/>
            </a:p>
          </p:txBody>
        </p:sp>
      </p:grpSp>
      <p:grpSp>
        <p:nvGrpSpPr>
          <p:cNvPr id="12" name="Group 11">
            <a:extLst>
              <a:ext uri="{FF2B5EF4-FFF2-40B4-BE49-F238E27FC236}">
                <a16:creationId xmlns:a16="http://schemas.microsoft.com/office/drawing/2014/main" id="{EC7659AF-7FBB-C355-000F-F115A6AF86AE}"/>
              </a:ext>
            </a:extLst>
          </p:cNvPr>
          <p:cNvGrpSpPr/>
          <p:nvPr/>
        </p:nvGrpSpPr>
        <p:grpSpPr>
          <a:xfrm>
            <a:off x="4684475" y="397854"/>
            <a:ext cx="7245072" cy="1730872"/>
            <a:chOff x="4684475" y="397854"/>
            <a:chExt cx="7245072" cy="1730872"/>
          </a:xfrm>
        </p:grpSpPr>
        <p:pic>
          <p:nvPicPr>
            <p:cNvPr id="25" name="Graphic 24" descr="Badge 1 with solid fill">
              <a:extLst>
                <a:ext uri="{FF2B5EF4-FFF2-40B4-BE49-F238E27FC236}">
                  <a16:creationId xmlns:a16="http://schemas.microsoft.com/office/drawing/2014/main" id="{7E978850-417F-1FC6-35C2-D4D3DC7E49A6}"/>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4684475" y="818441"/>
              <a:ext cx="914400" cy="914400"/>
            </a:xfrm>
            <a:prstGeom prst="rect">
              <a:avLst/>
            </a:prstGeom>
          </p:spPr>
        </p:pic>
        <p:pic>
          <p:nvPicPr>
            <p:cNvPr id="11" name="Picture 10" descr="Text&#10;&#10;Description automatically generated">
              <a:extLst>
                <a:ext uri="{FF2B5EF4-FFF2-40B4-BE49-F238E27FC236}">
                  <a16:creationId xmlns:a16="http://schemas.microsoft.com/office/drawing/2014/main" id="{72C9841F-A748-2D0F-57E6-43B65285516F}"/>
                </a:ext>
              </a:extLst>
            </p:cNvPr>
            <p:cNvPicPr>
              <a:picLocks noChangeAspect="1"/>
            </p:cNvPicPr>
            <p:nvPr/>
          </p:nvPicPr>
          <p:blipFill rotWithShape="1">
            <a:blip r:embed="rId7"/>
            <a:srcRect b="38409"/>
            <a:stretch/>
          </p:blipFill>
          <p:spPr bwMode="auto">
            <a:xfrm>
              <a:off x="5729192" y="397854"/>
              <a:ext cx="6200355" cy="1730872"/>
            </a:xfrm>
            <a:prstGeom prst="rect">
              <a:avLst/>
            </a:prstGeom>
            <a:ln>
              <a:noFill/>
            </a:ln>
            <a:extLst>
              <a:ext uri="{53640926-AAD7-44D8-BBD7-CCE9431645EC}">
                <a14:shadowObscured xmlns:a14="http://schemas.microsoft.com/office/drawing/2010/main"/>
              </a:ext>
            </a:extLst>
          </p:spPr>
        </p:pic>
      </p:grpSp>
      <p:grpSp>
        <p:nvGrpSpPr>
          <p:cNvPr id="15" name="Group 14">
            <a:extLst>
              <a:ext uri="{FF2B5EF4-FFF2-40B4-BE49-F238E27FC236}">
                <a16:creationId xmlns:a16="http://schemas.microsoft.com/office/drawing/2014/main" id="{03DE9026-4877-1A6C-5A50-DDC8B07DC9C5}"/>
              </a:ext>
            </a:extLst>
          </p:cNvPr>
          <p:cNvGrpSpPr/>
          <p:nvPr/>
        </p:nvGrpSpPr>
        <p:grpSpPr>
          <a:xfrm>
            <a:off x="3702453" y="2497057"/>
            <a:ext cx="8321813" cy="1730872"/>
            <a:chOff x="3702453" y="2497057"/>
            <a:chExt cx="8321813" cy="1730872"/>
          </a:xfrm>
        </p:grpSpPr>
        <p:pic>
          <p:nvPicPr>
            <p:cNvPr id="30" name="Graphic 29" descr="Badge with solid fill">
              <a:extLst>
                <a:ext uri="{FF2B5EF4-FFF2-40B4-BE49-F238E27FC236}">
                  <a16:creationId xmlns:a16="http://schemas.microsoft.com/office/drawing/2014/main" id="{5257205D-06CB-94D7-81D3-A72581E48697}"/>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3702453" y="2905293"/>
              <a:ext cx="914400" cy="914400"/>
            </a:xfrm>
            <a:prstGeom prst="rect">
              <a:avLst/>
            </a:prstGeom>
          </p:spPr>
        </p:pic>
        <p:pic>
          <p:nvPicPr>
            <p:cNvPr id="14" name="Picture 13" descr="Text&#10;&#10;Description automatically generated">
              <a:extLst>
                <a:ext uri="{FF2B5EF4-FFF2-40B4-BE49-F238E27FC236}">
                  <a16:creationId xmlns:a16="http://schemas.microsoft.com/office/drawing/2014/main" id="{E5DCD0D6-469D-6F88-4F60-C5F74101CCD7}"/>
                </a:ext>
              </a:extLst>
            </p:cNvPr>
            <p:cNvPicPr>
              <a:picLocks noChangeAspect="1"/>
            </p:cNvPicPr>
            <p:nvPr/>
          </p:nvPicPr>
          <p:blipFill>
            <a:blip r:embed="rId10"/>
            <a:stretch>
              <a:fillRect/>
            </a:stretch>
          </p:blipFill>
          <p:spPr>
            <a:xfrm>
              <a:off x="5002306" y="2497057"/>
              <a:ext cx="7021960" cy="1730872"/>
            </a:xfrm>
            <a:prstGeom prst="rect">
              <a:avLst/>
            </a:prstGeom>
          </p:spPr>
        </p:pic>
      </p:grpSp>
      <p:pic>
        <p:nvPicPr>
          <p:cNvPr id="16" name="Picture 15" descr="Text&#10;&#10;Description automatically generated">
            <a:extLst>
              <a:ext uri="{FF2B5EF4-FFF2-40B4-BE49-F238E27FC236}">
                <a16:creationId xmlns:a16="http://schemas.microsoft.com/office/drawing/2014/main" id="{BD22CEB2-0D0F-06A9-90E4-0DEC057CAE51}"/>
              </a:ext>
            </a:extLst>
          </p:cNvPr>
          <p:cNvPicPr>
            <a:picLocks noChangeAspect="1"/>
          </p:cNvPicPr>
          <p:nvPr/>
        </p:nvPicPr>
        <p:blipFill>
          <a:blip r:embed="rId11"/>
          <a:stretch>
            <a:fillRect/>
          </a:stretch>
        </p:blipFill>
        <p:spPr>
          <a:xfrm>
            <a:off x="247352" y="2112139"/>
            <a:ext cx="3253392" cy="1331628"/>
          </a:xfrm>
          <a:prstGeom prst="rect">
            <a:avLst/>
          </a:prstGeom>
        </p:spPr>
      </p:pic>
      <p:grpSp>
        <p:nvGrpSpPr>
          <p:cNvPr id="21" name="Group 20">
            <a:extLst>
              <a:ext uri="{FF2B5EF4-FFF2-40B4-BE49-F238E27FC236}">
                <a16:creationId xmlns:a16="http://schemas.microsoft.com/office/drawing/2014/main" id="{6CA4FB12-B692-D3BE-594F-20DA2B079C93}"/>
              </a:ext>
            </a:extLst>
          </p:cNvPr>
          <p:cNvGrpSpPr/>
          <p:nvPr/>
        </p:nvGrpSpPr>
        <p:grpSpPr>
          <a:xfrm>
            <a:off x="1874048" y="4661448"/>
            <a:ext cx="4874194" cy="1489403"/>
            <a:chOff x="1874048" y="4661448"/>
            <a:chExt cx="4874194" cy="1489403"/>
          </a:xfrm>
        </p:grpSpPr>
        <p:pic>
          <p:nvPicPr>
            <p:cNvPr id="18" name="Graphic 17" descr="Badge 3 with solid fill">
              <a:extLst>
                <a:ext uri="{FF2B5EF4-FFF2-40B4-BE49-F238E27FC236}">
                  <a16:creationId xmlns:a16="http://schemas.microsoft.com/office/drawing/2014/main" id="{EAD0FB8F-27C4-2C35-E7D9-B22D44D3B92F}"/>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1874048" y="4892122"/>
              <a:ext cx="914400" cy="914400"/>
            </a:xfrm>
            <a:prstGeom prst="rect">
              <a:avLst/>
            </a:prstGeom>
          </p:spPr>
        </p:pic>
        <p:pic>
          <p:nvPicPr>
            <p:cNvPr id="19" name="Picture 18" descr="Graphical user interface, text, application, chat or text message&#10;&#10;Description automatically generated">
              <a:extLst>
                <a:ext uri="{FF2B5EF4-FFF2-40B4-BE49-F238E27FC236}">
                  <a16:creationId xmlns:a16="http://schemas.microsoft.com/office/drawing/2014/main" id="{3D1AE1FF-A2DE-D956-AE37-E2CBF1ACC99C}"/>
                </a:ext>
              </a:extLst>
            </p:cNvPr>
            <p:cNvPicPr>
              <a:picLocks noChangeAspect="1"/>
            </p:cNvPicPr>
            <p:nvPr/>
          </p:nvPicPr>
          <p:blipFill>
            <a:blip r:embed="rId14"/>
            <a:stretch>
              <a:fillRect/>
            </a:stretch>
          </p:blipFill>
          <p:spPr>
            <a:xfrm>
              <a:off x="3002638" y="4661448"/>
              <a:ext cx="3745604" cy="1489403"/>
            </a:xfrm>
            <a:prstGeom prst="rect">
              <a:avLst/>
            </a:prstGeom>
          </p:spPr>
        </p:pic>
      </p:grpSp>
    </p:spTree>
    <p:custDataLst>
      <p:tags r:id="rId1"/>
    </p:custDataLst>
    <p:extLst>
      <p:ext uri="{BB962C8B-B14F-4D97-AF65-F5344CB8AC3E}">
        <p14:creationId xmlns:p14="http://schemas.microsoft.com/office/powerpoint/2010/main" val="17716369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B902CB9-C7DC-4673-B7D5-F22DCF0EC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E35276D6-8293-86F9-26F2-8F483E10DFF4}"/>
              </a:ext>
            </a:extLst>
          </p:cNvPr>
          <p:cNvSpPr txBox="1"/>
          <p:nvPr/>
        </p:nvSpPr>
        <p:spPr>
          <a:xfrm>
            <a:off x="568843" y="148354"/>
            <a:ext cx="3133610" cy="369332"/>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r>
              <a:rPr lang="en-GB" sz="1800" dirty="0">
                <a:effectLst/>
                <a:latin typeface="Arial" panose="020B0604020202020204" pitchFamily="34" charset="0"/>
                <a:ea typeface="SimSun" panose="02010600030101010101" pitchFamily="2" charset="-122"/>
              </a:rPr>
              <a:t>display the client IP address</a:t>
            </a:r>
            <a:endParaRPr lang="en-GB" dirty="0"/>
          </a:p>
        </p:txBody>
      </p:sp>
      <p:sp>
        <p:nvSpPr>
          <p:cNvPr id="13" name="TextBox 12">
            <a:extLst>
              <a:ext uri="{FF2B5EF4-FFF2-40B4-BE49-F238E27FC236}">
                <a16:creationId xmlns:a16="http://schemas.microsoft.com/office/drawing/2014/main" id="{3E3D2938-36F3-F341-509F-A97BE7E639D5}"/>
              </a:ext>
            </a:extLst>
          </p:cNvPr>
          <p:cNvSpPr txBox="1"/>
          <p:nvPr/>
        </p:nvSpPr>
        <p:spPr>
          <a:xfrm>
            <a:off x="4603335" y="1304319"/>
            <a:ext cx="1948543" cy="307777"/>
          </a:xfrm>
          <a:prstGeom prst="rect">
            <a:avLst/>
          </a:prstGeom>
          <a:noFill/>
        </p:spPr>
        <p:txBody>
          <a:bodyPr wrap="square">
            <a:spAutoFit/>
          </a:bodyPr>
          <a:lstStyle/>
          <a:p>
            <a:r>
              <a:rPr lang="en-GB" sz="1400" b="1" dirty="0">
                <a:effectLst/>
                <a:latin typeface="Arial" panose="020B0604020202020204" pitchFamily="34" charset="0"/>
                <a:ea typeface="SimSun" panose="02010600030101010101" pitchFamily="2" charset="-122"/>
              </a:rPr>
              <a:t>sample_app.py</a:t>
            </a:r>
            <a:endParaRPr lang="en-GB" sz="1400" dirty="0"/>
          </a:p>
        </p:txBody>
      </p:sp>
      <p:sp>
        <p:nvSpPr>
          <p:cNvPr id="8" name="TextBox 7">
            <a:extLst>
              <a:ext uri="{FF2B5EF4-FFF2-40B4-BE49-F238E27FC236}">
                <a16:creationId xmlns:a16="http://schemas.microsoft.com/office/drawing/2014/main" id="{D25A1DFB-9029-73A9-942D-61269B865D93}"/>
              </a:ext>
            </a:extLst>
          </p:cNvPr>
          <p:cNvSpPr txBox="1"/>
          <p:nvPr/>
        </p:nvSpPr>
        <p:spPr>
          <a:xfrm>
            <a:off x="4600286" y="1646132"/>
            <a:ext cx="2187667" cy="307777"/>
          </a:xfrm>
          <a:prstGeom prst="rect">
            <a:avLst/>
          </a:prstGeom>
          <a:noFill/>
        </p:spPr>
        <p:txBody>
          <a:bodyPr wrap="square">
            <a:spAutoFit/>
          </a:bodyPr>
          <a:lstStyle/>
          <a:p>
            <a:r>
              <a:rPr lang="en-GB" sz="1400" b="1" dirty="0">
                <a:effectLst/>
                <a:latin typeface="Arial" panose="020B0604020202020204" pitchFamily="34" charset="0"/>
                <a:ea typeface="SimSun" panose="02010600030101010101" pitchFamily="2" charset="-122"/>
              </a:rPr>
              <a:t>Templates: Index.html</a:t>
            </a:r>
            <a:endParaRPr lang="en-GB" sz="1400" dirty="0"/>
          </a:p>
        </p:txBody>
      </p:sp>
      <p:sp>
        <p:nvSpPr>
          <p:cNvPr id="9" name="TextBox 8">
            <a:extLst>
              <a:ext uri="{FF2B5EF4-FFF2-40B4-BE49-F238E27FC236}">
                <a16:creationId xmlns:a16="http://schemas.microsoft.com/office/drawing/2014/main" id="{2C0CDDD1-9327-7400-3291-ADB9C258AB7D}"/>
              </a:ext>
            </a:extLst>
          </p:cNvPr>
          <p:cNvSpPr txBox="1"/>
          <p:nvPr/>
        </p:nvSpPr>
        <p:spPr>
          <a:xfrm>
            <a:off x="4600285" y="1998586"/>
            <a:ext cx="1592717" cy="307777"/>
          </a:xfrm>
          <a:prstGeom prst="rect">
            <a:avLst/>
          </a:prstGeom>
          <a:noFill/>
        </p:spPr>
        <p:txBody>
          <a:bodyPr wrap="square">
            <a:spAutoFit/>
          </a:bodyPr>
          <a:lstStyle/>
          <a:p>
            <a:r>
              <a:rPr lang="en-GB" sz="1400" b="1" dirty="0">
                <a:effectLst/>
                <a:latin typeface="Arial" panose="020B0604020202020204" pitchFamily="34" charset="0"/>
                <a:ea typeface="SimSun" panose="02010600030101010101" pitchFamily="2" charset="-122"/>
              </a:rPr>
              <a:t>Static: style.css</a:t>
            </a:r>
            <a:endParaRPr lang="en-GB" sz="1400" dirty="0"/>
          </a:p>
        </p:txBody>
      </p:sp>
      <p:pic>
        <p:nvPicPr>
          <p:cNvPr id="18" name="Graphic 17" descr="Badge 3 with solid fill">
            <a:extLst>
              <a:ext uri="{FF2B5EF4-FFF2-40B4-BE49-F238E27FC236}">
                <a16:creationId xmlns:a16="http://schemas.microsoft.com/office/drawing/2014/main" id="{EAD0FB8F-27C4-2C35-E7D9-B22D44D3B92F}"/>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253813" y="2403206"/>
            <a:ext cx="572316" cy="572316"/>
          </a:xfrm>
          <a:prstGeom prst="rect">
            <a:avLst/>
          </a:prstGeom>
        </p:spPr>
      </p:pic>
      <p:pic>
        <p:nvPicPr>
          <p:cNvPr id="2" name="Picture 1" descr="Clipart - folder applications">
            <a:extLst>
              <a:ext uri="{FF2B5EF4-FFF2-40B4-BE49-F238E27FC236}">
                <a16:creationId xmlns:a16="http://schemas.microsoft.com/office/drawing/2014/main" id="{3772C333-AFA0-1C24-9312-A710E797E1D2}"/>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698679" y="789431"/>
            <a:ext cx="1935835" cy="1942496"/>
          </a:xfrm>
          <a:prstGeom prst="rect">
            <a:avLst/>
          </a:prstGeom>
        </p:spPr>
      </p:pic>
      <p:pic>
        <p:nvPicPr>
          <p:cNvPr id="4" name="Picture 3" descr="Vector graphics of shiny yellow document web icon | Free SVG">
            <a:extLst>
              <a:ext uri="{FF2B5EF4-FFF2-40B4-BE49-F238E27FC236}">
                <a16:creationId xmlns:a16="http://schemas.microsoft.com/office/drawing/2014/main" id="{4205078F-73D4-0FAA-1406-53E79A79D89B}"/>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47352" y="818441"/>
            <a:ext cx="1044380" cy="1044380"/>
          </a:xfrm>
          <a:prstGeom prst="rect">
            <a:avLst/>
          </a:prstGeom>
        </p:spPr>
      </p:pic>
      <p:sp>
        <p:nvSpPr>
          <p:cNvPr id="5" name="TextBox 4">
            <a:extLst>
              <a:ext uri="{FF2B5EF4-FFF2-40B4-BE49-F238E27FC236}">
                <a16:creationId xmlns:a16="http://schemas.microsoft.com/office/drawing/2014/main" id="{753C561A-2C15-3D0E-5D08-666C766077E0}"/>
              </a:ext>
            </a:extLst>
          </p:cNvPr>
          <p:cNvSpPr txBox="1"/>
          <p:nvPr/>
        </p:nvSpPr>
        <p:spPr>
          <a:xfrm>
            <a:off x="-22094" y="1978910"/>
            <a:ext cx="1948543" cy="369332"/>
          </a:xfrm>
          <a:prstGeom prst="rect">
            <a:avLst/>
          </a:prstGeom>
          <a:noFill/>
        </p:spPr>
        <p:txBody>
          <a:bodyPr wrap="square">
            <a:spAutoFit/>
          </a:bodyPr>
          <a:lstStyle/>
          <a:p>
            <a:r>
              <a:rPr lang="en-GB" sz="1800" b="1" dirty="0">
                <a:effectLst/>
                <a:latin typeface="Arial" panose="020B0604020202020204" pitchFamily="34" charset="0"/>
                <a:ea typeface="SimSun" panose="02010600030101010101" pitchFamily="2" charset="-122"/>
              </a:rPr>
              <a:t>sample_app.</a:t>
            </a:r>
            <a:r>
              <a:rPr lang="en-GB" b="1" dirty="0">
                <a:latin typeface="Arial" panose="020B0604020202020204" pitchFamily="34" charset="0"/>
                <a:ea typeface="SimSun" panose="02010600030101010101" pitchFamily="2" charset="-122"/>
              </a:rPr>
              <a:t>sh</a:t>
            </a:r>
            <a:endParaRPr lang="en-GB" dirty="0"/>
          </a:p>
        </p:txBody>
      </p:sp>
      <p:sp>
        <p:nvSpPr>
          <p:cNvPr id="20" name="TextBox 19">
            <a:extLst>
              <a:ext uri="{FF2B5EF4-FFF2-40B4-BE49-F238E27FC236}">
                <a16:creationId xmlns:a16="http://schemas.microsoft.com/office/drawing/2014/main" id="{150FF5E1-2FD2-FEE1-BBA5-C8022E15D0B3}"/>
              </a:ext>
            </a:extLst>
          </p:cNvPr>
          <p:cNvSpPr txBox="1"/>
          <p:nvPr/>
        </p:nvSpPr>
        <p:spPr>
          <a:xfrm>
            <a:off x="286372" y="1364374"/>
            <a:ext cx="1118007" cy="369332"/>
          </a:xfrm>
          <a:prstGeom prst="rect">
            <a:avLst/>
          </a:prstGeom>
          <a:noFill/>
        </p:spPr>
        <p:txBody>
          <a:bodyPr wrap="square">
            <a:spAutoFit/>
          </a:bodyPr>
          <a:lstStyle/>
          <a:p>
            <a:r>
              <a:rPr lang="en-GB" b="1" dirty="0">
                <a:solidFill>
                  <a:srgbClr val="374151"/>
                </a:solidFill>
                <a:latin typeface="Söhne"/>
              </a:rPr>
              <a:t>Bash File</a:t>
            </a:r>
          </a:p>
        </p:txBody>
      </p:sp>
      <p:sp>
        <p:nvSpPr>
          <p:cNvPr id="22" name="Arrow: Striped Right 21">
            <a:extLst>
              <a:ext uri="{FF2B5EF4-FFF2-40B4-BE49-F238E27FC236}">
                <a16:creationId xmlns:a16="http://schemas.microsoft.com/office/drawing/2014/main" id="{D9D5B57B-CB2E-23E2-F082-B933921E4606}"/>
              </a:ext>
            </a:extLst>
          </p:cNvPr>
          <p:cNvSpPr/>
          <p:nvPr/>
        </p:nvSpPr>
        <p:spPr>
          <a:xfrm rot="1082872">
            <a:off x="1601785" y="991340"/>
            <a:ext cx="917449" cy="477389"/>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a:extLst>
              <a:ext uri="{FF2B5EF4-FFF2-40B4-BE49-F238E27FC236}">
                <a16:creationId xmlns:a16="http://schemas.microsoft.com/office/drawing/2014/main" id="{BE026B0D-916A-5A8C-BE59-770F4EC0A520}"/>
              </a:ext>
            </a:extLst>
          </p:cNvPr>
          <p:cNvSpPr txBox="1"/>
          <p:nvPr/>
        </p:nvSpPr>
        <p:spPr>
          <a:xfrm>
            <a:off x="2519401" y="2625606"/>
            <a:ext cx="2186673" cy="369332"/>
          </a:xfrm>
          <a:prstGeom prst="rect">
            <a:avLst/>
          </a:prstGeom>
          <a:noFill/>
        </p:spPr>
        <p:txBody>
          <a:bodyPr wrap="square">
            <a:spAutoFit/>
          </a:bodyPr>
          <a:lstStyle/>
          <a:p>
            <a:r>
              <a:rPr lang="en-GB" b="1" dirty="0">
                <a:solidFill>
                  <a:srgbClr val="374151"/>
                </a:solidFill>
                <a:latin typeface="Söhne"/>
              </a:rPr>
              <a:t>Temporary Directory</a:t>
            </a:r>
          </a:p>
        </p:txBody>
      </p:sp>
      <p:grpSp>
        <p:nvGrpSpPr>
          <p:cNvPr id="26" name="Group 25">
            <a:extLst>
              <a:ext uri="{FF2B5EF4-FFF2-40B4-BE49-F238E27FC236}">
                <a16:creationId xmlns:a16="http://schemas.microsoft.com/office/drawing/2014/main" id="{EAC5A908-5320-8376-4CD9-993A5018793F}"/>
              </a:ext>
            </a:extLst>
          </p:cNvPr>
          <p:cNvGrpSpPr/>
          <p:nvPr/>
        </p:nvGrpSpPr>
        <p:grpSpPr>
          <a:xfrm>
            <a:off x="7201134" y="92181"/>
            <a:ext cx="4422023" cy="1099972"/>
            <a:chOff x="126320" y="657350"/>
            <a:chExt cx="4422023" cy="1099972"/>
          </a:xfrm>
        </p:grpSpPr>
        <p:pic>
          <p:nvPicPr>
            <p:cNvPr id="28" name="Picture 27" descr="Vector graphics of shiny yellow document web icon | Free SVG">
              <a:extLst>
                <a:ext uri="{FF2B5EF4-FFF2-40B4-BE49-F238E27FC236}">
                  <a16:creationId xmlns:a16="http://schemas.microsoft.com/office/drawing/2014/main" id="{D2BEE2A7-4752-8851-F419-485914DEDFE9}"/>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436976" y="657353"/>
              <a:ext cx="760161" cy="760161"/>
            </a:xfrm>
            <a:prstGeom prst="rect">
              <a:avLst/>
            </a:prstGeom>
          </p:spPr>
        </p:pic>
        <p:sp>
          <p:nvSpPr>
            <p:cNvPr id="29" name="TextBox 28">
              <a:extLst>
                <a:ext uri="{FF2B5EF4-FFF2-40B4-BE49-F238E27FC236}">
                  <a16:creationId xmlns:a16="http://schemas.microsoft.com/office/drawing/2014/main" id="{9B01868F-8EA5-2530-D85A-17BEF4871D65}"/>
                </a:ext>
              </a:extLst>
            </p:cNvPr>
            <p:cNvSpPr txBox="1"/>
            <p:nvPr/>
          </p:nvSpPr>
          <p:spPr>
            <a:xfrm>
              <a:off x="126320" y="1430939"/>
              <a:ext cx="1948543" cy="307777"/>
            </a:xfrm>
            <a:prstGeom prst="rect">
              <a:avLst/>
            </a:prstGeom>
            <a:noFill/>
          </p:spPr>
          <p:txBody>
            <a:bodyPr wrap="square">
              <a:spAutoFit/>
            </a:bodyPr>
            <a:lstStyle/>
            <a:p>
              <a:r>
                <a:rPr lang="en-GB" sz="1400" b="1" dirty="0">
                  <a:effectLst/>
                  <a:latin typeface="Arial" panose="020B0604020202020204" pitchFamily="34" charset="0"/>
                  <a:ea typeface="SimSun" panose="02010600030101010101" pitchFamily="2" charset="-122"/>
                </a:rPr>
                <a:t>sample_app.py</a:t>
              </a:r>
              <a:endParaRPr lang="en-GB" sz="1400" dirty="0"/>
            </a:p>
          </p:txBody>
        </p:sp>
        <p:pic>
          <p:nvPicPr>
            <p:cNvPr id="31" name="Picture 30" descr="Vector graphics of shiny yellow document web icon | Free SVG">
              <a:extLst>
                <a:ext uri="{FF2B5EF4-FFF2-40B4-BE49-F238E27FC236}">
                  <a16:creationId xmlns:a16="http://schemas.microsoft.com/office/drawing/2014/main" id="{59C9F2D6-21AD-C272-9F89-9676F9128219}"/>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712199" y="657350"/>
              <a:ext cx="760161" cy="760161"/>
            </a:xfrm>
            <a:prstGeom prst="rect">
              <a:avLst/>
            </a:prstGeom>
          </p:spPr>
        </p:pic>
        <p:pic>
          <p:nvPicPr>
            <p:cNvPr id="32" name="Picture 31" descr="Vector graphics of shiny yellow document web icon | Free SVG">
              <a:extLst>
                <a:ext uri="{FF2B5EF4-FFF2-40B4-BE49-F238E27FC236}">
                  <a16:creationId xmlns:a16="http://schemas.microsoft.com/office/drawing/2014/main" id="{2A90ED5F-A0EC-DDD1-897D-A8C981545A47}"/>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3026508" y="657351"/>
              <a:ext cx="760161" cy="760161"/>
            </a:xfrm>
            <a:prstGeom prst="rect">
              <a:avLst/>
            </a:prstGeom>
          </p:spPr>
        </p:pic>
        <p:sp>
          <p:nvSpPr>
            <p:cNvPr id="34" name="TextBox 33">
              <a:extLst>
                <a:ext uri="{FF2B5EF4-FFF2-40B4-BE49-F238E27FC236}">
                  <a16:creationId xmlns:a16="http://schemas.microsoft.com/office/drawing/2014/main" id="{EB6D7F92-42BD-0B63-923E-9F18138F6734}"/>
                </a:ext>
              </a:extLst>
            </p:cNvPr>
            <p:cNvSpPr txBox="1"/>
            <p:nvPr/>
          </p:nvSpPr>
          <p:spPr>
            <a:xfrm>
              <a:off x="1616650" y="1449545"/>
              <a:ext cx="1592717" cy="307777"/>
            </a:xfrm>
            <a:prstGeom prst="rect">
              <a:avLst/>
            </a:prstGeom>
            <a:noFill/>
          </p:spPr>
          <p:txBody>
            <a:bodyPr wrap="square">
              <a:spAutoFit/>
            </a:bodyPr>
            <a:lstStyle/>
            <a:p>
              <a:r>
                <a:rPr lang="en-GB" sz="1400" b="1" dirty="0">
                  <a:effectLst/>
                  <a:latin typeface="Arial" panose="020B0604020202020204" pitchFamily="34" charset="0"/>
                  <a:ea typeface="SimSun" panose="02010600030101010101" pitchFamily="2" charset="-122"/>
                </a:rPr>
                <a:t>Index.html</a:t>
              </a:r>
              <a:endParaRPr lang="en-GB" sz="1400" dirty="0"/>
            </a:p>
          </p:txBody>
        </p:sp>
        <p:sp>
          <p:nvSpPr>
            <p:cNvPr id="35" name="TextBox 34">
              <a:extLst>
                <a:ext uri="{FF2B5EF4-FFF2-40B4-BE49-F238E27FC236}">
                  <a16:creationId xmlns:a16="http://schemas.microsoft.com/office/drawing/2014/main" id="{DCD1D10E-D1CB-FFDF-F668-82CEAE792825}"/>
                </a:ext>
              </a:extLst>
            </p:cNvPr>
            <p:cNvSpPr txBox="1"/>
            <p:nvPr/>
          </p:nvSpPr>
          <p:spPr>
            <a:xfrm>
              <a:off x="2955626" y="1444801"/>
              <a:ext cx="1592717" cy="307777"/>
            </a:xfrm>
            <a:prstGeom prst="rect">
              <a:avLst/>
            </a:prstGeom>
            <a:noFill/>
          </p:spPr>
          <p:txBody>
            <a:bodyPr wrap="square">
              <a:spAutoFit/>
            </a:bodyPr>
            <a:lstStyle/>
            <a:p>
              <a:r>
                <a:rPr lang="en-GB" sz="1400" b="1" dirty="0">
                  <a:effectLst/>
                  <a:latin typeface="Arial" panose="020B0604020202020204" pitchFamily="34" charset="0"/>
                  <a:ea typeface="SimSun" panose="02010600030101010101" pitchFamily="2" charset="-122"/>
                </a:rPr>
                <a:t>style.css</a:t>
              </a:r>
              <a:endParaRPr lang="en-GB" sz="1400" dirty="0"/>
            </a:p>
          </p:txBody>
        </p:sp>
      </p:grpSp>
      <p:sp>
        <p:nvSpPr>
          <p:cNvPr id="36" name="Arrow: Striped Right 35">
            <a:extLst>
              <a:ext uri="{FF2B5EF4-FFF2-40B4-BE49-F238E27FC236}">
                <a16:creationId xmlns:a16="http://schemas.microsoft.com/office/drawing/2014/main" id="{D99FE897-D64B-DFB4-50AD-46D3C3F5F8B9}"/>
              </a:ext>
            </a:extLst>
          </p:cNvPr>
          <p:cNvSpPr/>
          <p:nvPr/>
        </p:nvSpPr>
        <p:spPr>
          <a:xfrm rot="9271425">
            <a:off x="5604560" y="843539"/>
            <a:ext cx="917449" cy="477389"/>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TextBox 37">
            <a:extLst>
              <a:ext uri="{FF2B5EF4-FFF2-40B4-BE49-F238E27FC236}">
                <a16:creationId xmlns:a16="http://schemas.microsoft.com/office/drawing/2014/main" id="{AEBE5093-D4BC-53A4-2035-ACC1A50EAA14}"/>
              </a:ext>
            </a:extLst>
          </p:cNvPr>
          <p:cNvSpPr txBox="1"/>
          <p:nvPr/>
        </p:nvSpPr>
        <p:spPr>
          <a:xfrm>
            <a:off x="5501230" y="568627"/>
            <a:ext cx="671584" cy="369332"/>
          </a:xfrm>
          <a:prstGeom prst="rect">
            <a:avLst/>
          </a:prstGeom>
          <a:noFill/>
        </p:spPr>
        <p:txBody>
          <a:bodyPr wrap="square">
            <a:spAutoFit/>
          </a:bodyPr>
          <a:lstStyle/>
          <a:p>
            <a:r>
              <a:rPr lang="en-GB" b="1" dirty="0">
                <a:solidFill>
                  <a:srgbClr val="374151"/>
                </a:solidFill>
                <a:latin typeface="Söhne"/>
              </a:rPr>
              <a:t>Copy</a:t>
            </a:r>
          </a:p>
        </p:txBody>
      </p:sp>
      <p:pic>
        <p:nvPicPr>
          <p:cNvPr id="6" name="Picture 5" descr="Vector graphics of shiny yellow document web icon | Free SVG">
            <a:extLst>
              <a:ext uri="{FF2B5EF4-FFF2-40B4-BE49-F238E27FC236}">
                <a16:creationId xmlns:a16="http://schemas.microsoft.com/office/drawing/2014/main" id="{7E5444DC-8A5E-93A7-522C-CAAB25889AC1}"/>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142400" y="1618292"/>
            <a:ext cx="413349" cy="413349"/>
          </a:xfrm>
          <a:prstGeom prst="rect">
            <a:avLst/>
          </a:prstGeom>
        </p:spPr>
      </p:pic>
      <p:pic>
        <p:nvPicPr>
          <p:cNvPr id="39" name="Picture 38" descr="Vector graphics of shiny yellow document web icon | Free SVG">
            <a:extLst>
              <a:ext uri="{FF2B5EF4-FFF2-40B4-BE49-F238E27FC236}">
                <a16:creationId xmlns:a16="http://schemas.microsoft.com/office/drawing/2014/main" id="{C7A61699-D627-40FF-3C71-58B70405FFA9}"/>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722859" y="1411617"/>
            <a:ext cx="413349" cy="413349"/>
          </a:xfrm>
          <a:prstGeom prst="rect">
            <a:avLst/>
          </a:prstGeom>
        </p:spPr>
      </p:pic>
      <p:pic>
        <p:nvPicPr>
          <p:cNvPr id="40" name="Picture 39" descr="Vector graphics of shiny yellow document web icon | Free SVG">
            <a:extLst>
              <a:ext uri="{FF2B5EF4-FFF2-40B4-BE49-F238E27FC236}">
                <a16:creationId xmlns:a16="http://schemas.microsoft.com/office/drawing/2014/main" id="{F22CB94A-4E90-F408-4187-51923010A91A}"/>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2957133" y="968631"/>
            <a:ext cx="413349" cy="413349"/>
          </a:xfrm>
          <a:prstGeom prst="rect">
            <a:avLst/>
          </a:prstGeom>
        </p:spPr>
      </p:pic>
      <p:grpSp>
        <p:nvGrpSpPr>
          <p:cNvPr id="42" name="Group 41">
            <a:extLst>
              <a:ext uri="{FF2B5EF4-FFF2-40B4-BE49-F238E27FC236}">
                <a16:creationId xmlns:a16="http://schemas.microsoft.com/office/drawing/2014/main" id="{87DC6711-9687-0364-188C-46CBA4A606BA}"/>
              </a:ext>
            </a:extLst>
          </p:cNvPr>
          <p:cNvGrpSpPr/>
          <p:nvPr/>
        </p:nvGrpSpPr>
        <p:grpSpPr>
          <a:xfrm>
            <a:off x="52892" y="2336116"/>
            <a:ext cx="4575730" cy="1314538"/>
            <a:chOff x="328893" y="3028485"/>
            <a:chExt cx="4575730" cy="1314538"/>
          </a:xfrm>
        </p:grpSpPr>
        <p:pic>
          <p:nvPicPr>
            <p:cNvPr id="25" name="Graphic 24" descr="Badge 1 with solid fill">
              <a:extLst>
                <a:ext uri="{FF2B5EF4-FFF2-40B4-BE49-F238E27FC236}">
                  <a16:creationId xmlns:a16="http://schemas.microsoft.com/office/drawing/2014/main" id="{7E978850-417F-1FC6-35C2-D4D3DC7E49A6}"/>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328893" y="3028485"/>
              <a:ext cx="607545" cy="607545"/>
            </a:xfrm>
            <a:prstGeom prst="rect">
              <a:avLst/>
            </a:prstGeom>
          </p:spPr>
        </p:pic>
        <p:pic>
          <p:nvPicPr>
            <p:cNvPr id="41" name="Picture 40" descr="Text&#10;&#10;Description automatically generated">
              <a:extLst>
                <a:ext uri="{FF2B5EF4-FFF2-40B4-BE49-F238E27FC236}">
                  <a16:creationId xmlns:a16="http://schemas.microsoft.com/office/drawing/2014/main" id="{0DF63C67-066C-A186-441A-A351E8B4F4AA}"/>
                </a:ext>
              </a:extLst>
            </p:cNvPr>
            <p:cNvPicPr>
              <a:picLocks noChangeAspect="1"/>
            </p:cNvPicPr>
            <p:nvPr/>
          </p:nvPicPr>
          <p:blipFill>
            <a:blip r:embed="rId12"/>
            <a:stretch>
              <a:fillRect/>
            </a:stretch>
          </p:blipFill>
          <p:spPr>
            <a:xfrm>
              <a:off x="568843" y="3647698"/>
              <a:ext cx="4335780" cy="695325"/>
            </a:xfrm>
            <a:prstGeom prst="rect">
              <a:avLst/>
            </a:prstGeom>
          </p:spPr>
        </p:pic>
      </p:grpSp>
      <p:grpSp>
        <p:nvGrpSpPr>
          <p:cNvPr id="44" name="Group 43">
            <a:extLst>
              <a:ext uri="{FF2B5EF4-FFF2-40B4-BE49-F238E27FC236}">
                <a16:creationId xmlns:a16="http://schemas.microsoft.com/office/drawing/2014/main" id="{735E18EB-DFFF-77BC-5BE4-C2E34854C00D}"/>
              </a:ext>
            </a:extLst>
          </p:cNvPr>
          <p:cNvGrpSpPr/>
          <p:nvPr/>
        </p:nvGrpSpPr>
        <p:grpSpPr>
          <a:xfrm>
            <a:off x="6580589" y="727845"/>
            <a:ext cx="5050502" cy="1353488"/>
            <a:chOff x="6991872" y="1162542"/>
            <a:chExt cx="5050502" cy="1353488"/>
          </a:xfrm>
        </p:grpSpPr>
        <p:pic>
          <p:nvPicPr>
            <p:cNvPr id="30" name="Graphic 29" descr="Badge with solid fill">
              <a:extLst>
                <a:ext uri="{FF2B5EF4-FFF2-40B4-BE49-F238E27FC236}">
                  <a16:creationId xmlns:a16="http://schemas.microsoft.com/office/drawing/2014/main" id="{5257205D-06CB-94D7-81D3-A72581E48697}"/>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6991872" y="1162542"/>
              <a:ext cx="612546" cy="612546"/>
            </a:xfrm>
            <a:prstGeom prst="rect">
              <a:avLst/>
            </a:prstGeom>
          </p:spPr>
        </p:pic>
        <p:pic>
          <p:nvPicPr>
            <p:cNvPr id="43" name="Picture 42" descr="A screenshot of a computer&#10;&#10;Description automatically generated with medium confidence">
              <a:extLst>
                <a:ext uri="{FF2B5EF4-FFF2-40B4-BE49-F238E27FC236}">
                  <a16:creationId xmlns:a16="http://schemas.microsoft.com/office/drawing/2014/main" id="{B7DAC8A3-7759-6486-5F84-335731E5BABF}"/>
                </a:ext>
              </a:extLst>
            </p:cNvPr>
            <p:cNvPicPr>
              <a:picLocks noChangeAspect="1"/>
            </p:cNvPicPr>
            <p:nvPr/>
          </p:nvPicPr>
          <p:blipFill>
            <a:blip r:embed="rId15"/>
            <a:stretch>
              <a:fillRect/>
            </a:stretch>
          </p:blipFill>
          <p:spPr>
            <a:xfrm>
              <a:off x="7201134" y="1750220"/>
              <a:ext cx="4841240" cy="765810"/>
            </a:xfrm>
            <a:prstGeom prst="rect">
              <a:avLst/>
            </a:prstGeom>
          </p:spPr>
        </p:pic>
      </p:grpSp>
      <p:grpSp>
        <p:nvGrpSpPr>
          <p:cNvPr id="48" name="Group 47">
            <a:extLst>
              <a:ext uri="{FF2B5EF4-FFF2-40B4-BE49-F238E27FC236}">
                <a16:creationId xmlns:a16="http://schemas.microsoft.com/office/drawing/2014/main" id="{A4CF04D2-5D2E-F6D3-2D33-F180A568ECAE}"/>
              </a:ext>
            </a:extLst>
          </p:cNvPr>
          <p:cNvGrpSpPr/>
          <p:nvPr/>
        </p:nvGrpSpPr>
        <p:grpSpPr>
          <a:xfrm>
            <a:off x="5825769" y="2419559"/>
            <a:ext cx="1156607" cy="1263954"/>
            <a:chOff x="5663196" y="3028053"/>
            <a:chExt cx="1156607" cy="1263954"/>
          </a:xfrm>
        </p:grpSpPr>
        <p:pic>
          <p:nvPicPr>
            <p:cNvPr id="46" name="Picture 45" descr="Vector graphics of shiny yellow document web icon | Free SVG">
              <a:extLst>
                <a:ext uri="{FF2B5EF4-FFF2-40B4-BE49-F238E27FC236}">
                  <a16:creationId xmlns:a16="http://schemas.microsoft.com/office/drawing/2014/main" id="{2EA6DB7D-7333-B0B9-6B75-76E59DD8B0A9}"/>
                </a:ext>
              </a:extLst>
            </p:cNvPr>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5781086" y="3028053"/>
              <a:ext cx="886893" cy="886893"/>
            </a:xfrm>
            <a:prstGeom prst="rect">
              <a:avLst/>
            </a:prstGeom>
          </p:spPr>
        </p:pic>
        <p:sp>
          <p:nvSpPr>
            <p:cNvPr id="47" name="TextBox 46">
              <a:extLst>
                <a:ext uri="{FF2B5EF4-FFF2-40B4-BE49-F238E27FC236}">
                  <a16:creationId xmlns:a16="http://schemas.microsoft.com/office/drawing/2014/main" id="{99239E0E-691A-B706-EEE7-00058A067437}"/>
                </a:ext>
              </a:extLst>
            </p:cNvPr>
            <p:cNvSpPr txBox="1"/>
            <p:nvPr/>
          </p:nvSpPr>
          <p:spPr>
            <a:xfrm>
              <a:off x="5663196" y="3922675"/>
              <a:ext cx="1156607" cy="369332"/>
            </a:xfrm>
            <a:prstGeom prst="rect">
              <a:avLst/>
            </a:prstGeom>
            <a:noFill/>
          </p:spPr>
          <p:txBody>
            <a:bodyPr wrap="square">
              <a:spAutoFit/>
            </a:bodyPr>
            <a:lstStyle/>
            <a:p>
              <a:r>
                <a:rPr lang="en-US" sz="1800" b="1" dirty="0" err="1">
                  <a:solidFill>
                    <a:srgbClr val="000000"/>
                  </a:solidFill>
                </a:rPr>
                <a:t>Dockerfile</a:t>
              </a:r>
              <a:endParaRPr lang="en-GB" dirty="0"/>
            </a:p>
          </p:txBody>
        </p:sp>
      </p:grpSp>
      <p:pic>
        <p:nvPicPr>
          <p:cNvPr id="50" name="Picture 49">
            <a:extLst>
              <a:ext uri="{FF2B5EF4-FFF2-40B4-BE49-F238E27FC236}">
                <a16:creationId xmlns:a16="http://schemas.microsoft.com/office/drawing/2014/main" id="{BE321DAF-C88D-631E-3995-5E69367EB328}"/>
              </a:ext>
            </a:extLst>
          </p:cNvPr>
          <p:cNvPicPr>
            <a:picLocks noChangeAspect="1"/>
          </p:cNvPicPr>
          <p:nvPr/>
        </p:nvPicPr>
        <p:blipFill>
          <a:blip r:embed="rId17"/>
          <a:stretch>
            <a:fillRect/>
          </a:stretch>
        </p:blipFill>
        <p:spPr>
          <a:xfrm>
            <a:off x="7374241" y="2186168"/>
            <a:ext cx="3275965" cy="201295"/>
          </a:xfrm>
          <a:prstGeom prst="rect">
            <a:avLst/>
          </a:prstGeom>
        </p:spPr>
      </p:pic>
      <p:pic>
        <p:nvPicPr>
          <p:cNvPr id="51" name="Picture 50">
            <a:extLst>
              <a:ext uri="{FF2B5EF4-FFF2-40B4-BE49-F238E27FC236}">
                <a16:creationId xmlns:a16="http://schemas.microsoft.com/office/drawing/2014/main" id="{E520E09A-2DC2-9541-F5C4-D1615B5255E1}"/>
              </a:ext>
            </a:extLst>
          </p:cNvPr>
          <p:cNvPicPr>
            <a:picLocks noChangeAspect="1"/>
          </p:cNvPicPr>
          <p:nvPr/>
        </p:nvPicPr>
        <p:blipFill>
          <a:blip r:embed="rId18"/>
          <a:stretch>
            <a:fillRect/>
          </a:stretch>
        </p:blipFill>
        <p:spPr>
          <a:xfrm>
            <a:off x="7832550" y="2585888"/>
            <a:ext cx="4267200" cy="236220"/>
          </a:xfrm>
          <a:prstGeom prst="rect">
            <a:avLst/>
          </a:prstGeom>
        </p:spPr>
      </p:pic>
      <p:pic>
        <p:nvPicPr>
          <p:cNvPr id="52" name="Picture 51">
            <a:extLst>
              <a:ext uri="{FF2B5EF4-FFF2-40B4-BE49-F238E27FC236}">
                <a16:creationId xmlns:a16="http://schemas.microsoft.com/office/drawing/2014/main" id="{4BDEFB41-9584-3988-0318-A667166FC751}"/>
              </a:ext>
            </a:extLst>
          </p:cNvPr>
          <p:cNvPicPr>
            <a:picLocks noChangeAspect="1"/>
          </p:cNvPicPr>
          <p:nvPr/>
        </p:nvPicPr>
        <p:blipFill>
          <a:blip r:embed="rId19"/>
          <a:stretch>
            <a:fillRect/>
          </a:stretch>
        </p:blipFill>
        <p:spPr>
          <a:xfrm>
            <a:off x="7374241" y="3020534"/>
            <a:ext cx="4167505" cy="463550"/>
          </a:xfrm>
          <a:prstGeom prst="rect">
            <a:avLst/>
          </a:prstGeom>
        </p:spPr>
      </p:pic>
      <p:pic>
        <p:nvPicPr>
          <p:cNvPr id="53" name="Picture 52">
            <a:extLst>
              <a:ext uri="{FF2B5EF4-FFF2-40B4-BE49-F238E27FC236}">
                <a16:creationId xmlns:a16="http://schemas.microsoft.com/office/drawing/2014/main" id="{70B3941E-FBF3-FF7E-5539-520981F177A7}"/>
              </a:ext>
            </a:extLst>
          </p:cNvPr>
          <p:cNvPicPr>
            <a:picLocks noChangeAspect="1"/>
          </p:cNvPicPr>
          <p:nvPr/>
        </p:nvPicPr>
        <p:blipFill>
          <a:blip r:embed="rId20"/>
          <a:stretch>
            <a:fillRect/>
          </a:stretch>
        </p:blipFill>
        <p:spPr>
          <a:xfrm>
            <a:off x="7374241" y="3628838"/>
            <a:ext cx="3056890" cy="209550"/>
          </a:xfrm>
          <a:prstGeom prst="rect">
            <a:avLst/>
          </a:prstGeom>
        </p:spPr>
      </p:pic>
      <p:pic>
        <p:nvPicPr>
          <p:cNvPr id="54" name="Picture 53">
            <a:extLst>
              <a:ext uri="{FF2B5EF4-FFF2-40B4-BE49-F238E27FC236}">
                <a16:creationId xmlns:a16="http://schemas.microsoft.com/office/drawing/2014/main" id="{773E6F8A-F38B-480F-9E58-EB1C4F39371B}"/>
              </a:ext>
            </a:extLst>
          </p:cNvPr>
          <p:cNvPicPr>
            <a:picLocks noChangeAspect="1"/>
          </p:cNvPicPr>
          <p:nvPr/>
        </p:nvPicPr>
        <p:blipFill>
          <a:blip r:embed="rId21"/>
          <a:stretch>
            <a:fillRect/>
          </a:stretch>
        </p:blipFill>
        <p:spPr>
          <a:xfrm>
            <a:off x="7374241" y="3953563"/>
            <a:ext cx="4190365" cy="180975"/>
          </a:xfrm>
          <a:prstGeom prst="rect">
            <a:avLst/>
          </a:prstGeom>
        </p:spPr>
      </p:pic>
      <p:pic>
        <p:nvPicPr>
          <p:cNvPr id="56" name="Picture 55">
            <a:extLst>
              <a:ext uri="{FF2B5EF4-FFF2-40B4-BE49-F238E27FC236}">
                <a16:creationId xmlns:a16="http://schemas.microsoft.com/office/drawing/2014/main" id="{2719DD0B-9462-3EAB-BA3A-5E2027752356}"/>
              </a:ext>
            </a:extLst>
          </p:cNvPr>
          <p:cNvPicPr>
            <a:picLocks noChangeAspect="1"/>
          </p:cNvPicPr>
          <p:nvPr/>
        </p:nvPicPr>
        <p:blipFill>
          <a:blip r:embed="rId22"/>
          <a:stretch>
            <a:fillRect/>
          </a:stretch>
        </p:blipFill>
        <p:spPr>
          <a:xfrm>
            <a:off x="375092" y="4387213"/>
            <a:ext cx="1356925" cy="836244"/>
          </a:xfrm>
          <a:prstGeom prst="rect">
            <a:avLst/>
          </a:prstGeom>
        </p:spPr>
      </p:pic>
      <p:sp>
        <p:nvSpPr>
          <p:cNvPr id="57" name="Lightning Bolt 56">
            <a:extLst>
              <a:ext uri="{FF2B5EF4-FFF2-40B4-BE49-F238E27FC236}">
                <a16:creationId xmlns:a16="http://schemas.microsoft.com/office/drawing/2014/main" id="{2ABADC31-D53C-3D43-EA23-7264EA8EE13C}"/>
              </a:ext>
            </a:extLst>
          </p:cNvPr>
          <p:cNvSpPr/>
          <p:nvPr/>
        </p:nvSpPr>
        <p:spPr>
          <a:xfrm rot="5400000">
            <a:off x="5112686" y="3448138"/>
            <a:ext cx="705265" cy="517822"/>
          </a:xfrm>
          <a:prstGeom prst="lightningBol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59" name="TextBox 58">
            <a:extLst>
              <a:ext uri="{FF2B5EF4-FFF2-40B4-BE49-F238E27FC236}">
                <a16:creationId xmlns:a16="http://schemas.microsoft.com/office/drawing/2014/main" id="{A71142BA-F9AB-6BBF-5504-FB6B3A0D96D0}"/>
              </a:ext>
            </a:extLst>
          </p:cNvPr>
          <p:cNvSpPr txBox="1"/>
          <p:nvPr/>
        </p:nvSpPr>
        <p:spPr>
          <a:xfrm>
            <a:off x="292842" y="4036039"/>
            <a:ext cx="6419546" cy="341632"/>
          </a:xfrm>
          <a:prstGeom prst="rect">
            <a:avLst/>
          </a:prstGeom>
          <a:noFill/>
        </p:spPr>
        <p:txBody>
          <a:bodyPr wrap="square">
            <a:spAutoFit/>
          </a:bodyPr>
          <a:lstStyle/>
          <a:p>
            <a:pPr marL="114300" lvl="1">
              <a:lnSpc>
                <a:spcPct val="90000"/>
              </a:lnSpc>
              <a:spcBef>
                <a:spcPct val="20000"/>
              </a:spcBef>
              <a:spcAft>
                <a:spcPts val="400"/>
              </a:spcAft>
              <a:buSzPct val="100000"/>
            </a:pPr>
            <a:r>
              <a:rPr lang="en-GB" b="1" dirty="0">
                <a:solidFill>
                  <a:srgbClr val="374151"/>
                </a:solidFill>
                <a:latin typeface="Söhne"/>
              </a:rPr>
              <a:t>switch to the </a:t>
            </a:r>
            <a:r>
              <a:rPr lang="en-GB" b="1" dirty="0" err="1">
                <a:solidFill>
                  <a:srgbClr val="374151"/>
                </a:solidFill>
                <a:latin typeface="Söhne"/>
              </a:rPr>
              <a:t>tempdir</a:t>
            </a:r>
            <a:r>
              <a:rPr lang="en-GB" b="1" dirty="0">
                <a:solidFill>
                  <a:srgbClr val="374151"/>
                </a:solidFill>
                <a:latin typeface="Söhne"/>
              </a:rPr>
              <a:t> directory and build the Docker container</a:t>
            </a:r>
          </a:p>
        </p:txBody>
      </p:sp>
      <p:sp>
        <p:nvSpPr>
          <p:cNvPr id="60" name="Arrow: Striped Right 59">
            <a:extLst>
              <a:ext uri="{FF2B5EF4-FFF2-40B4-BE49-F238E27FC236}">
                <a16:creationId xmlns:a16="http://schemas.microsoft.com/office/drawing/2014/main" id="{BF748473-7C50-2F8A-429B-144B50D8B422}"/>
              </a:ext>
            </a:extLst>
          </p:cNvPr>
          <p:cNvSpPr/>
          <p:nvPr/>
        </p:nvSpPr>
        <p:spPr>
          <a:xfrm rot="11490267">
            <a:off x="4771790" y="2580075"/>
            <a:ext cx="917449" cy="477389"/>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1" name="Picture 60" descr="A picture containing diagram&#10;&#10;Description automatically generated">
            <a:extLst>
              <a:ext uri="{FF2B5EF4-FFF2-40B4-BE49-F238E27FC236}">
                <a16:creationId xmlns:a16="http://schemas.microsoft.com/office/drawing/2014/main" id="{67590EF5-820A-67F5-85D2-389278C60940}"/>
              </a:ext>
            </a:extLst>
          </p:cNvPr>
          <p:cNvPicPr>
            <a:picLocks noChangeAspect="1"/>
          </p:cNvPicPr>
          <p:nvPr/>
        </p:nvPicPr>
        <p:blipFill>
          <a:blip r:embed="rId23"/>
          <a:stretch>
            <a:fillRect/>
          </a:stretch>
        </p:blipFill>
        <p:spPr>
          <a:xfrm>
            <a:off x="2465700" y="4416545"/>
            <a:ext cx="1946275" cy="321945"/>
          </a:xfrm>
          <a:prstGeom prst="rect">
            <a:avLst/>
          </a:prstGeom>
        </p:spPr>
      </p:pic>
      <p:pic>
        <p:nvPicPr>
          <p:cNvPr id="62" name="Graphic 61" descr="Badge 4 with solid fill">
            <a:extLst>
              <a:ext uri="{FF2B5EF4-FFF2-40B4-BE49-F238E27FC236}">
                <a16:creationId xmlns:a16="http://schemas.microsoft.com/office/drawing/2014/main" id="{A5E9DF0D-FA51-36C0-CD0F-63E5DFCF3997}"/>
              </a:ext>
            </a:extLst>
          </p:cNvPr>
          <p:cNvPicPr>
            <a:picLocks noChangeAspect="1"/>
          </p:cNvPicPr>
          <p:nvPr/>
        </p:nvPicPr>
        <p:blipFill>
          <a:blip r:embed="rId24">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blipFill>
        <p:spPr>
          <a:xfrm>
            <a:off x="1759016" y="4359746"/>
            <a:ext cx="535334" cy="535334"/>
          </a:xfrm>
          <a:prstGeom prst="rect">
            <a:avLst/>
          </a:prstGeom>
        </p:spPr>
      </p:pic>
      <p:sp>
        <p:nvSpPr>
          <p:cNvPr id="64" name="TextBox 63">
            <a:extLst>
              <a:ext uri="{FF2B5EF4-FFF2-40B4-BE49-F238E27FC236}">
                <a16:creationId xmlns:a16="http://schemas.microsoft.com/office/drawing/2014/main" id="{AD1B01C9-AA60-9A27-46AB-AB9F84C38C95}"/>
              </a:ext>
            </a:extLst>
          </p:cNvPr>
          <p:cNvSpPr txBox="1"/>
          <p:nvPr/>
        </p:nvSpPr>
        <p:spPr>
          <a:xfrm>
            <a:off x="4689810" y="4345784"/>
            <a:ext cx="7665681" cy="341632"/>
          </a:xfrm>
          <a:prstGeom prst="rect">
            <a:avLst/>
          </a:prstGeom>
          <a:noFill/>
        </p:spPr>
        <p:txBody>
          <a:bodyPr wrap="square">
            <a:spAutoFit/>
          </a:bodyPr>
          <a:lstStyle/>
          <a:p>
            <a:pPr marL="0" lvl="1">
              <a:lnSpc>
                <a:spcPct val="90000"/>
              </a:lnSpc>
              <a:spcBef>
                <a:spcPct val="20000"/>
              </a:spcBef>
              <a:spcAft>
                <a:spcPts val="400"/>
              </a:spcAft>
              <a:buSzPct val="100000"/>
            </a:pPr>
            <a:r>
              <a:rPr lang="en-GB" b="1" dirty="0">
                <a:solidFill>
                  <a:srgbClr val="374151"/>
                </a:solidFill>
                <a:latin typeface="Söhne"/>
              </a:rPr>
              <a:t>Add the docker run command to the sample-app.sh file to start the container. </a:t>
            </a:r>
          </a:p>
        </p:txBody>
      </p:sp>
      <p:pic>
        <p:nvPicPr>
          <p:cNvPr id="65" name="Graphic 64" descr="Badge 5 with solid fill">
            <a:extLst>
              <a:ext uri="{FF2B5EF4-FFF2-40B4-BE49-F238E27FC236}">
                <a16:creationId xmlns:a16="http://schemas.microsoft.com/office/drawing/2014/main" id="{22A97BA2-8911-3285-9360-313EF471A4DE}"/>
              </a:ext>
            </a:extLst>
          </p:cNvPr>
          <p:cNvPicPr>
            <a:picLocks noChangeAspect="1"/>
          </p:cNvPicPr>
          <p:nvPr/>
        </p:nvPicPr>
        <p:blipFill>
          <a:blip r:embed="rId26">
            <a:extLst>
              <a:ext uri="{28A0092B-C50C-407E-A947-70E740481C1C}">
                <a14:useLocalDpi xmlns:a14="http://schemas.microsoft.com/office/drawing/2010/main" val="0"/>
              </a:ext>
              <a:ext uri="{96DAC541-7B7A-43D3-8B79-37D633B846F1}">
                <asvg:svgBlip xmlns:asvg="http://schemas.microsoft.com/office/drawing/2016/SVG/main" r:embed="rId27"/>
              </a:ext>
            </a:extLst>
          </a:blip>
          <a:stretch>
            <a:fillRect/>
          </a:stretch>
        </p:blipFill>
        <p:spPr>
          <a:xfrm>
            <a:off x="4644771" y="4598851"/>
            <a:ext cx="539544" cy="539544"/>
          </a:xfrm>
          <a:prstGeom prst="rect">
            <a:avLst/>
          </a:prstGeom>
        </p:spPr>
      </p:pic>
      <p:pic>
        <p:nvPicPr>
          <p:cNvPr id="66" name="Picture 65">
            <a:extLst>
              <a:ext uri="{FF2B5EF4-FFF2-40B4-BE49-F238E27FC236}">
                <a16:creationId xmlns:a16="http://schemas.microsoft.com/office/drawing/2014/main" id="{CDA43F64-1424-7077-4791-53031F8F161B}"/>
              </a:ext>
            </a:extLst>
          </p:cNvPr>
          <p:cNvPicPr>
            <a:picLocks noChangeAspect="1"/>
          </p:cNvPicPr>
          <p:nvPr/>
        </p:nvPicPr>
        <p:blipFill>
          <a:blip r:embed="rId28"/>
          <a:stretch>
            <a:fillRect/>
          </a:stretch>
        </p:blipFill>
        <p:spPr>
          <a:xfrm>
            <a:off x="5245556" y="4736951"/>
            <a:ext cx="6442307" cy="270809"/>
          </a:xfrm>
          <a:prstGeom prst="rect">
            <a:avLst/>
          </a:prstGeom>
        </p:spPr>
      </p:pic>
      <p:sp>
        <p:nvSpPr>
          <p:cNvPr id="67" name="Callout: Line 66">
            <a:extLst>
              <a:ext uri="{FF2B5EF4-FFF2-40B4-BE49-F238E27FC236}">
                <a16:creationId xmlns:a16="http://schemas.microsoft.com/office/drawing/2014/main" id="{387BFF28-33EB-A09E-7EE9-AFDC3F60F634}"/>
              </a:ext>
            </a:extLst>
          </p:cNvPr>
          <p:cNvSpPr/>
          <p:nvPr/>
        </p:nvSpPr>
        <p:spPr>
          <a:xfrm>
            <a:off x="348769" y="5307723"/>
            <a:ext cx="2954940" cy="1375686"/>
          </a:xfrm>
          <a:prstGeom prst="borderCallout1">
            <a:avLst>
              <a:gd name="adj1" fmla="val -1011"/>
              <a:gd name="adj2" fmla="val 67775"/>
              <a:gd name="adj3" fmla="val -30755"/>
              <a:gd name="adj4" fmla="val 14643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effectLst/>
                <a:latin typeface="Arial" panose="020B0604020202020204" pitchFamily="34" charset="0"/>
                <a:ea typeface="SimSun" panose="02010600030101010101" pitchFamily="2" charset="-122"/>
              </a:rPr>
              <a:t>instance of the container (</a:t>
            </a:r>
            <a:r>
              <a:rPr lang="en-GB" sz="1800" dirty="0" err="1">
                <a:effectLst/>
                <a:latin typeface="Arial" panose="020B0604020202020204" pitchFamily="34" charset="0"/>
                <a:ea typeface="SimSun" panose="02010600030101010101" pitchFamily="2" charset="-122"/>
              </a:rPr>
              <a:t>samplerunning</a:t>
            </a:r>
            <a:r>
              <a:rPr lang="en-GB" sz="1800" dirty="0">
                <a:effectLst/>
                <a:latin typeface="Arial" panose="020B0604020202020204" pitchFamily="34" charset="0"/>
                <a:ea typeface="SimSun" panose="02010600030101010101" pitchFamily="2" charset="-122"/>
              </a:rPr>
              <a:t>) and the instance docker image (</a:t>
            </a:r>
            <a:r>
              <a:rPr lang="en-GB" sz="1800" dirty="0" err="1">
                <a:effectLst/>
                <a:latin typeface="Arial" panose="020B0604020202020204" pitchFamily="34" charset="0"/>
                <a:ea typeface="SimSun" panose="02010600030101010101" pitchFamily="2" charset="-122"/>
              </a:rPr>
              <a:t>sampleapp</a:t>
            </a:r>
            <a:r>
              <a:rPr lang="en-GB" sz="1800" dirty="0">
                <a:effectLst/>
                <a:latin typeface="Arial" panose="020B0604020202020204" pitchFamily="34" charset="0"/>
                <a:ea typeface="SimSun" panose="02010600030101010101" pitchFamily="2" charset="-122"/>
              </a:rPr>
              <a:t>)</a:t>
            </a:r>
            <a:endParaRPr lang="en-GB" dirty="0"/>
          </a:p>
        </p:txBody>
      </p:sp>
      <p:pic>
        <p:nvPicPr>
          <p:cNvPr id="68" name="Picture 67">
            <a:extLst>
              <a:ext uri="{FF2B5EF4-FFF2-40B4-BE49-F238E27FC236}">
                <a16:creationId xmlns:a16="http://schemas.microsoft.com/office/drawing/2014/main" id="{D64AA3B1-FB4B-EF2D-8D28-137B3122DD48}"/>
              </a:ext>
            </a:extLst>
          </p:cNvPr>
          <p:cNvPicPr>
            <a:picLocks noChangeAspect="1"/>
          </p:cNvPicPr>
          <p:nvPr/>
        </p:nvPicPr>
        <p:blipFill rotWithShape="1">
          <a:blip r:embed="rId29"/>
          <a:srcRect l="25250" t="-12807"/>
          <a:stretch/>
        </p:blipFill>
        <p:spPr>
          <a:xfrm>
            <a:off x="7691505" y="5458220"/>
            <a:ext cx="4048254" cy="242966"/>
          </a:xfrm>
          <a:prstGeom prst="rect">
            <a:avLst/>
          </a:prstGeom>
        </p:spPr>
      </p:pic>
      <p:pic>
        <p:nvPicPr>
          <p:cNvPr id="69" name="Graphic 68" descr="Badge 6 with solid fill">
            <a:extLst>
              <a:ext uri="{FF2B5EF4-FFF2-40B4-BE49-F238E27FC236}">
                <a16:creationId xmlns:a16="http://schemas.microsoft.com/office/drawing/2014/main" id="{A1239714-90C9-9AD2-8517-768D72229B68}"/>
              </a:ext>
            </a:extLst>
          </p:cNvPr>
          <p:cNvPicPr>
            <a:picLocks noChangeAspect="1"/>
          </p:cNvPicPr>
          <p:nvPr/>
        </p:nvPicPr>
        <p:blipFill>
          <a:blip r:embed="rId30">
            <a:extLst>
              <a:ext uri="{28A0092B-C50C-407E-A947-70E740481C1C}">
                <a14:useLocalDpi xmlns:a14="http://schemas.microsoft.com/office/drawing/2010/main" val="0"/>
              </a:ext>
              <a:ext uri="{96DAC541-7B7A-43D3-8B79-37D633B846F1}">
                <asvg:svgBlip xmlns:asvg="http://schemas.microsoft.com/office/drawing/2016/SVG/main" r:embed="rId31"/>
              </a:ext>
            </a:extLst>
          </a:blip>
          <a:stretch>
            <a:fillRect/>
          </a:stretch>
        </p:blipFill>
        <p:spPr>
          <a:xfrm>
            <a:off x="7100017" y="5180943"/>
            <a:ext cx="539544" cy="539544"/>
          </a:xfrm>
          <a:prstGeom prst="rect">
            <a:avLst/>
          </a:prstGeom>
        </p:spPr>
      </p:pic>
      <p:sp>
        <p:nvSpPr>
          <p:cNvPr id="71" name="TextBox 70">
            <a:extLst>
              <a:ext uri="{FF2B5EF4-FFF2-40B4-BE49-F238E27FC236}">
                <a16:creationId xmlns:a16="http://schemas.microsoft.com/office/drawing/2014/main" id="{4890027A-F1D1-B2F5-0C24-483ED3D2B3D5}"/>
              </a:ext>
            </a:extLst>
          </p:cNvPr>
          <p:cNvSpPr txBox="1"/>
          <p:nvPr/>
        </p:nvSpPr>
        <p:spPr>
          <a:xfrm>
            <a:off x="7570323" y="5101577"/>
            <a:ext cx="5035803" cy="341632"/>
          </a:xfrm>
          <a:prstGeom prst="rect">
            <a:avLst/>
          </a:prstGeom>
          <a:noFill/>
        </p:spPr>
        <p:txBody>
          <a:bodyPr wrap="square">
            <a:spAutoFit/>
          </a:bodyPr>
          <a:lstStyle/>
          <a:p>
            <a:pPr marL="0" lvl="1">
              <a:lnSpc>
                <a:spcPct val="90000"/>
              </a:lnSpc>
              <a:spcBef>
                <a:spcPct val="20000"/>
              </a:spcBef>
              <a:spcAft>
                <a:spcPts val="400"/>
              </a:spcAft>
              <a:buSzPct val="100000"/>
            </a:pPr>
            <a:r>
              <a:rPr lang="en-GB" b="1" dirty="0">
                <a:solidFill>
                  <a:srgbClr val="374151"/>
                </a:solidFill>
                <a:latin typeface="Söhne"/>
              </a:rPr>
              <a:t>Execute the bash script from the command line</a:t>
            </a:r>
          </a:p>
        </p:txBody>
      </p:sp>
      <p:pic>
        <p:nvPicPr>
          <p:cNvPr id="72" name="Picture 71" descr="Graphical user interface, text, application, chat or text message&#10;&#10;Description automatically generated">
            <a:extLst>
              <a:ext uri="{FF2B5EF4-FFF2-40B4-BE49-F238E27FC236}">
                <a16:creationId xmlns:a16="http://schemas.microsoft.com/office/drawing/2014/main" id="{1C9E661E-ACDA-B28B-7ADE-75D39F6F32A1}"/>
              </a:ext>
            </a:extLst>
          </p:cNvPr>
          <p:cNvPicPr>
            <a:picLocks noChangeAspect="1"/>
          </p:cNvPicPr>
          <p:nvPr/>
        </p:nvPicPr>
        <p:blipFill>
          <a:blip r:embed="rId32"/>
          <a:stretch>
            <a:fillRect/>
          </a:stretch>
        </p:blipFill>
        <p:spPr>
          <a:xfrm>
            <a:off x="3401853" y="5305666"/>
            <a:ext cx="3725083" cy="1359116"/>
          </a:xfrm>
          <a:prstGeom prst="rect">
            <a:avLst/>
          </a:prstGeom>
        </p:spPr>
      </p:pic>
    </p:spTree>
    <p:custDataLst>
      <p:tags r:id="rId1"/>
    </p:custDataLst>
    <p:extLst>
      <p:ext uri="{BB962C8B-B14F-4D97-AF65-F5344CB8AC3E}">
        <p14:creationId xmlns:p14="http://schemas.microsoft.com/office/powerpoint/2010/main" val="28975329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Continuous Integration/ Continuous Deployment (CI/CD)</a:t>
            </a:r>
            <a:endParaRPr lang="en-US" sz="3600" b="1"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 y="491490"/>
            <a:ext cx="12192000" cy="1114888"/>
          </a:xfrm>
        </p:spPr>
        <p:txBody>
          <a:bodyPr/>
          <a:lstStyle/>
          <a:p>
            <a:pPr marL="342900" indent="-342900" algn="just">
              <a:buFont typeface="Courier New" panose="02070309020205020404" pitchFamily="49" charset="0"/>
              <a:buChar char="o"/>
            </a:pPr>
            <a:r>
              <a:rPr lang="en-IN" dirty="0">
                <a:solidFill>
                  <a:srgbClr val="002060"/>
                </a:solidFill>
              </a:rPr>
              <a:t>Continuous Integration/Continuous Deployment (CI/CD)</a:t>
            </a:r>
            <a:r>
              <a:rPr lang="en-US" dirty="0">
                <a:solidFill>
                  <a:srgbClr val="002060"/>
                </a:solidFill>
              </a:rPr>
              <a:t> is a philosophy for software deployment that figures prominently in the field of DevOps.</a:t>
            </a:r>
          </a:p>
          <a:p>
            <a:pPr marL="342900" indent="-342900" algn="just">
              <a:buFont typeface="Courier New" panose="02070309020205020404" pitchFamily="49" charset="0"/>
              <a:buChar char="o"/>
            </a:pPr>
            <a:r>
              <a:rPr lang="en-US" b="1" dirty="0">
                <a:solidFill>
                  <a:srgbClr val="002060"/>
                </a:solidFill>
              </a:rPr>
              <a:t>DevOps is about communication and making certain all members of the team are working together to ensure smooth operation</a:t>
            </a:r>
            <a:r>
              <a:rPr lang="en-US" dirty="0">
                <a:solidFill>
                  <a:srgbClr val="002060"/>
                </a:solidFill>
              </a:rPr>
              <a:t>.</a:t>
            </a:r>
          </a:p>
          <a:p>
            <a:pPr marL="342900" indent="-342900" algn="just">
              <a:buFont typeface="Courier New" panose="02070309020205020404" pitchFamily="49" charset="0"/>
              <a:buChar char="o"/>
            </a:pPr>
            <a:r>
              <a:rPr lang="en-US" dirty="0">
                <a:solidFill>
                  <a:srgbClr val="002060"/>
                </a:solidFill>
              </a:rPr>
              <a:t>Continuous Integration enables the developers on the project to </a:t>
            </a:r>
            <a:r>
              <a:rPr lang="en-US" b="1" i="1" dirty="0">
                <a:solidFill>
                  <a:srgbClr val="002060"/>
                </a:solidFill>
              </a:rPr>
              <a:t>continually merge the changes with the main branch of the existing application</a:t>
            </a:r>
            <a:r>
              <a:rPr lang="en-US" dirty="0">
                <a:solidFill>
                  <a:srgbClr val="002060"/>
                </a:solidFill>
              </a:rPr>
              <a:t>. </a:t>
            </a:r>
          </a:p>
          <a:p>
            <a:pPr marL="342900" indent="-342900" algn="just">
              <a:buFont typeface="Courier New" panose="02070309020205020404" pitchFamily="49" charset="0"/>
              <a:buChar char="o"/>
            </a:pPr>
            <a:r>
              <a:rPr lang="en-US" dirty="0">
                <a:solidFill>
                  <a:srgbClr val="002060"/>
                </a:solidFill>
              </a:rPr>
              <a:t>The Continuous Integration process provides several additional benefits:</a:t>
            </a:r>
          </a:p>
          <a:p>
            <a:pPr marL="1077913" lvl="1" indent="-358775" algn="just" defTabSz="457105">
              <a:lnSpc>
                <a:spcPct val="100000"/>
              </a:lnSpc>
              <a:spcBef>
                <a:spcPct val="20000"/>
              </a:spcBef>
              <a:buBlip>
                <a:blip r:embed="rId4">
                  <a:extLst>
                    <a:ext uri="{96DAC541-7B7A-43D3-8B79-37D633B846F1}">
                      <asvg:svgBlip xmlns:asvg="http://schemas.microsoft.com/office/drawing/2016/SVG/main" r:embed="rId5"/>
                    </a:ext>
                  </a:extLst>
                </a:blip>
              </a:buBlip>
            </a:pPr>
            <a:r>
              <a:rPr lang="en-US" sz="2000" dirty="0">
                <a:solidFill>
                  <a:srgbClr val="002060"/>
                </a:solidFill>
              </a:rPr>
              <a:t>Code compilation</a:t>
            </a:r>
          </a:p>
          <a:p>
            <a:pPr marL="1077913" lvl="1" indent="-358775" algn="just" defTabSz="457105">
              <a:lnSpc>
                <a:spcPct val="100000"/>
              </a:lnSpc>
              <a:spcBef>
                <a:spcPct val="20000"/>
              </a:spcBef>
              <a:buBlip>
                <a:blip r:embed="rId4">
                  <a:extLst>
                    <a:ext uri="{96DAC541-7B7A-43D3-8B79-37D633B846F1}">
                      <asvg:svgBlip xmlns:asvg="http://schemas.microsoft.com/office/drawing/2016/SVG/main" r:embed="rId5"/>
                    </a:ext>
                  </a:extLst>
                </a:blip>
              </a:buBlip>
            </a:pPr>
            <a:r>
              <a:rPr lang="en-US" sz="2000" dirty="0">
                <a:solidFill>
                  <a:srgbClr val="002060"/>
                </a:solidFill>
              </a:rPr>
              <a:t>Unit test execution</a:t>
            </a:r>
          </a:p>
          <a:p>
            <a:pPr marL="1077913" lvl="1" indent="-358775" algn="just" defTabSz="457105">
              <a:lnSpc>
                <a:spcPct val="100000"/>
              </a:lnSpc>
              <a:spcBef>
                <a:spcPct val="20000"/>
              </a:spcBef>
              <a:buBlip>
                <a:blip r:embed="rId4">
                  <a:extLst>
                    <a:ext uri="{96DAC541-7B7A-43D3-8B79-37D633B846F1}">
                      <asvg:svgBlip xmlns:asvg="http://schemas.microsoft.com/office/drawing/2016/SVG/main" r:embed="rId5"/>
                    </a:ext>
                  </a:extLst>
                </a:blip>
              </a:buBlip>
            </a:pPr>
            <a:r>
              <a:rPr lang="en-US" sz="2000" dirty="0">
                <a:solidFill>
                  <a:srgbClr val="002060"/>
                </a:solidFill>
              </a:rPr>
              <a:t>Static code analysis</a:t>
            </a:r>
          </a:p>
          <a:p>
            <a:pPr marL="1077913" lvl="1" indent="-358775" algn="just" defTabSz="457105">
              <a:lnSpc>
                <a:spcPct val="100000"/>
              </a:lnSpc>
              <a:spcBef>
                <a:spcPct val="20000"/>
              </a:spcBef>
              <a:buBlip>
                <a:blip r:embed="rId4">
                  <a:extLst>
                    <a:ext uri="{96DAC541-7B7A-43D3-8B79-37D633B846F1}">
                      <asvg:svgBlip xmlns:asvg="http://schemas.microsoft.com/office/drawing/2016/SVG/main" r:embed="rId5"/>
                    </a:ext>
                  </a:extLst>
                </a:blip>
              </a:buBlip>
            </a:pPr>
            <a:r>
              <a:rPr lang="en-US" sz="2000" dirty="0">
                <a:solidFill>
                  <a:srgbClr val="002060"/>
                </a:solidFill>
              </a:rPr>
              <a:t>Integration testing</a:t>
            </a:r>
          </a:p>
          <a:p>
            <a:pPr marL="1077913" lvl="1" indent="-358775" algn="just" defTabSz="457105">
              <a:lnSpc>
                <a:spcPct val="100000"/>
              </a:lnSpc>
              <a:spcBef>
                <a:spcPct val="20000"/>
              </a:spcBef>
              <a:buBlip>
                <a:blip r:embed="rId4">
                  <a:extLst>
                    <a:ext uri="{96DAC541-7B7A-43D3-8B79-37D633B846F1}">
                      <asvg:svgBlip xmlns:asvg="http://schemas.microsoft.com/office/drawing/2016/SVG/main" r:embed="rId5"/>
                    </a:ext>
                  </a:extLst>
                </a:blip>
              </a:buBlip>
            </a:pPr>
            <a:r>
              <a:rPr lang="en-US" sz="2000" dirty="0">
                <a:solidFill>
                  <a:srgbClr val="002060"/>
                </a:solidFill>
              </a:rPr>
              <a:t>Packaging and versioning</a:t>
            </a:r>
          </a:p>
          <a:p>
            <a:pPr marL="1077913" lvl="1" indent="-358775" algn="just" defTabSz="457105">
              <a:lnSpc>
                <a:spcPct val="100000"/>
              </a:lnSpc>
              <a:spcBef>
                <a:spcPct val="20000"/>
              </a:spcBef>
              <a:buBlip>
                <a:blip r:embed="rId4">
                  <a:extLst>
                    <a:ext uri="{96DAC541-7B7A-43D3-8B79-37D633B846F1}">
                      <asvg:svgBlip xmlns:asvg="http://schemas.microsoft.com/office/drawing/2016/SVG/main" r:embed="rId5"/>
                    </a:ext>
                  </a:extLst>
                </a:blip>
              </a:buBlip>
            </a:pPr>
            <a:r>
              <a:rPr lang="en-US" sz="2000" dirty="0">
                <a:solidFill>
                  <a:srgbClr val="002060"/>
                </a:solidFill>
              </a:rPr>
              <a:t>Publishing the version package to Docker Hub or other package repositories</a:t>
            </a:r>
          </a:p>
          <a:p>
            <a:pPr marL="342900" indent="-342900" algn="just">
              <a:buFont typeface="Courier New" panose="02070309020205020404" pitchFamily="49" charset="0"/>
              <a:buChar char="o"/>
            </a:pPr>
            <a:endParaRPr lang="en-US" dirty="0">
              <a:solidFill>
                <a:srgbClr val="002060"/>
              </a:solidFill>
            </a:endParaRPr>
          </a:p>
          <a:p>
            <a:pPr marL="342900" indent="-342900" algn="just">
              <a:buFont typeface="Courier New" panose="02070309020205020404" pitchFamily="49" charset="0"/>
              <a:buChar char="o"/>
            </a:pPr>
            <a:endParaRPr lang="en-US" dirty="0">
              <a:solidFill>
                <a:srgbClr val="002060"/>
              </a:solidFill>
            </a:endParaRPr>
          </a:p>
        </p:txBody>
      </p:sp>
    </p:spTree>
    <p:custDataLst>
      <p:tags r:id="rId1"/>
    </p:custDataLst>
    <p:extLst>
      <p:ext uri="{BB962C8B-B14F-4D97-AF65-F5344CB8AC3E}">
        <p14:creationId xmlns:p14="http://schemas.microsoft.com/office/powerpoint/2010/main" val="18792068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60EF1D8-09CC-BA0A-EA70-CA63BF160B7A}"/>
              </a:ext>
            </a:extLst>
          </p:cNvPr>
          <p:cNvPicPr>
            <a:picLocks noChangeAspect="1"/>
          </p:cNvPicPr>
          <p:nvPr/>
        </p:nvPicPr>
        <p:blipFill>
          <a:blip r:embed="rId4"/>
          <a:stretch>
            <a:fillRect/>
          </a:stretch>
        </p:blipFill>
        <p:spPr>
          <a:xfrm>
            <a:off x="3537856" y="1552461"/>
            <a:ext cx="8534401" cy="4157367"/>
          </a:xfrm>
          <a:prstGeom prst="rect">
            <a:avLst/>
          </a:prstGeom>
          <a:ln>
            <a:solidFill>
              <a:schemeClr val="bg1">
                <a:lumMod val="85000"/>
              </a:schemeClr>
            </a:solidFill>
          </a:ln>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Continuous Integration/ Continuous Deployment (CI/CD)</a:t>
            </a:r>
            <a:endParaRPr lang="en-US" sz="3600" b="1"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 y="647795"/>
            <a:ext cx="10330543" cy="500376"/>
          </a:xfrm>
        </p:spPr>
        <p:txBody>
          <a:bodyPr/>
          <a:lstStyle/>
          <a:p>
            <a:pPr marL="342900" lvl="1" indent="-342900" algn="just" defTabSz="457105">
              <a:lnSpc>
                <a:spcPct val="100000"/>
              </a:lnSpc>
              <a:spcBef>
                <a:spcPct val="20000"/>
              </a:spcBef>
              <a:buFont typeface="Wingdings" panose="05000000000000000000" pitchFamily="2" charset="2"/>
              <a:buChar char="Ø"/>
            </a:pPr>
            <a:r>
              <a:rPr lang="en-US" sz="2000" dirty="0">
                <a:solidFill>
                  <a:srgbClr val="002060"/>
                </a:solidFill>
              </a:rPr>
              <a:t>Start with the version artifact created as part of the CI process.</a:t>
            </a:r>
          </a:p>
          <a:p>
            <a:pPr marL="342900" lvl="1" indent="-342900" algn="just" defTabSz="457105">
              <a:lnSpc>
                <a:spcPct val="100000"/>
              </a:lnSpc>
              <a:spcBef>
                <a:spcPct val="20000"/>
              </a:spcBef>
              <a:buFont typeface="Wingdings" panose="05000000000000000000" pitchFamily="2" charset="2"/>
              <a:buChar char="Ø"/>
            </a:pPr>
            <a:r>
              <a:rPr lang="en-US" sz="2000" dirty="0">
                <a:solidFill>
                  <a:srgbClr val="002060"/>
                </a:solidFill>
              </a:rPr>
              <a:t>Automatically deploy the candidate version on staging.</a:t>
            </a:r>
          </a:p>
          <a:p>
            <a:pPr marL="342900" lvl="1" indent="-342900" algn="just" defTabSz="457105">
              <a:lnSpc>
                <a:spcPct val="100000"/>
              </a:lnSpc>
              <a:spcBef>
                <a:spcPct val="20000"/>
              </a:spcBef>
              <a:buFont typeface="Wingdings" panose="05000000000000000000" pitchFamily="2" charset="2"/>
              <a:buChar char="Ø"/>
            </a:pPr>
            <a:endParaRPr lang="en-US" sz="2000" dirty="0">
              <a:solidFill>
                <a:srgbClr val="002060"/>
              </a:solidFill>
            </a:endParaRPr>
          </a:p>
        </p:txBody>
      </p:sp>
      <p:sp>
        <p:nvSpPr>
          <p:cNvPr id="4" name="Content Placeholder 4">
            <a:extLst>
              <a:ext uri="{FF2B5EF4-FFF2-40B4-BE49-F238E27FC236}">
                <a16:creationId xmlns:a16="http://schemas.microsoft.com/office/drawing/2014/main" id="{DEA2BADE-8F00-2CEE-5D92-080700A964EF}"/>
              </a:ext>
            </a:extLst>
          </p:cNvPr>
          <p:cNvSpPr txBox="1">
            <a:spLocks/>
          </p:cNvSpPr>
          <p:nvPr/>
        </p:nvSpPr>
        <p:spPr>
          <a:xfrm>
            <a:off x="-1" y="1468818"/>
            <a:ext cx="5057601" cy="1114888"/>
          </a:xfrm>
          <a:prstGeom prst="rect">
            <a:avLst/>
          </a:prstGeom>
        </p:spPr>
        <p:txBody>
          <a:bodyPr vert="horz" lIns="91420" tIns="45710" rIns="91420" bIns="4571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lvl="1" indent="-342900" algn="just" defTabSz="457105">
              <a:lnSpc>
                <a:spcPct val="100000"/>
              </a:lnSpc>
              <a:spcBef>
                <a:spcPct val="20000"/>
              </a:spcBef>
              <a:buFont typeface="Wingdings" panose="05000000000000000000" pitchFamily="2" charset="2"/>
              <a:buChar char="Ø"/>
            </a:pPr>
            <a:r>
              <a:rPr lang="en-US" sz="2000" dirty="0">
                <a:solidFill>
                  <a:srgbClr val="002060"/>
                </a:solidFill>
              </a:rPr>
              <a:t>Run gating tests identified by the team or organization.</a:t>
            </a:r>
          </a:p>
          <a:p>
            <a:pPr marL="342900" lvl="1" indent="-342900" algn="just" defTabSz="457105">
              <a:lnSpc>
                <a:spcPct val="100000"/>
              </a:lnSpc>
              <a:spcBef>
                <a:spcPct val="20000"/>
              </a:spcBef>
              <a:buFont typeface="Wingdings" panose="05000000000000000000" pitchFamily="2" charset="2"/>
              <a:buChar char="Ø"/>
            </a:pPr>
            <a:r>
              <a:rPr lang="en-US" sz="2000" dirty="0">
                <a:solidFill>
                  <a:srgbClr val="002060"/>
                </a:solidFill>
              </a:rPr>
              <a:t>If all gating tests pass, tag this build as suitable for production.</a:t>
            </a:r>
          </a:p>
          <a:p>
            <a:pPr marL="342900" lvl="1" indent="-342900" algn="just" defTabSz="457105">
              <a:lnSpc>
                <a:spcPct val="100000"/>
              </a:lnSpc>
              <a:spcBef>
                <a:spcPct val="20000"/>
              </a:spcBef>
              <a:buFont typeface="Wingdings" panose="05000000000000000000" pitchFamily="2" charset="2"/>
              <a:buChar char="Ø"/>
            </a:pPr>
            <a:r>
              <a:rPr lang="en-US" sz="2000" dirty="0">
                <a:solidFill>
                  <a:srgbClr val="002060"/>
                </a:solidFill>
              </a:rPr>
              <a:t>Continuous Deployment is the ultimate expression of CI/CD. </a:t>
            </a:r>
          </a:p>
          <a:p>
            <a:pPr marL="342900" indent="-342900" algn="just">
              <a:buFont typeface="Courier New" panose="02070309020205020404" pitchFamily="49" charset="0"/>
              <a:buChar char="o"/>
            </a:pPr>
            <a:endParaRPr lang="en-US" dirty="0">
              <a:solidFill>
                <a:srgbClr val="002060"/>
              </a:solidFill>
            </a:endParaRPr>
          </a:p>
        </p:txBody>
      </p:sp>
      <p:sp>
        <p:nvSpPr>
          <p:cNvPr id="8" name="Content Placeholder 4">
            <a:extLst>
              <a:ext uri="{FF2B5EF4-FFF2-40B4-BE49-F238E27FC236}">
                <a16:creationId xmlns:a16="http://schemas.microsoft.com/office/drawing/2014/main" id="{AC047F6F-B8D6-6F53-9993-E1009EC1B6E8}"/>
              </a:ext>
            </a:extLst>
          </p:cNvPr>
          <p:cNvSpPr txBox="1">
            <a:spLocks/>
          </p:cNvSpPr>
          <p:nvPr/>
        </p:nvSpPr>
        <p:spPr>
          <a:xfrm>
            <a:off x="-1" y="3480606"/>
            <a:ext cx="3537856" cy="1114888"/>
          </a:xfrm>
          <a:prstGeom prst="rect">
            <a:avLst/>
          </a:prstGeom>
        </p:spPr>
        <p:txBody>
          <a:bodyPr vert="horz" lIns="91420" tIns="45710" rIns="91420" bIns="4571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lvl="1" indent="-342900" algn="just" defTabSz="457105">
              <a:lnSpc>
                <a:spcPct val="100000"/>
              </a:lnSpc>
              <a:spcBef>
                <a:spcPct val="20000"/>
              </a:spcBef>
              <a:buFont typeface="Wingdings" panose="05000000000000000000" pitchFamily="2" charset="2"/>
              <a:buChar char="Ø"/>
            </a:pPr>
            <a:r>
              <a:rPr lang="en-US" sz="2000" dirty="0">
                <a:solidFill>
                  <a:srgbClr val="002060"/>
                </a:solidFill>
              </a:rPr>
              <a:t>It is a special type of Continuous Delivery in which, every version of software that is marked as ready for production gets deployed.</a:t>
            </a:r>
          </a:p>
          <a:p>
            <a:pPr marL="342900" lvl="1" indent="-342900" algn="just" defTabSz="457105">
              <a:lnSpc>
                <a:spcPct val="100000"/>
              </a:lnSpc>
              <a:spcBef>
                <a:spcPct val="20000"/>
              </a:spcBef>
              <a:buFont typeface="Wingdings" panose="05000000000000000000" pitchFamily="2" charset="2"/>
              <a:buChar char="Ø"/>
            </a:pPr>
            <a:endParaRPr lang="en-US" sz="2000" dirty="0">
              <a:solidFill>
                <a:srgbClr val="002060"/>
              </a:solidFill>
            </a:endParaRPr>
          </a:p>
          <a:p>
            <a:pPr marL="342900" indent="-342900" algn="just">
              <a:buFont typeface="Courier New" panose="02070309020205020404" pitchFamily="49" charset="0"/>
              <a:buChar char="o"/>
            </a:pPr>
            <a:endParaRPr lang="en-US" dirty="0">
              <a:solidFill>
                <a:srgbClr val="002060"/>
              </a:solidFill>
            </a:endParaRPr>
          </a:p>
        </p:txBody>
      </p:sp>
    </p:spTree>
    <p:custDataLst>
      <p:tags r:id="rId1"/>
    </p:custDataLst>
    <p:extLst>
      <p:ext uri="{BB962C8B-B14F-4D97-AF65-F5344CB8AC3E}">
        <p14:creationId xmlns:p14="http://schemas.microsoft.com/office/powerpoint/2010/main" val="27184156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Continuous Integration/ Continuous Deployment (CI/CD)</a:t>
            </a:r>
            <a:endParaRPr lang="en-US" sz="3600" b="1" dirty="0"/>
          </a:p>
        </p:txBody>
      </p:sp>
      <p:grpSp>
        <p:nvGrpSpPr>
          <p:cNvPr id="17" name="Group 16">
            <a:extLst>
              <a:ext uri="{FF2B5EF4-FFF2-40B4-BE49-F238E27FC236}">
                <a16:creationId xmlns:a16="http://schemas.microsoft.com/office/drawing/2014/main" id="{0E963612-4D56-D8FC-6B37-0B3DB24ECC9A}"/>
              </a:ext>
            </a:extLst>
          </p:cNvPr>
          <p:cNvGrpSpPr/>
          <p:nvPr/>
        </p:nvGrpSpPr>
        <p:grpSpPr>
          <a:xfrm>
            <a:off x="382515" y="4001261"/>
            <a:ext cx="4083240" cy="1610869"/>
            <a:chOff x="382515" y="4001261"/>
            <a:chExt cx="4083240" cy="1610869"/>
          </a:xfrm>
        </p:grpSpPr>
        <p:sp>
          <p:nvSpPr>
            <p:cNvPr id="9" name="TextBox 8">
              <a:extLst>
                <a:ext uri="{FF2B5EF4-FFF2-40B4-BE49-F238E27FC236}">
                  <a16:creationId xmlns:a16="http://schemas.microsoft.com/office/drawing/2014/main" id="{BE00CD70-CD8F-03F0-57FD-CB87621018B8}"/>
                </a:ext>
              </a:extLst>
            </p:cNvPr>
            <p:cNvSpPr txBox="1"/>
            <p:nvPr/>
          </p:nvSpPr>
          <p:spPr>
            <a:xfrm>
              <a:off x="2278088" y="4462220"/>
              <a:ext cx="1948543" cy="307777"/>
            </a:xfrm>
            <a:prstGeom prst="rect">
              <a:avLst/>
            </a:prstGeom>
            <a:noFill/>
          </p:spPr>
          <p:txBody>
            <a:bodyPr wrap="square">
              <a:spAutoFit/>
            </a:bodyPr>
            <a:lstStyle/>
            <a:p>
              <a:r>
                <a:rPr lang="en-GB" sz="1400" b="1" dirty="0">
                  <a:effectLst/>
                  <a:latin typeface="Arial" panose="020B0604020202020204" pitchFamily="34" charset="0"/>
                  <a:ea typeface="SimSun" panose="02010600030101010101" pitchFamily="2" charset="-122"/>
                </a:rPr>
                <a:t>sample_app.py</a:t>
              </a:r>
              <a:endParaRPr lang="en-GB" sz="1400" dirty="0"/>
            </a:p>
          </p:txBody>
        </p:sp>
        <p:sp>
          <p:nvSpPr>
            <p:cNvPr id="10" name="TextBox 9">
              <a:extLst>
                <a:ext uri="{FF2B5EF4-FFF2-40B4-BE49-F238E27FC236}">
                  <a16:creationId xmlns:a16="http://schemas.microsoft.com/office/drawing/2014/main" id="{BA6818E8-29DD-D288-0CCC-BA4C00CAB2F9}"/>
                </a:ext>
              </a:extLst>
            </p:cNvPr>
            <p:cNvSpPr txBox="1"/>
            <p:nvPr/>
          </p:nvSpPr>
          <p:spPr>
            <a:xfrm>
              <a:off x="2278088" y="4801816"/>
              <a:ext cx="2187667" cy="307777"/>
            </a:xfrm>
            <a:prstGeom prst="rect">
              <a:avLst/>
            </a:prstGeom>
            <a:noFill/>
          </p:spPr>
          <p:txBody>
            <a:bodyPr wrap="square">
              <a:spAutoFit/>
            </a:bodyPr>
            <a:lstStyle/>
            <a:p>
              <a:r>
                <a:rPr lang="en-GB" sz="1400" b="1" dirty="0">
                  <a:effectLst/>
                  <a:latin typeface="Arial" panose="020B0604020202020204" pitchFamily="34" charset="0"/>
                  <a:ea typeface="SimSun" panose="02010600030101010101" pitchFamily="2" charset="-122"/>
                </a:rPr>
                <a:t>Templates: Index.html</a:t>
              </a:r>
              <a:endParaRPr lang="en-GB" sz="1400" dirty="0"/>
            </a:p>
          </p:txBody>
        </p:sp>
        <p:sp>
          <p:nvSpPr>
            <p:cNvPr id="11" name="TextBox 10">
              <a:extLst>
                <a:ext uri="{FF2B5EF4-FFF2-40B4-BE49-F238E27FC236}">
                  <a16:creationId xmlns:a16="http://schemas.microsoft.com/office/drawing/2014/main" id="{C46286E3-166A-7400-3CA3-A9C6CFCC972B}"/>
                </a:ext>
              </a:extLst>
            </p:cNvPr>
            <p:cNvSpPr txBox="1"/>
            <p:nvPr/>
          </p:nvSpPr>
          <p:spPr>
            <a:xfrm>
              <a:off x="2284121" y="5210416"/>
              <a:ext cx="1592717" cy="307777"/>
            </a:xfrm>
            <a:prstGeom prst="rect">
              <a:avLst/>
            </a:prstGeom>
            <a:noFill/>
          </p:spPr>
          <p:txBody>
            <a:bodyPr wrap="square">
              <a:spAutoFit/>
            </a:bodyPr>
            <a:lstStyle/>
            <a:p>
              <a:r>
                <a:rPr lang="en-GB" sz="1400" b="1" dirty="0">
                  <a:effectLst/>
                  <a:latin typeface="Arial" panose="020B0604020202020204" pitchFamily="34" charset="0"/>
                  <a:ea typeface="SimSun" panose="02010600030101010101" pitchFamily="2" charset="-122"/>
                </a:rPr>
                <a:t>Static: style.css</a:t>
              </a:r>
              <a:endParaRPr lang="en-GB" sz="1400" dirty="0"/>
            </a:p>
          </p:txBody>
        </p:sp>
        <p:pic>
          <p:nvPicPr>
            <p:cNvPr id="12" name="Picture 11" descr="Clipart - folder applications">
              <a:extLst>
                <a:ext uri="{FF2B5EF4-FFF2-40B4-BE49-F238E27FC236}">
                  <a16:creationId xmlns:a16="http://schemas.microsoft.com/office/drawing/2014/main" id="{08371BE5-263F-F54B-FA42-65E2362BB0A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82515" y="4001261"/>
              <a:ext cx="1605345" cy="1610869"/>
            </a:xfrm>
            <a:prstGeom prst="rect">
              <a:avLst/>
            </a:prstGeom>
          </p:spPr>
        </p:pic>
        <p:pic>
          <p:nvPicPr>
            <p:cNvPr id="13" name="Picture 12" descr="Vector graphics of shiny yellow document web icon | Free SVG">
              <a:extLst>
                <a:ext uri="{FF2B5EF4-FFF2-40B4-BE49-F238E27FC236}">
                  <a16:creationId xmlns:a16="http://schemas.microsoft.com/office/drawing/2014/main" id="{33169CE2-13A6-8E9C-7A2E-F0F5C1694647}"/>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987860" y="4806695"/>
              <a:ext cx="290228" cy="290228"/>
            </a:xfrm>
            <a:prstGeom prst="rect">
              <a:avLst/>
            </a:prstGeom>
          </p:spPr>
        </p:pic>
        <p:pic>
          <p:nvPicPr>
            <p:cNvPr id="14" name="Picture 13" descr="Vector graphics of shiny yellow document web icon | Free SVG">
              <a:extLst>
                <a:ext uri="{FF2B5EF4-FFF2-40B4-BE49-F238E27FC236}">
                  <a16:creationId xmlns:a16="http://schemas.microsoft.com/office/drawing/2014/main" id="{D4BA0960-59CE-A438-640E-410041C80262}"/>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993893" y="5193806"/>
              <a:ext cx="290228" cy="290228"/>
            </a:xfrm>
            <a:prstGeom prst="rect">
              <a:avLst/>
            </a:prstGeom>
          </p:spPr>
        </p:pic>
        <p:pic>
          <p:nvPicPr>
            <p:cNvPr id="15" name="Picture 14" descr="Vector graphics of shiny yellow document web icon | Free SVG">
              <a:extLst>
                <a:ext uri="{FF2B5EF4-FFF2-40B4-BE49-F238E27FC236}">
                  <a16:creationId xmlns:a16="http://schemas.microsoft.com/office/drawing/2014/main" id="{2F0D583A-995F-329C-3BA4-58ADC66D7FA8}"/>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987860" y="4445266"/>
              <a:ext cx="290229" cy="290229"/>
            </a:xfrm>
            <a:prstGeom prst="rect">
              <a:avLst/>
            </a:prstGeom>
          </p:spPr>
        </p:pic>
      </p:grpSp>
      <p:pic>
        <p:nvPicPr>
          <p:cNvPr id="16" name="Picture 15" descr="Free vector graphic: Download, Upload, Cloud, Internet ...">
            <a:extLst>
              <a:ext uri="{FF2B5EF4-FFF2-40B4-BE49-F238E27FC236}">
                <a16:creationId xmlns:a16="http://schemas.microsoft.com/office/drawing/2014/main" id="{0FFAB00A-72AD-AFF3-F55D-61F07F12544F}"/>
              </a:ext>
            </a:extLst>
          </p:cNvPr>
          <p:cNvPicPr>
            <a:picLocks noChangeAspect="1"/>
          </p:cNvPicPr>
          <p:nvPr/>
        </p:nvPicPr>
        <p:blipFill rotWithShape="1">
          <a:blip r:embed="rId6">
            <a:extLst>
              <a:ext uri="{28A0092B-C50C-407E-A947-70E740481C1C}">
                <a14:useLocalDpi xmlns:a14="http://schemas.microsoft.com/office/drawing/2010/main" val="0"/>
              </a:ext>
            </a:extLst>
          </a:blip>
          <a:srcRect l="50735" t="65430" r="9369" b="6173"/>
          <a:stretch/>
        </p:blipFill>
        <p:spPr>
          <a:xfrm>
            <a:off x="8907962" y="90021"/>
            <a:ext cx="2583399" cy="1544852"/>
          </a:xfrm>
          <a:prstGeom prst="rect">
            <a:avLst/>
          </a:prstGeom>
        </p:spPr>
      </p:pic>
      <p:grpSp>
        <p:nvGrpSpPr>
          <p:cNvPr id="45" name="Group 44">
            <a:extLst>
              <a:ext uri="{FF2B5EF4-FFF2-40B4-BE49-F238E27FC236}">
                <a16:creationId xmlns:a16="http://schemas.microsoft.com/office/drawing/2014/main" id="{53364E53-A5EF-BCE8-E645-284B1DD06305}"/>
              </a:ext>
            </a:extLst>
          </p:cNvPr>
          <p:cNvGrpSpPr/>
          <p:nvPr/>
        </p:nvGrpSpPr>
        <p:grpSpPr>
          <a:xfrm>
            <a:off x="10073149" y="1423415"/>
            <a:ext cx="1529134" cy="1068288"/>
            <a:chOff x="10073149" y="1423415"/>
            <a:chExt cx="1529134" cy="1068288"/>
          </a:xfrm>
        </p:grpSpPr>
        <p:pic>
          <p:nvPicPr>
            <p:cNvPr id="18" name="Graphic 17" descr="Layers Design">
              <a:extLst>
                <a:ext uri="{FF2B5EF4-FFF2-40B4-BE49-F238E27FC236}">
                  <a16:creationId xmlns:a16="http://schemas.microsoft.com/office/drawing/2014/main" id="{D1F5258F-2962-1457-DF1E-00136BE52A58}"/>
                </a:ext>
              </a:extLst>
            </p:cNvPr>
            <p:cNvPicPr>
              <a:picLocks noChangeAspect="1"/>
            </p:cNvPicPr>
            <p:nvPr/>
          </p:nvPicPr>
          <p:blipFill>
            <a:blip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0380516" y="1423415"/>
              <a:ext cx="914400" cy="914400"/>
            </a:xfrm>
            <a:prstGeom prst="rect">
              <a:avLst/>
            </a:prstGeom>
          </p:spPr>
        </p:pic>
        <p:sp>
          <p:nvSpPr>
            <p:cNvPr id="22" name="TextBox 21">
              <a:extLst>
                <a:ext uri="{FF2B5EF4-FFF2-40B4-BE49-F238E27FC236}">
                  <a16:creationId xmlns:a16="http://schemas.microsoft.com/office/drawing/2014/main" id="{763FCC82-635A-285D-D21A-32FCE816D4BC}"/>
                </a:ext>
              </a:extLst>
            </p:cNvPr>
            <p:cNvSpPr txBox="1"/>
            <p:nvPr/>
          </p:nvSpPr>
          <p:spPr>
            <a:xfrm>
              <a:off x="10073149" y="2183926"/>
              <a:ext cx="1529134" cy="307777"/>
            </a:xfrm>
            <a:prstGeom prst="rect">
              <a:avLst/>
            </a:prstGeom>
            <a:noFill/>
          </p:spPr>
          <p:txBody>
            <a:bodyPr wrap="square">
              <a:spAutoFit/>
            </a:bodyPr>
            <a:lstStyle/>
            <a:p>
              <a:r>
                <a:rPr lang="en-GB" sz="1400" b="1" dirty="0">
                  <a:latin typeface="Arial" panose="020B0604020202020204" pitchFamily="34" charset="0"/>
                  <a:ea typeface="SimSun" panose="02010600030101010101" pitchFamily="2" charset="-122"/>
                </a:rPr>
                <a:t>my-sample-app</a:t>
              </a:r>
            </a:p>
          </p:txBody>
        </p:sp>
      </p:grpSp>
      <p:grpSp>
        <p:nvGrpSpPr>
          <p:cNvPr id="44" name="Group 43">
            <a:extLst>
              <a:ext uri="{FF2B5EF4-FFF2-40B4-BE49-F238E27FC236}">
                <a16:creationId xmlns:a16="http://schemas.microsoft.com/office/drawing/2014/main" id="{7895E7C8-AA56-68EC-6333-7EF5644DB01B}"/>
              </a:ext>
            </a:extLst>
          </p:cNvPr>
          <p:cNvGrpSpPr/>
          <p:nvPr/>
        </p:nvGrpSpPr>
        <p:grpSpPr>
          <a:xfrm>
            <a:off x="6835140" y="1688121"/>
            <a:ext cx="3737315" cy="499768"/>
            <a:chOff x="6835140" y="1688121"/>
            <a:chExt cx="3737315" cy="499768"/>
          </a:xfrm>
        </p:grpSpPr>
        <p:sp>
          <p:nvSpPr>
            <p:cNvPr id="20" name="TextBox 19">
              <a:extLst>
                <a:ext uri="{FF2B5EF4-FFF2-40B4-BE49-F238E27FC236}">
                  <a16:creationId xmlns:a16="http://schemas.microsoft.com/office/drawing/2014/main" id="{63C3D181-CD2F-6B67-A8CD-1F2A34958FE3}"/>
                </a:ext>
              </a:extLst>
            </p:cNvPr>
            <p:cNvSpPr txBox="1"/>
            <p:nvPr/>
          </p:nvSpPr>
          <p:spPr>
            <a:xfrm>
              <a:off x="7243468" y="1753339"/>
              <a:ext cx="3328987" cy="369332"/>
            </a:xfrm>
            <a:prstGeom prst="rect">
              <a:avLst/>
            </a:prstGeom>
            <a:noFill/>
          </p:spPr>
          <p:txBody>
            <a:bodyPr wrap="square">
              <a:spAutoFit/>
            </a:bodyPr>
            <a:lstStyle/>
            <a:p>
              <a:r>
                <a:rPr lang="en-GB" sz="1800" b="1" dirty="0">
                  <a:effectLst/>
                  <a:latin typeface="Arial" panose="020B0604020202020204" pitchFamily="34" charset="0"/>
                  <a:ea typeface="SimSun" panose="02010600030101010101" pitchFamily="2" charset="-122"/>
                </a:rPr>
                <a:t>Create a New Repository </a:t>
              </a:r>
              <a:endParaRPr lang="en-GB" b="1" dirty="0"/>
            </a:p>
          </p:txBody>
        </p:sp>
        <p:pic>
          <p:nvPicPr>
            <p:cNvPr id="25" name="Graphic 24" descr="Badge 1 with solid fill">
              <a:extLst>
                <a:ext uri="{FF2B5EF4-FFF2-40B4-BE49-F238E27FC236}">
                  <a16:creationId xmlns:a16="http://schemas.microsoft.com/office/drawing/2014/main" id="{D27B08C9-BEAD-ADCD-FD8C-231147858DF4}"/>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6835140" y="1688121"/>
              <a:ext cx="499768" cy="499768"/>
            </a:xfrm>
            <a:prstGeom prst="rect">
              <a:avLst/>
            </a:prstGeom>
          </p:spPr>
        </p:pic>
      </p:grpSp>
      <p:grpSp>
        <p:nvGrpSpPr>
          <p:cNvPr id="46" name="Group 45">
            <a:extLst>
              <a:ext uri="{FF2B5EF4-FFF2-40B4-BE49-F238E27FC236}">
                <a16:creationId xmlns:a16="http://schemas.microsoft.com/office/drawing/2014/main" id="{74E3CE3A-11EA-5C1D-1400-DE0BFB98F32C}"/>
              </a:ext>
            </a:extLst>
          </p:cNvPr>
          <p:cNvGrpSpPr/>
          <p:nvPr/>
        </p:nvGrpSpPr>
        <p:grpSpPr>
          <a:xfrm>
            <a:off x="3810" y="3307718"/>
            <a:ext cx="5299710" cy="498308"/>
            <a:chOff x="3810" y="3307718"/>
            <a:chExt cx="5299710" cy="498308"/>
          </a:xfrm>
        </p:grpSpPr>
        <p:sp>
          <p:nvSpPr>
            <p:cNvPr id="24" name="TextBox 23">
              <a:extLst>
                <a:ext uri="{FF2B5EF4-FFF2-40B4-BE49-F238E27FC236}">
                  <a16:creationId xmlns:a16="http://schemas.microsoft.com/office/drawing/2014/main" id="{19F10690-762C-C1A4-999B-0ADA536A7BB2}"/>
                </a:ext>
              </a:extLst>
            </p:cNvPr>
            <p:cNvSpPr txBox="1"/>
            <p:nvPr/>
          </p:nvSpPr>
          <p:spPr>
            <a:xfrm>
              <a:off x="477203" y="3372206"/>
              <a:ext cx="4826317" cy="369332"/>
            </a:xfrm>
            <a:prstGeom prst="rect">
              <a:avLst/>
            </a:prstGeom>
            <a:noFill/>
          </p:spPr>
          <p:txBody>
            <a:bodyPr wrap="square">
              <a:spAutoFit/>
            </a:bodyPr>
            <a:lstStyle/>
            <a:p>
              <a:r>
                <a:rPr lang="en-GB" b="1" dirty="0">
                  <a:latin typeface="Arial" panose="020B0604020202020204" pitchFamily="34" charset="0"/>
                  <a:ea typeface="SimSun" panose="02010600030101010101" pitchFamily="2" charset="-122"/>
                </a:rPr>
                <a:t>Initialize a directory as the Git repository</a:t>
              </a:r>
            </a:p>
          </p:txBody>
        </p:sp>
        <p:pic>
          <p:nvPicPr>
            <p:cNvPr id="26" name="Graphic 25" descr="Badge with solid fill">
              <a:extLst>
                <a:ext uri="{FF2B5EF4-FFF2-40B4-BE49-F238E27FC236}">
                  <a16:creationId xmlns:a16="http://schemas.microsoft.com/office/drawing/2014/main" id="{96480EFE-8ACB-D5AC-9819-1F8A12B5075F}"/>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3810" y="3307718"/>
              <a:ext cx="498308" cy="498308"/>
            </a:xfrm>
            <a:prstGeom prst="rect">
              <a:avLst/>
            </a:prstGeom>
          </p:spPr>
        </p:pic>
      </p:grpSp>
      <p:grpSp>
        <p:nvGrpSpPr>
          <p:cNvPr id="42" name="Group 41">
            <a:extLst>
              <a:ext uri="{FF2B5EF4-FFF2-40B4-BE49-F238E27FC236}">
                <a16:creationId xmlns:a16="http://schemas.microsoft.com/office/drawing/2014/main" id="{D3AD86DC-B4AF-4F30-D32C-A85680B61A8C}"/>
              </a:ext>
            </a:extLst>
          </p:cNvPr>
          <p:cNvGrpSpPr/>
          <p:nvPr/>
        </p:nvGrpSpPr>
        <p:grpSpPr>
          <a:xfrm>
            <a:off x="6413433" y="2175900"/>
            <a:ext cx="3695881" cy="1340997"/>
            <a:chOff x="6413433" y="2175900"/>
            <a:chExt cx="3695881" cy="1340997"/>
          </a:xfrm>
        </p:grpSpPr>
        <p:grpSp>
          <p:nvGrpSpPr>
            <p:cNvPr id="29" name="Group 28">
              <a:extLst>
                <a:ext uri="{FF2B5EF4-FFF2-40B4-BE49-F238E27FC236}">
                  <a16:creationId xmlns:a16="http://schemas.microsoft.com/office/drawing/2014/main" id="{AA276B22-BB7F-5A2C-7E2B-CC01C12D080E}"/>
                </a:ext>
              </a:extLst>
            </p:cNvPr>
            <p:cNvGrpSpPr/>
            <p:nvPr/>
          </p:nvGrpSpPr>
          <p:grpSpPr>
            <a:xfrm>
              <a:off x="6413433" y="2175900"/>
              <a:ext cx="3695881" cy="1340997"/>
              <a:chOff x="5303520" y="2557220"/>
              <a:chExt cx="3695881" cy="1340997"/>
            </a:xfrm>
          </p:grpSpPr>
          <p:sp>
            <p:nvSpPr>
              <p:cNvPr id="28" name="Arrow: Left-Up 27">
                <a:extLst>
                  <a:ext uri="{FF2B5EF4-FFF2-40B4-BE49-F238E27FC236}">
                    <a16:creationId xmlns:a16="http://schemas.microsoft.com/office/drawing/2014/main" id="{D03B0C76-2F71-E899-3576-1B8E5014A351}"/>
                  </a:ext>
                </a:extLst>
              </p:cNvPr>
              <p:cNvSpPr/>
              <p:nvPr/>
            </p:nvSpPr>
            <p:spPr>
              <a:xfrm>
                <a:off x="5303520" y="2557220"/>
                <a:ext cx="3657600" cy="1340997"/>
              </a:xfrm>
              <a:prstGeom prst="lef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a:extLst>
                  <a:ext uri="{FF2B5EF4-FFF2-40B4-BE49-F238E27FC236}">
                    <a16:creationId xmlns:a16="http://schemas.microsoft.com/office/drawing/2014/main" id="{51CC139D-3428-09FD-931D-F2F7D36CB9AB}"/>
                  </a:ext>
                </a:extLst>
              </p:cNvPr>
              <p:cNvSpPr txBox="1"/>
              <p:nvPr/>
            </p:nvSpPr>
            <p:spPr>
              <a:xfrm>
                <a:off x="5670414" y="3372206"/>
                <a:ext cx="3328987" cy="369332"/>
              </a:xfrm>
              <a:prstGeom prst="rect">
                <a:avLst/>
              </a:prstGeom>
              <a:noFill/>
            </p:spPr>
            <p:txBody>
              <a:bodyPr wrap="square">
                <a:spAutoFit/>
              </a:bodyPr>
              <a:lstStyle/>
              <a:p>
                <a:r>
                  <a:rPr lang="en-GB" sz="1800" b="1" dirty="0">
                    <a:effectLst/>
                    <a:latin typeface="Arial" panose="020B0604020202020204" pitchFamily="34" charset="0"/>
                    <a:ea typeface="SimSun" panose="02010600030101010101" pitchFamily="2" charset="-122"/>
                  </a:rPr>
                  <a:t>Point Git Rep to GitHub</a:t>
                </a:r>
                <a:endParaRPr lang="en-GB" b="1" dirty="0"/>
              </a:p>
            </p:txBody>
          </p:sp>
        </p:grpSp>
        <p:pic>
          <p:nvPicPr>
            <p:cNvPr id="30" name="Graphic 29" descr="Badge 3 with solid fill">
              <a:extLst>
                <a:ext uri="{FF2B5EF4-FFF2-40B4-BE49-F238E27FC236}">
                  <a16:creationId xmlns:a16="http://schemas.microsoft.com/office/drawing/2014/main" id="{C9CCBC14-D49E-5F50-1458-8B73E3912B46}"/>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8951329" y="2463164"/>
              <a:ext cx="527722" cy="527722"/>
            </a:xfrm>
            <a:prstGeom prst="rect">
              <a:avLst/>
            </a:prstGeom>
          </p:spPr>
        </p:pic>
      </p:grpSp>
      <p:pic>
        <p:nvPicPr>
          <p:cNvPr id="34" name="Picture 33">
            <a:extLst>
              <a:ext uri="{FF2B5EF4-FFF2-40B4-BE49-F238E27FC236}">
                <a16:creationId xmlns:a16="http://schemas.microsoft.com/office/drawing/2014/main" id="{971AF467-EEE4-8943-CB07-BDF2EE9B70A1}"/>
              </a:ext>
            </a:extLst>
          </p:cNvPr>
          <p:cNvPicPr>
            <a:picLocks noChangeAspect="1"/>
          </p:cNvPicPr>
          <p:nvPr/>
        </p:nvPicPr>
        <p:blipFill>
          <a:blip r:embed="rId15"/>
          <a:stretch>
            <a:fillRect/>
          </a:stretch>
        </p:blipFill>
        <p:spPr>
          <a:xfrm>
            <a:off x="5297016" y="3609849"/>
            <a:ext cx="6694333" cy="208474"/>
          </a:xfrm>
          <a:prstGeom prst="rect">
            <a:avLst/>
          </a:prstGeom>
        </p:spPr>
      </p:pic>
      <p:pic>
        <p:nvPicPr>
          <p:cNvPr id="35" name="Graphic 34" descr="Transfer outline">
            <a:extLst>
              <a:ext uri="{FF2B5EF4-FFF2-40B4-BE49-F238E27FC236}">
                <a16:creationId xmlns:a16="http://schemas.microsoft.com/office/drawing/2014/main" id="{6B7355DE-5CBC-1150-CA2D-5239DAE85BDB}"/>
              </a:ext>
            </a:extLst>
          </p:cNvPr>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blipFill>
        <p:spPr>
          <a:xfrm rot="18824455">
            <a:off x="5008820" y="1973581"/>
            <a:ext cx="914400" cy="914400"/>
          </a:xfrm>
          <a:prstGeom prst="rect">
            <a:avLst/>
          </a:prstGeom>
        </p:spPr>
      </p:pic>
      <p:grpSp>
        <p:nvGrpSpPr>
          <p:cNvPr id="43" name="Group 42">
            <a:extLst>
              <a:ext uri="{FF2B5EF4-FFF2-40B4-BE49-F238E27FC236}">
                <a16:creationId xmlns:a16="http://schemas.microsoft.com/office/drawing/2014/main" id="{F138E75F-6F99-1385-E2B6-45A877F4FF31}"/>
              </a:ext>
            </a:extLst>
          </p:cNvPr>
          <p:cNvGrpSpPr/>
          <p:nvPr/>
        </p:nvGrpSpPr>
        <p:grpSpPr>
          <a:xfrm>
            <a:off x="4428178" y="4333223"/>
            <a:ext cx="5250898" cy="646331"/>
            <a:chOff x="858891" y="2746090"/>
            <a:chExt cx="5250898" cy="646331"/>
          </a:xfrm>
        </p:grpSpPr>
        <p:pic>
          <p:nvPicPr>
            <p:cNvPr id="36" name="Graphic 35" descr="Badge 4 with solid fill">
              <a:extLst>
                <a:ext uri="{FF2B5EF4-FFF2-40B4-BE49-F238E27FC236}">
                  <a16:creationId xmlns:a16="http://schemas.microsoft.com/office/drawing/2014/main" id="{B74D2E96-CEE3-7DD6-A830-D65D0F7BE14A}"/>
                </a:ext>
              </a:extLst>
            </p:cNvPr>
            <p:cNvPicPr>
              <a:picLocks noChangeAspect="1"/>
            </p:cNvPicPr>
            <p:nvPr/>
          </p:nvPicPr>
          <p: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tretch>
              <a:fillRect/>
            </a:stretch>
          </p:blipFill>
          <p:spPr>
            <a:xfrm>
              <a:off x="858891" y="2781659"/>
              <a:ext cx="499768" cy="499768"/>
            </a:xfrm>
            <a:prstGeom prst="rect">
              <a:avLst/>
            </a:prstGeom>
          </p:spPr>
        </p:pic>
        <p:sp>
          <p:nvSpPr>
            <p:cNvPr id="38" name="TextBox 37">
              <a:extLst>
                <a:ext uri="{FF2B5EF4-FFF2-40B4-BE49-F238E27FC236}">
                  <a16:creationId xmlns:a16="http://schemas.microsoft.com/office/drawing/2014/main" id="{E2348138-4547-86A6-CB08-394C70EB0497}"/>
                </a:ext>
              </a:extLst>
            </p:cNvPr>
            <p:cNvSpPr txBox="1"/>
            <p:nvPr/>
          </p:nvSpPr>
          <p:spPr>
            <a:xfrm>
              <a:off x="1269363" y="2746090"/>
              <a:ext cx="4840426" cy="646331"/>
            </a:xfrm>
            <a:prstGeom prst="rect">
              <a:avLst/>
            </a:prstGeom>
            <a:noFill/>
          </p:spPr>
          <p:txBody>
            <a:bodyPr wrap="square">
              <a:spAutoFit/>
            </a:bodyPr>
            <a:lstStyle/>
            <a:p>
              <a:r>
                <a:rPr lang="en-GB" b="1" dirty="0">
                  <a:latin typeface="Arial" panose="020B0604020202020204" pitchFamily="34" charset="0"/>
                  <a:ea typeface="SimSun" panose="02010600030101010101" pitchFamily="2" charset="-122"/>
                </a:rPr>
                <a:t>Stage, commit, and push the sample-app files to the GitHub repository</a:t>
              </a:r>
            </a:p>
          </p:txBody>
        </p:sp>
      </p:grpSp>
      <p:pic>
        <p:nvPicPr>
          <p:cNvPr id="47" name="Picture 46">
            <a:extLst>
              <a:ext uri="{FF2B5EF4-FFF2-40B4-BE49-F238E27FC236}">
                <a16:creationId xmlns:a16="http://schemas.microsoft.com/office/drawing/2014/main" id="{746B26C2-777C-65D1-CA77-739057612974}"/>
              </a:ext>
            </a:extLst>
          </p:cNvPr>
          <p:cNvPicPr>
            <a:picLocks noChangeAspect="1"/>
          </p:cNvPicPr>
          <p:nvPr/>
        </p:nvPicPr>
        <p:blipFill>
          <a:blip r:embed="rId20"/>
          <a:stretch>
            <a:fillRect/>
          </a:stretch>
        </p:blipFill>
        <p:spPr>
          <a:xfrm>
            <a:off x="477203" y="3820740"/>
            <a:ext cx="4463415" cy="132080"/>
          </a:xfrm>
          <a:prstGeom prst="rect">
            <a:avLst/>
          </a:prstGeom>
        </p:spPr>
      </p:pic>
      <p:grpSp>
        <p:nvGrpSpPr>
          <p:cNvPr id="54" name="Group 53">
            <a:extLst>
              <a:ext uri="{FF2B5EF4-FFF2-40B4-BE49-F238E27FC236}">
                <a16:creationId xmlns:a16="http://schemas.microsoft.com/office/drawing/2014/main" id="{CC32D52D-D6AF-A8E6-25FD-4235B1D77404}"/>
              </a:ext>
            </a:extLst>
          </p:cNvPr>
          <p:cNvGrpSpPr/>
          <p:nvPr/>
        </p:nvGrpSpPr>
        <p:grpSpPr>
          <a:xfrm>
            <a:off x="8737239" y="3910690"/>
            <a:ext cx="3254110" cy="1782251"/>
            <a:chOff x="8737239" y="3910690"/>
            <a:chExt cx="3254110" cy="1782251"/>
          </a:xfrm>
        </p:grpSpPr>
        <p:pic>
          <p:nvPicPr>
            <p:cNvPr id="39" name="Picture 38" descr="Text&#10;&#10;Description automatically generated">
              <a:extLst>
                <a:ext uri="{FF2B5EF4-FFF2-40B4-BE49-F238E27FC236}">
                  <a16:creationId xmlns:a16="http://schemas.microsoft.com/office/drawing/2014/main" id="{FADDCB65-5FB6-5209-CF4A-E2CB4B8D9FA2}"/>
                </a:ext>
              </a:extLst>
            </p:cNvPr>
            <p:cNvPicPr>
              <a:picLocks noChangeAspect="1"/>
            </p:cNvPicPr>
            <p:nvPr/>
          </p:nvPicPr>
          <p:blipFill>
            <a:blip r:embed="rId21"/>
            <a:stretch>
              <a:fillRect/>
            </a:stretch>
          </p:blipFill>
          <p:spPr>
            <a:xfrm>
              <a:off x="9641498" y="3910690"/>
              <a:ext cx="2349851" cy="1782251"/>
            </a:xfrm>
            <a:prstGeom prst="rect">
              <a:avLst/>
            </a:prstGeom>
          </p:spPr>
        </p:pic>
        <p:sp>
          <p:nvSpPr>
            <p:cNvPr id="49" name="TextBox 48">
              <a:extLst>
                <a:ext uri="{FF2B5EF4-FFF2-40B4-BE49-F238E27FC236}">
                  <a16:creationId xmlns:a16="http://schemas.microsoft.com/office/drawing/2014/main" id="{6BCC366F-F458-9538-BAE7-7390C4A25B5B}"/>
                </a:ext>
              </a:extLst>
            </p:cNvPr>
            <p:cNvSpPr txBox="1"/>
            <p:nvPr/>
          </p:nvSpPr>
          <p:spPr>
            <a:xfrm>
              <a:off x="8737239" y="5146422"/>
              <a:ext cx="955901" cy="369332"/>
            </a:xfrm>
            <a:prstGeom prst="rect">
              <a:avLst/>
            </a:prstGeom>
            <a:noFill/>
          </p:spPr>
          <p:txBody>
            <a:bodyPr wrap="square">
              <a:spAutoFit/>
            </a:bodyPr>
            <a:lstStyle/>
            <a:p>
              <a:r>
                <a:rPr lang="en-GB" b="1" dirty="0">
                  <a:latin typeface="Arial" panose="020B0604020202020204" pitchFamily="34" charset="0"/>
                  <a:ea typeface="SimSun" panose="02010600030101010101" pitchFamily="2" charset="-122"/>
                </a:rPr>
                <a:t>Stage</a:t>
              </a:r>
              <a:endParaRPr lang="en-GB" dirty="0"/>
            </a:p>
          </p:txBody>
        </p:sp>
      </p:grpSp>
      <p:grpSp>
        <p:nvGrpSpPr>
          <p:cNvPr id="55" name="Group 54">
            <a:extLst>
              <a:ext uri="{FF2B5EF4-FFF2-40B4-BE49-F238E27FC236}">
                <a16:creationId xmlns:a16="http://schemas.microsoft.com/office/drawing/2014/main" id="{BB4574C5-BF30-56F4-C5D6-07E75149FCCD}"/>
              </a:ext>
            </a:extLst>
          </p:cNvPr>
          <p:cNvGrpSpPr/>
          <p:nvPr/>
        </p:nvGrpSpPr>
        <p:grpSpPr>
          <a:xfrm>
            <a:off x="520034" y="1820583"/>
            <a:ext cx="5176816" cy="1597280"/>
            <a:chOff x="520034" y="1820583"/>
            <a:chExt cx="5176816" cy="1597280"/>
          </a:xfrm>
        </p:grpSpPr>
        <p:pic>
          <p:nvPicPr>
            <p:cNvPr id="40" name="Picture 39" descr="Text&#10;&#10;Description automatically generated">
              <a:extLst>
                <a:ext uri="{FF2B5EF4-FFF2-40B4-BE49-F238E27FC236}">
                  <a16:creationId xmlns:a16="http://schemas.microsoft.com/office/drawing/2014/main" id="{45D9D4F4-371F-2008-9687-44E5BCE881E6}"/>
                </a:ext>
              </a:extLst>
            </p:cNvPr>
            <p:cNvPicPr>
              <a:picLocks noChangeAspect="1"/>
            </p:cNvPicPr>
            <p:nvPr/>
          </p:nvPicPr>
          <p:blipFill>
            <a:blip r:embed="rId22"/>
            <a:stretch>
              <a:fillRect/>
            </a:stretch>
          </p:blipFill>
          <p:spPr>
            <a:xfrm>
              <a:off x="520034" y="1820583"/>
              <a:ext cx="3996825" cy="1551096"/>
            </a:xfrm>
            <a:prstGeom prst="rect">
              <a:avLst/>
            </a:prstGeom>
          </p:spPr>
        </p:pic>
        <p:sp>
          <p:nvSpPr>
            <p:cNvPr id="51" name="TextBox 50">
              <a:extLst>
                <a:ext uri="{FF2B5EF4-FFF2-40B4-BE49-F238E27FC236}">
                  <a16:creationId xmlns:a16="http://schemas.microsoft.com/office/drawing/2014/main" id="{697A5D68-4889-6BA9-8E77-94707AE7BC35}"/>
                </a:ext>
              </a:extLst>
            </p:cNvPr>
            <p:cNvSpPr txBox="1"/>
            <p:nvPr/>
          </p:nvSpPr>
          <p:spPr>
            <a:xfrm>
              <a:off x="4484375" y="3048531"/>
              <a:ext cx="1212475" cy="369332"/>
            </a:xfrm>
            <a:prstGeom prst="rect">
              <a:avLst/>
            </a:prstGeom>
            <a:noFill/>
          </p:spPr>
          <p:txBody>
            <a:bodyPr wrap="square">
              <a:spAutoFit/>
            </a:bodyPr>
            <a:lstStyle/>
            <a:p>
              <a:r>
                <a:rPr lang="en-GB" b="1" dirty="0">
                  <a:latin typeface="Arial" panose="020B0604020202020204" pitchFamily="34" charset="0"/>
                  <a:ea typeface="SimSun" panose="02010600030101010101" pitchFamily="2" charset="-122"/>
                </a:rPr>
                <a:t>Commit</a:t>
              </a:r>
              <a:endParaRPr lang="en-GB" dirty="0"/>
            </a:p>
          </p:txBody>
        </p:sp>
      </p:grpSp>
      <p:grpSp>
        <p:nvGrpSpPr>
          <p:cNvPr id="56" name="Group 55">
            <a:extLst>
              <a:ext uri="{FF2B5EF4-FFF2-40B4-BE49-F238E27FC236}">
                <a16:creationId xmlns:a16="http://schemas.microsoft.com/office/drawing/2014/main" id="{E5444D87-39C9-720A-EC36-212F7116CF41}"/>
              </a:ext>
            </a:extLst>
          </p:cNvPr>
          <p:cNvGrpSpPr/>
          <p:nvPr/>
        </p:nvGrpSpPr>
        <p:grpSpPr>
          <a:xfrm>
            <a:off x="520034" y="542688"/>
            <a:ext cx="4866764" cy="1209426"/>
            <a:chOff x="520034" y="542688"/>
            <a:chExt cx="4866764" cy="1209426"/>
          </a:xfrm>
        </p:grpSpPr>
        <p:pic>
          <p:nvPicPr>
            <p:cNvPr id="41" name="Picture 40" descr="Text&#10;&#10;Description automatically generated">
              <a:extLst>
                <a:ext uri="{FF2B5EF4-FFF2-40B4-BE49-F238E27FC236}">
                  <a16:creationId xmlns:a16="http://schemas.microsoft.com/office/drawing/2014/main" id="{6D0F3303-74C9-C631-F9F2-7EADA59E9850}"/>
                </a:ext>
              </a:extLst>
            </p:cNvPr>
            <p:cNvPicPr>
              <a:picLocks noChangeAspect="1"/>
            </p:cNvPicPr>
            <p:nvPr/>
          </p:nvPicPr>
          <p:blipFill>
            <a:blip r:embed="rId23"/>
            <a:stretch>
              <a:fillRect/>
            </a:stretch>
          </p:blipFill>
          <p:spPr>
            <a:xfrm>
              <a:off x="520034" y="542688"/>
              <a:ext cx="3996825" cy="1119979"/>
            </a:xfrm>
            <a:prstGeom prst="rect">
              <a:avLst/>
            </a:prstGeom>
          </p:spPr>
        </p:pic>
        <p:sp>
          <p:nvSpPr>
            <p:cNvPr id="53" name="TextBox 52">
              <a:extLst>
                <a:ext uri="{FF2B5EF4-FFF2-40B4-BE49-F238E27FC236}">
                  <a16:creationId xmlns:a16="http://schemas.microsoft.com/office/drawing/2014/main" id="{098F7FAC-8DF0-840F-07FD-D98D318BB5D1}"/>
                </a:ext>
              </a:extLst>
            </p:cNvPr>
            <p:cNvSpPr txBox="1"/>
            <p:nvPr/>
          </p:nvSpPr>
          <p:spPr>
            <a:xfrm>
              <a:off x="4490333" y="1382782"/>
              <a:ext cx="896465" cy="369332"/>
            </a:xfrm>
            <a:prstGeom prst="rect">
              <a:avLst/>
            </a:prstGeom>
            <a:noFill/>
          </p:spPr>
          <p:txBody>
            <a:bodyPr wrap="square">
              <a:spAutoFit/>
            </a:bodyPr>
            <a:lstStyle/>
            <a:p>
              <a:r>
                <a:rPr lang="en-GB" b="1" dirty="0">
                  <a:latin typeface="Arial" panose="020B0604020202020204" pitchFamily="34" charset="0"/>
                  <a:ea typeface="SimSun" panose="02010600030101010101" pitchFamily="2" charset="-122"/>
                </a:rPr>
                <a:t>Push</a:t>
              </a:r>
              <a:endParaRPr lang="en-GB" dirty="0"/>
            </a:p>
          </p:txBody>
        </p:sp>
      </p:grpSp>
    </p:spTree>
    <p:custDataLst>
      <p:tags r:id="rId1"/>
    </p:custDataLst>
    <p:extLst>
      <p:ext uri="{BB962C8B-B14F-4D97-AF65-F5344CB8AC3E}">
        <p14:creationId xmlns:p14="http://schemas.microsoft.com/office/powerpoint/2010/main" val="10147647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47" presetClass="entr" presetSubtype="0" fill="hold" nodeType="clickEffect">
                                  <p:stCondLst>
                                    <p:cond delay="0"/>
                                  </p:stCondLst>
                                  <p:childTnLst>
                                    <p:set>
                                      <p:cBhvr>
                                        <p:cTn id="14" dur="1" fill="hold">
                                          <p:stCondLst>
                                            <p:cond delay="0"/>
                                          </p:stCondLst>
                                        </p:cTn>
                                        <p:tgtEl>
                                          <p:spTgt spid="44"/>
                                        </p:tgtEl>
                                        <p:attrNameLst>
                                          <p:attrName>style.visibility</p:attrName>
                                        </p:attrNameLst>
                                      </p:cBhvr>
                                      <p:to>
                                        <p:strVal val="visible"/>
                                      </p:to>
                                    </p:set>
                                    <p:animEffect transition="in" filter="fade">
                                      <p:cBhvr>
                                        <p:cTn id="15" dur="1000"/>
                                        <p:tgtEl>
                                          <p:spTgt spid="44"/>
                                        </p:tgtEl>
                                      </p:cBhvr>
                                    </p:animEffect>
                                    <p:anim calcmode="lin" valueType="num">
                                      <p:cBhvr>
                                        <p:cTn id="16" dur="1000" fill="hold"/>
                                        <p:tgtEl>
                                          <p:spTgt spid="44"/>
                                        </p:tgtEl>
                                        <p:attrNameLst>
                                          <p:attrName>ppt_x</p:attrName>
                                        </p:attrNameLst>
                                      </p:cBhvr>
                                      <p:tavLst>
                                        <p:tav tm="0">
                                          <p:val>
                                            <p:strVal val="#ppt_x"/>
                                          </p:val>
                                        </p:tav>
                                        <p:tav tm="100000">
                                          <p:val>
                                            <p:strVal val="#ppt_x"/>
                                          </p:val>
                                        </p:tav>
                                      </p:tavLst>
                                    </p:anim>
                                    <p:anim calcmode="lin" valueType="num">
                                      <p:cBhvr>
                                        <p:cTn id="17" dur="1000" fill="hold"/>
                                        <p:tgtEl>
                                          <p:spTgt spid="44"/>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47" presetClass="entr" presetSubtype="0" fill="hold" nodeType="clickEffect">
                                  <p:stCondLst>
                                    <p:cond delay="0"/>
                                  </p:stCondLst>
                                  <p:childTnLst>
                                    <p:set>
                                      <p:cBhvr>
                                        <p:cTn id="21" dur="1" fill="hold">
                                          <p:stCondLst>
                                            <p:cond delay="0"/>
                                          </p:stCondLst>
                                        </p:cTn>
                                        <p:tgtEl>
                                          <p:spTgt spid="45"/>
                                        </p:tgtEl>
                                        <p:attrNameLst>
                                          <p:attrName>style.visibility</p:attrName>
                                        </p:attrNameLst>
                                      </p:cBhvr>
                                      <p:to>
                                        <p:strVal val="visible"/>
                                      </p:to>
                                    </p:set>
                                    <p:animEffect transition="in" filter="fade">
                                      <p:cBhvr>
                                        <p:cTn id="22" dur="1000"/>
                                        <p:tgtEl>
                                          <p:spTgt spid="45"/>
                                        </p:tgtEl>
                                      </p:cBhvr>
                                    </p:animEffect>
                                    <p:anim calcmode="lin" valueType="num">
                                      <p:cBhvr>
                                        <p:cTn id="23" dur="1000" fill="hold"/>
                                        <p:tgtEl>
                                          <p:spTgt spid="45"/>
                                        </p:tgtEl>
                                        <p:attrNameLst>
                                          <p:attrName>ppt_x</p:attrName>
                                        </p:attrNameLst>
                                      </p:cBhvr>
                                      <p:tavLst>
                                        <p:tav tm="0">
                                          <p:val>
                                            <p:strVal val="#ppt_x"/>
                                          </p:val>
                                        </p:tav>
                                        <p:tav tm="100000">
                                          <p:val>
                                            <p:strVal val="#ppt_x"/>
                                          </p:val>
                                        </p:tav>
                                      </p:tavLst>
                                    </p:anim>
                                    <p:anim calcmode="lin" valueType="num">
                                      <p:cBhvr>
                                        <p:cTn id="24" dur="1000" fill="hold"/>
                                        <p:tgtEl>
                                          <p:spTgt spid="45"/>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46"/>
                                        </p:tgtEl>
                                        <p:attrNameLst>
                                          <p:attrName>style.visibility</p:attrName>
                                        </p:attrNameLst>
                                      </p:cBhvr>
                                      <p:to>
                                        <p:strVal val="visible"/>
                                      </p:to>
                                    </p:set>
                                    <p:animEffect transition="in" filter="fade">
                                      <p:cBhvr>
                                        <p:cTn id="29" dur="1000"/>
                                        <p:tgtEl>
                                          <p:spTgt spid="46"/>
                                        </p:tgtEl>
                                      </p:cBhvr>
                                    </p:animEffect>
                                    <p:anim calcmode="lin" valueType="num">
                                      <p:cBhvr>
                                        <p:cTn id="30" dur="1000" fill="hold"/>
                                        <p:tgtEl>
                                          <p:spTgt spid="46"/>
                                        </p:tgtEl>
                                        <p:attrNameLst>
                                          <p:attrName>ppt_x</p:attrName>
                                        </p:attrNameLst>
                                      </p:cBhvr>
                                      <p:tavLst>
                                        <p:tav tm="0">
                                          <p:val>
                                            <p:strVal val="#ppt_x"/>
                                          </p:val>
                                        </p:tav>
                                        <p:tav tm="100000">
                                          <p:val>
                                            <p:strVal val="#ppt_x"/>
                                          </p:val>
                                        </p:tav>
                                      </p:tavLst>
                                    </p:anim>
                                    <p:anim calcmode="lin" valueType="num">
                                      <p:cBhvr>
                                        <p:cTn id="31" dur="1000" fill="hold"/>
                                        <p:tgtEl>
                                          <p:spTgt spid="46"/>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1" presetClass="entr" presetSubtype="1" fill="hold" nodeType="clickEffect">
                                  <p:stCondLst>
                                    <p:cond delay="0"/>
                                  </p:stCondLst>
                                  <p:childTnLst>
                                    <p:set>
                                      <p:cBhvr>
                                        <p:cTn id="35" dur="1" fill="hold">
                                          <p:stCondLst>
                                            <p:cond delay="0"/>
                                          </p:stCondLst>
                                        </p:cTn>
                                        <p:tgtEl>
                                          <p:spTgt spid="47"/>
                                        </p:tgtEl>
                                        <p:attrNameLst>
                                          <p:attrName>style.visibility</p:attrName>
                                        </p:attrNameLst>
                                      </p:cBhvr>
                                      <p:to>
                                        <p:strVal val="visible"/>
                                      </p:to>
                                    </p:set>
                                    <p:animEffect transition="in" filter="wheel(1)">
                                      <p:cBhvr>
                                        <p:cTn id="36" dur="2000"/>
                                        <p:tgtEl>
                                          <p:spTgt spid="47"/>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4" fill="hold" nodeType="clickEffect">
                                  <p:stCondLst>
                                    <p:cond delay="0"/>
                                  </p:stCondLst>
                                  <p:childTnLst>
                                    <p:set>
                                      <p:cBhvr>
                                        <p:cTn id="40" dur="1" fill="hold">
                                          <p:stCondLst>
                                            <p:cond delay="0"/>
                                          </p:stCondLst>
                                        </p:cTn>
                                        <p:tgtEl>
                                          <p:spTgt spid="42"/>
                                        </p:tgtEl>
                                        <p:attrNameLst>
                                          <p:attrName>style.visibility</p:attrName>
                                        </p:attrNameLst>
                                      </p:cBhvr>
                                      <p:to>
                                        <p:strVal val="visible"/>
                                      </p:to>
                                    </p:set>
                                    <p:animEffect transition="in" filter="wipe(down)">
                                      <p:cBhvr>
                                        <p:cTn id="41" dur="500"/>
                                        <p:tgtEl>
                                          <p:spTgt spid="42"/>
                                        </p:tgtEl>
                                      </p:cBhvr>
                                    </p:animEffect>
                                  </p:childTnLst>
                                </p:cTn>
                              </p:par>
                            </p:childTnLst>
                          </p:cTn>
                        </p:par>
                      </p:childTnLst>
                    </p:cTn>
                  </p:par>
                  <p:par>
                    <p:cTn id="42" fill="hold">
                      <p:stCondLst>
                        <p:cond delay="indefinite"/>
                      </p:stCondLst>
                      <p:childTnLst>
                        <p:par>
                          <p:cTn id="43" fill="hold">
                            <p:stCondLst>
                              <p:cond delay="0"/>
                            </p:stCondLst>
                            <p:childTnLst>
                              <p:par>
                                <p:cTn id="44" presetID="47" presetClass="entr" presetSubtype="0" fill="hold" nodeType="clickEffect">
                                  <p:stCondLst>
                                    <p:cond delay="0"/>
                                  </p:stCondLst>
                                  <p:childTnLst>
                                    <p:set>
                                      <p:cBhvr>
                                        <p:cTn id="45" dur="1" fill="hold">
                                          <p:stCondLst>
                                            <p:cond delay="0"/>
                                          </p:stCondLst>
                                        </p:cTn>
                                        <p:tgtEl>
                                          <p:spTgt spid="34"/>
                                        </p:tgtEl>
                                        <p:attrNameLst>
                                          <p:attrName>style.visibility</p:attrName>
                                        </p:attrNameLst>
                                      </p:cBhvr>
                                      <p:to>
                                        <p:strVal val="visible"/>
                                      </p:to>
                                    </p:set>
                                    <p:animEffect transition="in" filter="fade">
                                      <p:cBhvr>
                                        <p:cTn id="46" dur="1000"/>
                                        <p:tgtEl>
                                          <p:spTgt spid="34"/>
                                        </p:tgtEl>
                                      </p:cBhvr>
                                    </p:animEffect>
                                    <p:anim calcmode="lin" valueType="num">
                                      <p:cBhvr>
                                        <p:cTn id="47" dur="1000" fill="hold"/>
                                        <p:tgtEl>
                                          <p:spTgt spid="34"/>
                                        </p:tgtEl>
                                        <p:attrNameLst>
                                          <p:attrName>ppt_x</p:attrName>
                                        </p:attrNameLst>
                                      </p:cBhvr>
                                      <p:tavLst>
                                        <p:tav tm="0">
                                          <p:val>
                                            <p:strVal val="#ppt_x"/>
                                          </p:val>
                                        </p:tav>
                                        <p:tav tm="100000">
                                          <p:val>
                                            <p:strVal val="#ppt_x"/>
                                          </p:val>
                                        </p:tav>
                                      </p:tavLst>
                                    </p:anim>
                                    <p:anim calcmode="lin" valueType="num">
                                      <p:cBhvr>
                                        <p:cTn id="48" dur="1000" fill="hold"/>
                                        <p:tgtEl>
                                          <p:spTgt spid="34"/>
                                        </p:tgtEl>
                                        <p:attrNameLst>
                                          <p:attrName>ppt_y</p:attrName>
                                        </p:attrNameLst>
                                      </p:cBhvr>
                                      <p:tavLst>
                                        <p:tav tm="0">
                                          <p:val>
                                            <p:strVal val="#ppt_y-.1"/>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42" presetClass="entr" presetSubtype="0" fill="hold" nodeType="clickEffect">
                                  <p:stCondLst>
                                    <p:cond delay="0"/>
                                  </p:stCondLst>
                                  <p:childTnLst>
                                    <p:set>
                                      <p:cBhvr>
                                        <p:cTn id="52" dur="1" fill="hold">
                                          <p:stCondLst>
                                            <p:cond delay="0"/>
                                          </p:stCondLst>
                                        </p:cTn>
                                        <p:tgtEl>
                                          <p:spTgt spid="43"/>
                                        </p:tgtEl>
                                        <p:attrNameLst>
                                          <p:attrName>style.visibility</p:attrName>
                                        </p:attrNameLst>
                                      </p:cBhvr>
                                      <p:to>
                                        <p:strVal val="visible"/>
                                      </p:to>
                                    </p:set>
                                    <p:animEffect transition="in" filter="fade">
                                      <p:cBhvr>
                                        <p:cTn id="53" dur="1000"/>
                                        <p:tgtEl>
                                          <p:spTgt spid="43"/>
                                        </p:tgtEl>
                                      </p:cBhvr>
                                    </p:animEffect>
                                    <p:anim calcmode="lin" valueType="num">
                                      <p:cBhvr>
                                        <p:cTn id="54" dur="1000" fill="hold"/>
                                        <p:tgtEl>
                                          <p:spTgt spid="43"/>
                                        </p:tgtEl>
                                        <p:attrNameLst>
                                          <p:attrName>ppt_x</p:attrName>
                                        </p:attrNameLst>
                                      </p:cBhvr>
                                      <p:tavLst>
                                        <p:tav tm="0">
                                          <p:val>
                                            <p:strVal val="#ppt_x"/>
                                          </p:val>
                                        </p:tav>
                                        <p:tav tm="100000">
                                          <p:val>
                                            <p:strVal val="#ppt_x"/>
                                          </p:val>
                                        </p:tav>
                                      </p:tavLst>
                                    </p:anim>
                                    <p:anim calcmode="lin" valueType="num">
                                      <p:cBhvr>
                                        <p:cTn id="55" dur="1000" fill="hold"/>
                                        <p:tgtEl>
                                          <p:spTgt spid="43"/>
                                        </p:tgtEl>
                                        <p:attrNameLst>
                                          <p:attrName>ppt_y</p:attrName>
                                        </p:attrNameLst>
                                      </p:cBhvr>
                                      <p:tavLst>
                                        <p:tav tm="0">
                                          <p:val>
                                            <p:strVal val="#ppt_y+.1"/>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2" presetClass="entr" presetSubtype="12" fill="hold" nodeType="clickEffect">
                                  <p:stCondLst>
                                    <p:cond delay="0"/>
                                  </p:stCondLst>
                                  <p:childTnLst>
                                    <p:set>
                                      <p:cBhvr>
                                        <p:cTn id="59" dur="1" fill="hold">
                                          <p:stCondLst>
                                            <p:cond delay="0"/>
                                          </p:stCondLst>
                                        </p:cTn>
                                        <p:tgtEl>
                                          <p:spTgt spid="35"/>
                                        </p:tgtEl>
                                        <p:attrNameLst>
                                          <p:attrName>style.visibility</p:attrName>
                                        </p:attrNameLst>
                                      </p:cBhvr>
                                      <p:to>
                                        <p:strVal val="visible"/>
                                      </p:to>
                                    </p:set>
                                    <p:anim calcmode="lin" valueType="num">
                                      <p:cBhvr additive="base">
                                        <p:cTn id="60" dur="500" fill="hold"/>
                                        <p:tgtEl>
                                          <p:spTgt spid="35"/>
                                        </p:tgtEl>
                                        <p:attrNameLst>
                                          <p:attrName>ppt_x</p:attrName>
                                        </p:attrNameLst>
                                      </p:cBhvr>
                                      <p:tavLst>
                                        <p:tav tm="0">
                                          <p:val>
                                            <p:strVal val="0-#ppt_w/2"/>
                                          </p:val>
                                        </p:tav>
                                        <p:tav tm="100000">
                                          <p:val>
                                            <p:strVal val="#ppt_x"/>
                                          </p:val>
                                        </p:tav>
                                      </p:tavLst>
                                    </p:anim>
                                    <p:anim calcmode="lin" valueType="num">
                                      <p:cBhvr additive="base">
                                        <p:cTn id="61" dur="500" fill="hold"/>
                                        <p:tgtEl>
                                          <p:spTgt spid="35"/>
                                        </p:tgtEl>
                                        <p:attrNameLst>
                                          <p:attrName>ppt_y</p:attrName>
                                        </p:attrNameLst>
                                      </p:cBhvr>
                                      <p:tavLst>
                                        <p:tav tm="0">
                                          <p:val>
                                            <p:strVal val="1+#ppt_h/2"/>
                                          </p:val>
                                        </p:tav>
                                        <p:tav tm="100000">
                                          <p:val>
                                            <p:strVal val="#ppt_y"/>
                                          </p:val>
                                        </p:tav>
                                      </p:tavLst>
                                    </p:anim>
                                  </p:childTnLst>
                                </p:cTn>
                              </p:par>
                            </p:childTnLst>
                          </p:cTn>
                        </p:par>
                      </p:childTnLst>
                    </p:cTn>
                  </p:par>
                  <p:par>
                    <p:cTn id="62" fill="hold">
                      <p:stCondLst>
                        <p:cond delay="indefinite"/>
                      </p:stCondLst>
                      <p:childTnLst>
                        <p:par>
                          <p:cTn id="63" fill="hold">
                            <p:stCondLst>
                              <p:cond delay="0"/>
                            </p:stCondLst>
                            <p:childTnLst>
                              <p:par>
                                <p:cTn id="64" presetID="10" presetClass="entr" presetSubtype="0" fill="hold" nodeType="clickEffect">
                                  <p:stCondLst>
                                    <p:cond delay="0"/>
                                  </p:stCondLst>
                                  <p:childTnLst>
                                    <p:set>
                                      <p:cBhvr>
                                        <p:cTn id="65" dur="1" fill="hold">
                                          <p:stCondLst>
                                            <p:cond delay="0"/>
                                          </p:stCondLst>
                                        </p:cTn>
                                        <p:tgtEl>
                                          <p:spTgt spid="54"/>
                                        </p:tgtEl>
                                        <p:attrNameLst>
                                          <p:attrName>style.visibility</p:attrName>
                                        </p:attrNameLst>
                                      </p:cBhvr>
                                      <p:to>
                                        <p:strVal val="visible"/>
                                      </p:to>
                                    </p:set>
                                    <p:animEffect transition="in" filter="fade">
                                      <p:cBhvr>
                                        <p:cTn id="66" dur="500"/>
                                        <p:tgtEl>
                                          <p:spTgt spid="54"/>
                                        </p:tgtEl>
                                      </p:cBhvr>
                                    </p:animEffect>
                                  </p:childTnLst>
                                </p:cTn>
                              </p:par>
                            </p:childTnLst>
                          </p:cTn>
                        </p:par>
                      </p:childTnLst>
                    </p:cTn>
                  </p:par>
                  <p:par>
                    <p:cTn id="67" fill="hold">
                      <p:stCondLst>
                        <p:cond delay="indefinite"/>
                      </p:stCondLst>
                      <p:childTnLst>
                        <p:par>
                          <p:cTn id="68" fill="hold">
                            <p:stCondLst>
                              <p:cond delay="0"/>
                            </p:stCondLst>
                            <p:childTnLst>
                              <p:par>
                                <p:cTn id="69" presetID="10" presetClass="entr" presetSubtype="0" fill="hold" nodeType="clickEffect">
                                  <p:stCondLst>
                                    <p:cond delay="0"/>
                                  </p:stCondLst>
                                  <p:childTnLst>
                                    <p:set>
                                      <p:cBhvr>
                                        <p:cTn id="70" dur="1" fill="hold">
                                          <p:stCondLst>
                                            <p:cond delay="0"/>
                                          </p:stCondLst>
                                        </p:cTn>
                                        <p:tgtEl>
                                          <p:spTgt spid="55"/>
                                        </p:tgtEl>
                                        <p:attrNameLst>
                                          <p:attrName>style.visibility</p:attrName>
                                        </p:attrNameLst>
                                      </p:cBhvr>
                                      <p:to>
                                        <p:strVal val="visible"/>
                                      </p:to>
                                    </p:set>
                                    <p:animEffect transition="in" filter="fade">
                                      <p:cBhvr>
                                        <p:cTn id="71" dur="500"/>
                                        <p:tgtEl>
                                          <p:spTgt spid="55"/>
                                        </p:tgtEl>
                                      </p:cBhvr>
                                    </p:animEffect>
                                  </p:childTnLst>
                                </p:cTn>
                              </p:par>
                            </p:childTnLst>
                          </p:cTn>
                        </p:par>
                      </p:childTnLst>
                    </p:cTn>
                  </p:par>
                  <p:par>
                    <p:cTn id="72" fill="hold">
                      <p:stCondLst>
                        <p:cond delay="indefinite"/>
                      </p:stCondLst>
                      <p:childTnLst>
                        <p:par>
                          <p:cTn id="73" fill="hold">
                            <p:stCondLst>
                              <p:cond delay="0"/>
                            </p:stCondLst>
                            <p:childTnLst>
                              <p:par>
                                <p:cTn id="74" presetID="10" presetClass="entr" presetSubtype="0" fill="hold" nodeType="clickEffect">
                                  <p:stCondLst>
                                    <p:cond delay="0"/>
                                  </p:stCondLst>
                                  <p:childTnLst>
                                    <p:set>
                                      <p:cBhvr>
                                        <p:cTn id="75" dur="1" fill="hold">
                                          <p:stCondLst>
                                            <p:cond delay="0"/>
                                          </p:stCondLst>
                                        </p:cTn>
                                        <p:tgtEl>
                                          <p:spTgt spid="56"/>
                                        </p:tgtEl>
                                        <p:attrNameLst>
                                          <p:attrName>style.visibility</p:attrName>
                                        </p:attrNameLst>
                                      </p:cBhvr>
                                      <p:to>
                                        <p:strVal val="visible"/>
                                      </p:to>
                                    </p:set>
                                    <p:animEffect transition="in" filter="fade">
                                      <p:cBhvr>
                                        <p:cTn id="76" dur="500"/>
                                        <p:tgtEl>
                                          <p:spTgt spid="5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F5477E7-C124-D73C-EED3-BA0821D2A4B4}"/>
              </a:ext>
            </a:extLst>
          </p:cNvPr>
          <p:cNvGrpSpPr/>
          <p:nvPr/>
        </p:nvGrpSpPr>
        <p:grpSpPr>
          <a:xfrm>
            <a:off x="483469" y="872869"/>
            <a:ext cx="3393369" cy="2129339"/>
            <a:chOff x="3869924" y="1653538"/>
            <a:chExt cx="3810000" cy="2390775"/>
          </a:xfrm>
        </p:grpSpPr>
        <p:pic>
          <p:nvPicPr>
            <p:cNvPr id="2" name="Picture 1" descr="Lean Transformation: Agile over RUP, My Preferred ...">
              <a:extLst>
                <a:ext uri="{FF2B5EF4-FFF2-40B4-BE49-F238E27FC236}">
                  <a16:creationId xmlns:a16="http://schemas.microsoft.com/office/drawing/2014/main" id="{5F16996A-F390-1D69-97BA-C0625498CFA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9999720">
              <a:off x="3869924" y="1653538"/>
              <a:ext cx="3810000" cy="2390775"/>
            </a:xfrm>
            <a:prstGeom prst="rect">
              <a:avLst/>
            </a:prstGeom>
          </p:spPr>
        </p:pic>
        <p:sp>
          <p:nvSpPr>
            <p:cNvPr id="4" name="Rectangle 3">
              <a:extLst>
                <a:ext uri="{FF2B5EF4-FFF2-40B4-BE49-F238E27FC236}">
                  <a16:creationId xmlns:a16="http://schemas.microsoft.com/office/drawing/2014/main" id="{B410BF9A-0831-CE9D-E217-213E8B7C6ADB}"/>
                </a:ext>
              </a:extLst>
            </p:cNvPr>
            <p:cNvSpPr/>
            <p:nvPr/>
          </p:nvSpPr>
          <p:spPr>
            <a:xfrm>
              <a:off x="4798477" y="2412163"/>
              <a:ext cx="1800493" cy="646331"/>
            </a:xfrm>
            <a:prstGeom prst="rect">
              <a:avLst/>
            </a:prstGeom>
            <a:noFill/>
          </p:spPr>
          <p:txBody>
            <a:bodyPr wrap="none" lIns="91440" tIns="45720" rIns="91440" bIns="45720">
              <a:spAutoFit/>
            </a:bodyPr>
            <a:lstStyle/>
            <a:p>
              <a:pPr algn="ctr"/>
              <a:r>
                <a:rPr lang="en-US" sz="36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BatangChe" panose="020B0503020000020004" pitchFamily="49" charset="-127"/>
                  <a:ea typeface="BatangChe" panose="020B0503020000020004" pitchFamily="49" charset="-127"/>
                </a:rPr>
                <a:t>Jenkins</a:t>
              </a:r>
            </a:p>
          </p:txBody>
        </p:sp>
      </p:grpSp>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Continuous Integration/ Continuous Deployment (CI/CD)</a:t>
            </a:r>
            <a:endParaRPr lang="en-US" sz="3600" b="1" dirty="0"/>
          </a:p>
        </p:txBody>
      </p:sp>
      <p:grpSp>
        <p:nvGrpSpPr>
          <p:cNvPr id="6" name="Group 5">
            <a:extLst>
              <a:ext uri="{FF2B5EF4-FFF2-40B4-BE49-F238E27FC236}">
                <a16:creationId xmlns:a16="http://schemas.microsoft.com/office/drawing/2014/main" id="{6022B0F4-9CA1-EBF4-2FCA-70750CF5F1E3}"/>
              </a:ext>
            </a:extLst>
          </p:cNvPr>
          <p:cNvGrpSpPr/>
          <p:nvPr/>
        </p:nvGrpSpPr>
        <p:grpSpPr>
          <a:xfrm>
            <a:off x="382515" y="4001261"/>
            <a:ext cx="4083240" cy="1610869"/>
            <a:chOff x="382515" y="4001261"/>
            <a:chExt cx="4083240" cy="1610869"/>
          </a:xfrm>
        </p:grpSpPr>
        <p:sp>
          <p:nvSpPr>
            <p:cNvPr id="7" name="TextBox 6">
              <a:extLst>
                <a:ext uri="{FF2B5EF4-FFF2-40B4-BE49-F238E27FC236}">
                  <a16:creationId xmlns:a16="http://schemas.microsoft.com/office/drawing/2014/main" id="{4117EE24-6C6B-019F-A2D4-9AA19991CD32}"/>
                </a:ext>
              </a:extLst>
            </p:cNvPr>
            <p:cNvSpPr txBox="1"/>
            <p:nvPr/>
          </p:nvSpPr>
          <p:spPr>
            <a:xfrm>
              <a:off x="2278088" y="4462220"/>
              <a:ext cx="1948543" cy="307777"/>
            </a:xfrm>
            <a:prstGeom prst="rect">
              <a:avLst/>
            </a:prstGeom>
            <a:noFill/>
          </p:spPr>
          <p:txBody>
            <a:bodyPr wrap="square">
              <a:spAutoFit/>
            </a:bodyPr>
            <a:lstStyle/>
            <a:p>
              <a:r>
                <a:rPr lang="en-GB" sz="1400" b="1" dirty="0">
                  <a:effectLst/>
                  <a:latin typeface="Arial" panose="020B0604020202020204" pitchFamily="34" charset="0"/>
                  <a:ea typeface="SimSun" panose="02010600030101010101" pitchFamily="2" charset="-122"/>
                </a:rPr>
                <a:t>sample_app.py</a:t>
              </a:r>
              <a:endParaRPr lang="en-GB" sz="1400" dirty="0"/>
            </a:p>
          </p:txBody>
        </p:sp>
        <p:sp>
          <p:nvSpPr>
            <p:cNvPr id="8" name="TextBox 7">
              <a:extLst>
                <a:ext uri="{FF2B5EF4-FFF2-40B4-BE49-F238E27FC236}">
                  <a16:creationId xmlns:a16="http://schemas.microsoft.com/office/drawing/2014/main" id="{7BDCFB02-ADB9-BB09-9954-6FE82B9D8B6C}"/>
                </a:ext>
              </a:extLst>
            </p:cNvPr>
            <p:cNvSpPr txBox="1"/>
            <p:nvPr/>
          </p:nvSpPr>
          <p:spPr>
            <a:xfrm>
              <a:off x="2278088" y="4801816"/>
              <a:ext cx="2187667" cy="307777"/>
            </a:xfrm>
            <a:prstGeom prst="rect">
              <a:avLst/>
            </a:prstGeom>
            <a:noFill/>
          </p:spPr>
          <p:txBody>
            <a:bodyPr wrap="square">
              <a:spAutoFit/>
            </a:bodyPr>
            <a:lstStyle/>
            <a:p>
              <a:r>
                <a:rPr lang="en-GB" sz="1400" b="1" dirty="0">
                  <a:effectLst/>
                  <a:latin typeface="Arial" panose="020B0604020202020204" pitchFamily="34" charset="0"/>
                  <a:ea typeface="SimSun" panose="02010600030101010101" pitchFamily="2" charset="-122"/>
                </a:rPr>
                <a:t>Templates: Index.html</a:t>
              </a:r>
              <a:endParaRPr lang="en-GB" sz="1400" dirty="0"/>
            </a:p>
          </p:txBody>
        </p:sp>
        <p:sp>
          <p:nvSpPr>
            <p:cNvPr id="19" name="TextBox 18">
              <a:extLst>
                <a:ext uri="{FF2B5EF4-FFF2-40B4-BE49-F238E27FC236}">
                  <a16:creationId xmlns:a16="http://schemas.microsoft.com/office/drawing/2014/main" id="{DCF3E330-6292-0E57-CFF3-48175934D0A0}"/>
                </a:ext>
              </a:extLst>
            </p:cNvPr>
            <p:cNvSpPr txBox="1"/>
            <p:nvPr/>
          </p:nvSpPr>
          <p:spPr>
            <a:xfrm>
              <a:off x="2284121" y="5210416"/>
              <a:ext cx="1592717" cy="307777"/>
            </a:xfrm>
            <a:prstGeom prst="rect">
              <a:avLst/>
            </a:prstGeom>
            <a:noFill/>
          </p:spPr>
          <p:txBody>
            <a:bodyPr wrap="square">
              <a:spAutoFit/>
            </a:bodyPr>
            <a:lstStyle/>
            <a:p>
              <a:r>
                <a:rPr lang="en-GB" sz="1400" b="1" dirty="0">
                  <a:effectLst/>
                  <a:latin typeface="Arial" panose="020B0604020202020204" pitchFamily="34" charset="0"/>
                  <a:ea typeface="SimSun" panose="02010600030101010101" pitchFamily="2" charset="-122"/>
                </a:rPr>
                <a:t>Static: style.css</a:t>
              </a:r>
              <a:endParaRPr lang="en-GB" sz="1400" dirty="0"/>
            </a:p>
          </p:txBody>
        </p:sp>
        <p:pic>
          <p:nvPicPr>
            <p:cNvPr id="21" name="Picture 20" descr="Clipart - folder applications">
              <a:extLst>
                <a:ext uri="{FF2B5EF4-FFF2-40B4-BE49-F238E27FC236}">
                  <a16:creationId xmlns:a16="http://schemas.microsoft.com/office/drawing/2014/main" id="{0320B1E4-459C-A7E6-BCEA-2B144B0F405D}"/>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82515" y="4001261"/>
              <a:ext cx="1605345" cy="1610869"/>
            </a:xfrm>
            <a:prstGeom prst="rect">
              <a:avLst/>
            </a:prstGeom>
          </p:spPr>
        </p:pic>
        <p:pic>
          <p:nvPicPr>
            <p:cNvPr id="23" name="Picture 22" descr="Vector graphics of shiny yellow document web icon | Free SVG">
              <a:extLst>
                <a:ext uri="{FF2B5EF4-FFF2-40B4-BE49-F238E27FC236}">
                  <a16:creationId xmlns:a16="http://schemas.microsoft.com/office/drawing/2014/main" id="{88F0091A-7567-6933-0405-B1C98292B16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987860" y="4806695"/>
              <a:ext cx="290228" cy="290228"/>
            </a:xfrm>
            <a:prstGeom prst="rect">
              <a:avLst/>
            </a:prstGeom>
          </p:spPr>
        </p:pic>
        <p:pic>
          <p:nvPicPr>
            <p:cNvPr id="31" name="Picture 30" descr="Vector graphics of shiny yellow document web icon | Free SVG">
              <a:extLst>
                <a:ext uri="{FF2B5EF4-FFF2-40B4-BE49-F238E27FC236}">
                  <a16:creationId xmlns:a16="http://schemas.microsoft.com/office/drawing/2014/main" id="{4E8E17E4-7DCF-1927-4C0E-9A830D964BF0}"/>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993893" y="5193806"/>
              <a:ext cx="290228" cy="290228"/>
            </a:xfrm>
            <a:prstGeom prst="rect">
              <a:avLst/>
            </a:prstGeom>
          </p:spPr>
        </p:pic>
        <p:pic>
          <p:nvPicPr>
            <p:cNvPr id="32" name="Picture 31" descr="Vector graphics of shiny yellow document web icon | Free SVG">
              <a:extLst>
                <a:ext uri="{FF2B5EF4-FFF2-40B4-BE49-F238E27FC236}">
                  <a16:creationId xmlns:a16="http://schemas.microsoft.com/office/drawing/2014/main" id="{4ED7CD5F-14BA-8201-FE5D-CE806F087B66}"/>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987860" y="4445266"/>
              <a:ext cx="290229" cy="290229"/>
            </a:xfrm>
            <a:prstGeom prst="rect">
              <a:avLst/>
            </a:prstGeom>
          </p:spPr>
        </p:pic>
      </p:grpSp>
      <p:pic>
        <p:nvPicPr>
          <p:cNvPr id="33" name="Picture 32" descr="Free vector graphic: Download, Upload, Cloud, Internet ...">
            <a:extLst>
              <a:ext uri="{FF2B5EF4-FFF2-40B4-BE49-F238E27FC236}">
                <a16:creationId xmlns:a16="http://schemas.microsoft.com/office/drawing/2014/main" id="{AC5F0EE3-1CAE-64F8-BAED-42A426B8151D}"/>
              </a:ext>
            </a:extLst>
          </p:cNvPr>
          <p:cNvPicPr>
            <a:picLocks noChangeAspect="1"/>
          </p:cNvPicPr>
          <p:nvPr/>
        </p:nvPicPr>
        <p:blipFill rotWithShape="1">
          <a:blip r:embed="rId7">
            <a:extLst>
              <a:ext uri="{28A0092B-C50C-407E-A947-70E740481C1C}">
                <a14:useLocalDpi xmlns:a14="http://schemas.microsoft.com/office/drawing/2010/main" val="0"/>
              </a:ext>
            </a:extLst>
          </a:blip>
          <a:srcRect l="50735" t="65430" r="9369" b="6173"/>
          <a:stretch/>
        </p:blipFill>
        <p:spPr>
          <a:xfrm>
            <a:off x="8907962" y="90021"/>
            <a:ext cx="2583399" cy="1544852"/>
          </a:xfrm>
          <a:prstGeom prst="rect">
            <a:avLst/>
          </a:prstGeom>
        </p:spPr>
      </p:pic>
      <p:sp>
        <p:nvSpPr>
          <p:cNvPr id="37" name="Arrow: Down 36">
            <a:extLst>
              <a:ext uri="{FF2B5EF4-FFF2-40B4-BE49-F238E27FC236}">
                <a16:creationId xmlns:a16="http://schemas.microsoft.com/office/drawing/2014/main" id="{FF925AFF-26F9-A889-FAD2-8F7E2BDB350E}"/>
              </a:ext>
            </a:extLst>
          </p:cNvPr>
          <p:cNvSpPr/>
          <p:nvPr/>
        </p:nvSpPr>
        <p:spPr>
          <a:xfrm>
            <a:off x="1937116" y="2980901"/>
            <a:ext cx="446940" cy="88150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72" name="Group 71">
            <a:extLst>
              <a:ext uri="{FF2B5EF4-FFF2-40B4-BE49-F238E27FC236}">
                <a16:creationId xmlns:a16="http://schemas.microsoft.com/office/drawing/2014/main" id="{561369D0-924D-62D8-83EF-E3660C552658}"/>
              </a:ext>
            </a:extLst>
          </p:cNvPr>
          <p:cNvGrpSpPr/>
          <p:nvPr/>
        </p:nvGrpSpPr>
        <p:grpSpPr>
          <a:xfrm>
            <a:off x="2160586" y="3305163"/>
            <a:ext cx="2773135" cy="773710"/>
            <a:chOff x="2160586" y="3305163"/>
            <a:chExt cx="2773135" cy="773710"/>
          </a:xfrm>
        </p:grpSpPr>
        <p:sp>
          <p:nvSpPr>
            <p:cNvPr id="52" name="TextBox 51">
              <a:extLst>
                <a:ext uri="{FF2B5EF4-FFF2-40B4-BE49-F238E27FC236}">
                  <a16:creationId xmlns:a16="http://schemas.microsoft.com/office/drawing/2014/main" id="{A3C431E1-B971-1CF6-33A0-BE54B65068B3}"/>
                </a:ext>
              </a:extLst>
            </p:cNvPr>
            <p:cNvSpPr txBox="1"/>
            <p:nvPr/>
          </p:nvSpPr>
          <p:spPr>
            <a:xfrm>
              <a:off x="2160586" y="3688510"/>
              <a:ext cx="2773135" cy="390363"/>
            </a:xfrm>
            <a:prstGeom prst="rect">
              <a:avLst/>
            </a:prstGeom>
            <a:noFill/>
          </p:spPr>
          <p:txBody>
            <a:bodyPr wrap="square">
              <a:spAutoFit/>
            </a:bodyPr>
            <a:lstStyle/>
            <a:p>
              <a:pPr lvl="0">
                <a:lnSpc>
                  <a:spcPct val="115000"/>
                </a:lnSpc>
                <a:spcAft>
                  <a:spcPts val="1000"/>
                </a:spcAft>
              </a:pPr>
              <a:r>
                <a:rPr lang="en-GB" sz="1800" b="1" dirty="0">
                  <a:effectLst/>
                  <a:latin typeface="Arial" panose="020B0604020202020204" pitchFamily="34" charset="0"/>
                  <a:ea typeface="SimSun" panose="02010600030101010101" pitchFamily="2" charset="-122"/>
                  <a:cs typeface="Times New Roman" panose="02020603050405020304" pitchFamily="18" charset="0"/>
                </a:rPr>
                <a:t>Pull Jenkins Docker</a:t>
              </a:r>
              <a:endParaRPr lang="en-GB" sz="1800" dirty="0">
                <a:effectLst/>
                <a:latin typeface="Calibri" panose="020F0502020204030204" pitchFamily="34" charset="0"/>
                <a:ea typeface="SimSun" panose="02010600030101010101" pitchFamily="2" charset="-122"/>
                <a:cs typeface="Times New Roman" panose="02020603050405020304" pitchFamily="18" charset="0"/>
              </a:endParaRPr>
            </a:p>
          </p:txBody>
        </p:sp>
        <p:pic>
          <p:nvPicPr>
            <p:cNvPr id="57" name="Graphic 56" descr="Badge 1 with solid fill">
              <a:extLst>
                <a:ext uri="{FF2B5EF4-FFF2-40B4-BE49-F238E27FC236}">
                  <a16:creationId xmlns:a16="http://schemas.microsoft.com/office/drawing/2014/main" id="{3ED7C79E-3F82-C4A4-D9D5-043ECE9735F6}"/>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2519296" y="3305163"/>
              <a:ext cx="499768" cy="499768"/>
            </a:xfrm>
            <a:prstGeom prst="rect">
              <a:avLst/>
            </a:prstGeom>
          </p:spPr>
        </p:pic>
      </p:grpSp>
      <p:grpSp>
        <p:nvGrpSpPr>
          <p:cNvPr id="73" name="Group 72">
            <a:extLst>
              <a:ext uri="{FF2B5EF4-FFF2-40B4-BE49-F238E27FC236}">
                <a16:creationId xmlns:a16="http://schemas.microsoft.com/office/drawing/2014/main" id="{E474F4A3-A039-5D71-2915-97CE77834228}"/>
              </a:ext>
            </a:extLst>
          </p:cNvPr>
          <p:cNvGrpSpPr/>
          <p:nvPr/>
        </p:nvGrpSpPr>
        <p:grpSpPr>
          <a:xfrm>
            <a:off x="4726718" y="549455"/>
            <a:ext cx="2783867" cy="785152"/>
            <a:chOff x="4726718" y="549455"/>
            <a:chExt cx="2783867" cy="785152"/>
          </a:xfrm>
        </p:grpSpPr>
        <p:sp>
          <p:nvSpPr>
            <p:cNvPr id="50" name="TextBox 49">
              <a:extLst>
                <a:ext uri="{FF2B5EF4-FFF2-40B4-BE49-F238E27FC236}">
                  <a16:creationId xmlns:a16="http://schemas.microsoft.com/office/drawing/2014/main" id="{209BB8BA-98F0-134D-7EEB-D630DF387890}"/>
                </a:ext>
              </a:extLst>
            </p:cNvPr>
            <p:cNvSpPr txBox="1"/>
            <p:nvPr/>
          </p:nvSpPr>
          <p:spPr>
            <a:xfrm>
              <a:off x="4737450" y="944244"/>
              <a:ext cx="2773135" cy="390363"/>
            </a:xfrm>
            <a:prstGeom prst="rect">
              <a:avLst/>
            </a:prstGeom>
            <a:noFill/>
          </p:spPr>
          <p:txBody>
            <a:bodyPr wrap="square">
              <a:spAutoFit/>
            </a:bodyPr>
            <a:lstStyle/>
            <a:p>
              <a:pPr lvl="0">
                <a:lnSpc>
                  <a:spcPct val="115000"/>
                </a:lnSpc>
                <a:spcAft>
                  <a:spcPts val="1000"/>
                </a:spcAft>
              </a:pPr>
              <a:r>
                <a:rPr lang="en-GB" sz="1800" b="1" dirty="0">
                  <a:effectLst/>
                  <a:latin typeface="Arial" panose="020B0604020202020204" pitchFamily="34" charset="0"/>
                  <a:ea typeface="SimSun" panose="02010600030101010101" pitchFamily="2" charset="-122"/>
                  <a:cs typeface="Times New Roman" panose="02020603050405020304" pitchFamily="18" charset="0"/>
                </a:rPr>
                <a:t>Configure Jenkins</a:t>
              </a:r>
              <a:endParaRPr lang="en-GB" sz="1800" dirty="0">
                <a:effectLst/>
                <a:latin typeface="Calibri" panose="020F0502020204030204" pitchFamily="34" charset="0"/>
                <a:ea typeface="SimSun" panose="02010600030101010101" pitchFamily="2" charset="-122"/>
                <a:cs typeface="Times New Roman" panose="02020603050405020304" pitchFamily="18" charset="0"/>
              </a:endParaRPr>
            </a:p>
          </p:txBody>
        </p:sp>
        <p:pic>
          <p:nvPicPr>
            <p:cNvPr id="58" name="Graphic 57" descr="Badge with solid fill">
              <a:extLst>
                <a:ext uri="{FF2B5EF4-FFF2-40B4-BE49-F238E27FC236}">
                  <a16:creationId xmlns:a16="http://schemas.microsoft.com/office/drawing/2014/main" id="{67F0F429-4417-7984-D33A-3A012DE5E748}"/>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4726718" y="549455"/>
              <a:ext cx="498308" cy="498308"/>
            </a:xfrm>
            <a:prstGeom prst="rect">
              <a:avLst/>
            </a:prstGeom>
          </p:spPr>
        </p:pic>
      </p:grpSp>
      <p:grpSp>
        <p:nvGrpSpPr>
          <p:cNvPr id="74" name="Group 73">
            <a:extLst>
              <a:ext uri="{FF2B5EF4-FFF2-40B4-BE49-F238E27FC236}">
                <a16:creationId xmlns:a16="http://schemas.microsoft.com/office/drawing/2014/main" id="{28B65F5A-B5B9-FCF7-C4F1-5F28105120BA}"/>
              </a:ext>
            </a:extLst>
          </p:cNvPr>
          <p:cNvGrpSpPr/>
          <p:nvPr/>
        </p:nvGrpSpPr>
        <p:grpSpPr>
          <a:xfrm>
            <a:off x="4798117" y="1286962"/>
            <a:ext cx="3754140" cy="633925"/>
            <a:chOff x="4798117" y="1286962"/>
            <a:chExt cx="3754140" cy="633925"/>
          </a:xfrm>
        </p:grpSpPr>
        <p:sp>
          <p:nvSpPr>
            <p:cNvPr id="60" name="TextBox 59">
              <a:extLst>
                <a:ext uri="{FF2B5EF4-FFF2-40B4-BE49-F238E27FC236}">
                  <a16:creationId xmlns:a16="http://schemas.microsoft.com/office/drawing/2014/main" id="{B4F699C1-0E5C-229D-B1BD-8261289B2FA8}"/>
                </a:ext>
              </a:extLst>
            </p:cNvPr>
            <p:cNvSpPr txBox="1"/>
            <p:nvPr/>
          </p:nvSpPr>
          <p:spPr>
            <a:xfrm>
              <a:off x="6124017" y="1474085"/>
              <a:ext cx="2428240" cy="369332"/>
            </a:xfrm>
            <a:prstGeom prst="rect">
              <a:avLst/>
            </a:prstGeom>
            <a:noFill/>
          </p:spPr>
          <p:txBody>
            <a:bodyPr wrap="square">
              <a:spAutoFit/>
            </a:bodyPr>
            <a:lstStyle/>
            <a:p>
              <a:r>
                <a:rPr lang="en-GB" sz="1800" b="1" dirty="0">
                  <a:effectLst/>
                  <a:latin typeface="Arial" panose="020B0604020202020204" pitchFamily="34" charset="0"/>
                  <a:ea typeface="SimSun" panose="02010600030101010101" pitchFamily="2" charset="-122"/>
                </a:rPr>
                <a:t>Job: </a:t>
              </a:r>
              <a:r>
                <a:rPr lang="en-GB" sz="1800" b="1" dirty="0" err="1">
                  <a:effectLst/>
                  <a:latin typeface="Arial" panose="020B0604020202020204" pitchFamily="34" charset="0"/>
                  <a:ea typeface="SimSun" panose="02010600030101010101" pitchFamily="2" charset="-122"/>
                </a:rPr>
                <a:t>MySamAppBld</a:t>
              </a:r>
              <a:endParaRPr lang="en-GB" b="1" dirty="0"/>
            </a:p>
          </p:txBody>
        </p:sp>
        <p:pic>
          <p:nvPicPr>
            <p:cNvPr id="61" name="Picture 60" descr="Free vector graphic: Envelopes, White, Stationery - Free ...">
              <a:extLst>
                <a:ext uri="{FF2B5EF4-FFF2-40B4-BE49-F238E27FC236}">
                  <a16:creationId xmlns:a16="http://schemas.microsoft.com/office/drawing/2014/main" id="{63349498-007F-809E-D28F-D565409122F3}"/>
                </a:ext>
              </a:extLst>
            </p:cNvPr>
            <p:cNvPicPr>
              <a:picLocks noChangeAspect="1"/>
            </p:cNvPicPr>
            <p:nvPr/>
          </p:nvPicPr>
          <p:blipFill rotWithShape="1">
            <a:blip r:embed="rId12" cstate="print">
              <a:extLst>
                <a:ext uri="{28A0092B-C50C-407E-A947-70E740481C1C}">
                  <a14:useLocalDpi xmlns:a14="http://schemas.microsoft.com/office/drawing/2010/main" val="0"/>
                </a:ext>
              </a:extLst>
            </a:blip>
            <a:srcRect l="37510" t="11968" b="17109"/>
            <a:stretch/>
          </p:blipFill>
          <p:spPr>
            <a:xfrm>
              <a:off x="4798117" y="1286962"/>
              <a:ext cx="1117075" cy="633925"/>
            </a:xfrm>
            <a:prstGeom prst="rect">
              <a:avLst/>
            </a:prstGeom>
          </p:spPr>
        </p:pic>
      </p:grpSp>
      <p:grpSp>
        <p:nvGrpSpPr>
          <p:cNvPr id="62" name="Group 61">
            <a:extLst>
              <a:ext uri="{FF2B5EF4-FFF2-40B4-BE49-F238E27FC236}">
                <a16:creationId xmlns:a16="http://schemas.microsoft.com/office/drawing/2014/main" id="{794A7692-76ED-64B8-B3FA-DADA706C3FA6}"/>
              </a:ext>
            </a:extLst>
          </p:cNvPr>
          <p:cNvGrpSpPr/>
          <p:nvPr/>
        </p:nvGrpSpPr>
        <p:grpSpPr>
          <a:xfrm>
            <a:off x="10073149" y="1423415"/>
            <a:ext cx="1529134" cy="1068288"/>
            <a:chOff x="10073149" y="1423415"/>
            <a:chExt cx="1529134" cy="1068288"/>
          </a:xfrm>
        </p:grpSpPr>
        <p:pic>
          <p:nvPicPr>
            <p:cNvPr id="63" name="Graphic 62" descr="Layers Design">
              <a:extLst>
                <a:ext uri="{FF2B5EF4-FFF2-40B4-BE49-F238E27FC236}">
                  <a16:creationId xmlns:a16="http://schemas.microsoft.com/office/drawing/2014/main" id="{6A3BA135-42A4-90C3-9149-8282C957BA84}"/>
                </a:ext>
              </a:extLst>
            </p:cNvPr>
            <p:cNvPicPr>
              <a:picLocks noChangeAspect="1"/>
            </p:cNvPicPr>
            <p:nvPr/>
          </p:nvPicPr>
          <p:blipFill>
            <a:blip r:embed="rId13" cstate="print">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10380516" y="1423415"/>
              <a:ext cx="914400" cy="914400"/>
            </a:xfrm>
            <a:prstGeom prst="rect">
              <a:avLst/>
            </a:prstGeom>
          </p:spPr>
        </p:pic>
        <p:sp>
          <p:nvSpPr>
            <p:cNvPr id="64" name="TextBox 63">
              <a:extLst>
                <a:ext uri="{FF2B5EF4-FFF2-40B4-BE49-F238E27FC236}">
                  <a16:creationId xmlns:a16="http://schemas.microsoft.com/office/drawing/2014/main" id="{380F5B6C-46B9-B9BC-B09A-0132BB426CAC}"/>
                </a:ext>
              </a:extLst>
            </p:cNvPr>
            <p:cNvSpPr txBox="1"/>
            <p:nvPr/>
          </p:nvSpPr>
          <p:spPr>
            <a:xfrm>
              <a:off x="10073149" y="2183926"/>
              <a:ext cx="1529134" cy="307777"/>
            </a:xfrm>
            <a:prstGeom prst="rect">
              <a:avLst/>
            </a:prstGeom>
            <a:noFill/>
          </p:spPr>
          <p:txBody>
            <a:bodyPr wrap="square">
              <a:spAutoFit/>
            </a:bodyPr>
            <a:lstStyle/>
            <a:p>
              <a:r>
                <a:rPr lang="en-GB" sz="1400" b="1" dirty="0">
                  <a:latin typeface="Arial" panose="020B0604020202020204" pitchFamily="34" charset="0"/>
                  <a:ea typeface="SimSun" panose="02010600030101010101" pitchFamily="2" charset="-122"/>
                </a:rPr>
                <a:t>my-sample-app</a:t>
              </a:r>
            </a:p>
          </p:txBody>
        </p:sp>
      </p:grpSp>
      <p:pic>
        <p:nvPicPr>
          <p:cNvPr id="65" name="Picture 64" descr="Graphical user interface, text, application, chat or text message&#10;&#10;Description automatically generated">
            <a:extLst>
              <a:ext uri="{FF2B5EF4-FFF2-40B4-BE49-F238E27FC236}">
                <a16:creationId xmlns:a16="http://schemas.microsoft.com/office/drawing/2014/main" id="{EE46BEA5-B3BF-6D73-5753-7ABE377DB9AB}"/>
              </a:ext>
            </a:extLst>
          </p:cNvPr>
          <p:cNvPicPr>
            <a:picLocks noChangeAspect="1"/>
          </p:cNvPicPr>
          <p:nvPr/>
        </p:nvPicPr>
        <p:blipFill>
          <a:blip r:embed="rId15"/>
          <a:stretch>
            <a:fillRect/>
          </a:stretch>
        </p:blipFill>
        <p:spPr>
          <a:xfrm>
            <a:off x="4721140" y="2021838"/>
            <a:ext cx="1613658" cy="1226017"/>
          </a:xfrm>
          <a:prstGeom prst="rect">
            <a:avLst/>
          </a:prstGeom>
        </p:spPr>
      </p:pic>
      <p:pic>
        <p:nvPicPr>
          <p:cNvPr id="66" name="Picture 65" descr="Graphical user interface, text, application&#10;&#10;Description automatically generated">
            <a:extLst>
              <a:ext uri="{FF2B5EF4-FFF2-40B4-BE49-F238E27FC236}">
                <a16:creationId xmlns:a16="http://schemas.microsoft.com/office/drawing/2014/main" id="{793EFF8D-B355-B145-941B-3A4D0F0A4D84}"/>
              </a:ext>
            </a:extLst>
          </p:cNvPr>
          <p:cNvPicPr>
            <a:picLocks noChangeAspect="1"/>
          </p:cNvPicPr>
          <p:nvPr/>
        </p:nvPicPr>
        <p:blipFill rotWithShape="1">
          <a:blip r:embed="rId16"/>
          <a:srcRect t="21533"/>
          <a:stretch/>
        </p:blipFill>
        <p:spPr>
          <a:xfrm>
            <a:off x="6456884" y="2021838"/>
            <a:ext cx="2012315" cy="1070281"/>
          </a:xfrm>
          <a:prstGeom prst="rect">
            <a:avLst/>
          </a:prstGeom>
        </p:spPr>
      </p:pic>
      <p:pic>
        <p:nvPicPr>
          <p:cNvPr id="67" name="Picture 66" descr="Graphical user interface, text, application, email&#10;&#10;Description automatically generated">
            <a:extLst>
              <a:ext uri="{FF2B5EF4-FFF2-40B4-BE49-F238E27FC236}">
                <a16:creationId xmlns:a16="http://schemas.microsoft.com/office/drawing/2014/main" id="{5C74C221-1BB9-EA20-D561-523C0F4E7678}"/>
              </a:ext>
            </a:extLst>
          </p:cNvPr>
          <p:cNvPicPr>
            <a:picLocks noChangeAspect="1"/>
          </p:cNvPicPr>
          <p:nvPr/>
        </p:nvPicPr>
        <p:blipFill>
          <a:blip r:embed="rId17"/>
          <a:stretch>
            <a:fillRect/>
          </a:stretch>
        </p:blipFill>
        <p:spPr>
          <a:xfrm>
            <a:off x="4690827" y="3404123"/>
            <a:ext cx="1948544" cy="801616"/>
          </a:xfrm>
          <a:prstGeom prst="rect">
            <a:avLst/>
          </a:prstGeom>
        </p:spPr>
      </p:pic>
      <p:pic>
        <p:nvPicPr>
          <p:cNvPr id="68" name="Picture 67" descr="Graphical user interface, text, application, email&#10;&#10;Description automatically generated">
            <a:extLst>
              <a:ext uri="{FF2B5EF4-FFF2-40B4-BE49-F238E27FC236}">
                <a16:creationId xmlns:a16="http://schemas.microsoft.com/office/drawing/2014/main" id="{9384265E-02BF-B2A2-09F5-9D409358C545}"/>
              </a:ext>
            </a:extLst>
          </p:cNvPr>
          <p:cNvPicPr>
            <a:picLocks noChangeAspect="1"/>
          </p:cNvPicPr>
          <p:nvPr/>
        </p:nvPicPr>
        <p:blipFill>
          <a:blip r:embed="rId18"/>
          <a:stretch>
            <a:fillRect/>
          </a:stretch>
        </p:blipFill>
        <p:spPr>
          <a:xfrm>
            <a:off x="4690827" y="4277247"/>
            <a:ext cx="2724344" cy="1332751"/>
          </a:xfrm>
          <a:prstGeom prst="rect">
            <a:avLst/>
          </a:prstGeom>
        </p:spPr>
      </p:pic>
      <p:pic>
        <p:nvPicPr>
          <p:cNvPr id="69" name="Picture 68" descr="Graphical user interface, text, application&#10;&#10;Description automatically generated">
            <a:extLst>
              <a:ext uri="{FF2B5EF4-FFF2-40B4-BE49-F238E27FC236}">
                <a16:creationId xmlns:a16="http://schemas.microsoft.com/office/drawing/2014/main" id="{FDA091A6-658C-E38E-FA8F-2D360BFC42BA}"/>
              </a:ext>
            </a:extLst>
          </p:cNvPr>
          <p:cNvPicPr>
            <a:picLocks noChangeAspect="1"/>
          </p:cNvPicPr>
          <p:nvPr/>
        </p:nvPicPr>
        <p:blipFill rotWithShape="1">
          <a:blip r:embed="rId19"/>
          <a:srcRect t="26375"/>
          <a:stretch/>
        </p:blipFill>
        <p:spPr>
          <a:xfrm>
            <a:off x="7415171" y="3340733"/>
            <a:ext cx="2898666" cy="2242973"/>
          </a:xfrm>
          <a:prstGeom prst="rect">
            <a:avLst/>
          </a:prstGeom>
        </p:spPr>
      </p:pic>
      <p:pic>
        <p:nvPicPr>
          <p:cNvPr id="70" name="Picture 69" descr="Graphical user interface, application&#10;&#10;Description automatically generated">
            <a:extLst>
              <a:ext uri="{FF2B5EF4-FFF2-40B4-BE49-F238E27FC236}">
                <a16:creationId xmlns:a16="http://schemas.microsoft.com/office/drawing/2014/main" id="{F52941F5-2F02-AAFA-DC7E-E6826AAB3552}"/>
              </a:ext>
            </a:extLst>
          </p:cNvPr>
          <p:cNvPicPr>
            <a:picLocks noChangeAspect="1"/>
          </p:cNvPicPr>
          <p:nvPr/>
        </p:nvPicPr>
        <p:blipFill rotWithShape="1">
          <a:blip r:embed="rId20"/>
          <a:srcRect l="33994" t="44570" r="3299" b="23563"/>
          <a:stretch/>
        </p:blipFill>
        <p:spPr>
          <a:xfrm>
            <a:off x="9047201" y="2573770"/>
            <a:ext cx="3069464" cy="1010325"/>
          </a:xfrm>
          <a:prstGeom prst="rect">
            <a:avLst/>
          </a:prstGeom>
        </p:spPr>
      </p:pic>
      <p:pic>
        <p:nvPicPr>
          <p:cNvPr id="71" name="Picture 70" descr="Graphical user interface, application&#10;&#10;Description automatically generated">
            <a:extLst>
              <a:ext uri="{FF2B5EF4-FFF2-40B4-BE49-F238E27FC236}">
                <a16:creationId xmlns:a16="http://schemas.microsoft.com/office/drawing/2014/main" id="{A6E0D4BD-1D15-5D13-67AA-F3F908439BD4}"/>
              </a:ext>
            </a:extLst>
          </p:cNvPr>
          <p:cNvPicPr>
            <a:picLocks noChangeAspect="1"/>
          </p:cNvPicPr>
          <p:nvPr/>
        </p:nvPicPr>
        <p:blipFill rotWithShape="1">
          <a:blip r:embed="rId20"/>
          <a:srcRect l="33567" t="8801" r="38133" b="82836"/>
          <a:stretch/>
        </p:blipFill>
        <p:spPr>
          <a:xfrm>
            <a:off x="8801637" y="2337814"/>
            <a:ext cx="1268504" cy="242808"/>
          </a:xfrm>
          <a:prstGeom prst="rect">
            <a:avLst/>
          </a:prstGeom>
        </p:spPr>
      </p:pic>
    </p:spTree>
    <p:custDataLst>
      <p:tags r:id="rId1"/>
    </p:custDataLst>
    <p:extLst>
      <p:ext uri="{BB962C8B-B14F-4D97-AF65-F5344CB8AC3E}">
        <p14:creationId xmlns:p14="http://schemas.microsoft.com/office/powerpoint/2010/main" val="117482439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3"/>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47"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1000"/>
                                        <p:tgtEl>
                                          <p:spTgt spid="5"/>
                                        </p:tgtEl>
                                      </p:cBhvr>
                                    </p:animEffect>
                                    <p:anim calcmode="lin" valueType="num">
                                      <p:cBhvr>
                                        <p:cTn id="16" dur="1000" fill="hold"/>
                                        <p:tgtEl>
                                          <p:spTgt spid="5"/>
                                        </p:tgtEl>
                                        <p:attrNameLst>
                                          <p:attrName>ppt_x</p:attrName>
                                        </p:attrNameLst>
                                      </p:cBhvr>
                                      <p:tavLst>
                                        <p:tav tm="0">
                                          <p:val>
                                            <p:strVal val="#ppt_x"/>
                                          </p:val>
                                        </p:tav>
                                        <p:tav tm="100000">
                                          <p:val>
                                            <p:strVal val="#ppt_x"/>
                                          </p:val>
                                        </p:tav>
                                      </p:tavLst>
                                    </p:anim>
                                    <p:anim calcmode="lin" valueType="num">
                                      <p:cBhvr>
                                        <p:cTn id="17"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47" presetClass="entr" presetSubtype="0" fill="hold" grpId="0" nodeType="clickEffect">
                                  <p:stCondLst>
                                    <p:cond delay="0"/>
                                  </p:stCondLst>
                                  <p:childTnLst>
                                    <p:set>
                                      <p:cBhvr>
                                        <p:cTn id="21" dur="1" fill="hold">
                                          <p:stCondLst>
                                            <p:cond delay="0"/>
                                          </p:stCondLst>
                                        </p:cTn>
                                        <p:tgtEl>
                                          <p:spTgt spid="37"/>
                                        </p:tgtEl>
                                        <p:attrNameLst>
                                          <p:attrName>style.visibility</p:attrName>
                                        </p:attrNameLst>
                                      </p:cBhvr>
                                      <p:to>
                                        <p:strVal val="visible"/>
                                      </p:to>
                                    </p:set>
                                    <p:animEffect transition="in" filter="fade">
                                      <p:cBhvr>
                                        <p:cTn id="22" dur="1000"/>
                                        <p:tgtEl>
                                          <p:spTgt spid="37"/>
                                        </p:tgtEl>
                                      </p:cBhvr>
                                    </p:animEffect>
                                    <p:anim calcmode="lin" valueType="num">
                                      <p:cBhvr>
                                        <p:cTn id="23" dur="1000" fill="hold"/>
                                        <p:tgtEl>
                                          <p:spTgt spid="37"/>
                                        </p:tgtEl>
                                        <p:attrNameLst>
                                          <p:attrName>ppt_x</p:attrName>
                                        </p:attrNameLst>
                                      </p:cBhvr>
                                      <p:tavLst>
                                        <p:tav tm="0">
                                          <p:val>
                                            <p:strVal val="#ppt_x"/>
                                          </p:val>
                                        </p:tav>
                                        <p:tav tm="100000">
                                          <p:val>
                                            <p:strVal val="#ppt_x"/>
                                          </p:val>
                                        </p:tav>
                                      </p:tavLst>
                                    </p:anim>
                                    <p:anim calcmode="lin" valueType="num">
                                      <p:cBhvr>
                                        <p:cTn id="24" dur="1000" fill="hold"/>
                                        <p:tgtEl>
                                          <p:spTgt spid="37"/>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7" presetClass="entr" presetSubtype="0" fill="hold" nodeType="clickEffect">
                                  <p:stCondLst>
                                    <p:cond delay="0"/>
                                  </p:stCondLst>
                                  <p:childTnLst>
                                    <p:set>
                                      <p:cBhvr>
                                        <p:cTn id="28" dur="1" fill="hold">
                                          <p:stCondLst>
                                            <p:cond delay="0"/>
                                          </p:stCondLst>
                                        </p:cTn>
                                        <p:tgtEl>
                                          <p:spTgt spid="72"/>
                                        </p:tgtEl>
                                        <p:attrNameLst>
                                          <p:attrName>style.visibility</p:attrName>
                                        </p:attrNameLst>
                                      </p:cBhvr>
                                      <p:to>
                                        <p:strVal val="visible"/>
                                      </p:to>
                                    </p:set>
                                    <p:animEffect transition="in" filter="fade">
                                      <p:cBhvr>
                                        <p:cTn id="29" dur="1000"/>
                                        <p:tgtEl>
                                          <p:spTgt spid="72"/>
                                        </p:tgtEl>
                                      </p:cBhvr>
                                    </p:animEffect>
                                    <p:anim calcmode="lin" valueType="num">
                                      <p:cBhvr>
                                        <p:cTn id="30" dur="1000" fill="hold"/>
                                        <p:tgtEl>
                                          <p:spTgt spid="72"/>
                                        </p:tgtEl>
                                        <p:attrNameLst>
                                          <p:attrName>ppt_x</p:attrName>
                                        </p:attrNameLst>
                                      </p:cBhvr>
                                      <p:tavLst>
                                        <p:tav tm="0">
                                          <p:val>
                                            <p:strVal val="#ppt_x"/>
                                          </p:val>
                                        </p:tav>
                                        <p:tav tm="100000">
                                          <p:val>
                                            <p:strVal val="#ppt_x"/>
                                          </p:val>
                                        </p:tav>
                                      </p:tavLst>
                                    </p:anim>
                                    <p:anim calcmode="lin" valueType="num">
                                      <p:cBhvr>
                                        <p:cTn id="31" dur="1000" fill="hold"/>
                                        <p:tgtEl>
                                          <p:spTgt spid="72"/>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8" fill="hold" nodeType="clickEffect">
                                  <p:stCondLst>
                                    <p:cond delay="0"/>
                                  </p:stCondLst>
                                  <p:childTnLst>
                                    <p:set>
                                      <p:cBhvr>
                                        <p:cTn id="35" dur="1" fill="hold">
                                          <p:stCondLst>
                                            <p:cond delay="0"/>
                                          </p:stCondLst>
                                        </p:cTn>
                                        <p:tgtEl>
                                          <p:spTgt spid="73"/>
                                        </p:tgtEl>
                                        <p:attrNameLst>
                                          <p:attrName>style.visibility</p:attrName>
                                        </p:attrNameLst>
                                      </p:cBhvr>
                                      <p:to>
                                        <p:strVal val="visible"/>
                                      </p:to>
                                    </p:set>
                                    <p:anim calcmode="lin" valueType="num">
                                      <p:cBhvr additive="base">
                                        <p:cTn id="36" dur="500" fill="hold"/>
                                        <p:tgtEl>
                                          <p:spTgt spid="73"/>
                                        </p:tgtEl>
                                        <p:attrNameLst>
                                          <p:attrName>ppt_x</p:attrName>
                                        </p:attrNameLst>
                                      </p:cBhvr>
                                      <p:tavLst>
                                        <p:tav tm="0">
                                          <p:val>
                                            <p:strVal val="0-#ppt_w/2"/>
                                          </p:val>
                                        </p:tav>
                                        <p:tav tm="100000">
                                          <p:val>
                                            <p:strVal val="#ppt_x"/>
                                          </p:val>
                                        </p:tav>
                                      </p:tavLst>
                                    </p:anim>
                                    <p:anim calcmode="lin" valueType="num">
                                      <p:cBhvr additive="base">
                                        <p:cTn id="37" dur="500" fill="hold"/>
                                        <p:tgtEl>
                                          <p:spTgt spid="73"/>
                                        </p:tgtEl>
                                        <p:attrNameLst>
                                          <p:attrName>ppt_y</p:attrName>
                                        </p:attrNameLst>
                                      </p:cBhvr>
                                      <p:tavLst>
                                        <p:tav tm="0">
                                          <p:val>
                                            <p:strVal val="#ppt_y"/>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7" presetClass="entr" presetSubtype="0" fill="hold" nodeType="clickEffect">
                                  <p:stCondLst>
                                    <p:cond delay="0"/>
                                  </p:stCondLst>
                                  <p:childTnLst>
                                    <p:set>
                                      <p:cBhvr>
                                        <p:cTn id="41" dur="1" fill="hold">
                                          <p:stCondLst>
                                            <p:cond delay="0"/>
                                          </p:stCondLst>
                                        </p:cTn>
                                        <p:tgtEl>
                                          <p:spTgt spid="74"/>
                                        </p:tgtEl>
                                        <p:attrNameLst>
                                          <p:attrName>style.visibility</p:attrName>
                                        </p:attrNameLst>
                                      </p:cBhvr>
                                      <p:to>
                                        <p:strVal val="visible"/>
                                      </p:to>
                                    </p:set>
                                    <p:animEffect transition="in" filter="fade">
                                      <p:cBhvr>
                                        <p:cTn id="42" dur="1000"/>
                                        <p:tgtEl>
                                          <p:spTgt spid="74"/>
                                        </p:tgtEl>
                                      </p:cBhvr>
                                    </p:animEffect>
                                    <p:anim calcmode="lin" valueType="num">
                                      <p:cBhvr>
                                        <p:cTn id="43" dur="1000" fill="hold"/>
                                        <p:tgtEl>
                                          <p:spTgt spid="74"/>
                                        </p:tgtEl>
                                        <p:attrNameLst>
                                          <p:attrName>ppt_x</p:attrName>
                                        </p:attrNameLst>
                                      </p:cBhvr>
                                      <p:tavLst>
                                        <p:tav tm="0">
                                          <p:val>
                                            <p:strVal val="#ppt_x"/>
                                          </p:val>
                                        </p:tav>
                                        <p:tav tm="100000">
                                          <p:val>
                                            <p:strVal val="#ppt_x"/>
                                          </p:val>
                                        </p:tav>
                                      </p:tavLst>
                                    </p:anim>
                                    <p:anim calcmode="lin" valueType="num">
                                      <p:cBhvr>
                                        <p:cTn id="44" dur="1000" fill="hold"/>
                                        <p:tgtEl>
                                          <p:spTgt spid="74"/>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7" presetClass="entr" presetSubtype="0" fill="hold" nodeType="clickEffect">
                                  <p:stCondLst>
                                    <p:cond delay="0"/>
                                  </p:stCondLst>
                                  <p:childTnLst>
                                    <p:set>
                                      <p:cBhvr>
                                        <p:cTn id="48" dur="1" fill="hold">
                                          <p:stCondLst>
                                            <p:cond delay="0"/>
                                          </p:stCondLst>
                                        </p:cTn>
                                        <p:tgtEl>
                                          <p:spTgt spid="65"/>
                                        </p:tgtEl>
                                        <p:attrNameLst>
                                          <p:attrName>style.visibility</p:attrName>
                                        </p:attrNameLst>
                                      </p:cBhvr>
                                      <p:to>
                                        <p:strVal val="visible"/>
                                      </p:to>
                                    </p:set>
                                    <p:animEffect transition="in" filter="fade">
                                      <p:cBhvr>
                                        <p:cTn id="49" dur="1000"/>
                                        <p:tgtEl>
                                          <p:spTgt spid="65"/>
                                        </p:tgtEl>
                                      </p:cBhvr>
                                    </p:animEffect>
                                    <p:anim calcmode="lin" valueType="num">
                                      <p:cBhvr>
                                        <p:cTn id="50" dur="1000" fill="hold"/>
                                        <p:tgtEl>
                                          <p:spTgt spid="65"/>
                                        </p:tgtEl>
                                        <p:attrNameLst>
                                          <p:attrName>ppt_x</p:attrName>
                                        </p:attrNameLst>
                                      </p:cBhvr>
                                      <p:tavLst>
                                        <p:tav tm="0">
                                          <p:val>
                                            <p:strVal val="#ppt_x"/>
                                          </p:val>
                                        </p:tav>
                                        <p:tav tm="100000">
                                          <p:val>
                                            <p:strVal val="#ppt_x"/>
                                          </p:val>
                                        </p:tav>
                                      </p:tavLst>
                                    </p:anim>
                                    <p:anim calcmode="lin" valueType="num">
                                      <p:cBhvr>
                                        <p:cTn id="51" dur="1000" fill="hold"/>
                                        <p:tgtEl>
                                          <p:spTgt spid="65"/>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7" presetClass="entr" presetSubtype="0" fill="hold" nodeType="clickEffect">
                                  <p:stCondLst>
                                    <p:cond delay="0"/>
                                  </p:stCondLst>
                                  <p:childTnLst>
                                    <p:set>
                                      <p:cBhvr>
                                        <p:cTn id="55" dur="1" fill="hold">
                                          <p:stCondLst>
                                            <p:cond delay="0"/>
                                          </p:stCondLst>
                                        </p:cTn>
                                        <p:tgtEl>
                                          <p:spTgt spid="66"/>
                                        </p:tgtEl>
                                        <p:attrNameLst>
                                          <p:attrName>style.visibility</p:attrName>
                                        </p:attrNameLst>
                                      </p:cBhvr>
                                      <p:to>
                                        <p:strVal val="visible"/>
                                      </p:to>
                                    </p:set>
                                    <p:animEffect transition="in" filter="fade">
                                      <p:cBhvr>
                                        <p:cTn id="56" dur="1000"/>
                                        <p:tgtEl>
                                          <p:spTgt spid="66"/>
                                        </p:tgtEl>
                                      </p:cBhvr>
                                    </p:animEffect>
                                    <p:anim calcmode="lin" valueType="num">
                                      <p:cBhvr>
                                        <p:cTn id="57" dur="1000" fill="hold"/>
                                        <p:tgtEl>
                                          <p:spTgt spid="66"/>
                                        </p:tgtEl>
                                        <p:attrNameLst>
                                          <p:attrName>ppt_x</p:attrName>
                                        </p:attrNameLst>
                                      </p:cBhvr>
                                      <p:tavLst>
                                        <p:tav tm="0">
                                          <p:val>
                                            <p:strVal val="#ppt_x"/>
                                          </p:val>
                                        </p:tav>
                                        <p:tav tm="100000">
                                          <p:val>
                                            <p:strVal val="#ppt_x"/>
                                          </p:val>
                                        </p:tav>
                                      </p:tavLst>
                                    </p:anim>
                                    <p:anim calcmode="lin" valueType="num">
                                      <p:cBhvr>
                                        <p:cTn id="58" dur="1000" fill="hold"/>
                                        <p:tgtEl>
                                          <p:spTgt spid="66"/>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7" presetClass="entr" presetSubtype="0" fill="hold" nodeType="clickEffect">
                                  <p:stCondLst>
                                    <p:cond delay="0"/>
                                  </p:stCondLst>
                                  <p:childTnLst>
                                    <p:set>
                                      <p:cBhvr>
                                        <p:cTn id="62" dur="1" fill="hold">
                                          <p:stCondLst>
                                            <p:cond delay="0"/>
                                          </p:stCondLst>
                                        </p:cTn>
                                        <p:tgtEl>
                                          <p:spTgt spid="67"/>
                                        </p:tgtEl>
                                        <p:attrNameLst>
                                          <p:attrName>style.visibility</p:attrName>
                                        </p:attrNameLst>
                                      </p:cBhvr>
                                      <p:to>
                                        <p:strVal val="visible"/>
                                      </p:to>
                                    </p:set>
                                    <p:animEffect transition="in" filter="fade">
                                      <p:cBhvr>
                                        <p:cTn id="63" dur="1000"/>
                                        <p:tgtEl>
                                          <p:spTgt spid="67"/>
                                        </p:tgtEl>
                                      </p:cBhvr>
                                    </p:animEffect>
                                    <p:anim calcmode="lin" valueType="num">
                                      <p:cBhvr>
                                        <p:cTn id="64" dur="1000" fill="hold"/>
                                        <p:tgtEl>
                                          <p:spTgt spid="67"/>
                                        </p:tgtEl>
                                        <p:attrNameLst>
                                          <p:attrName>ppt_x</p:attrName>
                                        </p:attrNameLst>
                                      </p:cBhvr>
                                      <p:tavLst>
                                        <p:tav tm="0">
                                          <p:val>
                                            <p:strVal val="#ppt_x"/>
                                          </p:val>
                                        </p:tav>
                                        <p:tav tm="100000">
                                          <p:val>
                                            <p:strVal val="#ppt_x"/>
                                          </p:val>
                                        </p:tav>
                                      </p:tavLst>
                                    </p:anim>
                                    <p:anim calcmode="lin" valueType="num">
                                      <p:cBhvr>
                                        <p:cTn id="65" dur="1000" fill="hold"/>
                                        <p:tgtEl>
                                          <p:spTgt spid="67"/>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7" presetClass="entr" presetSubtype="0" fill="hold" nodeType="clickEffect">
                                  <p:stCondLst>
                                    <p:cond delay="0"/>
                                  </p:stCondLst>
                                  <p:childTnLst>
                                    <p:set>
                                      <p:cBhvr>
                                        <p:cTn id="69" dur="1" fill="hold">
                                          <p:stCondLst>
                                            <p:cond delay="0"/>
                                          </p:stCondLst>
                                        </p:cTn>
                                        <p:tgtEl>
                                          <p:spTgt spid="68"/>
                                        </p:tgtEl>
                                        <p:attrNameLst>
                                          <p:attrName>style.visibility</p:attrName>
                                        </p:attrNameLst>
                                      </p:cBhvr>
                                      <p:to>
                                        <p:strVal val="visible"/>
                                      </p:to>
                                    </p:set>
                                    <p:animEffect transition="in" filter="fade">
                                      <p:cBhvr>
                                        <p:cTn id="70" dur="1000"/>
                                        <p:tgtEl>
                                          <p:spTgt spid="68"/>
                                        </p:tgtEl>
                                      </p:cBhvr>
                                    </p:animEffect>
                                    <p:anim calcmode="lin" valueType="num">
                                      <p:cBhvr>
                                        <p:cTn id="71" dur="1000" fill="hold"/>
                                        <p:tgtEl>
                                          <p:spTgt spid="68"/>
                                        </p:tgtEl>
                                        <p:attrNameLst>
                                          <p:attrName>ppt_x</p:attrName>
                                        </p:attrNameLst>
                                      </p:cBhvr>
                                      <p:tavLst>
                                        <p:tav tm="0">
                                          <p:val>
                                            <p:strVal val="#ppt_x"/>
                                          </p:val>
                                        </p:tav>
                                        <p:tav tm="100000">
                                          <p:val>
                                            <p:strVal val="#ppt_x"/>
                                          </p:val>
                                        </p:tav>
                                      </p:tavLst>
                                    </p:anim>
                                    <p:anim calcmode="lin" valueType="num">
                                      <p:cBhvr>
                                        <p:cTn id="72" dur="1000" fill="hold"/>
                                        <p:tgtEl>
                                          <p:spTgt spid="68"/>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7" presetClass="entr" presetSubtype="0" fill="hold" nodeType="clickEffect">
                                  <p:stCondLst>
                                    <p:cond delay="0"/>
                                  </p:stCondLst>
                                  <p:childTnLst>
                                    <p:set>
                                      <p:cBhvr>
                                        <p:cTn id="76" dur="1" fill="hold">
                                          <p:stCondLst>
                                            <p:cond delay="0"/>
                                          </p:stCondLst>
                                        </p:cTn>
                                        <p:tgtEl>
                                          <p:spTgt spid="69"/>
                                        </p:tgtEl>
                                        <p:attrNameLst>
                                          <p:attrName>style.visibility</p:attrName>
                                        </p:attrNameLst>
                                      </p:cBhvr>
                                      <p:to>
                                        <p:strVal val="visible"/>
                                      </p:to>
                                    </p:set>
                                    <p:animEffect transition="in" filter="fade">
                                      <p:cBhvr>
                                        <p:cTn id="77" dur="1000"/>
                                        <p:tgtEl>
                                          <p:spTgt spid="69"/>
                                        </p:tgtEl>
                                      </p:cBhvr>
                                    </p:animEffect>
                                    <p:anim calcmode="lin" valueType="num">
                                      <p:cBhvr>
                                        <p:cTn id="78" dur="1000" fill="hold"/>
                                        <p:tgtEl>
                                          <p:spTgt spid="69"/>
                                        </p:tgtEl>
                                        <p:attrNameLst>
                                          <p:attrName>ppt_x</p:attrName>
                                        </p:attrNameLst>
                                      </p:cBhvr>
                                      <p:tavLst>
                                        <p:tav tm="0">
                                          <p:val>
                                            <p:strVal val="#ppt_x"/>
                                          </p:val>
                                        </p:tav>
                                        <p:tav tm="100000">
                                          <p:val>
                                            <p:strVal val="#ppt_x"/>
                                          </p:val>
                                        </p:tav>
                                      </p:tavLst>
                                    </p:anim>
                                    <p:anim calcmode="lin" valueType="num">
                                      <p:cBhvr>
                                        <p:cTn id="79" dur="1000" fill="hold"/>
                                        <p:tgtEl>
                                          <p:spTgt spid="69"/>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14" presetClass="entr" presetSubtype="10" fill="hold" nodeType="clickEffect">
                                  <p:stCondLst>
                                    <p:cond delay="0"/>
                                  </p:stCondLst>
                                  <p:childTnLst>
                                    <p:set>
                                      <p:cBhvr>
                                        <p:cTn id="83" dur="1" fill="hold">
                                          <p:stCondLst>
                                            <p:cond delay="0"/>
                                          </p:stCondLst>
                                        </p:cTn>
                                        <p:tgtEl>
                                          <p:spTgt spid="70"/>
                                        </p:tgtEl>
                                        <p:attrNameLst>
                                          <p:attrName>style.visibility</p:attrName>
                                        </p:attrNameLst>
                                      </p:cBhvr>
                                      <p:to>
                                        <p:strVal val="visible"/>
                                      </p:to>
                                    </p:set>
                                    <p:animEffect transition="in" filter="randombar(horizontal)">
                                      <p:cBhvr>
                                        <p:cTn id="84" dur="500"/>
                                        <p:tgtEl>
                                          <p:spTgt spid="70"/>
                                        </p:tgtEl>
                                      </p:cBhvr>
                                    </p:animEffect>
                                  </p:childTnLst>
                                </p:cTn>
                              </p:par>
                              <p:par>
                                <p:cTn id="85" presetID="14" presetClass="entr" presetSubtype="10" fill="hold" nodeType="withEffect">
                                  <p:stCondLst>
                                    <p:cond delay="0"/>
                                  </p:stCondLst>
                                  <p:childTnLst>
                                    <p:set>
                                      <p:cBhvr>
                                        <p:cTn id="86" dur="1" fill="hold">
                                          <p:stCondLst>
                                            <p:cond delay="0"/>
                                          </p:stCondLst>
                                        </p:cTn>
                                        <p:tgtEl>
                                          <p:spTgt spid="71"/>
                                        </p:tgtEl>
                                        <p:attrNameLst>
                                          <p:attrName>style.visibility</p:attrName>
                                        </p:attrNameLst>
                                      </p:cBhvr>
                                      <p:to>
                                        <p:strVal val="visible"/>
                                      </p:to>
                                    </p:set>
                                    <p:animEffect transition="in" filter="randombar(horizontal)">
                                      <p:cBhvr>
                                        <p:cTn id="87" dur="500"/>
                                        <p:tgtEl>
                                          <p:spTgt spid="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Continuous Integration/ Continuous Deployment (CI/CD)</a:t>
            </a:r>
            <a:endParaRPr lang="en-US" sz="3600" b="1"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 y="491490"/>
            <a:ext cx="12192000" cy="1114888"/>
          </a:xfrm>
        </p:spPr>
        <p:txBody>
          <a:bodyPr/>
          <a:lstStyle/>
          <a:p>
            <a:pPr marL="0" indent="0" algn="just"/>
            <a:r>
              <a:rPr lang="en-US" dirty="0">
                <a:solidFill>
                  <a:srgbClr val="002060"/>
                </a:solidFill>
              </a:rPr>
              <a:t>The benefits of using CI/CD for development include:</a:t>
            </a:r>
          </a:p>
          <a:p>
            <a:pPr marL="814388" lvl="1" indent="-449263" algn="just" defTabSz="457105">
              <a:lnSpc>
                <a:spcPct val="100000"/>
              </a:lnSpc>
              <a:spcBef>
                <a:spcPct val="20000"/>
              </a:spcBef>
              <a:buFont typeface="Wingdings" panose="05000000000000000000" pitchFamily="2" charset="2"/>
              <a:buChar char="ü"/>
            </a:pPr>
            <a:r>
              <a:rPr lang="en-US" sz="2000" dirty="0">
                <a:solidFill>
                  <a:srgbClr val="002060"/>
                </a:solidFill>
              </a:rPr>
              <a:t>Integration with agile methodologies</a:t>
            </a:r>
          </a:p>
          <a:p>
            <a:pPr marL="814388" lvl="1" indent="-449263" algn="just" defTabSz="457105">
              <a:lnSpc>
                <a:spcPct val="100000"/>
              </a:lnSpc>
              <a:spcBef>
                <a:spcPct val="20000"/>
              </a:spcBef>
              <a:buFont typeface="Wingdings" panose="05000000000000000000" pitchFamily="2" charset="2"/>
              <a:buChar char="ü"/>
            </a:pPr>
            <a:r>
              <a:rPr lang="en-US" sz="2000" dirty="0">
                <a:solidFill>
                  <a:srgbClr val="002060"/>
                </a:solidFill>
              </a:rPr>
              <a:t>Shorter Mean Time To Resolution (MTTR)</a:t>
            </a:r>
          </a:p>
          <a:p>
            <a:pPr marL="814388" lvl="1" indent="-449263" algn="just" defTabSz="457105">
              <a:lnSpc>
                <a:spcPct val="100000"/>
              </a:lnSpc>
              <a:spcBef>
                <a:spcPct val="20000"/>
              </a:spcBef>
              <a:buFont typeface="Wingdings" panose="05000000000000000000" pitchFamily="2" charset="2"/>
              <a:buChar char="ü"/>
            </a:pPr>
            <a:r>
              <a:rPr lang="en-US" sz="2000" dirty="0">
                <a:solidFill>
                  <a:srgbClr val="002060"/>
                </a:solidFill>
              </a:rPr>
              <a:t>Automated deployment</a:t>
            </a:r>
          </a:p>
          <a:p>
            <a:pPr marL="814388" lvl="1" indent="-449263" algn="just" defTabSz="457105">
              <a:lnSpc>
                <a:spcPct val="100000"/>
              </a:lnSpc>
              <a:spcBef>
                <a:spcPct val="20000"/>
              </a:spcBef>
              <a:buFont typeface="Wingdings" panose="05000000000000000000" pitchFamily="2" charset="2"/>
              <a:buChar char="ü"/>
            </a:pPr>
            <a:r>
              <a:rPr lang="en-US" sz="2000" dirty="0">
                <a:solidFill>
                  <a:srgbClr val="002060"/>
                </a:solidFill>
              </a:rPr>
              <a:t>Less disruptive feature releases</a:t>
            </a:r>
          </a:p>
          <a:p>
            <a:pPr marL="814388" lvl="1" indent="-449263" algn="just" defTabSz="457105">
              <a:lnSpc>
                <a:spcPct val="100000"/>
              </a:lnSpc>
              <a:spcBef>
                <a:spcPct val="20000"/>
              </a:spcBef>
              <a:buFont typeface="Wingdings" panose="05000000000000000000" pitchFamily="2" charset="2"/>
              <a:buChar char="ü"/>
            </a:pPr>
            <a:r>
              <a:rPr lang="en-US" sz="2000" dirty="0">
                <a:solidFill>
                  <a:srgbClr val="002060"/>
                </a:solidFill>
              </a:rPr>
              <a:t>Improved quality</a:t>
            </a:r>
          </a:p>
          <a:p>
            <a:pPr marL="814388" lvl="1" indent="-449263" algn="just" defTabSz="457105">
              <a:lnSpc>
                <a:spcPct val="100000"/>
              </a:lnSpc>
              <a:spcBef>
                <a:spcPct val="20000"/>
              </a:spcBef>
              <a:buFont typeface="Wingdings" panose="05000000000000000000" pitchFamily="2" charset="2"/>
              <a:buChar char="ü"/>
            </a:pPr>
            <a:r>
              <a:rPr lang="en-US" sz="2000" dirty="0">
                <a:solidFill>
                  <a:srgbClr val="002060"/>
                </a:solidFill>
              </a:rPr>
              <a:t>Improved time to market</a:t>
            </a:r>
          </a:p>
          <a:p>
            <a:pPr marL="342900" indent="-342900" algn="just">
              <a:buFont typeface="Courier New" panose="02070309020205020404" pitchFamily="49" charset="0"/>
              <a:buChar char="o"/>
            </a:pPr>
            <a:endParaRPr lang="en-US" dirty="0">
              <a:solidFill>
                <a:srgbClr val="002060"/>
              </a:solidFill>
            </a:endParaRPr>
          </a:p>
          <a:p>
            <a:pPr marL="342900" indent="-342900" algn="just">
              <a:buFont typeface="Courier New" panose="02070309020205020404" pitchFamily="49" charset="0"/>
              <a:buChar char="o"/>
            </a:pPr>
            <a:endParaRPr lang="en-US" dirty="0">
              <a:solidFill>
                <a:srgbClr val="002060"/>
              </a:solidFill>
            </a:endParaRPr>
          </a:p>
        </p:txBody>
      </p:sp>
    </p:spTree>
    <p:custDataLst>
      <p:tags r:id="rId1"/>
    </p:custDataLst>
    <p:extLst>
      <p:ext uri="{BB962C8B-B14F-4D97-AF65-F5344CB8AC3E}">
        <p14:creationId xmlns:p14="http://schemas.microsoft.com/office/powerpoint/2010/main" val="1367933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Security</a:t>
            </a:r>
            <a:endParaRPr lang="en-US" sz="3600" b="1"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 y="491490"/>
            <a:ext cx="12192000" cy="1114888"/>
          </a:xfrm>
        </p:spPr>
        <p:txBody>
          <a:bodyPr/>
          <a:lstStyle/>
          <a:p>
            <a:pPr marL="342900" indent="-342900" algn="just">
              <a:buFont typeface="Courier New" panose="02070309020205020404" pitchFamily="49" charset="0"/>
              <a:buChar char="o"/>
            </a:pPr>
            <a:r>
              <a:rPr lang="en-US" dirty="0">
                <a:solidFill>
                  <a:srgbClr val="002060"/>
                </a:solidFill>
              </a:rPr>
              <a:t>Some of the applications which needs to be considered for cloud deployment are given below:</a:t>
            </a:r>
          </a:p>
          <a:p>
            <a:pPr marL="901700" lvl="1" indent="-368300" algn="just" defTabSz="457105">
              <a:lnSpc>
                <a:spcPct val="100000"/>
              </a:lnSpc>
              <a:spcBef>
                <a:spcPct val="20000"/>
              </a:spcBef>
              <a:buFont typeface="Wingdings" panose="05000000000000000000" pitchFamily="2" charset="2"/>
              <a:buChar char="ü"/>
            </a:pPr>
            <a:r>
              <a:rPr lang="en-US" sz="2000" b="1" dirty="0">
                <a:solidFill>
                  <a:srgbClr val="002060"/>
                </a:solidFill>
              </a:rPr>
              <a:t>Firewalls</a:t>
            </a:r>
          </a:p>
          <a:p>
            <a:pPr marL="901700" lvl="1" indent="-368300" algn="just" defTabSz="457105">
              <a:lnSpc>
                <a:spcPct val="100000"/>
              </a:lnSpc>
              <a:spcBef>
                <a:spcPct val="20000"/>
              </a:spcBef>
              <a:buFont typeface="Wingdings" panose="05000000000000000000" pitchFamily="2" charset="2"/>
              <a:buChar char="ü"/>
            </a:pPr>
            <a:r>
              <a:rPr lang="en-US" sz="2000" dirty="0">
                <a:solidFill>
                  <a:srgbClr val="002060"/>
                </a:solidFill>
              </a:rPr>
              <a:t>Load balancers</a:t>
            </a:r>
          </a:p>
          <a:p>
            <a:pPr marL="901700" lvl="1" indent="-368300" algn="just" defTabSz="457105">
              <a:lnSpc>
                <a:spcPct val="100000"/>
              </a:lnSpc>
              <a:spcBef>
                <a:spcPct val="20000"/>
              </a:spcBef>
              <a:buFont typeface="Wingdings" panose="05000000000000000000" pitchFamily="2" charset="2"/>
              <a:buChar char="ü"/>
            </a:pPr>
            <a:r>
              <a:rPr lang="en-US" sz="2000" dirty="0">
                <a:solidFill>
                  <a:srgbClr val="002060"/>
                </a:solidFill>
              </a:rPr>
              <a:t>DNS</a:t>
            </a:r>
          </a:p>
          <a:p>
            <a:pPr marL="901700" lvl="1" indent="-368300" algn="just" defTabSz="457105">
              <a:lnSpc>
                <a:spcPct val="100000"/>
              </a:lnSpc>
              <a:spcBef>
                <a:spcPct val="20000"/>
              </a:spcBef>
              <a:buFont typeface="Wingdings" panose="05000000000000000000" pitchFamily="2" charset="2"/>
              <a:buChar char="ü"/>
            </a:pPr>
            <a:r>
              <a:rPr lang="en-US" sz="2000" dirty="0">
                <a:solidFill>
                  <a:srgbClr val="002060"/>
                </a:solidFill>
              </a:rPr>
              <a:t>Reverse proxies</a:t>
            </a:r>
          </a:p>
          <a:p>
            <a:pPr marL="342900" indent="-342900" algn="just">
              <a:buFont typeface="Courier New" panose="02070309020205020404" pitchFamily="49" charset="0"/>
              <a:buChar char="o"/>
            </a:pPr>
            <a:endParaRPr lang="en-US" dirty="0">
              <a:solidFill>
                <a:srgbClr val="002060"/>
              </a:solidFill>
            </a:endParaRPr>
          </a:p>
        </p:txBody>
      </p:sp>
      <p:pic>
        <p:nvPicPr>
          <p:cNvPr id="2" name="Picture 1">
            <a:extLst>
              <a:ext uri="{FF2B5EF4-FFF2-40B4-BE49-F238E27FC236}">
                <a16:creationId xmlns:a16="http://schemas.microsoft.com/office/drawing/2014/main" id="{E718141F-11C3-602A-F5E3-F9C5D657631A}"/>
              </a:ext>
            </a:extLst>
          </p:cNvPr>
          <p:cNvPicPr>
            <a:picLocks noChangeAspect="1"/>
          </p:cNvPicPr>
          <p:nvPr/>
        </p:nvPicPr>
        <p:blipFill>
          <a:blip r:embed="rId4"/>
          <a:stretch>
            <a:fillRect/>
          </a:stretch>
        </p:blipFill>
        <p:spPr>
          <a:xfrm>
            <a:off x="3708400" y="917995"/>
            <a:ext cx="4150468" cy="1376766"/>
          </a:xfrm>
          <a:prstGeom prst="rect">
            <a:avLst/>
          </a:prstGeom>
          <a:ln>
            <a:solidFill>
              <a:schemeClr val="bg1">
                <a:lumMod val="85000"/>
              </a:schemeClr>
            </a:solidFill>
          </a:ln>
        </p:spPr>
      </p:pic>
      <p:sp>
        <p:nvSpPr>
          <p:cNvPr id="6" name="TextBox 5">
            <a:extLst>
              <a:ext uri="{FF2B5EF4-FFF2-40B4-BE49-F238E27FC236}">
                <a16:creationId xmlns:a16="http://schemas.microsoft.com/office/drawing/2014/main" id="{C3DE3243-54BE-974D-C54C-566AF05D6DAC}"/>
              </a:ext>
            </a:extLst>
          </p:cNvPr>
          <p:cNvSpPr txBox="1"/>
          <p:nvPr/>
        </p:nvSpPr>
        <p:spPr>
          <a:xfrm>
            <a:off x="-9526" y="2644716"/>
            <a:ext cx="7868393" cy="2308324"/>
          </a:xfrm>
          <a:prstGeom prst="rect">
            <a:avLst/>
          </a:prstGeom>
          <a:noFill/>
        </p:spPr>
        <p:txBody>
          <a:bodyPr wrap="square">
            <a:spAutoFit/>
          </a:bodyPr>
          <a:lstStyle/>
          <a:p>
            <a:pPr marL="342900" lvl="1" indent="-342900" algn="just" defTabSz="457105">
              <a:spcBef>
                <a:spcPct val="20000"/>
              </a:spcBef>
              <a:buFont typeface="Courier New" panose="02070309020205020404" pitchFamily="49" charset="0"/>
              <a:buChar char="o"/>
            </a:pPr>
            <a:r>
              <a:rPr lang="en-US" sz="2000" i="1" dirty="0">
                <a:solidFill>
                  <a:srgbClr val="002060"/>
                </a:solidFill>
              </a:rPr>
              <a:t>You might sometimes set up your systems so that </a:t>
            </a:r>
            <a:r>
              <a:rPr lang="en-US" sz="2000" b="1" i="1" dirty="0">
                <a:solidFill>
                  <a:srgbClr val="002060"/>
                </a:solidFill>
              </a:rPr>
              <a:t>logins to sensitive systems can only come from a single machine</a:t>
            </a:r>
            <a:r>
              <a:rPr lang="en-US" sz="2000" i="1" dirty="0">
                <a:solidFill>
                  <a:srgbClr val="002060"/>
                </a:solidFill>
              </a:rPr>
              <a:t>. This is called a “jump box”. </a:t>
            </a:r>
          </a:p>
          <a:p>
            <a:pPr marL="342900" lvl="1" indent="-342900" algn="just" defTabSz="457105">
              <a:spcBef>
                <a:spcPct val="20000"/>
              </a:spcBef>
              <a:buFont typeface="Courier New" panose="02070309020205020404" pitchFamily="49" charset="0"/>
              <a:buChar char="o"/>
            </a:pPr>
            <a:r>
              <a:rPr lang="en-US" sz="2000" i="1" dirty="0">
                <a:solidFill>
                  <a:srgbClr val="002060"/>
                </a:solidFill>
              </a:rPr>
              <a:t>A jump box can be used to provide additional access while still providing an additional layer of security. It sets up the systems so that logins can only come from a single machine, and everyone must log into that server first, then log into the target machine from there.</a:t>
            </a:r>
          </a:p>
        </p:txBody>
      </p:sp>
      <p:pic>
        <p:nvPicPr>
          <p:cNvPr id="7" name="Picture 6">
            <a:extLst>
              <a:ext uri="{FF2B5EF4-FFF2-40B4-BE49-F238E27FC236}">
                <a16:creationId xmlns:a16="http://schemas.microsoft.com/office/drawing/2014/main" id="{81BA560A-E7C6-469B-3EB8-884FB0733454}"/>
              </a:ext>
            </a:extLst>
          </p:cNvPr>
          <p:cNvPicPr>
            <a:picLocks noChangeAspect="1"/>
          </p:cNvPicPr>
          <p:nvPr/>
        </p:nvPicPr>
        <p:blipFill>
          <a:blip r:embed="rId5"/>
          <a:stretch>
            <a:fillRect/>
          </a:stretch>
        </p:blipFill>
        <p:spPr>
          <a:xfrm>
            <a:off x="7858868" y="3148859"/>
            <a:ext cx="4138191" cy="1414381"/>
          </a:xfrm>
          <a:prstGeom prst="rect">
            <a:avLst/>
          </a:prstGeom>
          <a:ln>
            <a:solidFill>
              <a:schemeClr val="bg1">
                <a:lumMod val="85000"/>
              </a:schemeClr>
            </a:solidFill>
          </a:ln>
        </p:spPr>
      </p:pic>
    </p:spTree>
    <p:custDataLst>
      <p:tags r:id="rId1"/>
    </p:custDataLst>
    <p:extLst>
      <p:ext uri="{BB962C8B-B14F-4D97-AF65-F5344CB8AC3E}">
        <p14:creationId xmlns:p14="http://schemas.microsoft.com/office/powerpoint/2010/main" val="163453171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Security</a:t>
            </a:r>
            <a:endParaRPr lang="en-US" sz="3600" b="1"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 y="491490"/>
            <a:ext cx="12192000" cy="1114888"/>
          </a:xfrm>
        </p:spPr>
        <p:txBody>
          <a:bodyPr/>
          <a:lstStyle/>
          <a:p>
            <a:pPr marL="342900" indent="-342900" algn="just">
              <a:buFont typeface="Courier New" panose="02070309020205020404" pitchFamily="49" charset="0"/>
              <a:buChar char="o"/>
            </a:pPr>
            <a:r>
              <a:rPr lang="en-US" dirty="0">
                <a:solidFill>
                  <a:srgbClr val="002060"/>
                </a:solidFill>
              </a:rPr>
              <a:t>Some of the applications which needs to be considered for cloud deployment are given below:</a:t>
            </a:r>
          </a:p>
          <a:p>
            <a:pPr marL="901700" lvl="1" indent="-368300" algn="just" defTabSz="457105">
              <a:lnSpc>
                <a:spcPct val="100000"/>
              </a:lnSpc>
              <a:spcBef>
                <a:spcPct val="20000"/>
              </a:spcBef>
              <a:buFont typeface="Wingdings" panose="05000000000000000000" pitchFamily="2" charset="2"/>
              <a:buChar char="ü"/>
            </a:pPr>
            <a:r>
              <a:rPr lang="en-US" sz="2000" dirty="0">
                <a:solidFill>
                  <a:srgbClr val="002060"/>
                </a:solidFill>
              </a:rPr>
              <a:t>Firewalls</a:t>
            </a:r>
          </a:p>
          <a:p>
            <a:pPr marL="901700" lvl="1" indent="-368300" algn="just" defTabSz="457105">
              <a:lnSpc>
                <a:spcPct val="100000"/>
              </a:lnSpc>
              <a:spcBef>
                <a:spcPct val="20000"/>
              </a:spcBef>
              <a:buFont typeface="Wingdings" panose="05000000000000000000" pitchFamily="2" charset="2"/>
              <a:buChar char="ü"/>
            </a:pPr>
            <a:r>
              <a:rPr lang="en-US" sz="2000" b="1" dirty="0">
                <a:solidFill>
                  <a:srgbClr val="002060"/>
                </a:solidFill>
              </a:rPr>
              <a:t>Load balancers</a:t>
            </a:r>
          </a:p>
          <a:p>
            <a:pPr marL="901700" lvl="1" indent="-368300" algn="just" defTabSz="457105">
              <a:lnSpc>
                <a:spcPct val="100000"/>
              </a:lnSpc>
              <a:spcBef>
                <a:spcPct val="20000"/>
              </a:spcBef>
              <a:buFont typeface="Wingdings" panose="05000000000000000000" pitchFamily="2" charset="2"/>
              <a:buChar char="ü"/>
            </a:pPr>
            <a:r>
              <a:rPr lang="en-US" sz="2000" dirty="0">
                <a:solidFill>
                  <a:srgbClr val="002060"/>
                </a:solidFill>
              </a:rPr>
              <a:t>DNS</a:t>
            </a:r>
          </a:p>
          <a:p>
            <a:pPr marL="901700" lvl="1" indent="-368300" algn="just" defTabSz="457105">
              <a:lnSpc>
                <a:spcPct val="100000"/>
              </a:lnSpc>
              <a:spcBef>
                <a:spcPct val="20000"/>
              </a:spcBef>
              <a:buFont typeface="Wingdings" panose="05000000000000000000" pitchFamily="2" charset="2"/>
              <a:buChar char="ü"/>
            </a:pPr>
            <a:r>
              <a:rPr lang="en-US" sz="2000" dirty="0">
                <a:solidFill>
                  <a:srgbClr val="002060"/>
                </a:solidFill>
              </a:rPr>
              <a:t>Reverse proxies</a:t>
            </a:r>
          </a:p>
          <a:p>
            <a:pPr marL="342900" indent="-342900" algn="just">
              <a:buFont typeface="Courier New" panose="02070309020205020404" pitchFamily="49" charset="0"/>
              <a:buChar char="o"/>
            </a:pPr>
            <a:endParaRPr lang="en-US" dirty="0">
              <a:solidFill>
                <a:srgbClr val="002060"/>
              </a:solidFill>
            </a:endParaRPr>
          </a:p>
        </p:txBody>
      </p:sp>
      <p:sp>
        <p:nvSpPr>
          <p:cNvPr id="6" name="TextBox 5">
            <a:extLst>
              <a:ext uri="{FF2B5EF4-FFF2-40B4-BE49-F238E27FC236}">
                <a16:creationId xmlns:a16="http://schemas.microsoft.com/office/drawing/2014/main" id="{C3DE3243-54BE-974D-C54C-566AF05D6DAC}"/>
              </a:ext>
            </a:extLst>
          </p:cNvPr>
          <p:cNvSpPr txBox="1"/>
          <p:nvPr/>
        </p:nvSpPr>
        <p:spPr>
          <a:xfrm>
            <a:off x="2793581" y="873399"/>
            <a:ext cx="6442338" cy="1754326"/>
          </a:xfrm>
          <a:prstGeom prst="rect">
            <a:avLst/>
          </a:prstGeom>
          <a:noFill/>
        </p:spPr>
        <p:txBody>
          <a:bodyPr wrap="square">
            <a:spAutoFit/>
          </a:bodyPr>
          <a:lstStyle/>
          <a:p>
            <a:pPr marL="342900" lvl="1" indent="-342900" algn="just" defTabSz="457105">
              <a:spcBef>
                <a:spcPct val="20000"/>
              </a:spcBef>
              <a:buFont typeface="Courier New" panose="02070309020205020404" pitchFamily="49" charset="0"/>
              <a:buChar char="o"/>
            </a:pPr>
            <a:r>
              <a:rPr lang="en-US" sz="2000" i="1" dirty="0">
                <a:solidFill>
                  <a:srgbClr val="002060"/>
                </a:solidFill>
              </a:rPr>
              <a:t>A load balancer takes requests and balances them by spreading them out among multiple servers.</a:t>
            </a:r>
          </a:p>
          <a:p>
            <a:pPr marL="342900" lvl="1" indent="-342900" algn="just" defTabSz="457105">
              <a:spcBef>
                <a:spcPct val="20000"/>
              </a:spcBef>
              <a:buFont typeface="Courier New" panose="02070309020205020404" pitchFamily="49" charset="0"/>
              <a:buChar char="o"/>
            </a:pPr>
            <a:r>
              <a:rPr lang="en-US" sz="2000" i="1" dirty="0">
                <a:solidFill>
                  <a:srgbClr val="002060"/>
                </a:solidFill>
              </a:rPr>
              <a:t>A load balancer parcels out requests to different servers.</a:t>
            </a:r>
          </a:p>
          <a:p>
            <a:pPr marL="342900" lvl="1" indent="-342900" algn="just" defTabSz="457105">
              <a:spcBef>
                <a:spcPct val="20000"/>
              </a:spcBef>
              <a:buFont typeface="Courier New" panose="02070309020205020404" pitchFamily="49" charset="0"/>
              <a:buChar char="o"/>
            </a:pPr>
            <a:r>
              <a:rPr lang="en-US" sz="2000" i="1" dirty="0">
                <a:solidFill>
                  <a:srgbClr val="002060"/>
                </a:solidFill>
              </a:rPr>
              <a:t>Load balancers makes their decisions on which servers should get a particular request in a few different ways.</a:t>
            </a:r>
          </a:p>
        </p:txBody>
      </p:sp>
      <p:pic>
        <p:nvPicPr>
          <p:cNvPr id="4" name="Picture 3">
            <a:extLst>
              <a:ext uri="{FF2B5EF4-FFF2-40B4-BE49-F238E27FC236}">
                <a16:creationId xmlns:a16="http://schemas.microsoft.com/office/drawing/2014/main" id="{A7FF0CC7-BD8B-A9C6-D31A-3E638885893E}"/>
              </a:ext>
            </a:extLst>
          </p:cNvPr>
          <p:cNvPicPr>
            <a:picLocks noChangeAspect="1"/>
          </p:cNvPicPr>
          <p:nvPr/>
        </p:nvPicPr>
        <p:blipFill>
          <a:blip r:embed="rId4"/>
          <a:stretch>
            <a:fillRect/>
          </a:stretch>
        </p:blipFill>
        <p:spPr>
          <a:xfrm>
            <a:off x="9235919" y="873399"/>
            <a:ext cx="2819976" cy="3050541"/>
          </a:xfrm>
          <a:prstGeom prst="rect">
            <a:avLst/>
          </a:prstGeom>
          <a:ln>
            <a:solidFill>
              <a:schemeClr val="bg1">
                <a:lumMod val="85000"/>
              </a:schemeClr>
            </a:solidFill>
          </a:ln>
        </p:spPr>
      </p:pic>
      <p:pic>
        <p:nvPicPr>
          <p:cNvPr id="8" name="Picture 7">
            <a:extLst>
              <a:ext uri="{FF2B5EF4-FFF2-40B4-BE49-F238E27FC236}">
                <a16:creationId xmlns:a16="http://schemas.microsoft.com/office/drawing/2014/main" id="{FB6C00D7-9E50-06FA-21C6-71B65C965038}"/>
              </a:ext>
            </a:extLst>
          </p:cNvPr>
          <p:cNvPicPr>
            <a:picLocks noChangeAspect="1"/>
          </p:cNvPicPr>
          <p:nvPr/>
        </p:nvPicPr>
        <p:blipFill>
          <a:blip r:embed="rId5"/>
          <a:stretch>
            <a:fillRect/>
          </a:stretch>
        </p:blipFill>
        <p:spPr>
          <a:xfrm>
            <a:off x="365421" y="2826755"/>
            <a:ext cx="2936579" cy="1507404"/>
          </a:xfrm>
          <a:prstGeom prst="rect">
            <a:avLst/>
          </a:prstGeom>
          <a:ln>
            <a:solidFill>
              <a:schemeClr val="bg1">
                <a:lumMod val="85000"/>
              </a:schemeClr>
            </a:solidFill>
          </a:ln>
        </p:spPr>
      </p:pic>
      <p:pic>
        <p:nvPicPr>
          <p:cNvPr id="9" name="Picture 8">
            <a:extLst>
              <a:ext uri="{FF2B5EF4-FFF2-40B4-BE49-F238E27FC236}">
                <a16:creationId xmlns:a16="http://schemas.microsoft.com/office/drawing/2014/main" id="{F5E77797-0C58-BC53-FB54-427EA6749E11}"/>
              </a:ext>
            </a:extLst>
          </p:cNvPr>
          <p:cNvPicPr>
            <a:picLocks noChangeAspect="1"/>
          </p:cNvPicPr>
          <p:nvPr/>
        </p:nvPicPr>
        <p:blipFill>
          <a:blip r:embed="rId6"/>
          <a:stretch>
            <a:fillRect/>
          </a:stretch>
        </p:blipFill>
        <p:spPr>
          <a:xfrm>
            <a:off x="3454684" y="3251374"/>
            <a:ext cx="2815634" cy="1430802"/>
          </a:xfrm>
          <a:prstGeom prst="rect">
            <a:avLst/>
          </a:prstGeom>
          <a:ln>
            <a:solidFill>
              <a:schemeClr val="bg1">
                <a:lumMod val="85000"/>
              </a:schemeClr>
            </a:solidFill>
          </a:ln>
        </p:spPr>
      </p:pic>
      <p:pic>
        <p:nvPicPr>
          <p:cNvPr id="10" name="Picture 9">
            <a:extLst>
              <a:ext uri="{FF2B5EF4-FFF2-40B4-BE49-F238E27FC236}">
                <a16:creationId xmlns:a16="http://schemas.microsoft.com/office/drawing/2014/main" id="{55885BBC-8763-261C-5E5D-AF2627180A66}"/>
              </a:ext>
            </a:extLst>
          </p:cNvPr>
          <p:cNvPicPr>
            <a:picLocks noChangeAspect="1"/>
          </p:cNvPicPr>
          <p:nvPr/>
        </p:nvPicPr>
        <p:blipFill>
          <a:blip r:embed="rId7"/>
          <a:stretch>
            <a:fillRect/>
          </a:stretch>
        </p:blipFill>
        <p:spPr>
          <a:xfrm>
            <a:off x="6531593" y="3966775"/>
            <a:ext cx="2443050" cy="1430802"/>
          </a:xfrm>
          <a:prstGeom prst="rect">
            <a:avLst/>
          </a:prstGeom>
          <a:ln>
            <a:solidFill>
              <a:schemeClr val="bg1">
                <a:lumMod val="85000"/>
              </a:schemeClr>
            </a:solidFill>
          </a:ln>
        </p:spPr>
      </p:pic>
      <p:pic>
        <p:nvPicPr>
          <p:cNvPr id="11" name="Picture 10">
            <a:extLst>
              <a:ext uri="{FF2B5EF4-FFF2-40B4-BE49-F238E27FC236}">
                <a16:creationId xmlns:a16="http://schemas.microsoft.com/office/drawing/2014/main" id="{3AE1948C-0934-4DD0-5C7F-43A9E820B9D7}"/>
              </a:ext>
            </a:extLst>
          </p:cNvPr>
          <p:cNvPicPr>
            <a:picLocks noChangeAspect="1"/>
          </p:cNvPicPr>
          <p:nvPr/>
        </p:nvPicPr>
        <p:blipFill>
          <a:blip r:embed="rId8"/>
          <a:stretch>
            <a:fillRect/>
          </a:stretch>
        </p:blipFill>
        <p:spPr>
          <a:xfrm>
            <a:off x="9383528" y="4305849"/>
            <a:ext cx="2672367" cy="1361905"/>
          </a:xfrm>
          <a:prstGeom prst="rect">
            <a:avLst/>
          </a:prstGeom>
          <a:ln>
            <a:solidFill>
              <a:schemeClr val="bg1">
                <a:lumMod val="85000"/>
              </a:schemeClr>
            </a:solidFill>
          </a:ln>
        </p:spPr>
      </p:pic>
    </p:spTree>
    <p:custDataLst>
      <p:tags r:id="rId1"/>
    </p:custDataLst>
    <p:extLst>
      <p:ext uri="{BB962C8B-B14F-4D97-AF65-F5344CB8AC3E}">
        <p14:creationId xmlns:p14="http://schemas.microsoft.com/office/powerpoint/2010/main" val="278384193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Security</a:t>
            </a:r>
            <a:endParaRPr lang="en-US" sz="3600" b="1"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 y="491490"/>
            <a:ext cx="12064999" cy="1114888"/>
          </a:xfrm>
        </p:spPr>
        <p:txBody>
          <a:bodyPr/>
          <a:lstStyle/>
          <a:p>
            <a:pPr marL="0" indent="0" algn="just"/>
            <a:r>
              <a:rPr lang="en-US" dirty="0">
                <a:solidFill>
                  <a:srgbClr val="002060"/>
                </a:solidFill>
              </a:rPr>
              <a:t>Securing the Data: Best practices for storing encrypted data</a:t>
            </a:r>
          </a:p>
          <a:p>
            <a:pPr marL="342900" indent="-342900" algn="just">
              <a:buFont typeface="Courier New" panose="02070309020205020404" pitchFamily="49" charset="0"/>
              <a:buChar char="o"/>
            </a:pPr>
            <a:r>
              <a:rPr lang="en-US" dirty="0">
                <a:solidFill>
                  <a:srgbClr val="002060"/>
                </a:solidFill>
              </a:rPr>
              <a:t>Data breaches occur </a:t>
            </a:r>
            <a:r>
              <a:rPr lang="en-US" b="1" dirty="0">
                <a:solidFill>
                  <a:srgbClr val="002060"/>
                </a:solidFill>
              </a:rPr>
              <a:t>when data is stored but not protected</a:t>
            </a:r>
            <a:r>
              <a:rPr lang="en-US" dirty="0">
                <a:solidFill>
                  <a:srgbClr val="002060"/>
                </a:solidFill>
              </a:rPr>
              <a:t>. When it comes to protecting data at rest, there are a few things to consider.</a:t>
            </a:r>
          </a:p>
          <a:p>
            <a:pPr marL="1435100" indent="-533400" algn="just">
              <a:buFont typeface="Wingdings" panose="05000000000000000000" pitchFamily="2" charset="2"/>
              <a:buChar char="ü"/>
            </a:pPr>
            <a:r>
              <a:rPr lang="en-US" dirty="0">
                <a:solidFill>
                  <a:srgbClr val="002060"/>
                </a:solidFill>
              </a:rPr>
              <a:t>Encrypting data: Data encryption ensures that when an unauthorized access is gained into the system, the data is not visible in its actual form. There are two methods for encrypting data:</a:t>
            </a:r>
          </a:p>
          <a:p>
            <a:pPr marL="342900" indent="-342900" algn="just">
              <a:buFont typeface="Courier New" panose="02070309020205020404" pitchFamily="49" charset="0"/>
              <a:buChar char="o"/>
            </a:pPr>
            <a:endParaRPr lang="en-US" dirty="0">
              <a:solidFill>
                <a:srgbClr val="002060"/>
              </a:solidFill>
            </a:endParaRPr>
          </a:p>
          <a:p>
            <a:pPr marL="342900" indent="-342900" algn="just">
              <a:buFont typeface="Courier New" panose="02070309020205020404" pitchFamily="49" charset="0"/>
              <a:buChar char="o"/>
            </a:pPr>
            <a:endParaRPr lang="en-US" dirty="0">
              <a:solidFill>
                <a:srgbClr val="002060"/>
              </a:solidFill>
            </a:endParaRPr>
          </a:p>
        </p:txBody>
      </p:sp>
      <p:graphicFrame>
        <p:nvGraphicFramePr>
          <p:cNvPr id="4" name="Table 3">
            <a:extLst>
              <a:ext uri="{FF2B5EF4-FFF2-40B4-BE49-F238E27FC236}">
                <a16:creationId xmlns:a16="http://schemas.microsoft.com/office/drawing/2014/main" id="{6C2DB4D5-0E9B-1A7A-ACBF-126B4767673A}"/>
              </a:ext>
            </a:extLst>
          </p:cNvPr>
          <p:cNvGraphicFramePr>
            <a:graphicFrameLocks noGrp="1"/>
          </p:cNvGraphicFramePr>
          <p:nvPr>
            <p:extLst>
              <p:ext uri="{D42A27DB-BD31-4B8C-83A1-F6EECF244321}">
                <p14:modId xmlns:p14="http://schemas.microsoft.com/office/powerpoint/2010/main" val="4240897460"/>
              </p:ext>
            </p:extLst>
          </p:nvPr>
        </p:nvGraphicFramePr>
        <p:xfrm>
          <a:off x="597616" y="2349171"/>
          <a:ext cx="11340384" cy="1727530"/>
        </p:xfrm>
        <a:graphic>
          <a:graphicData uri="http://schemas.openxmlformats.org/drawingml/2006/table">
            <a:tbl>
              <a:tblPr firstRow="1" bandRow="1">
                <a:tableStyleId>{7DF18680-E054-41AD-8BC1-D1AEF772440D}</a:tableStyleId>
              </a:tblPr>
              <a:tblGrid>
                <a:gridCol w="5485684">
                  <a:extLst>
                    <a:ext uri="{9D8B030D-6E8A-4147-A177-3AD203B41FA5}">
                      <a16:colId xmlns:a16="http://schemas.microsoft.com/office/drawing/2014/main" val="3615952014"/>
                    </a:ext>
                  </a:extLst>
                </a:gridCol>
                <a:gridCol w="5854700">
                  <a:extLst>
                    <a:ext uri="{9D8B030D-6E8A-4147-A177-3AD203B41FA5}">
                      <a16:colId xmlns:a16="http://schemas.microsoft.com/office/drawing/2014/main" val="3808971520"/>
                    </a:ext>
                  </a:extLst>
                </a:gridCol>
              </a:tblGrid>
              <a:tr h="327558">
                <a:tc>
                  <a:txBody>
                    <a:bodyPr/>
                    <a:lstStyle/>
                    <a:p>
                      <a:pPr algn="ctr"/>
                      <a:r>
                        <a:rPr lang="en-US" sz="1400" b="1" dirty="0"/>
                        <a:t>One-way encryption</a:t>
                      </a:r>
                      <a:r>
                        <a:rPr lang="en-US" sz="1400" dirty="0"/>
                        <a:t> </a:t>
                      </a:r>
                      <a:endParaRPr lang="en-US" dirty="0"/>
                    </a:p>
                  </a:txBody>
                  <a:tcPr anchor="ctr"/>
                </a:tc>
                <a:tc>
                  <a:txBody>
                    <a:bodyPr/>
                    <a:lstStyle/>
                    <a:p>
                      <a:pPr algn="ctr"/>
                      <a:r>
                        <a:rPr lang="en-US" sz="1400" b="1" dirty="0"/>
                        <a:t>Two-way encryption</a:t>
                      </a:r>
                      <a:r>
                        <a:rPr lang="en-US" sz="1400" dirty="0"/>
                        <a:t> </a:t>
                      </a:r>
                      <a:endParaRPr lang="en-US" dirty="0"/>
                    </a:p>
                  </a:txBody>
                  <a:tcPr anchor="ctr"/>
                </a:tc>
                <a:extLst>
                  <a:ext uri="{0D108BD9-81ED-4DB2-BD59-A6C34878D82A}">
                    <a16:rowId xmlns:a16="http://schemas.microsoft.com/office/drawing/2014/main" val="2183575871"/>
                  </a:ext>
                </a:extLst>
              </a:tr>
              <a:tr h="1399972">
                <a:tc>
                  <a:txBody>
                    <a:bodyPr/>
                    <a:lstStyle/>
                    <a:p>
                      <a:pPr marL="0" marR="0" lvl="0" indent="0" algn="just" defTabSz="685777" rtl="0" eaLnBrk="1" fontAlgn="auto" latinLnBrk="0" hangingPunct="1">
                        <a:lnSpc>
                          <a:spcPct val="100000"/>
                        </a:lnSpc>
                        <a:spcBef>
                          <a:spcPts val="0"/>
                        </a:spcBef>
                        <a:spcAft>
                          <a:spcPts val="0"/>
                        </a:spcAft>
                        <a:buClrTx/>
                        <a:buSzTx/>
                        <a:buFontTx/>
                        <a:buNone/>
                        <a:tabLst/>
                        <a:defRPr/>
                      </a:pPr>
                      <a:r>
                        <a:rPr lang="en-US" sz="1600" kern="1200" dirty="0">
                          <a:solidFill>
                            <a:schemeClr val="dk1"/>
                          </a:solidFill>
                          <a:latin typeface="+mn-lt"/>
                          <a:ea typeface="+mn-ea"/>
                          <a:cs typeface="+mn-cs"/>
                        </a:rPr>
                        <a:t>One way encryption is simpler: create an encrypted value without necessarily using a specific key, but you cannot unencrypt it.</a:t>
                      </a:r>
                    </a:p>
                    <a:p>
                      <a:pPr marL="0" marR="0" lvl="0" indent="0" algn="just" defTabSz="685777" rtl="0" eaLnBrk="1" fontAlgn="auto" latinLnBrk="0" hangingPunct="1">
                        <a:lnSpc>
                          <a:spcPct val="100000"/>
                        </a:lnSpc>
                        <a:spcBef>
                          <a:spcPts val="0"/>
                        </a:spcBef>
                        <a:spcAft>
                          <a:spcPts val="0"/>
                        </a:spcAft>
                        <a:buClrTx/>
                        <a:buSzTx/>
                        <a:buFontTx/>
                        <a:buNone/>
                        <a:tabLst/>
                        <a:defRPr/>
                      </a:pPr>
                      <a:r>
                        <a:rPr lang="en-US" sz="1600" i="1" kern="1200" dirty="0">
                          <a:solidFill>
                            <a:schemeClr val="dk1"/>
                          </a:solidFill>
                          <a:latin typeface="+mn-lt"/>
                          <a:ea typeface="+mn-ea"/>
                          <a:cs typeface="+mn-cs"/>
                        </a:rPr>
                        <a:t>You would use that for information you do not need to retrieve, just need to compare, such as passwords. </a:t>
                      </a:r>
                    </a:p>
                  </a:txBody>
                  <a:tcPr/>
                </a:tc>
                <a:tc>
                  <a:txBody>
                    <a:bodyPr/>
                    <a:lstStyle/>
                    <a:p>
                      <a:pPr marL="0" marR="0" lvl="0" indent="0" algn="just" defTabSz="685777" rtl="0" eaLnBrk="1" fontAlgn="auto" latinLnBrk="0" hangingPunct="1">
                        <a:lnSpc>
                          <a:spcPct val="100000"/>
                        </a:lnSpc>
                        <a:spcBef>
                          <a:spcPts val="0"/>
                        </a:spcBef>
                        <a:spcAft>
                          <a:spcPts val="0"/>
                        </a:spcAft>
                        <a:buClrTx/>
                        <a:buSzTx/>
                        <a:buFontTx/>
                        <a:buNone/>
                        <a:tabLst/>
                        <a:defRPr/>
                      </a:pPr>
                      <a:r>
                        <a:rPr lang="en-US" sz="1600" kern="1200" dirty="0">
                          <a:solidFill>
                            <a:schemeClr val="dk1"/>
                          </a:solidFill>
                          <a:latin typeface="+mn-lt"/>
                          <a:ea typeface="+mn-ea"/>
                          <a:cs typeface="+mn-cs"/>
                        </a:rPr>
                        <a:t>In Two-way encryption: Encrypt the data </a:t>
                      </a:r>
                      <a:r>
                        <a:rPr lang="en-US" sz="1600" b="1" kern="1200" dirty="0">
                          <a:solidFill>
                            <a:schemeClr val="dk1"/>
                          </a:solidFill>
                          <a:latin typeface="+mn-lt"/>
                          <a:ea typeface="+mn-ea"/>
                          <a:cs typeface="+mn-cs"/>
                        </a:rPr>
                        <a:t>using a key, and then you can use that key (or a variation on it) to decrypt the data </a:t>
                      </a:r>
                      <a:r>
                        <a:rPr lang="en-US" sz="1600" kern="1200" dirty="0">
                          <a:solidFill>
                            <a:schemeClr val="dk1"/>
                          </a:solidFill>
                          <a:latin typeface="+mn-lt"/>
                          <a:ea typeface="+mn-ea"/>
                          <a:cs typeface="+mn-cs"/>
                        </a:rPr>
                        <a:t>to get it back in plaintext. </a:t>
                      </a:r>
                    </a:p>
                    <a:p>
                      <a:pPr marL="0" marR="0" lvl="0" indent="0" algn="just" defTabSz="685777" rtl="0" eaLnBrk="1" fontAlgn="auto" latinLnBrk="0" hangingPunct="1">
                        <a:lnSpc>
                          <a:spcPct val="100000"/>
                        </a:lnSpc>
                        <a:spcBef>
                          <a:spcPts val="0"/>
                        </a:spcBef>
                        <a:spcAft>
                          <a:spcPts val="0"/>
                        </a:spcAft>
                        <a:buClrTx/>
                        <a:buSzTx/>
                        <a:buFontTx/>
                        <a:buNone/>
                        <a:tabLst/>
                        <a:defRPr/>
                      </a:pPr>
                      <a:r>
                        <a:rPr lang="en-US" sz="1600" i="1" kern="1200" dirty="0">
                          <a:solidFill>
                            <a:schemeClr val="dk1"/>
                          </a:solidFill>
                          <a:latin typeface="+mn-lt"/>
                          <a:ea typeface="+mn-ea"/>
                          <a:cs typeface="+mn-cs"/>
                        </a:rPr>
                        <a:t>You would use this for information you would need to access in its original form, such as medical records or social security numbers.</a:t>
                      </a:r>
                    </a:p>
                  </a:txBody>
                  <a:tcPr/>
                </a:tc>
                <a:extLst>
                  <a:ext uri="{0D108BD9-81ED-4DB2-BD59-A6C34878D82A}">
                    <a16:rowId xmlns:a16="http://schemas.microsoft.com/office/drawing/2014/main" val="918341804"/>
                  </a:ext>
                </a:extLst>
              </a:tr>
            </a:tbl>
          </a:graphicData>
        </a:graphic>
      </p:graphicFrame>
    </p:spTree>
    <p:custDataLst>
      <p:tags r:id="rId1"/>
    </p:custDataLst>
    <p:extLst>
      <p:ext uri="{BB962C8B-B14F-4D97-AF65-F5344CB8AC3E}">
        <p14:creationId xmlns:p14="http://schemas.microsoft.com/office/powerpoint/2010/main" val="174271007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Security</a:t>
            </a:r>
            <a:endParaRPr lang="en-US" sz="3600" b="1"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 y="491490"/>
            <a:ext cx="12064999" cy="1114888"/>
          </a:xfrm>
        </p:spPr>
        <p:txBody>
          <a:bodyPr/>
          <a:lstStyle/>
          <a:p>
            <a:pPr marL="0" indent="0" algn="just"/>
            <a:r>
              <a:rPr lang="en-US" b="1" dirty="0">
                <a:solidFill>
                  <a:srgbClr val="002060"/>
                </a:solidFill>
              </a:rPr>
              <a:t>Software vulnerabilities</a:t>
            </a:r>
          </a:p>
          <a:p>
            <a:pPr marL="342900" indent="-342900" algn="just">
              <a:buFont typeface="Courier New" panose="02070309020205020404" pitchFamily="49" charset="0"/>
              <a:buChar char="o"/>
            </a:pPr>
            <a:r>
              <a:rPr lang="en-US" dirty="0">
                <a:solidFill>
                  <a:srgbClr val="002060"/>
                </a:solidFill>
              </a:rPr>
              <a:t>Keeping up with the latest vulnerabilities and patching them as appropriate.</a:t>
            </a:r>
          </a:p>
          <a:p>
            <a:pPr marL="342900" indent="-342900" algn="just">
              <a:buFont typeface="Courier New" panose="02070309020205020404" pitchFamily="49" charset="0"/>
              <a:buChar char="o"/>
            </a:pPr>
            <a:r>
              <a:rPr lang="en-US" dirty="0">
                <a:solidFill>
                  <a:srgbClr val="002060"/>
                </a:solidFill>
              </a:rPr>
              <a:t>Storing too much data: </a:t>
            </a:r>
            <a:r>
              <a:rPr lang="en-US" sz="2000" dirty="0">
                <a:solidFill>
                  <a:srgbClr val="002060"/>
                </a:solidFill>
              </a:rPr>
              <a:t>Unless the data is needed for an essential function, don't store it.</a:t>
            </a:r>
          </a:p>
          <a:p>
            <a:pPr marL="342900" indent="-342900" algn="just">
              <a:buFont typeface="Courier New" panose="02070309020205020404" pitchFamily="49" charset="0"/>
              <a:buChar char="o"/>
            </a:pPr>
            <a:r>
              <a:rPr lang="en-US" dirty="0">
                <a:solidFill>
                  <a:srgbClr val="002060"/>
                </a:solidFill>
              </a:rPr>
              <a:t>Storing data in the cloud: Remember that when storing data in the cloud, it is stored in someone else’s computer. Make sure that your cloud data is encrypted or otherwise protected. </a:t>
            </a:r>
          </a:p>
          <a:p>
            <a:pPr marL="342900" indent="-342900" algn="just">
              <a:buFont typeface="Courier New" panose="02070309020205020404" pitchFamily="49" charset="0"/>
              <a:buChar char="o"/>
            </a:pPr>
            <a:r>
              <a:rPr lang="en-US" dirty="0">
                <a:solidFill>
                  <a:srgbClr val="002060"/>
                </a:solidFill>
              </a:rPr>
              <a:t>Roaming devices: Apps are increasingly on devices that even more portable than laptops, such as tablets and especially cell phones. They are simply easier to lose. Be sure you are not leaving your data vulnerable by encrypting it whenever possible.</a:t>
            </a:r>
          </a:p>
          <a:p>
            <a:pPr marL="342900" indent="-342900" algn="just">
              <a:buFont typeface="Courier New" panose="02070309020205020404" pitchFamily="49" charset="0"/>
              <a:buChar char="o"/>
            </a:pPr>
            <a:r>
              <a:rPr lang="en-US" dirty="0">
                <a:solidFill>
                  <a:srgbClr val="002060"/>
                </a:solidFill>
              </a:rPr>
              <a:t>Data is also vulnerable when it is being transmitted. </a:t>
            </a:r>
            <a:r>
              <a:rPr lang="en-IN" dirty="0">
                <a:solidFill>
                  <a:srgbClr val="002060"/>
                </a:solidFill>
              </a:rPr>
              <a:t>The following can be used to prevent data vulnerability problems:</a:t>
            </a:r>
            <a:endParaRPr lang="en-US" dirty="0">
              <a:solidFill>
                <a:srgbClr val="002060"/>
              </a:solidFill>
            </a:endParaRPr>
          </a:p>
          <a:p>
            <a:pPr marL="1079500" indent="-355600" algn="just">
              <a:buFont typeface="Wingdings" panose="05000000000000000000" pitchFamily="2" charset="2"/>
              <a:buChar char="ü"/>
            </a:pPr>
            <a:r>
              <a:rPr lang="en-US" b="1" dirty="0">
                <a:solidFill>
                  <a:srgbClr val="002060"/>
                </a:solidFill>
              </a:rPr>
              <a:t>SSH</a:t>
            </a:r>
            <a:r>
              <a:rPr lang="en-US" dirty="0">
                <a:solidFill>
                  <a:srgbClr val="002060"/>
                </a:solidFill>
              </a:rPr>
              <a:t> - SSH provides authentication and encryption of messages between the source and target machines, making it difficult or impossible to snoop on the users' actions.</a:t>
            </a:r>
          </a:p>
          <a:p>
            <a:pPr marL="1079500" indent="-355600" algn="just">
              <a:buFont typeface="Wingdings" panose="05000000000000000000" pitchFamily="2" charset="2"/>
              <a:buChar char="ü"/>
            </a:pPr>
            <a:r>
              <a:rPr lang="en-US" b="1" dirty="0">
                <a:solidFill>
                  <a:srgbClr val="002060"/>
                </a:solidFill>
              </a:rPr>
              <a:t>TLS</a:t>
            </a:r>
            <a:r>
              <a:rPr lang="en-US" dirty="0">
                <a:solidFill>
                  <a:srgbClr val="002060"/>
                </a:solidFill>
              </a:rPr>
              <a:t> - TLS provides message authentication and stronger ciphers than SSL.</a:t>
            </a:r>
          </a:p>
          <a:p>
            <a:pPr marL="1079500" indent="-355600" algn="just">
              <a:buFont typeface="Wingdings" panose="05000000000000000000" pitchFamily="2" charset="2"/>
              <a:buChar char="ü"/>
            </a:pPr>
            <a:r>
              <a:rPr lang="en-US" b="1" dirty="0">
                <a:solidFill>
                  <a:srgbClr val="002060"/>
                </a:solidFill>
              </a:rPr>
              <a:t>VPN</a:t>
            </a:r>
            <a:r>
              <a:rPr lang="en-US" dirty="0">
                <a:solidFill>
                  <a:srgbClr val="002060"/>
                </a:solidFill>
              </a:rPr>
              <a:t> - A VPN keeps all application-related traffic inside the network, which acts as a proxy and encrypts all traffic to and from the user. </a:t>
            </a:r>
          </a:p>
          <a:p>
            <a:pPr marL="342900" indent="-342900" algn="just">
              <a:buFont typeface="Courier New" panose="02070309020205020404" pitchFamily="49" charset="0"/>
              <a:buChar char="o"/>
            </a:pPr>
            <a:endParaRPr lang="en-US" dirty="0">
              <a:solidFill>
                <a:srgbClr val="002060"/>
              </a:solidFill>
            </a:endParaRPr>
          </a:p>
          <a:p>
            <a:pPr marL="342900" indent="-342900" algn="just">
              <a:buFont typeface="Courier New" panose="02070309020205020404" pitchFamily="49" charset="0"/>
              <a:buChar char="o"/>
            </a:pPr>
            <a:endParaRPr lang="en-US" dirty="0">
              <a:solidFill>
                <a:srgbClr val="002060"/>
              </a:solidFill>
            </a:endParaRPr>
          </a:p>
          <a:p>
            <a:pPr marL="342900" indent="-342900" algn="just">
              <a:buFont typeface="Courier New" panose="02070309020205020404" pitchFamily="49" charset="0"/>
              <a:buChar char="o"/>
            </a:pPr>
            <a:endParaRPr lang="en-US" dirty="0">
              <a:solidFill>
                <a:srgbClr val="002060"/>
              </a:solidFill>
            </a:endParaRPr>
          </a:p>
        </p:txBody>
      </p:sp>
    </p:spTree>
    <p:custDataLst>
      <p:tags r:id="rId1"/>
    </p:custDataLst>
    <p:extLst>
      <p:ext uri="{BB962C8B-B14F-4D97-AF65-F5344CB8AC3E}">
        <p14:creationId xmlns:p14="http://schemas.microsoft.com/office/powerpoint/2010/main" val="111829814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Security</a:t>
            </a:r>
            <a:endParaRPr lang="en-US" sz="3600" b="1"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 y="491490"/>
            <a:ext cx="12064999" cy="1114888"/>
          </a:xfrm>
        </p:spPr>
        <p:txBody>
          <a:bodyPr/>
          <a:lstStyle/>
          <a:p>
            <a:pPr marL="0" indent="0" algn="just"/>
            <a:r>
              <a:rPr lang="en-US" b="1" dirty="0">
                <a:solidFill>
                  <a:srgbClr val="002060"/>
                </a:solidFill>
              </a:rPr>
              <a:t>Authentication</a:t>
            </a:r>
          </a:p>
          <a:p>
            <a:pPr marL="342900" indent="-342900" algn="just">
              <a:buFont typeface="Courier New" panose="02070309020205020404" pitchFamily="49" charset="0"/>
              <a:buChar char="o"/>
            </a:pPr>
            <a:r>
              <a:rPr lang="en-US" dirty="0">
                <a:solidFill>
                  <a:srgbClr val="002060"/>
                </a:solidFill>
              </a:rPr>
              <a:t>Incorporating other authentication factors confuses the hackers who may have cracked the password. Some of these factors are as follows:</a:t>
            </a:r>
          </a:p>
          <a:p>
            <a:pPr marL="342900" indent="-342900" algn="just">
              <a:buFont typeface="Courier New" panose="02070309020205020404" pitchFamily="49" charset="0"/>
              <a:buChar char="o"/>
            </a:pPr>
            <a:r>
              <a:rPr lang="en-US" b="1" dirty="0">
                <a:solidFill>
                  <a:srgbClr val="002060"/>
                </a:solidFill>
              </a:rPr>
              <a:t>Single-factor authentication (SFA)</a:t>
            </a:r>
            <a:endParaRPr lang="en-US" dirty="0">
              <a:solidFill>
                <a:srgbClr val="002060"/>
              </a:solidFill>
            </a:endParaRPr>
          </a:p>
          <a:p>
            <a:pPr marL="342900" indent="-342900" algn="just">
              <a:buFont typeface="Courier New" panose="02070309020205020404" pitchFamily="49" charset="0"/>
              <a:buChar char="o"/>
            </a:pPr>
            <a:r>
              <a:rPr lang="en-US" b="1" dirty="0">
                <a:solidFill>
                  <a:srgbClr val="002060"/>
                </a:solidFill>
              </a:rPr>
              <a:t>Two-factor authentication (2FA)</a:t>
            </a:r>
          </a:p>
          <a:p>
            <a:pPr marL="901700" indent="-368300" algn="just">
              <a:buFont typeface="Courier New" panose="02070309020205020404" pitchFamily="49" charset="0"/>
              <a:buChar char="o"/>
            </a:pPr>
            <a:r>
              <a:rPr lang="en-US" dirty="0">
                <a:solidFill>
                  <a:srgbClr val="002060"/>
                </a:solidFill>
              </a:rPr>
              <a:t>Two-factor authentication uses the same password/username combination, but with the addition of being asked to verify the identity of the persons by using something owned by them only such as a mobile device.</a:t>
            </a:r>
          </a:p>
          <a:p>
            <a:pPr marL="342900" indent="-342900" algn="just">
              <a:buFont typeface="Courier New" panose="02070309020205020404" pitchFamily="49" charset="0"/>
              <a:buChar char="o"/>
            </a:pPr>
            <a:r>
              <a:rPr lang="en-US" b="1" dirty="0">
                <a:solidFill>
                  <a:srgbClr val="002060"/>
                </a:solidFill>
              </a:rPr>
              <a:t>Multi-factor authentication (MFA)</a:t>
            </a:r>
          </a:p>
          <a:p>
            <a:pPr marL="901700" indent="-368300" algn="just">
              <a:buFont typeface="Courier New" panose="02070309020205020404" pitchFamily="49" charset="0"/>
              <a:buChar char="o"/>
            </a:pPr>
            <a:r>
              <a:rPr lang="en-US" dirty="0">
                <a:solidFill>
                  <a:srgbClr val="002060"/>
                </a:solidFill>
              </a:rPr>
              <a:t>Multi-factor authentication (MFA) is a method of computer access control in which a user is only granted access after successfully presenting several separate pieces of evidence to an authentication mechanism.</a:t>
            </a:r>
          </a:p>
          <a:p>
            <a:pPr marL="901700" indent="-368300" algn="just">
              <a:buFont typeface="Courier New" panose="02070309020205020404" pitchFamily="49" charset="0"/>
              <a:buChar char="o"/>
            </a:pPr>
            <a:r>
              <a:rPr lang="en-US" dirty="0">
                <a:solidFill>
                  <a:srgbClr val="002060"/>
                </a:solidFill>
              </a:rPr>
              <a:t>At least two of the mentioned categories are required for MFA: knowledge; possession, and inherence.</a:t>
            </a:r>
          </a:p>
          <a:p>
            <a:pPr marL="901700" indent="-368300" algn="just">
              <a:buFont typeface="Courier New" panose="02070309020205020404" pitchFamily="49" charset="0"/>
              <a:buChar char="o"/>
            </a:pPr>
            <a:r>
              <a:rPr lang="en-US" dirty="0">
                <a:solidFill>
                  <a:srgbClr val="002060"/>
                </a:solidFill>
              </a:rPr>
              <a:t>2FA is just a type of MFA where you only need two pieces of evidence, two “factors”. </a:t>
            </a:r>
          </a:p>
          <a:p>
            <a:pPr marL="342900" indent="-342900" algn="just">
              <a:buFont typeface="Courier New" panose="02070309020205020404" pitchFamily="49" charset="0"/>
              <a:buChar char="o"/>
            </a:pPr>
            <a:endParaRPr lang="en-US" dirty="0">
              <a:solidFill>
                <a:srgbClr val="002060"/>
              </a:solidFill>
            </a:endParaRPr>
          </a:p>
          <a:p>
            <a:pPr marL="342900" indent="-342900" algn="just">
              <a:buFont typeface="Courier New" panose="02070309020205020404" pitchFamily="49" charset="0"/>
              <a:buChar char="o"/>
            </a:pPr>
            <a:endParaRPr lang="en-US" dirty="0">
              <a:solidFill>
                <a:srgbClr val="002060"/>
              </a:solidFill>
            </a:endParaRPr>
          </a:p>
          <a:p>
            <a:pPr marL="342900" indent="-342900" algn="just">
              <a:buFont typeface="Courier New" panose="02070309020205020404" pitchFamily="49" charset="0"/>
              <a:buChar char="o"/>
            </a:pPr>
            <a:endParaRPr lang="en-US" dirty="0">
              <a:solidFill>
                <a:srgbClr val="002060"/>
              </a:solidFill>
            </a:endParaRPr>
          </a:p>
          <a:p>
            <a:pPr marL="342900" indent="-342900" algn="just">
              <a:buFont typeface="Courier New" panose="02070309020205020404" pitchFamily="49" charset="0"/>
              <a:buChar char="o"/>
            </a:pPr>
            <a:endParaRPr lang="en-US" dirty="0">
              <a:solidFill>
                <a:srgbClr val="002060"/>
              </a:solidFill>
            </a:endParaRPr>
          </a:p>
          <a:p>
            <a:pPr marL="342900" indent="-342900" algn="just">
              <a:buFont typeface="Courier New" panose="02070309020205020404" pitchFamily="49" charset="0"/>
              <a:buChar char="o"/>
            </a:pPr>
            <a:endParaRPr lang="en-US" dirty="0">
              <a:solidFill>
                <a:srgbClr val="002060"/>
              </a:solidFill>
            </a:endParaRPr>
          </a:p>
        </p:txBody>
      </p:sp>
    </p:spTree>
    <p:custDataLst>
      <p:tags r:id="rId1"/>
    </p:custDataLst>
    <p:extLst>
      <p:ext uri="{BB962C8B-B14F-4D97-AF65-F5344CB8AC3E}">
        <p14:creationId xmlns:p14="http://schemas.microsoft.com/office/powerpoint/2010/main" val="392572440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Security</a:t>
            </a:r>
            <a:endParaRPr lang="en-US" sz="3600" b="1"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 y="491490"/>
            <a:ext cx="12064999" cy="1114888"/>
          </a:xfrm>
        </p:spPr>
        <p:txBody>
          <a:bodyPr/>
          <a:lstStyle/>
          <a:p>
            <a:pPr marL="0" indent="0" algn="just"/>
            <a:r>
              <a:rPr lang="en-US" b="1" dirty="0">
                <a:solidFill>
                  <a:srgbClr val="002060"/>
                </a:solidFill>
              </a:rPr>
              <a:t>Six key principles of human influence</a:t>
            </a:r>
          </a:p>
          <a:p>
            <a:pPr marL="342900" indent="-342900" algn="just">
              <a:buFont typeface="Courier New" panose="02070309020205020404" pitchFamily="49" charset="0"/>
              <a:buChar char="o"/>
            </a:pPr>
            <a:r>
              <a:rPr lang="en-US" b="1" dirty="0">
                <a:solidFill>
                  <a:srgbClr val="002060"/>
                </a:solidFill>
              </a:rPr>
              <a:t>Reciprocity </a:t>
            </a:r>
            <a:r>
              <a:rPr lang="en-US" dirty="0">
                <a:solidFill>
                  <a:srgbClr val="002060"/>
                </a:solidFill>
              </a:rPr>
              <a:t>– Our social norms mean that we tend to return a favor when asked.</a:t>
            </a:r>
          </a:p>
          <a:p>
            <a:pPr marL="342900" indent="-342900" algn="just">
              <a:buFont typeface="Courier New" panose="02070309020205020404" pitchFamily="49" charset="0"/>
              <a:buChar char="o"/>
            </a:pPr>
            <a:r>
              <a:rPr lang="en-US" b="1" dirty="0">
                <a:solidFill>
                  <a:srgbClr val="002060"/>
                </a:solidFill>
              </a:rPr>
              <a:t>Commitment and consistency </a:t>
            </a:r>
            <a:r>
              <a:rPr lang="en-US" dirty="0">
                <a:solidFill>
                  <a:srgbClr val="002060"/>
                </a:solidFill>
              </a:rPr>
              <a:t>– When people commit, whether in person, in writing, or on a web site, they are more likely to honor that commitment in order to preserve their self-image. </a:t>
            </a:r>
          </a:p>
          <a:p>
            <a:pPr marL="342900" indent="-342900" algn="just">
              <a:buFont typeface="Courier New" panose="02070309020205020404" pitchFamily="49" charset="0"/>
              <a:buChar char="o"/>
            </a:pPr>
            <a:r>
              <a:rPr lang="en-US" b="1" dirty="0">
                <a:solidFill>
                  <a:srgbClr val="002060"/>
                </a:solidFill>
              </a:rPr>
              <a:t>Social proof </a:t>
            </a:r>
            <a:r>
              <a:rPr lang="en-US" dirty="0">
                <a:solidFill>
                  <a:srgbClr val="002060"/>
                </a:solidFill>
              </a:rPr>
              <a:t>– When people see someone else doing something, such as looking up, others will stop to do the same.</a:t>
            </a:r>
          </a:p>
          <a:p>
            <a:pPr marL="342900" indent="-342900" algn="just">
              <a:buFont typeface="Courier New" panose="02070309020205020404" pitchFamily="49" charset="0"/>
              <a:buChar char="o"/>
            </a:pPr>
            <a:r>
              <a:rPr lang="en-US" b="1" dirty="0">
                <a:solidFill>
                  <a:srgbClr val="002060"/>
                </a:solidFill>
              </a:rPr>
              <a:t>Authority </a:t>
            </a:r>
            <a:r>
              <a:rPr lang="en-US" dirty="0">
                <a:solidFill>
                  <a:srgbClr val="002060"/>
                </a:solidFill>
              </a:rPr>
              <a:t>– This authority principle means that attackers who seem to be authoritative or representing an authority figure are more likely to gain access.</a:t>
            </a:r>
          </a:p>
          <a:p>
            <a:pPr marL="342900" indent="-342900" algn="just">
              <a:buFont typeface="Courier New" panose="02070309020205020404" pitchFamily="49" charset="0"/>
              <a:buChar char="o"/>
            </a:pPr>
            <a:r>
              <a:rPr lang="en-US" b="1" dirty="0">
                <a:solidFill>
                  <a:srgbClr val="002060"/>
                </a:solidFill>
              </a:rPr>
              <a:t>Liking </a:t>
            </a:r>
            <a:r>
              <a:rPr lang="en-US" dirty="0">
                <a:solidFill>
                  <a:srgbClr val="002060"/>
                </a:solidFill>
              </a:rPr>
              <a:t>– Likable people are able to persuade others more effectively. People are easily persuaded by familiar people whom they like.</a:t>
            </a:r>
          </a:p>
          <a:p>
            <a:pPr marL="342900" indent="-342900" algn="just">
              <a:buFont typeface="Courier New" panose="02070309020205020404" pitchFamily="49" charset="0"/>
              <a:buChar char="o"/>
            </a:pPr>
            <a:r>
              <a:rPr lang="en-US" b="1" dirty="0">
                <a:solidFill>
                  <a:srgbClr val="002060"/>
                </a:solidFill>
              </a:rPr>
              <a:t>Scarcity</a:t>
            </a:r>
            <a:r>
              <a:rPr lang="en-US" dirty="0">
                <a:solidFill>
                  <a:srgbClr val="002060"/>
                </a:solidFill>
              </a:rPr>
              <a:t> – When people believe that something is limited in amount, people will act positively and quickly to pick up the desired item.</a:t>
            </a:r>
            <a:endParaRPr lang="en-US" b="1" dirty="0">
              <a:solidFill>
                <a:srgbClr val="002060"/>
              </a:solidFill>
            </a:endParaRPr>
          </a:p>
          <a:p>
            <a:pPr marL="342900" indent="-342900" algn="just">
              <a:buFont typeface="Courier New" panose="02070309020205020404" pitchFamily="49" charset="0"/>
              <a:buChar char="o"/>
            </a:pPr>
            <a:r>
              <a:rPr lang="en-US" dirty="0">
                <a:solidFill>
                  <a:srgbClr val="002060"/>
                </a:solidFill>
              </a:rPr>
              <a:t>There are </a:t>
            </a:r>
            <a:r>
              <a:rPr lang="en-US" b="1" dirty="0">
                <a:solidFill>
                  <a:srgbClr val="002060"/>
                </a:solidFill>
              </a:rPr>
              <a:t>four social engineering vectors</a:t>
            </a:r>
            <a:r>
              <a:rPr lang="en-US" dirty="0">
                <a:solidFill>
                  <a:srgbClr val="002060"/>
                </a:solidFill>
              </a:rPr>
              <a:t>, or lines of attack, that can take advantage of these influence principles. </a:t>
            </a:r>
            <a:r>
              <a:rPr lang="en-US" b="1" dirty="0">
                <a:solidFill>
                  <a:srgbClr val="002060"/>
                </a:solidFill>
              </a:rPr>
              <a:t>Phishing, Vishing, Smishing, Impersonation.</a:t>
            </a:r>
          </a:p>
          <a:p>
            <a:pPr marL="342900" indent="-342900" algn="just">
              <a:buFont typeface="Courier New" panose="02070309020205020404" pitchFamily="49" charset="0"/>
              <a:buChar char="o"/>
            </a:pPr>
            <a:endParaRPr lang="en-US" b="1" dirty="0">
              <a:solidFill>
                <a:srgbClr val="002060"/>
              </a:solidFill>
            </a:endParaRPr>
          </a:p>
          <a:p>
            <a:pPr marL="342900" indent="-342900" algn="just">
              <a:buFont typeface="Courier New" panose="02070309020205020404" pitchFamily="49" charset="0"/>
              <a:buChar char="o"/>
            </a:pPr>
            <a:endParaRPr lang="en-US" b="1" dirty="0">
              <a:solidFill>
                <a:srgbClr val="002060"/>
              </a:solidFill>
            </a:endParaRPr>
          </a:p>
          <a:p>
            <a:pPr marL="342900" indent="-342900" algn="just">
              <a:buFont typeface="Courier New" panose="02070309020205020404" pitchFamily="49" charset="0"/>
              <a:buChar char="o"/>
            </a:pPr>
            <a:endParaRPr lang="en-US" b="1" dirty="0">
              <a:solidFill>
                <a:srgbClr val="002060"/>
              </a:solidFill>
            </a:endParaRPr>
          </a:p>
          <a:p>
            <a:pPr marL="342900" indent="-342900" algn="just">
              <a:buFont typeface="Courier New" panose="02070309020205020404" pitchFamily="49" charset="0"/>
              <a:buChar char="o"/>
            </a:pPr>
            <a:endParaRPr lang="en-US" dirty="0">
              <a:solidFill>
                <a:srgbClr val="002060"/>
              </a:solidFill>
            </a:endParaRPr>
          </a:p>
        </p:txBody>
      </p:sp>
    </p:spTree>
    <p:custDataLst>
      <p:tags r:id="rId1"/>
    </p:custDataLst>
    <p:extLst>
      <p:ext uri="{BB962C8B-B14F-4D97-AF65-F5344CB8AC3E}">
        <p14:creationId xmlns:p14="http://schemas.microsoft.com/office/powerpoint/2010/main" val="170565923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Security</a:t>
            </a:r>
            <a:endParaRPr lang="en-US" sz="3600" b="1"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 y="491490"/>
            <a:ext cx="12064999" cy="1114888"/>
          </a:xfrm>
        </p:spPr>
        <p:txBody>
          <a:bodyPr/>
          <a:lstStyle/>
          <a:p>
            <a:pPr marL="0" indent="0" algn="just"/>
            <a:r>
              <a:rPr lang="en-US" b="1" dirty="0">
                <a:solidFill>
                  <a:srgbClr val="002060"/>
                </a:solidFill>
              </a:rPr>
              <a:t>What is OWASP?</a:t>
            </a:r>
          </a:p>
          <a:p>
            <a:pPr marL="342900" indent="-342900" algn="just">
              <a:buFont typeface="Courier New" panose="02070309020205020404" pitchFamily="49" charset="0"/>
              <a:buChar char="o"/>
            </a:pPr>
            <a:r>
              <a:rPr lang="en-US" dirty="0">
                <a:solidFill>
                  <a:srgbClr val="002060"/>
                </a:solidFill>
              </a:rPr>
              <a:t>The Open Web Application Security Project (OWASP) is focused on providing education, tools, and other resources to help developers avoid security problems in web-based applications. Resources provided by OWASP include:</a:t>
            </a:r>
          </a:p>
          <a:p>
            <a:pPr marL="342900" indent="-342900" algn="just">
              <a:buFont typeface="Courier New" panose="02070309020205020404" pitchFamily="49" charset="0"/>
              <a:buChar char="o"/>
            </a:pPr>
            <a:endParaRPr lang="en-US" dirty="0">
              <a:solidFill>
                <a:srgbClr val="002060"/>
              </a:solidFill>
            </a:endParaRPr>
          </a:p>
          <a:p>
            <a:pPr marL="342900" indent="-342900" algn="just">
              <a:buFont typeface="Courier New" panose="02070309020205020404" pitchFamily="49" charset="0"/>
              <a:buChar char="o"/>
            </a:pPr>
            <a:endParaRPr lang="en-US" dirty="0">
              <a:solidFill>
                <a:srgbClr val="002060"/>
              </a:solidFill>
            </a:endParaRPr>
          </a:p>
          <a:p>
            <a:pPr marL="342900" indent="-342900" algn="just">
              <a:buFont typeface="Courier New" panose="02070309020205020404" pitchFamily="49" charset="0"/>
              <a:buChar char="o"/>
            </a:pPr>
            <a:endParaRPr lang="en-US" dirty="0">
              <a:solidFill>
                <a:srgbClr val="002060"/>
              </a:solidFill>
            </a:endParaRPr>
          </a:p>
          <a:p>
            <a:pPr marL="342900" indent="-342900" algn="just">
              <a:buFont typeface="Courier New" panose="02070309020205020404" pitchFamily="49" charset="0"/>
              <a:buChar char="o"/>
            </a:pPr>
            <a:endParaRPr lang="en-US" dirty="0">
              <a:solidFill>
                <a:srgbClr val="002060"/>
              </a:solidFill>
            </a:endParaRPr>
          </a:p>
          <a:p>
            <a:pPr marL="342900" indent="-342900" algn="just">
              <a:buFont typeface="Courier New" panose="02070309020205020404" pitchFamily="49" charset="0"/>
              <a:buChar char="o"/>
            </a:pPr>
            <a:r>
              <a:rPr lang="en-US" dirty="0">
                <a:solidFill>
                  <a:srgbClr val="002060"/>
                </a:solidFill>
              </a:rPr>
              <a:t>OWASP recommends never displaying untrusted content in the following locations:</a:t>
            </a:r>
          </a:p>
          <a:p>
            <a:pPr marL="1079500" lvl="1" indent="-355600" algn="just" defTabSz="457105">
              <a:lnSpc>
                <a:spcPct val="100000"/>
              </a:lnSpc>
              <a:spcBef>
                <a:spcPct val="20000"/>
              </a:spcBef>
              <a:buFont typeface="Wingdings" panose="05000000000000000000" pitchFamily="2" charset="2"/>
              <a:buChar char="ü"/>
            </a:pPr>
            <a:r>
              <a:rPr lang="en-US" sz="2000" dirty="0">
                <a:solidFill>
                  <a:srgbClr val="002060"/>
                </a:solidFill>
              </a:rPr>
              <a:t>Inside script tags</a:t>
            </a:r>
          </a:p>
          <a:p>
            <a:pPr marL="1079500" lvl="1" indent="-355600" algn="just" defTabSz="457105">
              <a:lnSpc>
                <a:spcPct val="100000"/>
              </a:lnSpc>
              <a:spcBef>
                <a:spcPct val="20000"/>
              </a:spcBef>
              <a:buFont typeface="Wingdings" panose="05000000000000000000" pitchFamily="2" charset="2"/>
              <a:buChar char="ü"/>
            </a:pPr>
            <a:r>
              <a:rPr lang="en-US" sz="2000" dirty="0">
                <a:solidFill>
                  <a:srgbClr val="002060"/>
                </a:solidFill>
              </a:rPr>
              <a:t>Inside comments</a:t>
            </a:r>
          </a:p>
          <a:p>
            <a:pPr marL="1079500" lvl="1" indent="-355600" algn="just" defTabSz="457105">
              <a:lnSpc>
                <a:spcPct val="100000"/>
              </a:lnSpc>
              <a:spcBef>
                <a:spcPct val="20000"/>
              </a:spcBef>
              <a:buFont typeface="Wingdings" panose="05000000000000000000" pitchFamily="2" charset="2"/>
              <a:buChar char="ü"/>
            </a:pPr>
            <a:r>
              <a:rPr lang="en-US" sz="2000" dirty="0">
                <a:solidFill>
                  <a:srgbClr val="002060"/>
                </a:solidFill>
              </a:rPr>
              <a:t>As part of attribute names</a:t>
            </a:r>
          </a:p>
          <a:p>
            <a:pPr marL="1079500" lvl="1" indent="-355600" algn="just" defTabSz="457105">
              <a:lnSpc>
                <a:spcPct val="100000"/>
              </a:lnSpc>
              <a:spcBef>
                <a:spcPct val="20000"/>
              </a:spcBef>
              <a:buFont typeface="Wingdings" panose="05000000000000000000" pitchFamily="2" charset="2"/>
              <a:buChar char="ü"/>
            </a:pPr>
            <a:r>
              <a:rPr lang="en-US" sz="2000" dirty="0">
                <a:solidFill>
                  <a:srgbClr val="002060"/>
                </a:solidFill>
              </a:rPr>
              <a:t>As part of tag names</a:t>
            </a:r>
          </a:p>
          <a:p>
            <a:pPr marL="1079500" lvl="1" indent="-355600" algn="just" defTabSz="457105">
              <a:lnSpc>
                <a:spcPct val="100000"/>
              </a:lnSpc>
              <a:spcBef>
                <a:spcPct val="20000"/>
              </a:spcBef>
              <a:buFont typeface="Wingdings" panose="05000000000000000000" pitchFamily="2" charset="2"/>
              <a:buChar char="ü"/>
            </a:pPr>
            <a:r>
              <a:rPr lang="en-US" sz="2000" dirty="0">
                <a:solidFill>
                  <a:srgbClr val="002060"/>
                </a:solidFill>
              </a:rPr>
              <a:t>In CSS (within style tags)</a:t>
            </a:r>
            <a:endParaRPr lang="en-US" dirty="0">
              <a:solidFill>
                <a:srgbClr val="002060"/>
              </a:solidFill>
            </a:endParaRPr>
          </a:p>
        </p:txBody>
      </p:sp>
      <p:graphicFrame>
        <p:nvGraphicFramePr>
          <p:cNvPr id="2" name="Table 3">
            <a:extLst>
              <a:ext uri="{FF2B5EF4-FFF2-40B4-BE49-F238E27FC236}">
                <a16:creationId xmlns:a16="http://schemas.microsoft.com/office/drawing/2014/main" id="{DDED8726-942A-A5BF-32BC-C38D1A0DE3DC}"/>
              </a:ext>
            </a:extLst>
          </p:cNvPr>
          <p:cNvGraphicFramePr>
            <a:graphicFrameLocks noGrp="1"/>
          </p:cNvGraphicFramePr>
          <p:nvPr>
            <p:extLst>
              <p:ext uri="{D42A27DB-BD31-4B8C-83A1-F6EECF244321}">
                <p14:modId xmlns:p14="http://schemas.microsoft.com/office/powerpoint/2010/main" val="630296056"/>
              </p:ext>
            </p:extLst>
          </p:nvPr>
        </p:nvGraphicFramePr>
        <p:xfrm>
          <a:off x="457202" y="1823720"/>
          <a:ext cx="11607798" cy="1554480"/>
        </p:xfrm>
        <a:graphic>
          <a:graphicData uri="http://schemas.openxmlformats.org/drawingml/2006/table">
            <a:tbl>
              <a:tblPr firstRow="1" bandRow="1">
                <a:tableStyleId>{7DF18680-E054-41AD-8BC1-D1AEF772440D}</a:tableStyleId>
              </a:tblPr>
              <a:tblGrid>
                <a:gridCol w="3365500">
                  <a:extLst>
                    <a:ext uri="{9D8B030D-6E8A-4147-A177-3AD203B41FA5}">
                      <a16:colId xmlns:a16="http://schemas.microsoft.com/office/drawing/2014/main" val="2724859799"/>
                    </a:ext>
                  </a:extLst>
                </a:gridCol>
                <a:gridCol w="4203700">
                  <a:extLst>
                    <a:ext uri="{9D8B030D-6E8A-4147-A177-3AD203B41FA5}">
                      <a16:colId xmlns:a16="http://schemas.microsoft.com/office/drawing/2014/main" val="906006208"/>
                    </a:ext>
                  </a:extLst>
                </a:gridCol>
                <a:gridCol w="4038598">
                  <a:extLst>
                    <a:ext uri="{9D8B030D-6E8A-4147-A177-3AD203B41FA5}">
                      <a16:colId xmlns:a16="http://schemas.microsoft.com/office/drawing/2014/main" val="1835087645"/>
                    </a:ext>
                  </a:extLst>
                </a:gridCol>
              </a:tblGrid>
              <a:tr h="0">
                <a:tc>
                  <a:txBody>
                    <a:bodyPr/>
                    <a:lstStyle/>
                    <a:p>
                      <a:pPr algn="ctr"/>
                      <a:r>
                        <a:rPr lang="en-US" sz="1800" dirty="0"/>
                        <a:t>Tools</a:t>
                      </a:r>
                    </a:p>
                  </a:txBody>
                  <a:tcPr anchor="ctr"/>
                </a:tc>
                <a:tc>
                  <a:txBody>
                    <a:bodyPr/>
                    <a:lstStyle/>
                    <a:p>
                      <a:pPr algn="ctr"/>
                      <a:r>
                        <a:rPr lang="en-US" sz="1800" dirty="0"/>
                        <a:t>Code Projects</a:t>
                      </a:r>
                    </a:p>
                  </a:txBody>
                  <a:tcPr anchor="ctr"/>
                </a:tc>
                <a:tc>
                  <a:txBody>
                    <a:bodyPr/>
                    <a:lstStyle/>
                    <a:p>
                      <a:pPr algn="ctr"/>
                      <a:r>
                        <a:rPr lang="en-US" sz="1800" dirty="0"/>
                        <a:t>Documentation Projects</a:t>
                      </a:r>
                    </a:p>
                  </a:txBody>
                  <a:tcPr anchor="ctr"/>
                </a:tc>
                <a:extLst>
                  <a:ext uri="{0D108BD9-81ED-4DB2-BD59-A6C34878D82A}">
                    <a16:rowId xmlns:a16="http://schemas.microsoft.com/office/drawing/2014/main" val="2630082068"/>
                  </a:ext>
                </a:extLst>
              </a:tr>
              <a:tr h="370840">
                <a:tc>
                  <a:txBody>
                    <a:bodyPr/>
                    <a:lstStyle/>
                    <a:p>
                      <a:pPr marL="225425" lvl="1" indent="-169863" algn="just">
                        <a:buFont typeface="Arial" panose="020B0604020202020204" pitchFamily="34" charset="0"/>
                        <a:buChar char="•"/>
                      </a:pPr>
                      <a:r>
                        <a:rPr lang="en-US" sz="1800" dirty="0"/>
                        <a:t>OWASP Zed Attack Proxy (ZAP)</a:t>
                      </a:r>
                    </a:p>
                    <a:p>
                      <a:pPr marL="225425" lvl="1" indent="-169863" algn="just">
                        <a:buFont typeface="Arial" panose="020B0604020202020204" pitchFamily="34" charset="0"/>
                        <a:buChar char="•"/>
                      </a:pPr>
                      <a:r>
                        <a:rPr lang="en-US" sz="1800" dirty="0"/>
                        <a:t>Dependency Check</a:t>
                      </a:r>
                    </a:p>
                    <a:p>
                      <a:pPr marL="225425" lvl="1" indent="-169863" algn="just">
                        <a:buFont typeface="Arial" panose="020B0604020202020204" pitchFamily="34" charset="0"/>
                        <a:buChar char="•"/>
                      </a:pPr>
                      <a:r>
                        <a:rPr lang="en-US" sz="1800" dirty="0"/>
                        <a:t>OWASP DefectDojo</a:t>
                      </a:r>
                    </a:p>
                  </a:txBody>
                  <a:tcPr/>
                </a:tc>
                <a:tc>
                  <a:txBody>
                    <a:bodyPr/>
                    <a:lstStyle/>
                    <a:p>
                      <a:pPr marL="225425" indent="-225425" algn="just">
                        <a:buFont typeface="Arial" panose="020B0604020202020204" pitchFamily="34" charset="0"/>
                        <a:buChar char="•"/>
                      </a:pPr>
                      <a:r>
                        <a:rPr lang="en-US" sz="1800" dirty="0"/>
                        <a:t>OWASP ModSecurity Core Rule Set (CRS)</a:t>
                      </a:r>
                    </a:p>
                    <a:p>
                      <a:pPr marL="225425" indent="-225425" algn="just">
                        <a:buFont typeface="Arial" panose="020B0604020202020204" pitchFamily="34" charset="0"/>
                        <a:buChar char="•"/>
                      </a:pPr>
                      <a:r>
                        <a:rPr lang="en-US" sz="1800" dirty="0"/>
                        <a:t>OWASP CSRFGuard</a:t>
                      </a:r>
                    </a:p>
                  </a:txBody>
                  <a:tcPr/>
                </a:tc>
                <a:tc>
                  <a:txBody>
                    <a:bodyPr/>
                    <a:lstStyle/>
                    <a:p>
                      <a:pPr marL="225425" lvl="1" indent="-169863" algn="just">
                        <a:buFont typeface="Arial" panose="020B0604020202020204" pitchFamily="34" charset="0"/>
                        <a:buChar char="•"/>
                      </a:pPr>
                      <a:r>
                        <a:rPr lang="en-US" sz="1800" dirty="0"/>
                        <a:t>OWASP Application Security Verification Standard </a:t>
                      </a:r>
                    </a:p>
                    <a:p>
                      <a:pPr marL="225425" lvl="1" indent="-169863" algn="just">
                        <a:buFont typeface="Arial" panose="020B0604020202020204" pitchFamily="34" charset="0"/>
                        <a:buChar char="•"/>
                      </a:pPr>
                      <a:r>
                        <a:rPr lang="en-US" sz="1800" dirty="0"/>
                        <a:t>OWASP Top Ten</a:t>
                      </a:r>
                    </a:p>
                    <a:p>
                      <a:pPr marL="225425" lvl="1" indent="-169863" algn="just">
                        <a:buFont typeface="Arial" panose="020B0604020202020204" pitchFamily="34" charset="0"/>
                        <a:buChar char="•"/>
                      </a:pPr>
                      <a:r>
                        <a:rPr lang="en-US" sz="1800" dirty="0"/>
                        <a:t>OWASP Cheat Sheet Series</a:t>
                      </a:r>
                    </a:p>
                  </a:txBody>
                  <a:tcPr/>
                </a:tc>
                <a:extLst>
                  <a:ext uri="{0D108BD9-81ED-4DB2-BD59-A6C34878D82A}">
                    <a16:rowId xmlns:a16="http://schemas.microsoft.com/office/drawing/2014/main" val="59010241"/>
                  </a:ext>
                </a:extLst>
              </a:tr>
            </a:tbl>
          </a:graphicData>
        </a:graphic>
      </p:graphicFrame>
    </p:spTree>
    <p:custDataLst>
      <p:tags r:id="rId1"/>
    </p:custDataLst>
    <p:extLst>
      <p:ext uri="{BB962C8B-B14F-4D97-AF65-F5344CB8AC3E}">
        <p14:creationId xmlns:p14="http://schemas.microsoft.com/office/powerpoint/2010/main" val="410097817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Security</a:t>
            </a:r>
            <a:endParaRPr lang="en-US" sz="3600" b="1"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 y="491490"/>
            <a:ext cx="12064999" cy="1114888"/>
          </a:xfrm>
        </p:spPr>
        <p:txBody>
          <a:bodyPr/>
          <a:lstStyle/>
          <a:p>
            <a:pPr marL="0" indent="0" algn="just"/>
            <a:r>
              <a:rPr lang="en-US" b="1" dirty="0">
                <a:solidFill>
                  <a:srgbClr val="002060"/>
                </a:solidFill>
              </a:rPr>
              <a:t>OWASP TOP TEN</a:t>
            </a:r>
            <a:endParaRPr lang="en-US" dirty="0">
              <a:solidFill>
                <a:srgbClr val="002060"/>
              </a:solidFill>
            </a:endParaRPr>
          </a:p>
          <a:p>
            <a:pPr marL="342900" indent="-342900" algn="just">
              <a:buFont typeface="Courier New" panose="02070309020205020404" pitchFamily="49" charset="0"/>
              <a:buChar char="o"/>
            </a:pPr>
            <a:r>
              <a:rPr lang="en-US" b="1" dirty="0">
                <a:solidFill>
                  <a:srgbClr val="002060"/>
                </a:solidFill>
              </a:rPr>
              <a:t>Injection: </a:t>
            </a:r>
            <a:r>
              <a:rPr lang="en-IN" dirty="0">
                <a:solidFill>
                  <a:srgbClr val="002060"/>
                </a:solidFill>
              </a:rPr>
              <a:t>This </a:t>
            </a:r>
            <a:r>
              <a:rPr lang="en-US" dirty="0">
                <a:solidFill>
                  <a:srgbClr val="002060"/>
                </a:solidFill>
              </a:rPr>
              <a:t>includes all sorts of injection attacks that can be prevented by using parameterized APIs, escaping user input, and by using LIMIT clauses.</a:t>
            </a:r>
          </a:p>
          <a:p>
            <a:pPr marL="342900" indent="-342900" algn="just">
              <a:buFont typeface="Courier New" panose="02070309020205020404" pitchFamily="49" charset="0"/>
              <a:buChar char="o"/>
            </a:pPr>
            <a:r>
              <a:rPr lang="en-US" b="1" dirty="0">
                <a:solidFill>
                  <a:srgbClr val="002060"/>
                </a:solidFill>
              </a:rPr>
              <a:t>Broken Authentication</a:t>
            </a:r>
            <a:r>
              <a:rPr lang="en-US" dirty="0">
                <a:solidFill>
                  <a:srgbClr val="002060"/>
                </a:solidFill>
              </a:rPr>
              <a:t>: </a:t>
            </a:r>
            <a:r>
              <a:rPr lang="en-IN" dirty="0">
                <a:solidFill>
                  <a:srgbClr val="002060"/>
                </a:solidFill>
              </a:rPr>
              <a:t>This relates to </a:t>
            </a:r>
            <a:r>
              <a:rPr lang="en-US" dirty="0">
                <a:solidFill>
                  <a:srgbClr val="002060"/>
                </a:solidFill>
              </a:rPr>
              <a:t>multiple problems with user credentials. These attacks can be prevented by avoiding default passwords, using multi-factor authentication, and by using techniques like lengthening waiting periods after failed logins.</a:t>
            </a:r>
          </a:p>
          <a:p>
            <a:pPr marL="342900" indent="-342900" algn="just">
              <a:buFont typeface="Courier New" panose="02070309020205020404" pitchFamily="49" charset="0"/>
              <a:buChar char="o"/>
            </a:pPr>
            <a:r>
              <a:rPr lang="en-US" b="1" dirty="0">
                <a:solidFill>
                  <a:srgbClr val="002060"/>
                </a:solidFill>
              </a:rPr>
              <a:t>Sensitive Data Exposure: </a:t>
            </a:r>
            <a:r>
              <a:rPr lang="en-US" dirty="0">
                <a:solidFill>
                  <a:srgbClr val="002060"/>
                </a:solidFill>
              </a:rPr>
              <a:t>This refers to scenarios when attackers steal sensitive information. Such scenarios can be prevented by storing as little personal information as possible, and by using encryption.</a:t>
            </a:r>
          </a:p>
          <a:p>
            <a:pPr marL="342900" indent="-342900" algn="just">
              <a:buFont typeface="Courier New" panose="02070309020205020404" pitchFamily="49" charset="0"/>
              <a:buChar char="o"/>
            </a:pPr>
            <a:r>
              <a:rPr lang="en-US" b="1" dirty="0">
                <a:solidFill>
                  <a:srgbClr val="002060"/>
                </a:solidFill>
              </a:rPr>
              <a:t>XML External Entities (XXE): </a:t>
            </a:r>
            <a:r>
              <a:rPr lang="en-US" dirty="0">
                <a:solidFill>
                  <a:srgbClr val="002060"/>
                </a:solidFill>
              </a:rPr>
              <a:t>These are attacks made possible an XML feature that permits incorporating external information using entities and can be prevented by disabling XML Entity and DTD processing, or by using JSON format.</a:t>
            </a:r>
          </a:p>
          <a:p>
            <a:pPr marL="342900" indent="-342900" algn="just">
              <a:buFont typeface="Courier New" panose="02070309020205020404" pitchFamily="49" charset="0"/>
              <a:buChar char="o"/>
            </a:pPr>
            <a:r>
              <a:rPr lang="en-US" b="1" dirty="0">
                <a:solidFill>
                  <a:srgbClr val="002060"/>
                </a:solidFill>
              </a:rPr>
              <a:t>Broken Access Control: </a:t>
            </a:r>
            <a:r>
              <a:rPr lang="en-US" dirty="0">
                <a:solidFill>
                  <a:srgbClr val="002060"/>
                </a:solidFill>
              </a:rPr>
              <a:t>This refers to the need to ensure that an application that enables users to circumvent existing authentication requirements should not be built and can be avoided by protecting all resources and functions on the server side. </a:t>
            </a:r>
          </a:p>
          <a:p>
            <a:pPr marL="342900" indent="-342900" algn="just">
              <a:buFont typeface="Courier New" panose="02070309020205020404" pitchFamily="49" charset="0"/>
              <a:buChar char="o"/>
            </a:pPr>
            <a:endParaRPr lang="en-US" dirty="0">
              <a:solidFill>
                <a:srgbClr val="002060"/>
              </a:solidFill>
            </a:endParaRPr>
          </a:p>
          <a:p>
            <a:pPr marL="342900" indent="-342900" algn="just">
              <a:buFont typeface="Courier New" panose="02070309020205020404" pitchFamily="49" charset="0"/>
              <a:buChar char="o"/>
            </a:pPr>
            <a:endParaRPr lang="en-US" dirty="0">
              <a:solidFill>
                <a:srgbClr val="002060"/>
              </a:solidFill>
            </a:endParaRPr>
          </a:p>
          <a:p>
            <a:pPr marL="342900" indent="-342900" algn="just">
              <a:buFont typeface="Courier New" panose="02070309020205020404" pitchFamily="49" charset="0"/>
              <a:buChar char="o"/>
            </a:pPr>
            <a:endParaRPr lang="en-US" dirty="0">
              <a:solidFill>
                <a:srgbClr val="002060"/>
              </a:solidFill>
            </a:endParaRPr>
          </a:p>
        </p:txBody>
      </p:sp>
    </p:spTree>
    <p:custDataLst>
      <p:tags r:id="rId1"/>
    </p:custDataLst>
    <p:extLst>
      <p:ext uri="{BB962C8B-B14F-4D97-AF65-F5344CB8AC3E}">
        <p14:creationId xmlns:p14="http://schemas.microsoft.com/office/powerpoint/2010/main" val="175204414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Security</a:t>
            </a:r>
            <a:endParaRPr lang="en-US" sz="3600" b="1"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 y="491490"/>
            <a:ext cx="12064999" cy="1114888"/>
          </a:xfrm>
        </p:spPr>
        <p:txBody>
          <a:bodyPr/>
          <a:lstStyle/>
          <a:p>
            <a:pPr marL="0" indent="0" algn="just"/>
            <a:r>
              <a:rPr lang="en-US" b="1" dirty="0">
                <a:solidFill>
                  <a:srgbClr val="002060"/>
                </a:solidFill>
              </a:rPr>
              <a:t>OWASP TOP TEN</a:t>
            </a:r>
            <a:endParaRPr lang="en-US" dirty="0">
              <a:solidFill>
                <a:srgbClr val="002060"/>
              </a:solidFill>
            </a:endParaRPr>
          </a:p>
          <a:p>
            <a:pPr marL="342900" indent="-342900" algn="just">
              <a:buFont typeface="Courier New" panose="02070309020205020404" pitchFamily="49" charset="0"/>
              <a:buChar char="o"/>
            </a:pPr>
            <a:r>
              <a:rPr lang="en-US" b="1" dirty="0">
                <a:solidFill>
                  <a:srgbClr val="002060"/>
                </a:solidFill>
              </a:rPr>
              <a:t>Security Misconfiguration: </a:t>
            </a:r>
            <a:r>
              <a:rPr lang="en-US" dirty="0">
                <a:solidFill>
                  <a:srgbClr val="002060"/>
                </a:solidFill>
              </a:rPr>
              <a:t>This refers to the need to ensure that the system itself is properly configured. Prevention of these types of problems requires careful, consistent hardening of systems and applications.</a:t>
            </a:r>
          </a:p>
          <a:p>
            <a:pPr marL="342900" indent="-342900" algn="just">
              <a:buFont typeface="Courier New" panose="02070309020205020404" pitchFamily="49" charset="0"/>
              <a:buChar char="o"/>
            </a:pPr>
            <a:r>
              <a:rPr lang="en-US" b="1" dirty="0">
                <a:solidFill>
                  <a:srgbClr val="002060"/>
                </a:solidFill>
              </a:rPr>
              <a:t>Cross-Site Scripting (XSS): </a:t>
            </a:r>
            <a:r>
              <a:rPr lang="en-US" dirty="0">
                <a:solidFill>
                  <a:srgbClr val="002060"/>
                </a:solidFill>
              </a:rPr>
              <a:t>This refers to the ability for an attacker to use the dynamic functions of a site to inject malicious content into the page. These attacks can be prevented by carefully considering where to include the untrusted content as well as sanitizing any untrusted content. </a:t>
            </a:r>
          </a:p>
          <a:p>
            <a:pPr marL="342900" indent="-342900" algn="just">
              <a:buFont typeface="Courier New" panose="02070309020205020404" pitchFamily="49" charset="0"/>
              <a:buChar char="o"/>
            </a:pPr>
            <a:r>
              <a:rPr lang="en-US" b="1" dirty="0">
                <a:solidFill>
                  <a:srgbClr val="002060"/>
                </a:solidFill>
              </a:rPr>
              <a:t>Insecure Deserialization: </a:t>
            </a:r>
            <a:r>
              <a:rPr lang="en-US" dirty="0">
                <a:solidFill>
                  <a:srgbClr val="002060"/>
                </a:solidFill>
              </a:rPr>
              <a:t>This describes issues that can occur if attackers can access, and potentially change, serialized versions of data and objects. To prevent such issues, do not accept serialized objects from untrusted sources.</a:t>
            </a:r>
          </a:p>
          <a:p>
            <a:pPr marL="342900" indent="-342900" algn="just">
              <a:buFont typeface="Courier New" panose="02070309020205020404" pitchFamily="49" charset="0"/>
              <a:buChar char="o"/>
            </a:pPr>
            <a:r>
              <a:rPr lang="en-US" b="1" dirty="0">
                <a:solidFill>
                  <a:srgbClr val="002060"/>
                </a:solidFill>
              </a:rPr>
              <a:t>Using Components with Known Vulnerabilities: </a:t>
            </a:r>
            <a:r>
              <a:rPr lang="en-US" dirty="0">
                <a:solidFill>
                  <a:srgbClr val="002060"/>
                </a:solidFill>
              </a:rPr>
              <a:t>Most of the core functions are probably been written and included in an existing software package, and it is probably open source. Many of the packages that are available also include publicly available exploits. To fix this, ensure that they are using only necessary features and secure packages.</a:t>
            </a:r>
          </a:p>
          <a:p>
            <a:pPr marL="342900" indent="-342900" algn="just">
              <a:buFont typeface="Courier New" panose="02070309020205020404" pitchFamily="49" charset="0"/>
              <a:buChar char="o"/>
            </a:pPr>
            <a:r>
              <a:rPr lang="en-US" b="1" dirty="0">
                <a:solidFill>
                  <a:srgbClr val="002060"/>
                </a:solidFill>
              </a:rPr>
              <a:t>Insufficient Logging and Monitoring: </a:t>
            </a:r>
            <a:r>
              <a:rPr lang="en-US" dirty="0">
                <a:solidFill>
                  <a:srgbClr val="002060"/>
                </a:solidFill>
              </a:rPr>
              <a:t>It is important to ensure that the logs are in a common format so that they can be easily consumed by reporting tools, and that they are auditable to detect tampering.</a:t>
            </a:r>
          </a:p>
          <a:p>
            <a:pPr marL="342900" indent="-342900" algn="just">
              <a:buFont typeface="Courier New" panose="02070309020205020404" pitchFamily="49" charset="0"/>
              <a:buChar char="o"/>
            </a:pPr>
            <a:endParaRPr lang="en-US" dirty="0">
              <a:solidFill>
                <a:srgbClr val="002060"/>
              </a:solidFill>
            </a:endParaRPr>
          </a:p>
          <a:p>
            <a:pPr marL="342900" indent="-342900" algn="just">
              <a:buFont typeface="Courier New" panose="02070309020205020404" pitchFamily="49" charset="0"/>
              <a:buChar char="o"/>
            </a:pPr>
            <a:endParaRPr lang="en-US" dirty="0">
              <a:solidFill>
                <a:srgbClr val="002060"/>
              </a:solidFill>
            </a:endParaRPr>
          </a:p>
          <a:p>
            <a:pPr marL="342900" indent="-342900" algn="just">
              <a:buFont typeface="Courier New" panose="02070309020205020404" pitchFamily="49" charset="0"/>
              <a:buChar char="o"/>
            </a:pPr>
            <a:endParaRPr lang="en-US" dirty="0">
              <a:solidFill>
                <a:srgbClr val="002060"/>
              </a:solidFill>
            </a:endParaRPr>
          </a:p>
          <a:p>
            <a:pPr marL="342900" indent="-342900" algn="just">
              <a:buFont typeface="Courier New" panose="02070309020205020404" pitchFamily="49" charset="0"/>
              <a:buChar char="o"/>
            </a:pPr>
            <a:endParaRPr lang="en-US" dirty="0">
              <a:solidFill>
                <a:srgbClr val="002060"/>
              </a:solidFill>
            </a:endParaRPr>
          </a:p>
          <a:p>
            <a:pPr marL="342900" indent="-342900" algn="just">
              <a:buFont typeface="Courier New" panose="02070309020205020404" pitchFamily="49" charset="0"/>
              <a:buChar char="o"/>
            </a:pPr>
            <a:endParaRPr lang="en-US" dirty="0">
              <a:solidFill>
                <a:srgbClr val="002060"/>
              </a:solidFill>
            </a:endParaRPr>
          </a:p>
          <a:p>
            <a:pPr marL="342900" indent="-342900" algn="just">
              <a:buFont typeface="Courier New" panose="02070309020205020404" pitchFamily="49" charset="0"/>
              <a:buChar char="o"/>
            </a:pPr>
            <a:endParaRPr lang="en-US" dirty="0">
              <a:solidFill>
                <a:srgbClr val="002060"/>
              </a:solidFill>
            </a:endParaRPr>
          </a:p>
        </p:txBody>
      </p:sp>
    </p:spTree>
    <p:custDataLst>
      <p:tags r:id="rId1"/>
    </p:custDataLst>
    <p:extLst>
      <p:ext uri="{BB962C8B-B14F-4D97-AF65-F5344CB8AC3E}">
        <p14:creationId xmlns:p14="http://schemas.microsoft.com/office/powerpoint/2010/main" val="214547194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a:effectLst>
                  <a:outerShdw blurRad="38100" dist="38100" dir="2700000" algn="tl">
                    <a:srgbClr val="000000">
                      <a:alpha val="43137"/>
                    </a:srgbClr>
                  </a:outerShdw>
                </a:effectLst>
              </a:rPr>
              <a:t>Any Questions?</a:t>
            </a:r>
          </a:p>
          <a:p>
            <a:endParaRPr lang="en-GB"/>
          </a:p>
        </p:txBody>
      </p:sp>
      <p:sp>
        <p:nvSpPr>
          <p:cNvPr id="6" name="Content Placeholder 2">
            <a:extLst>
              <a:ext uri="{FF2B5EF4-FFF2-40B4-BE49-F238E27FC236}">
                <a16:creationId xmlns:a16="http://schemas.microsoft.com/office/drawing/2014/main" id="{98E88FFA-DAF0-787D-6893-8D44E887BCD9}"/>
              </a:ext>
            </a:extLst>
          </p:cNvPr>
          <p:cNvSpPr txBox="1">
            <a:spLocks/>
          </p:cNvSpPr>
          <p:nvPr/>
        </p:nvSpPr>
        <p:spPr>
          <a:xfrm>
            <a:off x="7178511" y="1622981"/>
            <a:ext cx="4535079" cy="3864989"/>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p>
          <a:p>
            <a:endParaRPr lang="en-GB"/>
          </a:p>
          <a:p>
            <a:endParaRPr lang="en-GB"/>
          </a:p>
          <a:p>
            <a:endParaRPr lang="en-GB"/>
          </a:p>
          <a:p>
            <a:r>
              <a:rPr lang="en-GB" b="1" i="1"/>
              <a:t>Network Programmability</a:t>
            </a:r>
          </a:p>
          <a:p>
            <a:r>
              <a:rPr lang="en-GB" i="1"/>
              <a:t>(ACCB5029)</a:t>
            </a:r>
            <a:br>
              <a:rPr lang="en-GB" i="1"/>
            </a:br>
            <a:endParaRPr lang="en-GB" i="1"/>
          </a:p>
          <a:p>
            <a:r>
              <a:rPr lang="en-GB"/>
              <a:t>Applied Computing - WISA</a:t>
            </a:r>
          </a:p>
        </p:txBody>
      </p:sp>
    </p:spTree>
    <p:extLst>
      <p:ext uri="{BB962C8B-B14F-4D97-AF65-F5344CB8AC3E}">
        <p14:creationId xmlns:p14="http://schemas.microsoft.com/office/powerpoint/2010/main" val="84017083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B8954D29-52F6-46B1-B000-9B667CC4DAB4}">
  <ds:schemaRefs>
    <ds:schemaRef ds:uri="9902240c-f584-4322-946e-7b0be23bca91"/>
    <ds:schemaRef ds:uri="d2ec016d-25cf-4c07-aa6b-c53e267faa6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3341C0C2-F5F1-4B28-B166-BFFEC8B89FE5}">
  <ds:schemaRefs>
    <ds:schemaRef ds:uri="9902240c-f584-4322-946e-7b0be23bca91"/>
    <ds:schemaRef ds:uri="d2ec016d-25cf-4c07-aa6b-c53e267faa6f"/>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3681</TotalTime>
  <Words>2366</Words>
  <Application>Microsoft Office PowerPoint</Application>
  <PresentationFormat>Widescreen</PresentationFormat>
  <Paragraphs>249</Paragraphs>
  <Slides>23</Slides>
  <Notes>19</Notes>
  <HiddenSlides>0</HiddenSlides>
  <MMClips>0</MMClips>
  <ScaleCrop>false</ScaleCrop>
  <HeadingPairs>
    <vt:vector size="6" baseType="variant">
      <vt:variant>
        <vt:lpstr>Fonts Used</vt:lpstr>
      </vt:variant>
      <vt:variant>
        <vt:i4>8</vt:i4>
      </vt:variant>
      <vt:variant>
        <vt:lpstr>Theme</vt:lpstr>
      </vt:variant>
      <vt:variant>
        <vt:i4>5</vt:i4>
      </vt:variant>
      <vt:variant>
        <vt:lpstr>Slide Titles</vt:lpstr>
      </vt:variant>
      <vt:variant>
        <vt:i4>23</vt:i4>
      </vt:variant>
    </vt:vector>
  </HeadingPairs>
  <TitlesOfParts>
    <vt:vector size="36" baseType="lpstr">
      <vt:lpstr>BatangChe</vt:lpstr>
      <vt:lpstr>Söhne</vt:lpstr>
      <vt:lpstr>Arial</vt:lpstr>
      <vt:lpstr>Calibri</vt:lpstr>
      <vt:lpstr>Calibri Light</vt:lpstr>
      <vt:lpstr>Courier New</vt:lpstr>
      <vt:lpstr>Times New Roman</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Container Deployment</vt:lpstr>
      <vt:lpstr>PowerPoint Presentation</vt:lpstr>
      <vt:lpstr>PowerPoint Presentation</vt:lpstr>
      <vt:lpstr>PowerPoint Presentation</vt:lpstr>
      <vt:lpstr>PowerPoint Presentation</vt:lpstr>
      <vt:lpstr>Continuous Integration/ Continuous Deployment (CI/CD)</vt:lpstr>
      <vt:lpstr>Continuous Integration/ Continuous Deployment (CI/CD)</vt:lpstr>
      <vt:lpstr>Continuous Integration/ Continuous Deployment (CI/CD)</vt:lpstr>
      <vt:lpstr>Continuous Integration/ Continuous Deployment (CI/CD)</vt:lpstr>
      <vt:lpstr>Continuous Integration/ Continuous Deployment (CI/CD)</vt:lpstr>
      <vt:lpstr>Security</vt:lpstr>
      <vt:lpstr>Security</vt:lpstr>
      <vt:lpstr>Security</vt:lpstr>
      <vt:lpstr>Security</vt:lpstr>
      <vt:lpstr>Security</vt:lpstr>
      <vt:lpstr>Security</vt:lpstr>
      <vt:lpstr>Security</vt:lpstr>
      <vt:lpstr>Security</vt:lpstr>
      <vt:lpstr>Security</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5</cp:revision>
  <dcterms:created xsi:type="dcterms:W3CDTF">2021-03-05T06:07:01Z</dcterms:created>
  <dcterms:modified xsi:type="dcterms:W3CDTF">2023-03-22T20:02:42Z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