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30"/>
  </p:notesMasterIdLst>
  <p:handoutMasterIdLst>
    <p:handoutMasterId r:id="rId31"/>
  </p:handoutMasterIdLst>
  <p:sldIdLst>
    <p:sldId id="351" r:id="rId7"/>
    <p:sldId id="386" r:id="rId8"/>
    <p:sldId id="257" r:id="rId9"/>
    <p:sldId id="601" r:id="rId10"/>
    <p:sldId id="264" r:id="rId11"/>
    <p:sldId id="265" r:id="rId12"/>
    <p:sldId id="266" r:id="rId13"/>
    <p:sldId id="267" r:id="rId14"/>
    <p:sldId id="294" r:id="rId15"/>
    <p:sldId id="269" r:id="rId16"/>
    <p:sldId id="599" r:id="rId17"/>
    <p:sldId id="592" r:id="rId18"/>
    <p:sldId id="589" r:id="rId19"/>
    <p:sldId id="590" r:id="rId20"/>
    <p:sldId id="591" r:id="rId21"/>
    <p:sldId id="593" r:id="rId22"/>
    <p:sldId id="598" r:id="rId23"/>
    <p:sldId id="594" r:id="rId24"/>
    <p:sldId id="595" r:id="rId25"/>
    <p:sldId id="596" r:id="rId26"/>
    <p:sldId id="597" r:id="rId27"/>
    <p:sldId id="384" r:id="rId28"/>
    <p:sldId id="60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84643" autoAdjust="0"/>
  </p:normalViewPr>
  <p:slideViewPr>
    <p:cSldViewPr>
      <p:cViewPr varScale="1">
        <p:scale>
          <a:sx n="94" d="100"/>
          <a:sy n="94" d="100"/>
        </p:scale>
        <p:origin x="20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12/12/2023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3A563-7EC8-4890-AFE8-F92EDA21E1F8}" type="slidenum">
              <a:rPr lang="en-GB" smtClean="0"/>
              <a:t>2</a:t>
            </a:fld>
            <a:endParaRPr lang="en-GB"/>
          </a:p>
        </p:txBody>
      </p:sp>
    </p:spTree>
    <p:extLst>
      <p:ext uri="{BB962C8B-B14F-4D97-AF65-F5344CB8AC3E}">
        <p14:creationId xmlns:p14="http://schemas.microsoft.com/office/powerpoint/2010/main" val="143207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on the development of interpersonal relationships. There are two important factors: Trust, and the ability to Reflect, and these are what we are going to explore today</a:t>
            </a:r>
          </a:p>
          <a:p>
            <a:endParaRPr lang="en-GB" dirty="0"/>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a:t>
            </a:fld>
            <a:endParaRPr lang="en-GB"/>
          </a:p>
        </p:txBody>
      </p:sp>
    </p:spTree>
    <p:extLst>
      <p:ext uri="{BB962C8B-B14F-4D97-AF65-F5344CB8AC3E}">
        <p14:creationId xmlns:p14="http://schemas.microsoft.com/office/powerpoint/2010/main" val="2756354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a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others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Facilitator to lead a discussion </a:t>
            </a:r>
            <a:r>
              <a:rPr lang="en-GB" dirty="0"/>
              <a:t>of these key points as they are revealed. </a:t>
            </a:r>
          </a:p>
          <a:p>
            <a:endParaRPr lang="en-GB" dirty="0"/>
          </a:p>
          <a:p>
            <a:r>
              <a:rPr lang="en-GB" dirty="0"/>
              <a:t>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b="1" dirty="0"/>
              <a:t>Culture</a:t>
            </a:r>
            <a:r>
              <a:rPr lang="en-GB" dirty="0"/>
              <a:t>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endParaRPr lang="en-GB" dirty="0"/>
          </a:p>
          <a:p>
            <a:r>
              <a:rPr lang="en-GB" dirty="0"/>
              <a:t>Take the group through each of the points in a similar fashion </a:t>
            </a:r>
          </a:p>
          <a:p>
            <a:endParaRPr lang="en-GB" dirty="0"/>
          </a:p>
          <a:p>
            <a:r>
              <a:rPr lang="en-GB" b="1" dirty="0"/>
              <a:t>Confidentiality: </a:t>
            </a:r>
            <a:r>
              <a:rPr lang="en-GB" dirty="0"/>
              <a:t>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endParaRPr lang="en-GB" b="1" dirty="0"/>
          </a:p>
          <a:p>
            <a:r>
              <a:rPr lang="en-GB" b="1" dirty="0"/>
              <a:t>Social skills and behaviours </a:t>
            </a:r>
            <a:r>
              <a:rPr lang="en-GB" dirty="0"/>
              <a:t>– well-developed v poorly developed, acceptable v unacceptable?  Who decides what is what?  What are the lessons for us as individuals?</a:t>
            </a:r>
          </a:p>
          <a:p>
            <a:endParaRPr lang="en-GB" dirty="0"/>
          </a:p>
          <a:p>
            <a:r>
              <a:rPr lang="en-GB" b="1" dirty="0"/>
              <a:t>Formal and informal </a:t>
            </a:r>
            <a:r>
              <a:rPr lang="en-GB" dirty="0"/>
              <a:t>– which applies when?  How do we avoid overstepping the mark?  What is appropriate?  Communication and consistency may be key here?</a:t>
            </a:r>
          </a:p>
          <a:p>
            <a:endParaRPr lang="en-GB" dirty="0"/>
          </a:p>
          <a:p>
            <a:r>
              <a:rPr lang="en-GB" b="1" dirty="0"/>
              <a:t>Trust</a:t>
            </a:r>
            <a:r>
              <a:rPr lang="en-GB" dirty="0"/>
              <a: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t>9</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11</a:t>
            </a:fld>
            <a:endParaRPr lang="en-GB"/>
          </a:p>
        </p:txBody>
      </p:sp>
    </p:spTree>
    <p:extLst>
      <p:ext uri="{BB962C8B-B14F-4D97-AF65-F5344CB8AC3E}">
        <p14:creationId xmlns:p14="http://schemas.microsoft.com/office/powerpoint/2010/main" val="1789930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12</a:t>
            </a:fld>
            <a:endParaRPr lang="en-GB"/>
          </a:p>
        </p:txBody>
      </p:sp>
    </p:spTree>
    <p:extLst>
      <p:ext uri="{BB962C8B-B14F-4D97-AF65-F5344CB8AC3E}">
        <p14:creationId xmlns:p14="http://schemas.microsoft.com/office/powerpoint/2010/main" val="4424948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23</a:t>
            </a:fld>
            <a:endParaRPr lang="en-GB"/>
          </a:p>
        </p:txBody>
      </p:sp>
    </p:spTree>
    <p:extLst>
      <p:ext uri="{BB962C8B-B14F-4D97-AF65-F5344CB8AC3E}">
        <p14:creationId xmlns:p14="http://schemas.microsoft.com/office/powerpoint/2010/main" val="1639327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12/12/2023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12/12/2023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12/12/2023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jpg"/><Relationship Id="rId5" Type="http://schemas.openxmlformats.org/officeDocument/2006/relationships/theme" Target="../theme/theme3.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12/12/2023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8" r:id="rId2"/>
    <p:sldLayoutId id="2147483689" r:id="rId3"/>
    <p:sldLayoutId id="2147483690" r:id="rId4"/>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a:t>
            </a:r>
            <a:br>
              <a:rPr lang="en-GB" altLang="en-US" sz="1800"/>
            </a:br>
            <a:r>
              <a:rPr lang="en-GB" altLang="en-US" sz="1800"/>
              <a:t>Developing </a:t>
            </a:r>
            <a:r>
              <a:rPr lang="en-GB" sz="1800"/>
              <a:t>Professional </a:t>
            </a:r>
            <a:r>
              <a:rPr lang="en-GB" sz="1800" dirty="0"/>
              <a:t>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726146" y="2289863"/>
            <a:ext cx="3074134" cy="1796117"/>
          </a:xfrm>
        </p:spPr>
        <p:txBody>
          <a:bodyPr>
            <a:noAutofit/>
          </a:bodyPr>
          <a:lstStyle/>
          <a:p>
            <a:pPr>
              <a:defRPr/>
            </a:pPr>
            <a:r>
              <a:rPr lang="en-GB" sz="1350" dirty="0">
                <a:ea typeface="Calibri" panose="020F0502020204030204" pitchFamily="34" charset="0"/>
              </a:rPr>
              <a:t>CertHE Applied Leadership and Management in the Workplace </a:t>
            </a:r>
            <a:br>
              <a:rPr lang="en-GB" sz="1350" b="1" dirty="0">
                <a:ea typeface="Calibri" panose="020F0502020204030204" pitchFamily="34" charset="0"/>
              </a:rPr>
            </a:br>
            <a:br>
              <a:rPr lang="en-GB" altLang="en-US" sz="1350" dirty="0"/>
            </a:br>
            <a:br>
              <a:rPr lang="en-GB" altLang="en-US" sz="1350" dirty="0"/>
            </a:br>
            <a:r>
              <a:rPr lang="en-GB" altLang="en-US" sz="1350" dirty="0"/>
              <a:t>Blended Session 5</a:t>
            </a:r>
            <a:br>
              <a:rPr lang="en-GB" sz="3000" dirty="0"/>
            </a:br>
            <a:br>
              <a:rPr lang="en-GB" sz="1350" dirty="0"/>
            </a:br>
            <a:br>
              <a:rPr lang="en-GB" sz="1350" dirty="0"/>
            </a:br>
            <a:br>
              <a:rPr lang="en-GB" sz="1350" b="1" dirty="0"/>
            </a:br>
            <a:endParaRPr lang="en-GB" altLang="en-US" sz="1350" dirty="0"/>
          </a:p>
        </p:txBody>
      </p:sp>
    </p:spTree>
    <p:extLst>
      <p:ext uri="{BB962C8B-B14F-4D97-AF65-F5344CB8AC3E}">
        <p14:creationId xmlns:p14="http://schemas.microsoft.com/office/powerpoint/2010/main" val="603123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A1F58E1-4530-CF90-F6C0-5AE026E62183}"/>
              </a:ext>
            </a:extLst>
          </p:cNvPr>
          <p:cNvSpPr/>
          <p:nvPr/>
        </p:nvSpPr>
        <p:spPr>
          <a:xfrm>
            <a:off x="251520" y="1351923"/>
            <a:ext cx="3816424" cy="3832651"/>
          </a:xfrm>
          <a:prstGeom prst="roundRect">
            <a:avLst/>
          </a:prstGeom>
          <a:solidFill>
            <a:schemeClr val="accent6">
              <a:lumMod val="20000"/>
              <a:lumOff val="8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09BFBD3-F4E3-7800-B643-376676F6E207}"/>
              </a:ext>
            </a:extLst>
          </p:cNvPr>
          <p:cNvSpPr/>
          <p:nvPr/>
        </p:nvSpPr>
        <p:spPr>
          <a:xfrm>
            <a:off x="395536" y="188640"/>
            <a:ext cx="6120680" cy="792088"/>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7544" y="260648"/>
            <a:ext cx="7632848" cy="664096"/>
          </a:xfrm>
        </p:spPr>
        <p:txBody>
          <a:bodyPr anchor="b">
            <a:normAutofit/>
          </a:bodyPr>
          <a:lstStyle/>
          <a:p>
            <a:r>
              <a:rPr lang="en-GB" sz="4000" b="1" dirty="0">
                <a:latin typeface="Arial" panose="020B0604020202020204" pitchFamily="34" charset="0"/>
                <a:cs typeface="Arial" panose="020B0604020202020204" pitchFamily="34" charset="0"/>
              </a:rPr>
              <a:t>Overview of Workshop</a:t>
            </a:r>
          </a:p>
        </p:txBody>
      </p:sp>
      <p:sp>
        <p:nvSpPr>
          <p:cNvPr id="3" name="Content Placeholder 2"/>
          <p:cNvSpPr>
            <a:spLocks noGrp="1"/>
          </p:cNvSpPr>
          <p:nvPr>
            <p:ph type="body" sz="half" idx="2"/>
          </p:nvPr>
        </p:nvSpPr>
        <p:spPr>
          <a:xfrm>
            <a:off x="467544" y="1412776"/>
            <a:ext cx="7488832" cy="4248472"/>
          </a:xfrm>
        </p:spPr>
        <p:txBody>
          <a:bodyPr>
            <a:normAutofit/>
          </a:bodyPr>
          <a:lstStyle/>
          <a:p>
            <a:pPr>
              <a:lnSpc>
                <a:spcPct val="200000"/>
              </a:lnSpc>
            </a:pPr>
            <a:r>
              <a:rPr lang="en-GB" sz="5400" b="1" dirty="0"/>
              <a:t>Trust</a:t>
            </a:r>
          </a:p>
          <a:p>
            <a:pPr>
              <a:lnSpc>
                <a:spcPct val="200000"/>
              </a:lnSpc>
            </a:pPr>
            <a:r>
              <a:rPr lang="en-GB" sz="5400" b="1" dirty="0"/>
              <a:t>Reflection</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2AFD5A9-0543-CBA8-C83E-60F533E280BE}"/>
              </a:ext>
            </a:extLst>
          </p:cNvPr>
          <p:cNvSpPr/>
          <p:nvPr/>
        </p:nvSpPr>
        <p:spPr>
          <a:xfrm>
            <a:off x="534075" y="145093"/>
            <a:ext cx="3672408" cy="64807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a:xfrm>
            <a:off x="723225" y="145094"/>
            <a:ext cx="6441063" cy="648072"/>
          </a:xfrm>
        </p:spPr>
        <p:txBody>
          <a:bodyPr/>
          <a:lstStyle/>
          <a:p>
            <a:r>
              <a:rPr lang="en-GB" sz="4000" b="1" dirty="0">
                <a:latin typeface="Arial" panose="020B0604020202020204" pitchFamily="34" charset="0"/>
                <a:cs typeface="Arial" panose="020B0604020202020204" pitchFamily="34" charset="0"/>
              </a:rPr>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534075" y="1340768"/>
            <a:ext cx="7886700" cy="4320480"/>
          </a:xfrm>
        </p:spPr>
        <p:txBody>
          <a:bodyPr>
            <a:noAutofit/>
          </a:bodyPr>
          <a:lstStyle/>
          <a:p>
            <a:pPr marL="0" indent="0">
              <a:buNone/>
            </a:pPr>
            <a:r>
              <a:rPr lang="en-GB" b="1" dirty="0">
                <a:latin typeface="Arial" panose="020B0604020202020204" pitchFamily="34" charset="0"/>
                <a:cs typeface="Arial" panose="020B0604020202020204" pitchFamily="34" charset="0"/>
              </a:rPr>
              <a:t>Exercise – 5 minutes</a:t>
            </a:r>
          </a:p>
          <a:p>
            <a:endParaRPr lang="en-GB" sz="100" dirty="0">
              <a:latin typeface="Arial" panose="020B0604020202020204" pitchFamily="34" charset="0"/>
              <a:cs typeface="Arial" panose="020B0604020202020204" pitchFamily="34" charset="0"/>
            </a:endParaRPr>
          </a:p>
          <a:p>
            <a:pPr marL="514350" indent="-514350">
              <a:buFont typeface="+mj-lt"/>
              <a:buAutoNum type="arabicPeriod"/>
            </a:pPr>
            <a:r>
              <a:rPr lang="en-GB" sz="2400" dirty="0">
                <a:latin typeface="Arial" panose="020B0604020202020204" pitchFamily="34" charset="0"/>
                <a:cs typeface="Arial" panose="020B0604020202020204" pitchFamily="34" charset="0"/>
              </a:rPr>
              <a:t>Who do you trust?</a:t>
            </a:r>
          </a:p>
          <a:p>
            <a:pPr marL="0" indent="0">
              <a:buNone/>
            </a:pPr>
            <a:r>
              <a:rPr lang="en-GB" sz="2400" dirty="0">
                <a:latin typeface="Arial" panose="020B0604020202020204" pitchFamily="34" charset="0"/>
                <a:cs typeface="Arial" panose="020B0604020202020204" pitchFamily="34" charset="0"/>
              </a:rPr>
              <a:t>	Why?</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Provide some </a:t>
            </a:r>
            <a:r>
              <a:rPr lang="en-GB" sz="2400" b="1" dirty="0">
                <a:latin typeface="Arial" panose="020B0604020202020204" pitchFamily="34" charset="0"/>
                <a:cs typeface="Arial" panose="020B0604020202020204" pitchFamily="34" charset="0"/>
              </a:rPr>
              <a:t>examples</a:t>
            </a:r>
            <a:r>
              <a:rPr lang="en-GB" sz="2400" dirty="0">
                <a:latin typeface="Arial" panose="020B0604020202020204" pitchFamily="34" charset="0"/>
                <a:cs typeface="Arial" panose="020B0604020202020204" pitchFamily="34" charset="0"/>
              </a:rPr>
              <a:t> to illustrate your conclusions, where appropriate.</a:t>
            </a:r>
          </a:p>
        </p:txBody>
      </p:sp>
    </p:spTree>
    <p:extLst>
      <p:ext uri="{BB962C8B-B14F-4D97-AF65-F5344CB8AC3E}">
        <p14:creationId xmlns:p14="http://schemas.microsoft.com/office/powerpoint/2010/main" val="4172241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2AFD5A9-0543-CBA8-C83E-60F533E280BE}"/>
              </a:ext>
            </a:extLst>
          </p:cNvPr>
          <p:cNvSpPr/>
          <p:nvPr/>
        </p:nvSpPr>
        <p:spPr>
          <a:xfrm>
            <a:off x="534075" y="145093"/>
            <a:ext cx="3672408" cy="64807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a:xfrm>
            <a:off x="723225" y="145094"/>
            <a:ext cx="6441063" cy="648072"/>
          </a:xfrm>
        </p:spPr>
        <p:txBody>
          <a:bodyPr/>
          <a:lstStyle/>
          <a:p>
            <a:r>
              <a:rPr lang="en-GB" sz="4000" b="1" dirty="0">
                <a:latin typeface="Arial" panose="020B0604020202020204" pitchFamily="34" charset="0"/>
                <a:cs typeface="Arial" panose="020B0604020202020204" pitchFamily="34" charset="0"/>
              </a:rPr>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534075" y="908720"/>
            <a:ext cx="7886700" cy="4752528"/>
          </a:xfrm>
        </p:spPr>
        <p:txBody>
          <a:bodyPr>
            <a:noAutofit/>
          </a:bodyPr>
          <a:lstStyle/>
          <a:p>
            <a:pPr marL="0" indent="0">
              <a:buNone/>
            </a:pPr>
            <a:r>
              <a:rPr lang="en-GB" b="1" dirty="0">
                <a:latin typeface="Arial" panose="020B0604020202020204" pitchFamily="34" charset="0"/>
                <a:cs typeface="Arial" panose="020B0604020202020204" pitchFamily="34" charset="0"/>
              </a:rPr>
              <a:t>Exercise – 20 minutes</a:t>
            </a:r>
          </a:p>
          <a:p>
            <a:endParaRPr lang="en-GB" sz="100" dirty="0">
              <a:latin typeface="Arial" panose="020B0604020202020204" pitchFamily="34" charset="0"/>
              <a:cs typeface="Arial" panose="020B0604020202020204" pitchFamily="34" charset="0"/>
            </a:endParaRPr>
          </a:p>
          <a:p>
            <a:pPr marL="514350" indent="-514350">
              <a:buFont typeface="+mj-lt"/>
              <a:buAutoNum type="arabicPeriod"/>
            </a:pPr>
            <a:r>
              <a:rPr lang="en-GB" sz="2400" dirty="0">
                <a:latin typeface="Arial" panose="020B0604020202020204" pitchFamily="34" charset="0"/>
                <a:cs typeface="Arial" panose="020B0604020202020204" pitchFamily="34" charset="0"/>
              </a:rPr>
              <a:t>Agree, in your teams, what </a:t>
            </a:r>
            <a:r>
              <a:rPr lang="en-GB" sz="2400" b="1" dirty="0">
                <a:latin typeface="Arial" panose="020B0604020202020204" pitchFamily="34" charset="0"/>
                <a:cs typeface="Arial" panose="020B0604020202020204" pitchFamily="34" charset="0"/>
              </a:rPr>
              <a:t>trust means.</a:t>
            </a:r>
          </a:p>
          <a:p>
            <a:pPr marL="514350" indent="-514350">
              <a:buFont typeface="+mj-lt"/>
              <a:buAutoNum type="arabicPeriod"/>
            </a:pPr>
            <a:r>
              <a:rPr lang="en-GB" sz="2400" dirty="0">
                <a:latin typeface="Arial" panose="020B0604020202020204" pitchFamily="34" charset="0"/>
                <a:cs typeface="Arial" panose="020B0604020202020204" pitchFamily="34" charset="0"/>
              </a:rPr>
              <a:t>Why is it so </a:t>
            </a:r>
            <a:r>
              <a:rPr lang="en-GB" sz="2400" b="1" dirty="0">
                <a:latin typeface="Arial" panose="020B0604020202020204" pitchFamily="34" charset="0"/>
                <a:cs typeface="Arial" panose="020B0604020202020204" pitchFamily="34" charset="0"/>
              </a:rPr>
              <a:t>important </a:t>
            </a:r>
            <a:r>
              <a:rPr lang="en-GB" sz="2400" dirty="0">
                <a:latin typeface="Arial" panose="020B0604020202020204" pitchFamily="34" charset="0"/>
                <a:cs typeface="Arial" panose="020B0604020202020204" pitchFamily="34" charset="0"/>
              </a:rPr>
              <a:t>within teams?</a:t>
            </a:r>
          </a:p>
          <a:p>
            <a:pPr marL="514350" indent="-514350">
              <a:buFont typeface="+mj-lt"/>
              <a:buAutoNum type="arabicPeriod"/>
            </a:pPr>
            <a:r>
              <a:rPr lang="en-GB" sz="2400" dirty="0">
                <a:latin typeface="Arial" panose="020B0604020202020204" pitchFamily="34" charset="0"/>
                <a:cs typeface="Arial" panose="020B0604020202020204" pitchFamily="34" charset="0"/>
              </a:rPr>
              <a:t>What does it take to </a:t>
            </a:r>
            <a:r>
              <a:rPr lang="en-GB" sz="2400" b="1" dirty="0">
                <a:latin typeface="Arial" panose="020B0604020202020204" pitchFamily="34" charset="0"/>
                <a:cs typeface="Arial" panose="020B0604020202020204" pitchFamily="34" charset="0"/>
              </a:rPr>
              <a:t>form trust / a trusting relationship</a:t>
            </a:r>
            <a:r>
              <a:rPr lang="en-GB" sz="2400" dirty="0">
                <a:latin typeface="Arial" panose="020B0604020202020204" pitchFamily="34" charset="0"/>
                <a:cs typeface="Arial" panose="020B0604020202020204" pitchFamily="34" charset="0"/>
              </a:rPr>
              <a:t>?</a:t>
            </a:r>
          </a:p>
          <a:p>
            <a:pPr marL="514350" indent="-514350">
              <a:buFont typeface="+mj-lt"/>
              <a:buAutoNum type="arabicPeriod"/>
            </a:pPr>
            <a:r>
              <a:rPr lang="en-GB" sz="2400" dirty="0">
                <a:latin typeface="Arial" panose="020B0604020202020204" pitchFamily="34" charset="0"/>
                <a:cs typeface="Arial" panose="020B0604020202020204" pitchFamily="34" charset="0"/>
              </a:rPr>
              <a:t>How do </a:t>
            </a:r>
            <a:r>
              <a:rPr lang="en-GB" sz="2400" b="1" dirty="0">
                <a:latin typeface="Arial" panose="020B0604020202020204" pitchFamily="34" charset="0"/>
                <a:cs typeface="Arial" panose="020B0604020202020204" pitchFamily="34" charset="0"/>
              </a:rPr>
              <a:t>trusting </a:t>
            </a:r>
            <a:r>
              <a:rPr lang="en-GB" sz="2400" dirty="0">
                <a:latin typeface="Arial" panose="020B0604020202020204" pitchFamily="34" charset="0"/>
                <a:cs typeface="Arial" panose="020B0604020202020204" pitchFamily="34" charset="0"/>
              </a:rPr>
              <a:t>relationships </a:t>
            </a:r>
            <a:r>
              <a:rPr lang="en-GB" sz="2400" b="1" dirty="0">
                <a:latin typeface="Arial" panose="020B0604020202020204" pitchFamily="34" charset="0"/>
                <a:cs typeface="Arial" panose="020B0604020202020204" pitchFamily="34" charset="0"/>
              </a:rPr>
              <a:t>differ</a:t>
            </a:r>
            <a:r>
              <a:rPr lang="en-GB" sz="2400" dirty="0">
                <a:latin typeface="Arial" panose="020B0604020202020204" pitchFamily="34" charset="0"/>
                <a:cs typeface="Arial" panose="020B0604020202020204" pitchFamily="34" charset="0"/>
              </a:rPr>
              <a:t> from relationships that may </a:t>
            </a:r>
            <a:r>
              <a:rPr lang="en-GB" sz="2400" b="1" dirty="0">
                <a:latin typeface="Arial" panose="020B0604020202020204" pitchFamily="34" charset="0"/>
                <a:cs typeface="Arial" panose="020B0604020202020204" pitchFamily="34" charset="0"/>
              </a:rPr>
              <a:t>lack trust</a:t>
            </a:r>
            <a:r>
              <a:rPr lang="en-GB" sz="2400" dirty="0">
                <a:latin typeface="Arial" panose="020B0604020202020204" pitchFamily="34" charset="0"/>
                <a:cs typeface="Arial" panose="020B0604020202020204" pitchFamily="34" charset="0"/>
              </a:rPr>
              <a:t>?</a:t>
            </a:r>
          </a:p>
          <a:p>
            <a:pPr marL="514350" indent="-514350">
              <a:buFont typeface="+mj-lt"/>
              <a:buAutoNum type="arabicPeriod"/>
            </a:pPr>
            <a:r>
              <a:rPr lang="en-GB" sz="2400" dirty="0">
                <a:latin typeface="Arial" panose="020B0604020202020204" pitchFamily="34" charset="0"/>
                <a:cs typeface="Arial" panose="020B0604020202020204" pitchFamily="34" charset="0"/>
              </a:rPr>
              <a:t>What </a:t>
            </a:r>
            <a:r>
              <a:rPr lang="en-GB" sz="2400" b="1" dirty="0">
                <a:latin typeface="Arial" panose="020B0604020202020204" pitchFamily="34" charset="0"/>
                <a:cs typeface="Arial" panose="020B0604020202020204" pitchFamily="34" charset="0"/>
              </a:rPr>
              <a:t>ground rules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team guidelines </a:t>
            </a:r>
            <a:r>
              <a:rPr lang="en-GB" sz="2400" dirty="0">
                <a:latin typeface="Arial" panose="020B0604020202020204" pitchFamily="34" charset="0"/>
                <a:cs typeface="Arial" panose="020B0604020202020204" pitchFamily="34" charset="0"/>
              </a:rPr>
              <a:t>will help build trust?</a:t>
            </a:r>
          </a:p>
          <a:p>
            <a:pPr marL="0" indent="0">
              <a:buNone/>
            </a:pPr>
            <a:endParaRPr lang="en-GB" sz="1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Provide some </a:t>
            </a:r>
            <a:r>
              <a:rPr lang="en-GB" sz="2400" b="1" dirty="0">
                <a:latin typeface="Arial" panose="020B0604020202020204" pitchFamily="34" charset="0"/>
                <a:cs typeface="Arial" panose="020B0604020202020204" pitchFamily="34" charset="0"/>
              </a:rPr>
              <a:t>examples</a:t>
            </a:r>
            <a:r>
              <a:rPr lang="en-GB" sz="2400" dirty="0">
                <a:latin typeface="Arial" panose="020B0604020202020204" pitchFamily="34" charset="0"/>
                <a:cs typeface="Arial" panose="020B0604020202020204" pitchFamily="34" charset="0"/>
              </a:rPr>
              <a:t>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1FED07B-2FAC-B197-B4ED-D19029A1A124}"/>
              </a:ext>
            </a:extLst>
          </p:cNvPr>
          <p:cNvSpPr/>
          <p:nvPr/>
        </p:nvSpPr>
        <p:spPr>
          <a:xfrm>
            <a:off x="539552" y="332656"/>
            <a:ext cx="4680520" cy="64807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Teams and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a:xfrm>
            <a:off x="642240" y="1196752"/>
            <a:ext cx="8390807" cy="4633342"/>
          </a:xfrm>
        </p:spPr>
        <p:txBody>
          <a:bodyPr/>
          <a:lstStyle/>
          <a:p>
            <a:pPr marL="0" indent="0">
              <a:buNone/>
            </a:pPr>
            <a:r>
              <a:rPr lang="en-US" dirty="0">
                <a:latin typeface="Arial" panose="020B0604020202020204" pitchFamily="34" charset="0"/>
                <a:cs typeface="Arial" panose="020B0604020202020204" pitchFamily="34" charset="0"/>
              </a:rPr>
              <a:t>Phil Jackson, one of the greatest National Basketball Association coaches of all time reportedly once said:</a:t>
            </a:r>
          </a:p>
          <a:p>
            <a:pPr marL="0" indent="0">
              <a:buNone/>
            </a:pPr>
            <a:endParaRPr lang="en-US" sz="600"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“good teams become great ones when the members trust each other enough to surrender the Me for the We.”</a:t>
            </a:r>
          </a:p>
          <a:p>
            <a:pPr marL="0" indent="0">
              <a:buNone/>
            </a:pPr>
            <a:r>
              <a:rPr lang="en-US" dirty="0">
                <a:latin typeface="Arial" panose="020B0604020202020204" pitchFamily="34" charset="0"/>
                <a:cs typeface="Arial" panose="020B0604020202020204" pitchFamily="34" charset="0"/>
              </a:rPr>
              <a:t>						</a:t>
            </a:r>
            <a:r>
              <a:rPr lang="en-US" sz="1800" b="1" dirty="0" err="1">
                <a:latin typeface="Arial" panose="020B0604020202020204" pitchFamily="34" charset="0"/>
                <a:cs typeface="Arial" panose="020B0604020202020204" pitchFamily="34" charset="0"/>
              </a:rPr>
              <a:t>Dithurbide</a:t>
            </a:r>
            <a:r>
              <a:rPr lang="en-US" sz="1800" b="1" dirty="0">
                <a:latin typeface="Arial" panose="020B0604020202020204" pitchFamily="34" charset="0"/>
                <a:cs typeface="Arial" panose="020B0604020202020204" pitchFamily="34" charset="0"/>
              </a:rPr>
              <a:t> &amp; </a:t>
            </a:r>
            <a:r>
              <a:rPr lang="en-US" sz="1800" b="1" dirty="0" err="1">
                <a:latin typeface="Arial" panose="020B0604020202020204" pitchFamily="34" charset="0"/>
                <a:cs typeface="Arial" panose="020B0604020202020204" pitchFamily="34" charset="0"/>
              </a:rPr>
              <a:t>Flett</a:t>
            </a:r>
            <a:r>
              <a:rPr lang="en-US" sz="1800" b="1" dirty="0">
                <a:latin typeface="Arial" panose="020B0604020202020204" pitchFamily="34" charset="0"/>
                <a:cs typeface="Arial" panose="020B0604020202020204" pitchFamily="34" charset="0"/>
              </a:rPr>
              <a:t> (2014).</a:t>
            </a:r>
            <a:endParaRPr lang="en-GB" b="1" i="1" dirty="0">
              <a:latin typeface="Arial" panose="020B0604020202020204" pitchFamily="34" charset="0"/>
              <a:cs typeface="Arial" panose="020B0604020202020204" pitchFamily="34" charset="0"/>
            </a:endParaRPr>
          </a:p>
          <a:p>
            <a:pPr marL="0" indent="0">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3FDC13D-FFAB-9DB9-20CD-8CC57AB08BFA}"/>
              </a:ext>
            </a:extLst>
          </p:cNvPr>
          <p:cNvSpPr/>
          <p:nvPr/>
        </p:nvSpPr>
        <p:spPr>
          <a:xfrm>
            <a:off x="251520" y="232767"/>
            <a:ext cx="4896544" cy="64807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a:xfrm>
            <a:off x="251520" y="260648"/>
            <a:ext cx="7886700" cy="687611"/>
          </a:xfrm>
        </p:spPr>
        <p:txBody>
          <a:bodyPr/>
          <a:lstStyle/>
          <a:p>
            <a:r>
              <a:rPr lang="en-GB" sz="4000" b="1" dirty="0">
                <a:latin typeface="Arial" panose="020B0604020202020204" pitchFamily="34" charset="0"/>
                <a:cs typeface="Arial" panose="020B0604020202020204" pitchFamily="34" charset="0"/>
              </a:rPr>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3960440" cy="3917032"/>
          </a:xfrm>
        </p:spPr>
        <p:txBody>
          <a:bodyPr>
            <a:normAutofit lnSpcReduction="10000"/>
          </a:bodyPr>
          <a:lstStyle/>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Talk straight</a:t>
            </a:r>
          </a:p>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Demonstrate respect</a:t>
            </a:r>
          </a:p>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Create transparency</a:t>
            </a:r>
          </a:p>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Right wrongs</a:t>
            </a:r>
          </a:p>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Show loyalty</a:t>
            </a:r>
          </a:p>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Deliver results</a:t>
            </a:r>
          </a:p>
          <a:p>
            <a:pPr marL="514350" indent="-514350" eaLnBrk="1" hangingPunct="1">
              <a:buFont typeface="Corbel" pitchFamily="34" charset="0"/>
              <a:buAutoNum type="arabicPeriod"/>
            </a:pPr>
            <a:r>
              <a:rPr lang="en-GB" altLang="en-US" sz="2800" dirty="0">
                <a:latin typeface="Arial" panose="020B0604020202020204" pitchFamily="34" charset="0"/>
                <a:cs typeface="Arial" panose="020B0604020202020204" pitchFamily="34" charset="0"/>
              </a:rPr>
              <a:t>Get better</a:t>
            </a:r>
          </a:p>
          <a:p>
            <a:pPr marL="514350" indent="-514350">
              <a:buFont typeface="Corbel" pitchFamily="34" charset="0"/>
              <a:buAutoNum type="arabicPeriod"/>
            </a:pPr>
            <a:endParaRPr lang="en-US" dirty="0"/>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8468" y="1268760"/>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latin typeface="Arial" panose="020B0604020202020204" pitchFamily="34" charset="0"/>
                <a:cs typeface="Arial" panose="020B0604020202020204" pitchFamily="34" charset="0"/>
              </a:rPr>
              <a:t>Confront reality</a:t>
            </a:r>
          </a:p>
          <a:p>
            <a:pPr marL="514350" indent="-514350">
              <a:buFont typeface="Corbel" pitchFamily="34" charset="0"/>
              <a:buAutoNum type="arabicPeriod" startAt="8"/>
            </a:pPr>
            <a:r>
              <a:rPr lang="en-GB" altLang="en-US" sz="2800" dirty="0">
                <a:latin typeface="Arial" panose="020B0604020202020204" pitchFamily="34" charset="0"/>
                <a:cs typeface="Arial" panose="020B0604020202020204" pitchFamily="34" charset="0"/>
              </a:rPr>
              <a:t>Clarify expectations</a:t>
            </a:r>
          </a:p>
          <a:p>
            <a:pPr marL="514350" indent="-514350">
              <a:buFont typeface="Corbel" pitchFamily="34" charset="0"/>
              <a:buAutoNum type="arabicPeriod" startAt="8"/>
            </a:pPr>
            <a:r>
              <a:rPr lang="en-GB" altLang="en-US" sz="2800" dirty="0">
                <a:latin typeface="Arial" panose="020B0604020202020204" pitchFamily="34" charset="0"/>
                <a:cs typeface="Arial" panose="020B0604020202020204" pitchFamily="34" charset="0"/>
              </a:rPr>
              <a:t>Practice accountability</a:t>
            </a:r>
          </a:p>
          <a:p>
            <a:pPr marL="514350" indent="-514350">
              <a:buFont typeface="Corbel" pitchFamily="34" charset="0"/>
              <a:buAutoNum type="arabicPeriod" startAt="8"/>
            </a:pPr>
            <a:r>
              <a:rPr lang="en-GB" altLang="en-US" sz="2800" dirty="0">
                <a:latin typeface="Arial" panose="020B0604020202020204" pitchFamily="34" charset="0"/>
                <a:cs typeface="Arial" panose="020B0604020202020204" pitchFamily="34" charset="0"/>
              </a:rPr>
              <a:t>Listen first</a:t>
            </a:r>
          </a:p>
          <a:p>
            <a:pPr marL="514350" indent="-514350">
              <a:buFont typeface="Corbel" pitchFamily="34" charset="0"/>
              <a:buAutoNum type="arabicPeriod" startAt="8"/>
            </a:pPr>
            <a:r>
              <a:rPr lang="en-GB" altLang="en-US" sz="2800" dirty="0">
                <a:latin typeface="Arial" panose="020B0604020202020204" pitchFamily="34" charset="0"/>
                <a:cs typeface="Arial" panose="020B0604020202020204" pitchFamily="34" charset="0"/>
              </a:rPr>
              <a:t>Keep commitments</a:t>
            </a:r>
          </a:p>
          <a:p>
            <a:pPr marL="514350" indent="-514350">
              <a:buFont typeface="Corbel" pitchFamily="34" charset="0"/>
              <a:buAutoNum type="arabicPeriod" startAt="8"/>
            </a:pPr>
            <a:r>
              <a:rPr lang="en-GB" altLang="en-US" sz="2800" dirty="0">
                <a:latin typeface="Arial" panose="020B0604020202020204" pitchFamily="34" charset="0"/>
                <a:cs typeface="Arial" panose="020B0604020202020204" pitchFamily="34" charset="0"/>
              </a:rPr>
              <a:t>Extend trust</a:t>
            </a:r>
          </a:p>
          <a:p>
            <a:pPr marL="514350" indent="-514350">
              <a:buFont typeface="Corbel" pitchFamily="34" charset="0"/>
              <a:buAutoNum type="arabicPeriod" startAt="8"/>
            </a:pPr>
            <a:endParaRPr lang="en-GB" altLang="en-US" sz="2800" dirty="0">
              <a:latin typeface="Arial" panose="020B0604020202020204" pitchFamily="34" charset="0"/>
              <a:cs typeface="Arial" panose="020B0604020202020204" pitchFamily="34" charset="0"/>
            </a:endParaRPr>
          </a:p>
          <a:p>
            <a:pPr marL="0" indent="0" algn="r">
              <a:buNone/>
            </a:pPr>
            <a:r>
              <a:rPr lang="en-GB" altLang="en-US" sz="2400" b="1" dirty="0">
                <a:latin typeface="Arial" panose="020B0604020202020204" pitchFamily="34" charset="0"/>
                <a:cs typeface="Arial" panose="020B0604020202020204" pitchFamily="34" charset="0"/>
              </a:rPr>
              <a:t>(Covey, 2006)</a:t>
            </a:r>
          </a:p>
          <a:p>
            <a:pPr marL="514350" indent="-514350">
              <a:buFont typeface="Corbel" pitchFamily="34" charset="0"/>
              <a:buAutoNum type="arabicPeriod" startAt="8"/>
            </a:pPr>
            <a:endParaRPr lang="en-GB" altLang="en-US" sz="2800" dirty="0">
              <a:latin typeface="Arial" panose="020B0604020202020204" pitchFamily="34" charset="0"/>
              <a:cs typeface="Arial" panose="020B0604020202020204" pitchFamily="34" charset="0"/>
            </a:endParaRPr>
          </a:p>
          <a:p>
            <a:pPr marL="514350" indent="-514350">
              <a:buFont typeface="Corbel" pitchFamily="34" charset="0"/>
              <a:buAutoNum type="arabicPeriod" startAt="8"/>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F86E7FB-2393-03AA-996E-2017C053A981}"/>
              </a:ext>
            </a:extLst>
          </p:cNvPr>
          <p:cNvSpPr/>
          <p:nvPr/>
        </p:nvSpPr>
        <p:spPr>
          <a:xfrm>
            <a:off x="323056" y="332656"/>
            <a:ext cx="8065368" cy="64807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a:xfrm>
            <a:off x="404081" y="332656"/>
            <a:ext cx="8335838" cy="1325563"/>
          </a:xfrm>
        </p:spPr>
        <p:txBody>
          <a:bodyPr/>
          <a:lstStyle/>
          <a:p>
            <a:r>
              <a:rPr lang="en-GB" sz="4000" b="1" dirty="0">
                <a:latin typeface="Arial" panose="020B0604020202020204" pitchFamily="34" charset="0"/>
                <a:cs typeface="Arial" panose="020B0604020202020204" pitchFamily="34" charset="0"/>
              </a:rPr>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04081" y="1196752"/>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latin typeface="Arial" panose="020B0604020202020204" pitchFamily="34" charset="0"/>
                <a:cs typeface="Arial" panose="020B0604020202020204" pitchFamily="34" charset="0"/>
              </a:rPr>
              <a:t>Within the team:</a:t>
            </a:r>
          </a:p>
          <a:p>
            <a:r>
              <a:rPr lang="en-GB" altLang="en-US" sz="2400" dirty="0">
                <a:latin typeface="Arial" panose="020B0604020202020204" pitchFamily="34" charset="0"/>
                <a:cs typeface="Arial" panose="020B0604020202020204" pitchFamily="34" charset="0"/>
              </a:rPr>
              <a:t>Communicate often</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Value each individual</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Work hard</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Involve everyone</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Be loyal</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Provide for development </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Be fair and consistent</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Manage conflict </a:t>
            </a:r>
            <a:endParaRPr lang="en-US"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Be assertive</a:t>
            </a:r>
            <a:endParaRPr lang="en-US" altLang="en-US" sz="2400" dirty="0">
              <a:latin typeface="Arial" panose="020B0604020202020204" pitchFamily="34" charset="0"/>
              <a:cs typeface="Arial" panose="020B0604020202020204"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1207" y="1196752"/>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latin typeface="Arial" panose="020B0604020202020204" pitchFamily="34" charset="0"/>
                <a:cs typeface="Arial" panose="020B0604020202020204" pitchFamily="34" charset="0"/>
              </a:rPr>
              <a:t>Outside the team:</a:t>
            </a:r>
          </a:p>
          <a:p>
            <a:r>
              <a:rPr lang="en-GB" altLang="en-US" sz="2400" dirty="0">
                <a:latin typeface="Arial" panose="020B0604020202020204" pitchFamily="34" charset="0"/>
                <a:cs typeface="Arial" panose="020B0604020202020204" pitchFamily="34" charset="0"/>
              </a:rPr>
              <a:t>Recognise wider team role</a:t>
            </a:r>
          </a:p>
          <a:p>
            <a:r>
              <a:rPr lang="en-GB" altLang="en-US" sz="2400" dirty="0">
                <a:latin typeface="Arial" panose="020B0604020202020204" pitchFamily="34" charset="0"/>
                <a:cs typeface="Arial" panose="020B0604020202020204" pitchFamily="34" charset="0"/>
              </a:rPr>
              <a:t>Co-operate with other internal teams</a:t>
            </a:r>
          </a:p>
          <a:p>
            <a:r>
              <a:rPr lang="en-GB" altLang="en-US" sz="2400" dirty="0">
                <a:latin typeface="Arial" panose="020B0604020202020204" pitchFamily="34" charset="0"/>
                <a:cs typeface="Arial" panose="020B0604020202020204" pitchFamily="34" charset="0"/>
              </a:rPr>
              <a:t>Communicate regularly up, down and across </a:t>
            </a:r>
          </a:p>
          <a:p>
            <a:r>
              <a:rPr lang="en-GB" altLang="en-US" sz="2400" dirty="0">
                <a:latin typeface="Arial" panose="020B0604020202020204" pitchFamily="34" charset="0"/>
                <a:cs typeface="Arial" panose="020B0604020202020204" pitchFamily="34" charset="0"/>
              </a:rPr>
              <a:t>Promote good customer and supplier relationships</a:t>
            </a:r>
          </a:p>
          <a:p>
            <a:r>
              <a:rPr lang="en-GB" altLang="en-US" sz="2400" dirty="0">
                <a:latin typeface="Arial" panose="020B0604020202020204" pitchFamily="34" charset="0"/>
                <a:cs typeface="Arial" panose="020B0604020202020204" pitchFamily="34" charset="0"/>
              </a:rPr>
              <a:t>Manage conflict </a:t>
            </a:r>
            <a:endParaRPr lang="en-US"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C2BDEC5-97B5-A536-3A21-D575F1A67EE6}"/>
              </a:ext>
            </a:extLst>
          </p:cNvPr>
          <p:cNvSpPr/>
          <p:nvPr/>
        </p:nvSpPr>
        <p:spPr>
          <a:xfrm>
            <a:off x="436509" y="260648"/>
            <a:ext cx="6367740" cy="132556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482148" y="354361"/>
            <a:ext cx="7886700" cy="1325563"/>
          </a:xfrm>
        </p:spPr>
        <p:txBody>
          <a:bodyPr>
            <a:normAutofit/>
          </a:bodyPr>
          <a:lstStyle/>
          <a:p>
            <a:r>
              <a:rPr lang="en-GB" sz="4000" b="1" dirty="0">
                <a:latin typeface="Arial" panose="020B0604020202020204" pitchFamily="34" charset="0"/>
                <a:cs typeface="Arial" panose="020B0604020202020204" pitchFamily="34" charset="0"/>
              </a:rPr>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67544" y="1909117"/>
            <a:ext cx="8867328" cy="3268959"/>
          </a:xfrm>
        </p:spPr>
        <p:txBody>
          <a:bodyPr/>
          <a:lstStyle/>
          <a:p>
            <a:r>
              <a:rPr lang="en-GB" dirty="0">
                <a:latin typeface="Arial" panose="020B0604020202020204" pitchFamily="34" charset="0"/>
                <a:cs typeface="Arial" panose="020B0604020202020204" pitchFamily="34" charset="0"/>
              </a:rPr>
              <a:t>Culture - organisational &amp; personal</a:t>
            </a:r>
          </a:p>
          <a:p>
            <a:r>
              <a:rPr lang="en-GB" dirty="0">
                <a:latin typeface="Arial" panose="020B0604020202020204" pitchFamily="34" charset="0"/>
                <a:cs typeface="Arial" panose="020B0604020202020204" pitchFamily="34" charset="0"/>
              </a:rPr>
              <a:t>Confidentiality</a:t>
            </a:r>
          </a:p>
          <a:p>
            <a:r>
              <a:rPr lang="en-GB" dirty="0">
                <a:latin typeface="Arial" panose="020B0604020202020204" pitchFamily="34" charset="0"/>
                <a:cs typeface="Arial" panose="020B0604020202020204" pitchFamily="34" charset="0"/>
              </a:rPr>
              <a:t>Social skills</a:t>
            </a:r>
          </a:p>
          <a:p>
            <a:r>
              <a:rPr lang="en-GB" dirty="0">
                <a:latin typeface="Arial" panose="020B0604020202020204" pitchFamily="34" charset="0"/>
                <a:cs typeface="Arial" panose="020B0604020202020204" pitchFamily="34" charset="0"/>
              </a:rPr>
              <a:t>Communication</a:t>
            </a:r>
          </a:p>
          <a:p>
            <a:r>
              <a:rPr lang="en-GB" dirty="0">
                <a:latin typeface="Arial" panose="020B0604020202020204" pitchFamily="34" charset="0"/>
                <a:cs typeface="Arial" panose="020B0604020202020204" pitchFamily="34" charset="0"/>
              </a:rPr>
              <a:t>Formality &amp; informality</a:t>
            </a:r>
          </a:p>
          <a:p>
            <a:r>
              <a:rPr lang="en-GB" dirty="0">
                <a:latin typeface="Arial" panose="020B0604020202020204" pitchFamily="34" charset="0"/>
                <a:cs typeface="Arial" panose="020B0604020202020204" pitchFamily="34" charset="0"/>
              </a:rPr>
              <a:t>Trust – the big one!</a:t>
            </a:r>
          </a:p>
        </p:txBody>
      </p:sp>
    </p:spTree>
    <p:extLst>
      <p:ext uri="{BB962C8B-B14F-4D97-AF65-F5344CB8AC3E}">
        <p14:creationId xmlns:p14="http://schemas.microsoft.com/office/powerpoint/2010/main" val="319281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75ECA9A-22E3-D540-A44C-AF2C9A7FE78A}"/>
              </a:ext>
            </a:extLst>
          </p:cNvPr>
          <p:cNvSpPr/>
          <p:nvPr/>
        </p:nvSpPr>
        <p:spPr>
          <a:xfrm>
            <a:off x="539552" y="332656"/>
            <a:ext cx="7488832" cy="64807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a:xfrm>
            <a:off x="539552" y="1253331"/>
            <a:ext cx="8335838" cy="4351338"/>
          </a:xfrm>
        </p:spPr>
        <p:txBody>
          <a:bodyPr>
            <a:normAutofit fontScale="92500" lnSpcReduction="10000"/>
          </a:bodyPr>
          <a:lstStyle/>
          <a:p>
            <a:r>
              <a:rPr lang="en-GB" dirty="0">
                <a:latin typeface="Arial" panose="020B0604020202020204" pitchFamily="34" charset="0"/>
                <a:cs typeface="Arial" panose="020B0604020202020204" pitchFamily="34" charset="0"/>
              </a:rPr>
              <a:t>Increased employee involvement</a:t>
            </a:r>
          </a:p>
          <a:p>
            <a:r>
              <a:rPr lang="en-GB" dirty="0">
                <a:latin typeface="Arial" panose="020B0604020202020204" pitchFamily="34" charset="0"/>
                <a:cs typeface="Arial" panose="020B0604020202020204" pitchFamily="34" charset="0"/>
              </a:rPr>
              <a:t>Improves quality – of product and service</a:t>
            </a:r>
          </a:p>
          <a:p>
            <a:r>
              <a:rPr lang="en-GB" dirty="0">
                <a:latin typeface="Arial" panose="020B0604020202020204" pitchFamily="34" charset="0"/>
                <a:cs typeface="Arial" panose="020B0604020202020204" pitchFamily="34" charset="0"/>
              </a:rPr>
              <a:t>Reduces conflict or uses it constructively</a:t>
            </a:r>
          </a:p>
          <a:p>
            <a:r>
              <a:rPr lang="en-GB" dirty="0">
                <a:latin typeface="Arial" panose="020B0604020202020204" pitchFamily="34" charset="0"/>
                <a:cs typeface="Arial" panose="020B0604020202020204" pitchFamily="34" charset="0"/>
              </a:rPr>
              <a:t>Adapts better to change and is more flexible...can also initiate change</a:t>
            </a:r>
          </a:p>
          <a:p>
            <a:r>
              <a:rPr lang="en-GB" dirty="0">
                <a:latin typeface="Arial" panose="020B0604020202020204" pitchFamily="34" charset="0"/>
                <a:cs typeface="Arial" panose="020B0604020202020204" pitchFamily="34" charset="0"/>
              </a:rPr>
              <a:t>Motivating environment…can be contagious!</a:t>
            </a:r>
          </a:p>
          <a:p>
            <a:r>
              <a:rPr lang="en-GB" dirty="0">
                <a:latin typeface="Arial" panose="020B0604020202020204" pitchFamily="34" charset="0"/>
                <a:cs typeface="Arial" panose="020B0604020202020204" pitchFamily="34" charset="0"/>
              </a:rPr>
              <a:t>Reduces sickness and absenteeism</a:t>
            </a:r>
          </a:p>
          <a:p>
            <a:r>
              <a:rPr lang="en-GB" dirty="0">
                <a:latin typeface="Arial" panose="020B0604020202020204" pitchFamily="34" charset="0"/>
                <a:cs typeface="Arial" panose="020B0604020202020204" pitchFamily="34" charset="0"/>
              </a:rPr>
              <a:t>Reduces waste and, therefore, costs</a:t>
            </a:r>
          </a:p>
          <a:p>
            <a:r>
              <a:rPr lang="en-GB" dirty="0">
                <a:latin typeface="Arial" panose="020B0604020202020204" pitchFamily="34" charset="0"/>
                <a:cs typeface="Arial" panose="020B0604020202020204" pitchFamily="34" charset="0"/>
              </a:rPr>
              <a:t>Helps encourage creativity and healthy risk-taking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3A875BF-5E64-B439-8244-3ECC34BF29EB}"/>
              </a:ext>
            </a:extLst>
          </p:cNvPr>
          <p:cNvSpPr/>
          <p:nvPr/>
        </p:nvSpPr>
        <p:spPr>
          <a:xfrm>
            <a:off x="539552" y="332656"/>
            <a:ext cx="7488832" cy="144016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2">
            <a:extLst>
              <a:ext uri="{FF2B5EF4-FFF2-40B4-BE49-F238E27FC236}">
                <a16:creationId xmlns:a16="http://schemas.microsoft.com/office/drawing/2014/main" id="{EA2F9E00-66F3-F876-75C6-EEFA1DBCDF4D}"/>
              </a:ext>
            </a:extLst>
          </p:cNvPr>
          <p:cNvSpPr txBox="1">
            <a:spLocks/>
          </p:cNvSpPr>
          <p:nvPr/>
        </p:nvSpPr>
        <p:spPr>
          <a:xfrm>
            <a:off x="628650" y="476672"/>
            <a:ext cx="7886700" cy="50405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000" b="1" dirty="0">
                <a:latin typeface="Arial" panose="020B0604020202020204" pitchFamily="34" charset="0"/>
                <a:cs typeface="Arial" panose="020B0604020202020204" pitchFamily="34" charset="0"/>
              </a:rPr>
              <a:t>How does trust connect with reflection? </a:t>
            </a:r>
          </a:p>
        </p:txBody>
      </p:sp>
      <p:sp>
        <p:nvSpPr>
          <p:cNvPr id="4" name="TextBox 3">
            <a:extLst>
              <a:ext uri="{FF2B5EF4-FFF2-40B4-BE49-F238E27FC236}">
                <a16:creationId xmlns:a16="http://schemas.microsoft.com/office/drawing/2014/main" id="{59AA4C19-406F-67E2-C434-4C8EA34AFC6A}"/>
              </a:ext>
            </a:extLst>
          </p:cNvPr>
          <p:cNvSpPr txBox="1"/>
          <p:nvPr/>
        </p:nvSpPr>
        <p:spPr>
          <a:xfrm>
            <a:off x="539552" y="2060848"/>
            <a:ext cx="8064896" cy="3354765"/>
          </a:xfrm>
          <a:prstGeom prst="rect">
            <a:avLst/>
          </a:prstGeom>
          <a:noFill/>
        </p:spPr>
        <p:txBody>
          <a:bodyPr wrap="square">
            <a:spAutoFit/>
          </a:bodyPr>
          <a:lstStyle/>
          <a:p>
            <a:r>
              <a:rPr lang="en-GB" sz="3200" b="0" i="0" dirty="0">
                <a:solidFill>
                  <a:srgbClr val="212121"/>
                </a:solidFill>
                <a:effectLst/>
                <a:latin typeface="Arial" panose="020B0604020202020204" pitchFamily="34" charset="0"/>
                <a:cs typeface="Arial" panose="020B0604020202020204" pitchFamily="34" charset="0"/>
              </a:rPr>
              <a:t>Trust and reflection were important in explaining the characteristics of relationships and their associations with </a:t>
            </a:r>
            <a:r>
              <a:rPr lang="en-GB" sz="3200" b="1" i="0" dirty="0">
                <a:solidFill>
                  <a:srgbClr val="212121"/>
                </a:solidFill>
                <a:effectLst/>
                <a:latin typeface="Arial" panose="020B0604020202020204" pitchFamily="34" charset="0"/>
                <a:cs typeface="Arial" panose="020B0604020202020204" pitchFamily="34" charset="0"/>
              </a:rPr>
              <a:t>sensemaking</a:t>
            </a:r>
            <a:r>
              <a:rPr lang="en-GB" sz="3200" b="0" i="0" dirty="0">
                <a:solidFill>
                  <a:srgbClr val="212121"/>
                </a:solidFill>
                <a:effectLst/>
                <a:latin typeface="Arial" panose="020B0604020202020204" pitchFamily="34" charset="0"/>
                <a:cs typeface="Arial" panose="020B0604020202020204" pitchFamily="34" charset="0"/>
              </a:rPr>
              <a:t> and </a:t>
            </a:r>
            <a:r>
              <a:rPr lang="en-GB" sz="3200" b="1" i="0" dirty="0">
                <a:solidFill>
                  <a:srgbClr val="212121"/>
                </a:solidFill>
                <a:effectLst/>
                <a:latin typeface="Arial" panose="020B0604020202020204" pitchFamily="34" charset="0"/>
                <a:cs typeface="Arial" panose="020B0604020202020204" pitchFamily="34" charset="0"/>
              </a:rPr>
              <a:t>learning</a:t>
            </a:r>
            <a:r>
              <a:rPr lang="en-GB" sz="3200" b="0" i="0" dirty="0">
                <a:solidFill>
                  <a:srgbClr val="212121"/>
                </a:solidFill>
                <a:effectLst/>
                <a:latin typeface="Arial" panose="020B0604020202020204" pitchFamily="34" charset="0"/>
                <a:cs typeface="Arial" panose="020B0604020202020204" pitchFamily="34" charset="0"/>
              </a:rPr>
              <a:t>. </a:t>
            </a:r>
            <a:endParaRPr lang="en-GB" sz="2800" dirty="0">
              <a:solidFill>
                <a:srgbClr val="212121"/>
              </a:solidFill>
            </a:endParaRPr>
          </a:p>
          <a:p>
            <a:endParaRPr lang="en-GB" sz="2800" dirty="0">
              <a:solidFill>
                <a:srgbClr val="212121"/>
              </a:solidFill>
            </a:endParaRPr>
          </a:p>
          <a:p>
            <a:endParaRPr lang="en-GB" sz="2800" dirty="0">
              <a:solidFill>
                <a:srgbClr val="212121"/>
              </a:solidFill>
            </a:endParaRPr>
          </a:p>
          <a:p>
            <a:pPr algn="r"/>
            <a:r>
              <a:rPr lang="en-GB" sz="2400" b="1" dirty="0">
                <a:solidFill>
                  <a:srgbClr val="212121"/>
                </a:solidFill>
              </a:rPr>
              <a:t>(Tahlia </a:t>
            </a:r>
            <a:r>
              <a:rPr lang="en-GB" sz="2400" b="1" i="1" dirty="0">
                <a:solidFill>
                  <a:srgbClr val="212121"/>
                </a:solidFill>
              </a:rPr>
              <a:t>et al</a:t>
            </a:r>
            <a:r>
              <a:rPr lang="en-GB" sz="2400" b="1" dirty="0">
                <a:solidFill>
                  <a:srgbClr val="212121"/>
                </a:solidFill>
              </a:rPr>
              <a:t>., 2006)</a:t>
            </a:r>
            <a:endParaRPr lang="en-GB" sz="2400" b="1" dirty="0"/>
          </a:p>
        </p:txBody>
      </p:sp>
    </p:spTree>
    <p:extLst>
      <p:ext uri="{BB962C8B-B14F-4D97-AF65-F5344CB8AC3E}">
        <p14:creationId xmlns:p14="http://schemas.microsoft.com/office/powerpoint/2010/main" val="4042363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A56F2FB-5DE9-CF45-913A-6D49925A005C}"/>
              </a:ext>
            </a:extLst>
          </p:cNvPr>
          <p:cNvSpPr/>
          <p:nvPr/>
        </p:nvSpPr>
        <p:spPr>
          <a:xfrm>
            <a:off x="539552" y="332656"/>
            <a:ext cx="6552728" cy="648072"/>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74" name="Title 1"/>
          <p:cNvSpPr>
            <a:spLocks noGrp="1"/>
          </p:cNvSpPr>
          <p:nvPr>
            <p:ph type="title"/>
          </p:nvPr>
        </p:nvSpPr>
        <p:spPr/>
        <p:txBody>
          <a:bodyPr/>
          <a:lstStyle/>
          <a:p>
            <a:r>
              <a:rPr lang="en-GB" altLang="en-US" sz="4000" b="1" dirty="0">
                <a:latin typeface="Arial" panose="020B0604020202020204" pitchFamily="34" charset="0"/>
                <a:cs typeface="Arial" panose="020B0604020202020204" pitchFamily="34" charset="0"/>
              </a:rPr>
              <a:t>Reflection: A Definition</a:t>
            </a:r>
          </a:p>
        </p:txBody>
      </p:sp>
      <p:sp>
        <p:nvSpPr>
          <p:cNvPr id="3075" name="Content Placeholder 2"/>
          <p:cNvSpPr>
            <a:spLocks noGrp="1"/>
          </p:cNvSpPr>
          <p:nvPr>
            <p:ph idx="1"/>
          </p:nvPr>
        </p:nvSpPr>
        <p:spPr>
          <a:xfrm>
            <a:off x="467544" y="1160748"/>
            <a:ext cx="8496944" cy="4536504"/>
          </a:xfrm>
        </p:spPr>
        <p:txBody>
          <a:bodyPr/>
          <a:lstStyle/>
          <a:p>
            <a:pPr marL="0" indent="0">
              <a:buFont typeface="Arial" panose="020B0604020202020204" pitchFamily="34" charset="0"/>
              <a:buNone/>
            </a:pPr>
            <a:r>
              <a:rPr lang="en-GB" altLang="en-US" dirty="0">
                <a:latin typeface="Arial" panose="020B0604020202020204" pitchFamily="34" charset="0"/>
                <a:cs typeface="Arial" panose="020B0604020202020204" pitchFamily="34" charset="0"/>
              </a:rPr>
              <a:t>Reid (1993) noted that reflection is an </a:t>
            </a:r>
            <a:r>
              <a:rPr lang="en-GB" altLang="en-US" b="1" dirty="0">
                <a:latin typeface="Arial" panose="020B0604020202020204" pitchFamily="34" charset="0"/>
                <a:cs typeface="Arial" panose="020B0604020202020204" pitchFamily="34" charset="0"/>
              </a:rPr>
              <a:t>active</a:t>
            </a:r>
            <a:r>
              <a:rPr lang="en-GB" altLang="en-US" dirty="0">
                <a:latin typeface="Arial" panose="020B0604020202020204" pitchFamily="34" charset="0"/>
                <a:cs typeface="Arial" panose="020B0604020202020204" pitchFamily="34" charset="0"/>
              </a:rPr>
              <a:t>, rather than passive, process, claiming that:</a:t>
            </a:r>
          </a:p>
          <a:p>
            <a:pPr marL="0" indent="0">
              <a:buFont typeface="Arial" panose="020B0604020202020204" pitchFamily="34" charset="0"/>
              <a:buNone/>
            </a:pPr>
            <a:endParaRPr lang="en-GB" altLang="en-US" sz="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i="1" dirty="0">
                <a:latin typeface="Arial" panose="020B0604020202020204" pitchFamily="34" charset="0"/>
                <a:cs typeface="Arial" panose="020B0604020202020204" pitchFamily="34" charset="0"/>
              </a:rPr>
              <a:t>“Reflection is a process of reviewing an experience of practice in order to describe, analyse, evaluate, and so inform learning about practice”.</a:t>
            </a:r>
          </a:p>
          <a:p>
            <a:pPr marL="0" indent="0">
              <a:buFont typeface="Arial" panose="020B0604020202020204" pitchFamily="34" charset="0"/>
              <a:buNone/>
            </a:pPr>
            <a:endParaRPr lang="en-GB" sz="500" b="0" i="0" dirty="0">
              <a:solidFill>
                <a:srgbClr val="212121"/>
              </a:solidFill>
              <a:effectLst/>
              <a:latin typeface="Arial" panose="020B0604020202020204" pitchFamily="34" charset="0"/>
              <a:cs typeface="Arial" panose="020B0604020202020204" pitchFamily="34" charset="0"/>
            </a:endParaRPr>
          </a:p>
          <a:p>
            <a:pPr marL="0" indent="0">
              <a:buFont typeface="Arial" panose="020B0604020202020204" pitchFamily="34" charset="0"/>
              <a:buNone/>
            </a:pPr>
            <a:r>
              <a:rPr lang="en-GB" b="0" i="0" dirty="0">
                <a:solidFill>
                  <a:srgbClr val="212121"/>
                </a:solidFill>
                <a:effectLst/>
                <a:latin typeface="Arial" panose="020B0604020202020204" pitchFamily="34" charset="0"/>
                <a:cs typeface="Arial" panose="020B0604020202020204" pitchFamily="34" charset="0"/>
              </a:rPr>
              <a:t>Reflection is the </a:t>
            </a:r>
            <a:r>
              <a:rPr lang="en-GB" b="1" i="0" dirty="0">
                <a:solidFill>
                  <a:srgbClr val="212121"/>
                </a:solidFill>
                <a:effectLst/>
                <a:latin typeface="Arial" panose="020B0604020202020204" pitchFamily="34" charset="0"/>
                <a:cs typeface="Arial" panose="020B0604020202020204" pitchFamily="34" charset="0"/>
              </a:rPr>
              <a:t>ongoing</a:t>
            </a:r>
            <a:r>
              <a:rPr lang="en-GB" b="0" i="0" dirty="0">
                <a:solidFill>
                  <a:srgbClr val="212121"/>
                </a:solidFill>
                <a:effectLst/>
                <a:latin typeface="Arial" panose="020B0604020202020204" pitchFamily="34" charset="0"/>
                <a:cs typeface="Arial" panose="020B0604020202020204" pitchFamily="34" charset="0"/>
              </a:rPr>
              <a:t> critical and developmental evaluation of action </a:t>
            </a:r>
            <a:r>
              <a:rPr lang="en-GB" sz="2400" b="0" i="0" dirty="0">
                <a:solidFill>
                  <a:srgbClr val="212121"/>
                </a:solidFill>
                <a:effectLst/>
                <a:latin typeface="Arial" panose="020B0604020202020204" pitchFamily="34" charset="0"/>
                <a:cs typeface="Arial" panose="020B0604020202020204" pitchFamily="34" charset="0"/>
              </a:rPr>
              <a:t>(Schön, 1983) </a:t>
            </a:r>
            <a:r>
              <a:rPr lang="en-GB" b="0" i="0" dirty="0">
                <a:solidFill>
                  <a:srgbClr val="212121"/>
                </a:solidFill>
                <a:effectLst/>
                <a:latin typeface="Arial" panose="020B0604020202020204" pitchFamily="34" charset="0"/>
                <a:cs typeface="Arial" panose="020B0604020202020204" pitchFamily="34" charset="0"/>
              </a:rPr>
              <a:t>and stepping back from action to </a:t>
            </a:r>
            <a:r>
              <a:rPr lang="en-GB" b="1" i="0" dirty="0">
                <a:solidFill>
                  <a:srgbClr val="212121"/>
                </a:solidFill>
                <a:effectLst/>
                <a:latin typeface="Arial" panose="020B0604020202020204" pitchFamily="34" charset="0"/>
                <a:cs typeface="Arial" panose="020B0604020202020204" pitchFamily="34" charset="0"/>
              </a:rPr>
              <a:t>gain perspective </a:t>
            </a:r>
            <a:r>
              <a:rPr lang="en-GB" sz="2400" b="0" i="0" dirty="0">
                <a:solidFill>
                  <a:srgbClr val="212121"/>
                </a:solidFill>
                <a:effectLst/>
                <a:latin typeface="Arial" panose="020B0604020202020204" pitchFamily="34" charset="0"/>
                <a:cs typeface="Arial" panose="020B0604020202020204" pitchFamily="34" charset="0"/>
              </a:rPr>
              <a:t>(</a:t>
            </a:r>
            <a:r>
              <a:rPr lang="en-GB" sz="2400" b="0" i="0" dirty="0" err="1">
                <a:solidFill>
                  <a:srgbClr val="212121"/>
                </a:solidFill>
                <a:effectLst/>
                <a:latin typeface="Arial" panose="020B0604020202020204" pitchFamily="34" charset="0"/>
                <a:cs typeface="Arial" panose="020B0604020202020204" pitchFamily="34" charset="0"/>
              </a:rPr>
              <a:t>Stange</a:t>
            </a:r>
            <a:r>
              <a:rPr lang="en-GB" sz="2400" dirty="0">
                <a:solidFill>
                  <a:srgbClr val="212121"/>
                </a:solidFill>
                <a:latin typeface="Arial" panose="020B0604020202020204" pitchFamily="34" charset="0"/>
                <a:cs typeface="Arial" panose="020B0604020202020204" pitchFamily="34" charset="0"/>
              </a:rPr>
              <a:t>, 2009</a:t>
            </a:r>
            <a:r>
              <a:rPr lang="en-GB" sz="2400" b="0" i="0" dirty="0">
                <a:solidFill>
                  <a:srgbClr val="212121"/>
                </a:solidFill>
                <a:effectLst/>
                <a:latin typeface="Arial" panose="020B0604020202020204" pitchFamily="34" charset="0"/>
                <a:cs typeface="Arial" panose="020B0604020202020204" pitchFamily="34" charset="0"/>
              </a:rPr>
              <a:t>).</a:t>
            </a:r>
            <a:endParaRPr lang="en-GB" altLang="en-US"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32D04C7-2FD8-4856-8FA7-79C532F9C7E6}" type="slidenum">
              <a:rPr lang="en-GB" altLang="en-US">
                <a:solidFill>
                  <a:srgbClr val="898989"/>
                </a:solidFill>
                <a:latin typeface="Calibri" panose="020F0502020204030204" pitchFamily="34" charset="0"/>
              </a:rPr>
              <a:pPr eaLnBrk="1" hangingPunct="1"/>
              <a:t>12</a:t>
            </a:fld>
            <a:endParaRPr lang="en-GB" altLang="en-US">
              <a:solidFill>
                <a:srgbClr val="898989"/>
              </a:solidFill>
              <a:latin typeface="Calibri" panose="020F050202020403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0575F64-364D-4C46-7745-88A6CC3D975A}"/>
              </a:ext>
            </a:extLst>
          </p:cNvPr>
          <p:cNvSpPr/>
          <p:nvPr/>
        </p:nvSpPr>
        <p:spPr>
          <a:xfrm>
            <a:off x="443000" y="260648"/>
            <a:ext cx="6552728" cy="648072"/>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8" name="Title 1"/>
          <p:cNvSpPr>
            <a:spLocks noGrp="1"/>
          </p:cNvSpPr>
          <p:nvPr>
            <p:ph type="title"/>
          </p:nvPr>
        </p:nvSpPr>
        <p:spPr>
          <a:xfrm>
            <a:off x="441783" y="260648"/>
            <a:ext cx="7886700" cy="1325563"/>
          </a:xfrm>
        </p:spPr>
        <p:txBody>
          <a:bodyPr/>
          <a:lstStyle/>
          <a:p>
            <a:r>
              <a:rPr lang="en-GB" altLang="en-US" sz="4000" b="1" dirty="0">
                <a:latin typeface="Arial" panose="020B0604020202020204" pitchFamily="34" charset="0"/>
                <a:cs typeface="Arial" panose="020B0604020202020204" pitchFamily="34" charset="0"/>
              </a:rPr>
              <a:t>Why Reflect?</a:t>
            </a:r>
            <a:endParaRPr lang="en-US" alt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1268760"/>
            <a:ext cx="8407846" cy="4536504"/>
          </a:xfrm>
        </p:spPr>
        <p:txBody>
          <a:bodyPr>
            <a:normAutofit/>
          </a:bodyPr>
          <a:lstStyle/>
          <a:p>
            <a:pPr marL="0" indent="0">
              <a:buFont typeface="Arial" charset="0"/>
              <a:buNone/>
              <a:defRPr/>
            </a:pPr>
            <a:r>
              <a:rPr lang="en-US" i="1" dirty="0">
                <a:latin typeface="Arial" panose="020B0604020202020204" pitchFamily="34" charset="0"/>
                <a:cs typeface="Arial" pitchFamily="34" charset="0"/>
              </a:rPr>
              <a:t>“It is </a:t>
            </a:r>
            <a:r>
              <a:rPr lang="en-US" b="1" i="1" dirty="0">
                <a:latin typeface="Arial" panose="020B0604020202020204" pitchFamily="34" charset="0"/>
                <a:cs typeface="Arial" panose="020B0604020202020204" pitchFamily="34" charset="0"/>
              </a:rPr>
              <a:t>not sufficient </a:t>
            </a:r>
            <a:r>
              <a:rPr lang="en-US" i="1" dirty="0">
                <a:latin typeface="Arial" panose="020B0604020202020204" pitchFamily="34" charset="0"/>
                <a:cs typeface="Arial" panose="020B0604020202020204" pitchFamily="34" charset="0"/>
              </a:rPr>
              <a:t>simply to have an experience in order to learn.</a:t>
            </a:r>
          </a:p>
          <a:p>
            <a:pPr marL="0" indent="0">
              <a:buFont typeface="Arial" charset="0"/>
              <a:buNone/>
              <a:defRPr/>
            </a:pPr>
            <a:r>
              <a:rPr lang="en-US" i="1" dirty="0">
                <a:latin typeface="Arial" panose="020B0604020202020204" pitchFamily="34" charset="0"/>
                <a:cs typeface="Arial" panose="020B0604020202020204" pitchFamily="34" charset="0"/>
              </a:rPr>
              <a:t>Without reflecting upon this experience, it may </a:t>
            </a:r>
            <a:r>
              <a:rPr lang="en-US" b="1" i="1" dirty="0">
                <a:latin typeface="Arial" panose="020B0604020202020204" pitchFamily="34" charset="0"/>
                <a:cs typeface="Arial" panose="020B0604020202020204" pitchFamily="34" charset="0"/>
              </a:rPr>
              <a:t>quickly be forgotten</a:t>
            </a:r>
            <a:r>
              <a:rPr lang="en-US" i="1" dirty="0">
                <a:latin typeface="Arial" panose="020B0604020202020204" pitchFamily="34" charset="0"/>
                <a:cs typeface="Arial" panose="020B0604020202020204" pitchFamily="34" charset="0"/>
              </a:rPr>
              <a:t>, or its learning potential lost.</a:t>
            </a:r>
          </a:p>
          <a:p>
            <a:pPr marL="0" indent="0">
              <a:buFont typeface="Arial" charset="0"/>
              <a:buNone/>
              <a:defRPr/>
            </a:pPr>
            <a:r>
              <a:rPr lang="en-US" i="1" dirty="0">
                <a:latin typeface="Arial" panose="020B0604020202020204" pitchFamily="34" charset="0"/>
                <a:cs typeface="Arial" panose="020B0604020202020204" pitchFamily="34" charset="0"/>
              </a:rPr>
              <a:t>It is </a:t>
            </a:r>
            <a:r>
              <a:rPr lang="en-US" b="1" i="1" dirty="0">
                <a:latin typeface="Arial" panose="020B0604020202020204" pitchFamily="34" charset="0"/>
                <a:cs typeface="Arial" panose="020B0604020202020204" pitchFamily="34" charset="0"/>
              </a:rPr>
              <a:t>from the feelings and thoughts </a:t>
            </a:r>
            <a:r>
              <a:rPr lang="en-US" i="1" dirty="0">
                <a:latin typeface="Arial" panose="020B0604020202020204" pitchFamily="34" charset="0"/>
                <a:cs typeface="Arial" panose="020B0604020202020204" pitchFamily="34" charset="0"/>
              </a:rPr>
              <a:t>emerging from this reflection that generalisations or concepts can be generated.</a:t>
            </a:r>
          </a:p>
          <a:p>
            <a:pPr marL="0" indent="0">
              <a:buFont typeface="Arial" charset="0"/>
              <a:buNone/>
              <a:defRPr/>
            </a:pPr>
            <a:r>
              <a:rPr lang="en-US" i="1" dirty="0">
                <a:latin typeface="Arial" panose="020B0604020202020204" pitchFamily="34" charset="0"/>
                <a:cs typeface="Arial" panose="020B0604020202020204" pitchFamily="34" charset="0"/>
              </a:rPr>
              <a:t>And it is generalisations that </a:t>
            </a:r>
            <a:r>
              <a:rPr lang="en-US" b="1" i="1" dirty="0">
                <a:latin typeface="Arial" panose="020B0604020202020204" pitchFamily="34" charset="0"/>
                <a:cs typeface="Arial" panose="020B0604020202020204" pitchFamily="34" charset="0"/>
              </a:rPr>
              <a:t>allow new situations to be tackled effectively</a:t>
            </a:r>
            <a:r>
              <a:rPr lang="en-US" i="1" dirty="0">
                <a:latin typeface="Arial" panose="020B0604020202020204" pitchFamily="34" charset="0"/>
                <a:cs typeface="Arial" panose="020B0604020202020204" pitchFamily="34" charset="0"/>
              </a:rPr>
              <a:t>.”</a:t>
            </a:r>
          </a:p>
          <a:p>
            <a:pPr marL="0" indent="0">
              <a:buFont typeface="Arial" charset="0"/>
              <a:buNone/>
              <a:defRPr/>
            </a:pPr>
            <a:r>
              <a:rPr lang="en-US" sz="2800" dirty="0">
                <a:latin typeface="Arial" pitchFamily="34" charset="0"/>
                <a:cs typeface="Arial" pitchFamily="34" charset="0"/>
              </a:rPr>
              <a:t>						           </a:t>
            </a:r>
            <a:r>
              <a:rPr lang="en-US" sz="2000" b="1" dirty="0">
                <a:latin typeface="Arial" pitchFamily="34" charset="0"/>
                <a:cs typeface="Arial" pitchFamily="34" charset="0"/>
              </a:rPr>
              <a:t>Gibbs (1988)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5570040-5E1E-65E2-7021-7823ECDF0141}"/>
              </a:ext>
            </a:extLst>
          </p:cNvPr>
          <p:cNvSpPr/>
          <p:nvPr/>
        </p:nvSpPr>
        <p:spPr>
          <a:xfrm>
            <a:off x="323528" y="352424"/>
            <a:ext cx="7344816" cy="1204367"/>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22" name="Title 1"/>
          <p:cNvSpPr>
            <a:spLocks noGrp="1"/>
          </p:cNvSpPr>
          <p:nvPr>
            <p:ph type="title"/>
          </p:nvPr>
        </p:nvSpPr>
        <p:spPr>
          <a:xfrm>
            <a:off x="395536" y="332656"/>
            <a:ext cx="7886700" cy="687611"/>
          </a:xfrm>
        </p:spPr>
        <p:txBody>
          <a:bodyPr/>
          <a:lstStyle/>
          <a:p>
            <a:r>
              <a:rPr lang="en-GB" altLang="en-US" sz="4000" b="1" dirty="0">
                <a:latin typeface="Arial" panose="020B0604020202020204" pitchFamily="34" charset="0"/>
                <a:cs typeface="Arial" panose="020B0604020202020204" pitchFamily="34" charset="0"/>
              </a:rPr>
              <a:t>Some names in the field of Reflection</a:t>
            </a:r>
            <a:endParaRPr lang="en-US" alt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3528" y="1700808"/>
            <a:ext cx="8496944" cy="3600400"/>
          </a:xfrm>
        </p:spPr>
        <p:txBody>
          <a:bodyPr>
            <a:normAutofit/>
          </a:bodyPr>
          <a:lstStyle/>
          <a:p>
            <a:pPr marL="0" indent="0">
              <a:buFont typeface="Arial" charset="0"/>
              <a:buNone/>
              <a:defRPr/>
            </a:pPr>
            <a:endParaRPr lang="en-GB" sz="1900" dirty="0"/>
          </a:p>
          <a:p>
            <a:pPr>
              <a:buFont typeface="Arial" charset="0"/>
              <a:buChar char="•"/>
              <a:defRPr/>
            </a:pPr>
            <a:r>
              <a:rPr lang="en-US" sz="2400" b="1" dirty="0">
                <a:latin typeface="Arial" panose="020B0604020202020204" pitchFamily="34" charset="0"/>
                <a:cs typeface="Arial" panose="020B0604020202020204" pitchFamily="34" charset="0"/>
              </a:rPr>
              <a:t>John Dewey </a:t>
            </a:r>
            <a:r>
              <a:rPr lang="en-US" sz="2400" dirty="0">
                <a:latin typeface="Arial" panose="020B0604020202020204" pitchFamily="34" charset="0"/>
                <a:cs typeface="Arial" panose="020B0604020202020204" pitchFamily="34" charset="0"/>
              </a:rPr>
              <a:t>- Experience and Reflective Thinking </a:t>
            </a:r>
          </a:p>
          <a:p>
            <a:pPr>
              <a:buFont typeface="Arial" charset="0"/>
              <a:buChar char="•"/>
              <a:defRPr/>
            </a:pPr>
            <a:r>
              <a:rPr lang="en-US" sz="2400" b="1" dirty="0">
                <a:latin typeface="Arial" panose="020B0604020202020204" pitchFamily="34" charset="0"/>
                <a:cs typeface="Arial" panose="020B0604020202020204" pitchFamily="34" charset="0"/>
              </a:rPr>
              <a:t>David A Kolb </a:t>
            </a:r>
            <a:r>
              <a:rPr lang="en-US" sz="2400" dirty="0">
                <a:latin typeface="Arial" panose="020B0604020202020204" pitchFamily="34" charset="0"/>
                <a:cs typeface="Arial" panose="020B0604020202020204" pitchFamily="34" charset="0"/>
              </a:rPr>
              <a:t>- Theory of Experiential Learning</a:t>
            </a:r>
          </a:p>
          <a:p>
            <a:pPr>
              <a:buFont typeface="Arial" charset="0"/>
              <a:buChar char="•"/>
              <a:defRPr/>
            </a:pPr>
            <a:r>
              <a:rPr lang="en-GB" sz="2400" b="1" dirty="0">
                <a:latin typeface="Arial" panose="020B0604020202020204" pitchFamily="34" charset="0"/>
                <a:cs typeface="Arial" panose="020B0604020202020204" pitchFamily="34" charset="0"/>
              </a:rPr>
              <a:t>David </a:t>
            </a:r>
            <a:r>
              <a:rPr lang="en-GB" sz="2400" b="1" dirty="0" err="1">
                <a:latin typeface="Arial" panose="020B0604020202020204" pitchFamily="34" charset="0"/>
                <a:cs typeface="Arial" panose="020B0604020202020204" pitchFamily="34" charset="0"/>
              </a:rPr>
              <a:t>Boud</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Importance of attending to feelings</a:t>
            </a:r>
          </a:p>
          <a:p>
            <a:pPr>
              <a:buFont typeface="Arial" charset="0"/>
              <a:buChar char="•"/>
              <a:defRPr/>
            </a:pPr>
            <a:r>
              <a:rPr lang="en-GB" sz="2400" b="1" dirty="0">
                <a:latin typeface="Arial" panose="020B0604020202020204" pitchFamily="34" charset="0"/>
                <a:cs typeface="Arial" panose="020B0604020202020204" pitchFamily="34" charset="0"/>
              </a:rPr>
              <a:t>Donald </a:t>
            </a:r>
            <a:r>
              <a:rPr lang="en-GB" sz="2400" b="1" dirty="0">
                <a:solidFill>
                  <a:srgbClr val="111111"/>
                </a:solidFill>
                <a:latin typeface="Arial" panose="020B0604020202020204" pitchFamily="34" charset="0"/>
                <a:cs typeface="Arial" panose="020B0604020202020204" pitchFamily="34" charset="0"/>
              </a:rPr>
              <a:t>Schön</a:t>
            </a:r>
            <a:r>
              <a:rPr lang="en-GB" sz="2400" dirty="0">
                <a:latin typeface="Arial" panose="020B0604020202020204" pitchFamily="34" charset="0"/>
                <a:cs typeface="Arial" panose="020B0604020202020204" pitchFamily="34" charset="0"/>
              </a:rPr>
              <a:t>– Reflection on action and in action</a:t>
            </a:r>
            <a:endParaRPr lang="en-US" sz="2400" dirty="0">
              <a:latin typeface="Arial" panose="020B0604020202020204" pitchFamily="34" charset="0"/>
              <a:cs typeface="Arial" panose="020B0604020202020204" pitchFamily="34" charset="0"/>
            </a:endParaRPr>
          </a:p>
          <a:p>
            <a:pPr>
              <a:buFont typeface="Arial" charset="0"/>
              <a:buChar char="•"/>
              <a:defRPr/>
            </a:pPr>
            <a:r>
              <a:rPr lang="en-US" sz="2400" b="1" dirty="0">
                <a:latin typeface="Arial" panose="020B0604020202020204" pitchFamily="34" charset="0"/>
                <a:cs typeface="Arial" panose="020B0604020202020204" pitchFamily="34" charset="0"/>
              </a:rPr>
              <a:t>Jack Mezirow </a:t>
            </a:r>
            <a:r>
              <a:rPr lang="en-US" sz="2400" dirty="0">
                <a:latin typeface="Arial" panose="020B0604020202020204" pitchFamily="34" charset="0"/>
                <a:cs typeface="Arial" panose="020B0604020202020204" pitchFamily="34" charset="0"/>
              </a:rPr>
              <a:t>– Commitment to questioning taken for granted assumptions </a:t>
            </a:r>
          </a:p>
          <a:p>
            <a:pPr>
              <a:buFont typeface="Arial" charset="0"/>
              <a:buChar char="•"/>
              <a:defRPr/>
            </a:pPr>
            <a:r>
              <a:rPr lang="en-US" sz="2400" b="1" dirty="0">
                <a:latin typeface="Arial" panose="020B0604020202020204" pitchFamily="34" charset="0"/>
                <a:cs typeface="Arial" panose="020B0604020202020204" pitchFamily="34" charset="0"/>
              </a:rPr>
              <a:t>Marianne von </a:t>
            </a:r>
            <a:r>
              <a:rPr lang="en-US" sz="2400" b="1" dirty="0" err="1">
                <a:latin typeface="Arial" panose="020B0604020202020204" pitchFamily="34" charset="0"/>
                <a:cs typeface="Arial" panose="020B0604020202020204" pitchFamily="34" charset="0"/>
              </a:rPr>
              <a:t>Woerkom</a:t>
            </a:r>
            <a:r>
              <a:rPr lang="en-US" sz="2400" b="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 Critical reflection at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25437"/>
            <a:ext cx="8229600" cy="711200"/>
          </a:xfrm>
        </p:spPr>
        <p:txBody>
          <a:bodyPr>
            <a:normAutofit/>
          </a:bodyPr>
          <a:lstStyle/>
          <a:p>
            <a:pPr>
              <a:defRPr/>
            </a:pPr>
            <a:r>
              <a:rPr lang="en-US" sz="4000" b="1" dirty="0">
                <a:latin typeface="Arial" panose="020B0604020202020204" pitchFamily="34" charset="0"/>
                <a:cs typeface="Arial" panose="020B0604020202020204" pitchFamily="34" charset="0"/>
              </a:rPr>
              <a:t>Kolb’s Learning Cycle</a:t>
            </a:r>
          </a:p>
        </p:txBody>
      </p:sp>
      <p:sp>
        <p:nvSpPr>
          <p:cNvPr id="4" name="Content Placeholder 3">
            <a:extLst>
              <a:ext uri="{FF2B5EF4-FFF2-40B4-BE49-F238E27FC236}">
                <a16:creationId xmlns:a16="http://schemas.microsoft.com/office/drawing/2014/main" id="{25D5C11E-CAAE-1E75-9010-E47973DE050E}"/>
              </a:ext>
            </a:extLst>
          </p:cNvPr>
          <p:cNvSpPr>
            <a:spLocks noGrp="1"/>
          </p:cNvSpPr>
          <p:nvPr>
            <p:ph idx="1"/>
          </p:nvPr>
        </p:nvSpPr>
        <p:spPr/>
        <p:txBody>
          <a:bodyPr/>
          <a:lstStyle/>
          <a:p>
            <a:endParaRPr lang="en-GB"/>
          </a:p>
        </p:txBody>
      </p:sp>
      <p:pic>
        <p:nvPicPr>
          <p:cNvPr id="1026" name="Picture 2" descr="Why Experiential Learning Is So Effective">
            <a:extLst>
              <a:ext uri="{FF2B5EF4-FFF2-40B4-BE49-F238E27FC236}">
                <a16:creationId xmlns:a16="http://schemas.microsoft.com/office/drawing/2014/main" id="{7DDCB9E0-A62E-E25F-BF13-1C11DCF48D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7" y="1300381"/>
            <a:ext cx="9101997" cy="39288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a:t>Gibbs Cycle of Reflection (1988)</a:t>
            </a:r>
            <a:endParaRPr lang="en-US" altLang="en-US"/>
          </a:p>
        </p:txBody>
      </p:sp>
      <p:pic>
        <p:nvPicPr>
          <p:cNvPr id="71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07521" y="1160748"/>
            <a:ext cx="7528958" cy="4536504"/>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sz="3600" dirty="0"/>
              <a:t>Driscoll’s  (1994) </a:t>
            </a:r>
            <a:br>
              <a:rPr lang="en-GB" altLang="en-US" sz="3600" dirty="0"/>
            </a:br>
            <a:r>
              <a:rPr lang="en-GB" altLang="en-US" sz="3600" i="1" dirty="0"/>
              <a:t>What? So what? Now what? </a:t>
            </a:r>
            <a:r>
              <a:rPr lang="en-GB" altLang="en-US" sz="3600" dirty="0"/>
              <a:t>Model</a:t>
            </a:r>
          </a:p>
        </p:txBody>
      </p:sp>
      <p:sp>
        <p:nvSpPr>
          <p:cNvPr id="8195" name="Content Placeholder 2"/>
          <p:cNvSpPr>
            <a:spLocks noGrp="1"/>
          </p:cNvSpPr>
          <p:nvPr>
            <p:ph idx="1"/>
          </p:nvPr>
        </p:nvSpPr>
        <p:spPr/>
        <p:txBody>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3724644-A230-4BC5-9C9F-2340242C94B9}" type="slidenum">
              <a:rPr lang="en-GB" altLang="en-US">
                <a:solidFill>
                  <a:srgbClr val="898989"/>
                </a:solidFill>
                <a:latin typeface="Calibri" panose="020F0502020204030204" pitchFamily="34" charset="0"/>
              </a:rPr>
              <a:pPr eaLnBrk="1" hangingPunct="1"/>
              <a:t>17</a:t>
            </a:fld>
            <a:endParaRPr lang="en-GB" altLang="en-US">
              <a:solidFill>
                <a:srgbClr val="898989"/>
              </a:solidFill>
              <a:latin typeface="Calibri" panose="020F050202020403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055758083"/>
              </p:ext>
            </p:extLst>
          </p:nvPr>
        </p:nvGraphicFramePr>
        <p:xfrm>
          <a:off x="0" y="1700808"/>
          <a:ext cx="9144000" cy="5157192"/>
        </p:xfrm>
        <a:graphic>
          <a:graphicData uri="http://schemas.openxmlformats.org/drawingml/2006/table">
            <a:tbl>
              <a:tblPr firstRow="1" firstCol="1" bandRow="1">
                <a:tableStyleId>{5C22544A-7EE6-4342-B048-85BDC9FD1C3A}</a:tableStyleId>
              </a:tblPr>
              <a:tblGrid>
                <a:gridCol w="2903638">
                  <a:extLst>
                    <a:ext uri="{9D8B030D-6E8A-4147-A177-3AD203B41FA5}">
                      <a16:colId xmlns:a16="http://schemas.microsoft.com/office/drawing/2014/main" val="20000"/>
                    </a:ext>
                  </a:extLst>
                </a:gridCol>
                <a:gridCol w="6240362">
                  <a:extLst>
                    <a:ext uri="{9D8B030D-6E8A-4147-A177-3AD203B41FA5}">
                      <a16:colId xmlns:a16="http://schemas.microsoft.com/office/drawing/2014/main" val="20001"/>
                    </a:ext>
                  </a:extLst>
                </a:gridCol>
              </a:tblGrid>
              <a:tr h="1764674">
                <a:tc>
                  <a:txBody>
                    <a:bodyPr/>
                    <a:lstStyle/>
                    <a:p>
                      <a:pPr>
                        <a:lnSpc>
                          <a:spcPct val="115000"/>
                        </a:lnSpc>
                        <a:spcAft>
                          <a:spcPts val="0"/>
                        </a:spcAft>
                      </a:pPr>
                      <a:r>
                        <a:rPr lang="en-GB" sz="3200" dirty="0">
                          <a:effectLst/>
                        </a:rPr>
                        <a:t>What?</a:t>
                      </a:r>
                      <a:endParaRPr lang="en-GB" sz="3200" dirty="0">
                        <a:effectLst/>
                        <a:latin typeface="Calibri"/>
                        <a:ea typeface="Calibri"/>
                        <a:cs typeface="Times New Roman"/>
                      </a:endParaRPr>
                    </a:p>
                  </a:txBody>
                  <a:tcPr marL="68584" marR="68584" marT="0" marB="0"/>
                </a:tc>
                <a:tc>
                  <a:txBody>
                    <a:bodyPr/>
                    <a:lstStyle/>
                    <a:p>
                      <a:pPr>
                        <a:lnSpc>
                          <a:spcPct val="115000"/>
                        </a:lnSpc>
                        <a:spcAft>
                          <a:spcPts val="0"/>
                        </a:spcAft>
                      </a:pPr>
                      <a:r>
                        <a:rPr lang="en-GB" sz="2400" dirty="0">
                          <a:effectLst/>
                        </a:rPr>
                        <a:t>What did I do?</a:t>
                      </a:r>
                    </a:p>
                    <a:p>
                      <a:pPr>
                        <a:lnSpc>
                          <a:spcPct val="115000"/>
                        </a:lnSpc>
                        <a:spcAft>
                          <a:spcPts val="0"/>
                        </a:spcAft>
                      </a:pPr>
                      <a:r>
                        <a:rPr lang="en-GB" sz="2400" dirty="0">
                          <a:effectLst/>
                        </a:rPr>
                        <a:t>What did I hope to learn?</a:t>
                      </a:r>
                    </a:p>
                    <a:p>
                      <a:pPr>
                        <a:lnSpc>
                          <a:spcPct val="115000"/>
                        </a:lnSpc>
                        <a:spcAft>
                          <a:spcPts val="0"/>
                        </a:spcAft>
                      </a:pPr>
                      <a:r>
                        <a:rPr lang="en-GB" sz="2400" dirty="0">
                          <a:effectLst/>
                        </a:rPr>
                        <a:t>What did I actually learn?</a:t>
                      </a:r>
                      <a:endParaRPr lang="en-GB" sz="2400" dirty="0">
                        <a:effectLst/>
                        <a:latin typeface="Calibri"/>
                        <a:ea typeface="Calibri"/>
                        <a:cs typeface="Times New Roman"/>
                      </a:endParaRPr>
                    </a:p>
                  </a:txBody>
                  <a:tcPr marL="68584" marR="68584" marT="0" marB="0"/>
                </a:tc>
                <a:extLst>
                  <a:ext uri="{0D108BD9-81ED-4DB2-BD59-A6C34878D82A}">
                    <a16:rowId xmlns:a16="http://schemas.microsoft.com/office/drawing/2014/main" val="10000"/>
                  </a:ext>
                </a:extLst>
              </a:tr>
              <a:tr h="1466738">
                <a:tc>
                  <a:txBody>
                    <a:bodyPr/>
                    <a:lstStyle/>
                    <a:p>
                      <a:pPr>
                        <a:lnSpc>
                          <a:spcPct val="115000"/>
                        </a:lnSpc>
                        <a:spcAft>
                          <a:spcPts val="0"/>
                        </a:spcAft>
                      </a:pPr>
                      <a:r>
                        <a:rPr lang="en-GB" sz="3200" dirty="0">
                          <a:effectLst/>
                        </a:rPr>
                        <a:t>So what?</a:t>
                      </a:r>
                      <a:endParaRPr lang="en-GB" sz="3200" dirty="0">
                        <a:effectLst/>
                        <a:latin typeface="Calibri"/>
                        <a:ea typeface="Calibri"/>
                        <a:cs typeface="Times New Roman"/>
                      </a:endParaRPr>
                    </a:p>
                  </a:txBody>
                  <a:tcPr marL="68584" marR="68584" marT="0" marB="0"/>
                </a:tc>
                <a:tc>
                  <a:txBody>
                    <a:bodyPr/>
                    <a:lstStyle/>
                    <a:p>
                      <a:pPr>
                        <a:lnSpc>
                          <a:spcPct val="115000"/>
                        </a:lnSpc>
                        <a:spcAft>
                          <a:spcPts val="0"/>
                        </a:spcAft>
                      </a:pPr>
                      <a:r>
                        <a:rPr lang="en-GB" sz="2400" dirty="0">
                          <a:effectLst/>
                        </a:rPr>
                        <a:t>What will change as a result of my learning?</a:t>
                      </a:r>
                    </a:p>
                    <a:p>
                      <a:pPr>
                        <a:lnSpc>
                          <a:spcPct val="115000"/>
                        </a:lnSpc>
                        <a:spcAft>
                          <a:spcPts val="0"/>
                        </a:spcAft>
                      </a:pPr>
                      <a:r>
                        <a:rPr lang="en-GB" sz="2400" dirty="0">
                          <a:effectLst/>
                        </a:rPr>
                        <a:t>Has the change made any impact?</a:t>
                      </a:r>
                      <a:endParaRPr lang="en-GB" sz="2400" dirty="0">
                        <a:effectLst/>
                        <a:latin typeface="Calibri"/>
                        <a:ea typeface="Calibri"/>
                        <a:cs typeface="Times New Roman"/>
                      </a:endParaRPr>
                    </a:p>
                  </a:txBody>
                  <a:tcPr marL="68584" marR="68584" marT="0" marB="0"/>
                </a:tc>
                <a:extLst>
                  <a:ext uri="{0D108BD9-81ED-4DB2-BD59-A6C34878D82A}">
                    <a16:rowId xmlns:a16="http://schemas.microsoft.com/office/drawing/2014/main" val="10001"/>
                  </a:ext>
                </a:extLst>
              </a:tr>
              <a:tr h="1925780">
                <a:tc>
                  <a:txBody>
                    <a:bodyPr/>
                    <a:lstStyle/>
                    <a:p>
                      <a:pPr>
                        <a:lnSpc>
                          <a:spcPct val="115000"/>
                        </a:lnSpc>
                        <a:spcAft>
                          <a:spcPts val="0"/>
                        </a:spcAft>
                      </a:pPr>
                      <a:r>
                        <a:rPr lang="en-GB" sz="3200" dirty="0">
                          <a:effectLst/>
                        </a:rPr>
                        <a:t>Now what?</a:t>
                      </a:r>
                      <a:endParaRPr lang="en-GB" sz="3200" dirty="0">
                        <a:effectLst/>
                        <a:latin typeface="Calibri"/>
                        <a:ea typeface="Calibri"/>
                        <a:cs typeface="Times New Roman"/>
                      </a:endParaRPr>
                    </a:p>
                  </a:txBody>
                  <a:tcPr marL="68584" marR="68584" marT="0" marB="0"/>
                </a:tc>
                <a:tc>
                  <a:txBody>
                    <a:bodyPr/>
                    <a:lstStyle/>
                    <a:p>
                      <a:pPr>
                        <a:lnSpc>
                          <a:spcPct val="115000"/>
                        </a:lnSpc>
                        <a:spcAft>
                          <a:spcPts val="0"/>
                        </a:spcAft>
                      </a:pPr>
                      <a:r>
                        <a:rPr lang="en-GB" sz="2400" dirty="0">
                          <a:effectLst/>
                        </a:rPr>
                        <a:t>How will I take my learning forward?</a:t>
                      </a:r>
                    </a:p>
                    <a:p>
                      <a:pPr>
                        <a:lnSpc>
                          <a:spcPct val="115000"/>
                        </a:lnSpc>
                        <a:spcAft>
                          <a:spcPts val="0"/>
                        </a:spcAft>
                      </a:pPr>
                      <a:r>
                        <a:rPr lang="en-GB" sz="2400" dirty="0">
                          <a:effectLst/>
                        </a:rPr>
                        <a:t>What are the next steps?</a:t>
                      </a:r>
                    </a:p>
                    <a:p>
                      <a:pPr>
                        <a:lnSpc>
                          <a:spcPct val="115000"/>
                        </a:lnSpc>
                        <a:spcAft>
                          <a:spcPts val="0"/>
                        </a:spcAft>
                      </a:pPr>
                      <a:r>
                        <a:rPr lang="en-GB" sz="2400" dirty="0">
                          <a:effectLst/>
                        </a:rPr>
                        <a:t>What is my action plan</a:t>
                      </a:r>
                      <a:endParaRPr lang="en-GB" sz="2400" dirty="0">
                        <a:effectLst/>
                        <a:latin typeface="Calibri"/>
                        <a:ea typeface="Calibri"/>
                        <a:cs typeface="Times New Roman"/>
                      </a:endParaRPr>
                    </a:p>
                  </a:txBody>
                  <a:tcPr marL="68584" marR="68584" marT="0" marB="0"/>
                </a:tc>
                <a:extLst>
                  <a:ext uri="{0D108BD9-81ED-4DB2-BD59-A6C34878D82A}">
                    <a16:rowId xmlns:a16="http://schemas.microsoft.com/office/drawing/2014/main" val="10002"/>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a:t>Notes on Reflection</a:t>
            </a:r>
          </a:p>
        </p:txBody>
      </p:sp>
      <p:sp>
        <p:nvSpPr>
          <p:cNvPr id="9219" name="Content Placeholder 2"/>
          <p:cNvSpPr>
            <a:spLocks noGrp="1"/>
          </p:cNvSpPr>
          <p:nvPr>
            <p:ph idx="1"/>
          </p:nvPr>
        </p:nvSpPr>
        <p:spPr/>
        <p:txBody>
          <a:bodyPr/>
          <a:lstStyle/>
          <a:p>
            <a:pPr marL="0" indent="0">
              <a:buFont typeface="Arial" panose="020B0604020202020204" pitchFamily="34" charset="0"/>
              <a:buNone/>
            </a:pPr>
            <a:endParaRPr lang="en-GB" altLang="en-US" sz="3600"/>
          </a:p>
          <a:p>
            <a:pPr marL="0" indent="0">
              <a:buFont typeface="Arial" panose="020B0604020202020204" pitchFamily="34" charset="0"/>
              <a:buNone/>
            </a:pPr>
            <a:r>
              <a:rPr lang="en-GB" altLang="en-US" sz="3600"/>
              <a:t>‘The unexamined life is not worth living.’</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i="1"/>
              <a:t>Socrates is attributed with these words after choosing death rather than exile from Athens or a commitment to silence.</a:t>
            </a:r>
            <a:br>
              <a:rPr lang="en-GB" altLang="en-US" i="1"/>
            </a:br>
            <a:endParaRPr lang="en-GB" altLang="en-US" i="1"/>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010722F-3C0D-43E7-B269-01325125B851}" type="slidenum">
              <a:rPr lang="en-GB" altLang="en-US">
                <a:solidFill>
                  <a:srgbClr val="898989"/>
                </a:solidFill>
                <a:latin typeface="Calibri" panose="020F0502020204030204" pitchFamily="34" charset="0"/>
              </a:rPr>
              <a:pPr eaLnBrk="1" hangingPunct="1"/>
              <a:t>18</a:t>
            </a:fld>
            <a:endParaRPr lang="en-GB" altLang="en-US">
              <a:solidFill>
                <a:srgbClr val="898989"/>
              </a:solidFill>
              <a:latin typeface="Calibri" panose="020F050202020403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Notes on Reflection</a:t>
            </a:r>
          </a:p>
        </p:txBody>
      </p:sp>
      <p:sp>
        <p:nvSpPr>
          <p:cNvPr id="10243" name="Content Placeholder 2"/>
          <p:cNvSpPr>
            <a:spLocks noGrp="1"/>
          </p:cNvSpPr>
          <p:nvPr>
            <p:ph idx="1"/>
          </p:nvPr>
        </p:nvSpPr>
        <p:spPr>
          <a:xfrm>
            <a:off x="628650" y="1124744"/>
            <a:ext cx="7886700" cy="4351338"/>
          </a:xfrm>
        </p:spPr>
        <p:txBody>
          <a:bodyPr/>
          <a:lstStyle/>
          <a:p>
            <a:pPr marL="0" indent="0">
              <a:buFont typeface="Arial" panose="020B0604020202020204" pitchFamily="34" charset="0"/>
              <a:buNone/>
            </a:pPr>
            <a:endParaRPr lang="en-GB" altLang="en-US" sz="3600" dirty="0"/>
          </a:p>
          <a:p>
            <a:pPr marL="0" indent="0">
              <a:buFont typeface="Arial" panose="020B0604020202020204" pitchFamily="34" charset="0"/>
              <a:buNone/>
            </a:pPr>
            <a:r>
              <a:rPr lang="en-GB" altLang="en-US" sz="3600" i="1" dirty="0">
                <a:latin typeface="Times New Roman" panose="02020603050405020304" pitchFamily="18" charset="0"/>
                <a:cs typeface="Times New Roman" panose="02020603050405020304" pitchFamily="18" charset="0"/>
              </a:rPr>
              <a:t>‘By three methods we may learn wisdom: First, by reflection, which is noblest; Second, by imitation, which is easiest; and third by experience, which is the bitterest.’</a:t>
            </a:r>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a:t>Confucius</a:t>
            </a:r>
          </a:p>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8639F11-11BF-45AC-9E24-99FD3D100900}" type="slidenum">
              <a:rPr lang="en-GB" altLang="en-US">
                <a:solidFill>
                  <a:srgbClr val="898989"/>
                </a:solidFill>
                <a:latin typeface="Calibri" panose="020F0502020204030204" pitchFamily="34" charset="0"/>
              </a:rPr>
              <a:pPr eaLnBrk="1" hangingPunct="1"/>
              <a:t>19</a:t>
            </a:fld>
            <a:endParaRPr lang="en-GB" altLang="en-US">
              <a:solidFill>
                <a:srgbClr val="898989"/>
              </a:solidFill>
              <a:latin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a:t>Notes on Reflection</a:t>
            </a:r>
          </a:p>
        </p:txBody>
      </p:sp>
      <p:sp>
        <p:nvSpPr>
          <p:cNvPr id="11267" name="Content Placeholder 2"/>
          <p:cNvSpPr>
            <a:spLocks noGrp="1"/>
          </p:cNvSpPr>
          <p:nvPr>
            <p:ph idx="1"/>
          </p:nvPr>
        </p:nvSpPr>
        <p:spPr>
          <a:xfrm>
            <a:off x="468313" y="1628775"/>
            <a:ext cx="8229600" cy="4525963"/>
          </a:xfrm>
        </p:spPr>
        <p:txBody>
          <a:bodyPr/>
          <a:lstStyle/>
          <a:p>
            <a:pPr marL="0" indent="0">
              <a:buFont typeface="Arial" panose="020B0604020202020204" pitchFamily="34" charset="0"/>
              <a:buNone/>
            </a:pPr>
            <a:endParaRPr lang="en-GB" altLang="en-US" sz="3600" dirty="0"/>
          </a:p>
          <a:p>
            <a:pPr marL="0" indent="0">
              <a:buFont typeface="Arial" panose="020B0604020202020204" pitchFamily="34" charset="0"/>
              <a:buNone/>
            </a:pPr>
            <a:r>
              <a:rPr lang="en-GB" altLang="en-US" sz="3600" i="1" dirty="0">
                <a:latin typeface="Times New Roman" panose="02020603050405020304" pitchFamily="18" charset="0"/>
                <a:cs typeface="Times New Roman" panose="02020603050405020304" pitchFamily="18" charset="0"/>
              </a:rPr>
              <a:t>‘Without reflection, we go blindly on our way, creating more unintended consequences, and failing to achieve anything useful.’</a:t>
            </a:r>
          </a:p>
          <a:p>
            <a:pPr marL="0" indent="0">
              <a:buFont typeface="Arial" panose="020B0604020202020204" pitchFamily="34" charset="0"/>
              <a:buNone/>
            </a:pPr>
            <a:endParaRPr lang="en-GB" altLang="en-US" sz="3600" dirty="0"/>
          </a:p>
          <a:p>
            <a:pPr marL="0" indent="0">
              <a:buFont typeface="Arial" panose="020B0604020202020204" pitchFamily="34" charset="0"/>
              <a:buNone/>
            </a:pPr>
            <a:r>
              <a:rPr lang="en-GB" altLang="en-US" dirty="0"/>
              <a:t>Margaret J Wheatley</a:t>
            </a:r>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0E92593-B73D-4BD9-86E9-3C8F71C3E051}" type="slidenum">
              <a:rPr lang="en-GB" altLang="en-US">
                <a:solidFill>
                  <a:srgbClr val="898989"/>
                </a:solidFill>
                <a:latin typeface="Calibri" panose="020F0502020204030204" pitchFamily="34" charset="0"/>
              </a:rPr>
              <a:pPr eaLnBrk="1" hangingPunct="1"/>
              <a:t>20</a:t>
            </a:fld>
            <a:endParaRPr lang="en-GB" altLang="en-US">
              <a:solidFill>
                <a:srgbClr val="898989"/>
              </a:solidFill>
              <a:latin typeface="Calibri" panose="020F050202020403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CCE6F61-876D-7107-3CCE-913EAAC7A2A5}"/>
              </a:ext>
            </a:extLst>
          </p:cNvPr>
          <p:cNvSpPr/>
          <p:nvPr/>
        </p:nvSpPr>
        <p:spPr>
          <a:xfrm>
            <a:off x="539552" y="332656"/>
            <a:ext cx="4176464" cy="648072"/>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628650" y="365125"/>
            <a:ext cx="7886700" cy="687611"/>
          </a:xfrm>
        </p:spPr>
        <p:txBody>
          <a:bodyPr/>
          <a:lstStyle/>
          <a:p>
            <a:r>
              <a:rPr lang="en-GB" altLang="en-US" sz="4000" b="1" dirty="0">
                <a:latin typeface="Arial" panose="020B0604020202020204" pitchFamily="34" charset="0"/>
                <a:cs typeface="Arial" panose="020B0604020202020204" pitchFamily="34" charset="0"/>
              </a:rPr>
              <a:t>Hints and Tips</a:t>
            </a:r>
          </a:p>
        </p:txBody>
      </p:sp>
      <p:sp>
        <p:nvSpPr>
          <p:cNvPr id="12291" name="Content Placeholder 2"/>
          <p:cNvSpPr>
            <a:spLocks noGrp="1"/>
          </p:cNvSpPr>
          <p:nvPr>
            <p:ph idx="1"/>
          </p:nvPr>
        </p:nvSpPr>
        <p:spPr/>
        <p:txBody>
          <a:bodyPr/>
          <a:lstStyle/>
          <a:p>
            <a:r>
              <a:rPr lang="en-GB" altLang="en-US"/>
              <a:t>Keep a diary or a journal from the start of a course or project, however brief the content might be.</a:t>
            </a:r>
          </a:p>
          <a:p>
            <a:r>
              <a:rPr lang="en-GB" altLang="en-US"/>
              <a:t>This will provide you with data - which you may have forgotten - when you start to write the assignment.</a:t>
            </a:r>
          </a:p>
          <a:p>
            <a:r>
              <a:rPr lang="en-GB" altLang="en-US"/>
              <a:t>You may discover a ‘thread of gold’ which helps you to write meaningfully on your experience.</a:t>
            </a:r>
          </a:p>
          <a:p>
            <a:endParaRPr lang="en-GB" altLang="en-US"/>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302BFCC-D830-446A-82FB-D4E22C69BB1A}" type="slidenum">
              <a:rPr lang="en-GB" altLang="en-US">
                <a:solidFill>
                  <a:srgbClr val="898989"/>
                </a:solidFill>
                <a:latin typeface="Calibri" panose="020F0502020204030204" pitchFamily="34" charset="0"/>
              </a:rPr>
              <a:pPr eaLnBrk="1" hangingPunct="1"/>
              <a:t>21</a:t>
            </a:fld>
            <a:endParaRPr lang="en-GB" altLang="en-US">
              <a:solidFill>
                <a:srgbClr val="898989"/>
              </a:solidFill>
              <a:latin typeface="Calibri" panose="020F050202020403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sz="27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a:xfrm>
            <a:off x="628650" y="2226469"/>
            <a:ext cx="7886700" cy="746020"/>
          </a:xfrm>
        </p:spPr>
        <p:txBody>
          <a:bodyPr/>
          <a:lstStyle/>
          <a:p>
            <a:r>
              <a:rPr lang="en-GB" sz="3600" dirty="0"/>
              <a:t>Take 5 minutes to reflect on the day and summarise your learning from today.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0198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8C49485-A728-498F-8D23-DB1092D09EE5}"/>
              </a:ext>
            </a:extLst>
          </p:cNvPr>
          <p:cNvSpPr>
            <a:spLocks noGrp="1"/>
          </p:cNvSpPr>
          <p:nvPr>
            <p:ph idx="1"/>
          </p:nvPr>
        </p:nvSpPr>
        <p:spPr>
          <a:xfrm>
            <a:off x="395536" y="1027906"/>
            <a:ext cx="8640960" cy="4351338"/>
          </a:xfrm>
        </p:spPr>
        <p:txBody>
          <a:bodyPr/>
          <a:lstStyle/>
          <a:p>
            <a:r>
              <a:rPr lang="en-US" sz="1600" dirty="0"/>
              <a:t>Covey, S. M. R. (2006). </a:t>
            </a:r>
            <a:r>
              <a:rPr lang="en-US" sz="1600" i="1" dirty="0">
                <a:cs typeface="Times New Roman" panose="02020603050405020304" pitchFamily="18" charset="0"/>
              </a:rPr>
              <a:t>The speed of trust: the one thing that changes everything. </a:t>
            </a:r>
            <a:r>
              <a:rPr lang="en-US" sz="1600" dirty="0"/>
              <a:t>Simon &amp; Schuster, </a:t>
            </a:r>
          </a:p>
          <a:p>
            <a:r>
              <a:rPr lang="en-US" sz="1600" dirty="0" err="1"/>
              <a:t>Dithurbide</a:t>
            </a:r>
            <a:r>
              <a:rPr lang="en-US" sz="1600" dirty="0"/>
              <a:t>, L. &amp; </a:t>
            </a:r>
            <a:r>
              <a:rPr lang="en-US" sz="1600" dirty="0" err="1"/>
              <a:t>Flett</a:t>
            </a:r>
            <a:r>
              <a:rPr lang="en-US" sz="1600" dirty="0"/>
              <a:t>, R. (2014). Teammate Efficacy and Teammate Trust in Adolescent Sport. </a:t>
            </a:r>
            <a:r>
              <a:rPr lang="en-US" sz="1600" i="1" dirty="0"/>
              <a:t>International Journal of Coaching Science</a:t>
            </a:r>
            <a:r>
              <a:rPr lang="en-US" sz="1600" dirty="0"/>
              <a:t>, 8(1), pp. 27–46.</a:t>
            </a:r>
          </a:p>
          <a:p>
            <a:r>
              <a:rPr lang="en-GB" sz="1600" b="0" i="0" dirty="0">
                <a:solidFill>
                  <a:srgbClr val="333333"/>
                </a:solidFill>
                <a:effectLst/>
              </a:rPr>
              <a:t>Driscoll, J. (2007). </a:t>
            </a:r>
            <a:r>
              <a:rPr lang="en-GB" sz="1600" b="0" i="1" dirty="0">
                <a:solidFill>
                  <a:srgbClr val="333333"/>
                </a:solidFill>
                <a:effectLst/>
              </a:rPr>
              <a:t>Practising clinical supervision: a reflective approach for healthcare professionals</a:t>
            </a:r>
            <a:r>
              <a:rPr lang="en-GB" sz="1600" b="0" i="0" dirty="0">
                <a:solidFill>
                  <a:srgbClr val="333333"/>
                </a:solidFill>
                <a:effectLst/>
              </a:rPr>
              <a:t>. 2nd </a:t>
            </a:r>
            <a:r>
              <a:rPr lang="en-GB" sz="1600" b="0" i="0" dirty="0" err="1">
                <a:solidFill>
                  <a:srgbClr val="333333"/>
                </a:solidFill>
                <a:effectLst/>
              </a:rPr>
              <a:t>edn</a:t>
            </a:r>
            <a:r>
              <a:rPr lang="en-GB" sz="1600" b="0" i="0" dirty="0">
                <a:solidFill>
                  <a:srgbClr val="333333"/>
                </a:solidFill>
                <a:effectLst/>
              </a:rPr>
              <a:t>. Edinburgh: Bailliere Tindall Elsevier</a:t>
            </a:r>
            <a:endParaRPr lang="en-US" sz="1600" dirty="0"/>
          </a:p>
          <a:p>
            <a:r>
              <a:rPr lang="en-GB" sz="1600" b="0" i="0" dirty="0">
                <a:solidFill>
                  <a:srgbClr val="333333"/>
                </a:solidFill>
                <a:effectLst/>
              </a:rPr>
              <a:t>Gibbs, G. (1988). </a:t>
            </a:r>
            <a:r>
              <a:rPr lang="en-GB" sz="1600" b="0" i="1" dirty="0">
                <a:solidFill>
                  <a:srgbClr val="333333"/>
                </a:solidFill>
                <a:effectLst/>
              </a:rPr>
              <a:t>Learning by doing: A guide to teaching and learning methods. </a:t>
            </a:r>
            <a:r>
              <a:rPr lang="en-GB" sz="1600" b="0" i="0" dirty="0">
                <a:solidFill>
                  <a:srgbClr val="333333"/>
                </a:solidFill>
                <a:effectLst/>
              </a:rPr>
              <a:t> Further Education Unit</a:t>
            </a:r>
            <a:endParaRPr lang="en-US" sz="1600" dirty="0"/>
          </a:p>
          <a:p>
            <a:r>
              <a:rPr lang="en-GB" sz="1600" b="0" i="0" dirty="0">
                <a:solidFill>
                  <a:srgbClr val="040C28"/>
                </a:solidFill>
                <a:effectLst/>
              </a:rPr>
              <a:t>Kolb, D. A. (1984).</a:t>
            </a:r>
            <a:r>
              <a:rPr lang="en-GB" sz="1600" b="0" i="0" dirty="0">
                <a:solidFill>
                  <a:srgbClr val="202124"/>
                </a:solidFill>
                <a:effectLst/>
              </a:rPr>
              <a:t> </a:t>
            </a:r>
            <a:r>
              <a:rPr lang="en-GB" sz="1600" b="0" i="0" dirty="0">
                <a:solidFill>
                  <a:srgbClr val="040C28"/>
                </a:solidFill>
                <a:effectLst/>
              </a:rPr>
              <a:t>Experiential learning: Experience as the source of learning and development.</a:t>
            </a:r>
            <a:r>
              <a:rPr lang="en-GB" sz="1600" b="0" i="0" dirty="0">
                <a:solidFill>
                  <a:srgbClr val="202124"/>
                </a:solidFill>
                <a:effectLst/>
              </a:rPr>
              <a:t> </a:t>
            </a:r>
            <a:r>
              <a:rPr lang="en-GB" sz="1600" b="0" i="0" dirty="0">
                <a:solidFill>
                  <a:srgbClr val="040C28"/>
                </a:solidFill>
                <a:effectLst/>
              </a:rPr>
              <a:t>Englewood Cliffs, NJ: Prentice-Hall</a:t>
            </a:r>
            <a:endParaRPr lang="en-US" sz="1600" dirty="0"/>
          </a:p>
          <a:p>
            <a:r>
              <a:rPr lang="en-GB" sz="1600" dirty="0"/>
              <a:t>Reid, B. (1993) But we’re doing it already! Exploring a response to the concept of reflective practice in order to improve its facilitation. </a:t>
            </a:r>
            <a:r>
              <a:rPr lang="en-GB" sz="1600" i="1" dirty="0"/>
              <a:t>Nurse Education Today</a:t>
            </a:r>
            <a:r>
              <a:rPr lang="en-GB" sz="1600" dirty="0"/>
              <a:t>, 13 p. 305-309.</a:t>
            </a:r>
            <a:r>
              <a:rPr lang="en-US" sz="1600" dirty="0"/>
              <a:t> </a:t>
            </a:r>
          </a:p>
          <a:p>
            <a:r>
              <a:rPr lang="en-GB" sz="1600" dirty="0"/>
              <a:t>Tallia, A., Lanham, H., McDaniel, R. &amp; Crabtree, B. (2006). 7 Characteristics of successful work relationships. </a:t>
            </a:r>
            <a:r>
              <a:rPr lang="en-GB" sz="1600" i="1" dirty="0"/>
              <a:t>Family practice management</a:t>
            </a:r>
            <a:r>
              <a:rPr lang="en-GB" sz="1600" dirty="0"/>
              <a:t>. 13. pp. 47-50.</a:t>
            </a:r>
          </a:p>
          <a:p>
            <a:r>
              <a:rPr lang="en-GB" sz="1600" b="0" i="0" dirty="0">
                <a:solidFill>
                  <a:srgbClr val="212121"/>
                </a:solidFill>
                <a:effectLst/>
              </a:rPr>
              <a:t>Schön, D. A. (1983</a:t>
            </a:r>
            <a:r>
              <a:rPr lang="en-GB" sz="1600" dirty="0">
                <a:solidFill>
                  <a:srgbClr val="212121"/>
                </a:solidFill>
              </a:rPr>
              <a:t>)</a:t>
            </a:r>
            <a:r>
              <a:rPr lang="en-GB" sz="1600" b="0" i="0" dirty="0">
                <a:solidFill>
                  <a:srgbClr val="212121"/>
                </a:solidFill>
                <a:effectLst/>
              </a:rPr>
              <a:t>. </a:t>
            </a:r>
            <a:r>
              <a:rPr lang="en-GB" sz="1600" b="0" i="1" dirty="0">
                <a:solidFill>
                  <a:srgbClr val="212121"/>
                </a:solidFill>
                <a:effectLst/>
              </a:rPr>
              <a:t>The Reflective Practitioner</a:t>
            </a:r>
            <a:r>
              <a:rPr lang="en-GB" sz="1600" b="0" i="0" dirty="0">
                <a:solidFill>
                  <a:srgbClr val="212121"/>
                </a:solidFill>
                <a:effectLst/>
              </a:rPr>
              <a:t>. Basic Books</a:t>
            </a:r>
          </a:p>
          <a:p>
            <a:r>
              <a:rPr lang="en-GB" sz="1600" b="0" i="0" dirty="0" err="1">
                <a:solidFill>
                  <a:srgbClr val="212121"/>
                </a:solidFill>
                <a:effectLst/>
              </a:rPr>
              <a:t>Stange</a:t>
            </a:r>
            <a:r>
              <a:rPr lang="en-GB" sz="1600" b="0" i="0" dirty="0">
                <a:solidFill>
                  <a:srgbClr val="212121"/>
                </a:solidFill>
                <a:effectLst/>
              </a:rPr>
              <a:t>, K. C. (2009). The Generalist Approach. </a:t>
            </a:r>
            <a:r>
              <a:rPr lang="en-GB" sz="1600" b="0" i="1" dirty="0">
                <a:solidFill>
                  <a:srgbClr val="212121"/>
                </a:solidFill>
                <a:effectLst/>
              </a:rPr>
              <a:t>Annals of Family Medicine</a:t>
            </a:r>
            <a:r>
              <a:rPr lang="en-GB" sz="1600" b="0" i="0" dirty="0">
                <a:solidFill>
                  <a:srgbClr val="212121"/>
                </a:solidFill>
                <a:effectLst/>
              </a:rPr>
              <a:t> 7 (3): </a:t>
            </a:r>
            <a:r>
              <a:rPr lang="en-GB" sz="1600" dirty="0">
                <a:solidFill>
                  <a:srgbClr val="212121"/>
                </a:solidFill>
              </a:rPr>
              <a:t>pp. </a:t>
            </a:r>
            <a:r>
              <a:rPr lang="en-GB" sz="1600" b="0" i="0" dirty="0">
                <a:solidFill>
                  <a:srgbClr val="212121"/>
                </a:solidFill>
                <a:effectLst/>
              </a:rPr>
              <a:t>198–203</a:t>
            </a:r>
            <a:endParaRPr lang="en-GB" sz="1600" dirty="0"/>
          </a:p>
        </p:txBody>
      </p:sp>
    </p:spTree>
    <p:extLst>
      <p:ext uri="{BB962C8B-B14F-4D97-AF65-F5344CB8AC3E}">
        <p14:creationId xmlns:p14="http://schemas.microsoft.com/office/powerpoint/2010/main" val="299720680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a908d394-d138-480e-87a3-ff44c37f991a"/>
    <ds:schemaRef ds:uri="f66716c4-314f-46c1-b01e-5a44c61897d8"/>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terms/"/>
  </ds:schemaRefs>
</ds:datastoreItem>
</file>

<file path=customXml/itemProps3.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Template</Template>
  <TotalTime>112</TotalTime>
  <Words>2270</Words>
  <Application>Microsoft Office PowerPoint</Application>
  <PresentationFormat>On-screen Show (4:3)</PresentationFormat>
  <Paragraphs>227</Paragraphs>
  <Slides>23</Slides>
  <Notes>10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Arial</vt:lpstr>
      <vt:lpstr>Arial Rounded MT Bold</vt:lpstr>
      <vt:lpstr>Calibri</vt:lpstr>
      <vt:lpstr>Calibri Light</vt:lpstr>
      <vt:lpstr>Corbel</vt:lpstr>
      <vt:lpstr>Times New Roman</vt:lpstr>
      <vt:lpstr>Custom Design</vt:lpstr>
      <vt:lpstr>3_Title Slide 1</vt:lpstr>
      <vt:lpstr>ALAMO Theme</vt:lpstr>
      <vt:lpstr>CertHE Applied Leadership and Management in the Workplace    Module: BMSK4016 Developing Professional Practice    </vt:lpstr>
      <vt:lpstr>CertHE Applied Leadership and Management in the Workplace    Blended Session 5    </vt:lpstr>
      <vt:lpstr>Overview of Workshop</vt:lpstr>
      <vt:lpstr>What is trust?</vt:lpstr>
      <vt:lpstr>What is trust?</vt:lpstr>
      <vt:lpstr>Teams and Trust</vt:lpstr>
      <vt:lpstr>Relationship Trust</vt:lpstr>
      <vt:lpstr>Developing Good Relationships</vt:lpstr>
      <vt:lpstr>What issues can affect relationship building?</vt:lpstr>
      <vt:lpstr>Benefits of an effective team</vt:lpstr>
      <vt:lpstr>PowerPoint Presentation</vt:lpstr>
      <vt:lpstr>Reflection: A Definition</vt:lpstr>
      <vt:lpstr>Why Reflect?</vt:lpstr>
      <vt:lpstr>Some names in the field of Reflection</vt:lpstr>
      <vt:lpstr>Kolb’s Learning Cycle</vt:lpstr>
      <vt:lpstr>Gibbs Cycle of Reflection (1988)</vt:lpstr>
      <vt:lpstr>Driscoll’s  (1994)  What? So what? Now what? Model</vt:lpstr>
      <vt:lpstr>Notes on Reflection</vt:lpstr>
      <vt:lpstr>Notes on Reflection</vt:lpstr>
      <vt:lpstr>Notes on Reflection</vt:lpstr>
      <vt:lpstr>Hints and Tips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15</cp:revision>
  <dcterms:created xsi:type="dcterms:W3CDTF">2015-04-14T15:21:28Z</dcterms:created>
  <dcterms:modified xsi:type="dcterms:W3CDTF">2023-12-12T12:18:17Z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