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29"/>
  </p:notesMasterIdLst>
  <p:handoutMasterIdLst>
    <p:handoutMasterId r:id="rId30"/>
  </p:handoutMasterIdLst>
  <p:sldIdLst>
    <p:sldId id="312" r:id="rId5"/>
    <p:sldId id="304" r:id="rId6"/>
    <p:sldId id="282" r:id="rId7"/>
    <p:sldId id="315" r:id="rId8"/>
    <p:sldId id="317" r:id="rId9"/>
    <p:sldId id="323" r:id="rId10"/>
    <p:sldId id="324" r:id="rId11"/>
    <p:sldId id="325" r:id="rId12"/>
    <p:sldId id="318" r:id="rId13"/>
    <p:sldId id="326" r:id="rId14"/>
    <p:sldId id="327" r:id="rId15"/>
    <p:sldId id="340" r:id="rId16"/>
    <p:sldId id="329" r:id="rId17"/>
    <p:sldId id="330" r:id="rId18"/>
    <p:sldId id="331" r:id="rId19"/>
    <p:sldId id="332" r:id="rId20"/>
    <p:sldId id="333" r:id="rId21"/>
    <p:sldId id="334" r:id="rId22"/>
    <p:sldId id="335" r:id="rId23"/>
    <p:sldId id="336" r:id="rId24"/>
    <p:sldId id="337" r:id="rId25"/>
    <p:sldId id="297" r:id="rId26"/>
    <p:sldId id="338" r:id="rId27"/>
    <p:sldId id="339" r:id="rId28"/>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89002" autoAdjust="0"/>
  </p:normalViewPr>
  <p:slideViewPr>
    <p:cSldViewPr snapToGrid="0" snapToObjects="1">
      <p:cViewPr varScale="1">
        <p:scale>
          <a:sx n="75" d="100"/>
          <a:sy n="75" d="100"/>
        </p:scale>
        <p:origin x="974" y="62"/>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8/10/relationships/authors" Target="author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EA09BD-380F-425F-A162-61E6FB604464}"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1A4854EE-A5F7-4CCC-95D3-7E5A3D43B85C}">
      <dgm:prSet/>
      <dgm:spPr/>
      <dgm:t>
        <a:bodyPr/>
        <a:lstStyle/>
        <a:p>
          <a:pPr>
            <a:lnSpc>
              <a:spcPct val="100000"/>
            </a:lnSpc>
          </a:pPr>
          <a:r>
            <a:rPr lang="en-US" dirty="0"/>
            <a:t>Introduce mandatory inclusive-leadership training for all line managers to increase awareness of bias and build inclusive </a:t>
          </a:r>
          <a:r>
            <a:rPr lang="en-US" dirty="0" err="1"/>
            <a:t>behaviours</a:t>
          </a:r>
          <a:r>
            <a:rPr lang="en-US" dirty="0"/>
            <a:t>.</a:t>
          </a:r>
        </a:p>
      </dgm:t>
    </dgm:pt>
    <dgm:pt modelId="{513A3878-9E30-49E6-9354-C8B0ED843A73}" type="parTrans" cxnId="{84519DCA-4E91-41A5-AE9E-0AC7195C8634}">
      <dgm:prSet/>
      <dgm:spPr/>
      <dgm:t>
        <a:bodyPr/>
        <a:lstStyle/>
        <a:p>
          <a:endParaRPr lang="en-US"/>
        </a:p>
      </dgm:t>
    </dgm:pt>
    <dgm:pt modelId="{445E518C-CCB1-4DD9-B40D-E5963065D97C}" type="sibTrans" cxnId="{84519DCA-4E91-41A5-AE9E-0AC7195C8634}">
      <dgm:prSet phldrT="1" phldr="0"/>
      <dgm:spPr/>
      <dgm:t>
        <a:bodyPr/>
        <a:lstStyle/>
        <a:p>
          <a:pPr>
            <a:lnSpc>
              <a:spcPct val="100000"/>
            </a:lnSpc>
          </a:pPr>
          <a:endParaRPr lang="en-US"/>
        </a:p>
      </dgm:t>
    </dgm:pt>
    <dgm:pt modelId="{D413E3F6-FA70-470C-B5A8-57B5836E5328}">
      <dgm:prSet/>
      <dgm:spPr/>
      <dgm:t>
        <a:bodyPr/>
        <a:lstStyle/>
        <a:p>
          <a:pPr>
            <a:lnSpc>
              <a:spcPct val="100000"/>
            </a:lnSpc>
          </a:pPr>
          <a:r>
            <a:rPr lang="en-US" dirty="0"/>
            <a:t>Establish leadership diversity KPIs (e.g., minimum % of underrepresented groups in senior roles) tied to performance reviews and bonus metrics (Unilever PLC, 2020).</a:t>
          </a:r>
        </a:p>
      </dgm:t>
    </dgm:pt>
    <dgm:pt modelId="{EA1DDA71-81FA-4B52-A74F-2B7871B32622}" type="parTrans" cxnId="{DF53E603-66A0-41B2-9780-F60C3875BD46}">
      <dgm:prSet/>
      <dgm:spPr/>
      <dgm:t>
        <a:bodyPr/>
        <a:lstStyle/>
        <a:p>
          <a:endParaRPr lang="en-US"/>
        </a:p>
      </dgm:t>
    </dgm:pt>
    <dgm:pt modelId="{6CA7A26B-0BE4-4C9A-B2C6-35BCF7F9C076}" type="sibTrans" cxnId="{DF53E603-66A0-41B2-9780-F60C3875BD46}">
      <dgm:prSet phldrT="2" phldr="0"/>
      <dgm:spPr/>
      <dgm:t>
        <a:bodyPr/>
        <a:lstStyle/>
        <a:p>
          <a:pPr>
            <a:lnSpc>
              <a:spcPct val="100000"/>
            </a:lnSpc>
          </a:pPr>
          <a:endParaRPr lang="en-US"/>
        </a:p>
      </dgm:t>
    </dgm:pt>
    <dgm:pt modelId="{ABCE8DA6-2F80-4448-AFF7-9AE3C863CCF0}">
      <dgm:prSet/>
      <dgm:spPr/>
      <dgm:t>
        <a:bodyPr/>
        <a:lstStyle/>
        <a:p>
          <a:pPr>
            <a:lnSpc>
              <a:spcPct val="100000"/>
            </a:lnSpc>
          </a:pPr>
          <a:r>
            <a:rPr lang="en-US" dirty="0"/>
            <a:t>Launch a reverse-mentoring </a:t>
          </a:r>
          <a:r>
            <a:rPr lang="en-US" dirty="0" err="1"/>
            <a:t>programme</a:t>
          </a:r>
          <a:r>
            <a:rPr lang="en-US" dirty="0"/>
            <a:t> where junior diverse employees mentor senior leaders, to improve cross-generation understanding and inclusion culture (Hughes, 2021).</a:t>
          </a:r>
        </a:p>
      </dgm:t>
    </dgm:pt>
    <dgm:pt modelId="{01409DC8-07AA-4790-AEB7-A287EDD43C5F}" type="parTrans" cxnId="{608AEE39-C187-4376-ADFE-E6F1293E14FB}">
      <dgm:prSet/>
      <dgm:spPr/>
      <dgm:t>
        <a:bodyPr/>
        <a:lstStyle/>
        <a:p>
          <a:endParaRPr lang="en-US"/>
        </a:p>
      </dgm:t>
    </dgm:pt>
    <dgm:pt modelId="{C90B6C9B-09E7-4C2A-90B3-7D3E41425484}" type="sibTrans" cxnId="{608AEE39-C187-4376-ADFE-E6F1293E14FB}">
      <dgm:prSet phldrT="3" phldr="0"/>
      <dgm:spPr/>
      <dgm:t>
        <a:bodyPr/>
        <a:lstStyle/>
        <a:p>
          <a:pPr>
            <a:lnSpc>
              <a:spcPct val="100000"/>
            </a:lnSpc>
          </a:pPr>
          <a:endParaRPr lang="en-US"/>
        </a:p>
      </dgm:t>
    </dgm:pt>
    <dgm:pt modelId="{D370C43D-FBD8-4A8B-83B1-B906D3DCFE47}">
      <dgm:prSet/>
      <dgm:spPr/>
      <dgm:t>
        <a:bodyPr/>
        <a:lstStyle/>
        <a:p>
          <a:pPr>
            <a:lnSpc>
              <a:spcPct val="100000"/>
            </a:lnSpc>
          </a:pPr>
          <a:r>
            <a:rPr lang="en-US"/>
            <a:t>Use data-driven diagnostics and transparent reporting (for example the Equity, Diversity &amp; Inclusion Advancement Framework) to uncover systemic bias and measure progress.</a:t>
          </a:r>
        </a:p>
      </dgm:t>
    </dgm:pt>
    <dgm:pt modelId="{0D411D5C-8D4E-4881-9F82-9C45F93E1C4A}" type="parTrans" cxnId="{540C249B-3236-4579-A4D5-38A4FF6AEAE6}">
      <dgm:prSet/>
      <dgm:spPr/>
      <dgm:t>
        <a:bodyPr/>
        <a:lstStyle/>
        <a:p>
          <a:endParaRPr lang="en-US"/>
        </a:p>
      </dgm:t>
    </dgm:pt>
    <dgm:pt modelId="{58FA57A0-8953-443B-B128-35792ED1F9E4}" type="sibTrans" cxnId="{540C249B-3236-4579-A4D5-38A4FF6AEAE6}">
      <dgm:prSet phldrT="4" phldr="0"/>
      <dgm:spPr/>
      <dgm:t>
        <a:bodyPr/>
        <a:lstStyle/>
        <a:p>
          <a:pPr>
            <a:lnSpc>
              <a:spcPct val="100000"/>
            </a:lnSpc>
          </a:pPr>
          <a:endParaRPr lang="en-US"/>
        </a:p>
      </dgm:t>
    </dgm:pt>
    <dgm:pt modelId="{2B7C4314-5CF0-4257-B7C0-C24C51CFAA0F}">
      <dgm:prSet/>
      <dgm:spPr/>
      <dgm:t>
        <a:bodyPr/>
        <a:lstStyle/>
        <a:p>
          <a:pPr>
            <a:lnSpc>
              <a:spcPct val="100000"/>
            </a:lnSpc>
          </a:pPr>
          <a:r>
            <a:rPr lang="en-US" dirty="0"/>
            <a:t>Expand supplier and value-chain inclusion initiatives, ensuring diverse-owned businesses are systematically included in procurement and supply-chain partnerships.</a:t>
          </a:r>
        </a:p>
      </dgm:t>
    </dgm:pt>
    <dgm:pt modelId="{033D1801-BC18-441F-A6A1-304E5B7645FE}" type="parTrans" cxnId="{98C568FD-9320-4D83-926F-AFD590530BF0}">
      <dgm:prSet/>
      <dgm:spPr/>
      <dgm:t>
        <a:bodyPr/>
        <a:lstStyle/>
        <a:p>
          <a:endParaRPr lang="en-US"/>
        </a:p>
      </dgm:t>
    </dgm:pt>
    <dgm:pt modelId="{2FCE3698-E1E9-4064-9F6F-BF39A323B720}" type="sibTrans" cxnId="{98C568FD-9320-4D83-926F-AFD590530BF0}">
      <dgm:prSet phldrT="5" phldr="0"/>
      <dgm:spPr/>
      <dgm:t>
        <a:bodyPr/>
        <a:lstStyle/>
        <a:p>
          <a:endParaRPr lang="en-US"/>
        </a:p>
      </dgm:t>
    </dgm:pt>
    <dgm:pt modelId="{B8B07137-5F7B-4C9E-8AFA-24CFE0245154}" type="pres">
      <dgm:prSet presAssocID="{D8EA09BD-380F-425F-A162-61E6FB604464}" presName="root" presStyleCnt="0">
        <dgm:presLayoutVars>
          <dgm:dir/>
          <dgm:resizeHandles val="exact"/>
        </dgm:presLayoutVars>
      </dgm:prSet>
      <dgm:spPr/>
    </dgm:pt>
    <dgm:pt modelId="{303AF51C-4B09-4F3B-8179-60612E2CFCEB}" type="pres">
      <dgm:prSet presAssocID="{D8EA09BD-380F-425F-A162-61E6FB604464}" presName="container" presStyleCnt="0">
        <dgm:presLayoutVars>
          <dgm:dir/>
          <dgm:resizeHandles val="exact"/>
        </dgm:presLayoutVars>
      </dgm:prSet>
      <dgm:spPr/>
    </dgm:pt>
    <dgm:pt modelId="{0E2AC93D-0527-4F09-8FEE-C7C81F296A77}" type="pres">
      <dgm:prSet presAssocID="{1A4854EE-A5F7-4CCC-95D3-7E5A3D43B85C}" presName="compNode" presStyleCnt="0"/>
      <dgm:spPr/>
    </dgm:pt>
    <dgm:pt modelId="{514E8322-274D-460E-BEE2-313541BA1B75}" type="pres">
      <dgm:prSet presAssocID="{1A4854EE-A5F7-4CCC-95D3-7E5A3D43B85C}" presName="iconBgRect" presStyleLbl="bgShp" presStyleIdx="0" presStyleCnt="5"/>
      <dgm:spPr/>
    </dgm:pt>
    <dgm:pt modelId="{17DC7668-B2BB-4B72-94B5-96FD30D92BBA}" type="pres">
      <dgm:prSet presAssocID="{1A4854EE-A5F7-4CCC-95D3-7E5A3D43B85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760BC61A-F9A9-46AE-8E13-D5AE02F257D0}" type="pres">
      <dgm:prSet presAssocID="{1A4854EE-A5F7-4CCC-95D3-7E5A3D43B85C}" presName="spaceRect" presStyleCnt="0"/>
      <dgm:spPr/>
    </dgm:pt>
    <dgm:pt modelId="{C9605F23-8C82-4A5A-99EC-0A5347C61BDC}" type="pres">
      <dgm:prSet presAssocID="{1A4854EE-A5F7-4CCC-95D3-7E5A3D43B85C}" presName="textRect" presStyleLbl="revTx" presStyleIdx="0" presStyleCnt="5">
        <dgm:presLayoutVars>
          <dgm:chMax val="1"/>
          <dgm:chPref val="1"/>
        </dgm:presLayoutVars>
      </dgm:prSet>
      <dgm:spPr/>
    </dgm:pt>
    <dgm:pt modelId="{B8B90888-D3D1-4911-8293-0914DDB959F2}" type="pres">
      <dgm:prSet presAssocID="{445E518C-CCB1-4DD9-B40D-E5963065D97C}" presName="sibTrans" presStyleLbl="sibTrans2D1" presStyleIdx="0" presStyleCnt="0"/>
      <dgm:spPr/>
    </dgm:pt>
    <dgm:pt modelId="{A754FF3A-3625-4D0D-9F19-F157180FFB82}" type="pres">
      <dgm:prSet presAssocID="{D413E3F6-FA70-470C-B5A8-57B5836E5328}" presName="compNode" presStyleCnt="0"/>
      <dgm:spPr/>
    </dgm:pt>
    <dgm:pt modelId="{0318B238-3382-4AF8-BDE6-DA1C5C60CA7E}" type="pres">
      <dgm:prSet presAssocID="{D413E3F6-FA70-470C-B5A8-57B5836E5328}" presName="iconBgRect" presStyleLbl="bgShp" presStyleIdx="1" presStyleCnt="5"/>
      <dgm:spPr/>
    </dgm:pt>
    <dgm:pt modelId="{47E12302-B9E4-4612-AF92-18A7308ADC57}" type="pres">
      <dgm:prSet presAssocID="{D413E3F6-FA70-470C-B5A8-57B5836E532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CC923CB9-AD55-4770-9259-551210E6B51C}" type="pres">
      <dgm:prSet presAssocID="{D413E3F6-FA70-470C-B5A8-57B5836E5328}" presName="spaceRect" presStyleCnt="0"/>
      <dgm:spPr/>
    </dgm:pt>
    <dgm:pt modelId="{C94A29CD-11E1-4E62-9335-3C48DBF2FA13}" type="pres">
      <dgm:prSet presAssocID="{D413E3F6-FA70-470C-B5A8-57B5836E5328}" presName="textRect" presStyleLbl="revTx" presStyleIdx="1" presStyleCnt="5">
        <dgm:presLayoutVars>
          <dgm:chMax val="1"/>
          <dgm:chPref val="1"/>
        </dgm:presLayoutVars>
      </dgm:prSet>
      <dgm:spPr/>
    </dgm:pt>
    <dgm:pt modelId="{90383591-6AAD-4223-8798-88FEA2343AB4}" type="pres">
      <dgm:prSet presAssocID="{6CA7A26B-0BE4-4C9A-B2C6-35BCF7F9C076}" presName="sibTrans" presStyleLbl="sibTrans2D1" presStyleIdx="0" presStyleCnt="0"/>
      <dgm:spPr/>
    </dgm:pt>
    <dgm:pt modelId="{4F08FFEC-671B-4189-96DB-0A8425AAA543}" type="pres">
      <dgm:prSet presAssocID="{ABCE8DA6-2F80-4448-AFF7-9AE3C863CCF0}" presName="compNode" presStyleCnt="0"/>
      <dgm:spPr/>
    </dgm:pt>
    <dgm:pt modelId="{FBCF3894-FE9A-4DC7-8673-5B90A4CBFA16}" type="pres">
      <dgm:prSet presAssocID="{ABCE8DA6-2F80-4448-AFF7-9AE3C863CCF0}" presName="iconBgRect" presStyleLbl="bgShp" presStyleIdx="2" presStyleCnt="5"/>
      <dgm:spPr/>
    </dgm:pt>
    <dgm:pt modelId="{F09223C2-DA9C-4678-9D47-D488E2F58BBE}" type="pres">
      <dgm:prSet presAssocID="{ABCE8DA6-2F80-4448-AFF7-9AE3C863CC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t Air Balloon"/>
        </a:ext>
      </dgm:extLst>
    </dgm:pt>
    <dgm:pt modelId="{09471FD1-746E-49A4-A5A9-BD5868BB356D}" type="pres">
      <dgm:prSet presAssocID="{ABCE8DA6-2F80-4448-AFF7-9AE3C863CCF0}" presName="spaceRect" presStyleCnt="0"/>
      <dgm:spPr/>
    </dgm:pt>
    <dgm:pt modelId="{A7A54754-A479-4B85-A4E3-0CAAB4B16854}" type="pres">
      <dgm:prSet presAssocID="{ABCE8DA6-2F80-4448-AFF7-9AE3C863CCF0}" presName="textRect" presStyleLbl="revTx" presStyleIdx="2" presStyleCnt="5">
        <dgm:presLayoutVars>
          <dgm:chMax val="1"/>
          <dgm:chPref val="1"/>
        </dgm:presLayoutVars>
      </dgm:prSet>
      <dgm:spPr/>
    </dgm:pt>
    <dgm:pt modelId="{FB71AC08-6094-4C8A-97D0-21170E8F1FE7}" type="pres">
      <dgm:prSet presAssocID="{C90B6C9B-09E7-4C2A-90B3-7D3E41425484}" presName="sibTrans" presStyleLbl="sibTrans2D1" presStyleIdx="0" presStyleCnt="0"/>
      <dgm:spPr/>
    </dgm:pt>
    <dgm:pt modelId="{41AD1627-0EB1-48F9-8497-305294C34B66}" type="pres">
      <dgm:prSet presAssocID="{D370C43D-FBD8-4A8B-83B1-B906D3DCFE47}" presName="compNode" presStyleCnt="0"/>
      <dgm:spPr/>
    </dgm:pt>
    <dgm:pt modelId="{2119A2BF-DCD3-4D72-A2C2-EEB036311230}" type="pres">
      <dgm:prSet presAssocID="{D370C43D-FBD8-4A8B-83B1-B906D3DCFE47}" presName="iconBgRect" presStyleLbl="bgShp" presStyleIdx="3" presStyleCnt="5"/>
      <dgm:spPr/>
    </dgm:pt>
    <dgm:pt modelId="{E2572915-0917-42B0-BC1F-4D1A3364B36D}" type="pres">
      <dgm:prSet presAssocID="{D370C43D-FBD8-4A8B-83B1-B906D3DCFE4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DDC8D925-2401-46E0-8962-71CB8FC8C332}" type="pres">
      <dgm:prSet presAssocID="{D370C43D-FBD8-4A8B-83B1-B906D3DCFE47}" presName="spaceRect" presStyleCnt="0"/>
      <dgm:spPr/>
    </dgm:pt>
    <dgm:pt modelId="{757AC2D4-D8D2-48B1-A442-E19BF3BCFE38}" type="pres">
      <dgm:prSet presAssocID="{D370C43D-FBD8-4A8B-83B1-B906D3DCFE47}" presName="textRect" presStyleLbl="revTx" presStyleIdx="3" presStyleCnt="5">
        <dgm:presLayoutVars>
          <dgm:chMax val="1"/>
          <dgm:chPref val="1"/>
        </dgm:presLayoutVars>
      </dgm:prSet>
      <dgm:spPr/>
    </dgm:pt>
    <dgm:pt modelId="{B7C2053F-2433-45A7-B407-AAC4DDED3B04}" type="pres">
      <dgm:prSet presAssocID="{58FA57A0-8953-443B-B128-35792ED1F9E4}" presName="sibTrans" presStyleLbl="sibTrans2D1" presStyleIdx="0" presStyleCnt="0"/>
      <dgm:spPr/>
    </dgm:pt>
    <dgm:pt modelId="{A83AA970-9CBE-4DF0-A755-EB8206C714D0}" type="pres">
      <dgm:prSet presAssocID="{2B7C4314-5CF0-4257-B7C0-C24C51CFAA0F}" presName="compNode" presStyleCnt="0"/>
      <dgm:spPr/>
    </dgm:pt>
    <dgm:pt modelId="{55F7A99A-466C-48A9-AD89-070AECB1720C}" type="pres">
      <dgm:prSet presAssocID="{2B7C4314-5CF0-4257-B7C0-C24C51CFAA0F}" presName="iconBgRect" presStyleLbl="bgShp" presStyleIdx="4" presStyleCnt="5"/>
      <dgm:spPr/>
    </dgm:pt>
    <dgm:pt modelId="{93A729F7-8625-445E-AEE6-A51169D61506}" type="pres">
      <dgm:prSet presAssocID="{2B7C4314-5CF0-4257-B7C0-C24C51CFAA0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11880144-89BA-4614-81C8-1BECC51EFF50}" type="pres">
      <dgm:prSet presAssocID="{2B7C4314-5CF0-4257-B7C0-C24C51CFAA0F}" presName="spaceRect" presStyleCnt="0"/>
      <dgm:spPr/>
    </dgm:pt>
    <dgm:pt modelId="{607D54D9-0EDB-419F-B134-4E0B1AE8E1DB}" type="pres">
      <dgm:prSet presAssocID="{2B7C4314-5CF0-4257-B7C0-C24C51CFAA0F}" presName="textRect" presStyleLbl="revTx" presStyleIdx="4" presStyleCnt="5">
        <dgm:presLayoutVars>
          <dgm:chMax val="1"/>
          <dgm:chPref val="1"/>
        </dgm:presLayoutVars>
      </dgm:prSet>
      <dgm:spPr/>
    </dgm:pt>
  </dgm:ptLst>
  <dgm:cxnLst>
    <dgm:cxn modelId="{CA67BC00-0048-AF47-A798-BBF2D53A2C0B}" type="presOf" srcId="{1A4854EE-A5F7-4CCC-95D3-7E5A3D43B85C}" destId="{C9605F23-8C82-4A5A-99EC-0A5347C61BDC}" srcOrd="0" destOrd="0" presId="urn:microsoft.com/office/officeart/2018/2/layout/IconCircleList"/>
    <dgm:cxn modelId="{DF53E603-66A0-41B2-9780-F60C3875BD46}" srcId="{D8EA09BD-380F-425F-A162-61E6FB604464}" destId="{D413E3F6-FA70-470C-B5A8-57B5836E5328}" srcOrd="1" destOrd="0" parTransId="{EA1DDA71-81FA-4B52-A74F-2B7871B32622}" sibTransId="{6CA7A26B-0BE4-4C9A-B2C6-35BCF7F9C076}"/>
    <dgm:cxn modelId="{ACCB7F0D-16BA-9046-865B-AA06D53243F9}" type="presOf" srcId="{D8EA09BD-380F-425F-A162-61E6FB604464}" destId="{B8B07137-5F7B-4C9E-8AFA-24CFE0245154}" srcOrd="0" destOrd="0" presId="urn:microsoft.com/office/officeart/2018/2/layout/IconCircleList"/>
    <dgm:cxn modelId="{608AEE39-C187-4376-ADFE-E6F1293E14FB}" srcId="{D8EA09BD-380F-425F-A162-61E6FB604464}" destId="{ABCE8DA6-2F80-4448-AFF7-9AE3C863CCF0}" srcOrd="2" destOrd="0" parTransId="{01409DC8-07AA-4790-AEB7-A287EDD43C5F}" sibTransId="{C90B6C9B-09E7-4C2A-90B3-7D3E41425484}"/>
    <dgm:cxn modelId="{3CECF03F-EDE1-B14A-A69E-0E739E8E1AB0}" type="presOf" srcId="{D370C43D-FBD8-4A8B-83B1-B906D3DCFE47}" destId="{757AC2D4-D8D2-48B1-A442-E19BF3BCFE38}" srcOrd="0" destOrd="0" presId="urn:microsoft.com/office/officeart/2018/2/layout/IconCircleList"/>
    <dgm:cxn modelId="{35F08966-58C1-9B42-8B14-08BA3B8B730F}" type="presOf" srcId="{D413E3F6-FA70-470C-B5A8-57B5836E5328}" destId="{C94A29CD-11E1-4E62-9335-3C48DBF2FA13}" srcOrd="0" destOrd="0" presId="urn:microsoft.com/office/officeart/2018/2/layout/IconCircleList"/>
    <dgm:cxn modelId="{6A674F4B-7F0D-834A-85C0-C4A52FC3D120}" type="presOf" srcId="{2B7C4314-5CF0-4257-B7C0-C24C51CFAA0F}" destId="{607D54D9-0EDB-419F-B134-4E0B1AE8E1DB}" srcOrd="0" destOrd="0" presId="urn:microsoft.com/office/officeart/2018/2/layout/IconCircleList"/>
    <dgm:cxn modelId="{540C249B-3236-4579-A4D5-38A4FF6AEAE6}" srcId="{D8EA09BD-380F-425F-A162-61E6FB604464}" destId="{D370C43D-FBD8-4A8B-83B1-B906D3DCFE47}" srcOrd="3" destOrd="0" parTransId="{0D411D5C-8D4E-4881-9F82-9C45F93E1C4A}" sibTransId="{58FA57A0-8953-443B-B128-35792ED1F9E4}"/>
    <dgm:cxn modelId="{2C3962AF-BEE8-2B49-9EBA-3A256E42B24B}" type="presOf" srcId="{6CA7A26B-0BE4-4C9A-B2C6-35BCF7F9C076}" destId="{90383591-6AAD-4223-8798-88FEA2343AB4}" srcOrd="0" destOrd="0" presId="urn:microsoft.com/office/officeart/2018/2/layout/IconCircleList"/>
    <dgm:cxn modelId="{F20944B3-8E85-814D-945B-C1D5C5E771CD}" type="presOf" srcId="{ABCE8DA6-2F80-4448-AFF7-9AE3C863CCF0}" destId="{A7A54754-A479-4B85-A4E3-0CAAB4B16854}" srcOrd="0" destOrd="0" presId="urn:microsoft.com/office/officeart/2018/2/layout/IconCircleList"/>
    <dgm:cxn modelId="{84519DCA-4E91-41A5-AE9E-0AC7195C8634}" srcId="{D8EA09BD-380F-425F-A162-61E6FB604464}" destId="{1A4854EE-A5F7-4CCC-95D3-7E5A3D43B85C}" srcOrd="0" destOrd="0" parTransId="{513A3878-9E30-49E6-9354-C8B0ED843A73}" sibTransId="{445E518C-CCB1-4DD9-B40D-E5963065D97C}"/>
    <dgm:cxn modelId="{363EDFCC-D9B9-8944-B9A7-A5331516FF4A}" type="presOf" srcId="{58FA57A0-8953-443B-B128-35792ED1F9E4}" destId="{B7C2053F-2433-45A7-B407-AAC4DDED3B04}" srcOrd="0" destOrd="0" presId="urn:microsoft.com/office/officeart/2018/2/layout/IconCircleList"/>
    <dgm:cxn modelId="{4AB3A8DD-0B03-694A-9205-EA8F874D9E85}" type="presOf" srcId="{C90B6C9B-09E7-4C2A-90B3-7D3E41425484}" destId="{FB71AC08-6094-4C8A-97D0-21170E8F1FE7}" srcOrd="0" destOrd="0" presId="urn:microsoft.com/office/officeart/2018/2/layout/IconCircleList"/>
    <dgm:cxn modelId="{2137EAF0-EA3E-E741-8016-79C8F7C7DBF9}" type="presOf" srcId="{445E518C-CCB1-4DD9-B40D-E5963065D97C}" destId="{B8B90888-D3D1-4911-8293-0914DDB959F2}" srcOrd="0" destOrd="0" presId="urn:microsoft.com/office/officeart/2018/2/layout/IconCircleList"/>
    <dgm:cxn modelId="{98C568FD-9320-4D83-926F-AFD590530BF0}" srcId="{D8EA09BD-380F-425F-A162-61E6FB604464}" destId="{2B7C4314-5CF0-4257-B7C0-C24C51CFAA0F}" srcOrd="4" destOrd="0" parTransId="{033D1801-BC18-441F-A6A1-304E5B7645FE}" sibTransId="{2FCE3698-E1E9-4064-9F6F-BF39A323B720}"/>
    <dgm:cxn modelId="{0211AF92-A0FE-C74B-8442-0F00BB9E4FD4}" type="presParOf" srcId="{B8B07137-5F7B-4C9E-8AFA-24CFE0245154}" destId="{303AF51C-4B09-4F3B-8179-60612E2CFCEB}" srcOrd="0" destOrd="0" presId="urn:microsoft.com/office/officeart/2018/2/layout/IconCircleList"/>
    <dgm:cxn modelId="{9B135885-9F6F-AB43-8565-8EF4E873695D}" type="presParOf" srcId="{303AF51C-4B09-4F3B-8179-60612E2CFCEB}" destId="{0E2AC93D-0527-4F09-8FEE-C7C81F296A77}" srcOrd="0" destOrd="0" presId="urn:microsoft.com/office/officeart/2018/2/layout/IconCircleList"/>
    <dgm:cxn modelId="{1C4AEB39-5821-614A-B8CD-77E8B6E90427}" type="presParOf" srcId="{0E2AC93D-0527-4F09-8FEE-C7C81F296A77}" destId="{514E8322-274D-460E-BEE2-313541BA1B75}" srcOrd="0" destOrd="0" presId="urn:microsoft.com/office/officeart/2018/2/layout/IconCircleList"/>
    <dgm:cxn modelId="{BAFFA273-0952-4B44-85AE-B25C2736180D}" type="presParOf" srcId="{0E2AC93D-0527-4F09-8FEE-C7C81F296A77}" destId="{17DC7668-B2BB-4B72-94B5-96FD30D92BBA}" srcOrd="1" destOrd="0" presId="urn:microsoft.com/office/officeart/2018/2/layout/IconCircleList"/>
    <dgm:cxn modelId="{57835C1E-49D6-E04B-86B9-DBCE9F824E7D}" type="presParOf" srcId="{0E2AC93D-0527-4F09-8FEE-C7C81F296A77}" destId="{760BC61A-F9A9-46AE-8E13-D5AE02F257D0}" srcOrd="2" destOrd="0" presId="urn:microsoft.com/office/officeart/2018/2/layout/IconCircleList"/>
    <dgm:cxn modelId="{4B7DB1FC-F503-2A4C-B620-569C53E68606}" type="presParOf" srcId="{0E2AC93D-0527-4F09-8FEE-C7C81F296A77}" destId="{C9605F23-8C82-4A5A-99EC-0A5347C61BDC}" srcOrd="3" destOrd="0" presId="urn:microsoft.com/office/officeart/2018/2/layout/IconCircleList"/>
    <dgm:cxn modelId="{7A2704AA-547E-2240-88BB-89248027556C}" type="presParOf" srcId="{303AF51C-4B09-4F3B-8179-60612E2CFCEB}" destId="{B8B90888-D3D1-4911-8293-0914DDB959F2}" srcOrd="1" destOrd="0" presId="urn:microsoft.com/office/officeart/2018/2/layout/IconCircleList"/>
    <dgm:cxn modelId="{5B02D7C3-663C-9C43-B4D8-6FF4A5494BBF}" type="presParOf" srcId="{303AF51C-4B09-4F3B-8179-60612E2CFCEB}" destId="{A754FF3A-3625-4D0D-9F19-F157180FFB82}" srcOrd="2" destOrd="0" presId="urn:microsoft.com/office/officeart/2018/2/layout/IconCircleList"/>
    <dgm:cxn modelId="{26D28B3E-FCD7-6A43-9F61-CEF4F6531529}" type="presParOf" srcId="{A754FF3A-3625-4D0D-9F19-F157180FFB82}" destId="{0318B238-3382-4AF8-BDE6-DA1C5C60CA7E}" srcOrd="0" destOrd="0" presId="urn:microsoft.com/office/officeart/2018/2/layout/IconCircleList"/>
    <dgm:cxn modelId="{A0168231-53FD-024B-B7C4-C0DEF3FB72AE}" type="presParOf" srcId="{A754FF3A-3625-4D0D-9F19-F157180FFB82}" destId="{47E12302-B9E4-4612-AF92-18A7308ADC57}" srcOrd="1" destOrd="0" presId="urn:microsoft.com/office/officeart/2018/2/layout/IconCircleList"/>
    <dgm:cxn modelId="{EFEB96CD-5939-144E-A69A-51752509C0DC}" type="presParOf" srcId="{A754FF3A-3625-4D0D-9F19-F157180FFB82}" destId="{CC923CB9-AD55-4770-9259-551210E6B51C}" srcOrd="2" destOrd="0" presId="urn:microsoft.com/office/officeart/2018/2/layout/IconCircleList"/>
    <dgm:cxn modelId="{6095DCDA-3BF1-4A48-8ABF-969EA0D2C483}" type="presParOf" srcId="{A754FF3A-3625-4D0D-9F19-F157180FFB82}" destId="{C94A29CD-11E1-4E62-9335-3C48DBF2FA13}" srcOrd="3" destOrd="0" presId="urn:microsoft.com/office/officeart/2018/2/layout/IconCircleList"/>
    <dgm:cxn modelId="{BCF7B89C-CB36-1F45-AF9E-643D4B417426}" type="presParOf" srcId="{303AF51C-4B09-4F3B-8179-60612E2CFCEB}" destId="{90383591-6AAD-4223-8798-88FEA2343AB4}" srcOrd="3" destOrd="0" presId="urn:microsoft.com/office/officeart/2018/2/layout/IconCircleList"/>
    <dgm:cxn modelId="{F07FB640-1AA7-664E-8D81-14F2F5808DC7}" type="presParOf" srcId="{303AF51C-4B09-4F3B-8179-60612E2CFCEB}" destId="{4F08FFEC-671B-4189-96DB-0A8425AAA543}" srcOrd="4" destOrd="0" presId="urn:microsoft.com/office/officeart/2018/2/layout/IconCircleList"/>
    <dgm:cxn modelId="{8E91F927-A793-024A-B3BD-979AF632D635}" type="presParOf" srcId="{4F08FFEC-671B-4189-96DB-0A8425AAA543}" destId="{FBCF3894-FE9A-4DC7-8673-5B90A4CBFA16}" srcOrd="0" destOrd="0" presId="urn:microsoft.com/office/officeart/2018/2/layout/IconCircleList"/>
    <dgm:cxn modelId="{A77F9E37-BDAE-E74C-B91E-E63CBE91A795}" type="presParOf" srcId="{4F08FFEC-671B-4189-96DB-0A8425AAA543}" destId="{F09223C2-DA9C-4678-9D47-D488E2F58BBE}" srcOrd="1" destOrd="0" presId="urn:microsoft.com/office/officeart/2018/2/layout/IconCircleList"/>
    <dgm:cxn modelId="{A23AE4F6-E725-A243-AB45-8BC71207BE1C}" type="presParOf" srcId="{4F08FFEC-671B-4189-96DB-0A8425AAA543}" destId="{09471FD1-746E-49A4-A5A9-BD5868BB356D}" srcOrd="2" destOrd="0" presId="urn:microsoft.com/office/officeart/2018/2/layout/IconCircleList"/>
    <dgm:cxn modelId="{874D868C-7CAF-FA49-8F59-FBF038E86EDA}" type="presParOf" srcId="{4F08FFEC-671B-4189-96DB-0A8425AAA543}" destId="{A7A54754-A479-4B85-A4E3-0CAAB4B16854}" srcOrd="3" destOrd="0" presId="urn:microsoft.com/office/officeart/2018/2/layout/IconCircleList"/>
    <dgm:cxn modelId="{481DBC01-FF25-B243-BC1E-F43E6A70A4D1}" type="presParOf" srcId="{303AF51C-4B09-4F3B-8179-60612E2CFCEB}" destId="{FB71AC08-6094-4C8A-97D0-21170E8F1FE7}" srcOrd="5" destOrd="0" presId="urn:microsoft.com/office/officeart/2018/2/layout/IconCircleList"/>
    <dgm:cxn modelId="{3E3B8E88-6E0D-3743-B694-5331F43EA150}" type="presParOf" srcId="{303AF51C-4B09-4F3B-8179-60612E2CFCEB}" destId="{41AD1627-0EB1-48F9-8497-305294C34B66}" srcOrd="6" destOrd="0" presId="urn:microsoft.com/office/officeart/2018/2/layout/IconCircleList"/>
    <dgm:cxn modelId="{FDDE251F-490E-2143-8BD5-E83F2C441387}" type="presParOf" srcId="{41AD1627-0EB1-48F9-8497-305294C34B66}" destId="{2119A2BF-DCD3-4D72-A2C2-EEB036311230}" srcOrd="0" destOrd="0" presId="urn:microsoft.com/office/officeart/2018/2/layout/IconCircleList"/>
    <dgm:cxn modelId="{0ADA08A5-4F7F-3E4C-8E96-89CF1B541C5C}" type="presParOf" srcId="{41AD1627-0EB1-48F9-8497-305294C34B66}" destId="{E2572915-0917-42B0-BC1F-4D1A3364B36D}" srcOrd="1" destOrd="0" presId="urn:microsoft.com/office/officeart/2018/2/layout/IconCircleList"/>
    <dgm:cxn modelId="{9D3F28C5-954D-0849-88FB-1B30619F6A2D}" type="presParOf" srcId="{41AD1627-0EB1-48F9-8497-305294C34B66}" destId="{DDC8D925-2401-46E0-8962-71CB8FC8C332}" srcOrd="2" destOrd="0" presId="urn:microsoft.com/office/officeart/2018/2/layout/IconCircleList"/>
    <dgm:cxn modelId="{7B0B5B65-CC32-7841-8AB3-58570988D714}" type="presParOf" srcId="{41AD1627-0EB1-48F9-8497-305294C34B66}" destId="{757AC2D4-D8D2-48B1-A442-E19BF3BCFE38}" srcOrd="3" destOrd="0" presId="urn:microsoft.com/office/officeart/2018/2/layout/IconCircleList"/>
    <dgm:cxn modelId="{22AC855E-CE16-6745-9555-CECD485DE639}" type="presParOf" srcId="{303AF51C-4B09-4F3B-8179-60612E2CFCEB}" destId="{B7C2053F-2433-45A7-B407-AAC4DDED3B04}" srcOrd="7" destOrd="0" presId="urn:microsoft.com/office/officeart/2018/2/layout/IconCircleList"/>
    <dgm:cxn modelId="{59323767-649A-DC4B-9288-CD108D4614C0}" type="presParOf" srcId="{303AF51C-4B09-4F3B-8179-60612E2CFCEB}" destId="{A83AA970-9CBE-4DF0-A755-EB8206C714D0}" srcOrd="8" destOrd="0" presId="urn:microsoft.com/office/officeart/2018/2/layout/IconCircleList"/>
    <dgm:cxn modelId="{3B534C41-7457-C642-A588-B3544B3F4BD1}" type="presParOf" srcId="{A83AA970-9CBE-4DF0-A755-EB8206C714D0}" destId="{55F7A99A-466C-48A9-AD89-070AECB1720C}" srcOrd="0" destOrd="0" presId="urn:microsoft.com/office/officeart/2018/2/layout/IconCircleList"/>
    <dgm:cxn modelId="{3A98FDA8-F6CF-E046-8267-A6710FAC1012}" type="presParOf" srcId="{A83AA970-9CBE-4DF0-A755-EB8206C714D0}" destId="{93A729F7-8625-445E-AEE6-A51169D61506}" srcOrd="1" destOrd="0" presId="urn:microsoft.com/office/officeart/2018/2/layout/IconCircleList"/>
    <dgm:cxn modelId="{496C23FB-E64D-CA4A-9A6D-6B4CF56B821C}" type="presParOf" srcId="{A83AA970-9CBE-4DF0-A755-EB8206C714D0}" destId="{11880144-89BA-4614-81C8-1BECC51EFF50}" srcOrd="2" destOrd="0" presId="urn:microsoft.com/office/officeart/2018/2/layout/IconCircleList"/>
    <dgm:cxn modelId="{D9B17831-314C-274D-B4FB-115071D8E3EB}" type="presParOf" srcId="{A83AA970-9CBE-4DF0-A755-EB8206C714D0}" destId="{607D54D9-0EDB-419F-B134-4E0B1AE8E1D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BA953E-83F0-4476-B322-0B559C6E38ED}"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8A11BACD-8980-4887-91A5-992181962BEA}">
      <dgm:prSet/>
      <dgm:spPr/>
      <dgm:t>
        <a:bodyPr/>
        <a:lstStyle/>
        <a:p>
          <a:pPr>
            <a:lnSpc>
              <a:spcPct val="100000"/>
            </a:lnSpc>
          </a:pPr>
          <a:r>
            <a:rPr lang="en-US" dirty="0"/>
            <a:t>Upskill line-managers in digital HR tools and analytics to ensure they can lead tech-enabled workflows confidently (Lacina, 2021).</a:t>
          </a:r>
        </a:p>
      </dgm:t>
    </dgm:pt>
    <dgm:pt modelId="{7C8562E7-92EA-4631-B5B3-27FCA6ABFAAB}" type="parTrans" cxnId="{516CB476-C4E7-427C-B766-AFCC51A5D563}">
      <dgm:prSet/>
      <dgm:spPr/>
      <dgm:t>
        <a:bodyPr/>
        <a:lstStyle/>
        <a:p>
          <a:endParaRPr lang="en-US"/>
        </a:p>
      </dgm:t>
    </dgm:pt>
    <dgm:pt modelId="{405F8F30-7BD1-41B1-9082-237E6C1B6C65}" type="sibTrans" cxnId="{516CB476-C4E7-427C-B766-AFCC51A5D563}">
      <dgm:prSet/>
      <dgm:spPr/>
      <dgm:t>
        <a:bodyPr/>
        <a:lstStyle/>
        <a:p>
          <a:endParaRPr lang="en-US"/>
        </a:p>
      </dgm:t>
    </dgm:pt>
    <dgm:pt modelId="{F566D494-F544-4E93-B91A-0CCE1D14DBD7}">
      <dgm:prSet/>
      <dgm:spPr/>
      <dgm:t>
        <a:bodyPr/>
        <a:lstStyle/>
        <a:p>
          <a:pPr>
            <a:lnSpc>
              <a:spcPct val="100000"/>
            </a:lnSpc>
          </a:pPr>
          <a:r>
            <a:rPr lang="en-US"/>
            <a:t>Establish robust </a:t>
          </a:r>
          <a:r>
            <a:rPr lang="en-US" b="1"/>
            <a:t>data governance frameworks</a:t>
          </a:r>
          <a:r>
            <a:rPr lang="en-US"/>
            <a:t> (clear ownership, roles, transparency) to improve data-driven decision-making and trust.</a:t>
          </a:r>
        </a:p>
      </dgm:t>
    </dgm:pt>
    <dgm:pt modelId="{0099E2F3-23B7-4CE5-B9D0-81E0373F7D4C}" type="parTrans" cxnId="{29D3F9E9-5596-4B56-8C04-4EF226F862C4}">
      <dgm:prSet/>
      <dgm:spPr/>
      <dgm:t>
        <a:bodyPr/>
        <a:lstStyle/>
        <a:p>
          <a:endParaRPr lang="en-US"/>
        </a:p>
      </dgm:t>
    </dgm:pt>
    <dgm:pt modelId="{B1EAEF9A-01D3-4ECF-8011-191D89C5C4DA}" type="sibTrans" cxnId="{29D3F9E9-5596-4B56-8C04-4EF226F862C4}">
      <dgm:prSet/>
      <dgm:spPr/>
      <dgm:t>
        <a:bodyPr/>
        <a:lstStyle/>
        <a:p>
          <a:endParaRPr lang="en-US"/>
        </a:p>
      </dgm:t>
    </dgm:pt>
    <dgm:pt modelId="{DCB8F13C-2CBF-46E9-980E-44826AE8FE97}">
      <dgm:prSet/>
      <dgm:spPr/>
      <dgm:t>
        <a:bodyPr/>
        <a:lstStyle/>
        <a:p>
          <a:pPr>
            <a:lnSpc>
              <a:spcPct val="100000"/>
            </a:lnSpc>
          </a:pPr>
          <a:r>
            <a:rPr lang="en-US"/>
            <a:t>Optimize hybrid work models with digital platforms and flexible architectures that support global talent mobility and collaboration (Lacina, 2021).</a:t>
          </a:r>
        </a:p>
      </dgm:t>
    </dgm:pt>
    <dgm:pt modelId="{23468C8D-804E-49CB-885D-5B5717EFFB8D}" type="parTrans" cxnId="{913CFD5B-A0A3-4380-899C-131A95D57382}">
      <dgm:prSet/>
      <dgm:spPr/>
      <dgm:t>
        <a:bodyPr/>
        <a:lstStyle/>
        <a:p>
          <a:endParaRPr lang="en-US"/>
        </a:p>
      </dgm:t>
    </dgm:pt>
    <dgm:pt modelId="{70A6913B-6F36-4407-B4AF-9843C7009A26}" type="sibTrans" cxnId="{913CFD5B-A0A3-4380-899C-131A95D57382}">
      <dgm:prSet/>
      <dgm:spPr/>
      <dgm:t>
        <a:bodyPr/>
        <a:lstStyle/>
        <a:p>
          <a:endParaRPr lang="en-US"/>
        </a:p>
      </dgm:t>
    </dgm:pt>
    <dgm:pt modelId="{86DB16CE-4A38-4D3D-9DDC-9B21AA758845}">
      <dgm:prSet/>
      <dgm:spPr/>
      <dgm:t>
        <a:bodyPr/>
        <a:lstStyle/>
        <a:p>
          <a:pPr>
            <a:lnSpc>
              <a:spcPct val="100000"/>
            </a:lnSpc>
          </a:pPr>
          <a:r>
            <a:rPr lang="en-US"/>
            <a:t>Implement continuous learning-and-reskilling programs focusing on digital literacy and future-of-work skills for all employees.</a:t>
          </a:r>
        </a:p>
      </dgm:t>
    </dgm:pt>
    <dgm:pt modelId="{DA0C3EC7-4832-4B70-806A-920D0D209DC6}" type="parTrans" cxnId="{09A6F4D8-92D1-4EC0-BDB7-4931149A38E4}">
      <dgm:prSet/>
      <dgm:spPr/>
      <dgm:t>
        <a:bodyPr/>
        <a:lstStyle/>
        <a:p>
          <a:endParaRPr lang="en-US"/>
        </a:p>
      </dgm:t>
    </dgm:pt>
    <dgm:pt modelId="{7F386936-77B3-41DB-8542-954A86ABBF1F}" type="sibTrans" cxnId="{09A6F4D8-92D1-4EC0-BDB7-4931149A38E4}">
      <dgm:prSet/>
      <dgm:spPr/>
      <dgm:t>
        <a:bodyPr/>
        <a:lstStyle/>
        <a:p>
          <a:endParaRPr lang="en-US"/>
        </a:p>
      </dgm:t>
    </dgm:pt>
    <dgm:pt modelId="{B2238505-86FE-4A9A-B01C-1174C71FC704}">
      <dgm:prSet/>
      <dgm:spPr/>
      <dgm:t>
        <a:bodyPr/>
        <a:lstStyle/>
        <a:p>
          <a:pPr>
            <a:lnSpc>
              <a:spcPct val="100000"/>
            </a:lnSpc>
          </a:pPr>
          <a:r>
            <a:rPr lang="en-US"/>
            <a:t>Integrate HR tech KPIs into business strategy (e.g., % workflows automated, time-to-hire reduction, employee digital engagement) to align HR transformation with strategic goals.</a:t>
          </a:r>
        </a:p>
      </dgm:t>
    </dgm:pt>
    <dgm:pt modelId="{C71B8A85-5F41-4E89-9404-D49275FCAA66}" type="parTrans" cxnId="{FF79A22B-C603-452E-A48C-59F282519B87}">
      <dgm:prSet/>
      <dgm:spPr/>
      <dgm:t>
        <a:bodyPr/>
        <a:lstStyle/>
        <a:p>
          <a:endParaRPr lang="en-US"/>
        </a:p>
      </dgm:t>
    </dgm:pt>
    <dgm:pt modelId="{585EBFEE-465F-46D1-A2AC-B41813892D38}" type="sibTrans" cxnId="{FF79A22B-C603-452E-A48C-59F282519B87}">
      <dgm:prSet/>
      <dgm:spPr/>
      <dgm:t>
        <a:bodyPr/>
        <a:lstStyle/>
        <a:p>
          <a:endParaRPr lang="en-US"/>
        </a:p>
      </dgm:t>
    </dgm:pt>
    <dgm:pt modelId="{044FB212-EA04-41EA-A566-F2C404546C4F}" type="pres">
      <dgm:prSet presAssocID="{DABA953E-83F0-4476-B322-0B559C6E38ED}" presName="root" presStyleCnt="0">
        <dgm:presLayoutVars>
          <dgm:dir/>
          <dgm:resizeHandles val="exact"/>
        </dgm:presLayoutVars>
      </dgm:prSet>
      <dgm:spPr/>
    </dgm:pt>
    <dgm:pt modelId="{C114C6F0-26DD-43EA-A9C0-53A6116964C3}" type="pres">
      <dgm:prSet presAssocID="{8A11BACD-8980-4887-91A5-992181962BEA}" presName="compNode" presStyleCnt="0"/>
      <dgm:spPr/>
    </dgm:pt>
    <dgm:pt modelId="{BC56707D-6844-4EC8-AC5A-35303E039C69}" type="pres">
      <dgm:prSet presAssocID="{8A11BACD-8980-4887-91A5-992181962BEA}" presName="bgRect" presStyleLbl="bgShp" presStyleIdx="0" presStyleCnt="5"/>
      <dgm:spPr/>
    </dgm:pt>
    <dgm:pt modelId="{99AEF29B-44FB-4B58-950D-7BFD8F1D6379}" type="pres">
      <dgm:prSet presAssocID="{8A11BACD-8980-4887-91A5-992181962BE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519EE19B-69FD-41E8-B4CF-6B18BFBBC03F}" type="pres">
      <dgm:prSet presAssocID="{8A11BACD-8980-4887-91A5-992181962BEA}" presName="spaceRect" presStyleCnt="0"/>
      <dgm:spPr/>
    </dgm:pt>
    <dgm:pt modelId="{41E25945-6C8D-431C-9C17-22191AB1D9E9}" type="pres">
      <dgm:prSet presAssocID="{8A11BACD-8980-4887-91A5-992181962BEA}" presName="parTx" presStyleLbl="revTx" presStyleIdx="0" presStyleCnt="5">
        <dgm:presLayoutVars>
          <dgm:chMax val="0"/>
          <dgm:chPref val="0"/>
        </dgm:presLayoutVars>
      </dgm:prSet>
      <dgm:spPr/>
    </dgm:pt>
    <dgm:pt modelId="{DA93030C-6EAF-4F66-BD61-DA5005815D9C}" type="pres">
      <dgm:prSet presAssocID="{405F8F30-7BD1-41B1-9082-237E6C1B6C65}" presName="sibTrans" presStyleCnt="0"/>
      <dgm:spPr/>
    </dgm:pt>
    <dgm:pt modelId="{C9F9F14B-BF8C-4515-837C-87F64B608674}" type="pres">
      <dgm:prSet presAssocID="{F566D494-F544-4E93-B91A-0CCE1D14DBD7}" presName="compNode" presStyleCnt="0"/>
      <dgm:spPr/>
    </dgm:pt>
    <dgm:pt modelId="{27376BB2-B66A-458D-A415-C8DFDEA0AEB4}" type="pres">
      <dgm:prSet presAssocID="{F566D494-F544-4E93-B91A-0CCE1D14DBD7}" presName="bgRect" presStyleLbl="bgShp" presStyleIdx="1" presStyleCnt="5"/>
      <dgm:spPr/>
    </dgm:pt>
    <dgm:pt modelId="{B18FE7DD-AE55-49EB-B193-552809709EA1}" type="pres">
      <dgm:prSet presAssocID="{F566D494-F544-4E93-B91A-0CCE1D14DB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111AAB18-D4DE-4750-8ADD-3881DE3180D8}" type="pres">
      <dgm:prSet presAssocID="{F566D494-F544-4E93-B91A-0CCE1D14DBD7}" presName="spaceRect" presStyleCnt="0"/>
      <dgm:spPr/>
    </dgm:pt>
    <dgm:pt modelId="{DD13C9EE-F831-44E7-B96F-792D36D0737A}" type="pres">
      <dgm:prSet presAssocID="{F566D494-F544-4E93-B91A-0CCE1D14DBD7}" presName="parTx" presStyleLbl="revTx" presStyleIdx="1" presStyleCnt="5">
        <dgm:presLayoutVars>
          <dgm:chMax val="0"/>
          <dgm:chPref val="0"/>
        </dgm:presLayoutVars>
      </dgm:prSet>
      <dgm:spPr/>
    </dgm:pt>
    <dgm:pt modelId="{2E63D8D1-805C-491F-AE18-1695D8731DA4}" type="pres">
      <dgm:prSet presAssocID="{B1EAEF9A-01D3-4ECF-8011-191D89C5C4DA}" presName="sibTrans" presStyleCnt="0"/>
      <dgm:spPr/>
    </dgm:pt>
    <dgm:pt modelId="{85FC4B52-4BF9-48DA-A3E5-19D55EFA65CD}" type="pres">
      <dgm:prSet presAssocID="{DCB8F13C-2CBF-46E9-980E-44826AE8FE97}" presName="compNode" presStyleCnt="0"/>
      <dgm:spPr/>
    </dgm:pt>
    <dgm:pt modelId="{A919083A-D3C6-4931-BF70-37EF094AFA9B}" type="pres">
      <dgm:prSet presAssocID="{DCB8F13C-2CBF-46E9-980E-44826AE8FE97}" presName="bgRect" presStyleLbl="bgShp" presStyleIdx="2" presStyleCnt="5"/>
      <dgm:spPr/>
    </dgm:pt>
    <dgm:pt modelId="{91097A2D-074A-439F-9601-B05B3813C62A}" type="pres">
      <dgm:prSet presAssocID="{DCB8F13C-2CBF-46E9-980E-44826AE8FE9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twork"/>
        </a:ext>
      </dgm:extLst>
    </dgm:pt>
    <dgm:pt modelId="{C6E61FF5-2D17-4DDC-8193-5D26959B083C}" type="pres">
      <dgm:prSet presAssocID="{DCB8F13C-2CBF-46E9-980E-44826AE8FE97}" presName="spaceRect" presStyleCnt="0"/>
      <dgm:spPr/>
    </dgm:pt>
    <dgm:pt modelId="{1F8287DD-BAE4-47F7-B63B-362A0AA39490}" type="pres">
      <dgm:prSet presAssocID="{DCB8F13C-2CBF-46E9-980E-44826AE8FE97}" presName="parTx" presStyleLbl="revTx" presStyleIdx="2" presStyleCnt="5">
        <dgm:presLayoutVars>
          <dgm:chMax val="0"/>
          <dgm:chPref val="0"/>
        </dgm:presLayoutVars>
      </dgm:prSet>
      <dgm:spPr/>
    </dgm:pt>
    <dgm:pt modelId="{B610B3EB-910A-40B7-87D0-A9F99DBF494C}" type="pres">
      <dgm:prSet presAssocID="{70A6913B-6F36-4407-B4AF-9843C7009A26}" presName="sibTrans" presStyleCnt="0"/>
      <dgm:spPr/>
    </dgm:pt>
    <dgm:pt modelId="{98041108-FD70-43C2-96F2-C142BFE03823}" type="pres">
      <dgm:prSet presAssocID="{86DB16CE-4A38-4D3D-9DDC-9B21AA758845}" presName="compNode" presStyleCnt="0"/>
      <dgm:spPr/>
    </dgm:pt>
    <dgm:pt modelId="{AA03CCA1-7A3D-4FE9-ABB0-AA5769291796}" type="pres">
      <dgm:prSet presAssocID="{86DB16CE-4A38-4D3D-9DDC-9B21AA758845}" presName="bgRect" presStyleLbl="bgShp" presStyleIdx="3" presStyleCnt="5"/>
      <dgm:spPr/>
    </dgm:pt>
    <dgm:pt modelId="{0DAFC626-422B-4554-9560-9EDD2D41F67C}" type="pres">
      <dgm:prSet presAssocID="{86DB16CE-4A38-4D3D-9DDC-9B21AA75884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580BBC89-B620-4009-A3A5-E63203EA53D6}" type="pres">
      <dgm:prSet presAssocID="{86DB16CE-4A38-4D3D-9DDC-9B21AA758845}" presName="spaceRect" presStyleCnt="0"/>
      <dgm:spPr/>
    </dgm:pt>
    <dgm:pt modelId="{3989C2E5-2A97-4017-A6BF-7058DE4AE626}" type="pres">
      <dgm:prSet presAssocID="{86DB16CE-4A38-4D3D-9DDC-9B21AA758845}" presName="parTx" presStyleLbl="revTx" presStyleIdx="3" presStyleCnt="5">
        <dgm:presLayoutVars>
          <dgm:chMax val="0"/>
          <dgm:chPref val="0"/>
        </dgm:presLayoutVars>
      </dgm:prSet>
      <dgm:spPr/>
    </dgm:pt>
    <dgm:pt modelId="{F87AB022-80B6-460C-9B20-94E3A82A7880}" type="pres">
      <dgm:prSet presAssocID="{7F386936-77B3-41DB-8542-954A86ABBF1F}" presName="sibTrans" presStyleCnt="0"/>
      <dgm:spPr/>
    </dgm:pt>
    <dgm:pt modelId="{8867C72C-79F1-4B4F-A874-C2208EA86CA7}" type="pres">
      <dgm:prSet presAssocID="{B2238505-86FE-4A9A-B01C-1174C71FC704}" presName="compNode" presStyleCnt="0"/>
      <dgm:spPr/>
    </dgm:pt>
    <dgm:pt modelId="{AE8BF1CC-00D2-4D73-968E-EF40152B0BD6}" type="pres">
      <dgm:prSet presAssocID="{B2238505-86FE-4A9A-B01C-1174C71FC704}" presName="bgRect" presStyleLbl="bgShp" presStyleIdx="4" presStyleCnt="5"/>
      <dgm:spPr/>
    </dgm:pt>
    <dgm:pt modelId="{6BBB6B25-577D-45F1-B6A7-ACF84702B832}" type="pres">
      <dgm:prSet presAssocID="{B2238505-86FE-4A9A-B01C-1174C71FC70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ierarchy"/>
        </a:ext>
      </dgm:extLst>
    </dgm:pt>
    <dgm:pt modelId="{9FAA51AF-236F-44B4-B1C4-92815856F232}" type="pres">
      <dgm:prSet presAssocID="{B2238505-86FE-4A9A-B01C-1174C71FC704}" presName="spaceRect" presStyleCnt="0"/>
      <dgm:spPr/>
    </dgm:pt>
    <dgm:pt modelId="{5D401DEC-3DC6-4308-805F-24A5DD89FDB4}" type="pres">
      <dgm:prSet presAssocID="{B2238505-86FE-4A9A-B01C-1174C71FC704}" presName="parTx" presStyleLbl="revTx" presStyleIdx="4" presStyleCnt="5">
        <dgm:presLayoutVars>
          <dgm:chMax val="0"/>
          <dgm:chPref val="0"/>
        </dgm:presLayoutVars>
      </dgm:prSet>
      <dgm:spPr/>
    </dgm:pt>
  </dgm:ptLst>
  <dgm:cxnLst>
    <dgm:cxn modelId="{FF79A22B-C603-452E-A48C-59F282519B87}" srcId="{DABA953E-83F0-4476-B322-0B559C6E38ED}" destId="{B2238505-86FE-4A9A-B01C-1174C71FC704}" srcOrd="4" destOrd="0" parTransId="{C71B8A85-5F41-4E89-9404-D49275FCAA66}" sibTransId="{585EBFEE-465F-46D1-A2AC-B41813892D38}"/>
    <dgm:cxn modelId="{913CFD5B-A0A3-4380-899C-131A95D57382}" srcId="{DABA953E-83F0-4476-B322-0B559C6E38ED}" destId="{DCB8F13C-2CBF-46E9-980E-44826AE8FE97}" srcOrd="2" destOrd="0" parTransId="{23468C8D-804E-49CB-885D-5B5717EFFB8D}" sibTransId="{70A6913B-6F36-4407-B4AF-9843C7009A26}"/>
    <dgm:cxn modelId="{0DE6504C-790E-484A-AAE3-A0933489A3A0}" type="presOf" srcId="{DABA953E-83F0-4476-B322-0B559C6E38ED}" destId="{044FB212-EA04-41EA-A566-F2C404546C4F}" srcOrd="0" destOrd="0" presId="urn:microsoft.com/office/officeart/2018/2/layout/IconVerticalSolidList"/>
    <dgm:cxn modelId="{516CB476-C4E7-427C-B766-AFCC51A5D563}" srcId="{DABA953E-83F0-4476-B322-0B559C6E38ED}" destId="{8A11BACD-8980-4887-91A5-992181962BEA}" srcOrd="0" destOrd="0" parTransId="{7C8562E7-92EA-4631-B5B3-27FCA6ABFAAB}" sibTransId="{405F8F30-7BD1-41B1-9082-237E6C1B6C65}"/>
    <dgm:cxn modelId="{B79E7377-EE72-41A8-982E-65DD8A98649E}" type="presOf" srcId="{DCB8F13C-2CBF-46E9-980E-44826AE8FE97}" destId="{1F8287DD-BAE4-47F7-B63B-362A0AA39490}" srcOrd="0" destOrd="0" presId="urn:microsoft.com/office/officeart/2018/2/layout/IconVerticalSolidList"/>
    <dgm:cxn modelId="{1796B493-C3AB-4378-BCA0-4EE721E4FFAD}" type="presOf" srcId="{B2238505-86FE-4A9A-B01C-1174C71FC704}" destId="{5D401DEC-3DC6-4308-805F-24A5DD89FDB4}" srcOrd="0" destOrd="0" presId="urn:microsoft.com/office/officeart/2018/2/layout/IconVerticalSolidList"/>
    <dgm:cxn modelId="{DC54BDC1-190F-42D4-A639-26270811F977}" type="presOf" srcId="{86DB16CE-4A38-4D3D-9DDC-9B21AA758845}" destId="{3989C2E5-2A97-4017-A6BF-7058DE4AE626}" srcOrd="0" destOrd="0" presId="urn:microsoft.com/office/officeart/2018/2/layout/IconVerticalSolidList"/>
    <dgm:cxn modelId="{09A6F4D8-92D1-4EC0-BDB7-4931149A38E4}" srcId="{DABA953E-83F0-4476-B322-0B559C6E38ED}" destId="{86DB16CE-4A38-4D3D-9DDC-9B21AA758845}" srcOrd="3" destOrd="0" parTransId="{DA0C3EC7-4832-4B70-806A-920D0D209DC6}" sibTransId="{7F386936-77B3-41DB-8542-954A86ABBF1F}"/>
    <dgm:cxn modelId="{29D3F9E9-5596-4B56-8C04-4EF226F862C4}" srcId="{DABA953E-83F0-4476-B322-0B559C6E38ED}" destId="{F566D494-F544-4E93-B91A-0CCE1D14DBD7}" srcOrd="1" destOrd="0" parTransId="{0099E2F3-23B7-4CE5-B9D0-81E0373F7D4C}" sibTransId="{B1EAEF9A-01D3-4ECF-8011-191D89C5C4DA}"/>
    <dgm:cxn modelId="{E4FE22FB-1ABC-483C-9001-58F011D3D543}" type="presOf" srcId="{8A11BACD-8980-4887-91A5-992181962BEA}" destId="{41E25945-6C8D-431C-9C17-22191AB1D9E9}" srcOrd="0" destOrd="0" presId="urn:microsoft.com/office/officeart/2018/2/layout/IconVerticalSolidList"/>
    <dgm:cxn modelId="{379D8CFE-7572-46CF-B413-92D49F1B15EA}" type="presOf" srcId="{F566D494-F544-4E93-B91A-0CCE1D14DBD7}" destId="{DD13C9EE-F831-44E7-B96F-792D36D0737A}" srcOrd="0" destOrd="0" presId="urn:microsoft.com/office/officeart/2018/2/layout/IconVerticalSolidList"/>
    <dgm:cxn modelId="{BCD7B3FA-4FF1-4CBE-8154-C5A49E83BE16}" type="presParOf" srcId="{044FB212-EA04-41EA-A566-F2C404546C4F}" destId="{C114C6F0-26DD-43EA-A9C0-53A6116964C3}" srcOrd="0" destOrd="0" presId="urn:microsoft.com/office/officeart/2018/2/layout/IconVerticalSolidList"/>
    <dgm:cxn modelId="{5BE613B6-7203-4E56-A91F-7F9CF948C5D0}" type="presParOf" srcId="{C114C6F0-26DD-43EA-A9C0-53A6116964C3}" destId="{BC56707D-6844-4EC8-AC5A-35303E039C69}" srcOrd="0" destOrd="0" presId="urn:microsoft.com/office/officeart/2018/2/layout/IconVerticalSolidList"/>
    <dgm:cxn modelId="{1CEA2141-0F9F-4C16-86C8-264FB73D0976}" type="presParOf" srcId="{C114C6F0-26DD-43EA-A9C0-53A6116964C3}" destId="{99AEF29B-44FB-4B58-950D-7BFD8F1D6379}" srcOrd="1" destOrd="0" presId="urn:microsoft.com/office/officeart/2018/2/layout/IconVerticalSolidList"/>
    <dgm:cxn modelId="{402B98B3-E6AD-4E71-A06D-2071C8435D73}" type="presParOf" srcId="{C114C6F0-26DD-43EA-A9C0-53A6116964C3}" destId="{519EE19B-69FD-41E8-B4CF-6B18BFBBC03F}" srcOrd="2" destOrd="0" presId="urn:microsoft.com/office/officeart/2018/2/layout/IconVerticalSolidList"/>
    <dgm:cxn modelId="{402B9B09-8467-4020-A45A-2A980217151E}" type="presParOf" srcId="{C114C6F0-26DD-43EA-A9C0-53A6116964C3}" destId="{41E25945-6C8D-431C-9C17-22191AB1D9E9}" srcOrd="3" destOrd="0" presId="urn:microsoft.com/office/officeart/2018/2/layout/IconVerticalSolidList"/>
    <dgm:cxn modelId="{EBB76E34-EE42-4BA2-84B5-23CA96B1F334}" type="presParOf" srcId="{044FB212-EA04-41EA-A566-F2C404546C4F}" destId="{DA93030C-6EAF-4F66-BD61-DA5005815D9C}" srcOrd="1" destOrd="0" presId="urn:microsoft.com/office/officeart/2018/2/layout/IconVerticalSolidList"/>
    <dgm:cxn modelId="{6EE4483A-FC33-4193-A8EC-EC029EB30400}" type="presParOf" srcId="{044FB212-EA04-41EA-A566-F2C404546C4F}" destId="{C9F9F14B-BF8C-4515-837C-87F64B608674}" srcOrd="2" destOrd="0" presId="urn:microsoft.com/office/officeart/2018/2/layout/IconVerticalSolidList"/>
    <dgm:cxn modelId="{A6393DC0-529C-4073-8491-D49659F1A3DA}" type="presParOf" srcId="{C9F9F14B-BF8C-4515-837C-87F64B608674}" destId="{27376BB2-B66A-458D-A415-C8DFDEA0AEB4}" srcOrd="0" destOrd="0" presId="urn:microsoft.com/office/officeart/2018/2/layout/IconVerticalSolidList"/>
    <dgm:cxn modelId="{6CCC9050-6CFA-44C1-BE20-68753C103BAC}" type="presParOf" srcId="{C9F9F14B-BF8C-4515-837C-87F64B608674}" destId="{B18FE7DD-AE55-49EB-B193-552809709EA1}" srcOrd="1" destOrd="0" presId="urn:microsoft.com/office/officeart/2018/2/layout/IconVerticalSolidList"/>
    <dgm:cxn modelId="{5CCEF333-73AE-4D9A-95E9-589673C817BD}" type="presParOf" srcId="{C9F9F14B-BF8C-4515-837C-87F64B608674}" destId="{111AAB18-D4DE-4750-8ADD-3881DE3180D8}" srcOrd="2" destOrd="0" presId="urn:microsoft.com/office/officeart/2018/2/layout/IconVerticalSolidList"/>
    <dgm:cxn modelId="{31EDA1A6-F36D-48DE-9B25-F7939D9AD8E8}" type="presParOf" srcId="{C9F9F14B-BF8C-4515-837C-87F64B608674}" destId="{DD13C9EE-F831-44E7-B96F-792D36D0737A}" srcOrd="3" destOrd="0" presId="urn:microsoft.com/office/officeart/2018/2/layout/IconVerticalSolidList"/>
    <dgm:cxn modelId="{2ADCF3AD-B6DB-4649-BF03-3C006EFBE8E8}" type="presParOf" srcId="{044FB212-EA04-41EA-A566-F2C404546C4F}" destId="{2E63D8D1-805C-491F-AE18-1695D8731DA4}" srcOrd="3" destOrd="0" presId="urn:microsoft.com/office/officeart/2018/2/layout/IconVerticalSolidList"/>
    <dgm:cxn modelId="{0783F075-D1CD-4F31-BC46-5347A191A5BB}" type="presParOf" srcId="{044FB212-EA04-41EA-A566-F2C404546C4F}" destId="{85FC4B52-4BF9-48DA-A3E5-19D55EFA65CD}" srcOrd="4" destOrd="0" presId="urn:microsoft.com/office/officeart/2018/2/layout/IconVerticalSolidList"/>
    <dgm:cxn modelId="{0AB7CF80-12A0-4E8D-854D-D361281DD6DF}" type="presParOf" srcId="{85FC4B52-4BF9-48DA-A3E5-19D55EFA65CD}" destId="{A919083A-D3C6-4931-BF70-37EF094AFA9B}" srcOrd="0" destOrd="0" presId="urn:microsoft.com/office/officeart/2018/2/layout/IconVerticalSolidList"/>
    <dgm:cxn modelId="{B78256D3-F178-46C7-9C2E-5BE359DDB268}" type="presParOf" srcId="{85FC4B52-4BF9-48DA-A3E5-19D55EFA65CD}" destId="{91097A2D-074A-439F-9601-B05B3813C62A}" srcOrd="1" destOrd="0" presId="urn:microsoft.com/office/officeart/2018/2/layout/IconVerticalSolidList"/>
    <dgm:cxn modelId="{AF92AED0-1955-47D2-96AC-D2761C8B8A5D}" type="presParOf" srcId="{85FC4B52-4BF9-48DA-A3E5-19D55EFA65CD}" destId="{C6E61FF5-2D17-4DDC-8193-5D26959B083C}" srcOrd="2" destOrd="0" presId="urn:microsoft.com/office/officeart/2018/2/layout/IconVerticalSolidList"/>
    <dgm:cxn modelId="{22FF7EF7-3014-468F-A8CD-FF9BA4503096}" type="presParOf" srcId="{85FC4B52-4BF9-48DA-A3E5-19D55EFA65CD}" destId="{1F8287DD-BAE4-47F7-B63B-362A0AA39490}" srcOrd="3" destOrd="0" presId="urn:microsoft.com/office/officeart/2018/2/layout/IconVerticalSolidList"/>
    <dgm:cxn modelId="{98F0856A-EA1F-4244-9450-91D976BD3305}" type="presParOf" srcId="{044FB212-EA04-41EA-A566-F2C404546C4F}" destId="{B610B3EB-910A-40B7-87D0-A9F99DBF494C}" srcOrd="5" destOrd="0" presId="urn:microsoft.com/office/officeart/2018/2/layout/IconVerticalSolidList"/>
    <dgm:cxn modelId="{7B9E70DD-4215-4D82-B294-8BD58ACFE16B}" type="presParOf" srcId="{044FB212-EA04-41EA-A566-F2C404546C4F}" destId="{98041108-FD70-43C2-96F2-C142BFE03823}" srcOrd="6" destOrd="0" presId="urn:microsoft.com/office/officeart/2018/2/layout/IconVerticalSolidList"/>
    <dgm:cxn modelId="{48570FAA-477A-4B6B-AEA9-5F078E80572F}" type="presParOf" srcId="{98041108-FD70-43C2-96F2-C142BFE03823}" destId="{AA03CCA1-7A3D-4FE9-ABB0-AA5769291796}" srcOrd="0" destOrd="0" presId="urn:microsoft.com/office/officeart/2018/2/layout/IconVerticalSolidList"/>
    <dgm:cxn modelId="{AEB6F1DA-A512-48EF-9B1F-F69D88C739DC}" type="presParOf" srcId="{98041108-FD70-43C2-96F2-C142BFE03823}" destId="{0DAFC626-422B-4554-9560-9EDD2D41F67C}" srcOrd="1" destOrd="0" presId="urn:microsoft.com/office/officeart/2018/2/layout/IconVerticalSolidList"/>
    <dgm:cxn modelId="{6C1E2D4B-27B9-4D90-9505-E21FD7B483CD}" type="presParOf" srcId="{98041108-FD70-43C2-96F2-C142BFE03823}" destId="{580BBC89-B620-4009-A3A5-E63203EA53D6}" srcOrd="2" destOrd="0" presId="urn:microsoft.com/office/officeart/2018/2/layout/IconVerticalSolidList"/>
    <dgm:cxn modelId="{CF7ECD7D-65B9-41C8-AF50-25FF30A888E1}" type="presParOf" srcId="{98041108-FD70-43C2-96F2-C142BFE03823}" destId="{3989C2E5-2A97-4017-A6BF-7058DE4AE626}" srcOrd="3" destOrd="0" presId="urn:microsoft.com/office/officeart/2018/2/layout/IconVerticalSolidList"/>
    <dgm:cxn modelId="{D81637D2-9121-440E-946A-FAC5F24FA074}" type="presParOf" srcId="{044FB212-EA04-41EA-A566-F2C404546C4F}" destId="{F87AB022-80B6-460C-9B20-94E3A82A7880}" srcOrd="7" destOrd="0" presId="urn:microsoft.com/office/officeart/2018/2/layout/IconVerticalSolidList"/>
    <dgm:cxn modelId="{C094BA53-8AEE-4BC7-8EBD-0D2E811EF590}" type="presParOf" srcId="{044FB212-EA04-41EA-A566-F2C404546C4F}" destId="{8867C72C-79F1-4B4F-A874-C2208EA86CA7}" srcOrd="8" destOrd="0" presId="urn:microsoft.com/office/officeart/2018/2/layout/IconVerticalSolidList"/>
    <dgm:cxn modelId="{107EDC73-4F75-46FD-9457-98CC3B3F8863}" type="presParOf" srcId="{8867C72C-79F1-4B4F-A874-C2208EA86CA7}" destId="{AE8BF1CC-00D2-4D73-968E-EF40152B0BD6}" srcOrd="0" destOrd="0" presId="urn:microsoft.com/office/officeart/2018/2/layout/IconVerticalSolidList"/>
    <dgm:cxn modelId="{8C24C141-181E-47B1-929B-3A7D28C9DC32}" type="presParOf" srcId="{8867C72C-79F1-4B4F-A874-C2208EA86CA7}" destId="{6BBB6B25-577D-45F1-B6A7-ACF84702B832}" srcOrd="1" destOrd="0" presId="urn:microsoft.com/office/officeart/2018/2/layout/IconVerticalSolidList"/>
    <dgm:cxn modelId="{6A56263D-43E9-4FFC-B3B7-EAAA7366C5D3}" type="presParOf" srcId="{8867C72C-79F1-4B4F-A874-C2208EA86CA7}" destId="{9FAA51AF-236F-44B4-B1C4-92815856F232}" srcOrd="2" destOrd="0" presId="urn:microsoft.com/office/officeart/2018/2/layout/IconVerticalSolidList"/>
    <dgm:cxn modelId="{A540BC59-3991-421F-9FC2-91B544A3AD48}" type="presParOf" srcId="{8867C72C-79F1-4B4F-A874-C2208EA86CA7}" destId="{5D401DEC-3DC6-4308-805F-24A5DD89FDB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F1BB61-5A7B-4AB2-B984-EB15D0BC8F69}" type="doc">
      <dgm:prSet loTypeId="urn:microsoft.com/office/officeart/2016/7/layout/BasicLinearProcessNumbered" loCatId="process" qsTypeId="urn:microsoft.com/office/officeart/2005/8/quickstyle/simple2" qsCatId="simple" csTypeId="urn:microsoft.com/office/officeart/2005/8/colors/accent2_2" csCatId="accent2"/>
      <dgm:spPr/>
      <dgm:t>
        <a:bodyPr/>
        <a:lstStyle/>
        <a:p>
          <a:endParaRPr lang="en-US"/>
        </a:p>
      </dgm:t>
    </dgm:pt>
    <dgm:pt modelId="{2BA84006-A34A-49F7-87AB-011AEF60A506}">
      <dgm:prSet/>
      <dgm:spPr/>
      <dgm:t>
        <a:bodyPr/>
        <a:lstStyle/>
        <a:p>
          <a:r>
            <a:rPr lang="en-US"/>
            <a:t>Conduct regional pay benchmarking to ensure compensation aligns with local market rates and internal equity across all countries.</a:t>
          </a:r>
        </a:p>
      </dgm:t>
    </dgm:pt>
    <dgm:pt modelId="{C0A49E40-C04D-4856-A962-4016A6100DCF}" type="parTrans" cxnId="{99A8EF62-368B-45F2-98CF-761275E7F667}">
      <dgm:prSet/>
      <dgm:spPr/>
      <dgm:t>
        <a:bodyPr/>
        <a:lstStyle/>
        <a:p>
          <a:endParaRPr lang="en-US"/>
        </a:p>
      </dgm:t>
    </dgm:pt>
    <dgm:pt modelId="{61027949-39A4-4BDB-867C-6EA3B256DDCC}" type="sibTrans" cxnId="{99A8EF62-368B-45F2-98CF-761275E7F667}">
      <dgm:prSet phldrT="1" phldr="0"/>
      <dgm:spPr/>
      <dgm:t>
        <a:bodyPr/>
        <a:lstStyle/>
        <a:p>
          <a:r>
            <a:rPr lang="en-US"/>
            <a:t>1</a:t>
          </a:r>
        </a:p>
      </dgm:t>
    </dgm:pt>
    <dgm:pt modelId="{B63FFD29-90B3-44AF-BFC0-18366FAA8CAB}">
      <dgm:prSet/>
      <dgm:spPr/>
      <dgm:t>
        <a:bodyPr/>
        <a:lstStyle/>
        <a:p>
          <a:r>
            <a:rPr lang="en-US"/>
            <a:t>Carry out equity audits regularly (e.g., gender, race, role level) to identify and correct pay disparities globally.</a:t>
          </a:r>
        </a:p>
      </dgm:t>
    </dgm:pt>
    <dgm:pt modelId="{6ED59434-D6B7-4506-8B6F-79A330623701}" type="parTrans" cxnId="{21808ADF-BA4B-4F34-A8AE-0AC3519AA1F8}">
      <dgm:prSet/>
      <dgm:spPr/>
      <dgm:t>
        <a:bodyPr/>
        <a:lstStyle/>
        <a:p>
          <a:endParaRPr lang="en-US"/>
        </a:p>
      </dgm:t>
    </dgm:pt>
    <dgm:pt modelId="{E6B832DA-7C76-4A0C-AF88-258CA2BC86B1}" type="sibTrans" cxnId="{21808ADF-BA4B-4F34-A8AE-0AC3519AA1F8}">
      <dgm:prSet phldrT="2" phldr="0"/>
      <dgm:spPr/>
      <dgm:t>
        <a:bodyPr/>
        <a:lstStyle/>
        <a:p>
          <a:r>
            <a:rPr lang="en-US"/>
            <a:t>2</a:t>
          </a:r>
        </a:p>
      </dgm:t>
    </dgm:pt>
    <dgm:pt modelId="{081D14B5-F53F-4B75-B71A-6A35119D3D8E}">
      <dgm:prSet/>
      <dgm:spPr/>
      <dgm:t>
        <a:bodyPr/>
        <a:lstStyle/>
        <a:p>
          <a:r>
            <a:rPr lang="en-US"/>
            <a:t>Enhance transparent reward communication by clearly sharing how pay and benefits are determined, increasing trust and perception of fairness (Abhaybittu, 2019).</a:t>
          </a:r>
        </a:p>
      </dgm:t>
    </dgm:pt>
    <dgm:pt modelId="{57D9D7F0-9077-4F55-AD08-687A5D73583B}" type="parTrans" cxnId="{526DC116-EF8F-401E-A011-709EB199A392}">
      <dgm:prSet/>
      <dgm:spPr/>
      <dgm:t>
        <a:bodyPr/>
        <a:lstStyle/>
        <a:p>
          <a:endParaRPr lang="en-US"/>
        </a:p>
      </dgm:t>
    </dgm:pt>
    <dgm:pt modelId="{76504638-F729-402A-9CCB-A1A51C297E5D}" type="sibTrans" cxnId="{526DC116-EF8F-401E-A011-709EB199A392}">
      <dgm:prSet phldrT="3" phldr="0"/>
      <dgm:spPr/>
      <dgm:t>
        <a:bodyPr/>
        <a:lstStyle/>
        <a:p>
          <a:r>
            <a:rPr lang="en-US"/>
            <a:t>3</a:t>
          </a:r>
        </a:p>
      </dgm:t>
    </dgm:pt>
    <dgm:pt modelId="{BC2DEC46-7CE0-4A7B-8B87-61D3FCE18626}">
      <dgm:prSet/>
      <dgm:spPr/>
      <dgm:t>
        <a:bodyPr/>
        <a:lstStyle/>
        <a:p>
          <a:r>
            <a:rPr lang="en-US"/>
            <a:t>Automate reward-data systems (e.g., total-reward platforms) to streamline merit increases, monitor policy compliance and reduce manual errors.</a:t>
          </a:r>
        </a:p>
      </dgm:t>
    </dgm:pt>
    <dgm:pt modelId="{C9C63561-57BF-4560-BECA-69493F0B813C}" type="parTrans" cxnId="{0C86F6B0-1487-4622-B92F-4F26EAF35807}">
      <dgm:prSet/>
      <dgm:spPr/>
      <dgm:t>
        <a:bodyPr/>
        <a:lstStyle/>
        <a:p>
          <a:endParaRPr lang="en-US"/>
        </a:p>
      </dgm:t>
    </dgm:pt>
    <dgm:pt modelId="{F2439910-ADAC-4CCE-9919-F7D9EF9F22F6}" type="sibTrans" cxnId="{0C86F6B0-1487-4622-B92F-4F26EAF35807}">
      <dgm:prSet phldrT="4" phldr="0"/>
      <dgm:spPr/>
      <dgm:t>
        <a:bodyPr/>
        <a:lstStyle/>
        <a:p>
          <a:r>
            <a:rPr lang="en-US"/>
            <a:t>4</a:t>
          </a:r>
        </a:p>
      </dgm:t>
    </dgm:pt>
    <dgm:pt modelId="{6421DC0D-163A-4F66-ADBB-E6097E25EA12}">
      <dgm:prSet/>
      <dgm:spPr/>
      <dgm:t>
        <a:bodyPr/>
        <a:lstStyle/>
        <a:p>
          <a:r>
            <a:rPr lang="en-US"/>
            <a:t>Integrate global reward strategy with sustainable business goals, e.g., linking reward metrics with living-wage commitments and social equity.</a:t>
          </a:r>
        </a:p>
      </dgm:t>
    </dgm:pt>
    <dgm:pt modelId="{A152306D-46D8-4D0C-8E05-A38DE339ADBC}" type="parTrans" cxnId="{B2998449-2582-4E44-8764-63D26DF6507B}">
      <dgm:prSet/>
      <dgm:spPr/>
      <dgm:t>
        <a:bodyPr/>
        <a:lstStyle/>
        <a:p>
          <a:endParaRPr lang="en-US"/>
        </a:p>
      </dgm:t>
    </dgm:pt>
    <dgm:pt modelId="{535AE2F5-ECA0-4C3B-B778-F51D2B1B5789}" type="sibTrans" cxnId="{B2998449-2582-4E44-8764-63D26DF6507B}">
      <dgm:prSet phldrT="5" phldr="0"/>
      <dgm:spPr/>
      <dgm:t>
        <a:bodyPr/>
        <a:lstStyle/>
        <a:p>
          <a:r>
            <a:rPr lang="en-US"/>
            <a:t>5</a:t>
          </a:r>
        </a:p>
      </dgm:t>
    </dgm:pt>
    <dgm:pt modelId="{8DE81572-3977-BA4F-81A8-20791DEACE77}" type="pres">
      <dgm:prSet presAssocID="{52F1BB61-5A7B-4AB2-B984-EB15D0BC8F69}" presName="Name0" presStyleCnt="0">
        <dgm:presLayoutVars>
          <dgm:animLvl val="lvl"/>
          <dgm:resizeHandles val="exact"/>
        </dgm:presLayoutVars>
      </dgm:prSet>
      <dgm:spPr/>
    </dgm:pt>
    <dgm:pt modelId="{9DA18102-C732-9B4A-ADED-F24A7D076B4B}" type="pres">
      <dgm:prSet presAssocID="{2BA84006-A34A-49F7-87AB-011AEF60A506}" presName="compositeNode" presStyleCnt="0">
        <dgm:presLayoutVars>
          <dgm:bulletEnabled val="1"/>
        </dgm:presLayoutVars>
      </dgm:prSet>
      <dgm:spPr/>
    </dgm:pt>
    <dgm:pt modelId="{8A747D51-0206-0A4C-BBF1-6589B4BB7016}" type="pres">
      <dgm:prSet presAssocID="{2BA84006-A34A-49F7-87AB-011AEF60A506}" presName="bgRect" presStyleLbl="bgAccFollowNode1" presStyleIdx="0" presStyleCnt="5"/>
      <dgm:spPr/>
    </dgm:pt>
    <dgm:pt modelId="{8AE0107B-2DEE-A847-8F56-76F5DA3A65E7}" type="pres">
      <dgm:prSet presAssocID="{61027949-39A4-4BDB-867C-6EA3B256DDCC}" presName="sibTransNodeCircle" presStyleLbl="alignNode1" presStyleIdx="0" presStyleCnt="10">
        <dgm:presLayoutVars>
          <dgm:chMax val="0"/>
          <dgm:bulletEnabled/>
        </dgm:presLayoutVars>
      </dgm:prSet>
      <dgm:spPr/>
    </dgm:pt>
    <dgm:pt modelId="{3C11ED10-613A-0845-8DC3-029D56F1DED8}" type="pres">
      <dgm:prSet presAssocID="{2BA84006-A34A-49F7-87AB-011AEF60A506}" presName="bottomLine" presStyleLbl="alignNode1" presStyleIdx="1" presStyleCnt="10">
        <dgm:presLayoutVars/>
      </dgm:prSet>
      <dgm:spPr/>
    </dgm:pt>
    <dgm:pt modelId="{C9121ED6-472E-A54F-80DA-87BDB9EAE613}" type="pres">
      <dgm:prSet presAssocID="{2BA84006-A34A-49F7-87AB-011AEF60A506}" presName="nodeText" presStyleLbl="bgAccFollowNode1" presStyleIdx="0" presStyleCnt="5">
        <dgm:presLayoutVars>
          <dgm:bulletEnabled val="1"/>
        </dgm:presLayoutVars>
      </dgm:prSet>
      <dgm:spPr/>
    </dgm:pt>
    <dgm:pt modelId="{229590B8-B7BF-B24A-86E1-5BF6DF3CD09A}" type="pres">
      <dgm:prSet presAssocID="{61027949-39A4-4BDB-867C-6EA3B256DDCC}" presName="sibTrans" presStyleCnt="0"/>
      <dgm:spPr/>
    </dgm:pt>
    <dgm:pt modelId="{42DA8772-3AF6-9844-9631-D88C91F7210F}" type="pres">
      <dgm:prSet presAssocID="{B63FFD29-90B3-44AF-BFC0-18366FAA8CAB}" presName="compositeNode" presStyleCnt="0">
        <dgm:presLayoutVars>
          <dgm:bulletEnabled val="1"/>
        </dgm:presLayoutVars>
      </dgm:prSet>
      <dgm:spPr/>
    </dgm:pt>
    <dgm:pt modelId="{6252D532-68AA-B345-A608-ABADEA45DF60}" type="pres">
      <dgm:prSet presAssocID="{B63FFD29-90B3-44AF-BFC0-18366FAA8CAB}" presName="bgRect" presStyleLbl="bgAccFollowNode1" presStyleIdx="1" presStyleCnt="5"/>
      <dgm:spPr/>
    </dgm:pt>
    <dgm:pt modelId="{B0C1E3BA-7235-B847-98DC-14FDC460E5BE}" type="pres">
      <dgm:prSet presAssocID="{E6B832DA-7C76-4A0C-AF88-258CA2BC86B1}" presName="sibTransNodeCircle" presStyleLbl="alignNode1" presStyleIdx="2" presStyleCnt="10">
        <dgm:presLayoutVars>
          <dgm:chMax val="0"/>
          <dgm:bulletEnabled/>
        </dgm:presLayoutVars>
      </dgm:prSet>
      <dgm:spPr/>
    </dgm:pt>
    <dgm:pt modelId="{BEB03148-A122-7D47-B8A4-95035D914304}" type="pres">
      <dgm:prSet presAssocID="{B63FFD29-90B3-44AF-BFC0-18366FAA8CAB}" presName="bottomLine" presStyleLbl="alignNode1" presStyleIdx="3" presStyleCnt="10">
        <dgm:presLayoutVars/>
      </dgm:prSet>
      <dgm:spPr/>
    </dgm:pt>
    <dgm:pt modelId="{4C059742-5064-F646-89ED-7D9F057537D2}" type="pres">
      <dgm:prSet presAssocID="{B63FFD29-90B3-44AF-BFC0-18366FAA8CAB}" presName="nodeText" presStyleLbl="bgAccFollowNode1" presStyleIdx="1" presStyleCnt="5">
        <dgm:presLayoutVars>
          <dgm:bulletEnabled val="1"/>
        </dgm:presLayoutVars>
      </dgm:prSet>
      <dgm:spPr/>
    </dgm:pt>
    <dgm:pt modelId="{1FEAA433-5AF8-0A49-B157-2FDBEB14F119}" type="pres">
      <dgm:prSet presAssocID="{E6B832DA-7C76-4A0C-AF88-258CA2BC86B1}" presName="sibTrans" presStyleCnt="0"/>
      <dgm:spPr/>
    </dgm:pt>
    <dgm:pt modelId="{41B49889-65C1-014A-AFAC-9A88BA5BC965}" type="pres">
      <dgm:prSet presAssocID="{081D14B5-F53F-4B75-B71A-6A35119D3D8E}" presName="compositeNode" presStyleCnt="0">
        <dgm:presLayoutVars>
          <dgm:bulletEnabled val="1"/>
        </dgm:presLayoutVars>
      </dgm:prSet>
      <dgm:spPr/>
    </dgm:pt>
    <dgm:pt modelId="{34B321D0-77F2-D240-8062-A07754673D2C}" type="pres">
      <dgm:prSet presAssocID="{081D14B5-F53F-4B75-B71A-6A35119D3D8E}" presName="bgRect" presStyleLbl="bgAccFollowNode1" presStyleIdx="2" presStyleCnt="5"/>
      <dgm:spPr/>
    </dgm:pt>
    <dgm:pt modelId="{BEAC9C94-BDBE-2049-AC99-007F29175223}" type="pres">
      <dgm:prSet presAssocID="{76504638-F729-402A-9CCB-A1A51C297E5D}" presName="sibTransNodeCircle" presStyleLbl="alignNode1" presStyleIdx="4" presStyleCnt="10">
        <dgm:presLayoutVars>
          <dgm:chMax val="0"/>
          <dgm:bulletEnabled/>
        </dgm:presLayoutVars>
      </dgm:prSet>
      <dgm:spPr/>
    </dgm:pt>
    <dgm:pt modelId="{00D82B51-A90A-CB49-A632-180185AB1144}" type="pres">
      <dgm:prSet presAssocID="{081D14B5-F53F-4B75-B71A-6A35119D3D8E}" presName="bottomLine" presStyleLbl="alignNode1" presStyleIdx="5" presStyleCnt="10">
        <dgm:presLayoutVars/>
      </dgm:prSet>
      <dgm:spPr/>
    </dgm:pt>
    <dgm:pt modelId="{8AC23E31-77F1-8341-936C-2B57174632C8}" type="pres">
      <dgm:prSet presAssocID="{081D14B5-F53F-4B75-B71A-6A35119D3D8E}" presName="nodeText" presStyleLbl="bgAccFollowNode1" presStyleIdx="2" presStyleCnt="5">
        <dgm:presLayoutVars>
          <dgm:bulletEnabled val="1"/>
        </dgm:presLayoutVars>
      </dgm:prSet>
      <dgm:spPr/>
    </dgm:pt>
    <dgm:pt modelId="{99AE5EE8-58E2-EE48-AB98-37B9C331B9EB}" type="pres">
      <dgm:prSet presAssocID="{76504638-F729-402A-9CCB-A1A51C297E5D}" presName="sibTrans" presStyleCnt="0"/>
      <dgm:spPr/>
    </dgm:pt>
    <dgm:pt modelId="{F71B9A75-55C0-E248-B969-2A9D92196350}" type="pres">
      <dgm:prSet presAssocID="{BC2DEC46-7CE0-4A7B-8B87-61D3FCE18626}" presName="compositeNode" presStyleCnt="0">
        <dgm:presLayoutVars>
          <dgm:bulletEnabled val="1"/>
        </dgm:presLayoutVars>
      </dgm:prSet>
      <dgm:spPr/>
    </dgm:pt>
    <dgm:pt modelId="{C69BD581-2101-8F49-9FAA-2702D618D7AA}" type="pres">
      <dgm:prSet presAssocID="{BC2DEC46-7CE0-4A7B-8B87-61D3FCE18626}" presName="bgRect" presStyleLbl="bgAccFollowNode1" presStyleIdx="3" presStyleCnt="5"/>
      <dgm:spPr/>
    </dgm:pt>
    <dgm:pt modelId="{5E93B2AF-59A4-3742-A731-B53A6C08283C}" type="pres">
      <dgm:prSet presAssocID="{F2439910-ADAC-4CCE-9919-F7D9EF9F22F6}" presName="sibTransNodeCircle" presStyleLbl="alignNode1" presStyleIdx="6" presStyleCnt="10">
        <dgm:presLayoutVars>
          <dgm:chMax val="0"/>
          <dgm:bulletEnabled/>
        </dgm:presLayoutVars>
      </dgm:prSet>
      <dgm:spPr/>
    </dgm:pt>
    <dgm:pt modelId="{6D84E6AC-9904-0B46-B646-B043EF76ABDB}" type="pres">
      <dgm:prSet presAssocID="{BC2DEC46-7CE0-4A7B-8B87-61D3FCE18626}" presName="bottomLine" presStyleLbl="alignNode1" presStyleIdx="7" presStyleCnt="10">
        <dgm:presLayoutVars/>
      </dgm:prSet>
      <dgm:spPr/>
    </dgm:pt>
    <dgm:pt modelId="{04472687-2A4E-214C-8467-26CB97F00F2F}" type="pres">
      <dgm:prSet presAssocID="{BC2DEC46-7CE0-4A7B-8B87-61D3FCE18626}" presName="nodeText" presStyleLbl="bgAccFollowNode1" presStyleIdx="3" presStyleCnt="5">
        <dgm:presLayoutVars>
          <dgm:bulletEnabled val="1"/>
        </dgm:presLayoutVars>
      </dgm:prSet>
      <dgm:spPr/>
    </dgm:pt>
    <dgm:pt modelId="{94C3587E-6E5E-F444-9628-BB0B6A8CF37D}" type="pres">
      <dgm:prSet presAssocID="{F2439910-ADAC-4CCE-9919-F7D9EF9F22F6}" presName="sibTrans" presStyleCnt="0"/>
      <dgm:spPr/>
    </dgm:pt>
    <dgm:pt modelId="{3C5E00C1-897C-AF41-AC23-4147CE50A47D}" type="pres">
      <dgm:prSet presAssocID="{6421DC0D-163A-4F66-ADBB-E6097E25EA12}" presName="compositeNode" presStyleCnt="0">
        <dgm:presLayoutVars>
          <dgm:bulletEnabled val="1"/>
        </dgm:presLayoutVars>
      </dgm:prSet>
      <dgm:spPr/>
    </dgm:pt>
    <dgm:pt modelId="{C4C5A86F-E05B-E141-8093-2512EBB257EA}" type="pres">
      <dgm:prSet presAssocID="{6421DC0D-163A-4F66-ADBB-E6097E25EA12}" presName="bgRect" presStyleLbl="bgAccFollowNode1" presStyleIdx="4" presStyleCnt="5"/>
      <dgm:spPr/>
    </dgm:pt>
    <dgm:pt modelId="{07305F8B-3D9E-AD46-9052-3DA8F98D0539}" type="pres">
      <dgm:prSet presAssocID="{535AE2F5-ECA0-4C3B-B778-F51D2B1B5789}" presName="sibTransNodeCircle" presStyleLbl="alignNode1" presStyleIdx="8" presStyleCnt="10">
        <dgm:presLayoutVars>
          <dgm:chMax val="0"/>
          <dgm:bulletEnabled/>
        </dgm:presLayoutVars>
      </dgm:prSet>
      <dgm:spPr/>
    </dgm:pt>
    <dgm:pt modelId="{CA944C25-0AC5-2A4C-B0EE-7EA52F271C07}" type="pres">
      <dgm:prSet presAssocID="{6421DC0D-163A-4F66-ADBB-E6097E25EA12}" presName="bottomLine" presStyleLbl="alignNode1" presStyleIdx="9" presStyleCnt="10">
        <dgm:presLayoutVars/>
      </dgm:prSet>
      <dgm:spPr/>
    </dgm:pt>
    <dgm:pt modelId="{24F4BE62-2DD1-AF4E-A199-6FE83806950A}" type="pres">
      <dgm:prSet presAssocID="{6421DC0D-163A-4F66-ADBB-E6097E25EA12}" presName="nodeText" presStyleLbl="bgAccFollowNode1" presStyleIdx="4" presStyleCnt="5">
        <dgm:presLayoutVars>
          <dgm:bulletEnabled val="1"/>
        </dgm:presLayoutVars>
      </dgm:prSet>
      <dgm:spPr/>
    </dgm:pt>
  </dgm:ptLst>
  <dgm:cxnLst>
    <dgm:cxn modelId="{526DC116-EF8F-401E-A011-709EB199A392}" srcId="{52F1BB61-5A7B-4AB2-B984-EB15D0BC8F69}" destId="{081D14B5-F53F-4B75-B71A-6A35119D3D8E}" srcOrd="2" destOrd="0" parTransId="{57D9D7F0-9077-4F55-AD08-687A5D73583B}" sibTransId="{76504638-F729-402A-9CCB-A1A51C297E5D}"/>
    <dgm:cxn modelId="{EC692E23-A83C-6E4C-A885-AFFEDF6862D9}" type="presOf" srcId="{535AE2F5-ECA0-4C3B-B778-F51D2B1B5789}" destId="{07305F8B-3D9E-AD46-9052-3DA8F98D0539}" srcOrd="0" destOrd="0" presId="urn:microsoft.com/office/officeart/2016/7/layout/BasicLinearProcessNumbered"/>
    <dgm:cxn modelId="{DB4FF837-6E42-BA4F-8838-80D8B8B56EB3}" type="presOf" srcId="{52F1BB61-5A7B-4AB2-B984-EB15D0BC8F69}" destId="{8DE81572-3977-BA4F-81A8-20791DEACE77}" srcOrd="0" destOrd="0" presId="urn:microsoft.com/office/officeart/2016/7/layout/BasicLinearProcessNumbered"/>
    <dgm:cxn modelId="{E791505B-5961-3846-B2EE-99C00120A0A5}" type="presOf" srcId="{081D14B5-F53F-4B75-B71A-6A35119D3D8E}" destId="{34B321D0-77F2-D240-8062-A07754673D2C}" srcOrd="0" destOrd="0" presId="urn:microsoft.com/office/officeart/2016/7/layout/BasicLinearProcessNumbered"/>
    <dgm:cxn modelId="{4CE20F60-B49E-0D40-AC60-3A5D4F48C750}" type="presOf" srcId="{61027949-39A4-4BDB-867C-6EA3B256DDCC}" destId="{8AE0107B-2DEE-A847-8F56-76F5DA3A65E7}" srcOrd="0" destOrd="0" presId="urn:microsoft.com/office/officeart/2016/7/layout/BasicLinearProcessNumbered"/>
    <dgm:cxn modelId="{3F49DE41-AE4F-C341-B549-ECE8947E8EFA}" type="presOf" srcId="{2BA84006-A34A-49F7-87AB-011AEF60A506}" destId="{8A747D51-0206-0A4C-BBF1-6589B4BB7016}" srcOrd="0" destOrd="0" presId="urn:microsoft.com/office/officeart/2016/7/layout/BasicLinearProcessNumbered"/>
    <dgm:cxn modelId="{99A8EF62-368B-45F2-98CF-761275E7F667}" srcId="{52F1BB61-5A7B-4AB2-B984-EB15D0BC8F69}" destId="{2BA84006-A34A-49F7-87AB-011AEF60A506}" srcOrd="0" destOrd="0" parTransId="{C0A49E40-C04D-4856-A962-4016A6100DCF}" sibTransId="{61027949-39A4-4BDB-867C-6EA3B256DDCC}"/>
    <dgm:cxn modelId="{413FBA45-C4DA-0E4D-8CC0-BDB5A03C1501}" type="presOf" srcId="{76504638-F729-402A-9CCB-A1A51C297E5D}" destId="{BEAC9C94-BDBE-2049-AC99-007F29175223}" srcOrd="0" destOrd="0" presId="urn:microsoft.com/office/officeart/2016/7/layout/BasicLinearProcessNumbered"/>
    <dgm:cxn modelId="{B2998449-2582-4E44-8764-63D26DF6507B}" srcId="{52F1BB61-5A7B-4AB2-B984-EB15D0BC8F69}" destId="{6421DC0D-163A-4F66-ADBB-E6097E25EA12}" srcOrd="4" destOrd="0" parTransId="{A152306D-46D8-4D0C-8E05-A38DE339ADBC}" sibTransId="{535AE2F5-ECA0-4C3B-B778-F51D2B1B5789}"/>
    <dgm:cxn modelId="{F85B2552-AEBA-8444-BA1D-4C7B3434EE4C}" type="presOf" srcId="{6421DC0D-163A-4F66-ADBB-E6097E25EA12}" destId="{C4C5A86F-E05B-E141-8093-2512EBB257EA}" srcOrd="0" destOrd="0" presId="urn:microsoft.com/office/officeart/2016/7/layout/BasicLinearProcessNumbered"/>
    <dgm:cxn modelId="{5DE0AB82-569C-8C47-87F5-22D301F2086D}" type="presOf" srcId="{2BA84006-A34A-49F7-87AB-011AEF60A506}" destId="{C9121ED6-472E-A54F-80DA-87BDB9EAE613}" srcOrd="1" destOrd="0" presId="urn:microsoft.com/office/officeart/2016/7/layout/BasicLinearProcessNumbered"/>
    <dgm:cxn modelId="{8A875CA0-BC01-AA4B-B9BA-FE94EE04B112}" type="presOf" srcId="{B63FFD29-90B3-44AF-BFC0-18366FAA8CAB}" destId="{6252D532-68AA-B345-A608-ABADEA45DF60}" srcOrd="0" destOrd="0" presId="urn:microsoft.com/office/officeart/2016/7/layout/BasicLinearProcessNumbered"/>
    <dgm:cxn modelId="{535674AB-8147-994C-B114-E716AEAC7FB4}" type="presOf" srcId="{BC2DEC46-7CE0-4A7B-8B87-61D3FCE18626}" destId="{04472687-2A4E-214C-8467-26CB97F00F2F}" srcOrd="1" destOrd="0" presId="urn:microsoft.com/office/officeart/2016/7/layout/BasicLinearProcessNumbered"/>
    <dgm:cxn modelId="{8F610EAC-555F-A24F-ADE4-6E9C3E655373}" type="presOf" srcId="{6421DC0D-163A-4F66-ADBB-E6097E25EA12}" destId="{24F4BE62-2DD1-AF4E-A199-6FE83806950A}" srcOrd="1" destOrd="0" presId="urn:microsoft.com/office/officeart/2016/7/layout/BasicLinearProcessNumbered"/>
    <dgm:cxn modelId="{0C86F6B0-1487-4622-B92F-4F26EAF35807}" srcId="{52F1BB61-5A7B-4AB2-B984-EB15D0BC8F69}" destId="{BC2DEC46-7CE0-4A7B-8B87-61D3FCE18626}" srcOrd="3" destOrd="0" parTransId="{C9C63561-57BF-4560-BECA-69493F0B813C}" sibTransId="{F2439910-ADAC-4CCE-9919-F7D9EF9F22F6}"/>
    <dgm:cxn modelId="{3792CBC4-3ACC-C34E-ADAA-6E06B0A4685A}" type="presOf" srcId="{081D14B5-F53F-4B75-B71A-6A35119D3D8E}" destId="{8AC23E31-77F1-8341-936C-2B57174632C8}" srcOrd="1" destOrd="0" presId="urn:microsoft.com/office/officeart/2016/7/layout/BasicLinearProcessNumbered"/>
    <dgm:cxn modelId="{1D076DCB-5A5D-FF41-B0CC-3CFAB386EAF2}" type="presOf" srcId="{E6B832DA-7C76-4A0C-AF88-258CA2BC86B1}" destId="{B0C1E3BA-7235-B847-98DC-14FDC460E5BE}" srcOrd="0" destOrd="0" presId="urn:microsoft.com/office/officeart/2016/7/layout/BasicLinearProcessNumbered"/>
    <dgm:cxn modelId="{21808ADF-BA4B-4F34-A8AE-0AC3519AA1F8}" srcId="{52F1BB61-5A7B-4AB2-B984-EB15D0BC8F69}" destId="{B63FFD29-90B3-44AF-BFC0-18366FAA8CAB}" srcOrd="1" destOrd="0" parTransId="{6ED59434-D6B7-4506-8B6F-79A330623701}" sibTransId="{E6B832DA-7C76-4A0C-AF88-258CA2BC86B1}"/>
    <dgm:cxn modelId="{66A928F0-9FC1-4547-82FD-A8D28D3413BD}" type="presOf" srcId="{BC2DEC46-7CE0-4A7B-8B87-61D3FCE18626}" destId="{C69BD581-2101-8F49-9FAA-2702D618D7AA}" srcOrd="0" destOrd="0" presId="urn:microsoft.com/office/officeart/2016/7/layout/BasicLinearProcessNumbered"/>
    <dgm:cxn modelId="{239B18F4-022F-C444-9280-BD71E956CAF2}" type="presOf" srcId="{B63FFD29-90B3-44AF-BFC0-18366FAA8CAB}" destId="{4C059742-5064-F646-89ED-7D9F057537D2}" srcOrd="1" destOrd="0" presId="urn:microsoft.com/office/officeart/2016/7/layout/BasicLinearProcessNumbered"/>
    <dgm:cxn modelId="{E6303AF4-E19E-CA40-886F-0DBDD524E4E7}" type="presOf" srcId="{F2439910-ADAC-4CCE-9919-F7D9EF9F22F6}" destId="{5E93B2AF-59A4-3742-A731-B53A6C08283C}" srcOrd="0" destOrd="0" presId="urn:microsoft.com/office/officeart/2016/7/layout/BasicLinearProcessNumbered"/>
    <dgm:cxn modelId="{AAB2B799-D8D2-C64E-AC58-7E5208E61765}" type="presParOf" srcId="{8DE81572-3977-BA4F-81A8-20791DEACE77}" destId="{9DA18102-C732-9B4A-ADED-F24A7D076B4B}" srcOrd="0" destOrd="0" presId="urn:microsoft.com/office/officeart/2016/7/layout/BasicLinearProcessNumbered"/>
    <dgm:cxn modelId="{FF83B4E4-7EF5-AC44-A4A9-ABB68BD8C3F1}" type="presParOf" srcId="{9DA18102-C732-9B4A-ADED-F24A7D076B4B}" destId="{8A747D51-0206-0A4C-BBF1-6589B4BB7016}" srcOrd="0" destOrd="0" presId="urn:microsoft.com/office/officeart/2016/7/layout/BasicLinearProcessNumbered"/>
    <dgm:cxn modelId="{62A2D0C5-AE00-9E4F-AAC5-47A074B6A8EB}" type="presParOf" srcId="{9DA18102-C732-9B4A-ADED-F24A7D076B4B}" destId="{8AE0107B-2DEE-A847-8F56-76F5DA3A65E7}" srcOrd="1" destOrd="0" presId="urn:microsoft.com/office/officeart/2016/7/layout/BasicLinearProcessNumbered"/>
    <dgm:cxn modelId="{DAFA98AC-8891-6748-B596-EEF2EC0DDF91}" type="presParOf" srcId="{9DA18102-C732-9B4A-ADED-F24A7D076B4B}" destId="{3C11ED10-613A-0845-8DC3-029D56F1DED8}" srcOrd="2" destOrd="0" presId="urn:microsoft.com/office/officeart/2016/7/layout/BasicLinearProcessNumbered"/>
    <dgm:cxn modelId="{768DD2AC-E6C6-5E49-8B0B-9977A6177E4B}" type="presParOf" srcId="{9DA18102-C732-9B4A-ADED-F24A7D076B4B}" destId="{C9121ED6-472E-A54F-80DA-87BDB9EAE613}" srcOrd="3" destOrd="0" presId="urn:microsoft.com/office/officeart/2016/7/layout/BasicLinearProcessNumbered"/>
    <dgm:cxn modelId="{D2545C23-5023-1A40-9C3F-01238D74F741}" type="presParOf" srcId="{8DE81572-3977-BA4F-81A8-20791DEACE77}" destId="{229590B8-B7BF-B24A-86E1-5BF6DF3CD09A}" srcOrd="1" destOrd="0" presId="urn:microsoft.com/office/officeart/2016/7/layout/BasicLinearProcessNumbered"/>
    <dgm:cxn modelId="{185D4E46-1B90-3947-871B-9A8B662BAE5E}" type="presParOf" srcId="{8DE81572-3977-BA4F-81A8-20791DEACE77}" destId="{42DA8772-3AF6-9844-9631-D88C91F7210F}" srcOrd="2" destOrd="0" presId="urn:microsoft.com/office/officeart/2016/7/layout/BasicLinearProcessNumbered"/>
    <dgm:cxn modelId="{7EA32E6A-1072-504C-8482-7E33302B9778}" type="presParOf" srcId="{42DA8772-3AF6-9844-9631-D88C91F7210F}" destId="{6252D532-68AA-B345-A608-ABADEA45DF60}" srcOrd="0" destOrd="0" presId="urn:microsoft.com/office/officeart/2016/7/layout/BasicLinearProcessNumbered"/>
    <dgm:cxn modelId="{970A5CA4-9430-CC46-B904-3C68472AF381}" type="presParOf" srcId="{42DA8772-3AF6-9844-9631-D88C91F7210F}" destId="{B0C1E3BA-7235-B847-98DC-14FDC460E5BE}" srcOrd="1" destOrd="0" presId="urn:microsoft.com/office/officeart/2016/7/layout/BasicLinearProcessNumbered"/>
    <dgm:cxn modelId="{988CAEEB-FDA1-5C40-915D-2E46B1CEEE5A}" type="presParOf" srcId="{42DA8772-3AF6-9844-9631-D88C91F7210F}" destId="{BEB03148-A122-7D47-B8A4-95035D914304}" srcOrd="2" destOrd="0" presId="urn:microsoft.com/office/officeart/2016/7/layout/BasicLinearProcessNumbered"/>
    <dgm:cxn modelId="{1A4013D4-CFC0-1140-9153-DEFA4EE82D86}" type="presParOf" srcId="{42DA8772-3AF6-9844-9631-D88C91F7210F}" destId="{4C059742-5064-F646-89ED-7D9F057537D2}" srcOrd="3" destOrd="0" presId="urn:microsoft.com/office/officeart/2016/7/layout/BasicLinearProcessNumbered"/>
    <dgm:cxn modelId="{F4EAD909-3A78-0D43-988C-D44B2B3819C8}" type="presParOf" srcId="{8DE81572-3977-BA4F-81A8-20791DEACE77}" destId="{1FEAA433-5AF8-0A49-B157-2FDBEB14F119}" srcOrd="3" destOrd="0" presId="urn:microsoft.com/office/officeart/2016/7/layout/BasicLinearProcessNumbered"/>
    <dgm:cxn modelId="{522F0D99-700D-7043-A310-9579D1010822}" type="presParOf" srcId="{8DE81572-3977-BA4F-81A8-20791DEACE77}" destId="{41B49889-65C1-014A-AFAC-9A88BA5BC965}" srcOrd="4" destOrd="0" presId="urn:microsoft.com/office/officeart/2016/7/layout/BasicLinearProcessNumbered"/>
    <dgm:cxn modelId="{ABEC4CFE-8732-414B-861F-7867CAC78543}" type="presParOf" srcId="{41B49889-65C1-014A-AFAC-9A88BA5BC965}" destId="{34B321D0-77F2-D240-8062-A07754673D2C}" srcOrd="0" destOrd="0" presId="urn:microsoft.com/office/officeart/2016/7/layout/BasicLinearProcessNumbered"/>
    <dgm:cxn modelId="{A3CF7940-B0F3-C140-9CFF-F6149946AAC6}" type="presParOf" srcId="{41B49889-65C1-014A-AFAC-9A88BA5BC965}" destId="{BEAC9C94-BDBE-2049-AC99-007F29175223}" srcOrd="1" destOrd="0" presId="urn:microsoft.com/office/officeart/2016/7/layout/BasicLinearProcessNumbered"/>
    <dgm:cxn modelId="{83D2A5BB-E5CF-FF48-A58A-9D94D9DFEFE8}" type="presParOf" srcId="{41B49889-65C1-014A-AFAC-9A88BA5BC965}" destId="{00D82B51-A90A-CB49-A632-180185AB1144}" srcOrd="2" destOrd="0" presId="urn:microsoft.com/office/officeart/2016/7/layout/BasicLinearProcessNumbered"/>
    <dgm:cxn modelId="{AD856E8A-4802-F649-A983-A96DF41981DE}" type="presParOf" srcId="{41B49889-65C1-014A-AFAC-9A88BA5BC965}" destId="{8AC23E31-77F1-8341-936C-2B57174632C8}" srcOrd="3" destOrd="0" presId="urn:microsoft.com/office/officeart/2016/7/layout/BasicLinearProcessNumbered"/>
    <dgm:cxn modelId="{223E655C-226E-0243-8C3F-A905450B42C5}" type="presParOf" srcId="{8DE81572-3977-BA4F-81A8-20791DEACE77}" destId="{99AE5EE8-58E2-EE48-AB98-37B9C331B9EB}" srcOrd="5" destOrd="0" presId="urn:microsoft.com/office/officeart/2016/7/layout/BasicLinearProcessNumbered"/>
    <dgm:cxn modelId="{B71A39DB-E88E-444B-B80D-1B0D8A6E6D67}" type="presParOf" srcId="{8DE81572-3977-BA4F-81A8-20791DEACE77}" destId="{F71B9A75-55C0-E248-B969-2A9D92196350}" srcOrd="6" destOrd="0" presId="urn:microsoft.com/office/officeart/2016/7/layout/BasicLinearProcessNumbered"/>
    <dgm:cxn modelId="{2D85245E-5C9D-BE49-A39A-63F47F4928FA}" type="presParOf" srcId="{F71B9A75-55C0-E248-B969-2A9D92196350}" destId="{C69BD581-2101-8F49-9FAA-2702D618D7AA}" srcOrd="0" destOrd="0" presId="urn:microsoft.com/office/officeart/2016/7/layout/BasicLinearProcessNumbered"/>
    <dgm:cxn modelId="{27A4F3F2-4EC8-3442-A17A-2A30A82ADAC2}" type="presParOf" srcId="{F71B9A75-55C0-E248-B969-2A9D92196350}" destId="{5E93B2AF-59A4-3742-A731-B53A6C08283C}" srcOrd="1" destOrd="0" presId="urn:microsoft.com/office/officeart/2016/7/layout/BasicLinearProcessNumbered"/>
    <dgm:cxn modelId="{D1A94BB4-1E2F-9044-8A41-6AD66E2039E9}" type="presParOf" srcId="{F71B9A75-55C0-E248-B969-2A9D92196350}" destId="{6D84E6AC-9904-0B46-B646-B043EF76ABDB}" srcOrd="2" destOrd="0" presId="urn:microsoft.com/office/officeart/2016/7/layout/BasicLinearProcessNumbered"/>
    <dgm:cxn modelId="{8593795F-7E4B-694E-AC5B-1ED41270A6C3}" type="presParOf" srcId="{F71B9A75-55C0-E248-B969-2A9D92196350}" destId="{04472687-2A4E-214C-8467-26CB97F00F2F}" srcOrd="3" destOrd="0" presId="urn:microsoft.com/office/officeart/2016/7/layout/BasicLinearProcessNumbered"/>
    <dgm:cxn modelId="{5CAE6A64-0D8D-C34B-BF8D-9426E577BD38}" type="presParOf" srcId="{8DE81572-3977-BA4F-81A8-20791DEACE77}" destId="{94C3587E-6E5E-F444-9628-BB0B6A8CF37D}" srcOrd="7" destOrd="0" presId="urn:microsoft.com/office/officeart/2016/7/layout/BasicLinearProcessNumbered"/>
    <dgm:cxn modelId="{BF3C6D1F-C6E6-F146-8B6C-86354D6EEB85}" type="presParOf" srcId="{8DE81572-3977-BA4F-81A8-20791DEACE77}" destId="{3C5E00C1-897C-AF41-AC23-4147CE50A47D}" srcOrd="8" destOrd="0" presId="urn:microsoft.com/office/officeart/2016/7/layout/BasicLinearProcessNumbered"/>
    <dgm:cxn modelId="{0B746568-7195-714B-A3FD-2169935F9E6A}" type="presParOf" srcId="{3C5E00C1-897C-AF41-AC23-4147CE50A47D}" destId="{C4C5A86F-E05B-E141-8093-2512EBB257EA}" srcOrd="0" destOrd="0" presId="urn:microsoft.com/office/officeart/2016/7/layout/BasicLinearProcessNumbered"/>
    <dgm:cxn modelId="{49C6989D-E8B8-C947-AA42-50DDE28BC173}" type="presParOf" srcId="{3C5E00C1-897C-AF41-AC23-4147CE50A47D}" destId="{07305F8B-3D9E-AD46-9052-3DA8F98D0539}" srcOrd="1" destOrd="0" presId="urn:microsoft.com/office/officeart/2016/7/layout/BasicLinearProcessNumbered"/>
    <dgm:cxn modelId="{67A27B86-28AB-7B4D-8A8C-9392297BA1D1}" type="presParOf" srcId="{3C5E00C1-897C-AF41-AC23-4147CE50A47D}" destId="{CA944C25-0AC5-2A4C-B0EE-7EA52F271C07}" srcOrd="2" destOrd="0" presId="urn:microsoft.com/office/officeart/2016/7/layout/BasicLinearProcessNumbered"/>
    <dgm:cxn modelId="{058E33D9-D2BD-EA4E-B83A-E685E2C55956}" type="presParOf" srcId="{3C5E00C1-897C-AF41-AC23-4147CE50A47D}" destId="{24F4BE62-2DD1-AF4E-A199-6FE83806950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E8322-274D-460E-BEE2-313541BA1B75}">
      <dsp:nvSpPr>
        <dsp:cNvPr id="0" name=""/>
        <dsp:cNvSpPr/>
      </dsp:nvSpPr>
      <dsp:spPr>
        <a:xfrm>
          <a:off x="996005" y="13752"/>
          <a:ext cx="892341" cy="89234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C7668-B2BB-4B72-94B5-96FD30D92BBA}">
      <dsp:nvSpPr>
        <dsp:cNvPr id="0" name=""/>
        <dsp:cNvSpPr/>
      </dsp:nvSpPr>
      <dsp:spPr>
        <a:xfrm>
          <a:off x="1183397" y="201144"/>
          <a:ext cx="517558" cy="5175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605F23-8C82-4A5A-99EC-0A5347C61BDC}">
      <dsp:nvSpPr>
        <dsp:cNvPr id="0" name=""/>
        <dsp:cNvSpPr/>
      </dsp:nvSpPr>
      <dsp:spPr>
        <a:xfrm>
          <a:off x="2079563" y="13752"/>
          <a:ext cx="2103376" cy="89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Introduce mandatory inclusive-leadership training for all line managers to increase awareness of bias and build inclusive </a:t>
          </a:r>
          <a:r>
            <a:rPr lang="en-US" sz="1100" kern="1200" dirty="0" err="1"/>
            <a:t>behaviours</a:t>
          </a:r>
          <a:r>
            <a:rPr lang="en-US" sz="1100" kern="1200" dirty="0"/>
            <a:t>.</a:t>
          </a:r>
        </a:p>
      </dsp:txBody>
      <dsp:txXfrm>
        <a:off x="2079563" y="13752"/>
        <a:ext cx="2103376" cy="892341"/>
      </dsp:txXfrm>
    </dsp:sp>
    <dsp:sp modelId="{0318B238-3382-4AF8-BDE6-DA1C5C60CA7E}">
      <dsp:nvSpPr>
        <dsp:cNvPr id="0" name=""/>
        <dsp:cNvSpPr/>
      </dsp:nvSpPr>
      <dsp:spPr>
        <a:xfrm>
          <a:off x="4549437" y="13752"/>
          <a:ext cx="892341" cy="89234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12302-B9E4-4612-AF92-18A7308ADC57}">
      <dsp:nvSpPr>
        <dsp:cNvPr id="0" name=""/>
        <dsp:cNvSpPr/>
      </dsp:nvSpPr>
      <dsp:spPr>
        <a:xfrm>
          <a:off x="4736828" y="201144"/>
          <a:ext cx="517558" cy="5175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4A29CD-11E1-4E62-9335-3C48DBF2FA13}">
      <dsp:nvSpPr>
        <dsp:cNvPr id="0" name=""/>
        <dsp:cNvSpPr/>
      </dsp:nvSpPr>
      <dsp:spPr>
        <a:xfrm>
          <a:off x="5632994" y="13752"/>
          <a:ext cx="2103376" cy="89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Establish leadership diversity KPIs (e.g., minimum % of underrepresented groups in senior roles) tied to performance reviews and bonus metrics (Unilever PLC, 2020).</a:t>
          </a:r>
        </a:p>
      </dsp:txBody>
      <dsp:txXfrm>
        <a:off x="5632994" y="13752"/>
        <a:ext cx="2103376" cy="892341"/>
      </dsp:txXfrm>
    </dsp:sp>
    <dsp:sp modelId="{FBCF3894-FE9A-4DC7-8673-5B90A4CBFA16}">
      <dsp:nvSpPr>
        <dsp:cNvPr id="0" name=""/>
        <dsp:cNvSpPr/>
      </dsp:nvSpPr>
      <dsp:spPr>
        <a:xfrm>
          <a:off x="996005" y="1602715"/>
          <a:ext cx="892341" cy="89234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223C2-DA9C-4678-9D47-D488E2F58BBE}">
      <dsp:nvSpPr>
        <dsp:cNvPr id="0" name=""/>
        <dsp:cNvSpPr/>
      </dsp:nvSpPr>
      <dsp:spPr>
        <a:xfrm>
          <a:off x="1183397" y="1790107"/>
          <a:ext cx="517558" cy="5175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A54754-A479-4B85-A4E3-0CAAB4B16854}">
      <dsp:nvSpPr>
        <dsp:cNvPr id="0" name=""/>
        <dsp:cNvSpPr/>
      </dsp:nvSpPr>
      <dsp:spPr>
        <a:xfrm>
          <a:off x="2079563" y="1602715"/>
          <a:ext cx="2103376" cy="89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Launch a reverse-mentoring </a:t>
          </a:r>
          <a:r>
            <a:rPr lang="en-US" sz="1100" kern="1200" dirty="0" err="1"/>
            <a:t>programme</a:t>
          </a:r>
          <a:r>
            <a:rPr lang="en-US" sz="1100" kern="1200" dirty="0"/>
            <a:t> where junior diverse employees mentor senior leaders, to improve cross-generation understanding and inclusion culture (Hughes, 2021).</a:t>
          </a:r>
        </a:p>
      </dsp:txBody>
      <dsp:txXfrm>
        <a:off x="2079563" y="1602715"/>
        <a:ext cx="2103376" cy="892341"/>
      </dsp:txXfrm>
    </dsp:sp>
    <dsp:sp modelId="{2119A2BF-DCD3-4D72-A2C2-EEB036311230}">
      <dsp:nvSpPr>
        <dsp:cNvPr id="0" name=""/>
        <dsp:cNvSpPr/>
      </dsp:nvSpPr>
      <dsp:spPr>
        <a:xfrm>
          <a:off x="4549437" y="1602715"/>
          <a:ext cx="892341" cy="89234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572915-0917-42B0-BC1F-4D1A3364B36D}">
      <dsp:nvSpPr>
        <dsp:cNvPr id="0" name=""/>
        <dsp:cNvSpPr/>
      </dsp:nvSpPr>
      <dsp:spPr>
        <a:xfrm>
          <a:off x="4736828" y="1790107"/>
          <a:ext cx="517558" cy="5175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7AC2D4-D8D2-48B1-A442-E19BF3BCFE38}">
      <dsp:nvSpPr>
        <dsp:cNvPr id="0" name=""/>
        <dsp:cNvSpPr/>
      </dsp:nvSpPr>
      <dsp:spPr>
        <a:xfrm>
          <a:off x="5632994" y="1602715"/>
          <a:ext cx="2103376" cy="89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Use data-driven diagnostics and transparent reporting (for example the Equity, Diversity &amp; Inclusion Advancement Framework) to uncover systemic bias and measure progress.</a:t>
          </a:r>
        </a:p>
      </dsp:txBody>
      <dsp:txXfrm>
        <a:off x="5632994" y="1602715"/>
        <a:ext cx="2103376" cy="892341"/>
      </dsp:txXfrm>
    </dsp:sp>
    <dsp:sp modelId="{55F7A99A-466C-48A9-AD89-070AECB1720C}">
      <dsp:nvSpPr>
        <dsp:cNvPr id="0" name=""/>
        <dsp:cNvSpPr/>
      </dsp:nvSpPr>
      <dsp:spPr>
        <a:xfrm>
          <a:off x="996005" y="3191678"/>
          <a:ext cx="892341" cy="89234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729F7-8625-445E-AEE6-A51169D61506}">
      <dsp:nvSpPr>
        <dsp:cNvPr id="0" name=""/>
        <dsp:cNvSpPr/>
      </dsp:nvSpPr>
      <dsp:spPr>
        <a:xfrm>
          <a:off x="1183397" y="3379070"/>
          <a:ext cx="517558" cy="5175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7D54D9-0EDB-419F-B134-4E0B1AE8E1DB}">
      <dsp:nvSpPr>
        <dsp:cNvPr id="0" name=""/>
        <dsp:cNvSpPr/>
      </dsp:nvSpPr>
      <dsp:spPr>
        <a:xfrm>
          <a:off x="2079563" y="3191678"/>
          <a:ext cx="2103376" cy="89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Expand supplier and value-chain inclusion initiatives, ensuring diverse-owned businesses are systematically included in procurement and supply-chain partnerships.</a:t>
          </a:r>
        </a:p>
      </dsp:txBody>
      <dsp:txXfrm>
        <a:off x="2079563" y="3191678"/>
        <a:ext cx="2103376" cy="8923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6707D-6844-4EC8-AC5A-35303E039C69}">
      <dsp:nvSpPr>
        <dsp:cNvPr id="0" name=""/>
        <dsp:cNvSpPr/>
      </dsp:nvSpPr>
      <dsp:spPr>
        <a:xfrm>
          <a:off x="0" y="3084"/>
          <a:ext cx="10511626" cy="657064"/>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AEF29B-44FB-4B58-950D-7BFD8F1D6379}">
      <dsp:nvSpPr>
        <dsp:cNvPr id="0" name=""/>
        <dsp:cNvSpPr/>
      </dsp:nvSpPr>
      <dsp:spPr>
        <a:xfrm>
          <a:off x="198762" y="150924"/>
          <a:ext cx="361385" cy="3613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E25945-6C8D-431C-9C17-22191AB1D9E9}">
      <dsp:nvSpPr>
        <dsp:cNvPr id="0" name=""/>
        <dsp:cNvSpPr/>
      </dsp:nvSpPr>
      <dsp:spPr>
        <a:xfrm>
          <a:off x="758909" y="3084"/>
          <a:ext cx="9752717" cy="657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39" tIns="69539" rIns="69539" bIns="69539" numCol="1" spcCol="1270" anchor="ctr" anchorCtr="0">
          <a:noAutofit/>
        </a:bodyPr>
        <a:lstStyle/>
        <a:p>
          <a:pPr marL="0" lvl="0" indent="0" algn="l" defTabSz="622300">
            <a:lnSpc>
              <a:spcPct val="100000"/>
            </a:lnSpc>
            <a:spcBef>
              <a:spcPct val="0"/>
            </a:spcBef>
            <a:spcAft>
              <a:spcPct val="35000"/>
            </a:spcAft>
            <a:buNone/>
          </a:pPr>
          <a:r>
            <a:rPr lang="en-US" sz="1400" kern="1200" dirty="0"/>
            <a:t>Upskill line-managers in digital HR tools and analytics to ensure they can lead tech-enabled workflows confidently (Lacina, 2021).</a:t>
          </a:r>
        </a:p>
      </dsp:txBody>
      <dsp:txXfrm>
        <a:off x="758909" y="3084"/>
        <a:ext cx="9752717" cy="657064"/>
      </dsp:txXfrm>
    </dsp:sp>
    <dsp:sp modelId="{27376BB2-B66A-458D-A415-C8DFDEA0AEB4}">
      <dsp:nvSpPr>
        <dsp:cNvPr id="0" name=""/>
        <dsp:cNvSpPr/>
      </dsp:nvSpPr>
      <dsp:spPr>
        <a:xfrm>
          <a:off x="0" y="824415"/>
          <a:ext cx="10511626" cy="657064"/>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FE7DD-AE55-49EB-B193-552809709EA1}">
      <dsp:nvSpPr>
        <dsp:cNvPr id="0" name=""/>
        <dsp:cNvSpPr/>
      </dsp:nvSpPr>
      <dsp:spPr>
        <a:xfrm>
          <a:off x="198762" y="972255"/>
          <a:ext cx="361385" cy="3613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13C9EE-F831-44E7-B96F-792D36D0737A}">
      <dsp:nvSpPr>
        <dsp:cNvPr id="0" name=""/>
        <dsp:cNvSpPr/>
      </dsp:nvSpPr>
      <dsp:spPr>
        <a:xfrm>
          <a:off x="758909" y="824415"/>
          <a:ext cx="9752717" cy="657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39" tIns="69539" rIns="69539" bIns="69539" numCol="1" spcCol="1270" anchor="ctr" anchorCtr="0">
          <a:noAutofit/>
        </a:bodyPr>
        <a:lstStyle/>
        <a:p>
          <a:pPr marL="0" lvl="0" indent="0" algn="l" defTabSz="622300">
            <a:lnSpc>
              <a:spcPct val="100000"/>
            </a:lnSpc>
            <a:spcBef>
              <a:spcPct val="0"/>
            </a:spcBef>
            <a:spcAft>
              <a:spcPct val="35000"/>
            </a:spcAft>
            <a:buNone/>
          </a:pPr>
          <a:r>
            <a:rPr lang="en-US" sz="1400" kern="1200"/>
            <a:t>Establish robust </a:t>
          </a:r>
          <a:r>
            <a:rPr lang="en-US" sz="1400" b="1" kern="1200"/>
            <a:t>data governance frameworks</a:t>
          </a:r>
          <a:r>
            <a:rPr lang="en-US" sz="1400" kern="1200"/>
            <a:t> (clear ownership, roles, transparency) to improve data-driven decision-making and trust.</a:t>
          </a:r>
        </a:p>
      </dsp:txBody>
      <dsp:txXfrm>
        <a:off x="758909" y="824415"/>
        <a:ext cx="9752717" cy="657064"/>
      </dsp:txXfrm>
    </dsp:sp>
    <dsp:sp modelId="{A919083A-D3C6-4931-BF70-37EF094AFA9B}">
      <dsp:nvSpPr>
        <dsp:cNvPr id="0" name=""/>
        <dsp:cNvSpPr/>
      </dsp:nvSpPr>
      <dsp:spPr>
        <a:xfrm>
          <a:off x="0" y="1645746"/>
          <a:ext cx="10511626" cy="657064"/>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097A2D-074A-439F-9601-B05B3813C62A}">
      <dsp:nvSpPr>
        <dsp:cNvPr id="0" name=""/>
        <dsp:cNvSpPr/>
      </dsp:nvSpPr>
      <dsp:spPr>
        <a:xfrm>
          <a:off x="198762" y="1793585"/>
          <a:ext cx="361385" cy="3613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8287DD-BAE4-47F7-B63B-362A0AA39490}">
      <dsp:nvSpPr>
        <dsp:cNvPr id="0" name=""/>
        <dsp:cNvSpPr/>
      </dsp:nvSpPr>
      <dsp:spPr>
        <a:xfrm>
          <a:off x="758909" y="1645746"/>
          <a:ext cx="9752717" cy="657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39" tIns="69539" rIns="69539" bIns="69539" numCol="1" spcCol="1270" anchor="ctr" anchorCtr="0">
          <a:noAutofit/>
        </a:bodyPr>
        <a:lstStyle/>
        <a:p>
          <a:pPr marL="0" lvl="0" indent="0" algn="l" defTabSz="622300">
            <a:lnSpc>
              <a:spcPct val="100000"/>
            </a:lnSpc>
            <a:spcBef>
              <a:spcPct val="0"/>
            </a:spcBef>
            <a:spcAft>
              <a:spcPct val="35000"/>
            </a:spcAft>
            <a:buNone/>
          </a:pPr>
          <a:r>
            <a:rPr lang="en-US" sz="1400" kern="1200"/>
            <a:t>Optimize hybrid work models with digital platforms and flexible architectures that support global talent mobility and collaboration (Lacina, 2021).</a:t>
          </a:r>
        </a:p>
      </dsp:txBody>
      <dsp:txXfrm>
        <a:off x="758909" y="1645746"/>
        <a:ext cx="9752717" cy="657064"/>
      </dsp:txXfrm>
    </dsp:sp>
    <dsp:sp modelId="{AA03CCA1-7A3D-4FE9-ABB0-AA5769291796}">
      <dsp:nvSpPr>
        <dsp:cNvPr id="0" name=""/>
        <dsp:cNvSpPr/>
      </dsp:nvSpPr>
      <dsp:spPr>
        <a:xfrm>
          <a:off x="0" y="2467076"/>
          <a:ext cx="10511626" cy="657064"/>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FC626-422B-4554-9560-9EDD2D41F67C}">
      <dsp:nvSpPr>
        <dsp:cNvPr id="0" name=""/>
        <dsp:cNvSpPr/>
      </dsp:nvSpPr>
      <dsp:spPr>
        <a:xfrm>
          <a:off x="198762" y="2614916"/>
          <a:ext cx="361385" cy="3613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89C2E5-2A97-4017-A6BF-7058DE4AE626}">
      <dsp:nvSpPr>
        <dsp:cNvPr id="0" name=""/>
        <dsp:cNvSpPr/>
      </dsp:nvSpPr>
      <dsp:spPr>
        <a:xfrm>
          <a:off x="758909" y="2467076"/>
          <a:ext cx="9752717" cy="657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39" tIns="69539" rIns="69539" bIns="69539" numCol="1" spcCol="1270" anchor="ctr" anchorCtr="0">
          <a:noAutofit/>
        </a:bodyPr>
        <a:lstStyle/>
        <a:p>
          <a:pPr marL="0" lvl="0" indent="0" algn="l" defTabSz="622300">
            <a:lnSpc>
              <a:spcPct val="100000"/>
            </a:lnSpc>
            <a:spcBef>
              <a:spcPct val="0"/>
            </a:spcBef>
            <a:spcAft>
              <a:spcPct val="35000"/>
            </a:spcAft>
            <a:buNone/>
          </a:pPr>
          <a:r>
            <a:rPr lang="en-US" sz="1400" kern="1200"/>
            <a:t>Implement continuous learning-and-reskilling programs focusing on digital literacy and future-of-work skills for all employees.</a:t>
          </a:r>
        </a:p>
      </dsp:txBody>
      <dsp:txXfrm>
        <a:off x="758909" y="2467076"/>
        <a:ext cx="9752717" cy="657064"/>
      </dsp:txXfrm>
    </dsp:sp>
    <dsp:sp modelId="{AE8BF1CC-00D2-4D73-968E-EF40152B0BD6}">
      <dsp:nvSpPr>
        <dsp:cNvPr id="0" name=""/>
        <dsp:cNvSpPr/>
      </dsp:nvSpPr>
      <dsp:spPr>
        <a:xfrm>
          <a:off x="0" y="3288407"/>
          <a:ext cx="10511626" cy="657064"/>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BB6B25-577D-45F1-B6A7-ACF84702B832}">
      <dsp:nvSpPr>
        <dsp:cNvPr id="0" name=""/>
        <dsp:cNvSpPr/>
      </dsp:nvSpPr>
      <dsp:spPr>
        <a:xfrm>
          <a:off x="198762" y="3436247"/>
          <a:ext cx="361385" cy="3613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401DEC-3DC6-4308-805F-24A5DD89FDB4}">
      <dsp:nvSpPr>
        <dsp:cNvPr id="0" name=""/>
        <dsp:cNvSpPr/>
      </dsp:nvSpPr>
      <dsp:spPr>
        <a:xfrm>
          <a:off x="758909" y="3288407"/>
          <a:ext cx="9752717" cy="657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39" tIns="69539" rIns="69539" bIns="69539" numCol="1" spcCol="1270" anchor="ctr" anchorCtr="0">
          <a:noAutofit/>
        </a:bodyPr>
        <a:lstStyle/>
        <a:p>
          <a:pPr marL="0" lvl="0" indent="0" algn="l" defTabSz="622300">
            <a:lnSpc>
              <a:spcPct val="100000"/>
            </a:lnSpc>
            <a:spcBef>
              <a:spcPct val="0"/>
            </a:spcBef>
            <a:spcAft>
              <a:spcPct val="35000"/>
            </a:spcAft>
            <a:buNone/>
          </a:pPr>
          <a:r>
            <a:rPr lang="en-US" sz="1400" kern="1200"/>
            <a:t>Integrate HR tech KPIs into business strategy (e.g., % workflows automated, time-to-hire reduction, employee digital engagement) to align HR transformation with strategic goals.</a:t>
          </a:r>
        </a:p>
      </dsp:txBody>
      <dsp:txXfrm>
        <a:off x="758909" y="3288407"/>
        <a:ext cx="9752717" cy="6570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47D51-0206-0A4C-BBF1-6589B4BB7016}">
      <dsp:nvSpPr>
        <dsp:cNvPr id="0" name=""/>
        <dsp:cNvSpPr/>
      </dsp:nvSpPr>
      <dsp:spPr>
        <a:xfrm>
          <a:off x="3592" y="612591"/>
          <a:ext cx="1945266" cy="2723373"/>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61" tIns="330200" rIns="151661" bIns="330200" numCol="1" spcCol="1270" anchor="t" anchorCtr="0">
          <a:noAutofit/>
        </a:bodyPr>
        <a:lstStyle/>
        <a:p>
          <a:pPr marL="0" lvl="0" indent="0" algn="l" defTabSz="488950">
            <a:lnSpc>
              <a:spcPct val="90000"/>
            </a:lnSpc>
            <a:spcBef>
              <a:spcPct val="0"/>
            </a:spcBef>
            <a:spcAft>
              <a:spcPct val="35000"/>
            </a:spcAft>
            <a:buNone/>
          </a:pPr>
          <a:r>
            <a:rPr lang="en-US" sz="1100" kern="1200"/>
            <a:t>Conduct regional pay benchmarking to ensure compensation aligns with local market rates and internal equity across all countries.</a:t>
          </a:r>
        </a:p>
      </dsp:txBody>
      <dsp:txXfrm>
        <a:off x="3592" y="1647473"/>
        <a:ext cx="1945266" cy="1634024"/>
      </dsp:txXfrm>
    </dsp:sp>
    <dsp:sp modelId="{8AE0107B-2DEE-A847-8F56-76F5DA3A65E7}">
      <dsp:nvSpPr>
        <dsp:cNvPr id="0" name=""/>
        <dsp:cNvSpPr/>
      </dsp:nvSpPr>
      <dsp:spPr>
        <a:xfrm>
          <a:off x="567720" y="884929"/>
          <a:ext cx="817012" cy="81701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697" tIns="12700" rIns="63697" bIns="12700" numCol="1" spcCol="1270" anchor="ctr" anchorCtr="0">
          <a:noAutofit/>
        </a:bodyPr>
        <a:lstStyle/>
        <a:p>
          <a:pPr marL="0" lvl="0" indent="0" algn="ctr" defTabSz="1466850">
            <a:lnSpc>
              <a:spcPct val="90000"/>
            </a:lnSpc>
            <a:spcBef>
              <a:spcPct val="0"/>
            </a:spcBef>
            <a:spcAft>
              <a:spcPct val="35000"/>
            </a:spcAft>
            <a:buNone/>
          </a:pPr>
          <a:r>
            <a:rPr lang="en-US" sz="3300" kern="1200"/>
            <a:t>1</a:t>
          </a:r>
        </a:p>
      </dsp:txBody>
      <dsp:txXfrm>
        <a:off x="687369" y="1004578"/>
        <a:ext cx="577714" cy="577714"/>
      </dsp:txXfrm>
    </dsp:sp>
    <dsp:sp modelId="{3C11ED10-613A-0845-8DC3-029D56F1DED8}">
      <dsp:nvSpPr>
        <dsp:cNvPr id="0" name=""/>
        <dsp:cNvSpPr/>
      </dsp:nvSpPr>
      <dsp:spPr>
        <a:xfrm>
          <a:off x="3592" y="3335893"/>
          <a:ext cx="19452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252D532-68AA-B345-A608-ABADEA45DF60}">
      <dsp:nvSpPr>
        <dsp:cNvPr id="0" name=""/>
        <dsp:cNvSpPr/>
      </dsp:nvSpPr>
      <dsp:spPr>
        <a:xfrm>
          <a:off x="2143386" y="612591"/>
          <a:ext cx="1945266" cy="2723373"/>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61" tIns="330200" rIns="151661" bIns="330200" numCol="1" spcCol="1270" anchor="t" anchorCtr="0">
          <a:noAutofit/>
        </a:bodyPr>
        <a:lstStyle/>
        <a:p>
          <a:pPr marL="0" lvl="0" indent="0" algn="l" defTabSz="488950">
            <a:lnSpc>
              <a:spcPct val="90000"/>
            </a:lnSpc>
            <a:spcBef>
              <a:spcPct val="0"/>
            </a:spcBef>
            <a:spcAft>
              <a:spcPct val="35000"/>
            </a:spcAft>
            <a:buNone/>
          </a:pPr>
          <a:r>
            <a:rPr lang="en-US" sz="1100" kern="1200"/>
            <a:t>Carry out equity audits regularly (e.g., gender, race, role level) to identify and correct pay disparities globally.</a:t>
          </a:r>
        </a:p>
      </dsp:txBody>
      <dsp:txXfrm>
        <a:off x="2143386" y="1647473"/>
        <a:ext cx="1945266" cy="1634024"/>
      </dsp:txXfrm>
    </dsp:sp>
    <dsp:sp modelId="{B0C1E3BA-7235-B847-98DC-14FDC460E5BE}">
      <dsp:nvSpPr>
        <dsp:cNvPr id="0" name=""/>
        <dsp:cNvSpPr/>
      </dsp:nvSpPr>
      <dsp:spPr>
        <a:xfrm>
          <a:off x="2707513" y="884929"/>
          <a:ext cx="817012" cy="81701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697" tIns="12700" rIns="63697" bIns="12700" numCol="1" spcCol="1270" anchor="ctr" anchorCtr="0">
          <a:noAutofit/>
        </a:bodyPr>
        <a:lstStyle/>
        <a:p>
          <a:pPr marL="0" lvl="0" indent="0" algn="ctr" defTabSz="1466850">
            <a:lnSpc>
              <a:spcPct val="90000"/>
            </a:lnSpc>
            <a:spcBef>
              <a:spcPct val="0"/>
            </a:spcBef>
            <a:spcAft>
              <a:spcPct val="35000"/>
            </a:spcAft>
            <a:buNone/>
          </a:pPr>
          <a:r>
            <a:rPr lang="en-US" sz="3300" kern="1200"/>
            <a:t>2</a:t>
          </a:r>
        </a:p>
      </dsp:txBody>
      <dsp:txXfrm>
        <a:off x="2827162" y="1004578"/>
        <a:ext cx="577714" cy="577714"/>
      </dsp:txXfrm>
    </dsp:sp>
    <dsp:sp modelId="{BEB03148-A122-7D47-B8A4-95035D914304}">
      <dsp:nvSpPr>
        <dsp:cNvPr id="0" name=""/>
        <dsp:cNvSpPr/>
      </dsp:nvSpPr>
      <dsp:spPr>
        <a:xfrm>
          <a:off x="2143386" y="3335893"/>
          <a:ext cx="19452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4B321D0-77F2-D240-8062-A07754673D2C}">
      <dsp:nvSpPr>
        <dsp:cNvPr id="0" name=""/>
        <dsp:cNvSpPr/>
      </dsp:nvSpPr>
      <dsp:spPr>
        <a:xfrm>
          <a:off x="4283180" y="612591"/>
          <a:ext cx="1945266" cy="2723373"/>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61" tIns="330200" rIns="151661" bIns="330200" numCol="1" spcCol="1270" anchor="t" anchorCtr="0">
          <a:noAutofit/>
        </a:bodyPr>
        <a:lstStyle/>
        <a:p>
          <a:pPr marL="0" lvl="0" indent="0" algn="l" defTabSz="488950">
            <a:lnSpc>
              <a:spcPct val="90000"/>
            </a:lnSpc>
            <a:spcBef>
              <a:spcPct val="0"/>
            </a:spcBef>
            <a:spcAft>
              <a:spcPct val="35000"/>
            </a:spcAft>
            <a:buNone/>
          </a:pPr>
          <a:r>
            <a:rPr lang="en-US" sz="1100" kern="1200"/>
            <a:t>Enhance transparent reward communication by clearly sharing how pay and benefits are determined, increasing trust and perception of fairness (Abhaybittu, 2019).</a:t>
          </a:r>
        </a:p>
      </dsp:txBody>
      <dsp:txXfrm>
        <a:off x="4283180" y="1647473"/>
        <a:ext cx="1945266" cy="1634024"/>
      </dsp:txXfrm>
    </dsp:sp>
    <dsp:sp modelId="{BEAC9C94-BDBE-2049-AC99-007F29175223}">
      <dsp:nvSpPr>
        <dsp:cNvPr id="0" name=""/>
        <dsp:cNvSpPr/>
      </dsp:nvSpPr>
      <dsp:spPr>
        <a:xfrm>
          <a:off x="4847307" y="884929"/>
          <a:ext cx="817012" cy="81701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697" tIns="12700" rIns="63697" bIns="12700" numCol="1" spcCol="1270" anchor="ctr" anchorCtr="0">
          <a:noAutofit/>
        </a:bodyPr>
        <a:lstStyle/>
        <a:p>
          <a:pPr marL="0" lvl="0" indent="0" algn="ctr" defTabSz="1466850">
            <a:lnSpc>
              <a:spcPct val="90000"/>
            </a:lnSpc>
            <a:spcBef>
              <a:spcPct val="0"/>
            </a:spcBef>
            <a:spcAft>
              <a:spcPct val="35000"/>
            </a:spcAft>
            <a:buNone/>
          </a:pPr>
          <a:r>
            <a:rPr lang="en-US" sz="3300" kern="1200"/>
            <a:t>3</a:t>
          </a:r>
        </a:p>
      </dsp:txBody>
      <dsp:txXfrm>
        <a:off x="4966956" y="1004578"/>
        <a:ext cx="577714" cy="577714"/>
      </dsp:txXfrm>
    </dsp:sp>
    <dsp:sp modelId="{00D82B51-A90A-CB49-A632-180185AB1144}">
      <dsp:nvSpPr>
        <dsp:cNvPr id="0" name=""/>
        <dsp:cNvSpPr/>
      </dsp:nvSpPr>
      <dsp:spPr>
        <a:xfrm>
          <a:off x="4283180" y="3335893"/>
          <a:ext cx="19452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69BD581-2101-8F49-9FAA-2702D618D7AA}">
      <dsp:nvSpPr>
        <dsp:cNvPr id="0" name=""/>
        <dsp:cNvSpPr/>
      </dsp:nvSpPr>
      <dsp:spPr>
        <a:xfrm>
          <a:off x="6422973" y="612591"/>
          <a:ext cx="1945266" cy="2723373"/>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61" tIns="330200" rIns="151661" bIns="330200" numCol="1" spcCol="1270" anchor="t" anchorCtr="0">
          <a:noAutofit/>
        </a:bodyPr>
        <a:lstStyle/>
        <a:p>
          <a:pPr marL="0" lvl="0" indent="0" algn="l" defTabSz="488950">
            <a:lnSpc>
              <a:spcPct val="90000"/>
            </a:lnSpc>
            <a:spcBef>
              <a:spcPct val="0"/>
            </a:spcBef>
            <a:spcAft>
              <a:spcPct val="35000"/>
            </a:spcAft>
            <a:buNone/>
          </a:pPr>
          <a:r>
            <a:rPr lang="en-US" sz="1100" kern="1200"/>
            <a:t>Automate reward-data systems (e.g., total-reward platforms) to streamline merit increases, monitor policy compliance and reduce manual errors.</a:t>
          </a:r>
        </a:p>
      </dsp:txBody>
      <dsp:txXfrm>
        <a:off x="6422973" y="1647473"/>
        <a:ext cx="1945266" cy="1634024"/>
      </dsp:txXfrm>
    </dsp:sp>
    <dsp:sp modelId="{5E93B2AF-59A4-3742-A731-B53A6C08283C}">
      <dsp:nvSpPr>
        <dsp:cNvPr id="0" name=""/>
        <dsp:cNvSpPr/>
      </dsp:nvSpPr>
      <dsp:spPr>
        <a:xfrm>
          <a:off x="6987101" y="884929"/>
          <a:ext cx="817012" cy="81701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697" tIns="12700" rIns="63697" bIns="12700" numCol="1" spcCol="1270" anchor="ctr" anchorCtr="0">
          <a:noAutofit/>
        </a:bodyPr>
        <a:lstStyle/>
        <a:p>
          <a:pPr marL="0" lvl="0" indent="0" algn="ctr" defTabSz="1466850">
            <a:lnSpc>
              <a:spcPct val="90000"/>
            </a:lnSpc>
            <a:spcBef>
              <a:spcPct val="0"/>
            </a:spcBef>
            <a:spcAft>
              <a:spcPct val="35000"/>
            </a:spcAft>
            <a:buNone/>
          </a:pPr>
          <a:r>
            <a:rPr lang="en-US" sz="3300" kern="1200"/>
            <a:t>4</a:t>
          </a:r>
        </a:p>
      </dsp:txBody>
      <dsp:txXfrm>
        <a:off x="7106750" y="1004578"/>
        <a:ext cx="577714" cy="577714"/>
      </dsp:txXfrm>
    </dsp:sp>
    <dsp:sp modelId="{6D84E6AC-9904-0B46-B646-B043EF76ABDB}">
      <dsp:nvSpPr>
        <dsp:cNvPr id="0" name=""/>
        <dsp:cNvSpPr/>
      </dsp:nvSpPr>
      <dsp:spPr>
        <a:xfrm>
          <a:off x="6422973" y="3335893"/>
          <a:ext cx="19452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4C5A86F-E05B-E141-8093-2512EBB257EA}">
      <dsp:nvSpPr>
        <dsp:cNvPr id="0" name=""/>
        <dsp:cNvSpPr/>
      </dsp:nvSpPr>
      <dsp:spPr>
        <a:xfrm>
          <a:off x="8562767" y="612591"/>
          <a:ext cx="1945266" cy="2723373"/>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61" tIns="330200" rIns="151661" bIns="330200" numCol="1" spcCol="1270" anchor="t" anchorCtr="0">
          <a:noAutofit/>
        </a:bodyPr>
        <a:lstStyle/>
        <a:p>
          <a:pPr marL="0" lvl="0" indent="0" algn="l" defTabSz="488950">
            <a:lnSpc>
              <a:spcPct val="90000"/>
            </a:lnSpc>
            <a:spcBef>
              <a:spcPct val="0"/>
            </a:spcBef>
            <a:spcAft>
              <a:spcPct val="35000"/>
            </a:spcAft>
            <a:buNone/>
          </a:pPr>
          <a:r>
            <a:rPr lang="en-US" sz="1100" kern="1200"/>
            <a:t>Integrate global reward strategy with sustainable business goals, e.g., linking reward metrics with living-wage commitments and social equity.</a:t>
          </a:r>
        </a:p>
      </dsp:txBody>
      <dsp:txXfrm>
        <a:off x="8562767" y="1647473"/>
        <a:ext cx="1945266" cy="1634024"/>
      </dsp:txXfrm>
    </dsp:sp>
    <dsp:sp modelId="{07305F8B-3D9E-AD46-9052-3DA8F98D0539}">
      <dsp:nvSpPr>
        <dsp:cNvPr id="0" name=""/>
        <dsp:cNvSpPr/>
      </dsp:nvSpPr>
      <dsp:spPr>
        <a:xfrm>
          <a:off x="9126894" y="884929"/>
          <a:ext cx="817012" cy="81701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3697" tIns="12700" rIns="63697" bIns="12700" numCol="1" spcCol="1270" anchor="ctr" anchorCtr="0">
          <a:noAutofit/>
        </a:bodyPr>
        <a:lstStyle/>
        <a:p>
          <a:pPr marL="0" lvl="0" indent="0" algn="ctr" defTabSz="1466850">
            <a:lnSpc>
              <a:spcPct val="90000"/>
            </a:lnSpc>
            <a:spcBef>
              <a:spcPct val="0"/>
            </a:spcBef>
            <a:spcAft>
              <a:spcPct val="35000"/>
            </a:spcAft>
            <a:buNone/>
          </a:pPr>
          <a:r>
            <a:rPr lang="en-US" sz="3300" kern="1200"/>
            <a:t>5</a:t>
          </a:r>
        </a:p>
      </dsp:txBody>
      <dsp:txXfrm>
        <a:off x="9246543" y="1004578"/>
        <a:ext cx="577714" cy="577714"/>
      </dsp:txXfrm>
    </dsp:sp>
    <dsp:sp modelId="{CA944C25-0AC5-2A4C-B0EE-7EA52F271C07}">
      <dsp:nvSpPr>
        <dsp:cNvPr id="0" name=""/>
        <dsp:cNvSpPr/>
      </dsp:nvSpPr>
      <dsp:spPr>
        <a:xfrm>
          <a:off x="8562767" y="3335893"/>
          <a:ext cx="19452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Welcome to our presentation on "Empowering Global Talent: Unilever’s Human Capital Strategy." Today, we’ll explore how Unilever leverages innovative and people-centric strategies to build and sustain a high-performing global workforce. Our main focus areas include Diversity, Equity &amp; Inclusion (DEI), HR Technology &amp; Digital Transformation, and Reward &amp; Remuneration. Each strategy plays a critical role in supporting Unilever’s mission of making sustainable living commonplace. Through this presentation, we aim to show how strategic HR practices drive organizational effectiveness and help shape a more inclusive and future-ready workplace.</a:t>
            </a:r>
          </a:p>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Here’s the agenda we’ll follow today. We’ll start with a brief introduction to Unilever and its global context. Then, each group member will explain a key aspect of human capital management at Unilever: Diversity, Equity &amp; Inclusion by Student 1, HR Technology &amp; Digital Transformation by Student 2, and Reward &amp; Remuneration by Student 3. Finally, we’ll conclude with how these elements are strategically aligned to support Unilever’s broader purpose, growth strategy, and sustainability agenda. Let’s begin by getting to know Unilever more deeply.</a:t>
            </a:r>
          </a:p>
          <a:p>
            <a:endParaRPr lang="en-US" dirty="0"/>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Diversity, Equity, and Inclusion — or DEI — form a foundational part of Unilever’s company culture. Diversity refers to representation across backgrounds, gender, ethnicity, abilities, and perspectives. Equity ensures fair policies and access to opportunities for all employees. Inclusion builds an environment where everyone feels respected, heard, and empowered to contribute. Unilever’s DEI strategy focuses on four pillars: gender equity, race and ethnicity, disability inclusion, and LGBTQI+ empowerment. DEI at Unilever is not treated as optional but as central to business success, driving engagement, innovation, and brand trust globally.</a:t>
            </a:r>
          </a:p>
          <a:p>
            <a:endParaRPr lang="en-US" dirty="0"/>
          </a:p>
        </p:txBody>
      </p:sp>
    </p:spTree>
    <p:extLst>
      <p:ext uri="{BB962C8B-B14F-4D97-AF65-F5344CB8AC3E}">
        <p14:creationId xmlns:p14="http://schemas.microsoft.com/office/powerpoint/2010/main" val="1019397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Unilever’s DEI strategy is backed by policies that foster equal access to employment, growth, and rewards. The company emphasizes bias-free recruitment, promotion, and compensation. For example, they’ve reached gender balance in managerial roles and aim to achieve 5% workforce representation of people with disabilities globally. They also operate a global “Code of Business Principles,” emphasizing respect and fairness. Importantly, Unilever’s supplier diversity program extends DEI beyond employees, creating economic opportunities within the value chain. These policies make DEI actionable and embedded across every level in the organization.</a:t>
            </a:r>
          </a:p>
          <a:p>
            <a:endParaRPr lang="en-US" dirty="0"/>
          </a:p>
        </p:txBody>
      </p:sp>
    </p:spTree>
    <p:extLst>
      <p:ext uri="{BB962C8B-B14F-4D97-AF65-F5344CB8AC3E}">
        <p14:creationId xmlns:p14="http://schemas.microsoft.com/office/powerpoint/2010/main" val="1649742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slide explains the crucial role line managers play in implementing Unilever’s DEI strategy. Managers are not just operational supervisors — they are DEI ambassadors. They are trained through the “Inclusive Leaders” programme, which equips them to create psychologically safe, bias-free environments. Every manager is accountable for DEI performance and must report progress monthly to senior leadership. They translate global DEI policies into local action plans and act as role models, such as achieving gender-balanced teams. Managers also use data-driven metrics to remove bias in recruitment, promotions, and performance decisions.</a:t>
            </a:r>
          </a:p>
          <a:p>
            <a:endParaRPr lang="en-US" dirty="0"/>
          </a:p>
        </p:txBody>
      </p:sp>
    </p:spTree>
    <p:extLst>
      <p:ext uri="{BB962C8B-B14F-4D97-AF65-F5344CB8AC3E}">
        <p14:creationId xmlns:p14="http://schemas.microsoft.com/office/powerpoint/2010/main" val="177914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BA5BB-C3AB-10D7-CE9E-958A405ADF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C9CDDE-ADE6-71DE-F7E1-10F9B68DF0F8}"/>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2AC29DEE-106A-01E7-8661-8325A4AF41C0}"/>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Although Unilever has made strong progress in DEI, several challenges remain. One major issue is the under-representation of women in senior and executive roles, especially in areas like finance and STEM. Another challenge is the gender bonus gap, where men still receive higher average bonuses, showing imbalance at leadership levels. Globally, cultural differences make it difficult to implement one standard DEI model. Structural biases also persist in recruitment and promotion. Finally, extending DEI practices to suppliers and external partners adds complexity, but Unilever acknowledges this work is long overdue.</a:t>
            </a:r>
          </a:p>
          <a:p>
            <a:endParaRPr lang="en-US" dirty="0"/>
          </a:p>
        </p:txBody>
      </p:sp>
    </p:spTree>
    <p:extLst>
      <p:ext uri="{BB962C8B-B14F-4D97-AF65-F5344CB8AC3E}">
        <p14:creationId xmlns:p14="http://schemas.microsoft.com/office/powerpoint/2010/main" val="1926548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2358D-6138-8190-A200-03AA2EEAC2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963B38-D0CE-656D-ECB1-47C85BD3E5AD}"/>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0D3DC1DC-B585-9ABD-364D-7F1407EF06AB}"/>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slide explains how DEI is strategically aligned with Unilever’s overall mission. Unilever’s core purpose — “Making sustainable living commonplace” — embeds DEI as a fundamental pillar, not an optional initiative. Inclusive workplaces enhance brand reputation and attract socially conscious consumers. DEI also increases employee engagement, with Unilever reporting engagement levels above 80% across offices and factories. By integrating equity and inclusion globally, Unilever strengthens its leadership position in international markets. Importantly, DEI is now linked to business KPIs, decision-making, and long-term sustainability performance, proving it creates both social and business value.</a:t>
            </a:r>
          </a:p>
          <a:p>
            <a:endParaRPr lang="en-US" dirty="0"/>
          </a:p>
        </p:txBody>
      </p:sp>
    </p:spTree>
    <p:extLst>
      <p:ext uri="{BB962C8B-B14F-4D97-AF65-F5344CB8AC3E}">
        <p14:creationId xmlns:p14="http://schemas.microsoft.com/office/powerpoint/2010/main" val="582724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82ED8-8240-3802-95D3-8AD3F9C18E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C24233-72DF-E040-0856-A5BC516AD945}"/>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45BB1E1F-D8D9-5A34-F772-AB25B01B97A6}"/>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Based on the challenges identified, here are key recommendations to strengthen DEI at Unilever. First, make inclusive-leadership training mandatory for all line managers to reduce bias and build inclusive everyday </a:t>
            </a:r>
            <a:r>
              <a:rPr lang="en-GB" dirty="0" err="1"/>
              <a:t>behaviors</a:t>
            </a:r>
            <a:r>
              <a:rPr lang="en-GB" dirty="0"/>
              <a:t>. Second, introduce a reverse-mentoring program where junior employees from underrepresented groups mentor senior leaders, helping bridge generational and cultural gaps. Third, expand supplier diversity by ensuring more diverse-owned businesses enter Unilever’s value chain. Additionally, set leadership diversity KPIs linked to bonuses, and use data-driven DEI diagnostics to expose systemic gaps and track measurable progress.</a:t>
            </a:r>
          </a:p>
          <a:p>
            <a:endParaRPr lang="en-US" dirty="0"/>
          </a:p>
        </p:txBody>
      </p:sp>
    </p:spTree>
    <p:extLst>
      <p:ext uri="{BB962C8B-B14F-4D97-AF65-F5344CB8AC3E}">
        <p14:creationId xmlns:p14="http://schemas.microsoft.com/office/powerpoint/2010/main" val="1581853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slide introduces HR Technology and Digital Transformation at Unilever. HR tech refers to the use of digital tools, AI, automation, and data analytics to enhance HR functions such as recruitment, onboarding, learning, and performance management. Instead of acting as an administrative function, digital HR becomes a strategic business partner with real-time insight and decision-making capability. Benefits include improved efficiency, employee experience, and faster talent decisions. For a global company like Unilever, digital transformation is essential in managing a diverse workforce across 190 countries while aligning HR with business strategy.</a:t>
            </a:r>
          </a:p>
          <a:p>
            <a:endParaRPr lang="en-US" dirty="0"/>
          </a:p>
        </p:txBody>
      </p:sp>
    </p:spTree>
    <p:extLst>
      <p:ext uri="{BB962C8B-B14F-4D97-AF65-F5344CB8AC3E}">
        <p14:creationId xmlns:p14="http://schemas.microsoft.com/office/powerpoint/2010/main" val="984541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7A188-6E33-CB01-DE09-39DE2F868E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FB50C3-2D99-1E3B-D978-7C5F932C44DC}"/>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EF9D4661-F8A7-A0A8-C8E0-0348EB1EA907}"/>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Unilever has advanced significantly in HR technology adoption. First, they use AI-based screening and gamified assessments to process over 1.8 million applications yearly, reducing hiring time. Their internal platform “FLEX Experiences” uses AI to match employees with global projects, promoting skills development in 90+ countries. HR dashboards provide real-time analytics, enabling data-driven workforce decisions. Unilever has trained 23,000 employees in AI to build digital literacy across the company. With over 500 AI capabilities and cloud-based HR systems, Unilever has built a unified and future-ready digital HR ecosystem.</a:t>
            </a:r>
          </a:p>
          <a:p>
            <a:endParaRPr lang="en-US" dirty="0"/>
          </a:p>
        </p:txBody>
      </p:sp>
    </p:spTree>
    <p:extLst>
      <p:ext uri="{BB962C8B-B14F-4D97-AF65-F5344CB8AC3E}">
        <p14:creationId xmlns:p14="http://schemas.microsoft.com/office/powerpoint/2010/main" val="4169001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69CCC-999C-8460-87A5-8742A5E96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5B05B0-5776-2D7F-6588-35650E2A70F2}"/>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5EA9921F-0F47-5118-39CC-1B6BADCD13D0}"/>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slide shows how line managers contribute to HR technology adoption at Unilever. Instead of relying on manual processes, managers now oversee digitised workflows such as self-service HR portals and automated approvals, which reduce admin time and increase efficiency. They use real-time dashboards to access employee data, helping them make faster, evidence-based decisions. Managers also track digital HR KPIs like time-to-hire and engagement scores. With digital tools, they can personalise feedback and development plans for employees. As technology becomes central, managers must build digital fluency and promote a data-driven culture in their teams.</a:t>
            </a:r>
          </a:p>
          <a:p>
            <a:endParaRPr lang="en-US" dirty="0"/>
          </a:p>
        </p:txBody>
      </p:sp>
    </p:spTree>
    <p:extLst>
      <p:ext uri="{BB962C8B-B14F-4D97-AF65-F5344CB8AC3E}">
        <p14:creationId xmlns:p14="http://schemas.microsoft.com/office/powerpoint/2010/main" val="3455061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Despite strong progress in digital HR, Unilever faces major challenges. First is </a:t>
            </a:r>
            <a:r>
              <a:rPr lang="en-GB" b="1" dirty="0"/>
              <a:t>system complexity</a:t>
            </a:r>
            <a:r>
              <a:rPr lang="en-GB" dirty="0"/>
              <a:t> — the company operates over 1,500 applications, 25,000 data pipelines, and processes billions of transactions weekly. Managing this scale while keeping systems fully integrated is difficult. Second is </a:t>
            </a:r>
            <a:r>
              <a:rPr lang="en-GB" b="1" dirty="0"/>
              <a:t>recruitment volume and AI bias</a:t>
            </a:r>
            <a:r>
              <a:rPr lang="en-GB" dirty="0"/>
              <a:t>. Unilever receives over 1.8 million job applications annually but hires only around 30,000 candidates. Heavy reliance on AI algorithms risks fairness issues, reduced human interaction, and potential bias in selection. These challenges require continuous innovation, ethical AI governance, and strong digital infrastructure.</a:t>
            </a:r>
          </a:p>
          <a:p>
            <a:endParaRPr lang="en-PK" dirty="0"/>
          </a:p>
        </p:txBody>
      </p:sp>
    </p:spTree>
    <p:extLst>
      <p:ext uri="{BB962C8B-B14F-4D97-AF65-F5344CB8AC3E}">
        <p14:creationId xmlns:p14="http://schemas.microsoft.com/office/powerpoint/2010/main" val="474960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DD022-E2EB-FE3B-414A-204225BCD4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5C4F24-1FB8-49E5-B30C-EA7999CFF45E}"/>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6199CDC2-7D9F-4370-E4A9-8719978ED6D6}"/>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slide shows how HR technology aligns with Unilever’s overall business strategy. Digital transformation increases organizational agility by allowing fast adaptation through cloud-based systems and AI-driven HR processes. Unilever’s “Future of Work” initiative promotes hybrid work models and global digital connectivity, improving employee experience and productivity. HR tech also fuels innovation by enabling project-based roles, internal mobility, and data-enabled decision making. By investing in digital skills and automation, Unilever frees time for strategic work and ensures consistent talent practices worldwide, making the company more competitive and future-ready in the global market.</a:t>
            </a:r>
          </a:p>
          <a:p>
            <a:endParaRPr lang="en-US" dirty="0"/>
          </a:p>
        </p:txBody>
      </p:sp>
    </p:spTree>
    <p:extLst>
      <p:ext uri="{BB962C8B-B14F-4D97-AF65-F5344CB8AC3E}">
        <p14:creationId xmlns:p14="http://schemas.microsoft.com/office/powerpoint/2010/main" val="2435068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90553-4933-4A83-DC39-E7618839E4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BDA871-5E6B-98C5-16C8-1DC98E0E3027}"/>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8FE42FBF-B552-E0B2-785F-97825C3A8A49}"/>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These recommendations strengthen Unilever’s digital HR transformation. First, upskill line managers in digital tools and analytics so they can confidently lead tech-enabled teams. Second, establish strong data governance frameworks to ensure clarity on data ownership, transparency, and ethical use of HR data. Third, optimise hybrid work models using digital platforms that support global mobility and collaboration. Fourth, introduce continuous reskilling programmes to build digital literacy and future-of-work skills across the workforce. Finally, integrate HR tech KPIs—such as automation rate and time-to-hire—into overall business strategy to track progress and increase impact.</a:t>
            </a:r>
          </a:p>
          <a:p>
            <a:endParaRPr lang="en-US" dirty="0"/>
          </a:p>
        </p:txBody>
      </p:sp>
    </p:spTree>
    <p:extLst>
      <p:ext uri="{BB962C8B-B14F-4D97-AF65-F5344CB8AC3E}">
        <p14:creationId xmlns:p14="http://schemas.microsoft.com/office/powerpoint/2010/main" val="17962686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E87DA4-5837-3320-FE58-2ED40C29A8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2663A9-0679-BBCD-C11A-E0FC09F75B04}"/>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2D45007D-3979-C2E5-BA39-215E64CDC43D}"/>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4988675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FD641-6B12-A97F-C512-D2F888C39D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41EFC1-A079-4333-3E97-B5847B3AFAEF}"/>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27488155-48BB-4FE9-6EE7-378C51C08695}"/>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476165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F0317-272A-4C75-047B-A38088F861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605AAB-CFC6-922B-179B-6EE10509AB2E}"/>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079BA336-94B0-8A61-1499-B8FEEFCC2D92}"/>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slide explains how line managers bring Unilever’s reward and compensation strategy to life at the team level. Managers are expected to clearly communicate the full reward package — including salary, bonuses, benefits, and recognition — so employees understand fairness and value. They translate Unilever’s global “Framework of Fair Compensation” into transparent discussions within teams. Managers also conduct performance reviews that link rewards to measurable performance, ensuring bonus decisions are objective. By applying open job grades, documented criteria, and regular coaching rather than once-a-year reviews, managers help eliminate bias and build trust in reward systems.</a:t>
            </a:r>
          </a:p>
          <a:p>
            <a:endParaRPr lang="en-US" dirty="0"/>
          </a:p>
        </p:txBody>
      </p:sp>
    </p:spTree>
    <p:extLst>
      <p:ext uri="{BB962C8B-B14F-4D97-AF65-F5344CB8AC3E}">
        <p14:creationId xmlns:p14="http://schemas.microsoft.com/office/powerpoint/2010/main" val="37682202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6D6AD-445A-1F34-3D8A-93EE47B392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FAD99C-DC69-7258-DF28-FCC632FA0D71}"/>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C9FBE50A-0BBC-799D-50ED-DD3E13F6A1EF}"/>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slide highlights the main challenges Unilever faces in managing fair and competitive rewards globally. First, pay equity across countries remains difficult because local labour laws and market rates differ, even though Unilever promotes equal pay for equal work. Rising inflation and cost-of-living changes force constant salary adjustments. Retaining top talent is another concern, especially in high-demand markets. There is also tension between having a global reward framework and adapting to local cultures. Finally, transparency is increasingly important—employees expect clarity to build trust and fairness in reward decisions.</a:t>
            </a:r>
          </a:p>
          <a:p>
            <a:endParaRPr lang="en-US" dirty="0"/>
          </a:p>
        </p:txBody>
      </p:sp>
    </p:spTree>
    <p:extLst>
      <p:ext uri="{BB962C8B-B14F-4D97-AF65-F5344CB8AC3E}">
        <p14:creationId xmlns:p14="http://schemas.microsoft.com/office/powerpoint/2010/main" val="12722369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FCEF1-6CEE-A7C1-D5B4-92EC8DD498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DB4300-42EC-FCD2-BB81-FAB5A2B44BA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BB2C0DE3-9E62-0C19-451E-1F869F56B76E}"/>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slide explains why reward strategy is a powerful driver of motivation and alignment at Unilever. A transparent and fair reward system links employee outcomes to both personal goals and organisational priorities, increasing commitment. Unilever’s approach goes beyond pay by recognising contributions to sustainability, ethical sourcing, and social impact — reinforcing its purpose-led brand. Because the reward system is global, it helps attract and retain top talent in international markets. By tying rewards to organisational sustainability, Unilever builds a culture where employees feel their work matters beyond profit, strengthening engagement and supporting its mission of “making sustainable living commonplace.”</a:t>
            </a:r>
          </a:p>
          <a:p>
            <a:endParaRPr lang="en-US" dirty="0"/>
          </a:p>
        </p:txBody>
      </p:sp>
    </p:spTree>
    <p:extLst>
      <p:ext uri="{BB962C8B-B14F-4D97-AF65-F5344CB8AC3E}">
        <p14:creationId xmlns:p14="http://schemas.microsoft.com/office/powerpoint/2010/main" val="11939604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C6ED3-0897-FBE9-0872-797E4C5F1A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35E2DC-E681-0794-EDBB-CBBD96F799E5}"/>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FE14C7A7-C996-EF04-AF7D-780D1B3894A1}"/>
              </a:ext>
            </a:extLst>
          </p:cNvPr>
          <p:cNvSpPr>
            <a:spLocks noGrp="1"/>
          </p:cNvSpPr>
          <p:nvPr>
            <p:ph type="body" idx="1"/>
          </p:nvPr>
        </p:nvSpPr>
        <p:spPr>
          <a:xfrm>
            <a:off x="1371600" y="11734800"/>
            <a:ext cx="10972800" cy="9601200"/>
          </a:xfrm>
          <a:prstGeom prst="rect">
            <a:avLst/>
          </a:prstGeom>
        </p:spPr>
        <p:txBody>
          <a:bodyPr/>
          <a:lstStyle/>
          <a:p>
            <a:r>
              <a:rPr lang="en-GB" dirty="0"/>
              <a:t>These five recommendations strengthen Unilever’s global reward strategy by improving fairness, transparency, and alignment with business purpose.</a:t>
            </a:r>
          </a:p>
          <a:p>
            <a:r>
              <a:rPr lang="en-GB" b="1" dirty="0"/>
              <a:t>1. Regional pay benchmarking</a:t>
            </a:r>
            <a:r>
              <a:rPr lang="en-GB" dirty="0"/>
              <a:t> – This ensures salaries reflect both local labour markets and internal equity. It helps Unilever stay competitive in emerging and mature markets while reducing pay inequalities across countries.</a:t>
            </a:r>
          </a:p>
          <a:p>
            <a:r>
              <a:rPr lang="en-GB" b="1" dirty="0"/>
              <a:t>2. Equity audits</a:t>
            </a:r>
            <a:r>
              <a:rPr lang="en-GB" dirty="0"/>
              <a:t> – Regular audits across gender, race and role levels allow Unilever to detect and correct structural pay gaps early, reinforcing its DEI commitments.</a:t>
            </a:r>
          </a:p>
          <a:p>
            <a:r>
              <a:rPr lang="en-GB" b="1" dirty="0"/>
              <a:t>3. Transparent reward communication</a:t>
            </a:r>
            <a:r>
              <a:rPr lang="en-GB" dirty="0"/>
              <a:t> – Clearly explaining how pay and benefits are determined builds employee trust, reduces perceptions of unfairness, and supports a culture of openness.</a:t>
            </a:r>
          </a:p>
          <a:p>
            <a:r>
              <a:rPr lang="en-GB" b="1" dirty="0"/>
              <a:t>4. Reward-data automation</a:t>
            </a:r>
            <a:r>
              <a:rPr lang="en-GB" dirty="0"/>
              <a:t> – Using digital platforms for compensation and merit tracking reduces manual errors, increases policy compliance, and strengthens real-time HR decision-making.</a:t>
            </a:r>
          </a:p>
          <a:p>
            <a:r>
              <a:rPr lang="en-GB" b="1" dirty="0"/>
              <a:t>5. Sustainability-linked rewards</a:t>
            </a:r>
            <a:r>
              <a:rPr lang="en-GB" dirty="0"/>
              <a:t> – Connecting reward outcomes to social equity and living-wage goals strengthens Unilever’s identity as a purpose-led company and motivates employees beyond financial performance.</a:t>
            </a:r>
          </a:p>
          <a:p>
            <a:r>
              <a:rPr lang="en-GB" dirty="0"/>
              <a:t>Together, these actions position Unilever to deliver a fair, future-focused and socially responsible reward system that supports talent attraction, retention and long-term competitiveness.</a:t>
            </a:r>
          </a:p>
          <a:p>
            <a:endParaRPr lang="en-US" dirty="0"/>
          </a:p>
        </p:txBody>
      </p:sp>
    </p:spTree>
    <p:extLst>
      <p:ext uri="{BB962C8B-B14F-4D97-AF65-F5344CB8AC3E}">
        <p14:creationId xmlns:p14="http://schemas.microsoft.com/office/powerpoint/2010/main" val="26136640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F94B2-EB9C-83B4-C5F7-44B53E23E1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69242F-19CC-14B9-990C-85914CA8E3FF}"/>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4AAEA9AA-F3D1-CA23-A49F-611B312B49A1}"/>
              </a:ext>
            </a:extLst>
          </p:cNvPr>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This presentation summarises how DEI, HR Technology, and Reward strategies work together as an integrated HR framework at Unilever. These three pillars are not separate initiatives — they collectively drive talent excellence, agility, innovation, and strong employee engagement across global operations. They are fully aligned with Unilever’s purpose of “brightening everyday life for all” and its Growth Action Plan 2030. By supporting the company’s sustainability priorities — from climate to livelihoods — this framework helps Unilever attract diverse talent, retain top performers, and maintain long-term competitive advantage in a rapidly changing world.</a:t>
            </a:r>
          </a:p>
          <a:p>
            <a:endParaRPr lang="en-US" dirty="0"/>
          </a:p>
        </p:txBody>
      </p:sp>
    </p:spTree>
    <p:extLst>
      <p:ext uri="{BB962C8B-B14F-4D97-AF65-F5344CB8AC3E}">
        <p14:creationId xmlns:p14="http://schemas.microsoft.com/office/powerpoint/2010/main" val="28073053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313074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5F7B30-D8FA-658F-156A-517B706192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1E96A8-C29F-D071-AFDA-3E417E781EE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CEBECB8E-06C1-963E-8B2E-8125BD2008BA}"/>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6553406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EB73A-4F3E-11E0-AFA1-885B9C7C7B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0591F6-A392-0DDD-814F-FCB81DFA7850}"/>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AE"/>
          </a:p>
        </p:txBody>
      </p:sp>
      <p:sp>
        <p:nvSpPr>
          <p:cNvPr id="3" name="Notes Placeholder 2">
            <a:extLst>
              <a:ext uri="{FF2B5EF4-FFF2-40B4-BE49-F238E27FC236}">
                <a16:creationId xmlns:a16="http://schemas.microsoft.com/office/drawing/2014/main" id="{FEEDAC8F-02D8-88FD-9448-4DAB5439B4C2}"/>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53450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US"/>
              <a:t>Click to edit Master title style</a:t>
            </a:r>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US"/>
              <a:t>Click icon to add picture</a:t>
            </a:r>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title"/>
          </p:nvPr>
        </p:nvSpPr>
        <p:spPr>
          <a:xfrm>
            <a:off x="914400" y="1057275"/>
            <a:ext cx="5259554" cy="2495028"/>
          </a:xfrm>
        </p:spPr>
        <p:txBody>
          <a:bodyPr vert="horz" lIns="91440" tIns="0" rIns="91440" bIns="0" rtlCol="0" anchor="b" anchorCtr="0">
            <a:normAutofit/>
          </a:bodyPr>
          <a:lstStyle/>
          <a:p>
            <a:pPr>
              <a:lnSpc>
                <a:spcPct val="90000"/>
              </a:lnSpc>
            </a:pPr>
            <a:r>
              <a:rPr lang="en-US" b="1" kern="1200" cap="all" baseline="0">
                <a:latin typeface="+mj-lt"/>
                <a:ea typeface="+mj-ea"/>
                <a:cs typeface="+mj-cs"/>
              </a:rPr>
              <a:t>Empowering Global Talent: Unilever’s Human Capital Strategy</a:t>
            </a:r>
          </a:p>
        </p:txBody>
      </p:sp>
      <p:sp>
        <p:nvSpPr>
          <p:cNvPr id="3" name="Content Placeholder 2">
            <a:extLst>
              <a:ext uri="{FF2B5EF4-FFF2-40B4-BE49-F238E27FC236}">
                <a16:creationId xmlns:a16="http://schemas.microsoft.com/office/drawing/2014/main" id="{BB11D8F7-79CA-2EA8-75E3-1C4E3FF2680B}"/>
              </a:ext>
            </a:extLst>
          </p:cNvPr>
          <p:cNvSpPr txBox="1">
            <a:spLocks/>
          </p:cNvSpPr>
          <p:nvPr/>
        </p:nvSpPr>
        <p:spPr>
          <a:xfrm>
            <a:off x="914399" y="3808750"/>
            <a:ext cx="6180881" cy="2233233"/>
          </a:xfrm>
          <a:prstGeom prst="rect">
            <a:avLst/>
          </a:prstGeom>
        </p:spPr>
        <p:txBody>
          <a:bodyPr vert="horz" lIns="91440" tIns="0" rIns="91440" bIns="0" rtlCol="0">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ct val="90000"/>
              </a:lnSpc>
              <a:spcBef>
                <a:spcPts val="0"/>
              </a:spcBef>
              <a:spcAft>
                <a:spcPts val="600"/>
              </a:spcAft>
              <a:buFont typeface="Arial" panose="020B0604020202020204" pitchFamily="34" charset="0"/>
              <a:buNone/>
            </a:pPr>
            <a:r>
              <a:rPr lang="en-US" sz="2000" b="1" dirty="0"/>
              <a:t>Module: </a:t>
            </a:r>
            <a:r>
              <a:rPr lang="en-US" sz="2000" dirty="0"/>
              <a:t>Human Capital Management (LCMB7023)</a:t>
            </a:r>
          </a:p>
          <a:p>
            <a:pPr marL="0" indent="0" fontAlgn="base">
              <a:lnSpc>
                <a:spcPct val="90000"/>
              </a:lnSpc>
              <a:spcBef>
                <a:spcPts val="0"/>
              </a:spcBef>
              <a:spcAft>
                <a:spcPts val="600"/>
              </a:spcAft>
              <a:buFont typeface="Arial" panose="020B0604020202020204" pitchFamily="34" charset="0"/>
              <a:buNone/>
            </a:pPr>
            <a:r>
              <a:rPr lang="en-US" sz="2000" b="1" dirty="0"/>
              <a:t>Assessment Component 2: </a:t>
            </a:r>
            <a:r>
              <a:rPr lang="en-US" sz="2000" dirty="0"/>
              <a:t>Group Presentation</a:t>
            </a:r>
          </a:p>
          <a:p>
            <a:pPr marL="0" indent="0" fontAlgn="base">
              <a:lnSpc>
                <a:spcPct val="90000"/>
              </a:lnSpc>
              <a:spcBef>
                <a:spcPts val="0"/>
              </a:spcBef>
              <a:spcAft>
                <a:spcPts val="600"/>
              </a:spcAft>
              <a:buFont typeface="Arial" panose="020B0604020202020204" pitchFamily="34" charset="0"/>
              <a:buNone/>
            </a:pPr>
            <a:r>
              <a:rPr lang="en-US" sz="2000" b="1" dirty="0"/>
              <a:t>Company:</a:t>
            </a:r>
            <a:r>
              <a:rPr lang="en-US" sz="2000" dirty="0"/>
              <a:t> Unilever</a:t>
            </a:r>
          </a:p>
          <a:p>
            <a:pPr marL="0" indent="0" fontAlgn="base">
              <a:lnSpc>
                <a:spcPct val="90000"/>
              </a:lnSpc>
              <a:spcBef>
                <a:spcPts val="0"/>
              </a:spcBef>
              <a:spcAft>
                <a:spcPts val="600"/>
              </a:spcAft>
              <a:buFont typeface="Arial" panose="020B0604020202020204" pitchFamily="34" charset="0"/>
              <a:buNone/>
            </a:pPr>
            <a:r>
              <a:rPr lang="en-US" sz="2000" b="1" dirty="0"/>
              <a:t>Group Members: </a:t>
            </a:r>
            <a:r>
              <a:rPr lang="en-US" sz="2000" dirty="0"/>
              <a:t>2434582 Fahad Hussain, 2513491 Syed Raza abbas, 2439526 Ahmar Shabbir, </a:t>
            </a:r>
            <a:r>
              <a:rPr lang="en-US" sz="2000" dirty="0" err="1"/>
              <a:t>Keneisha</a:t>
            </a:r>
            <a:r>
              <a:rPr lang="en-US" sz="2000" dirty="0"/>
              <a:t> grant 2210148.</a:t>
            </a:r>
          </a:p>
        </p:txBody>
      </p:sp>
      <p:pic>
        <p:nvPicPr>
          <p:cNvPr id="1026" name="Picture 2" descr="Unilever Pakistan Limited | Karachi">
            <a:extLst>
              <a:ext uri="{FF2B5EF4-FFF2-40B4-BE49-F238E27FC236}">
                <a16:creationId xmlns:a16="http://schemas.microsoft.com/office/drawing/2014/main" id="{9E62E2E4-3350-23DB-24E1-46153631218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14194" y="1462042"/>
            <a:ext cx="4344695" cy="4344695"/>
          </a:xfrm>
          <a:prstGeom prst="rect">
            <a:avLst/>
          </a:prstGeom>
          <a:solidFill>
            <a:srgbClr val="FFFFFF"/>
          </a:solidFill>
        </p:spPr>
      </p:pic>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914400" y="50337"/>
            <a:ext cx="6583680" cy="1531357"/>
          </a:xfrm>
        </p:spPr>
        <p:txBody>
          <a:bodyPr/>
          <a:lstStyle/>
          <a:p>
            <a:r>
              <a:rPr lang="en-US" dirty="0"/>
              <a:t>agenda</a:t>
            </a:r>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914400" y="1825327"/>
            <a:ext cx="7477432" cy="4604969"/>
          </a:xfrm>
        </p:spPr>
        <p:txBody>
          <a:bodyPr>
            <a:normAutofit/>
          </a:bodyPr>
          <a:lstStyle/>
          <a:p>
            <a:pPr marL="342900" indent="-342900" fontAlgn="base">
              <a:lnSpc>
                <a:spcPct val="210000"/>
              </a:lnSpc>
              <a:buFont typeface="Arial" panose="020B0604020202020204" pitchFamily="34" charset="0"/>
              <a:buChar char="•"/>
            </a:pPr>
            <a:r>
              <a:rPr lang="pl-PL" dirty="0" err="1"/>
              <a:t>Introduction</a:t>
            </a:r>
            <a:r>
              <a:rPr lang="pl-PL" dirty="0"/>
              <a:t> to Unilever</a:t>
            </a:r>
          </a:p>
          <a:p>
            <a:pPr marL="342900" indent="-342900" fontAlgn="base">
              <a:lnSpc>
                <a:spcPct val="210000"/>
              </a:lnSpc>
              <a:buFont typeface="Arial" panose="020B0604020202020204" pitchFamily="34" charset="0"/>
              <a:buChar char="•"/>
            </a:pPr>
            <a:r>
              <a:rPr lang="pl-PL" dirty="0"/>
              <a:t>Student 1: </a:t>
            </a:r>
            <a:r>
              <a:rPr lang="pl-PL" dirty="0" err="1"/>
              <a:t>Diversity</a:t>
            </a:r>
            <a:r>
              <a:rPr lang="pl-PL" dirty="0"/>
              <a:t>, Equity and </a:t>
            </a:r>
            <a:r>
              <a:rPr lang="pl-PL" dirty="0" err="1"/>
              <a:t>Inclusion</a:t>
            </a:r>
            <a:r>
              <a:rPr lang="pl-PL" dirty="0"/>
              <a:t> (DEI)</a:t>
            </a:r>
          </a:p>
          <a:p>
            <a:pPr marL="342900" indent="-342900" fontAlgn="base">
              <a:lnSpc>
                <a:spcPct val="210000"/>
              </a:lnSpc>
              <a:buFont typeface="Arial" panose="020B0604020202020204" pitchFamily="34" charset="0"/>
              <a:buChar char="•"/>
            </a:pPr>
            <a:r>
              <a:rPr lang="pl-PL" dirty="0"/>
              <a:t>Student 2: HR Technology &amp; Digital </a:t>
            </a:r>
            <a:r>
              <a:rPr lang="pl-PL" dirty="0" err="1"/>
              <a:t>Transformation</a:t>
            </a:r>
            <a:endParaRPr lang="pl-PL" dirty="0"/>
          </a:p>
          <a:p>
            <a:pPr marL="342900" indent="-342900" fontAlgn="base">
              <a:lnSpc>
                <a:spcPct val="210000"/>
              </a:lnSpc>
              <a:buFont typeface="Arial" panose="020B0604020202020204" pitchFamily="34" charset="0"/>
              <a:buChar char="•"/>
            </a:pPr>
            <a:r>
              <a:rPr lang="pl-PL" dirty="0"/>
              <a:t>Student 3: </a:t>
            </a:r>
            <a:r>
              <a:rPr lang="pl-PL" dirty="0" err="1"/>
              <a:t>Reward</a:t>
            </a:r>
            <a:r>
              <a:rPr lang="pl-PL" dirty="0"/>
              <a:t> and </a:t>
            </a:r>
            <a:r>
              <a:rPr lang="pl-PL" dirty="0" err="1"/>
              <a:t>Remuneration</a:t>
            </a:r>
            <a:endParaRPr lang="pl-PL" dirty="0"/>
          </a:p>
          <a:p>
            <a:pPr marL="342900" indent="-342900" fontAlgn="base">
              <a:lnSpc>
                <a:spcPct val="210000"/>
              </a:lnSpc>
              <a:buFont typeface="Arial" panose="020B0604020202020204" pitchFamily="34" charset="0"/>
              <a:buChar char="•"/>
            </a:pPr>
            <a:r>
              <a:rPr lang="pl-PL" dirty="0" err="1"/>
              <a:t>Group</a:t>
            </a:r>
            <a:r>
              <a:rPr lang="pl-PL" dirty="0"/>
              <a:t> </a:t>
            </a:r>
            <a:r>
              <a:rPr lang="pl-PL" dirty="0" err="1"/>
              <a:t>Conclusion</a:t>
            </a:r>
            <a:r>
              <a:rPr lang="pl-PL" dirty="0"/>
              <a:t>: Strategic </a:t>
            </a:r>
            <a:r>
              <a:rPr lang="pl-PL" dirty="0" err="1"/>
              <a:t>Alignment</a:t>
            </a:r>
            <a:endParaRPr lang="pl-PL" dirty="0"/>
          </a:p>
          <a:p>
            <a:pPr marL="342900" indent="-342900" fontAlgn="base">
              <a:lnSpc>
                <a:spcPct val="210000"/>
              </a:lnSpc>
              <a:buFont typeface="Arial" panose="020B0604020202020204" pitchFamily="34" charset="0"/>
              <a:buChar char="•"/>
            </a:pPr>
            <a:r>
              <a:rPr lang="pl-PL" dirty="0" err="1"/>
              <a:t>References</a:t>
            </a:r>
            <a:endParaRPr lang="pl-PL" dirty="0"/>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2</a:t>
            </a:fld>
            <a:endParaRPr lang="en-US" dirty="0"/>
          </a:p>
        </p:txBody>
      </p:sp>
    </p:spTree>
    <p:extLst>
      <p:ext uri="{BB962C8B-B14F-4D97-AF65-F5344CB8AC3E}">
        <p14:creationId xmlns:p14="http://schemas.microsoft.com/office/powerpoint/2010/main" val="3913219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5B60093-1CFC-CD34-9000-3F68FCCBEB80}"/>
              </a:ext>
            </a:extLst>
          </p:cNvPr>
          <p:cNvSpPr txBox="1">
            <a:spLocks/>
          </p:cNvSpPr>
          <p:nvPr/>
        </p:nvSpPr>
        <p:spPr>
          <a:xfrm>
            <a:off x="1550564" y="1585530"/>
            <a:ext cx="9875463" cy="471489"/>
          </a:xfrm>
          <a:prstGeom prst="rect">
            <a:avLst/>
          </a:prstGeom>
        </p:spPr>
        <p:txBody>
          <a:bodyPr vert="horz" lIns="91440" tIns="0" rIns="91440" bIns="0" rtlCol="0" anchor="b" anchorCtr="0">
            <a:normAutofit fontScale="70000" lnSpcReduction="20000"/>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Arial" panose="020B0604020202020204" pitchFamily="34" charset="0"/>
              </a:defRPr>
            </a:lvl1pPr>
          </a:lstStyle>
          <a:p>
            <a:pPr>
              <a:lnSpc>
                <a:spcPct val="90000"/>
              </a:lnSpc>
              <a:spcAft>
                <a:spcPts val="600"/>
              </a:spcAft>
            </a:pPr>
            <a:r>
              <a:rPr lang="en-US" dirty="0"/>
              <a:t>Diversity, Equity &amp; Inclusion (DEI) – Overview</a:t>
            </a:r>
            <a:endParaRPr lang="en-US" sz="2000" b="1" kern="1200" cap="all" baseline="0" dirty="0">
              <a:latin typeface="+mj-lt"/>
              <a:ea typeface="+mj-ea"/>
              <a:cs typeface="+mj-cs"/>
            </a:endParaRPr>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1550564" y="2303028"/>
            <a:ext cx="5829147" cy="3961593"/>
          </a:xfrm>
        </p:spPr>
        <p:txBody>
          <a:bodyPr vert="horz" lIns="91440" tIns="0" rIns="91440" bIns="0" rtlCol="0">
            <a:normAutofit lnSpcReduction="10000"/>
          </a:bodyPr>
          <a:lstStyle/>
          <a:p>
            <a:pPr fontAlgn="base"/>
            <a:r>
              <a:rPr lang="en-US" sz="1600" dirty="0"/>
              <a:t>DEI: Diversity = varied backgrounds and perspectives; Equity = fair access and opportunities; Inclusion = an environment where all feel valued and belong (Boyles, 2023).</a:t>
            </a:r>
          </a:p>
          <a:p>
            <a:pPr fontAlgn="base"/>
            <a:r>
              <a:rPr lang="en-US" sz="1600" dirty="0"/>
              <a:t>In a global business environment, DEI supports tapping into multicultural talent, cross-regional innovation and wider market insight.</a:t>
            </a:r>
          </a:p>
          <a:p>
            <a:pPr fontAlgn="base"/>
            <a:r>
              <a:rPr lang="en-US" sz="1600" dirty="0"/>
              <a:t>At Unilever, the ED&amp;I strategy identifies four focus areas: gender, race &amp; ethnicity, people with disabilities and LGBTQI+ communities (Unilever, 2021).</a:t>
            </a:r>
          </a:p>
          <a:p>
            <a:pPr fontAlgn="base"/>
            <a:r>
              <a:rPr lang="en-US" sz="1600" dirty="0"/>
              <a:t>Unilever describes DEI not as optional, but as “a fundamental part of our company culture” integrated across operations and brands.</a:t>
            </a:r>
          </a:p>
          <a:p>
            <a:pPr fontAlgn="base"/>
            <a:r>
              <a:rPr lang="en-US" sz="1600" dirty="0"/>
              <a:t>A strong DEI framework aligns with business benefits — better performance, enhanced brand reputation, and greater employee engagement (</a:t>
            </a:r>
            <a:r>
              <a:rPr lang="en-US" sz="1600" dirty="0" err="1"/>
              <a:t>Globaldata</a:t>
            </a:r>
            <a:r>
              <a:rPr lang="en-US" sz="1600" dirty="0"/>
              <a:t>, 2022).</a:t>
            </a:r>
          </a:p>
        </p:txBody>
      </p:sp>
      <p:pic>
        <p:nvPicPr>
          <p:cNvPr id="2050" name="Picture 2" descr="Belonging: A Conversation about Equity, Diversity, and Inclusion | by Krys  | Medium">
            <a:extLst>
              <a:ext uri="{FF2B5EF4-FFF2-40B4-BE49-F238E27FC236}">
                <a16:creationId xmlns:a16="http://schemas.microsoft.com/office/drawing/2014/main" id="{5484BB43-E01F-208F-55BD-67D8125ABF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0800" y="2057020"/>
            <a:ext cx="4263226" cy="3804928"/>
          </a:xfrm>
          <a:prstGeom prst="rect">
            <a:avLst/>
          </a:prstGeom>
          <a:solidFill>
            <a:srgbClr val="FFFFFF"/>
          </a:solidFill>
        </p:spPr>
      </p:pic>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0"/>
          </p:nvPr>
        </p:nvSpPr>
        <p:spPr>
          <a:xfrm>
            <a:off x="10438475" y="457199"/>
            <a:ext cx="987552" cy="471489"/>
          </a:xfrm>
        </p:spPr>
        <p:txBody>
          <a:bodyPr vert="horz" lIns="91440" tIns="45720" rIns="0" bIns="45720" rtlCol="0" anchor="ctr">
            <a:normAutofit/>
          </a:bodyPr>
          <a:lstStyle/>
          <a:p>
            <a:pPr>
              <a:spcAft>
                <a:spcPts val="600"/>
              </a:spcAft>
            </a:pPr>
            <a:fld id="{48F63A3B-78C7-47BE-AE5E-E10140E04643}" type="slidenum">
              <a:rPr lang="en-US" smtClean="0"/>
              <a:pPr>
                <a:spcAft>
                  <a:spcPts val="600"/>
                </a:spcAft>
              </a:pPr>
              <a:t>3</a:t>
            </a:fld>
            <a:endParaRPr lang="en-US"/>
          </a:p>
        </p:txBody>
      </p:sp>
      <p:sp>
        <p:nvSpPr>
          <p:cNvPr id="7" name="Content Placeholder 2">
            <a:extLst>
              <a:ext uri="{FF2B5EF4-FFF2-40B4-BE49-F238E27FC236}">
                <a16:creationId xmlns:a16="http://schemas.microsoft.com/office/drawing/2014/main" id="{1B44E7D8-3B5E-A77D-7D6F-A257754EFBF6}"/>
              </a:ext>
            </a:extLst>
          </p:cNvPr>
          <p:cNvSpPr txBox="1">
            <a:spLocks/>
          </p:cNvSpPr>
          <p:nvPr/>
        </p:nvSpPr>
        <p:spPr>
          <a:xfrm>
            <a:off x="7849765" y="5937855"/>
            <a:ext cx="3803756" cy="653532"/>
          </a:xfrm>
          <a:prstGeom prst="rect">
            <a:avLst/>
          </a:prstGeom>
        </p:spPr>
        <p:txBody>
          <a:bodyPr vert="horz" lIns="91440" tIns="0" rIns="91440" bIns="0" rtlCol="0">
            <a:normAutofit/>
          </a:bodyPr>
          <a:lstStyle>
            <a:lvl1pPr marL="347472"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1pPr>
            <a:lvl2pPr marL="6858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2pPr>
            <a:lvl3pPr marL="11430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lnSpc>
                <a:spcPct val="90000"/>
              </a:lnSpc>
              <a:buNone/>
            </a:pPr>
            <a:r>
              <a:rPr lang="en-US" sz="1500" dirty="0"/>
              <a:t>Figure: Equity, Diversity, and Inclusion; Source: (Krys, 2019)</a:t>
            </a:r>
          </a:p>
        </p:txBody>
      </p:sp>
      <p:sp>
        <p:nvSpPr>
          <p:cNvPr id="9" name="Title 1">
            <a:extLst>
              <a:ext uri="{FF2B5EF4-FFF2-40B4-BE49-F238E27FC236}">
                <a16:creationId xmlns:a16="http://schemas.microsoft.com/office/drawing/2014/main" id="{19E69100-667F-99D5-4B8E-12FD146821A9}"/>
              </a:ext>
            </a:extLst>
          </p:cNvPr>
          <p:cNvSpPr txBox="1">
            <a:spLocks/>
          </p:cNvSpPr>
          <p:nvPr/>
        </p:nvSpPr>
        <p:spPr>
          <a:xfrm>
            <a:off x="1550563" y="457199"/>
            <a:ext cx="9875463" cy="471489"/>
          </a:xfrm>
          <a:prstGeom prst="rect">
            <a:avLst/>
          </a:prstGeom>
        </p:spPr>
        <p:txBody>
          <a:bodyPr vert="horz" lIns="91440" tIns="0" rIns="91440" bIns="0" rtlCol="0" anchor="b" anchorCtr="0">
            <a:normAutofit/>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Arial" panose="020B0604020202020204" pitchFamily="34" charset="0"/>
              </a:defRPr>
            </a:lvl1pPr>
          </a:lstStyle>
          <a:p>
            <a:pPr>
              <a:lnSpc>
                <a:spcPct val="90000"/>
              </a:lnSpc>
              <a:spcAft>
                <a:spcPts val="600"/>
              </a:spcAft>
            </a:pPr>
            <a:r>
              <a:rPr lang="en-US" sz="2000" b="1" kern="1200" cap="all" baseline="0">
                <a:latin typeface="+mj-lt"/>
                <a:ea typeface="+mj-ea"/>
                <a:cs typeface="+mj-cs"/>
              </a:rPr>
              <a:t>Student 1 – Diversity, Equity, and Inclusion (DEI)</a:t>
            </a:r>
          </a:p>
        </p:txBody>
      </p:sp>
    </p:spTree>
    <p:extLst>
      <p:ext uri="{BB962C8B-B14F-4D97-AF65-F5344CB8AC3E}">
        <p14:creationId xmlns:p14="http://schemas.microsoft.com/office/powerpoint/2010/main" val="685681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34A6-22BC-27A4-2C79-EE98A4943B14}"/>
              </a:ext>
            </a:extLst>
          </p:cNvPr>
          <p:cNvSpPr>
            <a:spLocks noGrp="1"/>
          </p:cNvSpPr>
          <p:nvPr>
            <p:ph type="title"/>
          </p:nvPr>
        </p:nvSpPr>
        <p:spPr>
          <a:xfrm>
            <a:off x="1290791" y="1057274"/>
            <a:ext cx="9875463" cy="999746"/>
          </a:xfrm>
        </p:spPr>
        <p:txBody>
          <a:bodyPr anchor="b">
            <a:normAutofit/>
          </a:bodyPr>
          <a:lstStyle/>
          <a:p>
            <a:r>
              <a:rPr lang="pl-PL"/>
              <a:t>Unilever’s Current DEI Policies</a:t>
            </a:r>
            <a:endParaRPr lang="en-US" dirty="0"/>
          </a:p>
        </p:txBody>
      </p:sp>
      <p:sp>
        <p:nvSpPr>
          <p:cNvPr id="16" name="Content Placeholder 4">
            <a:extLst>
              <a:ext uri="{FF2B5EF4-FFF2-40B4-BE49-F238E27FC236}">
                <a16:creationId xmlns:a16="http://schemas.microsoft.com/office/drawing/2014/main" id="{AEF9954A-E263-8A7E-58B1-4D03F7D1BD9B}"/>
              </a:ext>
            </a:extLst>
          </p:cNvPr>
          <p:cNvSpPr>
            <a:spLocks noGrp="1"/>
          </p:cNvSpPr>
          <p:nvPr>
            <p:ph sz="half" idx="2"/>
          </p:nvPr>
        </p:nvSpPr>
        <p:spPr>
          <a:xfrm>
            <a:off x="1290791" y="2303028"/>
            <a:ext cx="5829147" cy="3961593"/>
          </a:xfrm>
        </p:spPr>
        <p:txBody>
          <a:bodyPr>
            <a:normAutofit/>
          </a:bodyPr>
          <a:lstStyle/>
          <a:p>
            <a:pPr marL="285750" indent="-285750" fontAlgn="base">
              <a:buFont typeface="Arial" panose="020B0604020202020204" pitchFamily="34" charset="0"/>
              <a:buChar char="•"/>
            </a:pPr>
            <a:r>
              <a:rPr lang="en-US" sz="1600" dirty="0"/>
              <a:t>Global focus areas: gender; race &amp; ethnicity; people with disabilities; LGBTQI+ communities (Unilever, 2021).</a:t>
            </a:r>
          </a:p>
          <a:p>
            <a:pPr marL="285750" indent="-285750" fontAlgn="base">
              <a:buFont typeface="Arial" panose="020B0604020202020204" pitchFamily="34" charset="0"/>
              <a:buChar char="•"/>
            </a:pPr>
            <a:r>
              <a:rPr lang="en-US" sz="1600" dirty="0"/>
              <a:t>Company code states recruitment, promotion and employment are based solely on “qualifications and abilities” (Unilever, 2023).</a:t>
            </a:r>
          </a:p>
          <a:p>
            <a:pPr marL="285750" indent="-285750" fontAlgn="base">
              <a:buFont typeface="Arial" panose="020B0604020202020204" pitchFamily="34" charset="0"/>
              <a:buChar char="•"/>
            </a:pPr>
            <a:r>
              <a:rPr lang="en-US" sz="1600" dirty="0"/>
              <a:t>Commitment to remove bias from policies and processes across recruitment, career progression and leadership.</a:t>
            </a:r>
          </a:p>
          <a:p>
            <a:pPr marL="285750" indent="-285750" fontAlgn="base">
              <a:buFont typeface="Arial" panose="020B0604020202020204" pitchFamily="34" charset="0"/>
              <a:buChar char="•"/>
            </a:pPr>
            <a:r>
              <a:rPr lang="en-US" sz="1600" dirty="0"/>
              <a:t>Supplier-diversity initiative: building capacity and spend with diverse-owned businesses globally.</a:t>
            </a:r>
          </a:p>
          <a:p>
            <a:pPr marL="285750" indent="-285750" fontAlgn="base">
              <a:buFont typeface="Arial" panose="020B0604020202020204" pitchFamily="34" charset="0"/>
              <a:buChar char="•"/>
            </a:pPr>
            <a:r>
              <a:rPr lang="en-US" sz="1600" dirty="0"/>
              <a:t>DEI integrated into business strategy: “Our ED&amp;I work isn’t optional – it’s a fundamental part of our company culture.”</a:t>
            </a:r>
          </a:p>
        </p:txBody>
      </p:sp>
      <p:pic>
        <p:nvPicPr>
          <p:cNvPr id="3074" name="Picture 2" descr="20-F">
            <a:extLst>
              <a:ext uri="{FF2B5EF4-FFF2-40B4-BE49-F238E27FC236}">
                <a16:creationId xmlns:a16="http://schemas.microsoft.com/office/drawing/2014/main" id="{50A7CD2D-7907-36F1-7E6F-446EC07077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77" r="-2" b="35449"/>
          <a:stretch>
            <a:fillRect/>
          </a:stretch>
        </p:blipFill>
        <p:spPr bwMode="auto">
          <a:xfrm>
            <a:off x="7139843" y="2303028"/>
            <a:ext cx="4893835" cy="3682136"/>
          </a:xfrm>
          <a:prstGeom prst="rect">
            <a:avLst/>
          </a:prstGeom>
          <a:solidFill>
            <a:srgbClr val="FFFFFF"/>
          </a:solidFill>
        </p:spPr>
      </p:pic>
      <p:sp>
        <p:nvSpPr>
          <p:cNvPr id="3" name="Slide Number Placeholder 2">
            <a:extLst>
              <a:ext uri="{FF2B5EF4-FFF2-40B4-BE49-F238E27FC236}">
                <a16:creationId xmlns:a16="http://schemas.microsoft.com/office/drawing/2014/main" id="{7267C004-8B72-C872-98FB-00A2A584D055}"/>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4</a:t>
            </a:fld>
            <a:endParaRPr lang="en-US"/>
          </a:p>
        </p:txBody>
      </p:sp>
      <p:sp>
        <p:nvSpPr>
          <p:cNvPr id="6" name="Content Placeholder 2">
            <a:extLst>
              <a:ext uri="{FF2B5EF4-FFF2-40B4-BE49-F238E27FC236}">
                <a16:creationId xmlns:a16="http://schemas.microsoft.com/office/drawing/2014/main" id="{AF0CC264-C143-0C4E-9EB0-A213BF7B2BDB}"/>
              </a:ext>
            </a:extLst>
          </p:cNvPr>
          <p:cNvSpPr txBox="1">
            <a:spLocks/>
          </p:cNvSpPr>
          <p:nvPr/>
        </p:nvSpPr>
        <p:spPr>
          <a:xfrm>
            <a:off x="7139842" y="5985164"/>
            <a:ext cx="4893835" cy="653532"/>
          </a:xfrm>
          <a:prstGeom prst="rect">
            <a:avLst/>
          </a:prstGeom>
        </p:spPr>
        <p:txBody>
          <a:bodyPr vert="horz" lIns="91440" tIns="0" rIns="91440" bIns="0" rtlCol="0">
            <a:normAutofit/>
          </a:bodyPr>
          <a:lstStyle>
            <a:lvl1pPr marL="347472"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1pPr>
            <a:lvl2pPr marL="6858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2pPr>
            <a:lvl3pPr marL="11430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lnSpc>
                <a:spcPct val="90000"/>
              </a:lnSpc>
              <a:buNone/>
            </a:pPr>
            <a:r>
              <a:rPr lang="en-US" sz="1500" dirty="0"/>
              <a:t>Figure: Unilever’s Global DEI Focus Areas &amp; Commitments; Source: (sec.gov, 2020)</a:t>
            </a:r>
          </a:p>
        </p:txBody>
      </p:sp>
    </p:spTree>
    <p:extLst>
      <p:ext uri="{BB962C8B-B14F-4D97-AF65-F5344CB8AC3E}">
        <p14:creationId xmlns:p14="http://schemas.microsoft.com/office/powerpoint/2010/main" val="2468595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a:xfrm>
            <a:off x="914400" y="554222"/>
            <a:ext cx="9237518" cy="838160"/>
          </a:xfrm>
        </p:spPr>
        <p:txBody>
          <a:bodyPr anchor="b">
            <a:normAutofit/>
          </a:bodyPr>
          <a:lstStyle/>
          <a:p>
            <a:r>
              <a:rPr lang="pl-PL" dirty="0"/>
              <a:t>Role of Line </a:t>
            </a:r>
            <a:r>
              <a:rPr lang="pl-PL" dirty="0" err="1"/>
              <a:t>Managers</a:t>
            </a:r>
            <a:endParaRPr lang="en-US" dirty="0"/>
          </a:p>
        </p:txBody>
      </p:sp>
      <p:sp>
        <p:nvSpPr>
          <p:cNvPr id="14" name="Content Placeholder 7">
            <a:extLst>
              <a:ext uri="{FF2B5EF4-FFF2-40B4-BE49-F238E27FC236}">
                <a16:creationId xmlns:a16="http://schemas.microsoft.com/office/drawing/2014/main" id="{749C7CD1-A9AA-49E3-6734-AD9546F2DF5B}"/>
              </a:ext>
            </a:extLst>
          </p:cNvPr>
          <p:cNvSpPr>
            <a:spLocks noGrp="1"/>
          </p:cNvSpPr>
          <p:nvPr>
            <p:ph idx="1"/>
          </p:nvPr>
        </p:nvSpPr>
        <p:spPr>
          <a:xfrm>
            <a:off x="914400" y="1943100"/>
            <a:ext cx="5559136" cy="4098883"/>
          </a:xfrm>
        </p:spPr>
        <p:txBody>
          <a:bodyPr>
            <a:normAutofit/>
          </a:bodyPr>
          <a:lstStyle/>
          <a:p>
            <a:pPr marL="285750" indent="-285750" fontAlgn="base">
              <a:spcAft>
                <a:spcPts val="600"/>
              </a:spcAft>
              <a:buFont typeface="Arial" panose="020B0604020202020204" pitchFamily="34" charset="0"/>
              <a:buChar char="•"/>
            </a:pPr>
            <a:r>
              <a:rPr lang="en-US" sz="1600" dirty="0"/>
              <a:t>Line managers are trained via the “Inclusive Leaders” </a:t>
            </a:r>
            <a:r>
              <a:rPr lang="en-US" sz="1600" dirty="0" err="1"/>
              <a:t>programme</a:t>
            </a:r>
            <a:r>
              <a:rPr lang="en-US" sz="1600" dirty="0"/>
              <a:t> to value diversity, embed psychological safety and advocate equity (Unilever, 2021).</a:t>
            </a:r>
          </a:p>
          <a:p>
            <a:pPr marL="285750" indent="-285750" fontAlgn="base">
              <a:spcAft>
                <a:spcPts val="600"/>
              </a:spcAft>
              <a:buFont typeface="Arial" panose="020B0604020202020204" pitchFamily="34" charset="0"/>
              <a:buChar char="•"/>
            </a:pPr>
            <a:r>
              <a:rPr lang="en-US" sz="1600" dirty="0"/>
              <a:t>Managers are accountable: each reports DEI progress monthly to the Executive Leadership and Global Diversity Board (Unilever PLC, 2020).</a:t>
            </a:r>
          </a:p>
          <a:p>
            <a:pPr marL="285750" indent="-285750" fontAlgn="base">
              <a:spcAft>
                <a:spcPts val="600"/>
              </a:spcAft>
              <a:buFont typeface="Arial" panose="020B0604020202020204" pitchFamily="34" charset="0"/>
              <a:buChar char="•"/>
            </a:pPr>
            <a:r>
              <a:rPr lang="en-US" sz="1600" dirty="0"/>
              <a:t>They cascade global DEI frameworks into local team road-maps, adapting to regional culture while maintaining corporate standards.</a:t>
            </a:r>
          </a:p>
          <a:p>
            <a:pPr marL="285750" indent="-285750" fontAlgn="base">
              <a:spcAft>
                <a:spcPts val="600"/>
              </a:spcAft>
              <a:buFont typeface="Arial" panose="020B0604020202020204" pitchFamily="34" charset="0"/>
              <a:buChar char="•"/>
            </a:pPr>
            <a:r>
              <a:rPr lang="en-US" sz="1600" dirty="0"/>
              <a:t>Line managers serve as role models: e.g., gender-balanced managerial roles (50/50) achieved through manager-level targets (Unilever PLC, 2020).</a:t>
            </a:r>
          </a:p>
          <a:p>
            <a:pPr marL="285750" indent="-285750" fontAlgn="base">
              <a:spcAft>
                <a:spcPts val="600"/>
              </a:spcAft>
              <a:buFont typeface="Arial" panose="020B0604020202020204" pitchFamily="34" charset="0"/>
              <a:buChar char="•"/>
            </a:pPr>
            <a:r>
              <a:rPr lang="en-US" sz="1600" dirty="0"/>
              <a:t>Accountability includes removing bias in hiring &amp; promotion by managers using data-driven metrics like Gender Appointment Ratio.</a:t>
            </a:r>
          </a:p>
        </p:txBody>
      </p:sp>
      <p:pic>
        <p:nvPicPr>
          <p:cNvPr id="4098" name="Picture 2" descr="Diversity, Equity, Inclusion and Belonging at organizations.">
            <a:extLst>
              <a:ext uri="{FF2B5EF4-FFF2-40B4-BE49-F238E27FC236}">
                <a16:creationId xmlns:a16="http://schemas.microsoft.com/office/drawing/2014/main" id="{51B1758C-45CB-3359-03F7-7A2D2CEAD80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54091" y="2026227"/>
            <a:ext cx="4959441" cy="3298028"/>
          </a:xfrm>
          <a:prstGeom prst="rect">
            <a:avLst/>
          </a:prstGeom>
          <a:solidFill>
            <a:srgbClr val="FFFFFF"/>
          </a:solidFill>
        </p:spPr>
      </p:pic>
      <p:sp>
        <p:nvSpPr>
          <p:cNvPr id="4" name="Slide Number Placeholder 3" hidden="1">
            <a:extLst>
              <a:ext uri="{FF2B5EF4-FFF2-40B4-BE49-F238E27FC236}">
                <a16:creationId xmlns:a16="http://schemas.microsoft.com/office/drawing/2014/main" id="{C82CE1B8-1C92-D6D2-444B-652DB90E86D1}"/>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5</a:t>
            </a:fld>
            <a:endParaRPr lang="en-US"/>
          </a:p>
        </p:txBody>
      </p:sp>
      <p:sp>
        <p:nvSpPr>
          <p:cNvPr id="8" name="Content Placeholder 2">
            <a:extLst>
              <a:ext uri="{FF2B5EF4-FFF2-40B4-BE49-F238E27FC236}">
                <a16:creationId xmlns:a16="http://schemas.microsoft.com/office/drawing/2014/main" id="{3789D112-EDF6-2A91-1816-2D133D89C299}"/>
              </a:ext>
            </a:extLst>
          </p:cNvPr>
          <p:cNvSpPr txBox="1">
            <a:spLocks/>
          </p:cNvSpPr>
          <p:nvPr/>
        </p:nvSpPr>
        <p:spPr>
          <a:xfrm>
            <a:off x="6754091" y="5351320"/>
            <a:ext cx="4893835" cy="653532"/>
          </a:xfrm>
          <a:prstGeom prst="rect">
            <a:avLst/>
          </a:prstGeom>
        </p:spPr>
        <p:txBody>
          <a:bodyPr vert="horz" lIns="91440" tIns="0" rIns="91440" bIns="0" rtlCol="0">
            <a:normAutofit/>
          </a:bodyPr>
          <a:lstStyle>
            <a:lvl1pPr marL="347472"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1pPr>
            <a:lvl2pPr marL="6858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2pPr>
            <a:lvl3pPr marL="11430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lnSpc>
                <a:spcPct val="90000"/>
              </a:lnSpc>
              <a:buNone/>
            </a:pPr>
            <a:r>
              <a:rPr lang="en-US" sz="1500" dirty="0"/>
              <a:t>Figure: Diversity, Equity, Inclusion and Belonging; Source: (Verlinden, 2022)</a:t>
            </a:r>
          </a:p>
        </p:txBody>
      </p:sp>
    </p:spTree>
    <p:extLst>
      <p:ext uri="{BB962C8B-B14F-4D97-AF65-F5344CB8AC3E}">
        <p14:creationId xmlns:p14="http://schemas.microsoft.com/office/powerpoint/2010/main" val="1941619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7A541F-E44B-4D6E-130D-875A199154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D5F27A-463C-6FFC-067C-2A690A9098AB}"/>
              </a:ext>
            </a:extLst>
          </p:cNvPr>
          <p:cNvSpPr>
            <a:spLocks noGrp="1"/>
          </p:cNvSpPr>
          <p:nvPr>
            <p:ph type="title"/>
          </p:nvPr>
        </p:nvSpPr>
        <p:spPr>
          <a:xfrm>
            <a:off x="760937" y="755372"/>
            <a:ext cx="8601271" cy="803264"/>
          </a:xfrm>
        </p:spPr>
        <p:txBody>
          <a:bodyPr anchor="b">
            <a:normAutofit/>
          </a:bodyPr>
          <a:lstStyle/>
          <a:p>
            <a:pPr>
              <a:lnSpc>
                <a:spcPct val="90000"/>
              </a:lnSpc>
            </a:pPr>
            <a:r>
              <a:rPr lang="en-US" dirty="0"/>
              <a:t>Key DEI Challenges at Unilever</a:t>
            </a:r>
            <a:endParaRPr lang="en-US"/>
          </a:p>
        </p:txBody>
      </p:sp>
      <p:sp>
        <p:nvSpPr>
          <p:cNvPr id="3" name="Slide Number Placeholder 2">
            <a:extLst>
              <a:ext uri="{FF2B5EF4-FFF2-40B4-BE49-F238E27FC236}">
                <a16:creationId xmlns:a16="http://schemas.microsoft.com/office/drawing/2014/main" id="{4F3DCC65-D062-A091-1B7C-9F1BDB0AABC0}"/>
              </a:ext>
            </a:extLst>
          </p:cNvPr>
          <p:cNvSpPr>
            <a:spLocks noGrp="1"/>
          </p:cNvSpPr>
          <p:nvPr>
            <p:ph type="sldNum" sz="quarter" idx="12"/>
          </p:nvPr>
        </p:nvSpPr>
        <p:spPr>
          <a:xfrm>
            <a:off x="10438475" y="457199"/>
            <a:ext cx="987552" cy="244503"/>
          </a:xfrm>
        </p:spPr>
        <p:txBody>
          <a:bodyPr anchor="ctr">
            <a:normAutofit/>
          </a:bodyPr>
          <a:lstStyle/>
          <a:p>
            <a:pPr>
              <a:lnSpc>
                <a:spcPct val="90000"/>
              </a:lnSpc>
              <a:spcAft>
                <a:spcPts val="600"/>
              </a:spcAft>
            </a:pPr>
            <a:fld id="{48F63A3B-78C7-47BE-AE5E-E10140E04643}" type="slidenum">
              <a:rPr lang="en-US" sz="1100" smtClean="0"/>
              <a:pPr>
                <a:lnSpc>
                  <a:spcPct val="90000"/>
                </a:lnSpc>
                <a:spcAft>
                  <a:spcPts val="600"/>
                </a:spcAft>
              </a:pPr>
              <a:t>6</a:t>
            </a:fld>
            <a:endParaRPr lang="en-US" sz="1100"/>
          </a:p>
        </p:txBody>
      </p:sp>
      <p:sp>
        <p:nvSpPr>
          <p:cNvPr id="16" name="Content Placeholder 4">
            <a:extLst>
              <a:ext uri="{FF2B5EF4-FFF2-40B4-BE49-F238E27FC236}">
                <a16:creationId xmlns:a16="http://schemas.microsoft.com/office/drawing/2014/main" id="{4A4A06F5-68FF-53C3-B65F-E3F7F7F62ED6}"/>
              </a:ext>
            </a:extLst>
          </p:cNvPr>
          <p:cNvSpPr>
            <a:spLocks noGrp="1"/>
          </p:cNvSpPr>
          <p:nvPr>
            <p:ph type="body" sz="half" idx="2"/>
          </p:nvPr>
        </p:nvSpPr>
        <p:spPr>
          <a:xfrm>
            <a:off x="760936" y="1983659"/>
            <a:ext cx="5612171" cy="2131142"/>
          </a:xfrm>
        </p:spPr>
        <p:txBody>
          <a:bodyPr>
            <a:normAutofit fontScale="92500" lnSpcReduction="10000"/>
          </a:bodyPr>
          <a:lstStyle/>
          <a:p>
            <a:pPr marL="285750" indent="-285750" fontAlgn="base">
              <a:buFont typeface="Arial" panose="020B0604020202020204" pitchFamily="34" charset="0"/>
              <a:buChar char="•"/>
            </a:pPr>
            <a:r>
              <a:rPr lang="en-US" b="1" dirty="0"/>
              <a:t>Under-representation in senior roles</a:t>
            </a:r>
            <a:r>
              <a:rPr lang="en-US" dirty="0"/>
              <a:t>: Although management is gender-balanced, the company acknowledges gaps remain “especially in our senior and leadership roles, and in specific areas; such as finance and STEM” (Unilever PLC, 2021).</a:t>
            </a:r>
          </a:p>
          <a:p>
            <a:pPr marL="285750" indent="-285750" fontAlgn="base">
              <a:buFont typeface="Arial" panose="020B0604020202020204" pitchFamily="34" charset="0"/>
              <a:buChar char="•"/>
            </a:pPr>
            <a:r>
              <a:rPr lang="en-GB" dirty="0"/>
              <a:t>Men still receive higher bonus amounts on average. Pay levels are not fully balanced across all job levels. The big difference between mean and median bonus suggests that a small group of senior men may be getting much larger bonuses (Unilever, 2024).</a:t>
            </a:r>
          </a:p>
          <a:p>
            <a:pPr marL="285750" indent="-285750" fontAlgn="base">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3801E69D-76B6-4198-FC5C-9F511F71B296}"/>
              </a:ext>
            </a:extLst>
          </p:cNvPr>
          <p:cNvPicPr>
            <a:picLocks noChangeAspect="1"/>
          </p:cNvPicPr>
          <p:nvPr/>
        </p:nvPicPr>
        <p:blipFill>
          <a:blip r:embed="rId3"/>
          <a:stretch>
            <a:fillRect/>
          </a:stretch>
        </p:blipFill>
        <p:spPr>
          <a:xfrm>
            <a:off x="1" y="4542503"/>
            <a:ext cx="7068062" cy="1221060"/>
          </a:xfrm>
          <a:prstGeom prst="rect">
            <a:avLst/>
          </a:prstGeom>
        </p:spPr>
      </p:pic>
      <p:sp>
        <p:nvSpPr>
          <p:cNvPr id="8" name="Content Placeholder 4">
            <a:extLst>
              <a:ext uri="{FF2B5EF4-FFF2-40B4-BE49-F238E27FC236}">
                <a16:creationId xmlns:a16="http://schemas.microsoft.com/office/drawing/2014/main" id="{0593D39F-1B06-6FD1-FE9F-35CA2E62A7AC}"/>
              </a:ext>
            </a:extLst>
          </p:cNvPr>
          <p:cNvSpPr txBox="1">
            <a:spLocks/>
          </p:cNvSpPr>
          <p:nvPr/>
        </p:nvSpPr>
        <p:spPr>
          <a:xfrm>
            <a:off x="7138219" y="1983657"/>
            <a:ext cx="4712082" cy="2890683"/>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100000"/>
              </a:lnSpc>
              <a:spcBef>
                <a:spcPts val="360"/>
              </a:spcBef>
              <a:buFont typeface="Arial" panose="020B0604020202020204" pitchFamily="34" charset="0"/>
              <a:buNone/>
              <a:defRPr sz="1600" kern="1200">
                <a:solidFill>
                  <a:schemeClr val="accent6"/>
                </a:solidFill>
                <a:latin typeface="+mn-lt"/>
                <a:ea typeface="+mn-ea"/>
                <a:cs typeface="+mn-cs"/>
              </a:defRPr>
            </a:lvl1pPr>
            <a:lvl2pPr marL="457200" indent="0" algn="l" defTabSz="914400" rtl="0" eaLnBrk="1" latinLnBrk="0" hangingPunct="1">
              <a:lnSpc>
                <a:spcPct val="100000"/>
              </a:lnSpc>
              <a:spcBef>
                <a:spcPts val="360"/>
              </a:spcBef>
              <a:buFont typeface="Arial" panose="020B0604020202020204" pitchFamily="34" charset="0"/>
              <a:buNone/>
              <a:defRPr sz="1400"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200"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000"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000"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85750" indent="-285750" fontAlgn="base">
              <a:buFont typeface="Arial" panose="020B0604020202020204" pitchFamily="34" charset="0"/>
              <a:buChar char="•"/>
            </a:pPr>
            <a:r>
              <a:rPr lang="en-US" b="1" dirty="0"/>
              <a:t>Global cultural complexity</a:t>
            </a:r>
            <a:r>
              <a:rPr lang="en-US" dirty="0"/>
              <a:t>: Embedding a global DEI framework while adapting to local norms/cultures is complex—Unilever states “we know that inclusion isn’t an automatic outcome of diversity; we need to tackle both”.</a:t>
            </a:r>
          </a:p>
          <a:p>
            <a:pPr marL="285750" indent="-285750" fontAlgn="base">
              <a:buFont typeface="Arial" panose="020B0604020202020204" pitchFamily="34" charset="0"/>
              <a:buChar char="•"/>
            </a:pPr>
            <a:r>
              <a:rPr lang="en-US" b="1" dirty="0"/>
              <a:t>Bias &amp; structural barriers</a:t>
            </a:r>
            <a:r>
              <a:rPr lang="en-US" dirty="0"/>
              <a:t>: Existing unconscious biases and outdated stereotypes continue to hinder equitable recruitment, promotion and career-progression globally.</a:t>
            </a:r>
          </a:p>
          <a:p>
            <a:pPr marL="285750" indent="-285750">
              <a:buFont typeface="Arial" panose="020B0604020202020204" pitchFamily="34" charset="0"/>
              <a:buChar char="•"/>
            </a:pPr>
            <a:r>
              <a:rPr lang="en-US" b="1" dirty="0"/>
              <a:t>Supply-chain &amp; external ecosystem challenges</a:t>
            </a:r>
            <a:r>
              <a:rPr lang="en-US" dirty="0"/>
              <a:t>: Extending DEI to suppliers and value-chain poses added challenges—Unilever commits to spending with diverse suppliers yet acknowledges this is “long overdue” (Adams, 2021).</a:t>
            </a:r>
          </a:p>
        </p:txBody>
      </p:sp>
      <p:sp>
        <p:nvSpPr>
          <p:cNvPr id="10" name="Content Placeholder 2">
            <a:extLst>
              <a:ext uri="{FF2B5EF4-FFF2-40B4-BE49-F238E27FC236}">
                <a16:creationId xmlns:a16="http://schemas.microsoft.com/office/drawing/2014/main" id="{172A3A0A-7863-F6CB-BF2F-BC1A67DEC005}"/>
              </a:ext>
            </a:extLst>
          </p:cNvPr>
          <p:cNvSpPr txBox="1">
            <a:spLocks/>
          </p:cNvSpPr>
          <p:nvPr/>
        </p:nvSpPr>
        <p:spPr>
          <a:xfrm>
            <a:off x="541556" y="5905573"/>
            <a:ext cx="5831552" cy="653532"/>
          </a:xfrm>
          <a:prstGeom prst="rect">
            <a:avLst/>
          </a:prstGeom>
        </p:spPr>
        <p:txBody>
          <a:bodyPr vert="horz" lIns="91440" tIns="0" rIns="91440" bIns="0" rtlCol="0">
            <a:normAutofit fontScale="92500" lnSpcReduction="10000"/>
          </a:bodyPr>
          <a:lstStyle>
            <a:lvl1pPr marL="347472"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1pPr>
            <a:lvl2pPr marL="6858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2pPr>
            <a:lvl3pPr marL="11430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lnSpc>
                <a:spcPct val="90000"/>
              </a:lnSpc>
              <a:buNone/>
            </a:pPr>
            <a:r>
              <a:rPr lang="en-US" sz="1500" dirty="0"/>
              <a:t>Figure: In 2021 “senior management” women representation was 27.2 % and in “leadership executive” roles 31%</a:t>
            </a:r>
          </a:p>
          <a:p>
            <a:pPr marL="0" indent="0" algn="ctr" fontAlgn="base">
              <a:lnSpc>
                <a:spcPct val="90000"/>
              </a:lnSpc>
              <a:buNone/>
            </a:pPr>
            <a:r>
              <a:rPr lang="en-US" sz="1500" dirty="0"/>
              <a:t>Source: (Global Data, 2021)</a:t>
            </a:r>
          </a:p>
        </p:txBody>
      </p:sp>
    </p:spTree>
    <p:extLst>
      <p:ext uri="{BB962C8B-B14F-4D97-AF65-F5344CB8AC3E}">
        <p14:creationId xmlns:p14="http://schemas.microsoft.com/office/powerpoint/2010/main" val="3156061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6249E-13B4-9A01-E47A-46768AC1CF8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B531FDA-6087-0A6B-C1C8-F56A34C434BD}"/>
              </a:ext>
            </a:extLst>
          </p:cNvPr>
          <p:cNvSpPr>
            <a:spLocks noGrp="1"/>
          </p:cNvSpPr>
          <p:nvPr>
            <p:ph type="title"/>
          </p:nvPr>
        </p:nvSpPr>
        <p:spPr>
          <a:xfrm>
            <a:off x="758953" y="291361"/>
            <a:ext cx="6857584" cy="903594"/>
          </a:xfrm>
        </p:spPr>
        <p:txBody>
          <a:bodyPr anchor="b">
            <a:normAutofit/>
          </a:bodyPr>
          <a:lstStyle/>
          <a:p>
            <a:r>
              <a:rPr lang="pl-PL" dirty="0"/>
              <a:t>DEI Strategic </a:t>
            </a:r>
            <a:r>
              <a:rPr lang="pl-PL" dirty="0" err="1"/>
              <a:t>Alignment</a:t>
            </a:r>
            <a:endParaRPr lang="en-US" dirty="0"/>
          </a:p>
        </p:txBody>
      </p:sp>
      <p:sp>
        <p:nvSpPr>
          <p:cNvPr id="19" name="Slide Number Placeholder 2">
            <a:extLst>
              <a:ext uri="{FF2B5EF4-FFF2-40B4-BE49-F238E27FC236}">
                <a16:creationId xmlns:a16="http://schemas.microsoft.com/office/drawing/2014/main" id="{AE9D32E3-9D74-AD12-F771-4F535656588A}"/>
              </a:ext>
            </a:extLst>
          </p:cNvPr>
          <p:cNvSpPr>
            <a:spLocks noGrp="1"/>
          </p:cNvSpPr>
          <p:nvPr>
            <p:ph type="sldNum" sz="quarter" idx="12"/>
          </p:nvPr>
        </p:nvSpPr>
        <p:spPr>
          <a:xfrm>
            <a:off x="10438475" y="457199"/>
            <a:ext cx="987552" cy="244503"/>
          </a:xfrm>
        </p:spPr>
        <p:txBody>
          <a:bodyPr/>
          <a:lstStyle/>
          <a:p>
            <a:pPr>
              <a:spcAft>
                <a:spcPts val="600"/>
              </a:spcAft>
            </a:pPr>
            <a:fld id="{48F63A3B-78C7-47BE-AE5E-E10140E04643}" type="slidenum">
              <a:rPr lang="en-US" smtClean="0"/>
              <a:pPr>
                <a:spcAft>
                  <a:spcPts val="600"/>
                </a:spcAft>
              </a:pPr>
              <a:t>7</a:t>
            </a:fld>
            <a:endParaRPr lang="en-US"/>
          </a:p>
        </p:txBody>
      </p:sp>
      <p:sp>
        <p:nvSpPr>
          <p:cNvPr id="14" name="Content Placeholder 7">
            <a:extLst>
              <a:ext uri="{FF2B5EF4-FFF2-40B4-BE49-F238E27FC236}">
                <a16:creationId xmlns:a16="http://schemas.microsoft.com/office/drawing/2014/main" id="{80D15F3D-5DD5-4BCF-5BB8-624DB756DBBC}"/>
              </a:ext>
            </a:extLst>
          </p:cNvPr>
          <p:cNvSpPr>
            <a:spLocks noGrp="1"/>
          </p:cNvSpPr>
          <p:nvPr>
            <p:ph type="body" sz="half" idx="2"/>
          </p:nvPr>
        </p:nvSpPr>
        <p:spPr>
          <a:xfrm>
            <a:off x="758952" y="1704109"/>
            <a:ext cx="5413248" cy="4592781"/>
          </a:xfrm>
        </p:spPr>
        <p:txBody>
          <a:bodyPr>
            <a:normAutofit/>
          </a:bodyPr>
          <a:lstStyle/>
          <a:p>
            <a:pPr marL="342900" indent="-342900" fontAlgn="base">
              <a:lnSpc>
                <a:spcPct val="90000"/>
              </a:lnSpc>
              <a:buFont typeface="Arial" panose="020B0604020202020204" pitchFamily="34" charset="0"/>
              <a:buChar char="•"/>
            </a:pPr>
            <a:r>
              <a:rPr lang="en-US"/>
              <a:t>The umbrella strategy of Unilever — “Making sustainable living commonplace” — integrates DEI as a core pillar of business and social value.</a:t>
            </a:r>
          </a:p>
          <a:p>
            <a:pPr marL="342900" indent="-342900" fontAlgn="base">
              <a:lnSpc>
                <a:spcPct val="90000"/>
              </a:lnSpc>
              <a:buFont typeface="Arial" panose="020B0604020202020204" pitchFamily="34" charset="0"/>
              <a:buChar char="•"/>
            </a:pPr>
            <a:r>
              <a:rPr lang="en-US"/>
              <a:t>DEI supports brand value: inclusive workplaces and products boost brand reputation and appeal to socially-conscious consumers.</a:t>
            </a:r>
          </a:p>
          <a:p>
            <a:pPr marL="342900" indent="-342900" fontAlgn="base">
              <a:lnSpc>
                <a:spcPct val="90000"/>
              </a:lnSpc>
              <a:buFont typeface="Arial" panose="020B0604020202020204" pitchFamily="34" charset="0"/>
              <a:buChar char="•"/>
            </a:pPr>
            <a:r>
              <a:rPr lang="en-US"/>
              <a:t>Enhanced DEI drives employee engagement and retention: Unilever reports top-quartile engagement levels (81% offices, 84% factories) linked to an inclusive culture (Unilever, 2025).</a:t>
            </a:r>
          </a:p>
          <a:p>
            <a:pPr marL="342900" indent="-342900" fontAlgn="base">
              <a:lnSpc>
                <a:spcPct val="90000"/>
              </a:lnSpc>
              <a:buFont typeface="Arial" panose="020B0604020202020204" pitchFamily="34" charset="0"/>
              <a:buChar char="•"/>
            </a:pPr>
            <a:r>
              <a:rPr lang="en-US"/>
              <a:t>DEI aligns with global leadership ambitions: By embedding equity and inclusion across geographies, Unilever strengthens its position as a purpose-driven leader in international markets.</a:t>
            </a:r>
          </a:p>
          <a:p>
            <a:pPr marL="342900" indent="-342900" fontAlgn="base">
              <a:lnSpc>
                <a:spcPct val="90000"/>
              </a:lnSpc>
              <a:buFont typeface="Arial" panose="020B0604020202020204" pitchFamily="34" charset="0"/>
              <a:buChar char="•"/>
            </a:pPr>
            <a:r>
              <a:rPr lang="en-US"/>
              <a:t>Embedding DEI into strategy helps deliver sustainable performance: Social equity and inclusion now factor into business KPIs and value-chain decisions (Oxford Executive Institute, 2024).</a:t>
            </a:r>
          </a:p>
        </p:txBody>
      </p:sp>
      <p:pic>
        <p:nvPicPr>
          <p:cNvPr id="5" name="Picture 4">
            <a:extLst>
              <a:ext uri="{FF2B5EF4-FFF2-40B4-BE49-F238E27FC236}">
                <a16:creationId xmlns:a16="http://schemas.microsoft.com/office/drawing/2014/main" id="{1D85F7C9-4BE7-F8A8-8E59-DF4A3ADB2A01}"/>
              </a:ext>
            </a:extLst>
          </p:cNvPr>
          <p:cNvPicPr>
            <a:picLocks noChangeAspect="1"/>
          </p:cNvPicPr>
          <p:nvPr/>
        </p:nvPicPr>
        <p:blipFill>
          <a:blip r:embed="rId3"/>
          <a:srcRect t="3003"/>
          <a:stretch>
            <a:fillRect/>
          </a:stretch>
        </p:blipFill>
        <p:spPr>
          <a:xfrm>
            <a:off x="6329012" y="1948613"/>
            <a:ext cx="5630686" cy="3727514"/>
          </a:xfrm>
          <a:prstGeom prst="rect">
            <a:avLst/>
          </a:prstGeom>
          <a:noFill/>
        </p:spPr>
      </p:pic>
      <p:sp>
        <p:nvSpPr>
          <p:cNvPr id="4" name="Slide Number Placeholder 3" hidden="1">
            <a:extLst>
              <a:ext uri="{FF2B5EF4-FFF2-40B4-BE49-F238E27FC236}">
                <a16:creationId xmlns:a16="http://schemas.microsoft.com/office/drawing/2014/main" id="{D59A9783-6EFF-32B8-DDFD-8D069B46111A}"/>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7</a:t>
            </a:fld>
            <a:endParaRPr lang="en-US"/>
          </a:p>
        </p:txBody>
      </p:sp>
    </p:spTree>
    <p:extLst>
      <p:ext uri="{BB962C8B-B14F-4D97-AF65-F5344CB8AC3E}">
        <p14:creationId xmlns:p14="http://schemas.microsoft.com/office/powerpoint/2010/main" val="394032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1937D-95A1-139F-1B4F-E6C2A2E130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A9C15D-2E64-67E2-B169-B3851F09545A}"/>
              </a:ext>
            </a:extLst>
          </p:cNvPr>
          <p:cNvSpPr>
            <a:spLocks noGrp="1"/>
          </p:cNvSpPr>
          <p:nvPr>
            <p:ph type="title"/>
          </p:nvPr>
        </p:nvSpPr>
        <p:spPr>
          <a:xfrm>
            <a:off x="3460564" y="692943"/>
            <a:ext cx="7965461" cy="994164"/>
          </a:xfrm>
        </p:spPr>
        <p:txBody>
          <a:bodyPr anchor="b">
            <a:normAutofit/>
          </a:bodyPr>
          <a:lstStyle/>
          <a:p>
            <a:pPr algn="ctr"/>
            <a:r>
              <a:rPr lang="pl-PL" dirty="0"/>
              <a:t>Recommendations</a:t>
            </a:r>
            <a:endParaRPr lang="en-US" dirty="0"/>
          </a:p>
        </p:txBody>
      </p:sp>
      <p:sp>
        <p:nvSpPr>
          <p:cNvPr id="3" name="Slide Number Placeholder 2">
            <a:extLst>
              <a:ext uri="{FF2B5EF4-FFF2-40B4-BE49-F238E27FC236}">
                <a16:creationId xmlns:a16="http://schemas.microsoft.com/office/drawing/2014/main" id="{B58A3E23-7E87-4FD7-93C7-17A9B562279B}"/>
              </a:ext>
            </a:extLst>
          </p:cNvPr>
          <p:cNvSpPr>
            <a:spLocks noGrp="1"/>
          </p:cNvSpPr>
          <p:nvPr>
            <p:ph type="sldNum" sz="quarter" idx="10"/>
          </p:nvPr>
        </p:nvSpPr>
        <p:spPr>
          <a:xfrm>
            <a:off x="10358437" y="457199"/>
            <a:ext cx="1067589" cy="471489"/>
          </a:xfrm>
        </p:spPr>
        <p:txBody>
          <a:bodyPr anchor="ctr">
            <a:normAutofit/>
          </a:bodyPr>
          <a:lstStyle/>
          <a:p>
            <a:pPr>
              <a:spcAft>
                <a:spcPts val="600"/>
              </a:spcAft>
            </a:pPr>
            <a:fld id="{48F63A3B-78C7-47BE-AE5E-E10140E04643}" type="slidenum">
              <a:rPr lang="en-US" smtClean="0"/>
              <a:pPr>
                <a:spcAft>
                  <a:spcPts val="600"/>
                </a:spcAft>
              </a:pPr>
              <a:t>8</a:t>
            </a:fld>
            <a:endParaRPr lang="en-US"/>
          </a:p>
        </p:txBody>
      </p:sp>
      <p:graphicFrame>
        <p:nvGraphicFramePr>
          <p:cNvPr id="18" name="Content Placeholder 4">
            <a:extLst>
              <a:ext uri="{FF2B5EF4-FFF2-40B4-BE49-F238E27FC236}">
                <a16:creationId xmlns:a16="http://schemas.microsoft.com/office/drawing/2014/main" id="{537A0342-4D4A-AE74-C512-ADE660D25D71}"/>
              </a:ext>
            </a:extLst>
          </p:cNvPr>
          <p:cNvGraphicFramePr>
            <a:graphicFrameLocks noGrp="1"/>
          </p:cNvGraphicFramePr>
          <p:nvPr>
            <p:ph sz="half" idx="2"/>
            <p:extLst>
              <p:ext uri="{D42A27DB-BD31-4B8C-83A1-F6EECF244321}">
                <p14:modId xmlns:p14="http://schemas.microsoft.com/office/powerpoint/2010/main" val="2271233944"/>
              </p:ext>
            </p:extLst>
          </p:nvPr>
        </p:nvGraphicFramePr>
        <p:xfrm>
          <a:off x="2693648" y="2303027"/>
          <a:ext cx="8732377" cy="4097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3020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diagram of a comparison between a digital hr and a digital hr">
            <a:extLst>
              <a:ext uri="{FF2B5EF4-FFF2-40B4-BE49-F238E27FC236}">
                <a16:creationId xmlns:a16="http://schemas.microsoft.com/office/drawing/2014/main" id="{7D31198D-D3C7-8EEF-0F6D-CE5E8BCADD18}"/>
              </a:ext>
            </a:extLst>
          </p:cNvPr>
          <p:cNvPicPr>
            <a:picLocks noChangeAspect="1"/>
          </p:cNvPicPr>
          <p:nvPr/>
        </p:nvPicPr>
        <p:blipFill>
          <a:blip r:embed="rId3"/>
          <a:srcRect l="9191" t="7280" r="9478" b="13707"/>
          <a:stretch>
            <a:fillRect/>
          </a:stretch>
        </p:blipFill>
        <p:spPr>
          <a:xfrm>
            <a:off x="6255326" y="2285999"/>
            <a:ext cx="5798130" cy="3168494"/>
          </a:xfrm>
          <a:prstGeom prst="rect">
            <a:avLst/>
          </a:prstGeom>
          <a:noFill/>
        </p:spPr>
      </p:pic>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2"/>
          </p:nvPr>
        </p:nvSpPr>
        <p:spPr>
          <a:xfrm>
            <a:off x="10438475" y="457199"/>
            <a:ext cx="987552" cy="244503"/>
          </a:xfrm>
        </p:spPr>
        <p:txBody>
          <a:bodyPr anchor="ctr">
            <a:normAutofit/>
          </a:bodyPr>
          <a:lstStyle/>
          <a:p>
            <a:pPr>
              <a:lnSpc>
                <a:spcPct val="90000"/>
              </a:lnSpc>
              <a:spcAft>
                <a:spcPts val="600"/>
              </a:spcAft>
            </a:pPr>
            <a:fld id="{48F63A3B-78C7-47BE-AE5E-E10140E04643}" type="slidenum">
              <a:rPr lang="en-US" sz="1100" smtClean="0"/>
              <a:pPr>
                <a:lnSpc>
                  <a:spcPct val="90000"/>
                </a:lnSpc>
                <a:spcAft>
                  <a:spcPts val="600"/>
                </a:spcAft>
              </a:pPr>
              <a:t>9</a:t>
            </a:fld>
            <a:endParaRPr lang="en-US" sz="1100"/>
          </a:p>
        </p:txBody>
      </p:sp>
      <p:sp>
        <p:nvSpPr>
          <p:cNvPr id="10" name="Content Placeholder 4">
            <a:extLst>
              <a:ext uri="{FF2B5EF4-FFF2-40B4-BE49-F238E27FC236}">
                <a16:creationId xmlns:a16="http://schemas.microsoft.com/office/drawing/2014/main" id="{EDFF6229-6568-CC2F-F3F1-2131AFE1F2DC}"/>
              </a:ext>
            </a:extLst>
          </p:cNvPr>
          <p:cNvSpPr>
            <a:spLocks noGrp="1"/>
          </p:cNvSpPr>
          <p:nvPr>
            <p:ph type="body" sz="half" idx="2"/>
          </p:nvPr>
        </p:nvSpPr>
        <p:spPr>
          <a:xfrm>
            <a:off x="467592" y="1943100"/>
            <a:ext cx="5469084" cy="4154489"/>
          </a:xfrm>
        </p:spPr>
        <p:txBody>
          <a:bodyPr>
            <a:normAutofit lnSpcReduction="10000"/>
          </a:bodyPr>
          <a:lstStyle/>
          <a:p>
            <a:pPr marL="342900" indent="-342900" fontAlgn="base">
              <a:lnSpc>
                <a:spcPct val="90000"/>
              </a:lnSpc>
              <a:buFont typeface="Arial" panose="020B0604020202020204" pitchFamily="34" charset="0"/>
              <a:buChar char="•"/>
            </a:pPr>
            <a:r>
              <a:rPr lang="en-US" dirty="0"/>
              <a:t>HR Technology &amp; Digital Transformation refers to the adoption of digital tools, platforms and data-driven processes to automate and enhance HR functions (e.g., recruitment, onboarding, performance, learning) (</a:t>
            </a:r>
            <a:r>
              <a:rPr lang="en-US" dirty="0" err="1"/>
              <a:t>Verlinden</a:t>
            </a:r>
            <a:r>
              <a:rPr lang="en-US" dirty="0"/>
              <a:t>, 2024).</a:t>
            </a:r>
          </a:p>
          <a:p>
            <a:pPr marL="342900" indent="-342900" fontAlgn="base">
              <a:lnSpc>
                <a:spcPct val="90000"/>
              </a:lnSpc>
              <a:buFont typeface="Arial" panose="020B0604020202020204" pitchFamily="34" charset="0"/>
              <a:buChar char="•"/>
            </a:pPr>
            <a:r>
              <a:rPr lang="en-US" dirty="0"/>
              <a:t>Key elements include automation of administrative tasks, self-service portals for employees, AI and analytics for talent decisions.</a:t>
            </a:r>
          </a:p>
          <a:p>
            <a:pPr marL="342900" indent="-342900" fontAlgn="base">
              <a:lnSpc>
                <a:spcPct val="90000"/>
              </a:lnSpc>
              <a:buFont typeface="Arial" panose="020B0604020202020204" pitchFamily="34" charset="0"/>
              <a:buChar char="•"/>
            </a:pPr>
            <a:r>
              <a:rPr lang="en-US" dirty="0"/>
              <a:t>In modern HRM, digital transformation shifts HR from administrative support to a strategic business partner with real-time capabilities (</a:t>
            </a:r>
            <a:r>
              <a:rPr lang="en-US" dirty="0" err="1"/>
              <a:t>DiRomualdo</a:t>
            </a:r>
            <a:r>
              <a:rPr lang="en-US" dirty="0"/>
              <a:t>, </a:t>
            </a:r>
            <a:r>
              <a:rPr lang="en-US" dirty="0" err="1"/>
              <a:t>Girimonte</a:t>
            </a:r>
            <a:r>
              <a:rPr lang="en-US" dirty="0"/>
              <a:t> and </a:t>
            </a:r>
            <a:r>
              <a:rPr lang="en-US" dirty="0" err="1"/>
              <a:t>Derryberry</a:t>
            </a:r>
            <a:r>
              <a:rPr lang="en-US" dirty="0"/>
              <a:t>, 2023).</a:t>
            </a:r>
          </a:p>
          <a:p>
            <a:pPr marL="342900" indent="-342900" fontAlgn="base">
              <a:lnSpc>
                <a:spcPct val="90000"/>
              </a:lnSpc>
              <a:buFont typeface="Arial" panose="020B0604020202020204" pitchFamily="34" charset="0"/>
              <a:buChar char="•"/>
            </a:pPr>
            <a:r>
              <a:rPr lang="en-US" dirty="0"/>
              <a:t>Benefits: improved efficiency, better employee experience, data-based decision making and agility in workforce management.</a:t>
            </a:r>
          </a:p>
          <a:p>
            <a:pPr marL="342900" indent="-342900" fontAlgn="base">
              <a:lnSpc>
                <a:spcPct val="90000"/>
              </a:lnSpc>
              <a:buFont typeface="Arial" panose="020B0604020202020204" pitchFamily="34" charset="0"/>
              <a:buChar char="•"/>
            </a:pPr>
            <a:r>
              <a:rPr lang="en-US" dirty="0"/>
              <a:t>For a global firm like Unilever, embracing HR tech is critical to managing large, diverse talent pools across geographies and aligning HR with global strategy.</a:t>
            </a:r>
          </a:p>
        </p:txBody>
      </p:sp>
      <p:sp>
        <p:nvSpPr>
          <p:cNvPr id="17" name="Title 1">
            <a:extLst>
              <a:ext uri="{FF2B5EF4-FFF2-40B4-BE49-F238E27FC236}">
                <a16:creationId xmlns:a16="http://schemas.microsoft.com/office/drawing/2014/main" id="{A13BD838-DC84-80C8-1D82-9CF8ABCC9919}"/>
              </a:ext>
            </a:extLst>
          </p:cNvPr>
          <p:cNvSpPr txBox="1">
            <a:spLocks/>
          </p:cNvSpPr>
          <p:nvPr/>
        </p:nvSpPr>
        <p:spPr>
          <a:xfrm>
            <a:off x="467591" y="1271587"/>
            <a:ext cx="9875463" cy="371316"/>
          </a:xfrm>
          <a:prstGeom prst="rect">
            <a:avLst/>
          </a:prstGeom>
        </p:spPr>
        <p:txBody>
          <a:bodyPr vert="horz" lIns="91440" tIns="0" rIns="91440" bIns="0" rtlCol="0" anchor="b" anchorCtr="0">
            <a:normAutofit fontScale="85000" lnSpcReduction="20000"/>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Arial" panose="020B0604020202020204" pitchFamily="34" charset="0"/>
              </a:defRPr>
            </a:lvl1pPr>
          </a:lstStyle>
          <a:p>
            <a:pPr>
              <a:lnSpc>
                <a:spcPct val="90000"/>
              </a:lnSpc>
              <a:spcAft>
                <a:spcPts val="600"/>
              </a:spcAft>
            </a:pPr>
            <a:r>
              <a:rPr lang="en-US" dirty="0"/>
              <a:t>Overview</a:t>
            </a:r>
            <a:endParaRPr lang="en-US" sz="2000" b="1" kern="1200" cap="all" baseline="0" dirty="0">
              <a:latin typeface="+mj-lt"/>
              <a:ea typeface="+mj-ea"/>
              <a:cs typeface="+mj-cs"/>
            </a:endParaRPr>
          </a:p>
        </p:txBody>
      </p:sp>
      <p:sp>
        <p:nvSpPr>
          <p:cNvPr id="18" name="Title 1">
            <a:extLst>
              <a:ext uri="{FF2B5EF4-FFF2-40B4-BE49-F238E27FC236}">
                <a16:creationId xmlns:a16="http://schemas.microsoft.com/office/drawing/2014/main" id="{36BE77B2-4476-D716-C47E-C0ADDDA9779E}"/>
              </a:ext>
            </a:extLst>
          </p:cNvPr>
          <p:cNvSpPr txBox="1">
            <a:spLocks/>
          </p:cNvSpPr>
          <p:nvPr/>
        </p:nvSpPr>
        <p:spPr>
          <a:xfrm>
            <a:off x="1550563" y="457199"/>
            <a:ext cx="9875463" cy="471489"/>
          </a:xfrm>
          <a:prstGeom prst="rect">
            <a:avLst/>
          </a:prstGeom>
        </p:spPr>
        <p:txBody>
          <a:bodyPr vert="horz" lIns="91440" tIns="0" rIns="91440" bIns="0" rtlCol="0" anchor="b" anchorCtr="0">
            <a:normAutofit/>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Arial" panose="020B0604020202020204" pitchFamily="34" charset="0"/>
              </a:defRPr>
            </a:lvl1pPr>
          </a:lstStyle>
          <a:p>
            <a:pPr>
              <a:lnSpc>
                <a:spcPct val="90000"/>
              </a:lnSpc>
              <a:spcAft>
                <a:spcPts val="600"/>
              </a:spcAft>
            </a:pPr>
            <a:r>
              <a:rPr lang="pl-PL" sz="2000" dirty="0"/>
              <a:t>Student 2 – HR Technology &amp; Digital </a:t>
            </a:r>
            <a:r>
              <a:rPr lang="pl-PL" sz="2000" dirty="0" err="1"/>
              <a:t>Transformation</a:t>
            </a:r>
            <a:endParaRPr lang="en-US" sz="2000" b="1" kern="1200" cap="all" baseline="0" dirty="0">
              <a:latin typeface="+mj-lt"/>
              <a:ea typeface="+mj-ea"/>
              <a:cs typeface="+mj-cs"/>
            </a:endParaRPr>
          </a:p>
        </p:txBody>
      </p:sp>
    </p:spTree>
    <p:extLst>
      <p:ext uri="{BB962C8B-B14F-4D97-AF65-F5344CB8AC3E}">
        <p14:creationId xmlns:p14="http://schemas.microsoft.com/office/powerpoint/2010/main" val="4072101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F2EA1-D123-3AE2-E03B-7CDF2AFD0F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F300C6-8751-786E-D949-47E7E34D9B4B}"/>
              </a:ext>
            </a:extLst>
          </p:cNvPr>
          <p:cNvSpPr>
            <a:spLocks noGrp="1"/>
          </p:cNvSpPr>
          <p:nvPr>
            <p:ph type="title"/>
          </p:nvPr>
        </p:nvSpPr>
        <p:spPr>
          <a:xfrm>
            <a:off x="914400" y="550883"/>
            <a:ext cx="7843837" cy="1012782"/>
          </a:xfrm>
        </p:spPr>
        <p:txBody>
          <a:bodyPr anchor="b">
            <a:normAutofit fontScale="90000"/>
          </a:bodyPr>
          <a:lstStyle/>
          <a:p>
            <a:r>
              <a:rPr lang="pl-PL" dirty="0" err="1"/>
              <a:t>Unilever’s</a:t>
            </a:r>
            <a:r>
              <a:rPr lang="pl-PL" dirty="0"/>
              <a:t> HR Tech </a:t>
            </a:r>
            <a:r>
              <a:rPr lang="pl-PL" dirty="0" err="1"/>
              <a:t>Practices</a:t>
            </a:r>
            <a:endParaRPr lang="en-US" dirty="0"/>
          </a:p>
        </p:txBody>
      </p:sp>
      <p:sp>
        <p:nvSpPr>
          <p:cNvPr id="16" name="Content Placeholder 4">
            <a:extLst>
              <a:ext uri="{FF2B5EF4-FFF2-40B4-BE49-F238E27FC236}">
                <a16:creationId xmlns:a16="http://schemas.microsoft.com/office/drawing/2014/main" id="{CC5BD06E-10D4-B4EB-5BF1-793D84249B6A}"/>
              </a:ext>
            </a:extLst>
          </p:cNvPr>
          <p:cNvSpPr>
            <a:spLocks noGrp="1"/>
          </p:cNvSpPr>
          <p:nvPr>
            <p:ph idx="13"/>
          </p:nvPr>
        </p:nvSpPr>
        <p:spPr>
          <a:xfrm>
            <a:off x="914400" y="2331791"/>
            <a:ext cx="5559136" cy="3721817"/>
          </a:xfrm>
        </p:spPr>
        <p:txBody>
          <a:bodyPr>
            <a:normAutofit lnSpcReduction="10000"/>
          </a:bodyPr>
          <a:lstStyle/>
          <a:p>
            <a:pPr marL="285750" indent="-285750" fontAlgn="base">
              <a:buFont typeface="Arial" panose="020B0604020202020204" pitchFamily="34" charset="0"/>
              <a:buChar char="•"/>
            </a:pPr>
            <a:r>
              <a:rPr lang="en-US" sz="1400" dirty="0"/>
              <a:t>Unilever implements AI-based screening and gamified tests in the recruitment process, which processes an average of 1.8 million applications each year and saves enormous time-to-hire on average (Marr, 2021). </a:t>
            </a:r>
          </a:p>
          <a:p>
            <a:pPr marL="285750" indent="-285750" fontAlgn="base">
              <a:buFont typeface="Arial" panose="020B0604020202020204" pitchFamily="34" charset="0"/>
              <a:buChar char="•"/>
            </a:pPr>
            <a:r>
              <a:rPr lang="en-US" sz="1400" dirty="0"/>
              <a:t>The platform called FLEX Experiences is an internal mobility platform based on AI that is used to pair employees with opportunities all around the world - meaning that people can develop their skills flexibly in 90+ countries.</a:t>
            </a:r>
          </a:p>
          <a:p>
            <a:pPr marL="285750" indent="-285750" fontAlgn="base">
              <a:buFont typeface="Arial" panose="020B0604020202020204" pitchFamily="34" charset="0"/>
              <a:buChar char="•"/>
            </a:pPr>
            <a:r>
              <a:rPr lang="en-US" sz="1400" dirty="0"/>
              <a:t>HR analytics and digital dashboards offer real-time talent insights; HR is experiencing better decision-making by using technology and data. </a:t>
            </a:r>
          </a:p>
          <a:p>
            <a:pPr marL="285750" indent="-285750" fontAlgn="base">
              <a:buFont typeface="Arial" panose="020B0604020202020204" pitchFamily="34" charset="0"/>
              <a:buChar char="•"/>
            </a:pPr>
            <a:r>
              <a:rPr lang="en-US" sz="1400" dirty="0"/>
              <a:t>By the year 31st December 2024, Unilever is planning to train 23,000 people on AI usage, which indicates that the company will invest in digital literacy among HR and operating employees (Unilever PLC, 2025). </a:t>
            </a:r>
          </a:p>
          <a:p>
            <a:pPr marL="285750" indent="-285750" fontAlgn="base">
              <a:buFont typeface="Arial" panose="020B0604020202020204" pitchFamily="34" charset="0"/>
              <a:buChar char="•"/>
            </a:pPr>
            <a:r>
              <a:rPr lang="en-US" sz="1400" dirty="0"/>
              <a:t>The transition of the company to cloud services and 500+ AI solutions around the world has put in place a single digital HR and talent ecosystem (Unilever PLC, 2025).</a:t>
            </a:r>
          </a:p>
        </p:txBody>
      </p:sp>
      <p:sp>
        <p:nvSpPr>
          <p:cNvPr id="3" name="Slide Number Placeholder 2">
            <a:extLst>
              <a:ext uri="{FF2B5EF4-FFF2-40B4-BE49-F238E27FC236}">
                <a16:creationId xmlns:a16="http://schemas.microsoft.com/office/drawing/2014/main" id="{EB0330AD-515F-70AE-22A5-8E0AE8C42E80}"/>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10</a:t>
            </a:fld>
            <a:endParaRPr lang="en-US"/>
          </a:p>
        </p:txBody>
      </p:sp>
      <p:pic>
        <p:nvPicPr>
          <p:cNvPr id="5" name="Picture 4">
            <a:extLst>
              <a:ext uri="{FF2B5EF4-FFF2-40B4-BE49-F238E27FC236}">
                <a16:creationId xmlns:a16="http://schemas.microsoft.com/office/drawing/2014/main" id="{2CD7D038-D63B-7C3C-E7B4-C4CF73B1192D}"/>
              </a:ext>
            </a:extLst>
          </p:cNvPr>
          <p:cNvPicPr>
            <a:picLocks noChangeAspect="1"/>
          </p:cNvPicPr>
          <p:nvPr/>
        </p:nvPicPr>
        <p:blipFill>
          <a:blip r:embed="rId3"/>
          <a:stretch>
            <a:fillRect/>
          </a:stretch>
        </p:blipFill>
        <p:spPr>
          <a:xfrm>
            <a:off x="6473536" y="2331791"/>
            <a:ext cx="5546150" cy="3039478"/>
          </a:xfrm>
          <a:prstGeom prst="rect">
            <a:avLst/>
          </a:prstGeom>
        </p:spPr>
      </p:pic>
      <p:sp>
        <p:nvSpPr>
          <p:cNvPr id="6" name="Content Placeholder 2">
            <a:extLst>
              <a:ext uri="{FF2B5EF4-FFF2-40B4-BE49-F238E27FC236}">
                <a16:creationId xmlns:a16="http://schemas.microsoft.com/office/drawing/2014/main" id="{762BE3F0-4B5A-AC8E-CDE1-2C9A0B6C94D3}"/>
              </a:ext>
            </a:extLst>
          </p:cNvPr>
          <p:cNvSpPr txBox="1">
            <a:spLocks/>
          </p:cNvSpPr>
          <p:nvPr/>
        </p:nvSpPr>
        <p:spPr>
          <a:xfrm>
            <a:off x="6754091" y="5526333"/>
            <a:ext cx="4893835" cy="653532"/>
          </a:xfrm>
          <a:prstGeom prst="rect">
            <a:avLst/>
          </a:prstGeom>
        </p:spPr>
        <p:txBody>
          <a:bodyPr vert="horz" lIns="91440" tIns="0" rIns="91440" bIns="0" rtlCol="0">
            <a:normAutofit/>
          </a:bodyPr>
          <a:lstStyle>
            <a:lvl1pPr marL="347472"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1pPr>
            <a:lvl2pPr marL="6858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2pPr>
            <a:lvl3pPr marL="11430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lnSpc>
                <a:spcPct val="90000"/>
              </a:lnSpc>
              <a:buNone/>
            </a:pPr>
            <a:r>
              <a:rPr lang="en-US" sz="1500" dirty="0"/>
              <a:t>Figure: HR Tech Adoption at Unilever</a:t>
            </a:r>
          </a:p>
        </p:txBody>
      </p:sp>
    </p:spTree>
    <p:extLst>
      <p:ext uri="{BB962C8B-B14F-4D97-AF65-F5344CB8AC3E}">
        <p14:creationId xmlns:p14="http://schemas.microsoft.com/office/powerpoint/2010/main" val="3333523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E95AD3-268C-CE5E-3EFE-2116E4E2939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6C59484-B407-1DA8-0C7E-892FE9367F50}"/>
              </a:ext>
            </a:extLst>
          </p:cNvPr>
          <p:cNvSpPr>
            <a:spLocks noGrp="1"/>
          </p:cNvSpPr>
          <p:nvPr>
            <p:ph type="title"/>
          </p:nvPr>
        </p:nvSpPr>
        <p:spPr>
          <a:xfrm>
            <a:off x="758953" y="291361"/>
            <a:ext cx="6857584" cy="903594"/>
          </a:xfrm>
        </p:spPr>
        <p:txBody>
          <a:bodyPr anchor="b">
            <a:normAutofit/>
          </a:bodyPr>
          <a:lstStyle/>
          <a:p>
            <a:r>
              <a:rPr lang="pl-PL" dirty="0"/>
              <a:t>Role of Line </a:t>
            </a:r>
            <a:r>
              <a:rPr lang="pl-PL" dirty="0" err="1"/>
              <a:t>Managers</a:t>
            </a:r>
            <a:endParaRPr lang="en-US" dirty="0"/>
          </a:p>
        </p:txBody>
      </p:sp>
      <p:sp>
        <p:nvSpPr>
          <p:cNvPr id="19" name="Slide Number Placeholder 2">
            <a:extLst>
              <a:ext uri="{FF2B5EF4-FFF2-40B4-BE49-F238E27FC236}">
                <a16:creationId xmlns:a16="http://schemas.microsoft.com/office/drawing/2014/main" id="{38CE5010-D0C6-3694-00E2-ACFCB28AC420}"/>
              </a:ext>
            </a:extLst>
          </p:cNvPr>
          <p:cNvSpPr>
            <a:spLocks noGrp="1"/>
          </p:cNvSpPr>
          <p:nvPr>
            <p:ph type="sldNum" sz="quarter" idx="12"/>
          </p:nvPr>
        </p:nvSpPr>
        <p:spPr>
          <a:xfrm>
            <a:off x="10438475" y="457199"/>
            <a:ext cx="987552" cy="244503"/>
          </a:xfrm>
        </p:spPr>
        <p:txBody>
          <a:bodyPr/>
          <a:lstStyle/>
          <a:p>
            <a:pPr>
              <a:spcAft>
                <a:spcPts val="600"/>
              </a:spcAft>
            </a:pPr>
            <a:fld id="{48F63A3B-78C7-47BE-AE5E-E10140E04643}" type="slidenum">
              <a:rPr lang="en-US" smtClean="0"/>
              <a:pPr>
                <a:spcAft>
                  <a:spcPts val="600"/>
                </a:spcAft>
              </a:pPr>
              <a:t>11</a:t>
            </a:fld>
            <a:endParaRPr lang="en-US"/>
          </a:p>
        </p:txBody>
      </p:sp>
      <p:sp>
        <p:nvSpPr>
          <p:cNvPr id="14" name="Content Placeholder 7">
            <a:extLst>
              <a:ext uri="{FF2B5EF4-FFF2-40B4-BE49-F238E27FC236}">
                <a16:creationId xmlns:a16="http://schemas.microsoft.com/office/drawing/2014/main" id="{D6FABF7B-D048-3B4A-CECB-2841501E1304}"/>
              </a:ext>
            </a:extLst>
          </p:cNvPr>
          <p:cNvSpPr>
            <a:spLocks noGrp="1"/>
          </p:cNvSpPr>
          <p:nvPr>
            <p:ph type="body" sz="half" idx="2"/>
          </p:nvPr>
        </p:nvSpPr>
        <p:spPr>
          <a:xfrm>
            <a:off x="758952" y="1704109"/>
            <a:ext cx="5413248" cy="4592781"/>
          </a:xfrm>
        </p:spPr>
        <p:txBody>
          <a:bodyPr>
            <a:normAutofit/>
          </a:bodyPr>
          <a:lstStyle/>
          <a:p>
            <a:pPr marL="285750" indent="-285750" fontAlgn="base">
              <a:buFont typeface="Arial" panose="020B0604020202020204" pitchFamily="34" charset="0"/>
              <a:buChar char="•"/>
            </a:pPr>
            <a:r>
              <a:rPr lang="en-US" sz="1400" dirty="0"/>
              <a:t>Unilever line managers are in charge of </a:t>
            </a:r>
            <a:r>
              <a:rPr lang="en-US" sz="1400" dirty="0" err="1"/>
              <a:t>digitising</a:t>
            </a:r>
            <a:r>
              <a:rPr lang="en-US" sz="1400" dirty="0"/>
              <a:t> HR (e.g. self-service portals, automated approvals) workflows that simplify operations and </a:t>
            </a:r>
            <a:r>
              <a:rPr lang="en-US" sz="1400" dirty="0" err="1"/>
              <a:t>minimise</a:t>
            </a:r>
            <a:r>
              <a:rPr lang="en-US" sz="1400" dirty="0"/>
              <a:t> people work (Unilever PLC, 2025). </a:t>
            </a:r>
          </a:p>
          <a:p>
            <a:pPr marL="285750" indent="-285750" fontAlgn="base">
              <a:buFont typeface="Arial" panose="020B0604020202020204" pitchFamily="34" charset="0"/>
              <a:buChar char="•"/>
            </a:pPr>
            <a:r>
              <a:rPr lang="en-US" sz="1400" dirty="0"/>
              <a:t>They receive live employee-level dashboards (performance measurements, turnover rates, training courses) that allow making more timely and informed decisions (</a:t>
            </a:r>
            <a:r>
              <a:rPr lang="en-US" sz="1400" dirty="0" err="1"/>
              <a:t>ukg.co</a:t>
            </a:r>
            <a:r>
              <a:rPr lang="en-US" sz="1400" dirty="0"/>
              <a:t>, 2025). </a:t>
            </a:r>
          </a:p>
          <a:p>
            <a:pPr marL="285750" indent="-285750" fontAlgn="base">
              <a:buFont typeface="Arial" panose="020B0604020202020204" pitchFamily="34" charset="0"/>
              <a:buChar char="•"/>
            </a:pPr>
            <a:r>
              <a:rPr lang="en-US" sz="1400" dirty="0"/>
              <a:t>The managers will be tasked with tracking the major digital HR KPIs (e.g., time-to-hire, engagement scores) through analytics tools, aligning the team performance with the business objectives (Choudhary, 2025). </a:t>
            </a:r>
          </a:p>
          <a:p>
            <a:pPr marL="285750" indent="-285750" fontAlgn="base">
              <a:buFont typeface="Arial" panose="020B0604020202020204" pitchFamily="34" charset="0"/>
              <a:buChar char="•"/>
            </a:pPr>
            <a:r>
              <a:rPr lang="en-US" sz="1400" dirty="0"/>
              <a:t>Through digital-based system line managers can </a:t>
            </a:r>
            <a:r>
              <a:rPr lang="en-US" sz="1400" dirty="0" err="1"/>
              <a:t>customise</a:t>
            </a:r>
            <a:r>
              <a:rPr lang="en-US" sz="1400" dirty="0"/>
              <a:t> feedback and development channels to employees to facilitate talent management agility. </a:t>
            </a:r>
          </a:p>
          <a:p>
            <a:pPr marL="285750" indent="-285750" fontAlgn="base">
              <a:buFont typeface="Arial" panose="020B0604020202020204" pitchFamily="34" charset="0"/>
              <a:buChar char="•"/>
            </a:pPr>
            <a:r>
              <a:rPr lang="en-US" sz="1400" dirty="0"/>
              <a:t>With technology taking the center stage, managers need to be digitally savvy and create a culture of introducing data-driven insights in day-to-day leadership and communication.</a:t>
            </a:r>
          </a:p>
        </p:txBody>
      </p:sp>
      <p:sp>
        <p:nvSpPr>
          <p:cNvPr id="4" name="Slide Number Placeholder 3" hidden="1">
            <a:extLst>
              <a:ext uri="{FF2B5EF4-FFF2-40B4-BE49-F238E27FC236}">
                <a16:creationId xmlns:a16="http://schemas.microsoft.com/office/drawing/2014/main" id="{FD789E90-5DF1-1C70-84D1-705BB9ABA304}"/>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11</a:t>
            </a:fld>
            <a:endParaRPr lang="en-US"/>
          </a:p>
        </p:txBody>
      </p:sp>
      <p:pic>
        <p:nvPicPr>
          <p:cNvPr id="6" name="Picture 5">
            <a:extLst>
              <a:ext uri="{FF2B5EF4-FFF2-40B4-BE49-F238E27FC236}">
                <a16:creationId xmlns:a16="http://schemas.microsoft.com/office/drawing/2014/main" id="{12C59006-CCF0-392C-61B7-8E05C98CA6D4}"/>
              </a:ext>
            </a:extLst>
          </p:cNvPr>
          <p:cNvPicPr>
            <a:picLocks noChangeAspect="1"/>
          </p:cNvPicPr>
          <p:nvPr/>
        </p:nvPicPr>
        <p:blipFill>
          <a:blip r:embed="rId3"/>
          <a:stretch>
            <a:fillRect/>
          </a:stretch>
        </p:blipFill>
        <p:spPr>
          <a:xfrm>
            <a:off x="6473029" y="1791975"/>
            <a:ext cx="5296526" cy="3752298"/>
          </a:xfrm>
          <a:prstGeom prst="rect">
            <a:avLst/>
          </a:prstGeom>
        </p:spPr>
      </p:pic>
      <p:sp>
        <p:nvSpPr>
          <p:cNvPr id="7" name="Content Placeholder 2">
            <a:extLst>
              <a:ext uri="{FF2B5EF4-FFF2-40B4-BE49-F238E27FC236}">
                <a16:creationId xmlns:a16="http://schemas.microsoft.com/office/drawing/2014/main" id="{52822ECF-6FB9-CB07-FE56-EE54DCD07D2B}"/>
              </a:ext>
            </a:extLst>
          </p:cNvPr>
          <p:cNvSpPr txBox="1">
            <a:spLocks/>
          </p:cNvSpPr>
          <p:nvPr/>
        </p:nvSpPr>
        <p:spPr>
          <a:xfrm>
            <a:off x="6754091" y="5617773"/>
            <a:ext cx="4893835" cy="653532"/>
          </a:xfrm>
          <a:prstGeom prst="rect">
            <a:avLst/>
          </a:prstGeom>
        </p:spPr>
        <p:txBody>
          <a:bodyPr vert="horz" lIns="91440" tIns="0" rIns="91440" bIns="0" rtlCol="0">
            <a:normAutofit/>
          </a:bodyPr>
          <a:lstStyle>
            <a:lvl1pPr marL="347472"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1pPr>
            <a:lvl2pPr marL="6858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2pPr>
            <a:lvl3pPr marL="11430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lnSpc>
                <a:spcPct val="90000"/>
              </a:lnSpc>
              <a:buNone/>
            </a:pPr>
            <a:r>
              <a:rPr lang="en-US" sz="1500" dirty="0"/>
              <a:t>Figure: Line Manager Task Completion Before vs After HR Tech Adoption</a:t>
            </a:r>
          </a:p>
        </p:txBody>
      </p:sp>
    </p:spTree>
    <p:extLst>
      <p:ext uri="{BB962C8B-B14F-4D97-AF65-F5344CB8AC3E}">
        <p14:creationId xmlns:p14="http://schemas.microsoft.com/office/powerpoint/2010/main" val="160101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99F8D-E09B-2281-2300-82A651E2E8E4}"/>
              </a:ext>
            </a:extLst>
          </p:cNvPr>
          <p:cNvSpPr>
            <a:spLocks noGrp="1"/>
          </p:cNvSpPr>
          <p:nvPr>
            <p:ph type="title"/>
          </p:nvPr>
        </p:nvSpPr>
        <p:spPr>
          <a:xfrm>
            <a:off x="765973" y="454812"/>
            <a:ext cx="7780364" cy="1524662"/>
          </a:xfrm>
        </p:spPr>
        <p:txBody>
          <a:bodyPr/>
          <a:lstStyle/>
          <a:p>
            <a:r>
              <a:rPr lang="pl-PL" dirty="0" err="1"/>
              <a:t>Key</a:t>
            </a:r>
            <a:r>
              <a:rPr lang="pl-PL" dirty="0"/>
              <a:t> HR Tech </a:t>
            </a:r>
            <a:r>
              <a:rPr lang="pl-PL" dirty="0" err="1"/>
              <a:t>Challenges</a:t>
            </a:r>
            <a:endParaRPr lang="en-PK" dirty="0"/>
          </a:p>
        </p:txBody>
      </p:sp>
      <p:sp>
        <p:nvSpPr>
          <p:cNvPr id="3" name="Slide Number Placeholder 2">
            <a:extLst>
              <a:ext uri="{FF2B5EF4-FFF2-40B4-BE49-F238E27FC236}">
                <a16:creationId xmlns:a16="http://schemas.microsoft.com/office/drawing/2014/main" id="{3A577CB9-EB3E-5A88-C980-466899DED7EC}"/>
              </a:ext>
            </a:extLst>
          </p:cNvPr>
          <p:cNvSpPr>
            <a:spLocks noGrp="1"/>
          </p:cNvSpPr>
          <p:nvPr>
            <p:ph type="sldNum" sz="quarter" idx="12"/>
          </p:nvPr>
        </p:nvSpPr>
        <p:spPr/>
        <p:txBody>
          <a:bodyPr/>
          <a:lstStyle/>
          <a:p>
            <a:fld id="{48F63A3B-78C7-47BE-AE5E-E10140E04643}" type="slidenum">
              <a:rPr lang="en-US" smtClean="0"/>
              <a:pPr/>
              <a:t>12</a:t>
            </a:fld>
            <a:endParaRPr lang="en-US" dirty="0"/>
          </a:p>
        </p:txBody>
      </p:sp>
      <p:sp>
        <p:nvSpPr>
          <p:cNvPr id="5" name="Content Placeholder 4">
            <a:extLst>
              <a:ext uri="{FF2B5EF4-FFF2-40B4-BE49-F238E27FC236}">
                <a16:creationId xmlns:a16="http://schemas.microsoft.com/office/drawing/2014/main" id="{3AFBBAFD-75D9-5FED-3E92-BB5A958D49A3}"/>
              </a:ext>
            </a:extLst>
          </p:cNvPr>
          <p:cNvSpPr>
            <a:spLocks noGrp="1"/>
          </p:cNvSpPr>
          <p:nvPr>
            <p:ph idx="1"/>
          </p:nvPr>
        </p:nvSpPr>
        <p:spPr>
          <a:xfrm>
            <a:off x="5183187" y="2283613"/>
            <a:ext cx="6242839" cy="3577437"/>
          </a:xfrm>
        </p:spPr>
        <p:txBody>
          <a:bodyPr>
            <a:normAutofit fontScale="92500"/>
          </a:bodyPr>
          <a:lstStyle/>
          <a:p>
            <a:pPr marL="0" indent="0">
              <a:buNone/>
            </a:pPr>
            <a:endParaRPr lang="en-GB" sz="1600" b="1" dirty="0"/>
          </a:p>
          <a:p>
            <a:endParaRPr lang="en-GB" sz="1600" b="1" dirty="0"/>
          </a:p>
          <a:p>
            <a:r>
              <a:rPr lang="en-GB" sz="1600" b="1" dirty="0"/>
              <a:t>Global system complexity &amp; infrastructure scale</a:t>
            </a:r>
            <a:br>
              <a:rPr lang="en-GB" sz="1600" dirty="0"/>
            </a:br>
            <a:r>
              <a:rPr lang="en-GB" sz="1600" dirty="0"/>
              <a:t>The company’s tech estate is vast: over 1,500 applications, 8 petabytes of data, 25,000 data pipelines, processing ~240 terabytes/week and 3+ billion transactions. A major challenge is “keeping everything running smoothly across various functions and markets” </a:t>
            </a:r>
            <a:r>
              <a:rPr lang="en-US" sz="1600" dirty="0"/>
              <a:t>(Marr, 2021)</a:t>
            </a:r>
            <a:r>
              <a:rPr lang="en-GB" sz="1600" dirty="0"/>
              <a:t>.</a:t>
            </a:r>
          </a:p>
          <a:p>
            <a:endParaRPr lang="en-GB" sz="1600" dirty="0"/>
          </a:p>
          <a:p>
            <a:r>
              <a:rPr lang="en-GB" sz="1600" b="1" dirty="0"/>
              <a:t>Recruitment scale &amp; digital biases</a:t>
            </a:r>
            <a:br>
              <a:rPr lang="en-GB" sz="1600" dirty="0"/>
            </a:br>
            <a:r>
              <a:rPr lang="en-GB" sz="1600" dirty="0"/>
              <a:t>With over 1.8 million job applications annually, Unilever uses AI and algorithmic tools in recruitment. Reports note “technological challenges that arise from increased use of AI” such as bias, lack of human interface, fairness, candidate experience decision-making (Venugopal et al., 2024).</a:t>
            </a:r>
            <a:endParaRPr lang="en-PK" sz="1600" dirty="0"/>
          </a:p>
        </p:txBody>
      </p:sp>
      <p:pic>
        <p:nvPicPr>
          <p:cNvPr id="6" name="Picture 5" descr="A blue graph with white text&#10;&#10;Description automatically generated">
            <a:extLst>
              <a:ext uri="{FF2B5EF4-FFF2-40B4-BE49-F238E27FC236}">
                <a16:creationId xmlns:a16="http://schemas.microsoft.com/office/drawing/2014/main" id="{04F5B003-FE51-913F-070F-CC83FB0A41DB}"/>
              </a:ext>
            </a:extLst>
          </p:cNvPr>
          <p:cNvPicPr>
            <a:picLocks noChangeAspect="1"/>
          </p:cNvPicPr>
          <p:nvPr/>
        </p:nvPicPr>
        <p:blipFill>
          <a:blip r:embed="rId3"/>
          <a:stretch>
            <a:fillRect/>
          </a:stretch>
        </p:blipFill>
        <p:spPr>
          <a:xfrm>
            <a:off x="641317" y="2283613"/>
            <a:ext cx="4014838" cy="2488069"/>
          </a:xfrm>
          <a:prstGeom prst="rect">
            <a:avLst/>
          </a:prstGeom>
        </p:spPr>
      </p:pic>
      <p:sp>
        <p:nvSpPr>
          <p:cNvPr id="7" name="Content Placeholder 2">
            <a:extLst>
              <a:ext uri="{FF2B5EF4-FFF2-40B4-BE49-F238E27FC236}">
                <a16:creationId xmlns:a16="http://schemas.microsoft.com/office/drawing/2014/main" id="{87A0DAB6-DDB7-F2A6-F5E7-0DE5033E185C}"/>
              </a:ext>
            </a:extLst>
          </p:cNvPr>
          <p:cNvSpPr txBox="1">
            <a:spLocks/>
          </p:cNvSpPr>
          <p:nvPr/>
        </p:nvSpPr>
        <p:spPr>
          <a:xfrm>
            <a:off x="289352" y="4793312"/>
            <a:ext cx="4893835" cy="653532"/>
          </a:xfrm>
          <a:prstGeom prst="rect">
            <a:avLst/>
          </a:prstGeom>
        </p:spPr>
        <p:txBody>
          <a:bodyPr vert="horz" lIns="91440" tIns="0" rIns="91440" bIns="0" rtlCol="0">
            <a:normAutofit/>
          </a:bodyPr>
          <a:lstStyle>
            <a:lvl1pPr marL="347472"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1pPr>
            <a:lvl2pPr marL="6858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2pPr>
            <a:lvl3pPr marL="11430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lnSpc>
                <a:spcPct val="90000"/>
              </a:lnSpc>
              <a:buNone/>
            </a:pPr>
            <a:r>
              <a:rPr lang="en-US" sz="1500" dirty="0"/>
              <a:t>Figure: Annual applications vs annual hires for Unilever.</a:t>
            </a:r>
          </a:p>
          <a:p>
            <a:pPr marL="0" indent="0" algn="ctr" fontAlgn="base">
              <a:lnSpc>
                <a:spcPct val="90000"/>
              </a:lnSpc>
              <a:buNone/>
            </a:pPr>
            <a:r>
              <a:rPr lang="en-US" sz="1500" dirty="0"/>
              <a:t>Source: (Marr, 2021) </a:t>
            </a:r>
          </a:p>
        </p:txBody>
      </p:sp>
    </p:spTree>
    <p:extLst>
      <p:ext uri="{BB962C8B-B14F-4D97-AF65-F5344CB8AC3E}">
        <p14:creationId xmlns:p14="http://schemas.microsoft.com/office/powerpoint/2010/main" val="2604198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A086B-B1E4-F9B9-D9BB-A4EAB18D25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879A37-6E43-72FF-9FFD-993CD72C7545}"/>
              </a:ext>
            </a:extLst>
          </p:cNvPr>
          <p:cNvSpPr>
            <a:spLocks noGrp="1"/>
          </p:cNvSpPr>
          <p:nvPr>
            <p:ph type="title"/>
          </p:nvPr>
        </p:nvSpPr>
        <p:spPr>
          <a:xfrm>
            <a:off x="760938" y="312921"/>
            <a:ext cx="7675139" cy="1527048"/>
          </a:xfrm>
        </p:spPr>
        <p:txBody>
          <a:bodyPr anchor="b">
            <a:normAutofit/>
          </a:bodyPr>
          <a:lstStyle/>
          <a:p>
            <a:r>
              <a:rPr lang="pl-PL" dirty="0"/>
              <a:t>Strategic </a:t>
            </a:r>
            <a:r>
              <a:rPr lang="pl-PL" dirty="0" err="1"/>
              <a:t>Alignment</a:t>
            </a:r>
            <a:endParaRPr lang="en-US" dirty="0"/>
          </a:p>
        </p:txBody>
      </p:sp>
      <p:sp>
        <p:nvSpPr>
          <p:cNvPr id="3" name="Slide Number Placeholder 2">
            <a:extLst>
              <a:ext uri="{FF2B5EF4-FFF2-40B4-BE49-F238E27FC236}">
                <a16:creationId xmlns:a16="http://schemas.microsoft.com/office/drawing/2014/main" id="{71E3A2C3-BF21-6E1E-DB77-336852CD8CF5}"/>
              </a:ext>
            </a:extLst>
          </p:cNvPr>
          <p:cNvSpPr>
            <a:spLocks noGrp="1"/>
          </p:cNvSpPr>
          <p:nvPr>
            <p:ph type="sldNum" sz="quarter" idx="12"/>
          </p:nvPr>
        </p:nvSpPr>
        <p:spPr>
          <a:xfrm>
            <a:off x="10438475" y="457199"/>
            <a:ext cx="987552" cy="244503"/>
          </a:xfrm>
        </p:spPr>
        <p:txBody>
          <a:bodyPr anchor="ctr">
            <a:normAutofit/>
          </a:bodyPr>
          <a:lstStyle/>
          <a:p>
            <a:pPr>
              <a:lnSpc>
                <a:spcPct val="90000"/>
              </a:lnSpc>
              <a:spcAft>
                <a:spcPts val="600"/>
              </a:spcAft>
            </a:pPr>
            <a:fld id="{48F63A3B-78C7-47BE-AE5E-E10140E04643}" type="slidenum">
              <a:rPr lang="en-US" sz="1100" smtClean="0"/>
              <a:pPr>
                <a:lnSpc>
                  <a:spcPct val="90000"/>
                </a:lnSpc>
                <a:spcAft>
                  <a:spcPts val="600"/>
                </a:spcAft>
              </a:pPr>
              <a:t>13</a:t>
            </a:fld>
            <a:endParaRPr lang="en-US" sz="1100"/>
          </a:p>
        </p:txBody>
      </p:sp>
      <p:sp>
        <p:nvSpPr>
          <p:cNvPr id="16" name="Content Placeholder 4">
            <a:extLst>
              <a:ext uri="{FF2B5EF4-FFF2-40B4-BE49-F238E27FC236}">
                <a16:creationId xmlns:a16="http://schemas.microsoft.com/office/drawing/2014/main" id="{D2B57E6F-8FB9-9171-E201-744891F1CD2D}"/>
              </a:ext>
            </a:extLst>
          </p:cNvPr>
          <p:cNvSpPr>
            <a:spLocks noGrp="1"/>
          </p:cNvSpPr>
          <p:nvPr>
            <p:ph type="body" sz="half" idx="2"/>
          </p:nvPr>
        </p:nvSpPr>
        <p:spPr>
          <a:xfrm>
            <a:off x="760938" y="2286001"/>
            <a:ext cx="6229142" cy="3811588"/>
          </a:xfrm>
        </p:spPr>
        <p:txBody>
          <a:bodyPr>
            <a:normAutofit fontScale="92500"/>
          </a:bodyPr>
          <a:lstStyle/>
          <a:p>
            <a:pPr marL="342900" indent="-342900" fontAlgn="base">
              <a:lnSpc>
                <a:spcPct val="90000"/>
              </a:lnSpc>
              <a:buFont typeface="Arial" panose="020B0604020202020204" pitchFamily="34" charset="0"/>
              <a:buChar char="•"/>
            </a:pPr>
            <a:r>
              <a:rPr lang="en-US" dirty="0"/>
              <a:t>Digital transformation of HR makes other areas of agility productive as cloud-based solutions and AI-powered process at Unilever can enable quick adjustment to the changes in the market. </a:t>
            </a:r>
          </a:p>
          <a:p>
            <a:pPr marL="342900" indent="-342900" fontAlgn="base">
              <a:lnSpc>
                <a:spcPct val="90000"/>
              </a:lnSpc>
              <a:buFont typeface="Arial" panose="020B0604020202020204" pitchFamily="34" charset="0"/>
              <a:buChar char="•"/>
            </a:pPr>
            <a:r>
              <a:rPr lang="en-US" dirty="0"/>
              <a:t>The Future of work initiative developed by Unilever is focused on flexible working models and hybrid working as well as on digital connectivity to facilitate talent experience on a global basis. </a:t>
            </a:r>
          </a:p>
          <a:p>
            <a:pPr marL="342900" indent="-342900" fontAlgn="base">
              <a:lnSpc>
                <a:spcPct val="90000"/>
              </a:lnSpc>
              <a:buFont typeface="Arial" panose="020B0604020202020204" pitchFamily="34" charset="0"/>
              <a:buChar char="•"/>
            </a:pPr>
            <a:r>
              <a:rPr lang="en-US" dirty="0"/>
              <a:t>HR technology assists in innovation building a networked, data-driven workforce and making new forms of work possible (internal mobility, project-based work, variable assignments) (Unilever, 2019). </a:t>
            </a:r>
          </a:p>
          <a:p>
            <a:pPr marL="342900" indent="-342900" fontAlgn="base">
              <a:lnSpc>
                <a:spcPct val="90000"/>
              </a:lnSpc>
              <a:buFont typeface="Arial" panose="020B0604020202020204" pitchFamily="34" charset="0"/>
              <a:buChar char="•"/>
            </a:pPr>
            <a:r>
              <a:rPr lang="en-US" dirty="0"/>
              <a:t>Unilever has been able to align talent experience with strategic business approach using digital transformation by investing talent development, digital literacy and automation to free up time to do strategic work.</a:t>
            </a:r>
          </a:p>
          <a:p>
            <a:pPr marL="342900" indent="-342900" fontAlgn="base">
              <a:lnSpc>
                <a:spcPct val="90000"/>
              </a:lnSpc>
              <a:buFont typeface="Arial" panose="020B0604020202020204" pitchFamily="34" charset="0"/>
              <a:buChar char="•"/>
            </a:pPr>
            <a:r>
              <a:rPr lang="en-US" dirty="0"/>
              <a:t>The Future of work and global leadership: Technology: Technology can facilitate consistent talent practices across geographies, and this also will make Unilever more competitive and future-fit in the talent marketplace.</a:t>
            </a:r>
          </a:p>
        </p:txBody>
      </p:sp>
      <p:pic>
        <p:nvPicPr>
          <p:cNvPr id="5" name="Picture 4">
            <a:extLst>
              <a:ext uri="{FF2B5EF4-FFF2-40B4-BE49-F238E27FC236}">
                <a16:creationId xmlns:a16="http://schemas.microsoft.com/office/drawing/2014/main" id="{C3F299F6-645D-9522-602A-13BD94E531B5}"/>
              </a:ext>
            </a:extLst>
          </p:cNvPr>
          <p:cNvPicPr>
            <a:picLocks noChangeAspect="1"/>
          </p:cNvPicPr>
          <p:nvPr/>
        </p:nvPicPr>
        <p:blipFill>
          <a:blip r:embed="rId3"/>
          <a:stretch>
            <a:fillRect/>
          </a:stretch>
        </p:blipFill>
        <p:spPr>
          <a:xfrm>
            <a:off x="7081520" y="2178202"/>
            <a:ext cx="4952820" cy="3306007"/>
          </a:xfrm>
          <a:prstGeom prst="rect">
            <a:avLst/>
          </a:prstGeom>
          <a:noFill/>
        </p:spPr>
      </p:pic>
    </p:spTree>
    <p:extLst>
      <p:ext uri="{BB962C8B-B14F-4D97-AF65-F5344CB8AC3E}">
        <p14:creationId xmlns:p14="http://schemas.microsoft.com/office/powerpoint/2010/main" val="4188118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83F14-5C13-171D-C029-B78D68FDC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2FE088-3CBE-F595-8083-866AC4184F81}"/>
              </a:ext>
            </a:extLst>
          </p:cNvPr>
          <p:cNvSpPr>
            <a:spLocks noGrp="1"/>
          </p:cNvSpPr>
          <p:nvPr>
            <p:ph type="title"/>
          </p:nvPr>
        </p:nvSpPr>
        <p:spPr>
          <a:xfrm>
            <a:off x="914400" y="1057274"/>
            <a:ext cx="10511627" cy="1012785"/>
          </a:xfrm>
        </p:spPr>
        <p:txBody>
          <a:bodyPr anchor="b">
            <a:normAutofit/>
          </a:bodyPr>
          <a:lstStyle/>
          <a:p>
            <a:r>
              <a:rPr lang="pl-PL" dirty="0"/>
              <a:t>Recommendations</a:t>
            </a:r>
          </a:p>
        </p:txBody>
      </p:sp>
      <p:sp>
        <p:nvSpPr>
          <p:cNvPr id="3" name="Slide Number Placeholder 2">
            <a:extLst>
              <a:ext uri="{FF2B5EF4-FFF2-40B4-BE49-F238E27FC236}">
                <a16:creationId xmlns:a16="http://schemas.microsoft.com/office/drawing/2014/main" id="{DEEFFDD4-9054-9B30-5E77-1B40EDC7245A}"/>
              </a:ext>
            </a:extLst>
          </p:cNvPr>
          <p:cNvSpPr>
            <a:spLocks noGrp="1"/>
          </p:cNvSpPr>
          <p:nvPr>
            <p:ph type="sldNum" sz="quarter" idx="10"/>
          </p:nvPr>
        </p:nvSpPr>
        <p:spPr>
          <a:xfrm>
            <a:off x="10358437" y="457199"/>
            <a:ext cx="1067589" cy="471489"/>
          </a:xfrm>
        </p:spPr>
        <p:txBody>
          <a:bodyPr anchor="ctr">
            <a:normAutofit/>
          </a:bodyPr>
          <a:lstStyle/>
          <a:p>
            <a:pPr>
              <a:spcAft>
                <a:spcPts val="600"/>
              </a:spcAft>
            </a:pPr>
            <a:fld id="{48F63A3B-78C7-47BE-AE5E-E10140E04643}" type="slidenum">
              <a:rPr lang="en-US" smtClean="0"/>
              <a:pPr>
                <a:spcAft>
                  <a:spcPts val="600"/>
                </a:spcAft>
              </a:pPr>
              <a:t>14</a:t>
            </a:fld>
            <a:endParaRPr lang="en-US"/>
          </a:p>
        </p:txBody>
      </p:sp>
      <p:graphicFrame>
        <p:nvGraphicFramePr>
          <p:cNvPr id="18" name="Content Placeholder 4">
            <a:extLst>
              <a:ext uri="{FF2B5EF4-FFF2-40B4-BE49-F238E27FC236}">
                <a16:creationId xmlns:a16="http://schemas.microsoft.com/office/drawing/2014/main" id="{C7D0B631-BAA6-C14A-BB8A-0B885D407445}"/>
              </a:ext>
            </a:extLst>
          </p:cNvPr>
          <p:cNvGraphicFramePr>
            <a:graphicFrameLocks noGrp="1"/>
          </p:cNvGraphicFramePr>
          <p:nvPr>
            <p:ph sz="quarter" idx="4"/>
            <p:extLst>
              <p:ext uri="{D42A27DB-BD31-4B8C-83A1-F6EECF244321}">
                <p14:modId xmlns:p14="http://schemas.microsoft.com/office/powerpoint/2010/main" val="717510620"/>
              </p:ext>
            </p:extLst>
          </p:nvPr>
        </p:nvGraphicFramePr>
        <p:xfrm>
          <a:off x="914400" y="2316067"/>
          <a:ext cx="10511627" cy="39485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0234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11B470-5A59-7FAE-1A39-BB54DD01168D}"/>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869DC0B1-008E-A272-0E05-5D66BF4A6DDC}"/>
              </a:ext>
            </a:extLst>
          </p:cNvPr>
          <p:cNvSpPr txBox="1">
            <a:spLocks/>
          </p:cNvSpPr>
          <p:nvPr/>
        </p:nvSpPr>
        <p:spPr>
          <a:xfrm>
            <a:off x="1550564" y="1585530"/>
            <a:ext cx="9875463" cy="471489"/>
          </a:xfrm>
          <a:prstGeom prst="rect">
            <a:avLst/>
          </a:prstGeom>
        </p:spPr>
        <p:txBody>
          <a:bodyPr vert="horz" lIns="91440" tIns="0" rIns="91440" bIns="0" rtlCol="0" anchor="b" anchorCtr="0">
            <a:normAutofit fontScale="85000" lnSpcReduction="10000"/>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Arial" panose="020B0604020202020204" pitchFamily="34" charset="0"/>
              </a:defRPr>
            </a:lvl1pPr>
          </a:lstStyle>
          <a:p>
            <a:pPr>
              <a:lnSpc>
                <a:spcPct val="90000"/>
              </a:lnSpc>
              <a:spcAft>
                <a:spcPts val="600"/>
              </a:spcAft>
            </a:pPr>
            <a:r>
              <a:rPr lang="en-US" dirty="0"/>
              <a:t>Reward and Remuneration - </a:t>
            </a:r>
            <a:r>
              <a:rPr lang="pl-PL" dirty="0" err="1"/>
              <a:t>Overview</a:t>
            </a:r>
            <a:endParaRPr lang="en-US" sz="2000" b="1" kern="1200" cap="all" baseline="0" dirty="0">
              <a:latin typeface="+mj-lt"/>
              <a:ea typeface="+mj-ea"/>
              <a:cs typeface="+mj-cs"/>
            </a:endParaRPr>
          </a:p>
        </p:txBody>
      </p:sp>
      <p:sp>
        <p:nvSpPr>
          <p:cNvPr id="3" name="Content Placeholder 2">
            <a:extLst>
              <a:ext uri="{FF2B5EF4-FFF2-40B4-BE49-F238E27FC236}">
                <a16:creationId xmlns:a16="http://schemas.microsoft.com/office/drawing/2014/main" id="{49C32261-296A-FF51-13A3-DF1DAC4EEDD3}"/>
              </a:ext>
            </a:extLst>
          </p:cNvPr>
          <p:cNvSpPr>
            <a:spLocks noGrp="1"/>
          </p:cNvSpPr>
          <p:nvPr>
            <p:ph sz="half" idx="2"/>
          </p:nvPr>
        </p:nvSpPr>
        <p:spPr>
          <a:xfrm>
            <a:off x="1550564" y="2303028"/>
            <a:ext cx="5829147" cy="3961593"/>
          </a:xfrm>
        </p:spPr>
        <p:txBody>
          <a:bodyPr vert="horz" lIns="91440" tIns="0" rIns="91440" bIns="0" rtlCol="0">
            <a:normAutofit fontScale="92500"/>
          </a:bodyPr>
          <a:lstStyle/>
          <a:p>
            <a:pPr fontAlgn="base"/>
            <a:r>
              <a:rPr lang="en-US" sz="1600" dirty="0"/>
              <a:t>Equitable reward systems mean fair, consistent and transparent compensation and benefits across geographies and employee groups (</a:t>
            </a:r>
            <a:r>
              <a:rPr lang="en-US" sz="1600" dirty="0" err="1"/>
              <a:t>Ariyadasa</a:t>
            </a:r>
            <a:r>
              <a:rPr lang="en-US" sz="1600" dirty="0"/>
              <a:t>, 2020).</a:t>
            </a:r>
          </a:p>
          <a:p>
            <a:pPr fontAlgn="base"/>
            <a:r>
              <a:rPr lang="en-US" sz="1600" dirty="0"/>
              <a:t>In global HRM, rewards align employee </a:t>
            </a:r>
            <a:r>
              <a:rPr lang="en-US" sz="1600" dirty="0" err="1"/>
              <a:t>behaviour</a:t>
            </a:r>
            <a:r>
              <a:rPr lang="en-US" sz="1600" dirty="0"/>
              <a:t> with </a:t>
            </a:r>
            <a:r>
              <a:rPr lang="en-US" sz="1600" dirty="0" err="1"/>
              <a:t>organisational</a:t>
            </a:r>
            <a:r>
              <a:rPr lang="en-US" sz="1600" dirty="0"/>
              <a:t> strategy, supporting global talent attraction and retention.</a:t>
            </a:r>
          </a:p>
          <a:p>
            <a:pPr fontAlgn="base"/>
            <a:r>
              <a:rPr lang="en-US" sz="1600" dirty="0"/>
              <a:t>Total-reward approaches incorporate both extrinsic (salary, bonuses) and intrinsic (recognition, development) elements to motivate diverse workforces.</a:t>
            </a:r>
          </a:p>
          <a:p>
            <a:pPr fontAlgn="base"/>
            <a:r>
              <a:rPr lang="en-US" sz="1600" dirty="0"/>
              <a:t>Equitable reward is critical in multinational firms to manage internal equity, local market competitiveness and compliance with global standards (</a:t>
            </a:r>
            <a:r>
              <a:rPr lang="en-US" sz="1600" dirty="0" err="1"/>
              <a:t>Ariyadasa</a:t>
            </a:r>
            <a:r>
              <a:rPr lang="en-US" sz="1600" dirty="0"/>
              <a:t>, 2020).</a:t>
            </a:r>
          </a:p>
          <a:p>
            <a:pPr fontAlgn="base"/>
            <a:r>
              <a:rPr lang="en-US" sz="1600" dirty="0"/>
              <a:t>Poorly designed reward systems lead to disengagement, higher turnover, and lose of alignment with business goals—thus, reward strategy is a strategic HR lever (Figueiredo et al., 2025).</a:t>
            </a:r>
          </a:p>
        </p:txBody>
      </p:sp>
      <p:sp>
        <p:nvSpPr>
          <p:cNvPr id="23" name="Slide Number Placeholder 22">
            <a:extLst>
              <a:ext uri="{FF2B5EF4-FFF2-40B4-BE49-F238E27FC236}">
                <a16:creationId xmlns:a16="http://schemas.microsoft.com/office/drawing/2014/main" id="{355BB330-D92B-3464-6ADC-275BAECB58D9}"/>
              </a:ext>
            </a:extLst>
          </p:cNvPr>
          <p:cNvSpPr>
            <a:spLocks noGrp="1"/>
          </p:cNvSpPr>
          <p:nvPr>
            <p:ph type="sldNum" sz="quarter" idx="10"/>
          </p:nvPr>
        </p:nvSpPr>
        <p:spPr>
          <a:xfrm>
            <a:off x="10438475" y="457199"/>
            <a:ext cx="987552" cy="471489"/>
          </a:xfrm>
        </p:spPr>
        <p:txBody>
          <a:bodyPr vert="horz" lIns="91440" tIns="45720" rIns="0" bIns="45720" rtlCol="0" anchor="ctr">
            <a:normAutofit/>
          </a:bodyPr>
          <a:lstStyle/>
          <a:p>
            <a:pPr>
              <a:spcAft>
                <a:spcPts val="600"/>
              </a:spcAft>
            </a:pPr>
            <a:fld id="{48F63A3B-78C7-47BE-AE5E-E10140E04643}" type="slidenum">
              <a:rPr lang="en-US" smtClean="0"/>
              <a:pPr>
                <a:spcAft>
                  <a:spcPts val="600"/>
                </a:spcAft>
              </a:pPr>
              <a:t>15</a:t>
            </a:fld>
            <a:endParaRPr lang="en-US"/>
          </a:p>
        </p:txBody>
      </p:sp>
      <p:sp>
        <p:nvSpPr>
          <p:cNvPr id="7" name="Content Placeholder 2">
            <a:extLst>
              <a:ext uri="{FF2B5EF4-FFF2-40B4-BE49-F238E27FC236}">
                <a16:creationId xmlns:a16="http://schemas.microsoft.com/office/drawing/2014/main" id="{6F573083-B682-BB65-3A20-CE32A0C6FF80}"/>
              </a:ext>
            </a:extLst>
          </p:cNvPr>
          <p:cNvSpPr txBox="1">
            <a:spLocks/>
          </p:cNvSpPr>
          <p:nvPr/>
        </p:nvSpPr>
        <p:spPr>
          <a:xfrm>
            <a:off x="7849765" y="5937855"/>
            <a:ext cx="3803756" cy="653532"/>
          </a:xfrm>
          <a:prstGeom prst="rect">
            <a:avLst/>
          </a:prstGeom>
        </p:spPr>
        <p:txBody>
          <a:bodyPr vert="horz" lIns="91440" tIns="0" rIns="91440" bIns="0" rtlCol="0">
            <a:normAutofit/>
          </a:bodyPr>
          <a:lstStyle>
            <a:lvl1pPr marL="347472"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1pPr>
            <a:lvl2pPr marL="6858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2pPr>
            <a:lvl3pPr marL="11430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lnSpc>
                <a:spcPct val="90000"/>
              </a:lnSpc>
              <a:buNone/>
            </a:pPr>
            <a:r>
              <a:rPr lang="en-US" sz="1500" dirty="0"/>
              <a:t>Figure: Total Reward Composition at Unilever</a:t>
            </a:r>
          </a:p>
        </p:txBody>
      </p:sp>
      <p:sp>
        <p:nvSpPr>
          <p:cNvPr id="9" name="Title 1">
            <a:extLst>
              <a:ext uri="{FF2B5EF4-FFF2-40B4-BE49-F238E27FC236}">
                <a16:creationId xmlns:a16="http://schemas.microsoft.com/office/drawing/2014/main" id="{897DE82F-C9C0-55CD-D0B2-7FBF8F76E782}"/>
              </a:ext>
            </a:extLst>
          </p:cNvPr>
          <p:cNvSpPr txBox="1">
            <a:spLocks/>
          </p:cNvSpPr>
          <p:nvPr/>
        </p:nvSpPr>
        <p:spPr>
          <a:xfrm>
            <a:off x="1550563" y="457199"/>
            <a:ext cx="9875463" cy="471489"/>
          </a:xfrm>
          <a:prstGeom prst="rect">
            <a:avLst/>
          </a:prstGeom>
        </p:spPr>
        <p:txBody>
          <a:bodyPr vert="horz" lIns="91440" tIns="0" rIns="91440" bIns="0" rtlCol="0" anchor="b" anchorCtr="0">
            <a:normAutofit fontScale="85000" lnSpcReduction="10000"/>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Arial" panose="020B0604020202020204" pitchFamily="34" charset="0"/>
              </a:defRPr>
            </a:lvl1pPr>
          </a:lstStyle>
          <a:p>
            <a:pPr>
              <a:lnSpc>
                <a:spcPct val="90000"/>
              </a:lnSpc>
              <a:spcAft>
                <a:spcPts val="600"/>
              </a:spcAft>
            </a:pPr>
            <a:r>
              <a:rPr lang="en-US" dirty="0"/>
              <a:t>Student 3 – Reward and Remuneration</a:t>
            </a:r>
            <a:endParaRPr lang="en-US" sz="2000" b="1" kern="1200" cap="all" baseline="0" dirty="0">
              <a:latin typeface="+mj-lt"/>
              <a:ea typeface="+mj-ea"/>
              <a:cs typeface="+mj-cs"/>
            </a:endParaRPr>
          </a:p>
        </p:txBody>
      </p:sp>
      <p:pic>
        <p:nvPicPr>
          <p:cNvPr id="5" name="Picture 4">
            <a:extLst>
              <a:ext uri="{FF2B5EF4-FFF2-40B4-BE49-F238E27FC236}">
                <a16:creationId xmlns:a16="http://schemas.microsoft.com/office/drawing/2014/main" id="{EA789CD7-312F-CE64-2192-141379B39806}"/>
              </a:ext>
            </a:extLst>
          </p:cNvPr>
          <p:cNvPicPr>
            <a:picLocks noChangeAspect="1"/>
          </p:cNvPicPr>
          <p:nvPr/>
        </p:nvPicPr>
        <p:blipFill>
          <a:blip r:embed="rId3"/>
          <a:stretch>
            <a:fillRect/>
          </a:stretch>
        </p:blipFill>
        <p:spPr>
          <a:xfrm>
            <a:off x="7645570" y="2713861"/>
            <a:ext cx="3903539" cy="3199829"/>
          </a:xfrm>
          <a:prstGeom prst="rect">
            <a:avLst/>
          </a:prstGeom>
        </p:spPr>
      </p:pic>
    </p:spTree>
    <p:extLst>
      <p:ext uri="{BB962C8B-B14F-4D97-AF65-F5344CB8AC3E}">
        <p14:creationId xmlns:p14="http://schemas.microsoft.com/office/powerpoint/2010/main" val="4126579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27AF1-C915-BBB2-BB48-E195FB935D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A0F356-92A4-BF60-05B1-BD5E22A74A9D}"/>
              </a:ext>
            </a:extLst>
          </p:cNvPr>
          <p:cNvSpPr>
            <a:spLocks noGrp="1"/>
          </p:cNvSpPr>
          <p:nvPr>
            <p:ph type="title"/>
          </p:nvPr>
        </p:nvSpPr>
        <p:spPr>
          <a:xfrm>
            <a:off x="1550564" y="1057274"/>
            <a:ext cx="9875463" cy="999746"/>
          </a:xfrm>
        </p:spPr>
        <p:txBody>
          <a:bodyPr anchor="b">
            <a:normAutofit/>
          </a:bodyPr>
          <a:lstStyle/>
          <a:p>
            <a:r>
              <a:rPr lang="pl-PL" dirty="0" err="1"/>
              <a:t>Unilever’s</a:t>
            </a:r>
            <a:r>
              <a:rPr lang="pl-PL" dirty="0"/>
              <a:t> </a:t>
            </a:r>
            <a:r>
              <a:rPr lang="pl-PL" dirty="0" err="1"/>
              <a:t>Reward</a:t>
            </a:r>
            <a:r>
              <a:rPr lang="pl-PL" dirty="0"/>
              <a:t> </a:t>
            </a:r>
            <a:r>
              <a:rPr lang="pl-PL" dirty="0" err="1"/>
              <a:t>Strategy</a:t>
            </a:r>
            <a:endParaRPr lang="pl-PL" dirty="0"/>
          </a:p>
        </p:txBody>
      </p:sp>
      <p:sp>
        <p:nvSpPr>
          <p:cNvPr id="16" name="Content Placeholder 4">
            <a:extLst>
              <a:ext uri="{FF2B5EF4-FFF2-40B4-BE49-F238E27FC236}">
                <a16:creationId xmlns:a16="http://schemas.microsoft.com/office/drawing/2014/main" id="{ABA19FC4-6AF0-0757-6B49-6639D25CC2AA}"/>
              </a:ext>
            </a:extLst>
          </p:cNvPr>
          <p:cNvSpPr>
            <a:spLocks noGrp="1"/>
          </p:cNvSpPr>
          <p:nvPr>
            <p:ph sz="half" idx="2"/>
          </p:nvPr>
        </p:nvSpPr>
        <p:spPr>
          <a:xfrm>
            <a:off x="1550564" y="2303028"/>
            <a:ext cx="5127661" cy="3961593"/>
          </a:xfrm>
        </p:spPr>
        <p:txBody>
          <a:bodyPr>
            <a:normAutofit/>
          </a:bodyPr>
          <a:lstStyle/>
          <a:p>
            <a:pPr marL="285750" indent="-285750" fontAlgn="base">
              <a:lnSpc>
                <a:spcPct val="90000"/>
              </a:lnSpc>
              <a:buFont typeface="Arial" panose="020B0604020202020204" pitchFamily="34" charset="0"/>
              <a:buChar char="•"/>
            </a:pPr>
            <a:r>
              <a:rPr lang="en-US" sz="1400" dirty="0"/>
              <a:t>Unilever’s </a:t>
            </a:r>
            <a:r>
              <a:rPr lang="en-US" sz="1400" b="1" dirty="0"/>
              <a:t>Framework for Fair Compensation</a:t>
            </a:r>
            <a:r>
              <a:rPr lang="en-US" sz="1400" dirty="0"/>
              <a:t> ensures pay is fair, </a:t>
            </a:r>
            <a:r>
              <a:rPr lang="en-US" sz="1400" dirty="0" err="1"/>
              <a:t>liveable</a:t>
            </a:r>
            <a:r>
              <a:rPr lang="en-US" sz="1400" dirty="0"/>
              <a:t> and free from discrimination for all direct employees worldwide.</a:t>
            </a:r>
          </a:p>
          <a:p>
            <a:pPr marL="285750" indent="-285750" fontAlgn="base">
              <a:lnSpc>
                <a:spcPct val="90000"/>
              </a:lnSpc>
              <a:buFont typeface="Arial" panose="020B0604020202020204" pitchFamily="34" charset="0"/>
              <a:buChar char="•"/>
            </a:pPr>
            <a:r>
              <a:rPr lang="en-US" sz="1400" dirty="0"/>
              <a:t>Since 2020, Unilever has achieved paying </a:t>
            </a:r>
            <a:r>
              <a:rPr lang="en-US" sz="1400" b="1" dirty="0"/>
              <a:t>all direct employees at or above a certified living wage</a:t>
            </a:r>
            <a:r>
              <a:rPr lang="en-US" sz="1400" dirty="0"/>
              <a:t>.</a:t>
            </a:r>
          </a:p>
          <a:p>
            <a:pPr marL="285750" indent="-285750" fontAlgn="base">
              <a:lnSpc>
                <a:spcPct val="90000"/>
              </a:lnSpc>
              <a:buFont typeface="Arial" panose="020B0604020202020204" pitchFamily="34" charset="0"/>
              <a:buChar char="•"/>
            </a:pPr>
            <a:r>
              <a:rPr lang="en-US" sz="1400" dirty="0"/>
              <a:t>The company includes a </a:t>
            </a:r>
            <a:r>
              <a:rPr lang="en-US" sz="1400" b="1" dirty="0"/>
              <a:t>living wage commitment in its supply-chain strategy</a:t>
            </a:r>
            <a:r>
              <a:rPr lang="en-US" sz="1400" dirty="0"/>
              <a:t>, asking suppliers to sign the “Living Wage Promise” by 2030 (Unilever PLC, 2024).</a:t>
            </a:r>
          </a:p>
          <a:p>
            <a:pPr marL="285750" indent="-285750" fontAlgn="base">
              <a:lnSpc>
                <a:spcPct val="90000"/>
              </a:lnSpc>
              <a:buFont typeface="Arial" panose="020B0604020202020204" pitchFamily="34" charset="0"/>
              <a:buChar char="•"/>
            </a:pPr>
            <a:r>
              <a:rPr lang="en-US" sz="1400" dirty="0"/>
              <a:t>Reward strategy </a:t>
            </a:r>
            <a:r>
              <a:rPr lang="en-US" sz="1400" dirty="0" err="1"/>
              <a:t>emphasises</a:t>
            </a:r>
            <a:r>
              <a:rPr lang="en-US" sz="1400" dirty="0"/>
              <a:t> </a:t>
            </a:r>
            <a:r>
              <a:rPr lang="en-US" sz="1400" b="1" dirty="0"/>
              <a:t>market-based compensation</a:t>
            </a:r>
            <a:r>
              <a:rPr lang="en-US" sz="1400" dirty="0"/>
              <a:t>, linking pay to business performance, talent market competitiveness and internal equity.</a:t>
            </a:r>
          </a:p>
          <a:p>
            <a:pPr marL="285750" indent="-285750" fontAlgn="base">
              <a:lnSpc>
                <a:spcPct val="90000"/>
              </a:lnSpc>
              <a:buFont typeface="Arial" panose="020B0604020202020204" pitchFamily="34" charset="0"/>
              <a:buChar char="•"/>
            </a:pPr>
            <a:r>
              <a:rPr lang="en-US" sz="1400" dirty="0"/>
              <a:t>Benefits diversity: Unilever offers a mix of base salary, variable pay, long-term incentives, benefits and recognition to attract and retain global talent.</a:t>
            </a:r>
          </a:p>
        </p:txBody>
      </p:sp>
      <p:pic>
        <p:nvPicPr>
          <p:cNvPr id="13314" name="Picture 2" descr="Unilever Marketing Strategy, Products &amp; Target Audience Explained">
            <a:extLst>
              <a:ext uri="{FF2B5EF4-FFF2-40B4-BE49-F238E27FC236}">
                <a16:creationId xmlns:a16="http://schemas.microsoft.com/office/drawing/2014/main" id="{C5BAB933-E25F-75F4-947F-1DD9A39CFB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67324" y="2378012"/>
            <a:ext cx="5127662" cy="3422714"/>
          </a:xfrm>
          <a:prstGeom prst="rect">
            <a:avLst/>
          </a:prstGeom>
          <a:solidFill>
            <a:srgbClr val="FFFFFF"/>
          </a:solidFill>
        </p:spPr>
      </p:pic>
      <p:sp>
        <p:nvSpPr>
          <p:cNvPr id="3" name="Slide Number Placeholder 2">
            <a:extLst>
              <a:ext uri="{FF2B5EF4-FFF2-40B4-BE49-F238E27FC236}">
                <a16:creationId xmlns:a16="http://schemas.microsoft.com/office/drawing/2014/main" id="{E9EC1E0E-7740-AFE0-826A-A378EB212799}"/>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16</a:t>
            </a:fld>
            <a:endParaRPr lang="en-US"/>
          </a:p>
        </p:txBody>
      </p:sp>
    </p:spTree>
    <p:extLst>
      <p:ext uri="{BB962C8B-B14F-4D97-AF65-F5344CB8AC3E}">
        <p14:creationId xmlns:p14="http://schemas.microsoft.com/office/powerpoint/2010/main" val="480827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0FB9E-41C7-B5B0-C7FE-BF91CA39AC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5A9E5B-DF91-670B-36F5-B691C14C1396}"/>
              </a:ext>
            </a:extLst>
          </p:cNvPr>
          <p:cNvSpPr>
            <a:spLocks noGrp="1"/>
          </p:cNvSpPr>
          <p:nvPr>
            <p:ph type="title"/>
          </p:nvPr>
        </p:nvSpPr>
        <p:spPr>
          <a:xfrm>
            <a:off x="758952" y="758952"/>
            <a:ext cx="6251448" cy="754888"/>
          </a:xfrm>
        </p:spPr>
        <p:txBody>
          <a:bodyPr anchor="b">
            <a:normAutofit/>
          </a:bodyPr>
          <a:lstStyle/>
          <a:p>
            <a:r>
              <a:rPr lang="pl-PL" dirty="0"/>
              <a:t>Role of Line </a:t>
            </a:r>
            <a:r>
              <a:rPr lang="pl-PL" dirty="0" err="1"/>
              <a:t>Managers</a:t>
            </a:r>
            <a:endParaRPr lang="en-US" dirty="0"/>
          </a:p>
        </p:txBody>
      </p:sp>
      <p:sp>
        <p:nvSpPr>
          <p:cNvPr id="3" name="Slide Number Placeholder 2">
            <a:extLst>
              <a:ext uri="{FF2B5EF4-FFF2-40B4-BE49-F238E27FC236}">
                <a16:creationId xmlns:a16="http://schemas.microsoft.com/office/drawing/2014/main" id="{28B1975C-5B4A-ADA4-B749-9649F31B8EB5}"/>
              </a:ext>
            </a:extLst>
          </p:cNvPr>
          <p:cNvSpPr>
            <a:spLocks noGrp="1"/>
          </p:cNvSpPr>
          <p:nvPr>
            <p:ph type="sldNum" sz="quarter" idx="12"/>
          </p:nvPr>
        </p:nvSpPr>
        <p:spPr>
          <a:xfrm>
            <a:off x="10438475" y="457199"/>
            <a:ext cx="987552" cy="244503"/>
          </a:xfrm>
        </p:spPr>
        <p:txBody>
          <a:bodyPr anchor="ctr">
            <a:normAutofit/>
          </a:bodyPr>
          <a:lstStyle/>
          <a:p>
            <a:pPr>
              <a:lnSpc>
                <a:spcPct val="90000"/>
              </a:lnSpc>
              <a:spcAft>
                <a:spcPts val="600"/>
              </a:spcAft>
            </a:pPr>
            <a:fld id="{48F63A3B-78C7-47BE-AE5E-E10140E04643}" type="slidenum">
              <a:rPr lang="en-US" sz="1100" smtClean="0"/>
              <a:pPr>
                <a:lnSpc>
                  <a:spcPct val="90000"/>
                </a:lnSpc>
                <a:spcAft>
                  <a:spcPts val="600"/>
                </a:spcAft>
              </a:pPr>
              <a:t>17</a:t>
            </a:fld>
            <a:endParaRPr lang="en-US" sz="1100"/>
          </a:p>
        </p:txBody>
      </p:sp>
      <p:sp>
        <p:nvSpPr>
          <p:cNvPr id="16" name="Content Placeholder 4">
            <a:extLst>
              <a:ext uri="{FF2B5EF4-FFF2-40B4-BE49-F238E27FC236}">
                <a16:creationId xmlns:a16="http://schemas.microsoft.com/office/drawing/2014/main" id="{8BF853AD-8B65-A65C-14A7-922C952619C0}"/>
              </a:ext>
            </a:extLst>
          </p:cNvPr>
          <p:cNvSpPr>
            <a:spLocks noGrp="1"/>
          </p:cNvSpPr>
          <p:nvPr>
            <p:ph type="body" sz="half" idx="2"/>
          </p:nvPr>
        </p:nvSpPr>
        <p:spPr>
          <a:xfrm>
            <a:off x="758952" y="1654706"/>
            <a:ext cx="5784088" cy="4198380"/>
          </a:xfrm>
        </p:spPr>
        <p:txBody>
          <a:bodyPr>
            <a:normAutofit/>
          </a:bodyPr>
          <a:lstStyle/>
          <a:p>
            <a:pPr marL="285750" indent="-285750" fontAlgn="base">
              <a:lnSpc>
                <a:spcPct val="90000"/>
              </a:lnSpc>
              <a:buFont typeface="Arial" panose="020B0604020202020204" pitchFamily="34" charset="0"/>
              <a:buChar char="•"/>
            </a:pPr>
            <a:r>
              <a:rPr lang="en-US" dirty="0"/>
              <a:t>The line managers are supposed to explicitly present the total reward package (salary, bonuses, benefits, recognition) in the efforts to make employees recognize value and justice (Circle, 2025). </a:t>
            </a:r>
          </a:p>
          <a:p>
            <a:pPr marL="285750" indent="-285750" fontAlgn="base">
              <a:lnSpc>
                <a:spcPct val="90000"/>
              </a:lnSpc>
              <a:buFont typeface="Arial" panose="020B0604020202020204" pitchFamily="34" charset="0"/>
              <a:buChar char="•"/>
            </a:pPr>
            <a:r>
              <a:rPr lang="en-US" dirty="0"/>
              <a:t>They can turn the global reward system (e.g. Unilever Framework of Fair Compensation) into local team discussion and make compensation and benefits transparent. </a:t>
            </a:r>
          </a:p>
          <a:p>
            <a:pPr marL="285750" indent="-285750" fontAlgn="base">
              <a:lnSpc>
                <a:spcPct val="90000"/>
              </a:lnSpc>
              <a:buFont typeface="Arial" panose="020B0604020202020204" pitchFamily="34" charset="0"/>
              <a:buChar char="•"/>
            </a:pPr>
            <a:r>
              <a:rPr lang="en-US" dirty="0"/>
              <a:t>To establish performance as being related to reward (e.g. eligibility to receive bonuses) in a fair manner, managers are performing performance reviews (self-appraisal and manager feedback). </a:t>
            </a:r>
          </a:p>
          <a:p>
            <a:pPr marL="285750" indent="-285750" fontAlgn="base">
              <a:lnSpc>
                <a:spcPct val="90000"/>
              </a:lnSpc>
              <a:buFont typeface="Arial" panose="020B0604020202020204" pitchFamily="34" charset="0"/>
              <a:buChar char="•"/>
            </a:pPr>
            <a:r>
              <a:rPr lang="en-US" dirty="0"/>
              <a:t>Be fair and consistent: managers assist in eliminating prejudices by applying systematic review policies, open job-grades, and documented reward choices. </a:t>
            </a:r>
          </a:p>
          <a:p>
            <a:pPr marL="285750" indent="-285750" fontAlgn="base">
              <a:lnSpc>
                <a:spcPct val="90000"/>
              </a:lnSpc>
              <a:buFont typeface="Arial" panose="020B0604020202020204" pitchFamily="34" charset="0"/>
              <a:buChar char="•"/>
            </a:pPr>
            <a:r>
              <a:rPr lang="en-US" dirty="0"/>
              <a:t>Give feedback and coach regularly, not once a year, to ensure that employees know how their performance will affect reward and career.</a:t>
            </a:r>
          </a:p>
        </p:txBody>
      </p:sp>
      <p:pic>
        <p:nvPicPr>
          <p:cNvPr id="14338" name="Picture 2" descr="Unilever Global Leadership Achieves 50/50 Gender Balance a Year Ahead of  Target | Branding in Asia">
            <a:extLst>
              <a:ext uri="{FF2B5EF4-FFF2-40B4-BE49-F238E27FC236}">
                <a16:creationId xmlns:a16="http://schemas.microsoft.com/office/drawing/2014/main" id="{474E0201-BA1C-36A4-2EBC-6BADBB33C9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040" r="20931"/>
          <a:stretch>
            <a:fillRect/>
          </a:stretch>
        </p:blipFill>
        <p:spPr bwMode="auto">
          <a:xfrm>
            <a:off x="6746240" y="1654706"/>
            <a:ext cx="5123688" cy="4428557"/>
          </a:xfrm>
          <a:prstGeom prst="rect">
            <a:avLst/>
          </a:prstGeom>
          <a:solidFill>
            <a:srgbClr val="FFFFFF"/>
          </a:solidFill>
        </p:spPr>
      </p:pic>
    </p:spTree>
    <p:extLst>
      <p:ext uri="{BB962C8B-B14F-4D97-AF65-F5344CB8AC3E}">
        <p14:creationId xmlns:p14="http://schemas.microsoft.com/office/powerpoint/2010/main" val="4251544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71CB5-792C-1D11-55DC-685A7BA912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6128EF-EB9A-1847-FA86-9A6400927E53}"/>
              </a:ext>
            </a:extLst>
          </p:cNvPr>
          <p:cNvSpPr>
            <a:spLocks noGrp="1"/>
          </p:cNvSpPr>
          <p:nvPr>
            <p:ph type="title"/>
          </p:nvPr>
        </p:nvSpPr>
        <p:spPr>
          <a:xfrm>
            <a:off x="1550564" y="1057274"/>
            <a:ext cx="9875463" cy="999746"/>
          </a:xfrm>
        </p:spPr>
        <p:txBody>
          <a:bodyPr anchor="b">
            <a:normAutofit/>
          </a:bodyPr>
          <a:lstStyle/>
          <a:p>
            <a:r>
              <a:rPr lang="pl-PL" dirty="0" err="1"/>
              <a:t>Key</a:t>
            </a:r>
            <a:r>
              <a:rPr lang="pl-PL" dirty="0"/>
              <a:t> </a:t>
            </a:r>
            <a:r>
              <a:rPr lang="pl-PL" dirty="0" err="1"/>
              <a:t>Challenges</a:t>
            </a:r>
            <a:endParaRPr lang="pl-PL" dirty="0"/>
          </a:p>
        </p:txBody>
      </p:sp>
      <p:sp>
        <p:nvSpPr>
          <p:cNvPr id="16" name="Content Placeholder 4">
            <a:extLst>
              <a:ext uri="{FF2B5EF4-FFF2-40B4-BE49-F238E27FC236}">
                <a16:creationId xmlns:a16="http://schemas.microsoft.com/office/drawing/2014/main" id="{A210B14B-D728-AA37-C42F-E4106BFBB263}"/>
              </a:ext>
            </a:extLst>
          </p:cNvPr>
          <p:cNvSpPr>
            <a:spLocks noGrp="1"/>
          </p:cNvSpPr>
          <p:nvPr>
            <p:ph sz="half" idx="2"/>
          </p:nvPr>
        </p:nvSpPr>
        <p:spPr>
          <a:xfrm>
            <a:off x="1550564" y="2303028"/>
            <a:ext cx="5127661" cy="3961593"/>
          </a:xfrm>
        </p:spPr>
        <p:txBody>
          <a:bodyPr>
            <a:normAutofit fontScale="77500" lnSpcReduction="20000"/>
          </a:bodyPr>
          <a:lstStyle/>
          <a:p>
            <a:pPr fontAlgn="base"/>
            <a:r>
              <a:rPr lang="en-US" dirty="0"/>
              <a:t>Keeping the pay equity between the countries: Unilever values equal pay in equal work worldwide, although market rates and legal frameworks make the implementation of the equal pay policy different (Unilever PLC, 2023). </a:t>
            </a:r>
          </a:p>
          <a:p>
            <a:pPr fontAlgn="base"/>
            <a:r>
              <a:rPr lang="en-US" dirty="0"/>
              <a:t>Inflation and cost-of-living adjustments: The increase in the cost of living prevents compensation systems except when continually checked and adjusted in regions.</a:t>
            </a:r>
          </a:p>
          <a:p>
            <a:pPr fontAlgn="base"/>
            <a:r>
              <a:rPr lang="en-US" dirty="0"/>
              <a:t>Retaining talents in competitive markets: Unilever still struggles with the pressure of keeping high-performers irrespective of whether the markets are emerging or mature in terms of the development </a:t>
            </a:r>
            <a:r>
              <a:rPr lang="en-US" dirty="0" err="1"/>
              <a:t>programmes</a:t>
            </a:r>
            <a:r>
              <a:rPr lang="en-US" dirty="0"/>
              <a:t>. </a:t>
            </a:r>
          </a:p>
          <a:p>
            <a:pPr fontAlgn="base"/>
            <a:r>
              <a:rPr lang="en-US" dirty="0"/>
              <a:t>Striking a balance between global </a:t>
            </a:r>
            <a:r>
              <a:rPr lang="en-US" dirty="0" err="1"/>
              <a:t>standardisation</a:t>
            </a:r>
            <a:r>
              <a:rPr lang="en-US" dirty="0"/>
              <a:t> and local market competitiveness: Reward strategies should follow a global model and fit the local </a:t>
            </a:r>
            <a:r>
              <a:rPr lang="en-US" dirty="0" err="1"/>
              <a:t>labour</a:t>
            </a:r>
            <a:r>
              <a:rPr lang="en-US" dirty="0"/>
              <a:t> markets and cultures. </a:t>
            </a:r>
          </a:p>
          <a:p>
            <a:pPr fontAlgn="base"/>
            <a:r>
              <a:rPr lang="en-US" dirty="0"/>
              <a:t>Promoting transparency and equity in their reward messages: As companies grow global, it becomes more relevant to view inequity and clarity in compensation as a way of building trust and participation among the employees (CIPD, 2016).</a:t>
            </a:r>
          </a:p>
        </p:txBody>
      </p:sp>
      <p:sp>
        <p:nvSpPr>
          <p:cNvPr id="3" name="Slide Number Placeholder 2">
            <a:extLst>
              <a:ext uri="{FF2B5EF4-FFF2-40B4-BE49-F238E27FC236}">
                <a16:creationId xmlns:a16="http://schemas.microsoft.com/office/drawing/2014/main" id="{CBEB892C-F010-353E-1620-DDF6B685E542}"/>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18</a:t>
            </a:fld>
            <a:endParaRPr lang="en-US"/>
          </a:p>
        </p:txBody>
      </p:sp>
      <p:pic>
        <p:nvPicPr>
          <p:cNvPr id="5" name="Picture 4">
            <a:extLst>
              <a:ext uri="{FF2B5EF4-FFF2-40B4-BE49-F238E27FC236}">
                <a16:creationId xmlns:a16="http://schemas.microsoft.com/office/drawing/2014/main" id="{607F3BF4-6850-E973-E87E-AC0F8223A76F}"/>
              </a:ext>
            </a:extLst>
          </p:cNvPr>
          <p:cNvPicPr>
            <a:picLocks noChangeAspect="1"/>
          </p:cNvPicPr>
          <p:nvPr/>
        </p:nvPicPr>
        <p:blipFill>
          <a:blip r:embed="rId3"/>
          <a:stretch>
            <a:fillRect/>
          </a:stretch>
        </p:blipFill>
        <p:spPr>
          <a:xfrm>
            <a:off x="6940370" y="2185606"/>
            <a:ext cx="5090093" cy="3556000"/>
          </a:xfrm>
          <a:prstGeom prst="rect">
            <a:avLst/>
          </a:prstGeom>
        </p:spPr>
      </p:pic>
      <p:sp>
        <p:nvSpPr>
          <p:cNvPr id="6" name="Content Placeholder 2">
            <a:extLst>
              <a:ext uri="{FF2B5EF4-FFF2-40B4-BE49-F238E27FC236}">
                <a16:creationId xmlns:a16="http://schemas.microsoft.com/office/drawing/2014/main" id="{37C7D494-C573-E7BA-A0CE-F8BA8B2CBACD}"/>
              </a:ext>
            </a:extLst>
          </p:cNvPr>
          <p:cNvSpPr txBox="1">
            <a:spLocks/>
          </p:cNvSpPr>
          <p:nvPr/>
        </p:nvSpPr>
        <p:spPr>
          <a:xfrm>
            <a:off x="6940370" y="5870192"/>
            <a:ext cx="5090093" cy="653532"/>
          </a:xfrm>
          <a:prstGeom prst="rect">
            <a:avLst/>
          </a:prstGeom>
        </p:spPr>
        <p:txBody>
          <a:bodyPr vert="horz" lIns="91440" tIns="0" rIns="91440" bIns="0" rtlCol="0">
            <a:normAutofit/>
          </a:bodyPr>
          <a:lstStyle>
            <a:lvl1pPr marL="347472"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1pPr>
            <a:lvl2pPr marL="6858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2pPr>
            <a:lvl3pPr marL="11430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3pPr>
            <a:lvl4pPr marL="16002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100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lnSpc>
                <a:spcPct val="90000"/>
              </a:lnSpc>
              <a:buNone/>
            </a:pPr>
            <a:r>
              <a:rPr lang="en-US" sz="1500" dirty="0"/>
              <a:t>Figure: Scale of Reward &amp; Remuneration Challenges at Unilever</a:t>
            </a:r>
          </a:p>
        </p:txBody>
      </p:sp>
    </p:spTree>
    <p:extLst>
      <p:ext uri="{BB962C8B-B14F-4D97-AF65-F5344CB8AC3E}">
        <p14:creationId xmlns:p14="http://schemas.microsoft.com/office/powerpoint/2010/main" val="2685333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A41BF-6A04-19AB-4E78-DF9DFC6159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F75719-582B-F22D-6D61-22D392CC38D3}"/>
              </a:ext>
            </a:extLst>
          </p:cNvPr>
          <p:cNvSpPr>
            <a:spLocks noGrp="1"/>
          </p:cNvSpPr>
          <p:nvPr>
            <p:ph type="title"/>
          </p:nvPr>
        </p:nvSpPr>
        <p:spPr>
          <a:xfrm>
            <a:off x="758952" y="758952"/>
            <a:ext cx="5857242" cy="1524662"/>
          </a:xfrm>
        </p:spPr>
        <p:txBody>
          <a:bodyPr anchor="b">
            <a:normAutofit/>
          </a:bodyPr>
          <a:lstStyle/>
          <a:p>
            <a:r>
              <a:rPr lang="pl-PL" dirty="0"/>
              <a:t>Strategic </a:t>
            </a:r>
            <a:r>
              <a:rPr lang="pl-PL" dirty="0" err="1"/>
              <a:t>Alignment</a:t>
            </a:r>
            <a:endParaRPr lang="pl-PL" dirty="0"/>
          </a:p>
        </p:txBody>
      </p:sp>
      <p:sp>
        <p:nvSpPr>
          <p:cNvPr id="3" name="Slide Number Placeholder 2">
            <a:extLst>
              <a:ext uri="{FF2B5EF4-FFF2-40B4-BE49-F238E27FC236}">
                <a16:creationId xmlns:a16="http://schemas.microsoft.com/office/drawing/2014/main" id="{3CF61EB8-4F6C-7E64-3093-B7638938C025}"/>
              </a:ext>
            </a:extLst>
          </p:cNvPr>
          <p:cNvSpPr>
            <a:spLocks noGrp="1"/>
          </p:cNvSpPr>
          <p:nvPr>
            <p:ph type="sldNum" sz="quarter" idx="12"/>
          </p:nvPr>
        </p:nvSpPr>
        <p:spPr>
          <a:xfrm>
            <a:off x="10438475" y="457199"/>
            <a:ext cx="987552" cy="244503"/>
          </a:xfrm>
        </p:spPr>
        <p:txBody>
          <a:bodyPr anchor="ctr">
            <a:normAutofit/>
          </a:bodyPr>
          <a:lstStyle/>
          <a:p>
            <a:pPr>
              <a:lnSpc>
                <a:spcPct val="90000"/>
              </a:lnSpc>
              <a:spcAft>
                <a:spcPts val="600"/>
              </a:spcAft>
            </a:pPr>
            <a:fld id="{48F63A3B-78C7-47BE-AE5E-E10140E04643}" type="slidenum">
              <a:rPr lang="en-US" sz="1100" smtClean="0"/>
              <a:pPr>
                <a:lnSpc>
                  <a:spcPct val="90000"/>
                </a:lnSpc>
                <a:spcAft>
                  <a:spcPts val="600"/>
                </a:spcAft>
              </a:pPr>
              <a:t>19</a:t>
            </a:fld>
            <a:endParaRPr lang="en-US" sz="1100"/>
          </a:p>
        </p:txBody>
      </p:sp>
      <p:sp>
        <p:nvSpPr>
          <p:cNvPr id="16" name="Content Placeholder 4">
            <a:extLst>
              <a:ext uri="{FF2B5EF4-FFF2-40B4-BE49-F238E27FC236}">
                <a16:creationId xmlns:a16="http://schemas.microsoft.com/office/drawing/2014/main" id="{D4B069A9-77C5-DB17-FC5F-D1BE34F65084}"/>
              </a:ext>
            </a:extLst>
          </p:cNvPr>
          <p:cNvSpPr>
            <a:spLocks noGrp="1"/>
          </p:cNvSpPr>
          <p:nvPr>
            <p:ph type="body" sz="half" idx="2"/>
          </p:nvPr>
        </p:nvSpPr>
        <p:spPr>
          <a:xfrm>
            <a:off x="758952" y="2286000"/>
            <a:ext cx="6119368" cy="3567086"/>
          </a:xfrm>
        </p:spPr>
        <p:txBody>
          <a:bodyPr>
            <a:normAutofit/>
          </a:bodyPr>
          <a:lstStyle/>
          <a:p>
            <a:pPr marL="285750" indent="-285750" fontAlgn="base">
              <a:lnSpc>
                <a:spcPct val="90000"/>
              </a:lnSpc>
              <a:buFont typeface="Arial" panose="020B0604020202020204" pitchFamily="34" charset="0"/>
              <a:buChar char="•"/>
            </a:pPr>
            <a:r>
              <a:rPr lang="en-US" sz="1400" dirty="0"/>
              <a:t>An open and fair reward structure is an effective motivating factor as it ties rewards of the employees into the </a:t>
            </a:r>
            <a:r>
              <a:rPr lang="en-US" sz="1400" dirty="0" err="1"/>
              <a:t>organisational</a:t>
            </a:r>
            <a:r>
              <a:rPr lang="en-US" sz="1400" dirty="0"/>
              <a:t> and personal objectives of significance. </a:t>
            </a:r>
          </a:p>
          <a:p>
            <a:pPr marL="285750" indent="-285750" fontAlgn="base">
              <a:lnSpc>
                <a:spcPct val="90000"/>
              </a:lnSpc>
              <a:buFont typeface="Arial" panose="020B0604020202020204" pitchFamily="34" charset="0"/>
              <a:buChar char="•"/>
            </a:pPr>
            <a:r>
              <a:rPr lang="en-US" sz="1400" dirty="0"/>
              <a:t>Unilever reward strategy underscores sustainability: the ability to acknowledge the work of the employees towards sustainable living, ethical sourcing and social impact enhances the purpose-driven brand of the company. </a:t>
            </a:r>
          </a:p>
          <a:p>
            <a:pPr marL="285750" indent="-285750" fontAlgn="base">
              <a:lnSpc>
                <a:spcPct val="90000"/>
              </a:lnSpc>
              <a:buFont typeface="Arial" panose="020B0604020202020204" pitchFamily="34" charset="0"/>
              <a:buChar char="•"/>
            </a:pPr>
            <a:r>
              <a:rPr lang="en-US" sz="1400" dirty="0"/>
              <a:t>An international reward system is one that attracts and retains the best talent internationally, and it enables Unilever to remain in the talent markets globally (</a:t>
            </a:r>
            <a:r>
              <a:rPr lang="en-US" sz="1400" dirty="0" err="1"/>
              <a:t>Shamsuzzoha</a:t>
            </a:r>
            <a:r>
              <a:rPr lang="en-US" sz="1400" dirty="0"/>
              <a:t>, 2025). Connecting reward to </a:t>
            </a:r>
            <a:r>
              <a:rPr lang="en-US" sz="1400" dirty="0" err="1"/>
              <a:t>organisational</a:t>
            </a:r>
            <a:r>
              <a:rPr lang="en-US" sz="1400" dirty="0"/>
              <a:t> sustainability creates the culture where employees believe their input is important beyond profit enhancing engagement and legitimacy. </a:t>
            </a:r>
          </a:p>
          <a:p>
            <a:pPr marL="285750" indent="-285750" fontAlgn="base">
              <a:lnSpc>
                <a:spcPct val="90000"/>
              </a:lnSpc>
              <a:buFont typeface="Arial" panose="020B0604020202020204" pitchFamily="34" charset="0"/>
              <a:buChar char="•"/>
            </a:pPr>
            <a:r>
              <a:rPr lang="en-US" sz="1400" dirty="0"/>
              <a:t>With the help of reward structures, Unilever can build and execute its global business strategy (e.g., making sustainable living commonplace) as employees will be aligned and committed at all levels (Hong, 2025).</a:t>
            </a:r>
          </a:p>
        </p:txBody>
      </p:sp>
      <p:pic>
        <p:nvPicPr>
          <p:cNvPr id="16386" name="Picture 2" descr="Unilever CEO to replace a quarter of top 200 managers | News24">
            <a:extLst>
              <a:ext uri="{FF2B5EF4-FFF2-40B4-BE49-F238E27FC236}">
                <a16:creationId xmlns:a16="http://schemas.microsoft.com/office/drawing/2014/main" id="{98D48C41-250B-387C-0192-66DD00CC61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63234" y="2464262"/>
            <a:ext cx="4809832" cy="3210562"/>
          </a:xfrm>
          <a:prstGeom prst="rect">
            <a:avLst/>
          </a:prstGeom>
          <a:solidFill>
            <a:srgbClr val="FFFFFF"/>
          </a:solidFill>
        </p:spPr>
      </p:pic>
    </p:spTree>
    <p:extLst>
      <p:ext uri="{BB962C8B-B14F-4D97-AF65-F5344CB8AC3E}">
        <p14:creationId xmlns:p14="http://schemas.microsoft.com/office/powerpoint/2010/main" val="2665028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EBFE4-FC5E-3103-4A15-231C576B45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33A82F-54FA-283E-088D-D5794088C715}"/>
              </a:ext>
            </a:extLst>
          </p:cNvPr>
          <p:cNvSpPr>
            <a:spLocks noGrp="1"/>
          </p:cNvSpPr>
          <p:nvPr>
            <p:ph type="title"/>
          </p:nvPr>
        </p:nvSpPr>
        <p:spPr>
          <a:xfrm>
            <a:off x="914400" y="1057274"/>
            <a:ext cx="10511627" cy="1012785"/>
          </a:xfrm>
        </p:spPr>
        <p:txBody>
          <a:bodyPr anchor="b">
            <a:normAutofit/>
          </a:bodyPr>
          <a:lstStyle/>
          <a:p>
            <a:r>
              <a:rPr lang="pl-PL" dirty="0"/>
              <a:t>Recommendations</a:t>
            </a:r>
          </a:p>
        </p:txBody>
      </p:sp>
      <p:sp>
        <p:nvSpPr>
          <p:cNvPr id="3" name="Slide Number Placeholder 2">
            <a:extLst>
              <a:ext uri="{FF2B5EF4-FFF2-40B4-BE49-F238E27FC236}">
                <a16:creationId xmlns:a16="http://schemas.microsoft.com/office/drawing/2014/main" id="{05179CFC-94FF-4B67-4D63-90DC7FE2E3FB}"/>
              </a:ext>
            </a:extLst>
          </p:cNvPr>
          <p:cNvSpPr>
            <a:spLocks noGrp="1"/>
          </p:cNvSpPr>
          <p:nvPr>
            <p:ph type="sldNum" sz="quarter" idx="10"/>
          </p:nvPr>
        </p:nvSpPr>
        <p:spPr>
          <a:xfrm>
            <a:off x="10358437" y="457199"/>
            <a:ext cx="1067589" cy="471489"/>
          </a:xfrm>
        </p:spPr>
        <p:txBody>
          <a:bodyPr anchor="ctr">
            <a:normAutofit/>
          </a:bodyPr>
          <a:lstStyle/>
          <a:p>
            <a:pPr>
              <a:spcAft>
                <a:spcPts val="600"/>
              </a:spcAft>
            </a:pPr>
            <a:fld id="{48F63A3B-78C7-47BE-AE5E-E10140E04643}" type="slidenum">
              <a:rPr lang="en-US" smtClean="0"/>
              <a:pPr>
                <a:spcAft>
                  <a:spcPts val="600"/>
                </a:spcAft>
              </a:pPr>
              <a:t>20</a:t>
            </a:fld>
            <a:endParaRPr lang="en-US"/>
          </a:p>
        </p:txBody>
      </p:sp>
      <p:graphicFrame>
        <p:nvGraphicFramePr>
          <p:cNvPr id="18" name="Content Placeholder 4">
            <a:extLst>
              <a:ext uri="{FF2B5EF4-FFF2-40B4-BE49-F238E27FC236}">
                <a16:creationId xmlns:a16="http://schemas.microsoft.com/office/drawing/2014/main" id="{13AA6E43-9B20-4569-9777-5DB8ED1B1188}"/>
              </a:ext>
            </a:extLst>
          </p:cNvPr>
          <p:cNvGraphicFramePr>
            <a:graphicFrameLocks noGrp="1"/>
          </p:cNvGraphicFramePr>
          <p:nvPr>
            <p:ph sz="quarter" idx="4"/>
            <p:extLst>
              <p:ext uri="{D42A27DB-BD31-4B8C-83A1-F6EECF244321}">
                <p14:modId xmlns:p14="http://schemas.microsoft.com/office/powerpoint/2010/main" val="3553816622"/>
              </p:ext>
            </p:extLst>
          </p:nvPr>
        </p:nvGraphicFramePr>
        <p:xfrm>
          <a:off x="914400" y="2316067"/>
          <a:ext cx="10511627" cy="39485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2926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8ABB2-E4B9-6A30-3F2F-E6EFEE0675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41BAE3-E9C1-D166-BE31-740AE4DA08B4}"/>
              </a:ext>
            </a:extLst>
          </p:cNvPr>
          <p:cNvSpPr>
            <a:spLocks noGrp="1"/>
          </p:cNvSpPr>
          <p:nvPr>
            <p:ph type="title"/>
          </p:nvPr>
        </p:nvSpPr>
        <p:spPr>
          <a:xfrm>
            <a:off x="1550564" y="1057274"/>
            <a:ext cx="9875463" cy="999746"/>
          </a:xfrm>
        </p:spPr>
        <p:txBody>
          <a:bodyPr anchor="b">
            <a:normAutofit/>
          </a:bodyPr>
          <a:lstStyle/>
          <a:p>
            <a:r>
              <a:rPr lang="pl-PL" dirty="0" err="1"/>
              <a:t>Group</a:t>
            </a:r>
            <a:r>
              <a:rPr lang="pl-PL" dirty="0"/>
              <a:t> </a:t>
            </a:r>
            <a:r>
              <a:rPr lang="pl-PL" dirty="0" err="1"/>
              <a:t>Conclusion</a:t>
            </a:r>
            <a:endParaRPr lang="pl-PL" dirty="0"/>
          </a:p>
        </p:txBody>
      </p:sp>
      <p:sp>
        <p:nvSpPr>
          <p:cNvPr id="16" name="Content Placeholder 4">
            <a:extLst>
              <a:ext uri="{FF2B5EF4-FFF2-40B4-BE49-F238E27FC236}">
                <a16:creationId xmlns:a16="http://schemas.microsoft.com/office/drawing/2014/main" id="{F20647AD-B557-D93A-F824-0914CB094DB6}"/>
              </a:ext>
            </a:extLst>
          </p:cNvPr>
          <p:cNvSpPr>
            <a:spLocks noGrp="1"/>
          </p:cNvSpPr>
          <p:nvPr>
            <p:ph sz="half" idx="2"/>
          </p:nvPr>
        </p:nvSpPr>
        <p:spPr>
          <a:xfrm>
            <a:off x="1550564" y="2303028"/>
            <a:ext cx="5774796" cy="3961593"/>
          </a:xfrm>
        </p:spPr>
        <p:txBody>
          <a:bodyPr>
            <a:normAutofit/>
          </a:bodyPr>
          <a:lstStyle/>
          <a:p>
            <a:pPr fontAlgn="base"/>
            <a:r>
              <a:rPr lang="pl-PL" sz="1600" dirty="0"/>
              <a:t>DEI, HR Technology &amp; </a:t>
            </a:r>
            <a:r>
              <a:rPr lang="pl-PL" sz="1600" dirty="0" err="1"/>
              <a:t>Reward</a:t>
            </a:r>
            <a:r>
              <a:rPr lang="pl-PL" sz="1600" dirty="0"/>
              <a:t> </a:t>
            </a:r>
            <a:r>
              <a:rPr lang="pl-PL" sz="1600" dirty="0" err="1"/>
              <a:t>strategies</a:t>
            </a:r>
            <a:r>
              <a:rPr lang="pl-PL" sz="1600" dirty="0"/>
              <a:t> </a:t>
            </a:r>
            <a:r>
              <a:rPr lang="pl-PL" sz="1600" dirty="0" err="1"/>
              <a:t>are</a:t>
            </a:r>
            <a:r>
              <a:rPr lang="pl-PL" sz="1600" dirty="0"/>
              <a:t> a </a:t>
            </a:r>
            <a:r>
              <a:rPr lang="pl-PL" sz="1600" dirty="0" err="1"/>
              <a:t>combination</a:t>
            </a:r>
            <a:r>
              <a:rPr lang="pl-PL" sz="1600" dirty="0"/>
              <a:t> of </a:t>
            </a:r>
            <a:r>
              <a:rPr lang="pl-PL" sz="1600" dirty="0" err="1"/>
              <a:t>an</a:t>
            </a:r>
            <a:r>
              <a:rPr lang="pl-PL" sz="1600" dirty="0"/>
              <a:t> </a:t>
            </a:r>
            <a:r>
              <a:rPr lang="pl-PL" sz="1600" dirty="0" err="1"/>
              <a:t>integrated</a:t>
            </a:r>
            <a:r>
              <a:rPr lang="pl-PL" sz="1600" dirty="0"/>
              <a:t> HR </a:t>
            </a:r>
            <a:r>
              <a:rPr lang="pl-PL" sz="1600" dirty="0" err="1"/>
              <a:t>framework</a:t>
            </a:r>
            <a:r>
              <a:rPr lang="pl-PL" sz="1600" dirty="0"/>
              <a:t> </a:t>
            </a:r>
            <a:r>
              <a:rPr lang="pl-PL" sz="1600" dirty="0" err="1"/>
              <a:t>which</a:t>
            </a:r>
            <a:r>
              <a:rPr lang="pl-PL" sz="1600" dirty="0"/>
              <a:t> </a:t>
            </a:r>
            <a:r>
              <a:rPr lang="pl-PL" sz="1600" dirty="0" err="1"/>
              <a:t>contributes</a:t>
            </a:r>
            <a:r>
              <a:rPr lang="pl-PL" sz="1600" dirty="0"/>
              <a:t> to talent excellence. </a:t>
            </a:r>
          </a:p>
          <a:p>
            <a:pPr fontAlgn="base"/>
            <a:r>
              <a:rPr lang="pl-PL" sz="1600" dirty="0" err="1"/>
              <a:t>They</a:t>
            </a:r>
            <a:r>
              <a:rPr lang="pl-PL" sz="1600" dirty="0"/>
              <a:t> </a:t>
            </a:r>
            <a:r>
              <a:rPr lang="pl-PL" sz="1600" dirty="0" err="1"/>
              <a:t>are</a:t>
            </a:r>
            <a:r>
              <a:rPr lang="pl-PL" sz="1600" dirty="0"/>
              <a:t> the </a:t>
            </a:r>
            <a:r>
              <a:rPr lang="pl-PL" sz="1600" dirty="0" err="1"/>
              <a:t>strategies</a:t>
            </a:r>
            <a:r>
              <a:rPr lang="pl-PL" sz="1600" dirty="0"/>
              <a:t> </a:t>
            </a:r>
            <a:r>
              <a:rPr lang="pl-PL" sz="1600" dirty="0" err="1"/>
              <a:t>that</a:t>
            </a:r>
            <a:r>
              <a:rPr lang="pl-PL" sz="1600" dirty="0"/>
              <a:t> </a:t>
            </a:r>
            <a:r>
              <a:rPr lang="pl-PL" sz="1600" dirty="0" err="1"/>
              <a:t>promote</a:t>
            </a:r>
            <a:r>
              <a:rPr lang="pl-PL" sz="1600" dirty="0"/>
              <a:t> </a:t>
            </a:r>
            <a:r>
              <a:rPr lang="pl-PL" sz="1600" dirty="0" err="1"/>
              <a:t>agility</a:t>
            </a:r>
            <a:r>
              <a:rPr lang="pl-PL" sz="1600" dirty="0"/>
              <a:t>, </a:t>
            </a:r>
            <a:r>
              <a:rPr lang="pl-PL" sz="1600" dirty="0" err="1"/>
              <a:t>innovation</a:t>
            </a:r>
            <a:r>
              <a:rPr lang="pl-PL" sz="1600" dirty="0"/>
              <a:t> and </a:t>
            </a:r>
            <a:r>
              <a:rPr lang="pl-PL" sz="1600" dirty="0" err="1"/>
              <a:t>employee</a:t>
            </a:r>
            <a:r>
              <a:rPr lang="pl-PL" sz="1600" dirty="0"/>
              <a:t> engagement in the Global </a:t>
            </a:r>
            <a:r>
              <a:rPr lang="pl-PL" sz="1600" dirty="0" err="1"/>
              <a:t>operations</a:t>
            </a:r>
            <a:r>
              <a:rPr lang="pl-PL" sz="1600" dirty="0"/>
              <a:t> of Unilever.</a:t>
            </a:r>
          </a:p>
          <a:p>
            <a:pPr fontAlgn="base"/>
            <a:r>
              <a:rPr lang="pl-PL" sz="1600" dirty="0" err="1"/>
              <a:t>They</a:t>
            </a:r>
            <a:r>
              <a:rPr lang="pl-PL" sz="1600" dirty="0"/>
              <a:t> </a:t>
            </a:r>
            <a:r>
              <a:rPr lang="pl-PL" sz="1600" dirty="0" err="1"/>
              <a:t>are</a:t>
            </a:r>
            <a:r>
              <a:rPr lang="pl-PL" sz="1600" dirty="0"/>
              <a:t> </a:t>
            </a:r>
            <a:r>
              <a:rPr lang="pl-PL" sz="1600" dirty="0" err="1"/>
              <a:t>directly</a:t>
            </a:r>
            <a:r>
              <a:rPr lang="pl-PL" sz="1600" dirty="0"/>
              <a:t> </a:t>
            </a:r>
            <a:r>
              <a:rPr lang="pl-PL" sz="1600" dirty="0" err="1"/>
              <a:t>connected</a:t>
            </a:r>
            <a:r>
              <a:rPr lang="pl-PL" sz="1600" dirty="0"/>
              <a:t> to the Unilever </a:t>
            </a:r>
            <a:r>
              <a:rPr lang="pl-PL" sz="1600" dirty="0" err="1"/>
              <a:t>purpose</a:t>
            </a:r>
            <a:r>
              <a:rPr lang="pl-PL" sz="1600" dirty="0"/>
              <a:t>, </a:t>
            </a:r>
            <a:r>
              <a:rPr lang="pl-PL" sz="1600" dirty="0" err="1"/>
              <a:t>which</a:t>
            </a:r>
            <a:r>
              <a:rPr lang="pl-PL" sz="1600" dirty="0"/>
              <a:t> </a:t>
            </a:r>
            <a:r>
              <a:rPr lang="pl-PL" sz="1600" dirty="0" err="1"/>
              <a:t>is</a:t>
            </a:r>
            <a:r>
              <a:rPr lang="pl-PL" sz="1600" dirty="0"/>
              <a:t> to </a:t>
            </a:r>
            <a:r>
              <a:rPr lang="pl-PL" sz="1600" dirty="0" err="1"/>
              <a:t>Brighten</a:t>
            </a:r>
            <a:r>
              <a:rPr lang="pl-PL" sz="1600" dirty="0"/>
              <a:t> </a:t>
            </a:r>
            <a:r>
              <a:rPr lang="pl-PL" sz="1600" dirty="0" err="1"/>
              <a:t>everyday</a:t>
            </a:r>
            <a:r>
              <a:rPr lang="pl-PL" sz="1600" dirty="0"/>
              <a:t> life to </a:t>
            </a:r>
            <a:r>
              <a:rPr lang="pl-PL" sz="1600" dirty="0" err="1"/>
              <a:t>every</a:t>
            </a:r>
            <a:r>
              <a:rPr lang="pl-PL" sz="1600" dirty="0"/>
              <a:t> person and </a:t>
            </a:r>
            <a:r>
              <a:rPr lang="pl-PL" sz="1600" dirty="0" err="1"/>
              <a:t>its</a:t>
            </a:r>
            <a:r>
              <a:rPr lang="pl-PL" sz="1600" dirty="0"/>
              <a:t> </a:t>
            </a:r>
            <a:r>
              <a:rPr lang="pl-PL" sz="1600" dirty="0" err="1"/>
              <a:t>Growth</a:t>
            </a:r>
            <a:r>
              <a:rPr lang="pl-PL" sz="1600" dirty="0"/>
              <a:t> Action Plan 2030 (Unilever, 2025b). </a:t>
            </a:r>
          </a:p>
          <a:p>
            <a:pPr fontAlgn="base"/>
            <a:r>
              <a:rPr lang="pl-PL" sz="1600" dirty="0" err="1"/>
              <a:t>They</a:t>
            </a:r>
            <a:r>
              <a:rPr lang="pl-PL" sz="1600" dirty="0"/>
              <a:t> </a:t>
            </a:r>
            <a:r>
              <a:rPr lang="pl-PL" sz="1600" dirty="0" err="1"/>
              <a:t>endorse</a:t>
            </a:r>
            <a:r>
              <a:rPr lang="pl-PL" sz="1600" dirty="0"/>
              <a:t> </a:t>
            </a:r>
            <a:r>
              <a:rPr lang="pl-PL" sz="1600" dirty="0" err="1"/>
              <a:t>sustainability</a:t>
            </a:r>
            <a:r>
              <a:rPr lang="pl-PL" sz="1600" dirty="0"/>
              <a:t> </a:t>
            </a:r>
            <a:r>
              <a:rPr lang="pl-PL" sz="1600" dirty="0" err="1"/>
              <a:t>priorities</a:t>
            </a:r>
            <a:r>
              <a:rPr lang="pl-PL" sz="1600" dirty="0"/>
              <a:t> of Unilever: </a:t>
            </a:r>
            <a:r>
              <a:rPr lang="pl-PL" sz="1600" dirty="0" err="1"/>
              <a:t>climate</a:t>
            </a:r>
            <a:r>
              <a:rPr lang="pl-PL" sz="1600" dirty="0"/>
              <a:t>, </a:t>
            </a:r>
            <a:r>
              <a:rPr lang="pl-PL" sz="1600" dirty="0" err="1"/>
              <a:t>nature</a:t>
            </a:r>
            <a:r>
              <a:rPr lang="pl-PL" sz="1600" dirty="0"/>
              <a:t>, plastics and </a:t>
            </a:r>
            <a:r>
              <a:rPr lang="pl-PL" sz="1600" dirty="0" err="1"/>
              <a:t>livelihoods</a:t>
            </a:r>
            <a:r>
              <a:rPr lang="pl-PL" sz="1600" dirty="0"/>
              <a:t>. </a:t>
            </a:r>
            <a:r>
              <a:rPr lang="pl-PL" sz="1600" dirty="0" err="1"/>
              <a:t>All</a:t>
            </a:r>
            <a:r>
              <a:rPr lang="pl-PL" sz="1600" dirty="0"/>
              <a:t> </a:t>
            </a:r>
            <a:r>
              <a:rPr lang="pl-PL" sz="1600" dirty="0" err="1"/>
              <a:t>these</a:t>
            </a:r>
            <a:r>
              <a:rPr lang="pl-PL" sz="1600" dirty="0"/>
              <a:t> HR </a:t>
            </a:r>
            <a:r>
              <a:rPr lang="pl-PL" sz="1600" dirty="0" err="1"/>
              <a:t>strategies</a:t>
            </a:r>
            <a:r>
              <a:rPr lang="pl-PL" sz="1600" dirty="0"/>
              <a:t> </a:t>
            </a:r>
            <a:r>
              <a:rPr lang="pl-PL" sz="1600" dirty="0" err="1"/>
              <a:t>help</a:t>
            </a:r>
            <a:r>
              <a:rPr lang="pl-PL" sz="1600" dirty="0"/>
              <a:t> Unilever to be </a:t>
            </a:r>
            <a:r>
              <a:rPr lang="pl-PL" sz="1600" dirty="0" err="1"/>
              <a:t>able</a:t>
            </a:r>
            <a:r>
              <a:rPr lang="pl-PL" sz="1600" dirty="0"/>
              <a:t> to </a:t>
            </a:r>
            <a:r>
              <a:rPr lang="pl-PL" sz="1600" dirty="0" err="1"/>
              <a:t>attract</a:t>
            </a:r>
            <a:r>
              <a:rPr lang="pl-PL" sz="1600" dirty="0"/>
              <a:t> </a:t>
            </a:r>
            <a:r>
              <a:rPr lang="pl-PL" sz="1600" dirty="0" err="1"/>
              <a:t>various</a:t>
            </a:r>
            <a:r>
              <a:rPr lang="pl-PL" sz="1600" dirty="0"/>
              <a:t> </a:t>
            </a:r>
            <a:r>
              <a:rPr lang="pl-PL" sz="1600" dirty="0" err="1"/>
              <a:t>global</a:t>
            </a:r>
            <a:r>
              <a:rPr lang="pl-PL" sz="1600" dirty="0"/>
              <a:t> talent, </a:t>
            </a:r>
            <a:r>
              <a:rPr lang="pl-PL" sz="1600" dirty="0" err="1"/>
              <a:t>retain</a:t>
            </a:r>
            <a:r>
              <a:rPr lang="pl-PL" sz="1600" dirty="0"/>
              <a:t> top </a:t>
            </a:r>
            <a:r>
              <a:rPr lang="pl-PL" sz="1600" dirty="0" err="1"/>
              <a:t>performers</a:t>
            </a:r>
            <a:r>
              <a:rPr lang="pl-PL" sz="1600" dirty="0"/>
              <a:t> and </a:t>
            </a:r>
            <a:r>
              <a:rPr lang="pl-PL" sz="1600" dirty="0" err="1"/>
              <a:t>provide</a:t>
            </a:r>
            <a:r>
              <a:rPr lang="pl-PL" sz="1600" dirty="0"/>
              <a:t> </a:t>
            </a:r>
            <a:r>
              <a:rPr lang="pl-PL" sz="1600" dirty="0" err="1"/>
              <a:t>sustainable</a:t>
            </a:r>
            <a:r>
              <a:rPr lang="pl-PL" sz="1600" dirty="0"/>
              <a:t> </a:t>
            </a:r>
            <a:r>
              <a:rPr lang="pl-PL" sz="1600" dirty="0" err="1"/>
              <a:t>competitive</a:t>
            </a:r>
            <a:r>
              <a:rPr lang="pl-PL" sz="1600" dirty="0"/>
              <a:t> </a:t>
            </a:r>
            <a:r>
              <a:rPr lang="pl-PL" sz="1600" dirty="0" err="1"/>
              <a:t>advantage</a:t>
            </a:r>
            <a:r>
              <a:rPr lang="pl-PL" sz="1600" dirty="0"/>
              <a:t>.</a:t>
            </a:r>
          </a:p>
        </p:txBody>
      </p:sp>
      <p:sp>
        <p:nvSpPr>
          <p:cNvPr id="3" name="Slide Number Placeholder 2">
            <a:extLst>
              <a:ext uri="{FF2B5EF4-FFF2-40B4-BE49-F238E27FC236}">
                <a16:creationId xmlns:a16="http://schemas.microsoft.com/office/drawing/2014/main" id="{3D5D927A-2CF6-B386-111C-FF33383F7827}"/>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21</a:t>
            </a:fld>
            <a:endParaRPr lang="en-US"/>
          </a:p>
        </p:txBody>
      </p:sp>
      <p:pic>
        <p:nvPicPr>
          <p:cNvPr id="6146" name="Picture 2" descr="Unilever | Every U Does Good :: Behance">
            <a:extLst>
              <a:ext uri="{FF2B5EF4-FFF2-40B4-BE49-F238E27FC236}">
                <a16:creationId xmlns:a16="http://schemas.microsoft.com/office/drawing/2014/main" id="{9ECC37D5-E632-9157-08CF-F4E6444F824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48880" y="2617770"/>
            <a:ext cx="4299847" cy="3364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4110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22C5-0C9E-B582-A8FE-B45E70A01E7F}"/>
              </a:ext>
            </a:extLst>
          </p:cNvPr>
          <p:cNvSpPr>
            <a:spLocks noGrp="1"/>
          </p:cNvSpPr>
          <p:nvPr>
            <p:ph type="title"/>
          </p:nvPr>
        </p:nvSpPr>
        <p:spPr>
          <a:xfrm>
            <a:off x="914400" y="928688"/>
            <a:ext cx="10511627" cy="603865"/>
          </a:xfrm>
        </p:spPr>
        <p:txBody>
          <a:bodyPr anchor="b">
            <a:normAutofit/>
          </a:bodyPr>
          <a:lstStyle/>
          <a:p>
            <a:pPr>
              <a:lnSpc>
                <a:spcPct val="90000"/>
              </a:lnSpc>
            </a:pPr>
            <a:r>
              <a:rPr lang="en-US" dirty="0"/>
              <a:t>References</a:t>
            </a:r>
          </a:p>
        </p:txBody>
      </p:sp>
      <p:sp>
        <p:nvSpPr>
          <p:cNvPr id="3" name="Subtitle 2">
            <a:extLst>
              <a:ext uri="{FF2B5EF4-FFF2-40B4-BE49-F238E27FC236}">
                <a16:creationId xmlns:a16="http://schemas.microsoft.com/office/drawing/2014/main" id="{D8B5CEF2-E667-BBB5-2EA6-C06F93B6DE12}"/>
              </a:ext>
            </a:extLst>
          </p:cNvPr>
          <p:cNvSpPr>
            <a:spLocks noGrp="1"/>
          </p:cNvSpPr>
          <p:nvPr>
            <p:ph sz="quarter" idx="4"/>
          </p:nvPr>
        </p:nvSpPr>
        <p:spPr>
          <a:xfrm>
            <a:off x="914401" y="1884025"/>
            <a:ext cx="10210800" cy="4303416"/>
          </a:xfrm>
        </p:spPr>
        <p:txBody>
          <a:bodyPr>
            <a:normAutofit fontScale="92500"/>
          </a:bodyPr>
          <a:lstStyle/>
          <a:p>
            <a:pPr marL="0" indent="0">
              <a:buNone/>
            </a:pPr>
            <a:r>
              <a:rPr lang="en-US" sz="1000" dirty="0" err="1"/>
              <a:t>Abhaybittu</a:t>
            </a:r>
            <a:r>
              <a:rPr lang="en-US" sz="1000" dirty="0"/>
              <a:t> (2019). </a:t>
            </a:r>
            <a:r>
              <a:rPr lang="en-US" sz="1000" i="1" dirty="0"/>
              <a:t>reward</a:t>
            </a:r>
            <a:r>
              <a:rPr lang="en-US" sz="1000" dirty="0"/>
              <a:t>. [online] Scribd. Available at: https://www.scribd.com/document/447904577/reward [Accessed 1 Nov. 2025].</a:t>
            </a:r>
          </a:p>
          <a:p>
            <a:pPr marL="0" indent="0">
              <a:buNone/>
            </a:pPr>
            <a:r>
              <a:rPr lang="en-US" sz="1000" dirty="0"/>
              <a:t>Adams, P. (2021). </a:t>
            </a:r>
            <a:r>
              <a:rPr lang="en-US" sz="1000" i="1" dirty="0"/>
              <a:t>Unilever’s ambitious new plan for fighting social inequity includes more diverse advertising</a:t>
            </a:r>
            <a:r>
              <a:rPr lang="en-US" sz="1000" dirty="0"/>
              <a:t>. [online] Marketing Dive. Available at: https://www.marketingdive.com/news/unilevers-ambitious-new-plan-for-fighting-social-inequity-includes-more-di-1/593741/.</a:t>
            </a:r>
          </a:p>
          <a:p>
            <a:pPr marL="0" indent="0">
              <a:buNone/>
            </a:pPr>
            <a:r>
              <a:rPr lang="en-US" sz="1000" dirty="0" err="1"/>
              <a:t>Ariyadasa</a:t>
            </a:r>
            <a:r>
              <a:rPr lang="en-US" sz="1000" dirty="0"/>
              <a:t>, A. (2020). </a:t>
            </a:r>
            <a:r>
              <a:rPr lang="en-US" sz="1000" i="1" dirty="0"/>
              <a:t>(PDF) REWARD SYSTEMS OF INTERNATIONAL HUMAN RESOURCES MANAGEMENT</a:t>
            </a:r>
            <a:r>
              <a:rPr lang="en-US" sz="1000" dirty="0"/>
              <a:t>. [online] ResearchGate. Available at: https://www.researchgate.net/publication/345262443_REWARD_SYSTEMS_OF_INTERNATIONAL_HUMAN_RESOURCES_MANAGEMENT.</a:t>
            </a:r>
          </a:p>
          <a:p>
            <a:pPr marL="0" indent="0">
              <a:buNone/>
            </a:pPr>
            <a:r>
              <a:rPr lang="en-US" sz="1000" dirty="0"/>
              <a:t>Boyles, M. (2023). </a:t>
            </a:r>
            <a:r>
              <a:rPr lang="en-US" sz="1000" i="1" dirty="0"/>
              <a:t>DEI: What It Is &amp; How to Champion It in the Workplace</a:t>
            </a:r>
            <a:r>
              <a:rPr lang="en-US" sz="1000" dirty="0"/>
              <a:t>. [online] Business Insights Blog. Available at: https://online.hbs.edu/blog/post/what-is-dei.</a:t>
            </a:r>
          </a:p>
          <a:p>
            <a:pPr marL="0" indent="0">
              <a:buNone/>
            </a:pPr>
            <a:r>
              <a:rPr lang="en-US" sz="1000" dirty="0"/>
              <a:t>Choudhary, A. (2025). AI POWERED HR AT UNILEVER: ENHANCING RECRUITMENT,RETENTION AND EMPLOYEE EXPERIENCE. </a:t>
            </a:r>
            <a:r>
              <a:rPr lang="en-US" sz="1000" i="1" dirty="0"/>
              <a:t>© 2025 IJNRD |</a:t>
            </a:r>
            <a:r>
              <a:rPr lang="en-US" sz="1000" dirty="0"/>
              <a:t>, [online] 10(5), p.78. Available at: https://ijnrd.org/papers/IJNRD2505410.pdf.</a:t>
            </a:r>
          </a:p>
          <a:p>
            <a:pPr marL="0" indent="0">
              <a:buNone/>
            </a:pPr>
            <a:r>
              <a:rPr lang="en-US" sz="1000" dirty="0"/>
              <a:t>CIPD (2016). </a:t>
            </a:r>
            <a:r>
              <a:rPr lang="en-US" sz="1000" i="1" dirty="0"/>
              <a:t>CIPD | Valuing your talent: Unilever</a:t>
            </a:r>
            <a:r>
              <a:rPr lang="en-US" sz="1000" dirty="0"/>
              <a:t>. [online] CIPD. Available at: https://www.cipd.org/en/knowledge/case-studies/value-talent-unilever/.</a:t>
            </a:r>
          </a:p>
          <a:p>
            <a:pPr marL="0" indent="0">
              <a:buNone/>
            </a:pPr>
            <a:r>
              <a:rPr lang="en-US" sz="1000" dirty="0"/>
              <a:t>Circle, V. (2025). </a:t>
            </a:r>
            <a:r>
              <a:rPr lang="en-US" sz="1000" i="1" dirty="0"/>
              <a:t>Communicating Total Rewards to Employees: Importance, Strategy and Challenges</a:t>
            </a:r>
            <a:r>
              <a:rPr lang="en-US" sz="1000" dirty="0"/>
              <a:t>. [online] Nurture an Engaged and Satisfied Workforce | Vantage Circle HR Blog. Available at: https://www.vantagecircle.com/en/blog/communicating-total-rewards-to-employees/.</a:t>
            </a:r>
          </a:p>
          <a:p>
            <a:pPr marL="0" indent="0">
              <a:buNone/>
            </a:pPr>
            <a:r>
              <a:rPr lang="en-US" sz="1000" dirty="0" err="1"/>
              <a:t>DiRomualdo</a:t>
            </a:r>
            <a:r>
              <a:rPr lang="en-US" sz="1000" dirty="0"/>
              <a:t>, A., Girimonte, F. and Derryberry, L. (2023). </a:t>
            </a:r>
            <a:r>
              <a:rPr lang="en-US" sz="1000" i="1" dirty="0"/>
              <a:t>What’s the Digital World Class® Human Resources Advantage?</a:t>
            </a:r>
            <a:r>
              <a:rPr lang="en-US" sz="1000" dirty="0"/>
              <a:t> [online] The Hackett Group. Available at: https://www.thehackettgroup.com/insights/whats-the-digital-world-class-hr-advantage/.</a:t>
            </a:r>
          </a:p>
          <a:p>
            <a:pPr marL="0" indent="0">
              <a:buNone/>
            </a:pPr>
            <a:r>
              <a:rPr lang="en-US" sz="1000" dirty="0"/>
              <a:t>Figueiredo, E., </a:t>
            </a:r>
            <a:r>
              <a:rPr lang="en-US" sz="1000" dirty="0" err="1"/>
              <a:t>Margaça</a:t>
            </a:r>
            <a:r>
              <a:rPr lang="en-US" sz="1000" dirty="0"/>
              <a:t>, C., García, J.C.S. and Ribeiro, C. (2025). The Contribution of Reward Systems in the Work Context: A Systematic Review of the Literature and Directions for Future Research. </a:t>
            </a:r>
            <a:r>
              <a:rPr lang="en-US" sz="1000" i="1" dirty="0"/>
              <a:t>Journal of the Knowledge Economy</a:t>
            </a:r>
            <a:r>
              <a:rPr lang="en-US" sz="1000" dirty="0"/>
              <a:t>, [online] 4(2). </a:t>
            </a:r>
            <a:r>
              <a:rPr lang="en-US" sz="1000" dirty="0" err="1"/>
              <a:t>doi:https</a:t>
            </a:r>
            <a:r>
              <a:rPr lang="en-US" sz="1000" dirty="0"/>
              <a:t>://doi.org/10.1007/s13132-024-02492-w.</a:t>
            </a:r>
          </a:p>
          <a:p>
            <a:pPr marL="0" indent="0">
              <a:buNone/>
            </a:pPr>
            <a:r>
              <a:rPr lang="en-US" sz="1000" dirty="0" err="1"/>
              <a:t>Globaldata</a:t>
            </a:r>
            <a:r>
              <a:rPr lang="en-US" sz="1000" dirty="0"/>
              <a:t> (2022). </a:t>
            </a:r>
            <a:r>
              <a:rPr lang="en-US" sz="1000" i="1" dirty="0" err="1"/>
              <a:t>ShieldSquare</a:t>
            </a:r>
            <a:r>
              <a:rPr lang="en-US" sz="1000" i="1" dirty="0"/>
              <a:t> Captcha</a:t>
            </a:r>
            <a:r>
              <a:rPr lang="en-US" sz="1000" dirty="0"/>
              <a:t>. [online] www.globaldata.com. Available at: https://www.globaldata.com/data-insights/consumer/unilever-gender-diversity-2091487/.</a:t>
            </a:r>
          </a:p>
          <a:p>
            <a:pPr marL="0" indent="0">
              <a:buNone/>
            </a:pPr>
            <a:r>
              <a:rPr lang="en-US" sz="1000" dirty="0"/>
              <a:t>Global Data (2021). Unilever: Gender Diversity in 2021. [online] </a:t>
            </a:r>
            <a:r>
              <a:rPr lang="en-US" sz="1000" dirty="0" err="1"/>
              <a:t>Globaldata.com</a:t>
            </a:r>
            <a:r>
              <a:rPr lang="en-US" sz="1000" dirty="0"/>
              <a:t>. Available at: https://</a:t>
            </a:r>
            <a:r>
              <a:rPr lang="en-US" sz="1000" dirty="0" err="1"/>
              <a:t>www.globaldata.com</a:t>
            </a:r>
            <a:r>
              <a:rPr lang="en-US" sz="1000" dirty="0"/>
              <a:t>/data-insights/consumer/unilever-gender-diversity-2091487 [Accessed 2 Nov. 2025].</a:t>
            </a:r>
          </a:p>
          <a:p>
            <a:pPr marL="0" indent="0">
              <a:buNone/>
            </a:pPr>
            <a:r>
              <a:rPr lang="en-US" sz="1000" dirty="0"/>
              <a:t>Hong, T.K. (2025). Integrating Sustainability into the Corporate Strategy: A Critical Analysis of Unilever’s Sustainable... </a:t>
            </a:r>
            <a:r>
              <a:rPr lang="en-US" sz="1000" i="1" dirty="0"/>
              <a:t>ResearchGate</a:t>
            </a:r>
            <a:r>
              <a:rPr lang="en-US" sz="1000" dirty="0"/>
              <a:t>. [online] </a:t>
            </a:r>
            <a:r>
              <a:rPr lang="en-US" sz="1000" dirty="0" err="1"/>
              <a:t>doi:https</a:t>
            </a:r>
            <a:r>
              <a:rPr lang="en-US" sz="1000" dirty="0"/>
              <a:t>://</a:t>
            </a:r>
            <a:r>
              <a:rPr lang="en-US" sz="1000" dirty="0" err="1"/>
              <a:t>doi.org</a:t>
            </a:r>
            <a:r>
              <a:rPr lang="en-US" sz="1000" dirty="0"/>
              <a:t>/10.13140/RG.2.2.20946.47040.</a:t>
            </a:r>
          </a:p>
        </p:txBody>
      </p:sp>
      <p:sp>
        <p:nvSpPr>
          <p:cNvPr id="8" name="Slide Number Placeholder 3">
            <a:extLst>
              <a:ext uri="{FF2B5EF4-FFF2-40B4-BE49-F238E27FC236}">
                <a16:creationId xmlns:a16="http://schemas.microsoft.com/office/drawing/2014/main" id="{41EFB962-25C0-6A50-E14A-395A94FBBDBB}"/>
              </a:ext>
            </a:extLst>
          </p:cNvPr>
          <p:cNvSpPr>
            <a:spLocks noGrp="1"/>
          </p:cNvSpPr>
          <p:nvPr>
            <p:ph type="sldNum" sz="quarter" idx="10"/>
          </p:nvPr>
        </p:nvSpPr>
        <p:spPr>
          <a:xfrm>
            <a:off x="10358437" y="457199"/>
            <a:ext cx="1067589" cy="471489"/>
          </a:xfrm>
        </p:spPr>
        <p:txBody>
          <a:bodyPr/>
          <a:lstStyle/>
          <a:p>
            <a:pPr>
              <a:spcAft>
                <a:spcPts val="600"/>
              </a:spcAft>
            </a:pPr>
            <a:fld id="{48F63A3B-78C7-47BE-AE5E-E10140E04643}" type="slidenum">
              <a:rPr lang="en-US" smtClean="0"/>
              <a:pPr>
                <a:spcAft>
                  <a:spcPts val="600"/>
                </a:spcAft>
              </a:pPr>
              <a:t>22</a:t>
            </a:fld>
            <a:endParaRPr lang="en-US"/>
          </a:p>
        </p:txBody>
      </p:sp>
    </p:spTree>
    <p:extLst>
      <p:ext uri="{BB962C8B-B14F-4D97-AF65-F5344CB8AC3E}">
        <p14:creationId xmlns:p14="http://schemas.microsoft.com/office/powerpoint/2010/main" val="1973173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789E3-2AAC-FFC8-AE38-C99CD69AD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88AA77-C606-6F76-3F35-8B593C3D7FC7}"/>
              </a:ext>
            </a:extLst>
          </p:cNvPr>
          <p:cNvSpPr>
            <a:spLocks noGrp="1"/>
          </p:cNvSpPr>
          <p:nvPr>
            <p:ph type="title"/>
          </p:nvPr>
        </p:nvSpPr>
        <p:spPr>
          <a:xfrm>
            <a:off x="914400" y="928688"/>
            <a:ext cx="10511627" cy="603865"/>
          </a:xfrm>
        </p:spPr>
        <p:txBody>
          <a:bodyPr anchor="b">
            <a:normAutofit/>
          </a:bodyPr>
          <a:lstStyle/>
          <a:p>
            <a:pPr>
              <a:lnSpc>
                <a:spcPct val="90000"/>
              </a:lnSpc>
            </a:pPr>
            <a:r>
              <a:rPr lang="en-US" dirty="0"/>
              <a:t>References</a:t>
            </a:r>
          </a:p>
        </p:txBody>
      </p:sp>
      <p:sp>
        <p:nvSpPr>
          <p:cNvPr id="3" name="Subtitle 2">
            <a:extLst>
              <a:ext uri="{FF2B5EF4-FFF2-40B4-BE49-F238E27FC236}">
                <a16:creationId xmlns:a16="http://schemas.microsoft.com/office/drawing/2014/main" id="{E8FE3D09-05E3-9E41-4B80-1FC4C5DB0460}"/>
              </a:ext>
            </a:extLst>
          </p:cNvPr>
          <p:cNvSpPr>
            <a:spLocks noGrp="1"/>
          </p:cNvSpPr>
          <p:nvPr>
            <p:ph sz="quarter" idx="4"/>
          </p:nvPr>
        </p:nvSpPr>
        <p:spPr>
          <a:xfrm>
            <a:off x="914401" y="1884025"/>
            <a:ext cx="10210800" cy="4516776"/>
          </a:xfrm>
        </p:spPr>
        <p:txBody>
          <a:bodyPr>
            <a:normAutofit fontScale="92500"/>
          </a:bodyPr>
          <a:lstStyle/>
          <a:p>
            <a:pPr marL="0" indent="0">
              <a:buNone/>
            </a:pPr>
            <a:r>
              <a:rPr lang="pl-PL" sz="1100" dirty="0"/>
              <a:t>Hughes, T. (2021). Unilever: A </a:t>
            </a:r>
            <a:r>
              <a:rPr lang="pl-PL" sz="1100" dirty="0" err="1"/>
              <a:t>Quantitative</a:t>
            </a:r>
            <a:r>
              <a:rPr lang="pl-PL" sz="1100" dirty="0"/>
              <a:t> Report on How </a:t>
            </a:r>
            <a:r>
              <a:rPr lang="pl-PL" sz="1100" dirty="0" err="1"/>
              <a:t>Unilever’s</a:t>
            </a:r>
            <a:r>
              <a:rPr lang="pl-PL" sz="1100" dirty="0"/>
              <a:t> </a:t>
            </a:r>
            <a:r>
              <a:rPr lang="pl-PL" sz="1100" dirty="0" err="1"/>
              <a:t>Holistic</a:t>
            </a:r>
            <a:r>
              <a:rPr lang="pl-PL" sz="1100" dirty="0"/>
              <a:t> </a:t>
            </a:r>
            <a:r>
              <a:rPr lang="pl-PL" sz="1100" dirty="0" err="1"/>
              <a:t>Approach</a:t>
            </a:r>
            <a:r>
              <a:rPr lang="pl-PL" sz="1100" dirty="0"/>
              <a:t> to </a:t>
            </a:r>
            <a:r>
              <a:rPr lang="pl-PL" sz="1100" dirty="0" err="1"/>
              <a:t>Diversity</a:t>
            </a:r>
            <a:r>
              <a:rPr lang="pl-PL" sz="1100" dirty="0"/>
              <a:t> </a:t>
            </a:r>
            <a:r>
              <a:rPr lang="pl-PL" sz="1100" dirty="0" err="1"/>
              <a:t>Can</a:t>
            </a:r>
            <a:r>
              <a:rPr lang="pl-PL" sz="1100" dirty="0"/>
              <a:t> </a:t>
            </a:r>
            <a:r>
              <a:rPr lang="pl-PL" sz="1100" dirty="0" err="1"/>
              <a:t>Improve</a:t>
            </a:r>
            <a:r>
              <a:rPr lang="pl-PL" sz="1100" dirty="0"/>
              <a:t> </a:t>
            </a:r>
            <a:r>
              <a:rPr lang="pl-PL" sz="1100" dirty="0" err="1"/>
              <a:t>Organizational</a:t>
            </a:r>
            <a:r>
              <a:rPr lang="pl-PL" sz="1100" dirty="0"/>
              <a:t> Performance. </a:t>
            </a:r>
            <a:r>
              <a:rPr lang="pl-PL" sz="1100" i="1" dirty="0"/>
              <a:t>www.academia.edu</a:t>
            </a:r>
            <a:r>
              <a:rPr lang="pl-PL" sz="1100" dirty="0"/>
              <a:t>. [online] </a:t>
            </a:r>
            <a:r>
              <a:rPr lang="pl-PL" sz="1100" dirty="0" err="1"/>
              <a:t>Available</a:t>
            </a:r>
            <a:r>
              <a:rPr lang="pl-PL" sz="1100" dirty="0"/>
              <a:t> </a:t>
            </a:r>
            <a:r>
              <a:rPr lang="pl-PL" sz="1100" dirty="0" err="1"/>
              <a:t>at</a:t>
            </a:r>
            <a:r>
              <a:rPr lang="pl-PL" sz="1100" dirty="0"/>
              <a:t>: https://www.academia.edu/45440360/Unilever_A_Quantitative_Report_on_How_Unilevers_Holistic_Approach_to_Diversity_Can_Improve_Organizational_Performance.</a:t>
            </a:r>
            <a:endParaRPr lang="pl-PL" sz="700" dirty="0"/>
          </a:p>
          <a:p>
            <a:pPr marL="0" indent="0">
              <a:buNone/>
            </a:pPr>
            <a:r>
              <a:rPr lang="pl-PL" sz="1100" dirty="0" err="1"/>
              <a:t>Krys</a:t>
            </a:r>
            <a:r>
              <a:rPr lang="pl-PL" sz="1100" dirty="0"/>
              <a:t> (2019). </a:t>
            </a:r>
            <a:r>
              <a:rPr lang="pl-PL" sz="1100" i="1" dirty="0" err="1"/>
              <a:t>It’s</a:t>
            </a:r>
            <a:r>
              <a:rPr lang="pl-PL" sz="1100" i="1" dirty="0"/>
              <a:t> 2019, and We </a:t>
            </a:r>
            <a:r>
              <a:rPr lang="pl-PL" sz="1100" i="1" dirty="0" err="1"/>
              <a:t>are</a:t>
            </a:r>
            <a:r>
              <a:rPr lang="pl-PL" sz="1100" i="1" dirty="0"/>
              <a:t> </a:t>
            </a:r>
            <a:r>
              <a:rPr lang="pl-PL" sz="1100" i="1" dirty="0" err="1"/>
              <a:t>Still</a:t>
            </a:r>
            <a:r>
              <a:rPr lang="pl-PL" sz="1100" i="1" dirty="0"/>
              <a:t> </a:t>
            </a:r>
            <a:r>
              <a:rPr lang="pl-PL" sz="1100" i="1" dirty="0" err="1"/>
              <a:t>Talking</a:t>
            </a:r>
            <a:r>
              <a:rPr lang="pl-PL" sz="1100" i="1" dirty="0"/>
              <a:t> </a:t>
            </a:r>
            <a:r>
              <a:rPr lang="pl-PL" sz="1100" i="1" dirty="0" err="1"/>
              <a:t>about</a:t>
            </a:r>
            <a:r>
              <a:rPr lang="pl-PL" sz="1100" i="1" dirty="0"/>
              <a:t> Equity, </a:t>
            </a:r>
            <a:r>
              <a:rPr lang="pl-PL" sz="1100" i="1" dirty="0" err="1"/>
              <a:t>Diversity</a:t>
            </a:r>
            <a:r>
              <a:rPr lang="pl-PL" sz="1100" i="1" dirty="0"/>
              <a:t>, and </a:t>
            </a:r>
            <a:r>
              <a:rPr lang="pl-PL" sz="1100" i="1" dirty="0" err="1"/>
              <a:t>Inclusion</a:t>
            </a:r>
            <a:r>
              <a:rPr lang="pl-PL" sz="1100" dirty="0"/>
              <a:t>. [online] Medium. </a:t>
            </a:r>
            <a:r>
              <a:rPr lang="pl-PL" sz="1100" dirty="0" err="1"/>
              <a:t>Available</a:t>
            </a:r>
            <a:r>
              <a:rPr lang="pl-PL" sz="1100" dirty="0"/>
              <a:t> </a:t>
            </a:r>
            <a:r>
              <a:rPr lang="pl-PL" sz="1100" dirty="0" err="1"/>
              <a:t>at</a:t>
            </a:r>
            <a:r>
              <a:rPr lang="pl-PL" sz="1100" dirty="0"/>
              <a:t>: https://medium.com/@krysburnette/its-2019-and-we-are-still-talking-about-equity-diversity-and-inclusion-dd00c9a66113.</a:t>
            </a:r>
            <a:endParaRPr lang="pl-PL" sz="700" dirty="0"/>
          </a:p>
          <a:p>
            <a:pPr marL="0" indent="0">
              <a:buNone/>
            </a:pPr>
            <a:r>
              <a:rPr lang="pl-PL" sz="1100" dirty="0" err="1"/>
              <a:t>Lacina</a:t>
            </a:r>
            <a:r>
              <a:rPr lang="pl-PL" sz="1100" dirty="0"/>
              <a:t>, L. (2021). </a:t>
            </a:r>
            <a:r>
              <a:rPr lang="pl-PL" sz="1100" i="1" dirty="0" err="1"/>
              <a:t>Unilever’s</a:t>
            </a:r>
            <a:r>
              <a:rPr lang="pl-PL" sz="1100" i="1" dirty="0"/>
              <a:t> HR </a:t>
            </a:r>
            <a:r>
              <a:rPr lang="pl-PL" sz="1100" i="1" dirty="0" err="1"/>
              <a:t>chief</a:t>
            </a:r>
            <a:r>
              <a:rPr lang="pl-PL" sz="1100" i="1" dirty="0"/>
              <a:t>: The </a:t>
            </a:r>
            <a:r>
              <a:rPr lang="pl-PL" sz="1100" i="1" dirty="0" err="1"/>
              <a:t>future</a:t>
            </a:r>
            <a:r>
              <a:rPr lang="pl-PL" sz="1100" i="1" dirty="0"/>
              <a:t> of </a:t>
            </a:r>
            <a:r>
              <a:rPr lang="pl-PL" sz="1100" i="1" dirty="0" err="1"/>
              <a:t>work</a:t>
            </a:r>
            <a:r>
              <a:rPr lang="pl-PL" sz="1100" i="1" dirty="0"/>
              <a:t> </a:t>
            </a:r>
            <a:r>
              <a:rPr lang="pl-PL" sz="1100" i="1" dirty="0" err="1"/>
              <a:t>requires</a:t>
            </a:r>
            <a:r>
              <a:rPr lang="pl-PL" sz="1100" i="1" dirty="0"/>
              <a:t> </a:t>
            </a:r>
            <a:r>
              <a:rPr lang="pl-PL" sz="1100" i="1" dirty="0" err="1"/>
              <a:t>these</a:t>
            </a:r>
            <a:r>
              <a:rPr lang="pl-PL" sz="1100" i="1" dirty="0"/>
              <a:t> </a:t>
            </a:r>
            <a:r>
              <a:rPr lang="pl-PL" sz="1100" i="1" dirty="0" err="1"/>
              <a:t>skills</a:t>
            </a:r>
            <a:r>
              <a:rPr lang="pl-PL" sz="1100" dirty="0"/>
              <a:t>. [online] World </a:t>
            </a:r>
            <a:r>
              <a:rPr lang="pl-PL" sz="1100" dirty="0" err="1"/>
              <a:t>Economic</a:t>
            </a:r>
            <a:r>
              <a:rPr lang="pl-PL" sz="1100" dirty="0"/>
              <a:t> Forum. </a:t>
            </a:r>
            <a:r>
              <a:rPr lang="pl-PL" sz="1100" dirty="0" err="1"/>
              <a:t>Available</a:t>
            </a:r>
            <a:r>
              <a:rPr lang="pl-PL" sz="1100" dirty="0"/>
              <a:t> </a:t>
            </a:r>
            <a:r>
              <a:rPr lang="pl-PL" sz="1100" dirty="0" err="1"/>
              <a:t>at</a:t>
            </a:r>
            <a:r>
              <a:rPr lang="pl-PL" sz="1100" dirty="0"/>
              <a:t>: https://www.weforum.org/stories/2021/10/unilever-leena-nair-future-of-work-soft-skills-hard-skills/.</a:t>
            </a:r>
            <a:endParaRPr lang="pl-PL" sz="700" dirty="0"/>
          </a:p>
          <a:p>
            <a:pPr marL="0" indent="0">
              <a:buNone/>
            </a:pPr>
            <a:r>
              <a:rPr lang="pl-PL" sz="1100" dirty="0" err="1"/>
              <a:t>Marr</a:t>
            </a:r>
            <a:r>
              <a:rPr lang="pl-PL" sz="1100" dirty="0"/>
              <a:t>, B. (2021). </a:t>
            </a:r>
            <a:r>
              <a:rPr lang="pl-PL" sz="1100" i="1" dirty="0"/>
              <a:t>The </a:t>
            </a:r>
            <a:r>
              <a:rPr lang="pl-PL" sz="1100" i="1" dirty="0" err="1"/>
              <a:t>Amazing</a:t>
            </a:r>
            <a:r>
              <a:rPr lang="pl-PL" sz="1100" i="1" dirty="0"/>
              <a:t> </a:t>
            </a:r>
            <a:r>
              <a:rPr lang="pl-PL" sz="1100" i="1" dirty="0" err="1"/>
              <a:t>Ways</a:t>
            </a:r>
            <a:r>
              <a:rPr lang="pl-PL" sz="1100" i="1" dirty="0"/>
              <a:t> How Unilever </a:t>
            </a:r>
            <a:r>
              <a:rPr lang="pl-PL" sz="1100" i="1" dirty="0" err="1"/>
              <a:t>Uses</a:t>
            </a:r>
            <a:r>
              <a:rPr lang="pl-PL" sz="1100" i="1" dirty="0"/>
              <a:t> </a:t>
            </a:r>
            <a:r>
              <a:rPr lang="pl-PL" sz="1100" i="1" dirty="0" err="1"/>
              <a:t>Artificial</a:t>
            </a:r>
            <a:r>
              <a:rPr lang="pl-PL" sz="1100" i="1" dirty="0"/>
              <a:t> </a:t>
            </a:r>
            <a:r>
              <a:rPr lang="pl-PL" sz="1100" i="1" dirty="0" err="1"/>
              <a:t>Intelligence</a:t>
            </a:r>
            <a:r>
              <a:rPr lang="pl-PL" sz="1100" i="1" dirty="0"/>
              <a:t> To </a:t>
            </a:r>
            <a:r>
              <a:rPr lang="pl-PL" sz="1100" i="1" dirty="0" err="1"/>
              <a:t>Recruit</a:t>
            </a:r>
            <a:r>
              <a:rPr lang="pl-PL" sz="1100" i="1" dirty="0"/>
              <a:t> &amp; Train </a:t>
            </a:r>
            <a:r>
              <a:rPr lang="pl-PL" sz="1100" i="1" dirty="0" err="1"/>
              <a:t>Thousands</a:t>
            </a:r>
            <a:r>
              <a:rPr lang="pl-PL" sz="1100" i="1" dirty="0"/>
              <a:t> Of </a:t>
            </a:r>
            <a:r>
              <a:rPr lang="pl-PL" sz="1100" i="1" dirty="0" err="1"/>
              <a:t>Employees</a:t>
            </a:r>
            <a:r>
              <a:rPr lang="pl-PL" sz="1100" dirty="0"/>
              <a:t>. [online] Bernard </a:t>
            </a:r>
            <a:r>
              <a:rPr lang="pl-PL" sz="1100" dirty="0" err="1"/>
              <a:t>Marr</a:t>
            </a:r>
            <a:r>
              <a:rPr lang="pl-PL" sz="1100" dirty="0"/>
              <a:t>. </a:t>
            </a:r>
            <a:r>
              <a:rPr lang="pl-PL" sz="1100" dirty="0" err="1"/>
              <a:t>Available</a:t>
            </a:r>
            <a:r>
              <a:rPr lang="pl-PL" sz="1100" dirty="0"/>
              <a:t> </a:t>
            </a:r>
            <a:r>
              <a:rPr lang="pl-PL" sz="1100" dirty="0" err="1"/>
              <a:t>at</a:t>
            </a:r>
            <a:r>
              <a:rPr lang="pl-PL" sz="1100" dirty="0"/>
              <a:t>: https://bernardmarr.com/the-amazing-ways-how-unilever-uses-artificial-intelligence-to-recruit-train-thousands-of-employees/.</a:t>
            </a:r>
            <a:endParaRPr lang="pl-PL" sz="700" dirty="0"/>
          </a:p>
          <a:p>
            <a:pPr marL="0" indent="0">
              <a:buNone/>
            </a:pPr>
            <a:r>
              <a:rPr lang="pl-PL" sz="1100" dirty="0"/>
              <a:t>Oxford </a:t>
            </a:r>
            <a:r>
              <a:rPr lang="pl-PL" sz="1100" dirty="0" err="1"/>
              <a:t>Executive</a:t>
            </a:r>
            <a:r>
              <a:rPr lang="pl-PL" sz="1100" dirty="0"/>
              <a:t> </a:t>
            </a:r>
            <a:r>
              <a:rPr lang="pl-PL" sz="1100" dirty="0" err="1"/>
              <a:t>Institute</a:t>
            </a:r>
            <a:r>
              <a:rPr lang="pl-PL" sz="1100" dirty="0"/>
              <a:t> (2024). </a:t>
            </a:r>
            <a:r>
              <a:rPr lang="pl-PL" sz="1100" i="1" dirty="0"/>
              <a:t>Case </a:t>
            </a:r>
            <a:r>
              <a:rPr lang="pl-PL" sz="1100" i="1" dirty="0" err="1"/>
              <a:t>study</a:t>
            </a:r>
            <a:r>
              <a:rPr lang="pl-PL" sz="1100" i="1" dirty="0"/>
              <a:t>: </a:t>
            </a:r>
            <a:r>
              <a:rPr lang="pl-PL" sz="1100" i="1" dirty="0" err="1"/>
              <a:t>Unilever’s</a:t>
            </a:r>
            <a:r>
              <a:rPr lang="pl-PL" sz="1100" i="1" dirty="0"/>
              <a:t> ‘</a:t>
            </a:r>
            <a:r>
              <a:rPr lang="pl-PL" sz="1100" i="1" dirty="0" err="1"/>
              <a:t>sustainable</a:t>
            </a:r>
            <a:r>
              <a:rPr lang="pl-PL" sz="1100" i="1" dirty="0"/>
              <a:t> </a:t>
            </a:r>
            <a:r>
              <a:rPr lang="pl-PL" sz="1100" i="1" dirty="0" err="1"/>
              <a:t>living</a:t>
            </a:r>
            <a:r>
              <a:rPr lang="pl-PL" sz="1100" i="1" dirty="0"/>
              <a:t> plan’ - Oxford </a:t>
            </a:r>
            <a:r>
              <a:rPr lang="pl-PL" sz="1100" i="1" dirty="0" err="1"/>
              <a:t>Executive</a:t>
            </a:r>
            <a:r>
              <a:rPr lang="pl-PL" sz="1100" i="1" dirty="0"/>
              <a:t> </a:t>
            </a:r>
            <a:r>
              <a:rPr lang="pl-PL" sz="1100" i="1" dirty="0" err="1"/>
              <a:t>Institute</a:t>
            </a:r>
            <a:r>
              <a:rPr lang="pl-PL" sz="1100" dirty="0"/>
              <a:t>. [online] Oxford </a:t>
            </a:r>
            <a:r>
              <a:rPr lang="pl-PL" sz="1100" dirty="0" err="1"/>
              <a:t>Executive</a:t>
            </a:r>
            <a:r>
              <a:rPr lang="pl-PL" sz="1100" dirty="0"/>
              <a:t> </a:t>
            </a:r>
            <a:r>
              <a:rPr lang="pl-PL" sz="1100" dirty="0" err="1"/>
              <a:t>Institute</a:t>
            </a:r>
            <a:r>
              <a:rPr lang="pl-PL" sz="1100" dirty="0"/>
              <a:t>. </a:t>
            </a:r>
            <a:r>
              <a:rPr lang="pl-PL" sz="1100" dirty="0" err="1"/>
              <a:t>Available</a:t>
            </a:r>
            <a:r>
              <a:rPr lang="pl-PL" sz="1100" dirty="0"/>
              <a:t> </a:t>
            </a:r>
            <a:r>
              <a:rPr lang="pl-PL" sz="1100" dirty="0" err="1"/>
              <a:t>at</a:t>
            </a:r>
            <a:r>
              <a:rPr lang="pl-PL" sz="1100" dirty="0"/>
              <a:t>: https://oxfordexecutive.co.uk/case-study-unilevers-sustainable-living-plan/.</a:t>
            </a:r>
            <a:endParaRPr lang="pl-PL" sz="700" dirty="0"/>
          </a:p>
          <a:p>
            <a:pPr marL="0" indent="0">
              <a:buNone/>
            </a:pPr>
            <a:r>
              <a:rPr lang="pl-PL" sz="1100" dirty="0"/>
              <a:t>sec.gov (2020). </a:t>
            </a:r>
            <a:r>
              <a:rPr lang="pl-PL" sz="1100" i="1" dirty="0"/>
              <a:t>20-F</a:t>
            </a:r>
            <a:r>
              <a:rPr lang="pl-PL" sz="1100" dirty="0"/>
              <a:t>. [online] www.sec.gov. </a:t>
            </a:r>
            <a:r>
              <a:rPr lang="pl-PL" sz="1100" dirty="0" err="1"/>
              <a:t>Available</a:t>
            </a:r>
            <a:r>
              <a:rPr lang="pl-PL" sz="1100" dirty="0"/>
              <a:t> </a:t>
            </a:r>
            <a:r>
              <a:rPr lang="pl-PL" sz="1100" dirty="0" err="1"/>
              <a:t>at</a:t>
            </a:r>
            <a:r>
              <a:rPr lang="pl-PL" sz="1100" dirty="0"/>
              <a:t>: https://www.sec.gov/Archives/edgar/data/217410/000119312521075770/d14846d20f.htm.</a:t>
            </a:r>
            <a:endParaRPr lang="pl-PL" sz="700" dirty="0"/>
          </a:p>
          <a:p>
            <a:pPr marL="0" indent="0">
              <a:buNone/>
            </a:pPr>
            <a:r>
              <a:rPr lang="pl-PL" sz="1100" dirty="0" err="1"/>
              <a:t>Shamsuzzoha</a:t>
            </a:r>
            <a:r>
              <a:rPr lang="pl-PL" sz="1100" dirty="0"/>
              <a:t>, M. (2025). </a:t>
            </a:r>
            <a:r>
              <a:rPr lang="pl-PL" sz="1100" i="1" dirty="0"/>
              <a:t>Unilever Global Strategic </a:t>
            </a:r>
            <a:r>
              <a:rPr lang="pl-PL" sz="1100" i="1" dirty="0" err="1"/>
              <a:t>Reward</a:t>
            </a:r>
            <a:r>
              <a:rPr lang="pl-PL" sz="1100" i="1" dirty="0"/>
              <a:t> System</a:t>
            </a:r>
            <a:r>
              <a:rPr lang="pl-PL" sz="1100" dirty="0"/>
              <a:t>. [online] </a:t>
            </a:r>
            <a:r>
              <a:rPr lang="pl-PL" sz="1100" dirty="0" err="1"/>
              <a:t>Scribd</a:t>
            </a:r>
            <a:r>
              <a:rPr lang="pl-PL" sz="1100" dirty="0"/>
              <a:t>. </a:t>
            </a:r>
            <a:r>
              <a:rPr lang="pl-PL" sz="1100" dirty="0" err="1"/>
              <a:t>Available</a:t>
            </a:r>
            <a:r>
              <a:rPr lang="pl-PL" sz="1100" dirty="0"/>
              <a:t> </a:t>
            </a:r>
            <a:r>
              <a:rPr lang="pl-PL" sz="1100" dirty="0" err="1"/>
              <a:t>at</a:t>
            </a:r>
            <a:r>
              <a:rPr lang="pl-PL" sz="1100" dirty="0"/>
              <a:t>: https://www.scribd.com/document/216780273/Unilever-Global-Strategic-Reward-System.</a:t>
            </a:r>
            <a:endParaRPr lang="pl-PL" sz="700" dirty="0"/>
          </a:p>
          <a:p>
            <a:pPr marL="0" indent="0">
              <a:buNone/>
            </a:pPr>
            <a:r>
              <a:rPr lang="pl-PL" sz="1100" dirty="0" err="1"/>
              <a:t>ukg.co</a:t>
            </a:r>
            <a:r>
              <a:rPr lang="pl-PL" sz="1100" dirty="0"/>
              <a:t> (2025). </a:t>
            </a:r>
            <a:r>
              <a:rPr lang="pl-PL" sz="1100" i="1" dirty="0"/>
              <a:t>How Unilever France </a:t>
            </a:r>
            <a:r>
              <a:rPr lang="pl-PL" sz="1100" i="1" dirty="0" err="1"/>
              <a:t>Provides</a:t>
            </a:r>
            <a:r>
              <a:rPr lang="pl-PL" sz="1100" i="1" dirty="0"/>
              <a:t> </a:t>
            </a:r>
            <a:r>
              <a:rPr lang="pl-PL" sz="1100" i="1" dirty="0" err="1"/>
              <a:t>Unified</a:t>
            </a:r>
            <a:r>
              <a:rPr lang="pl-PL" sz="1100" i="1" dirty="0"/>
              <a:t> HR </a:t>
            </a:r>
            <a:r>
              <a:rPr lang="pl-PL" sz="1100" i="1" dirty="0" err="1"/>
              <a:t>Support</a:t>
            </a:r>
            <a:r>
              <a:rPr lang="pl-PL" sz="1100" i="1" dirty="0"/>
              <a:t> to a </a:t>
            </a:r>
            <a:r>
              <a:rPr lang="pl-PL" sz="1100" i="1" dirty="0" err="1"/>
              <a:t>Diverse</a:t>
            </a:r>
            <a:r>
              <a:rPr lang="pl-PL" sz="1100" i="1" dirty="0"/>
              <a:t> </a:t>
            </a:r>
            <a:r>
              <a:rPr lang="pl-PL" sz="1100" i="1" dirty="0" err="1"/>
              <a:t>Workforce</a:t>
            </a:r>
            <a:r>
              <a:rPr lang="pl-PL" sz="1100" i="1" dirty="0"/>
              <a:t> | UKG</a:t>
            </a:r>
            <a:r>
              <a:rPr lang="pl-PL" sz="1100" dirty="0"/>
              <a:t>. [online] UKG. </a:t>
            </a:r>
            <a:r>
              <a:rPr lang="pl-PL" sz="1100" dirty="0" err="1"/>
              <a:t>Available</a:t>
            </a:r>
            <a:r>
              <a:rPr lang="pl-PL" sz="1100" dirty="0"/>
              <a:t> </a:t>
            </a:r>
            <a:r>
              <a:rPr lang="pl-PL" sz="1100" dirty="0" err="1"/>
              <a:t>at</a:t>
            </a:r>
            <a:r>
              <a:rPr lang="pl-PL" sz="1100" dirty="0"/>
              <a:t>: https://www.ukg.co.uk/customers/unilever [</a:t>
            </a:r>
            <a:r>
              <a:rPr lang="pl-PL" sz="1100" dirty="0" err="1"/>
              <a:t>Accessed</a:t>
            </a:r>
            <a:r>
              <a:rPr lang="pl-PL" sz="1100" dirty="0"/>
              <a:t> 1 </a:t>
            </a:r>
            <a:r>
              <a:rPr lang="pl-PL" sz="1100" dirty="0" err="1"/>
              <a:t>Nov</a:t>
            </a:r>
            <a:r>
              <a:rPr lang="pl-PL" sz="1100" dirty="0"/>
              <a:t>. 2025].</a:t>
            </a:r>
            <a:endParaRPr lang="pl-PL" sz="700" dirty="0"/>
          </a:p>
          <a:p>
            <a:pPr marL="0" indent="0">
              <a:buNone/>
            </a:pPr>
            <a:r>
              <a:rPr lang="pl-PL" sz="1100" dirty="0"/>
              <a:t>Unilever (2019). </a:t>
            </a:r>
            <a:r>
              <a:rPr lang="pl-PL" sz="1100" i="1" dirty="0"/>
              <a:t>Unilever </a:t>
            </a:r>
            <a:r>
              <a:rPr lang="pl-PL" sz="1100" i="1" dirty="0" err="1"/>
              <a:t>launches</a:t>
            </a:r>
            <a:r>
              <a:rPr lang="pl-PL" sz="1100" i="1" dirty="0"/>
              <a:t> </a:t>
            </a:r>
            <a:r>
              <a:rPr lang="pl-PL" sz="1100" i="1" dirty="0" err="1"/>
              <a:t>new</a:t>
            </a:r>
            <a:r>
              <a:rPr lang="pl-PL" sz="1100" i="1" dirty="0"/>
              <a:t> AI-</a:t>
            </a:r>
            <a:r>
              <a:rPr lang="pl-PL" sz="1100" i="1" dirty="0" err="1"/>
              <a:t>powered</a:t>
            </a:r>
            <a:r>
              <a:rPr lang="pl-PL" sz="1100" i="1" dirty="0"/>
              <a:t> talent </a:t>
            </a:r>
            <a:r>
              <a:rPr lang="pl-PL" sz="1100" i="1" dirty="0" err="1"/>
              <a:t>marketplace</a:t>
            </a:r>
            <a:r>
              <a:rPr lang="pl-PL" sz="1100" dirty="0"/>
              <a:t>. [online] Unilever. </a:t>
            </a:r>
            <a:r>
              <a:rPr lang="pl-PL" sz="1100" dirty="0" err="1"/>
              <a:t>Available</a:t>
            </a:r>
            <a:r>
              <a:rPr lang="pl-PL" sz="1100" dirty="0"/>
              <a:t> </a:t>
            </a:r>
            <a:r>
              <a:rPr lang="pl-PL" sz="1100" dirty="0" err="1"/>
              <a:t>at</a:t>
            </a:r>
            <a:r>
              <a:rPr lang="pl-PL" sz="1100" dirty="0"/>
              <a:t>: https://www.unilever.com/news/press-and-media/press-releases/2019/unilever-launches-ai-powered-talent-marketplace/.</a:t>
            </a:r>
            <a:endParaRPr lang="pl-PL" sz="700" dirty="0"/>
          </a:p>
          <a:p>
            <a:pPr marL="0" indent="0">
              <a:buNone/>
            </a:pPr>
            <a:r>
              <a:rPr lang="pl-PL" sz="1100" dirty="0"/>
              <a:t>Unilever (2021). </a:t>
            </a:r>
            <a:r>
              <a:rPr lang="pl-PL" sz="1100" i="1" dirty="0"/>
              <a:t>A </a:t>
            </a:r>
            <a:r>
              <a:rPr lang="pl-PL" sz="1100" i="1" dirty="0" err="1"/>
              <a:t>beacon</a:t>
            </a:r>
            <a:r>
              <a:rPr lang="pl-PL" sz="1100" i="1" dirty="0"/>
              <a:t> of </a:t>
            </a:r>
            <a:r>
              <a:rPr lang="pl-PL" sz="1100" i="1" dirty="0" err="1"/>
              <a:t>diversity</a:t>
            </a:r>
            <a:r>
              <a:rPr lang="pl-PL" sz="1100" i="1" dirty="0"/>
              <a:t> and </a:t>
            </a:r>
            <a:r>
              <a:rPr lang="pl-PL" sz="1100" i="1" dirty="0" err="1"/>
              <a:t>inclusion</a:t>
            </a:r>
            <a:r>
              <a:rPr lang="pl-PL" sz="1100" dirty="0"/>
              <a:t>. [online] www.unilever.com. </a:t>
            </a:r>
            <a:r>
              <a:rPr lang="pl-PL" sz="1100" dirty="0" err="1"/>
              <a:t>Available</a:t>
            </a:r>
            <a:r>
              <a:rPr lang="pl-PL" sz="1100" dirty="0"/>
              <a:t> </a:t>
            </a:r>
            <a:r>
              <a:rPr lang="pl-PL" sz="1100" dirty="0" err="1"/>
              <a:t>at</a:t>
            </a:r>
            <a:r>
              <a:rPr lang="pl-PL" sz="1100" dirty="0"/>
              <a:t>: https://www.unilever.com/sustainability/equity-diversity-and-inclusion/a-beacon-of-diversity-and-inclusion/.</a:t>
            </a:r>
            <a:endParaRPr lang="pl-PL" sz="700" dirty="0"/>
          </a:p>
          <a:p>
            <a:pPr marL="0" indent="0">
              <a:buNone/>
            </a:pPr>
            <a:r>
              <a:rPr lang="pl-PL" sz="1100" dirty="0"/>
              <a:t>Unilever (2023). </a:t>
            </a:r>
            <a:r>
              <a:rPr lang="pl-PL" sz="1100" i="1" dirty="0"/>
              <a:t>Equity, </a:t>
            </a:r>
            <a:r>
              <a:rPr lang="pl-PL" sz="1100" i="1" dirty="0" err="1"/>
              <a:t>Diversity</a:t>
            </a:r>
            <a:r>
              <a:rPr lang="pl-PL" sz="1100" i="1" dirty="0"/>
              <a:t> &amp; </a:t>
            </a:r>
            <a:r>
              <a:rPr lang="pl-PL" sz="1100" i="1" dirty="0" err="1"/>
              <a:t>Inclusion</a:t>
            </a:r>
            <a:r>
              <a:rPr lang="pl-PL" sz="1100" dirty="0"/>
              <a:t>. [online] careers.unilever.com. </a:t>
            </a:r>
            <a:r>
              <a:rPr lang="pl-PL" sz="1100" dirty="0" err="1"/>
              <a:t>Available</a:t>
            </a:r>
            <a:r>
              <a:rPr lang="pl-PL" sz="1100" dirty="0"/>
              <a:t> </a:t>
            </a:r>
            <a:r>
              <a:rPr lang="pl-PL" sz="1100" dirty="0" err="1"/>
              <a:t>at</a:t>
            </a:r>
            <a:r>
              <a:rPr lang="pl-PL" sz="1100" dirty="0"/>
              <a:t>: https://careers.unilever.com/diversity-and-inclusion.</a:t>
            </a:r>
            <a:endParaRPr lang="pl-PL" sz="700" dirty="0"/>
          </a:p>
          <a:p>
            <a:pPr marL="0" indent="0">
              <a:buNone/>
            </a:pPr>
            <a:r>
              <a:rPr lang="pl-PL" sz="1100" dirty="0"/>
              <a:t>Unilever (2025a). </a:t>
            </a:r>
            <a:r>
              <a:rPr lang="pl-PL" sz="1100" i="1" dirty="0" err="1"/>
              <a:t>Engaging</a:t>
            </a:r>
            <a:r>
              <a:rPr lang="pl-PL" sz="1100" i="1" dirty="0"/>
              <a:t> with </a:t>
            </a:r>
            <a:r>
              <a:rPr lang="pl-PL" sz="1100" i="1" dirty="0" err="1"/>
              <a:t>Stakeholders</a:t>
            </a:r>
            <a:r>
              <a:rPr lang="pl-PL" sz="1100" dirty="0"/>
              <a:t>. [online] Unilever. </a:t>
            </a:r>
            <a:r>
              <a:rPr lang="pl-PL" sz="1100" dirty="0" err="1"/>
              <a:t>Available</a:t>
            </a:r>
            <a:r>
              <a:rPr lang="pl-PL" sz="1100" dirty="0"/>
              <a:t> </a:t>
            </a:r>
            <a:r>
              <a:rPr lang="pl-PL" sz="1100" dirty="0" err="1"/>
              <a:t>at</a:t>
            </a:r>
            <a:r>
              <a:rPr lang="pl-PL" sz="1100" dirty="0"/>
              <a:t>: https://www.unilever.com/sustainability/responsible-business/engaging-with-stakeholders/.</a:t>
            </a:r>
            <a:endParaRPr lang="en-US" sz="700" dirty="0"/>
          </a:p>
        </p:txBody>
      </p:sp>
      <p:sp>
        <p:nvSpPr>
          <p:cNvPr id="8" name="Slide Number Placeholder 3">
            <a:extLst>
              <a:ext uri="{FF2B5EF4-FFF2-40B4-BE49-F238E27FC236}">
                <a16:creationId xmlns:a16="http://schemas.microsoft.com/office/drawing/2014/main" id="{315A73F8-7BD0-2363-445A-B407D0CEC6D5}"/>
              </a:ext>
            </a:extLst>
          </p:cNvPr>
          <p:cNvSpPr>
            <a:spLocks noGrp="1"/>
          </p:cNvSpPr>
          <p:nvPr>
            <p:ph type="sldNum" sz="quarter" idx="10"/>
          </p:nvPr>
        </p:nvSpPr>
        <p:spPr>
          <a:xfrm>
            <a:off x="10358437" y="457199"/>
            <a:ext cx="1067589" cy="471489"/>
          </a:xfrm>
        </p:spPr>
        <p:txBody>
          <a:bodyPr/>
          <a:lstStyle/>
          <a:p>
            <a:pPr>
              <a:spcAft>
                <a:spcPts val="600"/>
              </a:spcAft>
            </a:pPr>
            <a:fld id="{48F63A3B-78C7-47BE-AE5E-E10140E04643}" type="slidenum">
              <a:rPr lang="en-US" smtClean="0"/>
              <a:pPr>
                <a:spcAft>
                  <a:spcPts val="600"/>
                </a:spcAft>
              </a:pPr>
              <a:t>23</a:t>
            </a:fld>
            <a:endParaRPr lang="en-US"/>
          </a:p>
        </p:txBody>
      </p:sp>
    </p:spTree>
    <p:extLst>
      <p:ext uri="{BB962C8B-B14F-4D97-AF65-F5344CB8AC3E}">
        <p14:creationId xmlns:p14="http://schemas.microsoft.com/office/powerpoint/2010/main" val="2230352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11E2F-54BE-0CA9-4B68-84B097EE41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6DB5E8-CD43-5461-60BF-C2B40DA66726}"/>
              </a:ext>
            </a:extLst>
          </p:cNvPr>
          <p:cNvSpPr>
            <a:spLocks noGrp="1"/>
          </p:cNvSpPr>
          <p:nvPr>
            <p:ph type="title"/>
          </p:nvPr>
        </p:nvSpPr>
        <p:spPr>
          <a:xfrm>
            <a:off x="914400" y="928688"/>
            <a:ext cx="10511627" cy="603865"/>
          </a:xfrm>
        </p:spPr>
        <p:txBody>
          <a:bodyPr anchor="b">
            <a:normAutofit/>
          </a:bodyPr>
          <a:lstStyle/>
          <a:p>
            <a:pPr>
              <a:lnSpc>
                <a:spcPct val="90000"/>
              </a:lnSpc>
            </a:pPr>
            <a:r>
              <a:rPr lang="en-US" dirty="0" err="1"/>
              <a:t>Refrences</a:t>
            </a:r>
            <a:endParaRPr lang="en-US" dirty="0"/>
          </a:p>
        </p:txBody>
      </p:sp>
      <p:sp>
        <p:nvSpPr>
          <p:cNvPr id="3" name="Subtitle 2">
            <a:extLst>
              <a:ext uri="{FF2B5EF4-FFF2-40B4-BE49-F238E27FC236}">
                <a16:creationId xmlns:a16="http://schemas.microsoft.com/office/drawing/2014/main" id="{957C1FE1-E702-8AB3-CFA9-81D5580BE5B4}"/>
              </a:ext>
            </a:extLst>
          </p:cNvPr>
          <p:cNvSpPr>
            <a:spLocks noGrp="1"/>
          </p:cNvSpPr>
          <p:nvPr>
            <p:ph sz="quarter" idx="4"/>
          </p:nvPr>
        </p:nvSpPr>
        <p:spPr>
          <a:xfrm>
            <a:off x="914401" y="1884025"/>
            <a:ext cx="10210800" cy="4516776"/>
          </a:xfrm>
        </p:spPr>
        <p:txBody>
          <a:bodyPr>
            <a:normAutofit/>
          </a:bodyPr>
          <a:lstStyle/>
          <a:p>
            <a:r>
              <a:rPr lang="pl-PL" sz="1050" dirty="0"/>
              <a:t>Unilever (2025b). </a:t>
            </a:r>
            <a:r>
              <a:rPr lang="pl-PL" sz="1050" i="1" dirty="0"/>
              <a:t>PURPOSE: BRIGHTEN EVERYDAY LIFE FOR ALL</a:t>
            </a:r>
            <a:r>
              <a:rPr lang="pl-PL" sz="1050" dirty="0"/>
              <a:t>. [online] </a:t>
            </a:r>
            <a:r>
              <a:rPr lang="pl-PL" sz="1050" dirty="0" err="1"/>
              <a:t>Available</a:t>
            </a:r>
            <a:r>
              <a:rPr lang="pl-PL" sz="1050" dirty="0"/>
              <a:t> </a:t>
            </a:r>
            <a:r>
              <a:rPr lang="pl-PL" sz="1050" dirty="0" err="1"/>
              <a:t>at</a:t>
            </a:r>
            <a:r>
              <a:rPr lang="pl-PL" sz="1050" dirty="0"/>
              <a:t>: https://www.unilever.com/files/growth-action-plan-2030-diagram.pdf.</a:t>
            </a:r>
          </a:p>
          <a:p>
            <a:r>
              <a:rPr lang="pl-PL" sz="1050" dirty="0"/>
              <a:t>Unilever PLC (2020). </a:t>
            </a:r>
            <a:r>
              <a:rPr lang="pl-PL" sz="1050" i="1" dirty="0"/>
              <a:t>Nine </a:t>
            </a:r>
            <a:r>
              <a:rPr lang="pl-PL" sz="1050" i="1" dirty="0" err="1"/>
              <a:t>ways</a:t>
            </a:r>
            <a:r>
              <a:rPr lang="pl-PL" sz="1050" i="1" dirty="0"/>
              <a:t> </a:t>
            </a:r>
            <a:r>
              <a:rPr lang="pl-PL" sz="1050" i="1" dirty="0" err="1"/>
              <a:t>we’re</a:t>
            </a:r>
            <a:r>
              <a:rPr lang="pl-PL" sz="1050" i="1" dirty="0"/>
              <a:t> </a:t>
            </a:r>
            <a:r>
              <a:rPr lang="pl-PL" sz="1050" i="1" dirty="0" err="1"/>
              <a:t>making</a:t>
            </a:r>
            <a:r>
              <a:rPr lang="pl-PL" sz="1050" i="1" dirty="0"/>
              <a:t> Unilever a </a:t>
            </a:r>
            <a:r>
              <a:rPr lang="pl-PL" sz="1050" i="1" dirty="0" err="1"/>
              <a:t>more</a:t>
            </a:r>
            <a:r>
              <a:rPr lang="pl-PL" sz="1050" i="1" dirty="0"/>
              <a:t> </a:t>
            </a:r>
            <a:r>
              <a:rPr lang="pl-PL" sz="1050" i="1" dirty="0" err="1"/>
              <a:t>gender-balanced</a:t>
            </a:r>
            <a:r>
              <a:rPr lang="pl-PL" sz="1050" i="1" dirty="0"/>
              <a:t> business</a:t>
            </a:r>
            <a:r>
              <a:rPr lang="pl-PL" sz="1050" dirty="0"/>
              <a:t>. [online] Unilever. </a:t>
            </a:r>
            <a:r>
              <a:rPr lang="pl-PL" sz="1050" dirty="0" err="1"/>
              <a:t>Available</a:t>
            </a:r>
            <a:r>
              <a:rPr lang="pl-PL" sz="1050" dirty="0"/>
              <a:t> </a:t>
            </a:r>
            <a:r>
              <a:rPr lang="pl-PL" sz="1050" dirty="0" err="1"/>
              <a:t>at</a:t>
            </a:r>
            <a:r>
              <a:rPr lang="pl-PL" sz="1050" dirty="0"/>
              <a:t>: https://www.unilever-arabia.com/news/2020/nine-ways-we-are-making-unilever-a-more-gender-balanced-business/.</a:t>
            </a:r>
          </a:p>
          <a:p>
            <a:r>
              <a:rPr lang="pl-PL" sz="1050" dirty="0"/>
              <a:t>Unilever PLC (2021). </a:t>
            </a:r>
            <a:r>
              <a:rPr lang="pl-PL" sz="1050" i="1" dirty="0" err="1"/>
              <a:t>Gender</a:t>
            </a:r>
            <a:r>
              <a:rPr lang="pl-PL" sz="1050" dirty="0"/>
              <a:t>. [online] Unilever. </a:t>
            </a:r>
            <a:r>
              <a:rPr lang="pl-PL" sz="1050" dirty="0" err="1"/>
              <a:t>Available</a:t>
            </a:r>
            <a:r>
              <a:rPr lang="pl-PL" sz="1050" dirty="0"/>
              <a:t> </a:t>
            </a:r>
            <a:r>
              <a:rPr lang="pl-PL" sz="1050" dirty="0" err="1"/>
              <a:t>at</a:t>
            </a:r>
            <a:r>
              <a:rPr lang="pl-PL" sz="1050" dirty="0"/>
              <a:t>: https://www.unilever.co.uk/sustainability/equity-diversity-inclusion/gender/.</a:t>
            </a:r>
          </a:p>
          <a:p>
            <a:r>
              <a:rPr lang="pl-PL" sz="1050" dirty="0"/>
              <a:t>Unilever PLC (2023). </a:t>
            </a:r>
            <a:r>
              <a:rPr lang="pl-PL" sz="1050" i="1" dirty="0" err="1"/>
              <a:t>Gender</a:t>
            </a:r>
            <a:r>
              <a:rPr lang="pl-PL" sz="1050" i="1" dirty="0"/>
              <a:t> </a:t>
            </a:r>
            <a:r>
              <a:rPr lang="pl-PL" sz="1050" i="1" dirty="0" err="1"/>
              <a:t>equality</a:t>
            </a:r>
            <a:r>
              <a:rPr lang="pl-PL" sz="1050" i="1" dirty="0"/>
              <a:t> and </a:t>
            </a:r>
            <a:r>
              <a:rPr lang="pl-PL" sz="1050" i="1" dirty="0" err="1"/>
              <a:t>women’s</a:t>
            </a:r>
            <a:r>
              <a:rPr lang="pl-PL" sz="1050" i="1" dirty="0"/>
              <a:t> </a:t>
            </a:r>
            <a:r>
              <a:rPr lang="pl-PL" sz="1050" i="1" dirty="0" err="1"/>
              <a:t>empowerment</a:t>
            </a:r>
            <a:r>
              <a:rPr lang="pl-PL" sz="1050" dirty="0"/>
              <a:t>. [online] Unilever. </a:t>
            </a:r>
            <a:r>
              <a:rPr lang="pl-PL" sz="1050" dirty="0" err="1"/>
              <a:t>Available</a:t>
            </a:r>
            <a:r>
              <a:rPr lang="pl-PL" sz="1050" dirty="0"/>
              <a:t> </a:t>
            </a:r>
            <a:r>
              <a:rPr lang="pl-PL" sz="1050" dirty="0" err="1"/>
              <a:t>at</a:t>
            </a:r>
            <a:r>
              <a:rPr lang="pl-PL" sz="1050" dirty="0"/>
              <a:t>: https://www.unilever.com/sustainability/equity-diversity-and-inclusion/gender-equality-and-womens-empowerment/.</a:t>
            </a:r>
          </a:p>
          <a:p>
            <a:r>
              <a:rPr lang="pl-PL" sz="1050" dirty="0"/>
              <a:t>Unilever PLC (2024). </a:t>
            </a:r>
            <a:r>
              <a:rPr lang="pl-PL" sz="1050" i="1" dirty="0" err="1"/>
              <a:t>Livelihoods</a:t>
            </a:r>
            <a:r>
              <a:rPr lang="pl-PL" sz="1050" dirty="0"/>
              <a:t>. [online] Unilever. </a:t>
            </a:r>
            <a:r>
              <a:rPr lang="pl-PL" sz="1050" dirty="0" err="1"/>
              <a:t>Available</a:t>
            </a:r>
            <a:r>
              <a:rPr lang="pl-PL" sz="1050" dirty="0"/>
              <a:t> </a:t>
            </a:r>
            <a:r>
              <a:rPr lang="pl-PL" sz="1050" dirty="0" err="1"/>
              <a:t>at</a:t>
            </a:r>
            <a:r>
              <a:rPr lang="pl-PL" sz="1050" dirty="0"/>
              <a:t>: https://www.unilever.com/sustainability/livelihoods/.</a:t>
            </a:r>
          </a:p>
          <a:p>
            <a:r>
              <a:rPr lang="pl-PL" sz="1050" dirty="0"/>
              <a:t>Unilever PLC (2025). </a:t>
            </a:r>
            <a:r>
              <a:rPr lang="pl-PL" sz="1050" i="1" dirty="0"/>
              <a:t>How </a:t>
            </a:r>
            <a:r>
              <a:rPr lang="pl-PL" sz="1050" i="1" dirty="0" err="1"/>
              <a:t>Unilever’s</a:t>
            </a:r>
            <a:r>
              <a:rPr lang="pl-PL" sz="1050" i="1" dirty="0"/>
              <a:t> </a:t>
            </a:r>
            <a:r>
              <a:rPr lang="pl-PL" sz="1050" i="1" dirty="0" err="1"/>
              <a:t>digital</a:t>
            </a:r>
            <a:r>
              <a:rPr lang="pl-PL" sz="1050" i="1" dirty="0"/>
              <a:t> </a:t>
            </a:r>
            <a:r>
              <a:rPr lang="pl-PL" sz="1050" i="1" dirty="0" err="1"/>
              <a:t>transformation</a:t>
            </a:r>
            <a:r>
              <a:rPr lang="pl-PL" sz="1050" i="1" dirty="0"/>
              <a:t> </a:t>
            </a:r>
            <a:r>
              <a:rPr lang="pl-PL" sz="1050" i="1" dirty="0" err="1"/>
              <a:t>is</a:t>
            </a:r>
            <a:r>
              <a:rPr lang="pl-PL" sz="1050" i="1" dirty="0"/>
              <a:t> </a:t>
            </a:r>
            <a:r>
              <a:rPr lang="pl-PL" sz="1050" i="1" dirty="0" err="1"/>
              <a:t>driving</a:t>
            </a:r>
            <a:r>
              <a:rPr lang="pl-PL" sz="1050" i="1" dirty="0"/>
              <a:t> </a:t>
            </a:r>
            <a:r>
              <a:rPr lang="pl-PL" sz="1050" i="1" dirty="0" err="1"/>
              <a:t>operational</a:t>
            </a:r>
            <a:r>
              <a:rPr lang="pl-PL" sz="1050" i="1" dirty="0"/>
              <a:t> excellence</a:t>
            </a:r>
            <a:r>
              <a:rPr lang="pl-PL" sz="1050" dirty="0"/>
              <a:t>. [online] Unilever. </a:t>
            </a:r>
            <a:r>
              <a:rPr lang="pl-PL" sz="1050" dirty="0" err="1"/>
              <a:t>Available</a:t>
            </a:r>
            <a:r>
              <a:rPr lang="pl-PL" sz="1050" dirty="0"/>
              <a:t> </a:t>
            </a:r>
            <a:r>
              <a:rPr lang="pl-PL" sz="1050" dirty="0" err="1"/>
              <a:t>at</a:t>
            </a:r>
            <a:r>
              <a:rPr lang="pl-PL" sz="1050" dirty="0"/>
              <a:t>: https://www.unilever.com/news/news-search/2025/how-unilevers-digital-transformation-is-driving-operational-excellence/?utm_source=chatgpt.com.</a:t>
            </a:r>
          </a:p>
          <a:p>
            <a:r>
              <a:rPr lang="pl-PL" sz="1050" dirty="0"/>
              <a:t>Unilever (2024). Unilever </a:t>
            </a:r>
            <a:r>
              <a:rPr lang="pl-PL" sz="1050" dirty="0" err="1"/>
              <a:t>UK’s</a:t>
            </a:r>
            <a:r>
              <a:rPr lang="pl-PL" sz="1050" dirty="0"/>
              <a:t> 2024 </a:t>
            </a:r>
            <a:r>
              <a:rPr lang="pl-PL" sz="1050" dirty="0" err="1"/>
              <a:t>Gender</a:t>
            </a:r>
            <a:r>
              <a:rPr lang="pl-PL" sz="1050" dirty="0"/>
              <a:t> </a:t>
            </a:r>
            <a:r>
              <a:rPr lang="pl-PL" sz="1050" dirty="0" err="1"/>
              <a:t>Pay</a:t>
            </a:r>
            <a:r>
              <a:rPr lang="pl-PL" sz="1050" dirty="0"/>
              <a:t> Report. [online] </a:t>
            </a:r>
            <a:r>
              <a:rPr lang="pl-PL" sz="1050" dirty="0" err="1"/>
              <a:t>Available</a:t>
            </a:r>
            <a:r>
              <a:rPr lang="pl-PL" sz="1050" dirty="0"/>
              <a:t> </a:t>
            </a:r>
            <a:r>
              <a:rPr lang="pl-PL" sz="1050" dirty="0" err="1"/>
              <a:t>at</a:t>
            </a:r>
            <a:r>
              <a:rPr lang="pl-PL" sz="1050" dirty="0"/>
              <a:t>: </a:t>
            </a:r>
            <a:r>
              <a:rPr lang="pl-PL" sz="1050" dirty="0" err="1"/>
              <a:t>https</a:t>
            </a:r>
            <a:r>
              <a:rPr lang="pl-PL" sz="1050" dirty="0"/>
              <a:t>://</a:t>
            </a:r>
            <a:r>
              <a:rPr lang="pl-PL" sz="1050" dirty="0" err="1"/>
              <a:t>www.unilever.com</a:t>
            </a:r>
            <a:r>
              <a:rPr lang="pl-PL" sz="1050" dirty="0"/>
              <a:t>/</a:t>
            </a:r>
            <a:r>
              <a:rPr lang="pl-PL" sz="1050" dirty="0" err="1"/>
              <a:t>files</a:t>
            </a:r>
            <a:r>
              <a:rPr lang="pl-PL" sz="1050" dirty="0"/>
              <a:t>/unilever-uks-2024-gender-pay-report.pdf.</a:t>
            </a:r>
          </a:p>
          <a:p>
            <a:r>
              <a:rPr lang="pl-PL" sz="1050" dirty="0" err="1"/>
              <a:t>Venugopal</a:t>
            </a:r>
            <a:r>
              <a:rPr lang="pl-PL" sz="1050" dirty="0"/>
              <a:t>, M., </a:t>
            </a:r>
            <a:r>
              <a:rPr lang="pl-PL" sz="1050" dirty="0" err="1"/>
              <a:t>Madhavan</a:t>
            </a:r>
            <a:r>
              <a:rPr lang="pl-PL" sz="1050" dirty="0"/>
              <a:t>, V., </a:t>
            </a:r>
            <a:r>
              <a:rPr lang="pl-PL" sz="1050" dirty="0" err="1"/>
              <a:t>Prasad</a:t>
            </a:r>
            <a:r>
              <a:rPr lang="pl-PL" sz="1050" dirty="0"/>
              <a:t>, R. and </a:t>
            </a:r>
            <a:r>
              <a:rPr lang="pl-PL" sz="1050" dirty="0" err="1"/>
              <a:t>Raman</a:t>
            </a:r>
            <a:r>
              <a:rPr lang="pl-PL" sz="1050" dirty="0"/>
              <a:t>, R. (2024). </a:t>
            </a:r>
            <a:r>
              <a:rPr lang="pl-PL" sz="1050" dirty="0" err="1"/>
              <a:t>Transformative</a:t>
            </a:r>
            <a:r>
              <a:rPr lang="pl-PL" sz="1050" dirty="0"/>
              <a:t> AI in </a:t>
            </a:r>
            <a:r>
              <a:rPr lang="pl-PL" sz="1050" dirty="0" err="1"/>
              <a:t>human</a:t>
            </a:r>
            <a:r>
              <a:rPr lang="pl-PL" sz="1050" dirty="0"/>
              <a:t> </a:t>
            </a:r>
            <a:r>
              <a:rPr lang="pl-PL" sz="1050" dirty="0" err="1"/>
              <a:t>resource</a:t>
            </a:r>
            <a:r>
              <a:rPr lang="pl-PL" sz="1050" dirty="0"/>
              <a:t> management: </a:t>
            </a:r>
            <a:r>
              <a:rPr lang="pl-PL" sz="1050" dirty="0" err="1"/>
              <a:t>enhancing</a:t>
            </a:r>
            <a:r>
              <a:rPr lang="pl-PL" sz="1050" dirty="0"/>
              <a:t> </a:t>
            </a:r>
            <a:r>
              <a:rPr lang="pl-PL" sz="1050" dirty="0" err="1"/>
              <a:t>workforce</a:t>
            </a:r>
            <a:r>
              <a:rPr lang="pl-PL" sz="1050" dirty="0"/>
              <a:t> </a:t>
            </a:r>
            <a:r>
              <a:rPr lang="pl-PL" sz="1050" dirty="0" err="1"/>
              <a:t>planning</a:t>
            </a:r>
            <a:r>
              <a:rPr lang="pl-PL" sz="1050" dirty="0"/>
              <a:t> with </a:t>
            </a:r>
            <a:r>
              <a:rPr lang="pl-PL" sz="1050" dirty="0" err="1"/>
              <a:t>topic</a:t>
            </a:r>
            <a:r>
              <a:rPr lang="pl-PL" sz="1050" dirty="0"/>
              <a:t> modeling. </a:t>
            </a:r>
            <a:r>
              <a:rPr lang="pl-PL" sz="1050" i="1" dirty="0" err="1"/>
              <a:t>Cogent</a:t>
            </a:r>
            <a:r>
              <a:rPr lang="pl-PL" sz="1050" i="1" dirty="0"/>
              <a:t> Business &amp; Management</a:t>
            </a:r>
            <a:r>
              <a:rPr lang="pl-PL" sz="1050" dirty="0"/>
              <a:t>, 11(1). </a:t>
            </a:r>
            <a:r>
              <a:rPr lang="pl-PL" sz="1050" dirty="0" err="1"/>
              <a:t>doi:https</a:t>
            </a:r>
            <a:r>
              <a:rPr lang="pl-PL" sz="1050" dirty="0"/>
              <a:t>://doi.org/10.1080/23311975.2024.2432550.</a:t>
            </a:r>
          </a:p>
          <a:p>
            <a:r>
              <a:rPr lang="pl-PL" sz="1050" dirty="0" err="1"/>
              <a:t>Verlinden</a:t>
            </a:r>
            <a:r>
              <a:rPr lang="pl-PL" sz="1050" dirty="0"/>
              <a:t>, N. (2022). </a:t>
            </a:r>
            <a:r>
              <a:rPr lang="pl-PL" sz="1050" i="1" dirty="0" err="1"/>
              <a:t>Diversity</a:t>
            </a:r>
            <a:r>
              <a:rPr lang="pl-PL" sz="1050" i="1" dirty="0"/>
              <a:t>, Equity, </a:t>
            </a:r>
            <a:r>
              <a:rPr lang="pl-PL" sz="1050" i="1" dirty="0" err="1"/>
              <a:t>Inclusion</a:t>
            </a:r>
            <a:r>
              <a:rPr lang="pl-PL" sz="1050" i="1" dirty="0"/>
              <a:t> and </a:t>
            </a:r>
            <a:r>
              <a:rPr lang="pl-PL" sz="1050" i="1" dirty="0" err="1"/>
              <a:t>Belonging</a:t>
            </a:r>
            <a:r>
              <a:rPr lang="pl-PL" sz="1050" i="1" dirty="0"/>
              <a:t> (DEIB): A 2022 </a:t>
            </a:r>
            <a:r>
              <a:rPr lang="pl-PL" sz="1050" i="1" dirty="0" err="1"/>
              <a:t>Overview</a:t>
            </a:r>
            <a:r>
              <a:rPr lang="pl-PL" sz="1050" dirty="0"/>
              <a:t>. [online] AIHR. </a:t>
            </a:r>
            <a:r>
              <a:rPr lang="pl-PL" sz="1050" dirty="0" err="1"/>
              <a:t>Available</a:t>
            </a:r>
            <a:r>
              <a:rPr lang="pl-PL" sz="1050" dirty="0"/>
              <a:t> </a:t>
            </a:r>
            <a:r>
              <a:rPr lang="pl-PL" sz="1050" dirty="0" err="1"/>
              <a:t>at</a:t>
            </a:r>
            <a:r>
              <a:rPr lang="pl-PL" sz="1050" dirty="0"/>
              <a:t>: https://www.aihr.com/blog/diversity-equity-inclusion-belonging-deib/.</a:t>
            </a:r>
          </a:p>
          <a:p>
            <a:r>
              <a:rPr lang="pl-PL" sz="1050" dirty="0" err="1"/>
              <a:t>Verlinden</a:t>
            </a:r>
            <a:r>
              <a:rPr lang="pl-PL" sz="1050" dirty="0"/>
              <a:t>, N. (2024). </a:t>
            </a:r>
            <a:r>
              <a:rPr lang="pl-PL" sz="1050" i="1" dirty="0"/>
              <a:t>HR Digital </a:t>
            </a:r>
            <a:r>
              <a:rPr lang="pl-PL" sz="1050" i="1" dirty="0" err="1"/>
              <a:t>Transformation</a:t>
            </a:r>
            <a:r>
              <a:rPr lang="pl-PL" sz="1050" i="1" dirty="0"/>
              <a:t>: </a:t>
            </a:r>
            <a:r>
              <a:rPr lang="pl-PL" sz="1050" i="1" dirty="0" err="1"/>
              <a:t>An</a:t>
            </a:r>
            <a:r>
              <a:rPr lang="pl-PL" sz="1050" i="1" dirty="0"/>
              <a:t> HR </a:t>
            </a:r>
            <a:r>
              <a:rPr lang="pl-PL" sz="1050" i="1" dirty="0" err="1"/>
              <a:t>Leader’s</a:t>
            </a:r>
            <a:r>
              <a:rPr lang="pl-PL" sz="1050" i="1" dirty="0"/>
              <a:t> Guide</a:t>
            </a:r>
            <a:r>
              <a:rPr lang="pl-PL" sz="1050" dirty="0"/>
              <a:t>. [online] AIHR. </a:t>
            </a:r>
            <a:r>
              <a:rPr lang="pl-PL" sz="1050" dirty="0" err="1"/>
              <a:t>Available</a:t>
            </a:r>
            <a:r>
              <a:rPr lang="pl-PL" sz="1050" dirty="0"/>
              <a:t> </a:t>
            </a:r>
            <a:r>
              <a:rPr lang="pl-PL" sz="1050" dirty="0" err="1"/>
              <a:t>at</a:t>
            </a:r>
            <a:r>
              <a:rPr lang="pl-PL" sz="1050" dirty="0"/>
              <a:t>: https://www.aihr.com/blog/hr-digital-transformation/.</a:t>
            </a:r>
            <a:endParaRPr lang="en-US" sz="1050" dirty="0"/>
          </a:p>
        </p:txBody>
      </p:sp>
      <p:sp>
        <p:nvSpPr>
          <p:cNvPr id="8" name="Slide Number Placeholder 3">
            <a:extLst>
              <a:ext uri="{FF2B5EF4-FFF2-40B4-BE49-F238E27FC236}">
                <a16:creationId xmlns:a16="http://schemas.microsoft.com/office/drawing/2014/main" id="{D9B4B55E-8742-9FED-F22B-70EB217FB7DB}"/>
              </a:ext>
            </a:extLst>
          </p:cNvPr>
          <p:cNvSpPr>
            <a:spLocks noGrp="1"/>
          </p:cNvSpPr>
          <p:nvPr>
            <p:ph type="sldNum" sz="quarter" idx="10"/>
          </p:nvPr>
        </p:nvSpPr>
        <p:spPr>
          <a:xfrm>
            <a:off x="10358437" y="457199"/>
            <a:ext cx="1067589" cy="471489"/>
          </a:xfrm>
        </p:spPr>
        <p:txBody>
          <a:bodyPr/>
          <a:lstStyle/>
          <a:p>
            <a:pPr>
              <a:spcAft>
                <a:spcPts val="600"/>
              </a:spcAft>
            </a:pPr>
            <a:fld id="{48F63A3B-78C7-47BE-AE5E-E10140E04643}" type="slidenum">
              <a:rPr lang="en-US" smtClean="0"/>
              <a:pPr>
                <a:spcAft>
                  <a:spcPts val="600"/>
                </a:spcAft>
              </a:pPr>
              <a:t>24</a:t>
            </a:fld>
            <a:endParaRPr lang="en-US"/>
          </a:p>
        </p:txBody>
      </p:sp>
    </p:spTree>
    <p:extLst>
      <p:ext uri="{BB962C8B-B14F-4D97-AF65-F5344CB8AC3E}">
        <p14:creationId xmlns:p14="http://schemas.microsoft.com/office/powerpoint/2010/main" val="2574607750"/>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719FA4-954C-4FA8-82CB-206659C3B82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4948363-B267-4BAC-8655-100FBEC28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DBB56F-4362-4386-A1A1-3DF89889661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{84207239-0963-4BFF-A6FB-4455CCC953AD}TF8a9b5915-b8c7-461e-8cdd-693d48b5e32371f7b7e2_win32-4bf0b9a2ea37</Template>
  <TotalTime>421</TotalTime>
  <Words>6340</Words>
  <Application>Microsoft Office PowerPoint</Application>
  <PresentationFormat>Widescreen</PresentationFormat>
  <Paragraphs>230</Paragraphs>
  <Slides>24</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Arial Black</vt:lpstr>
      <vt:lpstr>Calibri</vt:lpstr>
      <vt:lpstr>Sabon Next LT</vt:lpstr>
      <vt:lpstr>Custom</vt:lpstr>
      <vt:lpstr>Empowering Global Talent: Unilever’s Human Capital Strategy</vt:lpstr>
      <vt:lpstr>agenda</vt:lpstr>
      <vt:lpstr>PowerPoint Presentation</vt:lpstr>
      <vt:lpstr>Unilever’s Current DEI Policies</vt:lpstr>
      <vt:lpstr>Role of Line Managers</vt:lpstr>
      <vt:lpstr>Key DEI Challenges at Unilever</vt:lpstr>
      <vt:lpstr>DEI Strategic Alignment</vt:lpstr>
      <vt:lpstr>Recommendations</vt:lpstr>
      <vt:lpstr>PowerPoint Presentation</vt:lpstr>
      <vt:lpstr>Unilever’s HR Tech Practices</vt:lpstr>
      <vt:lpstr>Role of Line Managers</vt:lpstr>
      <vt:lpstr>Key HR Tech Challenges</vt:lpstr>
      <vt:lpstr>Strategic Alignment</vt:lpstr>
      <vt:lpstr>Recommendations</vt:lpstr>
      <vt:lpstr>PowerPoint Presentation</vt:lpstr>
      <vt:lpstr>Unilever’s Reward Strategy</vt:lpstr>
      <vt:lpstr>Role of Line Managers</vt:lpstr>
      <vt:lpstr>Key Challenges</vt:lpstr>
      <vt:lpstr>Strategic Alignment</vt:lpstr>
      <vt:lpstr>Recommendations</vt:lpstr>
      <vt:lpstr>Group Conclusion</vt:lpstr>
      <vt:lpstr>References</vt:lpstr>
      <vt:lpstr>References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Global Talent: Unilever’s Human Capital Strategy</dc:title>
  <dc:subject/>
  <dc:creator>Haider Malik</dc:creator>
  <cp:lastModifiedBy>SSS Staff</cp:lastModifiedBy>
  <cp:revision>5</cp:revision>
  <dcterms:created xsi:type="dcterms:W3CDTF">2025-11-01T22:02:40Z</dcterms:created>
  <dcterms:modified xsi:type="dcterms:W3CDTF">2025-11-03T12:45:21Z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