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7" r:id="rId2"/>
    <p:sldId id="258" r:id="rId3"/>
    <p:sldId id="259" r:id="rId4"/>
    <p:sldId id="260" r:id="rId5"/>
    <p:sldId id="261" r:id="rId6"/>
    <p:sldId id="262" r:id="rId7"/>
    <p:sldId id="263" r:id="rId8"/>
    <p:sldId id="267" r:id="rId9"/>
    <p:sldId id="268" r:id="rId10"/>
    <p:sldId id="269" r:id="rId11"/>
    <p:sldId id="270" r:id="rId12"/>
    <p:sldId id="274" r:id="rId13"/>
    <p:sldId id="275" r:id="rId14"/>
    <p:sldId id="271" r:id="rId15"/>
    <p:sldId id="272" r:id="rId16"/>
    <p:sldId id="273" r:id="rId17"/>
    <p:sldId id="264" r:id="rId18"/>
    <p:sldId id="265" r:id="rId19"/>
    <p:sldId id="266" r:id="rId20"/>
    <p:sldId id="276" r:id="rId21"/>
    <p:sldId id="277" r:id="rId22"/>
    <p:sldId id="278" r:id="rId23"/>
    <p:sldId id="279" r:id="rId24"/>
    <p:sldId id="280" r:id="rId25"/>
    <p:sldId id="281" r:id="rId26"/>
    <p:sldId id="282"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0"/>
    <p:restoredTop sz="94674"/>
  </p:normalViewPr>
  <p:slideViewPr>
    <p:cSldViewPr snapToGrid="0" snapToObjects="1">
      <p:cViewPr varScale="1">
        <p:scale>
          <a:sx n="123" d="100"/>
          <a:sy n="123" d="100"/>
        </p:scale>
        <p:origin x="208"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34B07C7-5B1A-DE46-8122-C55C4782119C}" type="datetimeFigureOut">
              <a:rPr lang="en-US" smtClean="0"/>
              <a:t>10/19/17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4A9213-6FAE-664B-9087-1EA3C4AA7605}" type="slidenum">
              <a:rPr lang="en-US" smtClean="0"/>
              <a:t>‹#›</a:t>
            </a:fld>
            <a:endParaRPr lang="en-US"/>
          </a:p>
        </p:txBody>
      </p:sp>
    </p:spTree>
    <p:extLst>
      <p:ext uri="{BB962C8B-B14F-4D97-AF65-F5344CB8AC3E}">
        <p14:creationId xmlns:p14="http://schemas.microsoft.com/office/powerpoint/2010/main" val="104748962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3EFA2226-C186-374E-81F3-35FA7CC8AB4C}" type="slidenum">
              <a:rPr lang="en-GB">
                <a:latin typeface="Arial" charset="0"/>
              </a:rPr>
              <a:pPr eaLnBrk="1" hangingPunct="1"/>
              <a:t>1</a:t>
            </a:fld>
            <a:endParaRPr lang="en-GB">
              <a:latin typeface="Arial" charset="0"/>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678FABB3-B120-5146-A726-8D9013578DC5}" type="slidenum">
              <a:rPr lang="en-GB">
                <a:latin typeface="Arial" charset="0"/>
              </a:rPr>
              <a:pPr eaLnBrk="1" hangingPunct="1"/>
              <a:t>2</a:t>
            </a:fld>
            <a:endParaRPr lang="en-GB">
              <a:latin typeface="Arial" charset="0"/>
            </a:endParaRPr>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69DB5B06-2F9E-4B48-B8D5-D9FF56221AA3}" type="slidenum">
              <a:rPr lang="en-GB">
                <a:latin typeface="Arial" charset="0"/>
              </a:rPr>
              <a:pPr eaLnBrk="1" hangingPunct="1"/>
              <a:t>3</a:t>
            </a:fld>
            <a:endParaRPr lang="en-GB">
              <a:latin typeface="Arial" charset="0"/>
            </a:endParaRPr>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8B181C9D-3DB5-F74F-913E-7416B71983D6}" type="slidenum">
              <a:rPr lang="en-GB">
                <a:latin typeface="Arial" charset="0"/>
              </a:rPr>
              <a:pPr eaLnBrk="1" hangingPunct="1"/>
              <a:t>4</a:t>
            </a:fld>
            <a:endParaRPr lang="en-GB">
              <a:latin typeface="Arial" charset="0"/>
            </a:endParaRPr>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D7DF6744-83CC-9143-94D0-67DBAF5285F0}" type="slidenum">
              <a:rPr lang="en-GB">
                <a:latin typeface="Arial" charset="0"/>
              </a:rPr>
              <a:pPr eaLnBrk="1" hangingPunct="1"/>
              <a:t>5</a:t>
            </a:fld>
            <a:endParaRPr lang="en-GB">
              <a:latin typeface="Arial" charset="0"/>
            </a:endParaRPr>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7F7E32A3-1ADA-5F4F-9E7D-CA70CF30268A}" type="slidenum">
              <a:rPr lang="en-GB">
                <a:latin typeface="Arial" charset="0"/>
              </a:rPr>
              <a:pPr eaLnBrk="1" hangingPunct="1"/>
              <a:t>6</a:t>
            </a:fld>
            <a:endParaRPr lang="en-GB">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FD00341E-EC5D-AB4D-A058-C42C3E10D7A0}" type="slidenum">
              <a:rPr lang="en-GB">
                <a:latin typeface="Arial" charset="0"/>
              </a:rPr>
              <a:pPr eaLnBrk="1" hangingPunct="1"/>
              <a:t>7</a:t>
            </a:fld>
            <a:endParaRPr lang="en-GB">
              <a:latin typeface="Arial" charset="0"/>
            </a:endParaRPr>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7CBA2B90-E479-F84C-86CD-1710A98583B1}" type="slidenum">
              <a:rPr lang="en-GB">
                <a:latin typeface="Arial" charset="0"/>
              </a:rPr>
              <a:pPr eaLnBrk="1" hangingPunct="1"/>
              <a:t>8</a:t>
            </a:fld>
            <a:endParaRPr lang="en-GB">
              <a:latin typeface="Arial"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7EC78863-AAC0-0144-AFF8-AC80FBB60D26}" type="slidenum">
              <a:rPr lang="en-GB">
                <a:latin typeface="Arial" charset="0"/>
              </a:rPr>
              <a:pPr eaLnBrk="1" hangingPunct="1"/>
              <a:t>9</a:t>
            </a:fld>
            <a:endParaRPr lang="en-GB">
              <a:latin typeface="Arial" charset="0"/>
            </a:endParaRPr>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D1D26980-014D-8346-95CA-B15F19B7110B}" type="slidenum">
              <a:rPr lang="en-GB">
                <a:latin typeface="Arial" charset="0"/>
              </a:rPr>
              <a:pPr eaLnBrk="1" hangingPunct="1"/>
              <a:t>10</a:t>
            </a:fld>
            <a:endParaRPr lang="en-GB">
              <a:latin typeface="Arial" charset="0"/>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926D6B3B-587A-474C-837D-FD285234439F}" type="slidenum">
              <a:rPr lang="en-GB">
                <a:latin typeface="Arial" charset="0"/>
              </a:rPr>
              <a:pPr eaLnBrk="1" hangingPunct="1"/>
              <a:t>11</a:t>
            </a:fld>
            <a:endParaRPr lang="en-GB">
              <a:latin typeface="Arial" charset="0"/>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D19FCD87-A469-7543-9211-EE6F97552814}" type="slidenum">
              <a:rPr lang="en-GB">
                <a:latin typeface="Arial" charset="0"/>
              </a:rPr>
              <a:pPr eaLnBrk="1" hangingPunct="1"/>
              <a:t>12</a:t>
            </a:fld>
            <a:endParaRPr lang="en-GB">
              <a:latin typeface="Arial" charset="0"/>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2D16BDE0-26F0-A04F-A875-8EAC79D2DF4F}" type="slidenum">
              <a:rPr lang="en-GB">
                <a:latin typeface="Arial" charset="0"/>
              </a:rPr>
              <a:pPr eaLnBrk="1" hangingPunct="1"/>
              <a:t>13</a:t>
            </a:fld>
            <a:endParaRPr lang="en-GB">
              <a:latin typeface="Arial" charset="0"/>
            </a:endParaRPr>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8E924E3B-89B2-BE4F-BA7E-1A5413AD369B}" type="slidenum">
              <a:rPr lang="en-GB">
                <a:latin typeface="Arial" charset="0"/>
              </a:rPr>
              <a:pPr eaLnBrk="1" hangingPunct="1"/>
              <a:t>14</a:t>
            </a:fld>
            <a:endParaRPr lang="en-GB">
              <a:latin typeface="Arial" charset="0"/>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75039452-B5BB-BB41-AEDD-18353F334CDF}" type="slidenum">
              <a:rPr lang="en-GB">
                <a:latin typeface="Arial" charset="0"/>
              </a:rPr>
              <a:pPr eaLnBrk="1" hangingPunct="1"/>
              <a:t>15</a:t>
            </a:fld>
            <a:endParaRPr lang="en-GB">
              <a:latin typeface="Arial" charset="0"/>
            </a:endParaRPr>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0DAED091-B02E-EE42-AD8B-432EBBE7C816}" type="slidenum">
              <a:rPr lang="en-GB">
                <a:latin typeface="Arial" charset="0"/>
              </a:rPr>
              <a:pPr eaLnBrk="1" hangingPunct="1"/>
              <a:t>16</a:t>
            </a:fld>
            <a:endParaRPr lang="en-GB">
              <a:latin typeface="Arial" charset="0"/>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6654B16C-9A72-1A41-B24E-C4DA6C6A8E00}" type="slidenum">
              <a:rPr lang="en-GB">
                <a:latin typeface="Arial" charset="0"/>
              </a:rPr>
              <a:pPr eaLnBrk="1" hangingPunct="1"/>
              <a:t>17</a:t>
            </a:fld>
            <a:endParaRPr lang="en-GB">
              <a:latin typeface="Arial" charset="0"/>
            </a:endParaRPr>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32E2F370-A452-964D-8304-14ED13B3BB45}" type="slidenum">
              <a:rPr lang="en-GB">
                <a:latin typeface="Arial" charset="0"/>
              </a:rPr>
              <a:pPr eaLnBrk="1" hangingPunct="1"/>
              <a:t>18</a:t>
            </a:fld>
            <a:endParaRPr lang="en-GB">
              <a:latin typeface="Arial"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79BA4B4A-180F-AF4C-A7B6-7C8C6A8989E0}" type="slidenum">
              <a:rPr lang="en-GB">
                <a:latin typeface="Arial" charset="0"/>
              </a:rPr>
              <a:pPr eaLnBrk="1" hangingPunct="1"/>
              <a:t>19</a:t>
            </a:fld>
            <a:endParaRPr lang="en-GB">
              <a:latin typeface="Arial" charset="0"/>
            </a:endParaRPr>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14E7FC04-67E3-4947-BC76-533D0E6482CE}" type="slidenum">
              <a:rPr lang="en-GB">
                <a:latin typeface="Arial" charset="0"/>
              </a:rPr>
              <a:pPr eaLnBrk="1" hangingPunct="1"/>
              <a:t>20</a:t>
            </a:fld>
            <a:endParaRPr lang="en-GB">
              <a:latin typeface="Arial" charset="0"/>
            </a:endParaRPr>
          </a:p>
        </p:txBody>
      </p:sp>
      <p:sp>
        <p:nvSpPr>
          <p:cNvPr id="100355"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C4C52EC8-FD22-D84F-832F-BDB1BC5A028A}" type="slidenum">
              <a:rPr lang="en-GB">
                <a:latin typeface="Arial" charset="0"/>
              </a:rPr>
              <a:pPr eaLnBrk="1" hangingPunct="1"/>
              <a:t>21</a:t>
            </a:fld>
            <a:endParaRPr lang="en-GB">
              <a:latin typeface="Arial" charset="0"/>
            </a:endParaRPr>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6AC68112-60D5-C04F-936F-4C3334EC4EAF}" type="slidenum">
              <a:rPr lang="en-GB">
                <a:latin typeface="Arial" charset="0"/>
              </a:rPr>
              <a:pPr eaLnBrk="1" hangingPunct="1"/>
              <a:t>22</a:t>
            </a:fld>
            <a:endParaRPr lang="en-GB">
              <a:latin typeface="Arial" charset="0"/>
            </a:endParaRPr>
          </a:p>
        </p:txBody>
      </p:sp>
      <p:sp>
        <p:nvSpPr>
          <p:cNvPr id="104451" name="Rectangle 2"/>
          <p:cNvSpPr>
            <a:spLocks noGrp="1" noRot="1" noChangeAspect="1" noChangeArrowheads="1" noTextEdit="1"/>
          </p:cNvSpPr>
          <p:nvPr>
            <p:ph type="sldImg"/>
          </p:nvPr>
        </p:nvSpPr>
        <p:spPr>
          <a:ln/>
        </p:spPr>
      </p:sp>
      <p:sp>
        <p:nvSpPr>
          <p:cNvPr id="104452"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12F576E0-78D0-8342-869F-ED41C95AD758}" type="slidenum">
              <a:rPr lang="en-GB">
                <a:latin typeface="Arial" charset="0"/>
              </a:rPr>
              <a:pPr eaLnBrk="1" hangingPunct="1"/>
              <a:t>23</a:t>
            </a:fld>
            <a:endParaRPr lang="en-GB">
              <a:latin typeface="Arial" charset="0"/>
            </a:endParaRPr>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6E08AD16-0ADC-1546-9FD3-325E11638174}" type="slidenum">
              <a:rPr lang="en-GB">
                <a:latin typeface="Arial" charset="0"/>
              </a:rPr>
              <a:pPr eaLnBrk="1" hangingPunct="1"/>
              <a:t>24</a:t>
            </a:fld>
            <a:endParaRPr lang="en-GB">
              <a:latin typeface="Arial" charset="0"/>
            </a:endParaRPr>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78B84230-357B-0E42-9BB2-9BEE14E8804D}" type="slidenum">
              <a:rPr lang="en-GB">
                <a:latin typeface="Arial" charset="0"/>
              </a:rPr>
              <a:pPr eaLnBrk="1" hangingPunct="1"/>
              <a:t>25</a:t>
            </a:fld>
            <a:endParaRPr lang="en-GB">
              <a:latin typeface="Arial" charset="0"/>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fld id="{4D3B4D3F-9987-574C-A5DD-89D353B2E686}" type="slidenum">
              <a:rPr lang="en-GB">
                <a:latin typeface="Arial" charset="0"/>
              </a:rPr>
              <a:pPr eaLnBrk="1" hangingPunct="1"/>
              <a:t>26</a:t>
            </a:fld>
            <a:endParaRPr lang="en-GB">
              <a:latin typeface="Arial" charset="0"/>
            </a:endParaRPr>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extLst>
            <a:ext uri="{FAA26D3D-D897-4be2-8F04-BA451C77F1D7}">
              <ma14:placeholderFlag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68D3481-5731-9E46-8BB7-3596DBAE9F63}" type="datetimeFigureOut">
              <a:rPr lang="en-US" smtClean="0"/>
              <a:t>10/19/17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3093719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68D3481-5731-9E46-8BB7-3596DBAE9F63}" type="datetimeFigureOut">
              <a:rPr lang="en-US" smtClean="0"/>
              <a:t>10/19/17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2432884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68D3481-5731-9E46-8BB7-3596DBAE9F63}" type="datetimeFigureOut">
              <a:rPr lang="en-US" smtClean="0"/>
              <a:t>10/19/17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3266445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68D3481-5731-9E46-8BB7-3596DBAE9F63}" type="datetimeFigureOut">
              <a:rPr lang="en-US" smtClean="0"/>
              <a:t>10/19/17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330430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68D3481-5731-9E46-8BB7-3596DBAE9F63}" type="datetimeFigureOut">
              <a:rPr lang="en-US" smtClean="0"/>
              <a:t>10/19/17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946468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68D3481-5731-9E46-8BB7-3596DBAE9F63}" type="datetimeFigureOut">
              <a:rPr lang="en-US" smtClean="0"/>
              <a:t>10/19/17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245060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8D3481-5731-9E46-8BB7-3596DBAE9F63}" type="datetimeFigureOut">
              <a:rPr lang="en-US" smtClean="0"/>
              <a:t>10/19/17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2542516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68D3481-5731-9E46-8BB7-3596DBAE9F63}" type="datetimeFigureOut">
              <a:rPr lang="en-US" smtClean="0"/>
              <a:t>10/19/17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1227013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68D3481-5731-9E46-8BB7-3596DBAE9F63}" type="datetimeFigureOut">
              <a:rPr lang="en-US" smtClean="0"/>
              <a:t>10/19/17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4054334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68D3481-5731-9E46-8BB7-3596DBAE9F63}" type="datetimeFigureOut">
              <a:rPr lang="en-US" smtClean="0"/>
              <a:t>10/19/17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1499011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68D3481-5731-9E46-8BB7-3596DBAE9F63}" type="datetimeFigureOut">
              <a:rPr lang="en-US" smtClean="0"/>
              <a:t>10/19/17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CF7EB6-E7AD-CF41-B5B1-179427E5DB55}" type="slidenum">
              <a:rPr lang="en-US" smtClean="0"/>
              <a:t>‹#›</a:t>
            </a:fld>
            <a:endParaRPr lang="en-US"/>
          </a:p>
        </p:txBody>
      </p:sp>
    </p:spTree>
    <p:extLst>
      <p:ext uri="{BB962C8B-B14F-4D97-AF65-F5344CB8AC3E}">
        <p14:creationId xmlns:p14="http://schemas.microsoft.com/office/powerpoint/2010/main" val="3832885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01625" y="228600"/>
            <a:ext cx="8540750" cy="5870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15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15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156"/>
          <p:cNvSpPr>
            <a:spLocks noGrp="1" noChangeArrowheads="1"/>
          </p:cNvSpPr>
          <p:nvPr>
            <p:ph type="sldNum" sz="quarter" idx="12"/>
          </p:nvPr>
        </p:nvSpPr>
        <p:spPr>
          <a:ln/>
        </p:spPr>
        <p:txBody>
          <a:bodyPr/>
          <a:lstStyle>
            <a:lvl1pPr>
              <a:defRPr/>
            </a:lvl1pPr>
          </a:lstStyle>
          <a:p>
            <a:fld id="{EE4B8FAC-D96D-D342-9FD1-C748F5951C93}" type="slidenum">
              <a:rPr lang="en-GB"/>
              <a:pPr/>
              <a:t>‹#›</a:t>
            </a:fld>
            <a:endParaRPr lang="en-GB"/>
          </a:p>
        </p:txBody>
      </p:sp>
    </p:spTree>
    <p:extLst>
      <p:ext uri="{BB962C8B-B14F-4D97-AF65-F5344CB8AC3E}">
        <p14:creationId xmlns:p14="http://schemas.microsoft.com/office/powerpoint/2010/main" val="225575804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8D3481-5731-9E46-8BB7-3596DBAE9F63}" type="datetimeFigureOut">
              <a:rPr lang="en-US" smtClean="0"/>
              <a:t>10/19/17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CF7EB6-E7AD-CF41-B5B1-179427E5DB55}" type="slidenum">
              <a:rPr lang="en-US" smtClean="0"/>
              <a:t>‹#›</a:t>
            </a:fld>
            <a:endParaRPr lang="en-US"/>
          </a:p>
        </p:txBody>
      </p:sp>
    </p:spTree>
    <p:extLst>
      <p:ext uri="{BB962C8B-B14F-4D97-AF65-F5344CB8AC3E}">
        <p14:creationId xmlns:p14="http://schemas.microsoft.com/office/powerpoint/2010/main" val="3451872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hyperlink" Target="http://www.flickr.com/photos/stuartherbert/459814142/in/photostream" TargetMode="External"/><Relationship Id="rId5" Type="http://schemas.openxmlformats.org/officeDocument/2006/relationships/image" Target="../media/image5.jpeg"/><Relationship Id="rId6" Type="http://schemas.openxmlformats.org/officeDocument/2006/relationships/image" Target="../media/image6.jpe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hyperlink" Target="file://localhost/upload.wikimedia.org/wikipedia/commons/4/43/IKBrunelChains.jpg" TargetMode="External"/><Relationship Id="rId5"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image" Target="../media/image13.jpeg"/></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eg"/><Relationship Id="rId5" Type="http://schemas.openxmlformats.org/officeDocument/2006/relationships/image" Target="../media/image16.jpeg"/><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 Id="rId3" Type="http://schemas.openxmlformats.org/officeDocument/2006/relationships/image" Target="../media/image17.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1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6.xml"/><Relationship Id="rId3"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476250"/>
            <a:ext cx="7772400" cy="1296988"/>
          </a:xfrm>
        </p:spPr>
        <p:txBody>
          <a:bodyPr>
            <a:normAutofit fontScale="90000"/>
          </a:bodyPr>
          <a:lstStyle/>
          <a:p>
            <a:pPr eaLnBrk="1" hangingPunct="1"/>
            <a:r>
              <a:rPr lang="en-GB" sz="4000" dirty="0">
                <a:latin typeface="Tahoma" charset="0"/>
                <a:cs typeface="Arial" charset="0"/>
              </a:rPr>
              <a:t>The </a:t>
            </a:r>
            <a:r>
              <a:rPr lang="en-GB" sz="4000" dirty="0" smtClean="0">
                <a:latin typeface="Tahoma" charset="0"/>
                <a:cs typeface="Arial" charset="0"/>
              </a:rPr>
              <a:t>Social </a:t>
            </a:r>
            <a:r>
              <a:rPr lang="en-GB" sz="4000" dirty="0" smtClean="0">
                <a:latin typeface="Tahoma" charset="0"/>
                <a:cs typeface="Arial" charset="0"/>
              </a:rPr>
              <a:t>Impact </a:t>
            </a:r>
            <a:r>
              <a:rPr lang="en-GB" sz="4000" dirty="0">
                <a:latin typeface="Tahoma" charset="0"/>
                <a:cs typeface="Arial" charset="0"/>
              </a:rPr>
              <a:t>of Brunel on </a:t>
            </a:r>
            <a:r>
              <a:rPr lang="en-GB" sz="4000" dirty="0" smtClean="0">
                <a:latin typeface="Tahoma" charset="0"/>
                <a:cs typeface="Arial" charset="0"/>
              </a:rPr>
              <a:t> </a:t>
            </a:r>
            <a:r>
              <a:rPr lang="en-GB" sz="4000" dirty="0">
                <a:latin typeface="Tahoma" charset="0"/>
                <a:cs typeface="Arial" charset="0"/>
              </a:rPr>
              <a:t>South </a:t>
            </a:r>
            <a:r>
              <a:rPr lang="en-GB" sz="4000" dirty="0" smtClean="0">
                <a:latin typeface="Tahoma" charset="0"/>
                <a:cs typeface="Arial" charset="0"/>
              </a:rPr>
              <a:t>Wales</a:t>
            </a:r>
            <a:endParaRPr lang="en-GB" sz="4000" dirty="0">
              <a:latin typeface="Tahoma" charset="0"/>
              <a:cs typeface="Arial" charset="0"/>
            </a:endParaRPr>
          </a:p>
        </p:txBody>
      </p:sp>
      <p:sp>
        <p:nvSpPr>
          <p:cNvPr id="2051" name="Rectangle 3"/>
          <p:cNvSpPr>
            <a:spLocks noGrp="1" noChangeArrowheads="1"/>
          </p:cNvSpPr>
          <p:nvPr>
            <p:ph type="subTitle" idx="1"/>
          </p:nvPr>
        </p:nvSpPr>
        <p:spPr/>
        <p:txBody>
          <a:bodyPr/>
          <a:lstStyle/>
          <a:p>
            <a:pPr eaLnBrk="1" hangingPunct="1">
              <a:defRPr/>
            </a:pPr>
            <a:endParaRPr lang="en-US" altLang="en-US" smtClean="0">
              <a:ea typeface="+mn-ea"/>
            </a:endParaRPr>
          </a:p>
        </p:txBody>
      </p:sp>
      <p:pic>
        <p:nvPicPr>
          <p:cNvPr id="4100" name="Picture 5" descr="brunel-statue44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773238"/>
            <a:ext cx="8277225" cy="4657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1598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4"/>
          <p:cNvSpPr txBox="1">
            <a:spLocks noChangeArrowheads="1"/>
          </p:cNvSpPr>
          <p:nvPr/>
        </p:nvSpPr>
        <p:spPr bwMode="auto">
          <a:xfrm>
            <a:off x="250825" y="549275"/>
            <a:ext cx="8642350" cy="22272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a:latin typeface="Arial" charset="0"/>
              </a:rPr>
              <a:t>It is a testimony to the breadth of Brunel’s genius that he is the one Victorian engineer to achieve the immortality of enduring popular fame, the man who represented and dominated the ‘Olympian’ age of engineering.</a:t>
            </a:r>
          </a:p>
        </p:txBody>
      </p:sp>
      <p:pic>
        <p:nvPicPr>
          <p:cNvPr id="3" name="Picture 5" descr="howaE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52936"/>
            <a:ext cx="7703999" cy="416125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7740352" y="2708920"/>
            <a:ext cx="1403648" cy="3139321"/>
          </a:xfrm>
          <a:prstGeom prst="rect">
            <a:avLst/>
          </a:prstGeom>
          <a:noFill/>
        </p:spPr>
        <p:txBody>
          <a:bodyPr wrap="square" rtlCol="0">
            <a:spAutoFit/>
          </a:bodyPr>
          <a:lstStyle/>
          <a:p>
            <a:r>
              <a:rPr lang="en-GB" dirty="0" smtClean="0">
                <a:latin typeface="Arial" charset="0"/>
              </a:rPr>
              <a:t>Sir Richard Colt Hoare's view of </a:t>
            </a:r>
            <a:r>
              <a:rPr lang="en-GB" dirty="0" err="1" smtClean="0">
                <a:latin typeface="Arial" charset="0"/>
              </a:rPr>
              <a:t>Blaenavon</a:t>
            </a:r>
            <a:r>
              <a:rPr lang="en-GB" dirty="0" smtClean="0">
                <a:latin typeface="Arial" charset="0"/>
              </a:rPr>
              <a:t> Ironworks in about 1798, when it was only ten years old</a:t>
            </a:r>
            <a:endParaRPr lang="en-US" dirty="0"/>
          </a:p>
        </p:txBody>
      </p:sp>
    </p:spTree>
    <p:extLst>
      <p:ext uri="{BB962C8B-B14F-4D97-AF65-F5344CB8AC3E}">
        <p14:creationId xmlns:p14="http://schemas.microsoft.com/office/powerpoint/2010/main" val="32433606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descr="100126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838" y="-49213"/>
            <a:ext cx="9875838" cy="6907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46575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A Line of Tramroad Ston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333375"/>
            <a:ext cx="3414712" cy="5091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243" name="Picture 3" descr="Close-up of a Tramroad Ston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7175" y="333375"/>
            <a:ext cx="4754563" cy="3189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244" name="Picture 5" descr="v60-12-DSC_717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67175" y="3500438"/>
            <a:ext cx="4762500" cy="3190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25871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4"/>
          <p:cNvSpPr txBox="1">
            <a:spLocks noChangeArrowheads="1"/>
          </p:cNvSpPr>
          <p:nvPr/>
        </p:nvSpPr>
        <p:spPr bwMode="auto">
          <a:xfrm>
            <a:off x="395288" y="765175"/>
            <a:ext cx="8424862" cy="21002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400">
                <a:latin typeface="Arial" charset="0"/>
              </a:rPr>
              <a:t>The Customs Officer of the tiny hamlet and river inlet known as Cardiff gravely recorded in 1782:</a:t>
            </a:r>
          </a:p>
          <a:p>
            <a:pPr eaLnBrk="1" hangingPunct="1">
              <a:spcBef>
                <a:spcPct val="50000"/>
              </a:spcBef>
            </a:pPr>
            <a:r>
              <a:rPr lang="en-GB" sz="2400">
                <a:latin typeface="Arial" charset="0"/>
              </a:rPr>
              <a:t>‘No coal is exported from this port nor ever will be because of the expense of bringing it down from the interior part of the country’.</a:t>
            </a:r>
          </a:p>
        </p:txBody>
      </p:sp>
      <p:pic>
        <p:nvPicPr>
          <p:cNvPr id="11267" name="Picture 6" descr="cardif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8175" y="2781300"/>
            <a:ext cx="5110163" cy="3697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37712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descr="cardock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260350"/>
            <a:ext cx="8353425" cy="6242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745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3" descr="No chart."/>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3315" name="AutoShape 5" descr="No chart."/>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3316" name="Text Box 16"/>
          <p:cNvSpPr txBox="1">
            <a:spLocks noChangeArrowheads="1"/>
          </p:cNvSpPr>
          <p:nvPr/>
        </p:nvSpPr>
        <p:spPr bwMode="auto">
          <a:xfrm>
            <a:off x="323850" y="549275"/>
            <a:ext cx="8569325" cy="56753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dirty="0">
                <a:latin typeface="Arial" charset="0"/>
              </a:rPr>
              <a:t>The Parish of </a:t>
            </a:r>
            <a:r>
              <a:rPr lang="en-GB" sz="2800" dirty="0" err="1">
                <a:latin typeface="Arial" charset="0"/>
              </a:rPr>
              <a:t>Ystradyfodwg</a:t>
            </a:r>
            <a:endParaRPr lang="en-GB" sz="2800" dirty="0">
              <a:latin typeface="Arial" charset="0"/>
            </a:endParaRPr>
          </a:p>
          <a:p>
            <a:pPr eaLnBrk="1" hangingPunct="1">
              <a:spcBef>
                <a:spcPct val="50000"/>
              </a:spcBef>
            </a:pPr>
            <a:r>
              <a:rPr lang="en-GB" sz="2800" dirty="0" smtClean="0">
                <a:latin typeface="Arial" charset="0"/>
              </a:rPr>
              <a:t>‘The </a:t>
            </a:r>
            <a:r>
              <a:rPr lang="en-GB" sz="2800" dirty="0">
                <a:latin typeface="Arial" charset="0"/>
              </a:rPr>
              <a:t>vale is very much confined, admitting only a road and a few fields on one side, and on the other, the cliffs rise perpendicularly from the water in all their naked grandeur, but are clothed on the top with some of the choicest and most majestic timber that Glamorganshire produces</a:t>
            </a:r>
            <a:r>
              <a:rPr lang="en-GB" sz="2800" dirty="0" smtClean="0">
                <a:latin typeface="Arial" charset="0"/>
              </a:rPr>
              <a:t>.’</a:t>
            </a:r>
            <a:endParaRPr lang="en-GB" sz="2800" dirty="0">
              <a:latin typeface="Arial" charset="0"/>
            </a:endParaRPr>
          </a:p>
          <a:p>
            <a:pPr eaLnBrk="1" hangingPunct="1">
              <a:spcBef>
                <a:spcPct val="50000"/>
              </a:spcBef>
            </a:pPr>
            <a:r>
              <a:rPr lang="en-GB" sz="2800" dirty="0" smtClean="0">
                <a:latin typeface="Arial" charset="0"/>
              </a:rPr>
              <a:t>‘On </a:t>
            </a:r>
            <a:r>
              <a:rPr lang="en-GB" sz="2800" dirty="0">
                <a:latin typeface="Arial" charset="0"/>
              </a:rPr>
              <a:t>gaining the summit … the extensive view of the mountain valley, the reach of the Rhondda </a:t>
            </a:r>
            <a:r>
              <a:rPr lang="en-GB" sz="2800" dirty="0" err="1">
                <a:latin typeface="Arial" charset="0"/>
              </a:rPr>
              <a:t>fawr</a:t>
            </a:r>
            <a:r>
              <a:rPr lang="en-GB" sz="2800" dirty="0">
                <a:latin typeface="Arial" charset="0"/>
              </a:rPr>
              <a:t> … all bring to mind the best descriptions of Alpine scenery, though on an inferior scale</a:t>
            </a:r>
            <a:r>
              <a:rPr lang="en-GB" sz="2800" dirty="0" smtClean="0">
                <a:latin typeface="Arial" charset="0"/>
              </a:rPr>
              <a:t>.’</a:t>
            </a:r>
            <a:endParaRPr lang="en-GB" sz="2800" dirty="0">
              <a:latin typeface="Arial" charset="0"/>
            </a:endParaRPr>
          </a:p>
          <a:p>
            <a:pPr eaLnBrk="1" hangingPunct="1">
              <a:spcBef>
                <a:spcPct val="50000"/>
              </a:spcBef>
            </a:pPr>
            <a:r>
              <a:rPr lang="en-GB" sz="2000" i="1" dirty="0">
                <a:latin typeface="Arial" charset="0"/>
              </a:rPr>
              <a:t>The Scenery, and Biography of South Wales</a:t>
            </a:r>
            <a:r>
              <a:rPr lang="en-GB" sz="2000" dirty="0">
                <a:latin typeface="Arial" charset="0"/>
              </a:rPr>
              <a:t> (1804) Benjamin </a:t>
            </a:r>
            <a:r>
              <a:rPr lang="en-GB" sz="2000" dirty="0" err="1">
                <a:latin typeface="Arial" charset="0"/>
              </a:rPr>
              <a:t>Malkin</a:t>
            </a:r>
            <a:endParaRPr lang="en-GB" sz="2000" dirty="0">
              <a:latin typeface="Arial" charset="0"/>
            </a:endParaRPr>
          </a:p>
        </p:txBody>
      </p:sp>
    </p:spTree>
    <p:extLst>
      <p:ext uri="{BB962C8B-B14F-4D97-AF65-F5344CB8AC3E}">
        <p14:creationId xmlns:p14="http://schemas.microsoft.com/office/powerpoint/2010/main" val="4126057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4"/>
          <p:cNvSpPr txBox="1">
            <a:spLocks noChangeArrowheads="1"/>
          </p:cNvSpPr>
          <p:nvPr/>
        </p:nvSpPr>
        <p:spPr bwMode="auto">
          <a:xfrm>
            <a:off x="323850" y="549275"/>
            <a:ext cx="8424863" cy="5003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a:latin typeface="Arial" charset="0"/>
              </a:rPr>
              <a:t>The cover of </a:t>
            </a:r>
            <a:r>
              <a:rPr lang="en-GB" sz="2800" b="1">
                <a:latin typeface="Arial" charset="0"/>
              </a:rPr>
              <a:t>The Book of South Wales and Bristol Channel</a:t>
            </a:r>
            <a:r>
              <a:rPr lang="en-GB" sz="2800" i="1">
                <a:latin typeface="Arial" charset="0"/>
              </a:rPr>
              <a:t> (1847) carried a picture of a railway engine with its steam at right angles to its funnel. The author Charles Cliffe stated that : </a:t>
            </a:r>
          </a:p>
          <a:p>
            <a:pPr eaLnBrk="1" hangingPunct="1">
              <a:spcBef>
                <a:spcPct val="50000"/>
              </a:spcBef>
            </a:pPr>
            <a:r>
              <a:rPr lang="en-GB" sz="2800" i="1">
                <a:latin typeface="Arial" charset="0"/>
              </a:rPr>
              <a:t>‘the extension of the Railway system to South Wales, together with improvements in Steam Navigation, will open this highly interesting portion of our island to many thousands who have hitherto never thought of visiting it, or who have been deterred by the time at present required for a tour, or the expense’.</a:t>
            </a:r>
            <a:endParaRPr lang="en-GB" sz="2800">
              <a:latin typeface="Arial" charset="0"/>
            </a:endParaRPr>
          </a:p>
        </p:txBody>
      </p:sp>
    </p:spTree>
    <p:extLst>
      <p:ext uri="{BB962C8B-B14F-4D97-AF65-F5344CB8AC3E}">
        <p14:creationId xmlns:p14="http://schemas.microsoft.com/office/powerpoint/2010/main" val="4156266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4"/>
          <p:cNvSpPr txBox="1">
            <a:spLocks noChangeArrowheads="1"/>
          </p:cNvSpPr>
          <p:nvPr/>
        </p:nvSpPr>
        <p:spPr bwMode="auto">
          <a:xfrm>
            <a:off x="250825" y="549275"/>
            <a:ext cx="8497888" cy="55689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r>
              <a:rPr lang="en-GB" sz="2400" b="1">
                <a:latin typeface="Arial" charset="0"/>
              </a:rPr>
              <a:t>Pontypridd.</a:t>
            </a:r>
          </a:p>
          <a:p>
            <a:pPr eaLnBrk="1" hangingPunct="1"/>
            <a:endParaRPr lang="en-GB" sz="2400">
              <a:latin typeface="Arial" charset="0"/>
            </a:endParaRPr>
          </a:p>
          <a:p>
            <a:pPr eaLnBrk="1" hangingPunct="1"/>
            <a:r>
              <a:rPr lang="en-GB" sz="2400">
                <a:latin typeface="Arial" charset="0"/>
              </a:rPr>
              <a:t>The Vale of the Taff abounds with picturesque scenery, especially along its upper half, where the wild beauty of the country offers a refreshing contrast to the noisy public works and ugly assemblage of dwelling houses said to be three thousand in number, which are scattered about Pont-y-Pridd or Newbridge. The Taff falls rapidly, the descent between Merthyr Tydvil and Cardiff, a distance of 24 miles, being 568 feet. </a:t>
            </a:r>
          </a:p>
          <a:p>
            <a:pPr eaLnBrk="1" hangingPunct="1"/>
            <a:endParaRPr lang="en-GB" sz="2400">
              <a:latin typeface="Arial" charset="0"/>
            </a:endParaRPr>
          </a:p>
          <a:p>
            <a:pPr eaLnBrk="1" hangingPunct="1"/>
            <a:r>
              <a:rPr lang="en-GB" sz="2400">
                <a:latin typeface="Arial" charset="0"/>
              </a:rPr>
              <a:t>Tourists should halt at the Newbridge Station. The singular Bridge, from which the place derives its name, is worth inspecting.</a:t>
            </a:r>
          </a:p>
          <a:p>
            <a:pPr eaLnBrk="1" hangingPunct="1"/>
            <a:endParaRPr lang="en-GB" sz="2400">
              <a:latin typeface="Arial" charset="0"/>
            </a:endParaRPr>
          </a:p>
        </p:txBody>
      </p:sp>
    </p:spTree>
    <p:extLst>
      <p:ext uri="{BB962C8B-B14F-4D97-AF65-F5344CB8AC3E}">
        <p14:creationId xmlns:p14="http://schemas.microsoft.com/office/powerpoint/2010/main" val="3560504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p:cNvSpPr txBox="1">
            <a:spLocks noChangeArrowheads="1"/>
          </p:cNvSpPr>
          <p:nvPr/>
        </p:nvSpPr>
        <p:spPr bwMode="auto">
          <a:xfrm>
            <a:off x="250825" y="476250"/>
            <a:ext cx="8642350" cy="24653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r>
              <a:rPr lang="en-GB" sz="2400">
                <a:latin typeface="Arial" charset="0"/>
              </a:rPr>
              <a:t>In 1816, Newbridge was an insignificant village; but the advantages of its situation became visible to capitalists, who erected iron and chain-cable works here, and since the opening of the Taff Vale Railway, the progress of the place has been wonderfully rapid. </a:t>
            </a:r>
          </a:p>
          <a:p>
            <a:pPr eaLnBrk="1" hangingPunct="1">
              <a:spcBef>
                <a:spcPct val="50000"/>
              </a:spcBef>
            </a:pPr>
            <a:endParaRPr lang="en-GB" sz="2400">
              <a:latin typeface="Arial" charset="0"/>
            </a:endParaRPr>
          </a:p>
        </p:txBody>
      </p:sp>
      <p:pic>
        <p:nvPicPr>
          <p:cNvPr id="19459" name="Picture 6" descr="howaE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2492375"/>
            <a:ext cx="6096000" cy="3981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0" name="Text Box 8"/>
          <p:cNvSpPr txBox="1">
            <a:spLocks noChangeArrowheads="1"/>
          </p:cNvSpPr>
          <p:nvPr/>
        </p:nvSpPr>
        <p:spPr bwMode="auto">
          <a:xfrm>
            <a:off x="1116013" y="6299200"/>
            <a:ext cx="6119812" cy="366713"/>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endParaRPr lang="en-US">
              <a:latin typeface="Arial" charset="0"/>
            </a:endParaRPr>
          </a:p>
        </p:txBody>
      </p:sp>
    </p:spTree>
    <p:extLst>
      <p:ext uri="{BB962C8B-B14F-4D97-AF65-F5344CB8AC3E}">
        <p14:creationId xmlns:p14="http://schemas.microsoft.com/office/powerpoint/2010/main" val="51862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ponypiridd%2520new%2520rail%2520station%2520james%2520pub%2520a1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404813"/>
            <a:ext cx="7535862" cy="4972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5409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50825" y="549275"/>
            <a:ext cx="8497888"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endParaRPr lang="en-US"/>
          </a:p>
        </p:txBody>
      </p:sp>
      <p:sp>
        <p:nvSpPr>
          <p:cNvPr id="31747" name="Text Box 3"/>
          <p:cNvSpPr txBox="1">
            <a:spLocks noChangeArrowheads="1"/>
          </p:cNvSpPr>
          <p:nvPr/>
        </p:nvSpPr>
        <p:spPr bwMode="auto">
          <a:xfrm>
            <a:off x="468313" y="765175"/>
            <a:ext cx="8424862" cy="50212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400"/>
              <a:t>In many areas the canal with its locks, horses and barges, had been a bucolic, Constable-like addition to the south Wales valleys, the railway was a harbinger of the new industrial age. An old manservant of Ynysygerwyn prophesised that the cows would withhold their milk, the claves would die, and the hills turn red from drought:</a:t>
            </a:r>
          </a:p>
          <a:p>
            <a:pPr eaLnBrk="1" hangingPunct="1">
              <a:spcBef>
                <a:spcPct val="50000"/>
              </a:spcBef>
            </a:pPr>
            <a:endParaRPr lang="en-GB" sz="2400"/>
          </a:p>
          <a:p>
            <a:pPr eaLnBrk="1" hangingPunct="1">
              <a:spcBef>
                <a:spcPct val="50000"/>
              </a:spcBef>
            </a:pPr>
            <a:r>
              <a:rPr lang="en-GB" sz="2400"/>
              <a:t>Ni fydd dim llaeth gan wartheg mwyn</a:t>
            </a:r>
          </a:p>
          <a:p>
            <a:pPr eaLnBrk="1" hangingPunct="1">
              <a:spcBef>
                <a:spcPct val="50000"/>
              </a:spcBef>
            </a:pPr>
            <a:r>
              <a:rPr lang="en-GB" sz="2400"/>
              <a:t>Daw’r twyni’n goch gan sychyn;</a:t>
            </a:r>
          </a:p>
          <a:p>
            <a:pPr eaLnBrk="1" hangingPunct="1">
              <a:spcBef>
                <a:spcPct val="50000"/>
              </a:spcBef>
            </a:pPr>
            <a:r>
              <a:rPr lang="en-GB" sz="2400"/>
              <a:t>Yn lloi yn feirw ar y waen</a:t>
            </a:r>
          </a:p>
          <a:p>
            <a:pPr eaLnBrk="1" hangingPunct="1">
              <a:spcBef>
                <a:spcPct val="50000"/>
              </a:spcBef>
            </a:pPr>
            <a:r>
              <a:rPr lang="en-GB" sz="2400"/>
              <a:t>O ofn y tram a’r injin!</a:t>
            </a:r>
          </a:p>
        </p:txBody>
      </p:sp>
    </p:spTree>
    <p:extLst>
      <p:ext uri="{BB962C8B-B14F-4D97-AF65-F5344CB8AC3E}">
        <p14:creationId xmlns:p14="http://schemas.microsoft.com/office/powerpoint/2010/main" val="21573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
          <p:cNvSpPr txBox="1">
            <a:spLocks noChangeArrowheads="1"/>
          </p:cNvSpPr>
          <p:nvPr/>
        </p:nvSpPr>
        <p:spPr bwMode="auto">
          <a:xfrm>
            <a:off x="468313" y="620713"/>
            <a:ext cx="8280400" cy="43640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a:t>Others of course disagreed:</a:t>
            </a:r>
          </a:p>
          <a:p>
            <a:pPr eaLnBrk="1" hangingPunct="1">
              <a:spcBef>
                <a:spcPct val="50000"/>
              </a:spcBef>
            </a:pPr>
            <a:r>
              <a:rPr lang="en-GB" sz="2800"/>
              <a:t>‘Besides making travel swift, easy, and cheap, thereby imparting great impulse to education and sociability, it enables the rural farmer to convey the productions of his farm with the greatest of ease, cheapness and celerity to where they are much needed – to the populous mining valleys of south Wales’</a:t>
            </a:r>
          </a:p>
          <a:p>
            <a:pPr eaLnBrk="1" hangingPunct="1">
              <a:spcBef>
                <a:spcPct val="50000"/>
              </a:spcBef>
            </a:pPr>
            <a:r>
              <a:rPr lang="en-GB" sz="2800"/>
              <a:t>Ganmon, Ystalyfera Eisteddfod 1860.</a:t>
            </a:r>
          </a:p>
        </p:txBody>
      </p:sp>
    </p:spTree>
    <p:extLst>
      <p:ext uri="{BB962C8B-B14F-4D97-AF65-F5344CB8AC3E}">
        <p14:creationId xmlns:p14="http://schemas.microsoft.com/office/powerpoint/2010/main" val="2245396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View of Brown Lenox Chainworks, Pontypridd, and the Glamorganshire Ca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260350"/>
            <a:ext cx="5110162" cy="295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1507" name="Picture 7" descr="File:IKBrunelChains.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7825" y="333375"/>
            <a:ext cx="3686175" cy="5705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1508" name="Text Box 8"/>
          <p:cNvSpPr txBox="1">
            <a:spLocks noChangeArrowheads="1"/>
          </p:cNvSpPr>
          <p:nvPr/>
        </p:nvSpPr>
        <p:spPr bwMode="auto">
          <a:xfrm>
            <a:off x="250825" y="3860800"/>
            <a:ext cx="4968875" cy="15525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400">
                <a:latin typeface="Arial" charset="0"/>
              </a:rPr>
              <a:t>Isambard Brunel stood in front of the Great Eastern whose chains were made by Brown Lenox of Pontypridd, established in 1818.</a:t>
            </a:r>
          </a:p>
        </p:txBody>
      </p:sp>
    </p:spTree>
    <p:extLst>
      <p:ext uri="{BB962C8B-B14F-4D97-AF65-F5344CB8AC3E}">
        <p14:creationId xmlns:p14="http://schemas.microsoft.com/office/powerpoint/2010/main" val="3426546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6" name="Content Placeholder 34821"/>
          <p:cNvGrpSpPr>
            <a:grpSpLocks/>
          </p:cNvGrpSpPr>
          <p:nvPr/>
        </p:nvGrpSpPr>
        <p:grpSpPr bwMode="auto">
          <a:xfrm>
            <a:off x="0" y="260350"/>
            <a:ext cx="9723438" cy="5832475"/>
            <a:chOff x="-67" y="151"/>
            <a:chExt cx="5469" cy="3674"/>
          </a:xfrm>
        </p:grpSpPr>
        <p:sp>
          <p:nvSpPr>
            <p:cNvPr id="1027" name="AutoShape 5"/>
            <p:cNvSpPr>
              <a:spLocks noChangeAspect="1" noChangeArrowheads="1" noTextEdit="1"/>
            </p:cNvSpPr>
            <p:nvPr/>
          </p:nvSpPr>
          <p:spPr bwMode="auto">
            <a:xfrm>
              <a:off x="-67" y="151"/>
              <a:ext cx="5469" cy="367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cxnSp>
          <p:nvCxnSpPr>
            <p:cNvPr id="1028" name="_s1028"/>
            <p:cNvCxnSpPr>
              <a:cxnSpLocks noChangeShapeType="1"/>
              <a:stCxn id="1044" idx="0"/>
              <a:endCxn id="1040" idx="2"/>
            </p:cNvCxnSpPr>
            <p:nvPr/>
          </p:nvCxnSpPr>
          <p:spPr bwMode="auto">
            <a:xfrm rot="16200000">
              <a:off x="4447" y="1534"/>
              <a:ext cx="166" cy="61"/>
            </a:xfrm>
            <a:prstGeom prst="bentConnector3">
              <a:avLst>
                <a:gd name="adj1" fmla="val 43375"/>
              </a:avLst>
            </a:prstGeom>
            <a:noFill/>
            <a:ln w="28575">
              <a:solidFill>
                <a:schemeClr val="tx1"/>
              </a:solidFill>
              <a:miter lim="800000"/>
              <a:headEnd/>
              <a:tailEnd/>
            </a:ln>
            <a:extLst>
              <a:ext uri="{909E8E84-426E-40dd-AFC4-6F175D3DCCD1}">
                <a14:hiddenFill xmlns="" xmlns:a14="http://schemas.microsoft.com/office/drawing/2010/main">
                  <a:noFill/>
                </a14:hiddenFill>
              </a:ext>
            </a:extLst>
          </p:spPr>
        </p:cxnSp>
        <p:cxnSp>
          <p:nvCxnSpPr>
            <p:cNvPr id="1029" name="_s1029"/>
            <p:cNvCxnSpPr>
              <a:cxnSpLocks noChangeShapeType="1"/>
              <a:stCxn id="1043" idx="0"/>
              <a:endCxn id="1039" idx="2"/>
            </p:cNvCxnSpPr>
            <p:nvPr/>
          </p:nvCxnSpPr>
          <p:spPr bwMode="auto">
            <a:xfrm rot="16200000">
              <a:off x="3292" y="1554"/>
              <a:ext cx="144" cy="1"/>
            </a:xfrm>
            <a:prstGeom prst="straightConnector1">
              <a:avLst/>
            </a:prstGeom>
            <a:noFill/>
            <a:ln w="28575">
              <a:solidFill>
                <a:schemeClr val="tx1"/>
              </a:solidFill>
              <a:round/>
              <a:headEnd/>
              <a:tailEnd/>
            </a:ln>
            <a:extLst>
              <a:ext uri="{909E8E84-426E-40dd-AFC4-6F175D3DCCD1}">
                <a14:hiddenFill xmlns="" xmlns:a14="http://schemas.microsoft.com/office/drawing/2010/main">
                  <a:noFill/>
                </a14:hiddenFill>
              </a:ext>
            </a:extLst>
          </p:spPr>
        </p:cxnSp>
        <p:cxnSp>
          <p:nvCxnSpPr>
            <p:cNvPr id="1030" name="_s1030"/>
            <p:cNvCxnSpPr>
              <a:cxnSpLocks noChangeShapeType="1"/>
              <a:stCxn id="1042" idx="0"/>
              <a:endCxn id="1038" idx="2"/>
            </p:cNvCxnSpPr>
            <p:nvPr/>
          </p:nvCxnSpPr>
          <p:spPr bwMode="auto">
            <a:xfrm rot="16200000">
              <a:off x="1892" y="1554"/>
              <a:ext cx="144" cy="1"/>
            </a:xfrm>
            <a:prstGeom prst="straightConnector1">
              <a:avLst/>
            </a:prstGeom>
            <a:noFill/>
            <a:ln w="28575">
              <a:solidFill>
                <a:schemeClr val="tx1"/>
              </a:solidFill>
              <a:round/>
              <a:headEnd/>
              <a:tailEnd/>
            </a:ln>
            <a:extLst>
              <a:ext uri="{909E8E84-426E-40dd-AFC4-6F175D3DCCD1}">
                <a14:hiddenFill xmlns="" xmlns:a14="http://schemas.microsoft.com/office/drawing/2010/main">
                  <a:noFill/>
                </a14:hiddenFill>
              </a:ext>
            </a:extLst>
          </p:spPr>
        </p:cxnSp>
        <p:cxnSp>
          <p:nvCxnSpPr>
            <p:cNvPr id="1031" name="_s1031"/>
            <p:cNvCxnSpPr>
              <a:cxnSpLocks noChangeShapeType="1"/>
              <a:stCxn id="1041" idx="0"/>
              <a:endCxn id="1037" idx="2"/>
            </p:cNvCxnSpPr>
            <p:nvPr/>
          </p:nvCxnSpPr>
          <p:spPr bwMode="auto">
            <a:xfrm rot="16200000">
              <a:off x="491" y="1554"/>
              <a:ext cx="144" cy="1"/>
            </a:xfrm>
            <a:prstGeom prst="straightConnector1">
              <a:avLst/>
            </a:prstGeom>
            <a:noFill/>
            <a:ln w="28575">
              <a:solidFill>
                <a:schemeClr val="tx1"/>
              </a:solidFill>
              <a:round/>
              <a:headEnd/>
              <a:tailEnd/>
            </a:ln>
            <a:extLst>
              <a:ext uri="{909E8E84-426E-40dd-AFC4-6F175D3DCCD1}">
                <a14:hiddenFill xmlns="" xmlns:a14="http://schemas.microsoft.com/office/drawing/2010/main">
                  <a:noFill/>
                </a14:hiddenFill>
              </a:ext>
            </a:extLst>
          </p:spPr>
        </p:cxnSp>
        <p:cxnSp>
          <p:nvCxnSpPr>
            <p:cNvPr id="1032" name="_s1032"/>
            <p:cNvCxnSpPr>
              <a:cxnSpLocks noChangeShapeType="1"/>
              <a:stCxn id="1040" idx="0"/>
              <a:endCxn id="1036" idx="2"/>
            </p:cNvCxnSpPr>
            <p:nvPr/>
          </p:nvCxnSpPr>
          <p:spPr bwMode="auto">
            <a:xfrm rot="5400000" flipH="1">
              <a:off x="3540" y="174"/>
              <a:ext cx="143" cy="1897"/>
            </a:xfrm>
            <a:prstGeom prst="bentConnector3">
              <a:avLst>
                <a:gd name="adj1" fmla="val 49648"/>
              </a:avLst>
            </a:prstGeom>
            <a:noFill/>
            <a:ln w="28575">
              <a:solidFill>
                <a:schemeClr val="tx1"/>
              </a:solidFill>
              <a:miter lim="800000"/>
              <a:headEnd/>
              <a:tailEnd/>
            </a:ln>
            <a:extLst>
              <a:ext uri="{909E8E84-426E-40dd-AFC4-6F175D3DCCD1}">
                <a14:hiddenFill xmlns="" xmlns:a14="http://schemas.microsoft.com/office/drawing/2010/main">
                  <a:noFill/>
                </a14:hiddenFill>
              </a:ext>
            </a:extLst>
          </p:spPr>
        </p:cxnSp>
        <p:cxnSp>
          <p:nvCxnSpPr>
            <p:cNvPr id="1033" name="_s1033"/>
            <p:cNvCxnSpPr>
              <a:cxnSpLocks noChangeShapeType="1"/>
              <a:stCxn id="1039" idx="0"/>
              <a:endCxn id="1036" idx="2"/>
            </p:cNvCxnSpPr>
            <p:nvPr/>
          </p:nvCxnSpPr>
          <p:spPr bwMode="auto">
            <a:xfrm rot="5400000" flipH="1">
              <a:off x="2941" y="773"/>
              <a:ext cx="144" cy="700"/>
            </a:xfrm>
            <a:prstGeom prst="bentConnector3">
              <a:avLst>
                <a:gd name="adj1" fmla="val 50000"/>
              </a:avLst>
            </a:prstGeom>
            <a:noFill/>
            <a:ln w="28575">
              <a:solidFill>
                <a:schemeClr val="tx1"/>
              </a:solidFill>
              <a:miter lim="800000"/>
              <a:headEnd/>
              <a:tailEnd/>
            </a:ln>
            <a:extLst>
              <a:ext uri="{909E8E84-426E-40dd-AFC4-6F175D3DCCD1}">
                <a14:hiddenFill xmlns="" xmlns:a14="http://schemas.microsoft.com/office/drawing/2010/main">
                  <a:noFill/>
                </a14:hiddenFill>
              </a:ext>
            </a:extLst>
          </p:spPr>
        </p:cxnSp>
        <p:cxnSp>
          <p:nvCxnSpPr>
            <p:cNvPr id="1034" name="_s1034"/>
            <p:cNvCxnSpPr>
              <a:cxnSpLocks noChangeShapeType="1"/>
              <a:stCxn id="1038" idx="0"/>
              <a:endCxn id="1036" idx="2"/>
            </p:cNvCxnSpPr>
            <p:nvPr/>
          </p:nvCxnSpPr>
          <p:spPr bwMode="auto">
            <a:xfrm rot="16200000">
              <a:off x="2241" y="773"/>
              <a:ext cx="144" cy="700"/>
            </a:xfrm>
            <a:prstGeom prst="bentConnector3">
              <a:avLst>
                <a:gd name="adj1" fmla="val 50000"/>
              </a:avLst>
            </a:prstGeom>
            <a:noFill/>
            <a:ln w="28575">
              <a:solidFill>
                <a:schemeClr val="tx1"/>
              </a:solidFill>
              <a:miter lim="800000"/>
              <a:headEnd/>
              <a:tailEnd/>
            </a:ln>
            <a:extLst>
              <a:ext uri="{909E8E84-426E-40dd-AFC4-6F175D3DCCD1}">
                <a14:hiddenFill xmlns="" xmlns:a14="http://schemas.microsoft.com/office/drawing/2010/main">
                  <a:noFill/>
                </a14:hiddenFill>
              </a:ext>
            </a:extLst>
          </p:spPr>
        </p:cxnSp>
        <p:cxnSp>
          <p:nvCxnSpPr>
            <p:cNvPr id="1035" name="_s1035"/>
            <p:cNvCxnSpPr>
              <a:cxnSpLocks noChangeShapeType="1"/>
              <a:stCxn id="1037" idx="0"/>
              <a:endCxn id="1036" idx="2"/>
            </p:cNvCxnSpPr>
            <p:nvPr/>
          </p:nvCxnSpPr>
          <p:spPr bwMode="auto">
            <a:xfrm rot="16200000">
              <a:off x="1541" y="72"/>
              <a:ext cx="144" cy="2101"/>
            </a:xfrm>
            <a:prstGeom prst="bentConnector3">
              <a:avLst>
                <a:gd name="adj1" fmla="val 50000"/>
              </a:avLst>
            </a:prstGeom>
            <a:noFill/>
            <a:ln w="28575">
              <a:solidFill>
                <a:schemeClr val="tx1"/>
              </a:solidFill>
              <a:miter lim="800000"/>
              <a:headEnd/>
              <a:tailEnd/>
            </a:ln>
            <a:extLst>
              <a:ext uri="{909E8E84-426E-40dd-AFC4-6F175D3DCCD1}">
                <a14:hiddenFill xmlns="" xmlns:a14="http://schemas.microsoft.com/office/drawing/2010/main">
                  <a:noFill/>
                </a14:hiddenFill>
              </a:ext>
            </a:extLst>
          </p:spPr>
        </p:cxnSp>
        <p:sp>
          <p:nvSpPr>
            <p:cNvPr id="1036" name="_s1036"/>
            <p:cNvSpPr>
              <a:spLocks noChangeArrowheads="1"/>
            </p:cNvSpPr>
            <p:nvPr/>
          </p:nvSpPr>
          <p:spPr bwMode="auto">
            <a:xfrm>
              <a:off x="1858" y="763"/>
              <a:ext cx="1610"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000">
                  <a:latin typeface="Arial" charset="0"/>
                </a:rPr>
                <a:t>The Social and Economic </a:t>
              </a:r>
            </a:p>
            <a:p>
              <a:pPr algn="ctr"/>
              <a:r>
                <a:rPr lang="en-GB" sz="1000">
                  <a:latin typeface="Arial" charset="0"/>
                </a:rPr>
                <a:t>Impact of the Railways</a:t>
              </a:r>
            </a:p>
          </p:txBody>
        </p:sp>
        <p:sp>
          <p:nvSpPr>
            <p:cNvPr id="1037" name="_s1037"/>
            <p:cNvSpPr>
              <a:spLocks noChangeArrowheads="1"/>
            </p:cNvSpPr>
            <p:nvPr/>
          </p:nvSpPr>
          <p:spPr bwMode="auto">
            <a:xfrm>
              <a:off x="-67" y="1195"/>
              <a:ext cx="1257"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000">
                  <a:latin typeface="Arial" charset="0"/>
                </a:rPr>
                <a:t>Movement of people </a:t>
              </a:r>
            </a:p>
            <a:p>
              <a:pPr algn="ctr"/>
              <a:r>
                <a:rPr lang="en-GB" sz="1000">
                  <a:latin typeface="Arial" charset="0"/>
                </a:rPr>
                <a:t>improved</a:t>
              </a:r>
            </a:p>
          </p:txBody>
        </p:sp>
        <p:sp>
          <p:nvSpPr>
            <p:cNvPr id="1038" name="_s1038"/>
            <p:cNvSpPr>
              <a:spLocks noChangeArrowheads="1"/>
            </p:cNvSpPr>
            <p:nvPr/>
          </p:nvSpPr>
          <p:spPr bwMode="auto">
            <a:xfrm>
              <a:off x="1334" y="1195"/>
              <a:ext cx="1257"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000">
                  <a:latin typeface="Arial" charset="0"/>
                </a:rPr>
                <a:t>Seaside resorts</a:t>
              </a:r>
            </a:p>
            <a:p>
              <a:pPr algn="ctr"/>
              <a:r>
                <a:rPr lang="en-GB" sz="1000">
                  <a:latin typeface="Arial" charset="0"/>
                </a:rPr>
                <a:t> developed</a:t>
              </a:r>
            </a:p>
          </p:txBody>
        </p:sp>
        <p:sp>
          <p:nvSpPr>
            <p:cNvPr id="1039" name="_s1039"/>
            <p:cNvSpPr>
              <a:spLocks noChangeArrowheads="1"/>
            </p:cNvSpPr>
            <p:nvPr/>
          </p:nvSpPr>
          <p:spPr bwMode="auto">
            <a:xfrm>
              <a:off x="2735" y="1195"/>
              <a:ext cx="1257"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000">
                  <a:latin typeface="Arial" charset="0"/>
                </a:rPr>
                <a:t>Communication </a:t>
              </a:r>
            </a:p>
            <a:p>
              <a:pPr algn="ctr"/>
              <a:r>
                <a:rPr lang="en-GB" sz="1000">
                  <a:latin typeface="Arial" charset="0"/>
                </a:rPr>
                <a:t>was speeded up</a:t>
              </a:r>
            </a:p>
          </p:txBody>
        </p:sp>
        <p:sp>
          <p:nvSpPr>
            <p:cNvPr id="1040" name="_s1040"/>
            <p:cNvSpPr>
              <a:spLocks noChangeArrowheads="1"/>
            </p:cNvSpPr>
            <p:nvPr/>
          </p:nvSpPr>
          <p:spPr bwMode="auto">
            <a:xfrm>
              <a:off x="4145" y="1194"/>
              <a:ext cx="830"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100">
                  <a:latin typeface="Arial" charset="0"/>
                </a:rPr>
                <a:t>Provided employment</a:t>
              </a:r>
            </a:p>
          </p:txBody>
        </p:sp>
        <p:sp>
          <p:nvSpPr>
            <p:cNvPr id="1041" name="_s1041"/>
            <p:cNvSpPr>
              <a:spLocks noChangeArrowheads="1"/>
            </p:cNvSpPr>
            <p:nvPr/>
          </p:nvSpPr>
          <p:spPr bwMode="auto">
            <a:xfrm>
              <a:off x="-4" y="1627"/>
              <a:ext cx="1131"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100">
                  <a:latin typeface="Arial" charset="0"/>
                </a:rPr>
                <a:t>Towns grew </a:t>
              </a:r>
            </a:p>
            <a:p>
              <a:pPr algn="ctr"/>
              <a:r>
                <a:rPr lang="en-GB" sz="1100">
                  <a:latin typeface="Arial" charset="0"/>
                </a:rPr>
                <a:t>as a result of railways</a:t>
              </a:r>
            </a:p>
          </p:txBody>
        </p:sp>
        <p:sp>
          <p:nvSpPr>
            <p:cNvPr id="1042" name="_s1042"/>
            <p:cNvSpPr>
              <a:spLocks noChangeArrowheads="1"/>
            </p:cNvSpPr>
            <p:nvPr/>
          </p:nvSpPr>
          <p:spPr bwMode="auto">
            <a:xfrm>
              <a:off x="1397" y="1627"/>
              <a:ext cx="1131"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100">
                  <a:latin typeface="Arial" charset="0"/>
                </a:rPr>
                <a:t>Industrial output </a:t>
              </a:r>
            </a:p>
            <a:p>
              <a:pPr algn="ctr"/>
              <a:r>
                <a:rPr lang="en-GB" sz="1100">
                  <a:latin typeface="Arial" charset="0"/>
                </a:rPr>
                <a:t>increased</a:t>
              </a:r>
            </a:p>
          </p:txBody>
        </p:sp>
        <p:sp>
          <p:nvSpPr>
            <p:cNvPr id="1043" name="_s1043"/>
            <p:cNvSpPr>
              <a:spLocks noChangeArrowheads="1"/>
            </p:cNvSpPr>
            <p:nvPr/>
          </p:nvSpPr>
          <p:spPr bwMode="auto">
            <a:xfrm>
              <a:off x="2798" y="1627"/>
              <a:ext cx="1131"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100">
                  <a:latin typeface="Arial" charset="0"/>
                </a:rPr>
                <a:t>Improved the movement</a:t>
              </a:r>
            </a:p>
            <a:p>
              <a:pPr algn="ctr"/>
              <a:r>
                <a:rPr lang="en-GB" sz="1100">
                  <a:latin typeface="Arial" charset="0"/>
                </a:rPr>
                <a:t> of food</a:t>
              </a:r>
            </a:p>
          </p:txBody>
        </p:sp>
        <p:sp>
          <p:nvSpPr>
            <p:cNvPr id="1044" name="_s1044"/>
            <p:cNvSpPr>
              <a:spLocks noChangeArrowheads="1"/>
            </p:cNvSpPr>
            <p:nvPr/>
          </p:nvSpPr>
          <p:spPr bwMode="auto">
            <a:xfrm>
              <a:off x="4023" y="1648"/>
              <a:ext cx="952" cy="288"/>
            </a:xfrm>
            <a:prstGeom prst="roundRect">
              <a:avLst>
                <a:gd name="adj" fmla="val 16667"/>
              </a:avLst>
            </a:prstGeom>
            <a:solidFill>
              <a:schemeClr val="accent1"/>
            </a:solidFill>
            <a:ln w="9525">
              <a:solidFill>
                <a:schemeClr val="tx1"/>
              </a:solidFill>
              <a:round/>
              <a:headEnd/>
              <a:tailEnd/>
            </a:ln>
          </p:spPr>
          <p:txBody>
            <a:bodyPr wrap="none" lIns="32409" tIns="16204" rIns="32409" bIns="16204" anchor="ctr"/>
            <a:lstStyle/>
            <a:p>
              <a:pPr algn="ctr"/>
              <a:r>
                <a:rPr lang="en-GB" sz="1000">
                  <a:latin typeface="Arial" charset="0"/>
                </a:rPr>
                <a:t>The concept of distance and time </a:t>
              </a:r>
            </a:p>
            <a:p>
              <a:pPr algn="ctr"/>
              <a:r>
                <a:rPr lang="en-GB" sz="1000">
                  <a:latin typeface="Arial" charset="0"/>
                </a:rPr>
                <a:t>changed</a:t>
              </a:r>
            </a:p>
          </p:txBody>
        </p:sp>
      </p:grpSp>
    </p:spTree>
    <p:extLst>
      <p:ext uri="{BB962C8B-B14F-4D97-AF65-F5344CB8AC3E}">
        <p14:creationId xmlns:p14="http://schemas.microsoft.com/office/powerpoint/2010/main" val="602960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323850" y="549275"/>
            <a:ext cx="8424863" cy="44831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r>
              <a:rPr lang="en-GB" sz="2800" b="1">
                <a:latin typeface="Arial" charset="0"/>
              </a:rPr>
              <a:t>Railways expanded the economy while in construction </a:t>
            </a:r>
            <a:endParaRPr lang="en-GB" sz="2800">
              <a:latin typeface="Arial" charset="0"/>
            </a:endParaRPr>
          </a:p>
          <a:p>
            <a:pPr eaLnBrk="1" hangingPunct="1">
              <a:buFontTx/>
              <a:buChar char="•"/>
            </a:pPr>
            <a:r>
              <a:rPr lang="en-GB" sz="2800">
                <a:latin typeface="Arial" charset="0"/>
              </a:rPr>
              <a:t>wages paid to navvies, at about 30/- per week </a:t>
            </a:r>
          </a:p>
          <a:p>
            <a:pPr eaLnBrk="1" hangingPunct="1">
              <a:buFontTx/>
              <a:buChar char="•"/>
            </a:pPr>
            <a:r>
              <a:rPr lang="en-GB" sz="2800">
                <a:latin typeface="Arial" charset="0"/>
              </a:rPr>
              <a:t>they created other employment </a:t>
            </a:r>
          </a:p>
          <a:p>
            <a:pPr eaLnBrk="1" hangingPunct="1">
              <a:buFontTx/>
              <a:buChar char="•"/>
            </a:pPr>
            <a:r>
              <a:rPr lang="en-GB" sz="2800">
                <a:latin typeface="Arial" charset="0"/>
              </a:rPr>
              <a:t>they directly employed about 4% of working men in 1847 </a:t>
            </a:r>
          </a:p>
          <a:p>
            <a:pPr eaLnBrk="1" hangingPunct="1">
              <a:buFontTx/>
              <a:buChar char="•"/>
            </a:pPr>
            <a:r>
              <a:rPr lang="en-GB" sz="2800">
                <a:latin typeface="Arial" charset="0"/>
              </a:rPr>
              <a:t>between 1844 and 1851, railways absorbed 20% of the total output of the engineering industry </a:t>
            </a:r>
          </a:p>
          <a:p>
            <a:pPr eaLnBrk="1" hangingPunct="1">
              <a:buFontTx/>
              <a:buChar char="•"/>
            </a:pPr>
            <a:r>
              <a:rPr lang="en-GB" sz="2800">
                <a:latin typeface="Arial" charset="0"/>
              </a:rPr>
              <a:t>they provided stimulus for investment</a:t>
            </a:r>
            <a:r>
              <a:rPr lang="en-GB" sz="2400">
                <a:latin typeface="Arial" charset="0"/>
              </a:rPr>
              <a:t> </a:t>
            </a:r>
          </a:p>
          <a:p>
            <a:pPr eaLnBrk="1" hangingPunct="1">
              <a:spcBef>
                <a:spcPct val="50000"/>
              </a:spcBef>
            </a:pPr>
            <a:endParaRPr lang="en-GB" sz="2400">
              <a:latin typeface="Arial" charset="0"/>
            </a:endParaRPr>
          </a:p>
        </p:txBody>
      </p:sp>
    </p:spTree>
    <p:extLst>
      <p:ext uri="{BB962C8B-B14F-4D97-AF65-F5344CB8AC3E}">
        <p14:creationId xmlns:p14="http://schemas.microsoft.com/office/powerpoint/2010/main" val="1444387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323850" y="404813"/>
            <a:ext cx="8496300" cy="47910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a:latin typeface="Arial" charset="0"/>
              </a:rPr>
              <a:t>Our special Commissioner has at last found his way to ‘The Land of Mabon’ – the far famed Rhondda Division – a district which industrially, he says ‘is nothing but coal and colliers’ … It is one of the most interesting localities in the kingdom and affords quite a study in ethnology and sociology. We are very much of the belief that every nation under the sun … has its representatives in one of the Rhonddas.</a:t>
            </a:r>
          </a:p>
          <a:p>
            <a:pPr eaLnBrk="1" hangingPunct="1">
              <a:spcBef>
                <a:spcPct val="50000"/>
              </a:spcBef>
            </a:pPr>
            <a:endParaRPr lang="en-GB" sz="2800">
              <a:latin typeface="Arial" charset="0"/>
            </a:endParaRPr>
          </a:p>
          <a:p>
            <a:pPr eaLnBrk="1" hangingPunct="1">
              <a:spcBef>
                <a:spcPct val="50000"/>
              </a:spcBef>
            </a:pPr>
            <a:r>
              <a:rPr lang="en-GB" sz="2800">
                <a:latin typeface="Arial" charset="0"/>
              </a:rPr>
              <a:t>Western mail, 1</a:t>
            </a:r>
            <a:r>
              <a:rPr lang="en-GB" sz="2800" baseline="30000">
                <a:latin typeface="Arial" charset="0"/>
              </a:rPr>
              <a:t>st</a:t>
            </a:r>
            <a:r>
              <a:rPr lang="en-GB" sz="2800">
                <a:latin typeface="Arial" charset="0"/>
              </a:rPr>
              <a:t> January 1897</a:t>
            </a:r>
          </a:p>
        </p:txBody>
      </p:sp>
    </p:spTree>
    <p:extLst>
      <p:ext uri="{BB962C8B-B14F-4D97-AF65-F5344CB8AC3E}">
        <p14:creationId xmlns:p14="http://schemas.microsoft.com/office/powerpoint/2010/main" val="2261711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4"/>
          <p:cNvSpPr txBox="1">
            <a:spLocks noChangeArrowheads="1"/>
          </p:cNvSpPr>
          <p:nvPr/>
        </p:nvSpPr>
        <p:spPr bwMode="auto">
          <a:xfrm>
            <a:off x="250825" y="549275"/>
            <a:ext cx="8642350" cy="372268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a:latin typeface="Arial" charset="0"/>
              </a:rPr>
              <a:t>The topographical pattern in urban and village development in the mining valleys of South Wales tends to follow a familiar pattern – that of river, railway, and main road, with urban buildings parallel to one another in the floor of the valley and the roads tending to shoot both upwards and downwards from the main road itself.</a:t>
            </a:r>
          </a:p>
          <a:p>
            <a:pPr eaLnBrk="1" hangingPunct="1">
              <a:spcBef>
                <a:spcPct val="50000"/>
              </a:spcBef>
            </a:pPr>
            <a:r>
              <a:rPr lang="en-GB" sz="2800">
                <a:latin typeface="Arial" charset="0"/>
              </a:rPr>
              <a:t>Walter Haydn Davies, 1975</a:t>
            </a:r>
          </a:p>
        </p:txBody>
      </p:sp>
    </p:spTree>
    <p:extLst>
      <p:ext uri="{BB962C8B-B14F-4D97-AF65-F5344CB8AC3E}">
        <p14:creationId xmlns:p14="http://schemas.microsoft.com/office/powerpoint/2010/main" val="2933204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Rhondda%20Valleys,%20Llwynypia,%20Glamorgan%20Collieries%2019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523875"/>
            <a:ext cx="9753600" cy="5810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98211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clyd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0"/>
            <a:ext cx="8820150" cy="391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5843" name="Picture 3" descr="zoari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3800475"/>
            <a:ext cx="4457700" cy="3057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5844" name="Picture 4" descr="zoar-choi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7088" y="3800475"/>
            <a:ext cx="4248150" cy="31035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1581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323850" y="549275"/>
            <a:ext cx="8496300" cy="24415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800">
                <a:latin typeface="Arial" charset="0"/>
              </a:rPr>
              <a:t>The Welsh too musical? Of course. We’ve got drums in our ears, organs in our bodies, notes in our pockets sometimes, and even the sewing machine we have at home is a Singer.</a:t>
            </a:r>
          </a:p>
          <a:p>
            <a:pPr eaLnBrk="1" hangingPunct="1">
              <a:spcBef>
                <a:spcPct val="50000"/>
              </a:spcBef>
            </a:pPr>
            <a:r>
              <a:rPr lang="en-GB" sz="2800">
                <a:latin typeface="Arial" charset="0"/>
              </a:rPr>
              <a:t>Dewi Carno (Davy Jones) of Rhymney</a:t>
            </a:r>
          </a:p>
        </p:txBody>
      </p:sp>
    </p:spTree>
    <p:extLst>
      <p:ext uri="{BB962C8B-B14F-4D97-AF65-F5344CB8AC3E}">
        <p14:creationId xmlns:p14="http://schemas.microsoft.com/office/powerpoint/2010/main" val="1184284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4"/>
          <p:cNvSpPr txBox="1">
            <a:spLocks noChangeArrowheads="1"/>
          </p:cNvSpPr>
          <p:nvPr/>
        </p:nvSpPr>
        <p:spPr bwMode="auto">
          <a:xfrm>
            <a:off x="395288" y="836613"/>
            <a:ext cx="8208962" cy="578619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000" dirty="0" smtClean="0">
                <a:latin typeface="Arial" charset="0"/>
              </a:rPr>
              <a:t>Taff Vale Railway</a:t>
            </a:r>
          </a:p>
          <a:p>
            <a:pPr eaLnBrk="1" hangingPunct="1">
              <a:spcBef>
                <a:spcPct val="50000"/>
              </a:spcBef>
            </a:pPr>
            <a:r>
              <a:rPr lang="en-GB" sz="2000" dirty="0" smtClean="0">
                <a:latin typeface="Arial" charset="0"/>
              </a:rPr>
              <a:t>This </a:t>
            </a:r>
            <a:r>
              <a:rPr lang="en-GB" sz="2000" dirty="0">
                <a:latin typeface="Arial" charset="0"/>
              </a:rPr>
              <a:t>railway, like many early pioneer systems, was legally open to anybody to use </a:t>
            </a:r>
            <a:r>
              <a:rPr lang="en-GB" sz="2000" i="1" dirty="0">
                <a:latin typeface="Arial" charset="0"/>
              </a:rPr>
              <a:t>‘with Carriages and Engines properly constructed,’</a:t>
            </a:r>
            <a:r>
              <a:rPr lang="en-GB" sz="2000" dirty="0">
                <a:latin typeface="Arial" charset="0"/>
              </a:rPr>
              <a:t> subject to the company’s tolls and regulations. </a:t>
            </a:r>
          </a:p>
          <a:p>
            <a:pPr eaLnBrk="1" hangingPunct="1">
              <a:spcBef>
                <a:spcPct val="50000"/>
              </a:spcBef>
              <a:buFontTx/>
              <a:buChar char="•"/>
            </a:pPr>
            <a:r>
              <a:rPr lang="en-GB" sz="2000" dirty="0">
                <a:latin typeface="Arial" charset="0"/>
              </a:rPr>
              <a:t>The company itself was empowered to carry passengers and goods in trains hauled </a:t>
            </a:r>
            <a:r>
              <a:rPr lang="en-GB" sz="2000" i="1" dirty="0">
                <a:latin typeface="Arial" charset="0"/>
              </a:rPr>
              <a:t>‘if they shall think proper’</a:t>
            </a:r>
            <a:r>
              <a:rPr lang="en-GB" sz="2000" dirty="0">
                <a:latin typeface="Arial" charset="0"/>
              </a:rPr>
              <a:t> by </a:t>
            </a:r>
            <a:r>
              <a:rPr lang="en-GB" sz="2000" i="1" dirty="0">
                <a:latin typeface="Arial" charset="0"/>
              </a:rPr>
              <a:t>‘locomotive and stationary engines or other moving Power.’</a:t>
            </a:r>
            <a:r>
              <a:rPr lang="en-GB" sz="2000" dirty="0">
                <a:latin typeface="Arial" charset="0"/>
              </a:rPr>
              <a:t> </a:t>
            </a:r>
          </a:p>
          <a:p>
            <a:pPr eaLnBrk="1" hangingPunct="1">
              <a:spcBef>
                <a:spcPct val="50000"/>
              </a:spcBef>
              <a:buFontTx/>
              <a:buChar char="•"/>
            </a:pPr>
            <a:r>
              <a:rPr lang="en-GB" sz="2000" dirty="0">
                <a:latin typeface="Arial" charset="0"/>
              </a:rPr>
              <a:t>The passenger fares by the company’s own trains were not to exceed 1½d. per mile. </a:t>
            </a:r>
          </a:p>
          <a:p>
            <a:pPr eaLnBrk="1" hangingPunct="1">
              <a:spcBef>
                <a:spcPct val="50000"/>
              </a:spcBef>
              <a:buFontTx/>
              <a:buChar char="•"/>
            </a:pPr>
            <a:r>
              <a:rPr lang="en-GB" sz="2000" dirty="0">
                <a:latin typeface="Arial" charset="0"/>
              </a:rPr>
              <a:t>The company was empowered to hire locomotives. Profits were limited to 7%, but might be raised to 9% provided a reduction of 25% was made in the rates and tolls. </a:t>
            </a:r>
          </a:p>
          <a:p>
            <a:pPr eaLnBrk="1" hangingPunct="1">
              <a:spcBef>
                <a:spcPct val="50000"/>
              </a:spcBef>
              <a:buFontTx/>
              <a:buChar char="•"/>
            </a:pPr>
            <a:r>
              <a:rPr lang="en-GB" sz="2000" dirty="0">
                <a:latin typeface="Arial" charset="0"/>
              </a:rPr>
              <a:t>The maximum speed on the main line and branches was fixed by the Act at 12 m.p.h., with penalties of from 40s. to £20 for exceeding it! (The restrictions on profits and train speeds were repealed by the Taff Vale Amendment Act of 23 July 1840.)</a:t>
            </a:r>
          </a:p>
        </p:txBody>
      </p:sp>
    </p:spTree>
    <p:extLst>
      <p:ext uri="{BB962C8B-B14F-4D97-AF65-F5344CB8AC3E}">
        <p14:creationId xmlns:p14="http://schemas.microsoft.com/office/powerpoint/2010/main" val="2252026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4"/>
          <p:cNvSpPr txBox="1">
            <a:spLocks noChangeArrowheads="1"/>
          </p:cNvSpPr>
          <p:nvPr/>
        </p:nvSpPr>
        <p:spPr bwMode="auto">
          <a:xfrm>
            <a:off x="395288" y="620713"/>
            <a:ext cx="8353425" cy="59340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sz="2400">
                <a:latin typeface="Arial" charset="0"/>
              </a:rPr>
              <a:t>In laying out the original Taff Vale main line, Brunel decided not to make it a broad-gauge line like the Great Western; two probable reasons for this peculiarity are that the T.V. was finished before the Great Western, and that the ‘Taff’ was built mainly as a mineral line, on which fast running was never likely to be attempted. </a:t>
            </a:r>
          </a:p>
          <a:p>
            <a:pPr eaLnBrk="1" hangingPunct="1">
              <a:spcBef>
                <a:spcPct val="50000"/>
              </a:spcBef>
            </a:pPr>
            <a:r>
              <a:rPr lang="en-GB" sz="2400">
                <a:latin typeface="Arial" charset="0"/>
              </a:rPr>
              <a:t>Sharpness of curvature was another factor which influenced Brunel in making the Taff Vale a narrow gauge line, although when later discussing this aspect in evidence before the Gauge Commission he said: </a:t>
            </a:r>
          </a:p>
          <a:p>
            <a:pPr eaLnBrk="1" hangingPunct="1">
              <a:spcBef>
                <a:spcPct val="50000"/>
              </a:spcBef>
            </a:pPr>
            <a:r>
              <a:rPr lang="en-GB" sz="2400" i="1">
                <a:latin typeface="Arial" charset="0"/>
              </a:rPr>
              <a:t>‘One of the reasons ... would not influence me now; but at that time I certainly assumed that the effect of curves was such that the radius of the curve might be measured in units of gauge, in which I have since found myself to be mistaken.’</a:t>
            </a:r>
            <a:endParaRPr lang="en-GB" sz="2400">
              <a:latin typeface="Arial" charset="0"/>
            </a:endParaRPr>
          </a:p>
        </p:txBody>
      </p:sp>
    </p:spTree>
    <p:extLst>
      <p:ext uri="{BB962C8B-B14F-4D97-AF65-F5344CB8AC3E}">
        <p14:creationId xmlns:p14="http://schemas.microsoft.com/office/powerpoint/2010/main" val="2789391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5" descr="Disused TVR Brid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15888"/>
            <a:ext cx="7939087" cy="6478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2415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5" descr="8101ce31-aa0c-42a7-9061-682371b9e8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260350"/>
            <a:ext cx="8024813" cy="6245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5862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5" descr="99_12L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476250"/>
            <a:ext cx="4897438" cy="5230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15" name="Text Box 6"/>
          <p:cNvSpPr txBox="1">
            <a:spLocks noChangeArrowheads="1"/>
          </p:cNvSpPr>
          <p:nvPr/>
        </p:nvSpPr>
        <p:spPr bwMode="auto">
          <a:xfrm>
            <a:off x="1042988" y="5805488"/>
            <a:ext cx="7632700" cy="9159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ea typeface="ＭＳ Ｐゴシック" charset="0"/>
                <a:cs typeface="Arial" charset="0"/>
              </a:defRPr>
            </a:lvl1pPr>
            <a:lvl2pPr marL="742950" indent="-285750" eaLnBrk="0" hangingPunct="0">
              <a:defRPr>
                <a:solidFill>
                  <a:schemeClr val="tx1"/>
                </a:solidFill>
                <a:latin typeface="Tahoma" charset="0"/>
                <a:ea typeface="Arial" charset="0"/>
                <a:cs typeface="Arial" charset="0"/>
              </a:defRPr>
            </a:lvl2pPr>
            <a:lvl3pPr marL="1143000" indent="-228600" eaLnBrk="0" hangingPunct="0">
              <a:defRPr>
                <a:solidFill>
                  <a:schemeClr val="tx1"/>
                </a:solidFill>
                <a:latin typeface="Tahoma" charset="0"/>
                <a:ea typeface="Arial" charset="0"/>
                <a:cs typeface="Arial" charset="0"/>
              </a:defRPr>
            </a:lvl3pPr>
            <a:lvl4pPr marL="1600200" indent="-228600" eaLnBrk="0" hangingPunct="0">
              <a:defRPr>
                <a:solidFill>
                  <a:schemeClr val="tx1"/>
                </a:solidFill>
                <a:latin typeface="Tahoma" charset="0"/>
                <a:ea typeface="Arial" charset="0"/>
                <a:cs typeface="Arial" charset="0"/>
              </a:defRPr>
            </a:lvl4pPr>
            <a:lvl5pPr marL="2057400" indent="-228600" eaLnBrk="0" hangingPunct="0">
              <a:defRPr>
                <a:solidFill>
                  <a:schemeClr val="tx1"/>
                </a:solidFill>
                <a:latin typeface="Tahoma" charset="0"/>
                <a:ea typeface="Arial" charset="0"/>
                <a:cs typeface="Arial" charset="0"/>
              </a:defRPr>
            </a:lvl5pPr>
            <a:lvl6pPr marL="2514600" indent="-228600" eaLnBrk="0" fontAlgn="base" hangingPunct="0">
              <a:spcBef>
                <a:spcPct val="0"/>
              </a:spcBef>
              <a:spcAft>
                <a:spcPct val="0"/>
              </a:spcAft>
              <a:defRPr>
                <a:solidFill>
                  <a:schemeClr val="tx1"/>
                </a:solidFill>
                <a:latin typeface="Tahoma" charset="0"/>
                <a:ea typeface="Arial" charset="0"/>
                <a:cs typeface="Arial" charset="0"/>
              </a:defRPr>
            </a:lvl6pPr>
            <a:lvl7pPr marL="2971800" indent="-228600" eaLnBrk="0" fontAlgn="base" hangingPunct="0">
              <a:spcBef>
                <a:spcPct val="0"/>
              </a:spcBef>
              <a:spcAft>
                <a:spcPct val="0"/>
              </a:spcAft>
              <a:defRPr>
                <a:solidFill>
                  <a:schemeClr val="tx1"/>
                </a:solidFill>
                <a:latin typeface="Tahoma" charset="0"/>
                <a:ea typeface="Arial" charset="0"/>
                <a:cs typeface="Arial" charset="0"/>
              </a:defRPr>
            </a:lvl7pPr>
            <a:lvl8pPr marL="3429000" indent="-228600" eaLnBrk="0" fontAlgn="base" hangingPunct="0">
              <a:spcBef>
                <a:spcPct val="0"/>
              </a:spcBef>
              <a:spcAft>
                <a:spcPct val="0"/>
              </a:spcAft>
              <a:defRPr>
                <a:solidFill>
                  <a:schemeClr val="tx1"/>
                </a:solidFill>
                <a:latin typeface="Tahoma" charset="0"/>
                <a:ea typeface="Arial" charset="0"/>
                <a:cs typeface="Arial" charset="0"/>
              </a:defRPr>
            </a:lvl8pPr>
            <a:lvl9pPr marL="3886200" indent="-228600" eaLnBrk="0" fontAlgn="base" hangingPunct="0">
              <a:spcBef>
                <a:spcPct val="0"/>
              </a:spcBef>
              <a:spcAft>
                <a:spcPct val="0"/>
              </a:spcAft>
              <a:defRPr>
                <a:solidFill>
                  <a:schemeClr val="tx1"/>
                </a:solidFill>
                <a:latin typeface="Tahoma" charset="0"/>
                <a:ea typeface="Arial" charset="0"/>
                <a:cs typeface="Arial" charset="0"/>
              </a:defRPr>
            </a:lvl9pPr>
          </a:lstStyle>
          <a:p>
            <a:pPr eaLnBrk="1" hangingPunct="1">
              <a:spcBef>
                <a:spcPct val="50000"/>
              </a:spcBef>
            </a:pPr>
            <a:r>
              <a:rPr lang="en-GB">
                <a:latin typeface="Arial" charset="0"/>
              </a:rPr>
              <a:t>Isambard Kingdom Brunel watching the unsuccessful launch of the Great Eastern shortly before his death, 1857</a:t>
            </a:r>
            <a:br>
              <a:rPr lang="en-GB">
                <a:latin typeface="Arial" charset="0"/>
              </a:rPr>
            </a:br>
            <a:endParaRPr lang="en-GB">
              <a:latin typeface="Arial" charset="0"/>
            </a:endParaRPr>
          </a:p>
        </p:txBody>
      </p:sp>
    </p:spTree>
    <p:extLst>
      <p:ext uri="{BB962C8B-B14F-4D97-AF65-F5344CB8AC3E}">
        <p14:creationId xmlns:p14="http://schemas.microsoft.com/office/powerpoint/2010/main" val="4030441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27</TotalTime>
  <Words>1321</Words>
  <Application>Microsoft Macintosh PowerPoint</Application>
  <PresentationFormat>On-screen Show (4:3)</PresentationFormat>
  <Paragraphs>93</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ＭＳ Ｐゴシック</vt:lpstr>
      <vt:lpstr>Tahoma</vt:lpstr>
      <vt:lpstr>Arial</vt:lpstr>
      <vt:lpstr>Office Theme</vt:lpstr>
      <vt:lpstr>The Social Impact of Brunel on  South Wales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Insight2Wales</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Economic Impact of Brunel on the South Wales Economy</dc:title>
  <dc:creator>Conway Davies</dc:creator>
  <cp:lastModifiedBy>Conway Davies</cp:lastModifiedBy>
  <cp:revision>4</cp:revision>
  <dcterms:created xsi:type="dcterms:W3CDTF">2014-10-18T10:59:07Z</dcterms:created>
  <dcterms:modified xsi:type="dcterms:W3CDTF">2017-10-19T14:07:51Z</dcterms:modified>
</cp:coreProperties>
</file>