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64" r:id="rId5"/>
    <p:sldId id="267" r:id="rId6"/>
    <p:sldId id="262" r:id="rId7"/>
    <p:sldId id="265" r:id="rId8"/>
    <p:sldId id="268" r:id="rId9"/>
    <p:sldId id="263" r:id="rId10"/>
    <p:sldId id="266" r:id="rId11"/>
    <p:sldId id="269" r:id="rId12"/>
    <p:sldId id="259" r:id="rId13"/>
    <p:sldId id="260" r:id="rId14"/>
    <p:sldId id="26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AD4AD8-1C04-4206-A5A2-65369E802248}" v="4" dt="2023-11-27T13:41:46.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7" autoAdjust="0"/>
    <p:restoredTop sz="61169" autoAdjust="0"/>
  </p:normalViewPr>
  <p:slideViewPr>
    <p:cSldViewPr snapToGrid="0">
      <p:cViewPr varScale="1">
        <p:scale>
          <a:sx n="50" d="100"/>
          <a:sy n="50" d="100"/>
        </p:scale>
        <p:origin x="177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EC5220-70AF-4103-A0FB-3944CDAAC783}" type="datetimeFigureOut">
              <a:rPr lang="en-GB" smtClean="0"/>
              <a:t>28/11/2023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E4504A-ADA4-4BA2-8E12-7F674238F541}" type="slidenum">
              <a:rPr lang="en-GB" smtClean="0"/>
              <a:t>‹#›</a:t>
            </a:fld>
            <a:endParaRPr lang="en-GB"/>
          </a:p>
        </p:txBody>
      </p:sp>
    </p:spTree>
    <p:extLst>
      <p:ext uri="{BB962C8B-B14F-4D97-AF65-F5344CB8AC3E}">
        <p14:creationId xmlns:p14="http://schemas.microsoft.com/office/powerpoint/2010/main" val="2343255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Courtney Rumsey and today I will be talking about study skills for employability. </a:t>
            </a:r>
          </a:p>
        </p:txBody>
      </p:sp>
      <p:sp>
        <p:nvSpPr>
          <p:cNvPr id="4" name="Slide Number Placeholder 3"/>
          <p:cNvSpPr>
            <a:spLocks noGrp="1"/>
          </p:cNvSpPr>
          <p:nvPr>
            <p:ph type="sldNum" sz="quarter" idx="5"/>
          </p:nvPr>
        </p:nvSpPr>
        <p:spPr/>
        <p:txBody>
          <a:bodyPr/>
          <a:lstStyle/>
          <a:p>
            <a:fld id="{53E4504A-ADA4-4BA2-8E12-7F674238F541}" type="slidenum">
              <a:rPr lang="en-GB" smtClean="0"/>
              <a:t>1</a:t>
            </a:fld>
            <a:endParaRPr lang="en-GB"/>
          </a:p>
        </p:txBody>
      </p:sp>
    </p:spTree>
    <p:extLst>
      <p:ext uri="{BB962C8B-B14F-4D97-AF65-F5344CB8AC3E}">
        <p14:creationId xmlns:p14="http://schemas.microsoft.com/office/powerpoint/2010/main" val="4135298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students, we apply numerous study skills </a:t>
            </a:r>
            <a:r>
              <a:rPr lang="en-GB" dirty="0"/>
              <a:t>in university, </a:t>
            </a:r>
            <a:r>
              <a:rPr lang="en-US" dirty="0"/>
              <a:t>such as managing ourselves for study, people</a:t>
            </a:r>
            <a:r>
              <a:rPr lang="en-GB" dirty="0"/>
              <a:t>, and task management skills. Cottrell(2010,p.g 13 ) states that having these skills can “ support you to develop skills, qualities, and attitudes that will help you to find an excellent job as a graduate. “  </a:t>
            </a:r>
          </a:p>
          <a:p>
            <a:endParaRPr lang="en-GB" dirty="0"/>
          </a:p>
          <a:p>
            <a:r>
              <a:rPr lang="en-GB" dirty="0"/>
              <a:t>In this presentation, I have chosen to focus on 3 of these study skills: reading strategies, proofreading strategies, and referencing skills. </a:t>
            </a:r>
          </a:p>
        </p:txBody>
      </p:sp>
      <p:sp>
        <p:nvSpPr>
          <p:cNvPr id="4" name="Slide Number Placeholder 3"/>
          <p:cNvSpPr>
            <a:spLocks noGrp="1"/>
          </p:cNvSpPr>
          <p:nvPr>
            <p:ph type="sldNum" sz="quarter" idx="5"/>
          </p:nvPr>
        </p:nvSpPr>
        <p:spPr/>
        <p:txBody>
          <a:bodyPr/>
          <a:lstStyle/>
          <a:p>
            <a:fld id="{53E4504A-ADA4-4BA2-8E12-7F674238F541}" type="slidenum">
              <a:rPr lang="en-GB" smtClean="0"/>
              <a:t>2</a:t>
            </a:fld>
            <a:endParaRPr lang="en-GB"/>
          </a:p>
        </p:txBody>
      </p:sp>
    </p:spTree>
    <p:extLst>
      <p:ext uri="{BB962C8B-B14F-4D97-AF65-F5344CB8AC3E}">
        <p14:creationId xmlns:p14="http://schemas.microsoft.com/office/powerpoint/2010/main" val="977003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reading important for the workplace? </a:t>
            </a:r>
          </a:p>
          <a:p>
            <a:endParaRPr lang="en-GB" dirty="0"/>
          </a:p>
          <a:p>
            <a:r>
              <a:rPr lang="en-GB" sz="2400" dirty="0"/>
              <a:t>So you are up to date with policies and procedures.- It is important to read in the workplace, so you are up to date with protocols </a:t>
            </a:r>
          </a:p>
          <a:p>
            <a:r>
              <a:rPr lang="en-GB" sz="2400" dirty="0"/>
              <a:t>Guidelines </a:t>
            </a:r>
          </a:p>
          <a:p>
            <a:r>
              <a:rPr lang="en-GB" sz="2400" dirty="0"/>
              <a:t>Reading reports </a:t>
            </a:r>
          </a:p>
          <a:p>
            <a:r>
              <a:rPr lang="en-GB" sz="2400" dirty="0"/>
              <a:t>You would not be able to follow written instructions </a:t>
            </a:r>
          </a:p>
          <a:p>
            <a:r>
              <a:rPr lang="en-GB" sz="2400" dirty="0"/>
              <a:t>Understanding your contract </a:t>
            </a:r>
          </a:p>
          <a:p>
            <a:r>
              <a:rPr lang="en-GB" sz="2400" dirty="0"/>
              <a:t>Keeping up with the latest information </a:t>
            </a:r>
          </a:p>
          <a:p>
            <a:r>
              <a:rPr lang="en-GB" sz="2400" dirty="0"/>
              <a:t>Reading to be able to do courses and training – so your training and practice are up to date. </a:t>
            </a:r>
          </a:p>
          <a:p>
            <a:r>
              <a:rPr lang="en-GB" sz="2400" dirty="0"/>
              <a:t>Having good reading and writing skills will help with keeping records.</a:t>
            </a:r>
          </a:p>
          <a:p>
            <a:endParaRPr lang="en-GB" sz="2400" dirty="0"/>
          </a:p>
          <a:p>
            <a:r>
              <a:rPr lang="en-GB" sz="2400" dirty="0"/>
              <a:t>Skimming and scanning – It is essential in the workplace so you can find the relevant information and be able to find the documents related to what you have just read.</a:t>
            </a:r>
          </a:p>
          <a:p>
            <a:r>
              <a:rPr lang="en-GB" sz="2400" dirty="0"/>
              <a:t>Reading Selectively – This is important in the workplace, so you are reading what is relevant to your learning and then applying this in the workplace.</a:t>
            </a:r>
          </a:p>
          <a:p>
            <a:r>
              <a:rPr lang="en-GB" sz="2400" dirty="0"/>
              <a:t>Most Relevant information</a:t>
            </a:r>
          </a:p>
          <a:p>
            <a:r>
              <a:rPr lang="en-GB" sz="2400" dirty="0"/>
              <a:t>Predicting what I am looking for </a:t>
            </a:r>
          </a:p>
          <a:p>
            <a:r>
              <a:rPr lang="en-GB" sz="2400" dirty="0"/>
              <a:t>Read interactively – with purpose </a:t>
            </a:r>
          </a:p>
          <a:p>
            <a:r>
              <a:rPr lang="en-GB" sz="2400" dirty="0"/>
              <a:t>Make notes – Look back at with what you learned or a concept you are struggling with.</a:t>
            </a:r>
          </a:p>
          <a:p>
            <a:r>
              <a:rPr lang="en-GB" sz="2400" dirty="0"/>
              <a:t>Speed of reading - </a:t>
            </a:r>
          </a:p>
        </p:txBody>
      </p:sp>
      <p:sp>
        <p:nvSpPr>
          <p:cNvPr id="4" name="Slide Number Placeholder 3"/>
          <p:cNvSpPr>
            <a:spLocks noGrp="1"/>
          </p:cNvSpPr>
          <p:nvPr>
            <p:ph type="sldNum" sz="quarter" idx="5"/>
          </p:nvPr>
        </p:nvSpPr>
        <p:spPr/>
        <p:txBody>
          <a:bodyPr/>
          <a:lstStyle/>
          <a:p>
            <a:fld id="{53E4504A-ADA4-4BA2-8E12-7F674238F541}" type="slidenum">
              <a:rPr lang="en-GB" smtClean="0"/>
              <a:t>3</a:t>
            </a:fld>
            <a:endParaRPr lang="en-GB"/>
          </a:p>
        </p:txBody>
      </p:sp>
    </p:spTree>
    <p:extLst>
      <p:ext uri="{BB962C8B-B14F-4D97-AF65-F5344CB8AC3E}">
        <p14:creationId xmlns:p14="http://schemas.microsoft.com/office/powerpoint/2010/main" val="3919819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Reading interactively – Helps develop our knowledge and understanding of what is expected in placement. For example, reading policies and procedures so that I am up to date with the guidelines and protocols of Safeguarding practice is essential, so applying and following the correct guidelines is vital in a youth work setting.</a:t>
            </a:r>
          </a:p>
          <a:p>
            <a:endParaRPr lang="en-US" dirty="0"/>
          </a:p>
          <a:p>
            <a:r>
              <a:rPr lang="en-US" dirty="0"/>
              <a:t>Relevant Information – This benefits our learning by giving the correct information and not misleading the youth on an informed topic. For example, in a youth work setting, if a young person comes up to you with a safeguarding matter and you are not up to date with your training and give them the wrong information, this could be poor practice and irrelevant or correct information.</a:t>
            </a:r>
          </a:p>
          <a:p>
            <a:endParaRPr lang="en-US" dirty="0"/>
          </a:p>
          <a:p>
            <a:r>
              <a:rPr lang="en-US" dirty="0"/>
              <a:t>How Reliable is your reading source – Making sure that you are up to date with guidelines and responding to emails. Develop your reading through further reading if you are not sure about the topic and want to advance your knowledge and understanding.</a:t>
            </a:r>
          </a:p>
          <a:p>
            <a:endParaRPr lang="en-GB" dirty="0"/>
          </a:p>
          <a:p>
            <a:r>
              <a:rPr lang="en-GB" dirty="0"/>
              <a:t>I need to improve my reading strategies by focusing on relevant information. I can help develop my knowledge and understanding during youth work and social education and apply this to placement and assignments.</a:t>
            </a:r>
          </a:p>
          <a:p>
            <a:endParaRPr lang="en-GB" dirty="0"/>
          </a:p>
          <a:p>
            <a:r>
              <a:rPr lang="en-GB" dirty="0"/>
              <a:t>I read for a purpose, so I am keeping on top of reading and being able to form opinions and reflect on what I have just read.</a:t>
            </a:r>
          </a:p>
          <a:p>
            <a:endParaRPr lang="en-GB" dirty="0"/>
          </a:p>
          <a:p>
            <a:r>
              <a:rPr lang="en-GB" dirty="0"/>
              <a:t>I need to improve on ensuring that I am checking that sources are reliable rather than just selecting information that could not be reliable.</a:t>
            </a:r>
          </a:p>
          <a:p>
            <a:r>
              <a:rPr lang="en-US" dirty="0"/>
              <a:t>I can highlight what I have read and how this is relevant to practice</a:t>
            </a:r>
            <a:r>
              <a:rPr lang="en-GB" dirty="0"/>
              <a:t>.</a:t>
            </a:r>
          </a:p>
          <a:p>
            <a:r>
              <a:rPr lang="en-GB" dirty="0"/>
              <a:t> </a:t>
            </a:r>
          </a:p>
        </p:txBody>
      </p:sp>
      <p:sp>
        <p:nvSpPr>
          <p:cNvPr id="4" name="Slide Number Placeholder 3"/>
          <p:cNvSpPr>
            <a:spLocks noGrp="1"/>
          </p:cNvSpPr>
          <p:nvPr>
            <p:ph type="sldNum" sz="quarter" idx="5"/>
          </p:nvPr>
        </p:nvSpPr>
        <p:spPr/>
        <p:txBody>
          <a:bodyPr/>
          <a:lstStyle/>
          <a:p>
            <a:fld id="{53E4504A-ADA4-4BA2-8E12-7F674238F541}" type="slidenum">
              <a:rPr lang="en-GB" smtClean="0"/>
              <a:t>4</a:t>
            </a:fld>
            <a:endParaRPr lang="en-GB"/>
          </a:p>
        </p:txBody>
      </p:sp>
    </p:spTree>
    <p:extLst>
      <p:ext uri="{BB962C8B-B14F-4D97-AF65-F5344CB8AC3E}">
        <p14:creationId xmlns:p14="http://schemas.microsoft.com/office/powerpoint/2010/main" val="415885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Proofreading –is defined as checking your work for any mistakes such as spelling, punctuation, and grammar, sometimes known as SPAG. It is essential to proofread documents to ensure that you are happy with the final draft and correct any mistakes so that it meets the professional standards required. </a:t>
            </a:r>
          </a:p>
          <a:p>
            <a:endParaRPr lang="en-US" dirty="0"/>
          </a:p>
          <a:p>
            <a:r>
              <a:rPr lang="en-US" dirty="0"/>
              <a:t>Cottrell (2010, pg., 302) States, “When proofreading for grammar, punctuation, and spelling, it can help to work backward through your writing. (word by word for spelling) to avoid drifting into skim-reading “.  For example, if you are writing a report in your workplace, you need to proofread it to make sure it makes sense and correctly uses your spelling and punctuation.  </a:t>
            </a:r>
          </a:p>
          <a:p>
            <a:endParaRPr lang="en-GB" dirty="0"/>
          </a:p>
          <a:p>
            <a:r>
              <a:rPr lang="en-GB" dirty="0"/>
              <a:t>Reading it out loud – Is essential in the workplace because it helps you understand the information and process the evidence differently and develops your cognitive skills.  For example, if you are reading something out and it makes sense in your head but doesn’t make sense when reading out loud, you can ask your colleagues or workplace for feedback, or if you are struggling with the concept, you can ask them for help.</a:t>
            </a:r>
          </a:p>
          <a:p>
            <a:endParaRPr lang="en-GB" dirty="0"/>
          </a:p>
          <a:p>
            <a:r>
              <a:rPr lang="en-GB" dirty="0"/>
              <a:t>Organizational and Structure skills – These are important in the workplace, so you are ensuring everything is organized and not underprepared. For example, if you are planning a session and </a:t>
            </a:r>
            <a:r>
              <a:rPr lang="en-US" dirty="0"/>
              <a:t>know that you need to get resources and plan what you are doing in a setting so that you are organized and prepared </a:t>
            </a:r>
            <a:r>
              <a:rPr lang="en-GB" dirty="0"/>
              <a:t>to change the activity, you are equipped. </a:t>
            </a:r>
          </a:p>
          <a:p>
            <a:endParaRPr lang="en-GB" dirty="0"/>
          </a:p>
          <a:p>
            <a:r>
              <a:rPr lang="en-GB" dirty="0"/>
              <a:t>I need to improve on making sure that I am reading it out loud to see if it makes sense and, if it does not, being able to correct those mistakes.</a:t>
            </a:r>
          </a:p>
          <a:p>
            <a:r>
              <a:rPr lang="en-GB" dirty="0"/>
              <a:t>Improve </a:t>
            </a:r>
            <a:r>
              <a:rPr lang="en-US" dirty="0"/>
              <a:t>my spelling, punctuation, and grammar so I apply and use</a:t>
            </a:r>
            <a:r>
              <a:rPr lang="en-GB" dirty="0"/>
              <a:t> them correctly in assignments.</a:t>
            </a:r>
          </a:p>
          <a:p>
            <a:r>
              <a:rPr lang="en-GB" dirty="0"/>
              <a:t>Making sure that I am organized and prepared.</a:t>
            </a:r>
          </a:p>
          <a:p>
            <a:endParaRPr lang="en-GB" dirty="0"/>
          </a:p>
          <a:p>
            <a:endParaRPr lang="en-GB" dirty="0"/>
          </a:p>
        </p:txBody>
      </p:sp>
      <p:sp>
        <p:nvSpPr>
          <p:cNvPr id="4" name="Slide Number Placeholder 3"/>
          <p:cNvSpPr>
            <a:spLocks noGrp="1"/>
          </p:cNvSpPr>
          <p:nvPr>
            <p:ph type="sldNum" sz="quarter" idx="5"/>
          </p:nvPr>
        </p:nvSpPr>
        <p:spPr/>
        <p:txBody>
          <a:bodyPr/>
          <a:lstStyle/>
          <a:p>
            <a:fld id="{53E4504A-ADA4-4BA2-8E12-7F674238F541}" type="slidenum">
              <a:rPr lang="en-GB" smtClean="0"/>
              <a:t>6</a:t>
            </a:fld>
            <a:endParaRPr lang="en-GB"/>
          </a:p>
        </p:txBody>
      </p:sp>
    </p:spTree>
    <p:extLst>
      <p:ext uri="{BB962C8B-B14F-4D97-AF65-F5344CB8AC3E}">
        <p14:creationId xmlns:p14="http://schemas.microsoft.com/office/powerpoint/2010/main" val="1454519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Proofreading is essential in youth work settings to ensure that all documents look professional. Another vital reason for proofreading is to ensure that all documentation is accurate. For example, to avoid misleading information and ensure it is presented professionally so everyone can understand. </a:t>
            </a:r>
          </a:p>
          <a:p>
            <a:endParaRPr lang="en-GB" dirty="0"/>
          </a:p>
          <a:p>
            <a:r>
              <a:rPr lang="en-GB" dirty="0"/>
              <a:t> For the General Data Protection Regulation (GDPR) – It is essential to make sure that you are recording and collecting personal information carefully, accurately, and in confidence. Therefore, proofreading applies here to ensure that everything is up to date and legal and that there are no mistakes as if you do not do this, you would be breaking the law. For example, spelling someone’s name wrong or recording the date of birth wrongly can hinder systems from working effectively.</a:t>
            </a:r>
          </a:p>
          <a:p>
            <a:endParaRPr lang="en-GB" dirty="0"/>
          </a:p>
          <a:p>
            <a:r>
              <a:rPr lang="en-GB" dirty="0"/>
              <a:t>Proofreading in the workplace helps us to maintain the professional standards that are expected of us as youth workers. For example, if you neglect proofreading you are more likely to miss mistakes, and this can have a negative impact on staff and young people in the youth work setting.</a:t>
            </a:r>
          </a:p>
          <a:p>
            <a:endParaRPr lang="en-GB" dirty="0"/>
          </a:p>
          <a:p>
            <a:r>
              <a:rPr lang="en-GB" dirty="0"/>
              <a:t>The strengths of proofreading is that I make sure that I proofread and getting someone else to read it ensures that they are no mistakes and I am correcting my mistakes.</a:t>
            </a:r>
          </a:p>
          <a:p>
            <a:endParaRPr lang="en-GB" dirty="0"/>
          </a:p>
          <a:p>
            <a:r>
              <a:rPr lang="en-GB" dirty="0"/>
              <a:t>The Areas I can improve on are being confident to read my work over and correcting any mistakes independently.</a:t>
            </a:r>
          </a:p>
          <a:p>
            <a:endParaRPr lang="en-GB" dirty="0"/>
          </a:p>
          <a:p>
            <a:endParaRPr lang="en-GB" dirty="0"/>
          </a:p>
        </p:txBody>
      </p:sp>
      <p:sp>
        <p:nvSpPr>
          <p:cNvPr id="4" name="Slide Number Placeholder 3"/>
          <p:cNvSpPr>
            <a:spLocks noGrp="1"/>
          </p:cNvSpPr>
          <p:nvPr>
            <p:ph type="sldNum" sz="quarter" idx="5"/>
          </p:nvPr>
        </p:nvSpPr>
        <p:spPr/>
        <p:txBody>
          <a:bodyPr/>
          <a:lstStyle/>
          <a:p>
            <a:fld id="{53E4504A-ADA4-4BA2-8E12-7F674238F541}" type="slidenum">
              <a:rPr lang="en-GB" smtClean="0"/>
              <a:t>7</a:t>
            </a:fld>
            <a:endParaRPr lang="en-GB"/>
          </a:p>
        </p:txBody>
      </p:sp>
    </p:spTree>
    <p:extLst>
      <p:ext uri="{BB962C8B-B14F-4D97-AF65-F5344CB8AC3E}">
        <p14:creationId xmlns:p14="http://schemas.microsoft.com/office/powerpoint/2010/main" val="31548584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 is defined as (Pears and Shield, 2019, pg. 1). Pears and Shield state that “ referencing is the process of acknowledging other people’s work when you have used it in your assignment or research.” For example, if you are writing a report backing up your argument. </a:t>
            </a:r>
          </a:p>
          <a:p>
            <a:endParaRPr lang="en-GB" dirty="0"/>
          </a:p>
          <a:p>
            <a:r>
              <a:rPr lang="en-GB" dirty="0"/>
              <a:t>Referencing links your evidence to what you write.</a:t>
            </a:r>
          </a:p>
          <a:p>
            <a:endParaRPr lang="en-GB" dirty="0"/>
          </a:p>
          <a:p>
            <a:r>
              <a:rPr lang="en-GB" dirty="0"/>
              <a:t>Plagiarism is defined as taking other people’s work or ideas and passing them off as your own. </a:t>
            </a:r>
          </a:p>
          <a:p>
            <a:endParaRPr lang="en-GB" dirty="0"/>
          </a:p>
          <a:p>
            <a:r>
              <a:rPr lang="en-GB" dirty="0"/>
              <a:t>Cottrell (2010, pg. 177) Defines Plagiarism as “ the use of work of others without acknowledgment of your source of information or inspiration.” </a:t>
            </a:r>
          </a:p>
          <a:p>
            <a:endParaRPr lang="en-GB" dirty="0"/>
          </a:p>
          <a:p>
            <a:r>
              <a:rPr lang="en-GB" dirty="0"/>
              <a:t>For example, to avoid plagiarism, ensure you are organised and plan your work carefully, keep clear records of all sources of information, and refer back to the other slide to ensure you proofread to avoid plagiarism.</a:t>
            </a:r>
          </a:p>
          <a:p>
            <a:endParaRPr lang="en-GB" dirty="0"/>
          </a:p>
          <a:p>
            <a:r>
              <a:rPr lang="en-GB" dirty="0"/>
              <a:t>Additionally, acknowledging other people’s ideas ensures that you still uphold professional standards.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3E4504A-ADA4-4BA2-8E12-7F674238F541}" type="slidenum">
              <a:rPr lang="en-GB" smtClean="0"/>
              <a:t>9</a:t>
            </a:fld>
            <a:endParaRPr lang="en-GB"/>
          </a:p>
        </p:txBody>
      </p:sp>
    </p:spTree>
    <p:extLst>
      <p:ext uri="{BB962C8B-B14F-4D97-AF65-F5344CB8AC3E}">
        <p14:creationId xmlns:p14="http://schemas.microsoft.com/office/powerpoint/2010/main" val="1314448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writing reports in a youth work setting, you must acknowledge where you have used other people’s ideas and contributions by referencing them. For example, when using activity plans, mention who developed them.</a:t>
            </a:r>
          </a:p>
          <a:p>
            <a:endParaRPr lang="en-GB" dirty="0"/>
          </a:p>
          <a:p>
            <a:r>
              <a:rPr lang="en-GB" dirty="0"/>
              <a:t>Policies and Procedures -  Help ensure that we are updated with rules and regulations and know who has made them. For example, if we are looking at safeguarding policy and conducting our own research, ensure we read the relevant information and reference it appropriately. </a:t>
            </a:r>
          </a:p>
          <a:p>
            <a:endParaRPr lang="en-GB" dirty="0"/>
          </a:p>
          <a:p>
            <a:r>
              <a:rPr lang="en-GB" dirty="0"/>
              <a:t>Training and courses – making sure that the material provided in training is peer-reviewed, properly referenced, and high quality so we know we are receiving reliable information. For example, in placement, it would be essential to receive safeguarding training from someone who is qualified so that the information and materials we access are referenced adequately from reliable sources.</a:t>
            </a:r>
          </a:p>
          <a:p>
            <a:endParaRPr lang="en-GB" dirty="0"/>
          </a:p>
          <a:p>
            <a:r>
              <a:rPr lang="en-GB" dirty="0"/>
              <a:t>The Strengths of Referencing for me are that I have done an open university degree course and have had some referencing experience. I am confident with referencing.</a:t>
            </a:r>
          </a:p>
          <a:p>
            <a:endParaRPr lang="en-GB" dirty="0"/>
          </a:p>
          <a:p>
            <a:r>
              <a:rPr lang="en-GB" dirty="0"/>
              <a:t>The areas I could Improve on are practice referencing is getting use to the Harvard referencing and checking that I am referencing correctly. </a:t>
            </a:r>
          </a:p>
        </p:txBody>
      </p:sp>
      <p:sp>
        <p:nvSpPr>
          <p:cNvPr id="4" name="Slide Number Placeholder 3"/>
          <p:cNvSpPr>
            <a:spLocks noGrp="1"/>
          </p:cNvSpPr>
          <p:nvPr>
            <p:ph type="sldNum" sz="quarter" idx="5"/>
          </p:nvPr>
        </p:nvSpPr>
        <p:spPr/>
        <p:txBody>
          <a:bodyPr/>
          <a:lstStyle/>
          <a:p>
            <a:fld id="{53E4504A-ADA4-4BA2-8E12-7F674238F541}" type="slidenum">
              <a:rPr lang="en-GB" smtClean="0"/>
              <a:t>10</a:t>
            </a:fld>
            <a:endParaRPr lang="en-GB"/>
          </a:p>
        </p:txBody>
      </p:sp>
    </p:spTree>
    <p:extLst>
      <p:ext uri="{BB962C8B-B14F-4D97-AF65-F5344CB8AC3E}">
        <p14:creationId xmlns:p14="http://schemas.microsoft.com/office/powerpoint/2010/main" val="1193488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 The skills I have chosen reading, proofreading, and referencing.</a:t>
            </a:r>
          </a:p>
          <a:p>
            <a:endParaRPr lang="en-GB" dirty="0"/>
          </a:p>
          <a:p>
            <a:r>
              <a:rPr lang="en-GB" dirty="0"/>
              <a:t>The Three study skills I picked are reading, proofreading, and referencing. You will use These vital study skills in placement and future employability.</a:t>
            </a:r>
          </a:p>
          <a:p>
            <a:endParaRPr lang="en-GB" dirty="0"/>
          </a:p>
          <a:p>
            <a:r>
              <a:rPr lang="en-GB" dirty="0"/>
              <a:t>Reading is essential in placement and future employability as you will be expected to read your policies and procedures to help develop your knowledge and understanding. </a:t>
            </a:r>
          </a:p>
          <a:p>
            <a:endParaRPr lang="en-GB" dirty="0"/>
          </a:p>
          <a:p>
            <a:r>
              <a:rPr lang="en-GB" dirty="0"/>
              <a:t>Proofreading is vital in placement and future employability, as you will be expected to read your reports and GDPR and correct and make sure there are no mistakes, as in GDPR, you will be breaking the law.</a:t>
            </a:r>
          </a:p>
          <a:p>
            <a:endParaRPr lang="en-GB" dirty="0"/>
          </a:p>
          <a:p>
            <a:r>
              <a:rPr lang="en-GB" dirty="0"/>
              <a:t>Referencing is  Crucial in placement and employability as you are expected to acknowledge others’ ideas and back up your point and argument. </a:t>
            </a:r>
          </a:p>
        </p:txBody>
      </p:sp>
      <p:sp>
        <p:nvSpPr>
          <p:cNvPr id="4" name="Slide Number Placeholder 3"/>
          <p:cNvSpPr>
            <a:spLocks noGrp="1"/>
          </p:cNvSpPr>
          <p:nvPr>
            <p:ph type="sldNum" sz="quarter" idx="5"/>
          </p:nvPr>
        </p:nvSpPr>
        <p:spPr/>
        <p:txBody>
          <a:bodyPr/>
          <a:lstStyle/>
          <a:p>
            <a:fld id="{53E4504A-ADA4-4BA2-8E12-7F674238F541}" type="slidenum">
              <a:rPr lang="en-GB" smtClean="0"/>
              <a:t>12</a:t>
            </a:fld>
            <a:endParaRPr lang="en-GB"/>
          </a:p>
        </p:txBody>
      </p:sp>
    </p:spTree>
    <p:extLst>
      <p:ext uri="{BB962C8B-B14F-4D97-AF65-F5344CB8AC3E}">
        <p14:creationId xmlns:p14="http://schemas.microsoft.com/office/powerpoint/2010/main" val="3883121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3180040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3694184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482467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2009E5-EECE-4DB6-8779-5871978B619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681953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2009E5-EECE-4DB6-8779-5871978B619B}" type="datetimeFigureOut">
              <a:rPr lang="en-GB" smtClean="0"/>
              <a:t>28/11/2023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3647099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3265764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154630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93886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2009E5-EECE-4DB6-8779-5871978B619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1739468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2009E5-EECE-4DB6-8779-5871978B619B}" type="datetimeFigureOut">
              <a:rPr lang="en-GB" smtClean="0"/>
              <a:t>28/11/2023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3105808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37643538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903083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426621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2297784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24860278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18983471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2009E5-EECE-4DB6-8779-5871978B619B}" type="datetimeFigureOut">
              <a:rPr lang="en-GB" smtClean="0"/>
              <a:t>28/11/2023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32B789-A9B7-4D59-90CF-37D53D51EEDD}" type="slidenum">
              <a:rPr lang="en-GB" smtClean="0"/>
              <a:t>‹#›</a:t>
            </a:fld>
            <a:endParaRPr lang="en-GB"/>
          </a:p>
        </p:txBody>
      </p:sp>
    </p:spTree>
    <p:extLst>
      <p:ext uri="{BB962C8B-B14F-4D97-AF65-F5344CB8AC3E}">
        <p14:creationId xmlns:p14="http://schemas.microsoft.com/office/powerpoint/2010/main" val="1617666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C2009E5-EECE-4DB6-8779-5871978B619B}" type="datetimeFigureOut">
              <a:rPr lang="en-GB" smtClean="0"/>
              <a:t>28/11/2023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32B789-A9B7-4D59-90CF-37D53D51EEDD}" type="slidenum">
              <a:rPr lang="en-GB" smtClean="0"/>
              <a:t>‹#›</a:t>
            </a:fld>
            <a:endParaRPr lang="en-GB"/>
          </a:p>
        </p:txBody>
      </p:sp>
    </p:spTree>
    <p:extLst>
      <p:ext uri="{BB962C8B-B14F-4D97-AF65-F5344CB8AC3E}">
        <p14:creationId xmlns:p14="http://schemas.microsoft.com/office/powerpoint/2010/main" val="8302271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5E2E1-3346-D8BD-F381-D2EED4DEB751}"/>
              </a:ext>
            </a:extLst>
          </p:cNvPr>
          <p:cNvSpPr>
            <a:spLocks noGrp="1"/>
          </p:cNvSpPr>
          <p:nvPr>
            <p:ph type="ctrTitle"/>
          </p:nvPr>
        </p:nvSpPr>
        <p:spPr>
          <a:xfrm>
            <a:off x="1154955" y="579120"/>
            <a:ext cx="8825658" cy="3329581"/>
          </a:xfrm>
        </p:spPr>
        <p:txBody>
          <a:bodyPr>
            <a:normAutofit/>
          </a:bodyPr>
          <a:lstStyle/>
          <a:p>
            <a:r>
              <a:rPr lang="en-GB" sz="4800" dirty="0"/>
              <a:t>ECGE4003Q </a:t>
            </a:r>
            <a:br>
              <a:rPr lang="en-GB" sz="4800" dirty="0"/>
            </a:br>
            <a:r>
              <a:rPr lang="en-GB" sz="4800" dirty="0"/>
              <a:t>Academic Study Skills for Students</a:t>
            </a:r>
          </a:p>
        </p:txBody>
      </p:sp>
      <p:sp>
        <p:nvSpPr>
          <p:cNvPr id="3" name="Subtitle 2">
            <a:extLst>
              <a:ext uri="{FF2B5EF4-FFF2-40B4-BE49-F238E27FC236}">
                <a16:creationId xmlns:a16="http://schemas.microsoft.com/office/drawing/2014/main" id="{6BBFEA08-5DC4-DC6C-C4E0-5381679DF5D3}"/>
              </a:ext>
            </a:extLst>
          </p:cNvPr>
          <p:cNvSpPr>
            <a:spLocks noGrp="1"/>
          </p:cNvSpPr>
          <p:nvPr>
            <p:ph type="subTitle" idx="1"/>
          </p:nvPr>
        </p:nvSpPr>
        <p:spPr/>
        <p:txBody>
          <a:bodyPr>
            <a:normAutofit fontScale="70000" lnSpcReduction="20000"/>
          </a:bodyPr>
          <a:lstStyle/>
          <a:p>
            <a:r>
              <a:rPr lang="en-GB" dirty="0"/>
              <a:t>Study Skills for Employability</a:t>
            </a:r>
          </a:p>
          <a:p>
            <a:r>
              <a:rPr lang="en-GB" dirty="0"/>
              <a:t>By </a:t>
            </a:r>
          </a:p>
          <a:p>
            <a:r>
              <a:rPr lang="en-GB" dirty="0"/>
              <a:t>Courtney Rumsey (2316479)</a:t>
            </a:r>
          </a:p>
        </p:txBody>
      </p:sp>
    </p:spTree>
    <p:extLst>
      <p:ext uri="{BB962C8B-B14F-4D97-AF65-F5344CB8AC3E}">
        <p14:creationId xmlns:p14="http://schemas.microsoft.com/office/powerpoint/2010/main" val="533448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C0C5-64F8-E278-6585-68BADA2BA32C}"/>
              </a:ext>
            </a:extLst>
          </p:cNvPr>
          <p:cNvSpPr>
            <a:spLocks noGrp="1"/>
          </p:cNvSpPr>
          <p:nvPr>
            <p:ph type="title"/>
          </p:nvPr>
        </p:nvSpPr>
        <p:spPr/>
        <p:txBody>
          <a:bodyPr>
            <a:normAutofit/>
          </a:bodyPr>
          <a:lstStyle/>
          <a:p>
            <a:pPr algn="ctr"/>
            <a:r>
              <a:rPr lang="en-GB" sz="4800" dirty="0"/>
              <a:t>Introduction</a:t>
            </a:r>
          </a:p>
        </p:txBody>
      </p:sp>
      <p:sp>
        <p:nvSpPr>
          <p:cNvPr id="3" name="Content Placeholder 2">
            <a:extLst>
              <a:ext uri="{FF2B5EF4-FFF2-40B4-BE49-F238E27FC236}">
                <a16:creationId xmlns:a16="http://schemas.microsoft.com/office/drawing/2014/main" id="{CD6E922B-4B48-C9AA-EB5F-C089AC6A5D59}"/>
              </a:ext>
            </a:extLst>
          </p:cNvPr>
          <p:cNvSpPr>
            <a:spLocks noGrp="1"/>
          </p:cNvSpPr>
          <p:nvPr>
            <p:ph idx="1"/>
          </p:nvPr>
        </p:nvSpPr>
        <p:spPr>
          <a:xfrm>
            <a:off x="1104293" y="1687158"/>
            <a:ext cx="8946541" cy="4195481"/>
          </a:xfrm>
        </p:spPr>
        <p:txBody>
          <a:bodyPr>
            <a:normAutofit/>
          </a:bodyPr>
          <a:lstStyle/>
          <a:p>
            <a:r>
              <a:rPr lang="en-GB" sz="2400" dirty="0"/>
              <a:t>Reading strategies </a:t>
            </a:r>
          </a:p>
          <a:p>
            <a:r>
              <a:rPr lang="en-GB" sz="2400" dirty="0"/>
              <a:t>Proofreading strategies </a:t>
            </a:r>
          </a:p>
          <a:p>
            <a:r>
              <a:rPr lang="en-GB" sz="2400" dirty="0"/>
              <a:t>Referencing skills </a:t>
            </a:r>
          </a:p>
          <a:p>
            <a:r>
              <a:rPr lang="en-US" sz="2400" dirty="0"/>
              <a:t>Cottrell(2010,p.g 13 ) states that having these skills can “ support you in developing skills, qualities, and attitudes that will help you find an excellent job as a graduate. “ </a:t>
            </a:r>
            <a:endParaRPr lang="en-GB" sz="2400" dirty="0"/>
          </a:p>
        </p:txBody>
      </p:sp>
    </p:spTree>
    <p:extLst>
      <p:ext uri="{BB962C8B-B14F-4D97-AF65-F5344CB8AC3E}">
        <p14:creationId xmlns:p14="http://schemas.microsoft.com/office/powerpoint/2010/main" val="442824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5A56-7676-E22E-4E5A-8D9CD960DC34}"/>
              </a:ext>
            </a:extLst>
          </p:cNvPr>
          <p:cNvSpPr>
            <a:spLocks noGrp="1"/>
          </p:cNvSpPr>
          <p:nvPr>
            <p:ph type="title"/>
          </p:nvPr>
        </p:nvSpPr>
        <p:spPr>
          <a:xfrm>
            <a:off x="1103312" y="208878"/>
            <a:ext cx="9404723" cy="1400530"/>
          </a:xfrm>
        </p:spPr>
        <p:txBody>
          <a:bodyPr>
            <a:noAutofit/>
          </a:bodyPr>
          <a:lstStyle/>
          <a:p>
            <a:pPr algn="ctr"/>
            <a:r>
              <a:rPr lang="en-GB" sz="4800" dirty="0"/>
              <a:t>Reading Strategies:</a:t>
            </a:r>
            <a:br>
              <a:rPr lang="en-GB" sz="4800" dirty="0"/>
            </a:br>
            <a:r>
              <a:rPr lang="en-GB" sz="4800" dirty="0"/>
              <a:t>Employability</a:t>
            </a:r>
          </a:p>
        </p:txBody>
      </p:sp>
      <p:sp>
        <p:nvSpPr>
          <p:cNvPr id="3" name="Content Placeholder 2">
            <a:extLst>
              <a:ext uri="{FF2B5EF4-FFF2-40B4-BE49-F238E27FC236}">
                <a16:creationId xmlns:a16="http://schemas.microsoft.com/office/drawing/2014/main" id="{3CFF75C4-B045-9E02-E133-F214A0033517}"/>
              </a:ext>
            </a:extLst>
          </p:cNvPr>
          <p:cNvSpPr>
            <a:spLocks noGrp="1"/>
          </p:cNvSpPr>
          <p:nvPr>
            <p:ph idx="1"/>
          </p:nvPr>
        </p:nvSpPr>
        <p:spPr/>
        <p:txBody>
          <a:bodyPr>
            <a:normAutofit/>
          </a:bodyPr>
          <a:lstStyle/>
          <a:p>
            <a:r>
              <a:rPr lang="en-US" sz="2400" dirty="0"/>
              <a:t>Skimming and scanning are important to look for relevant information and keywords.</a:t>
            </a:r>
          </a:p>
          <a:p>
            <a:r>
              <a:rPr lang="en-US" sz="2400" dirty="0"/>
              <a:t>Reading Selectively is essential. You are reading what is relevant to your learning.</a:t>
            </a:r>
          </a:p>
          <a:p>
            <a:r>
              <a:rPr lang="en-GB" sz="2400" dirty="0"/>
              <a:t>Making notes so you can go over and look at the information you have read, and if there is anything you do not understand, you can research it. </a:t>
            </a:r>
          </a:p>
          <a:p>
            <a:endParaRPr lang="en-GB" sz="2400" dirty="0"/>
          </a:p>
        </p:txBody>
      </p:sp>
    </p:spTree>
    <p:extLst>
      <p:ext uri="{BB962C8B-B14F-4D97-AF65-F5344CB8AC3E}">
        <p14:creationId xmlns:p14="http://schemas.microsoft.com/office/powerpoint/2010/main" val="138180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061A6-FF91-79DB-5F28-AAAAA7D8CBF8}"/>
              </a:ext>
            </a:extLst>
          </p:cNvPr>
          <p:cNvSpPr>
            <a:spLocks noGrp="1"/>
          </p:cNvSpPr>
          <p:nvPr>
            <p:ph type="title"/>
          </p:nvPr>
        </p:nvSpPr>
        <p:spPr>
          <a:xfrm>
            <a:off x="1103312" y="208878"/>
            <a:ext cx="9404723" cy="1400530"/>
          </a:xfrm>
        </p:spPr>
        <p:txBody>
          <a:bodyPr>
            <a:noAutofit/>
          </a:bodyPr>
          <a:lstStyle/>
          <a:p>
            <a:pPr algn="ctr"/>
            <a:r>
              <a:rPr lang="en-GB" sz="4800" dirty="0"/>
              <a:t>Reading Strategies: </a:t>
            </a:r>
            <a:br>
              <a:rPr lang="en-GB" sz="4800" dirty="0"/>
            </a:br>
            <a:r>
              <a:rPr lang="en-GB" sz="4800" dirty="0"/>
              <a:t>Youth Work Settings </a:t>
            </a:r>
          </a:p>
        </p:txBody>
      </p:sp>
      <p:sp>
        <p:nvSpPr>
          <p:cNvPr id="3" name="Content Placeholder 2">
            <a:extLst>
              <a:ext uri="{FF2B5EF4-FFF2-40B4-BE49-F238E27FC236}">
                <a16:creationId xmlns:a16="http://schemas.microsoft.com/office/drawing/2014/main" id="{690F8E13-D889-CE0B-56A2-D1B64ACD8C34}"/>
              </a:ext>
            </a:extLst>
          </p:cNvPr>
          <p:cNvSpPr>
            <a:spLocks noGrp="1"/>
          </p:cNvSpPr>
          <p:nvPr>
            <p:ph idx="1"/>
          </p:nvPr>
        </p:nvSpPr>
        <p:spPr/>
        <p:txBody>
          <a:bodyPr>
            <a:normAutofit/>
          </a:bodyPr>
          <a:lstStyle/>
          <a:p>
            <a:r>
              <a:rPr lang="en-US" sz="2400" dirty="0"/>
              <a:t>Reading interactively –  Helps you develop reflective skills.</a:t>
            </a:r>
          </a:p>
          <a:p>
            <a:r>
              <a:rPr lang="en-US" sz="2400" dirty="0"/>
              <a:t> Relevant Information – This skill is vital because it helps us advance our knowledge and understanding.</a:t>
            </a:r>
          </a:p>
          <a:p>
            <a:r>
              <a:rPr lang="en-US" sz="2400" dirty="0"/>
              <a:t>How Reliable is your reading source – Check that it is from a well-known source or organization. </a:t>
            </a:r>
          </a:p>
          <a:p>
            <a:endParaRPr lang="en-GB" sz="2400" dirty="0"/>
          </a:p>
        </p:txBody>
      </p:sp>
    </p:spTree>
    <p:extLst>
      <p:ext uri="{BB962C8B-B14F-4D97-AF65-F5344CB8AC3E}">
        <p14:creationId xmlns:p14="http://schemas.microsoft.com/office/powerpoint/2010/main" val="2456231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815A9-786A-3C95-3C58-454B12FC317A}"/>
              </a:ext>
            </a:extLst>
          </p:cNvPr>
          <p:cNvSpPr>
            <a:spLocks noGrp="1"/>
          </p:cNvSpPr>
          <p:nvPr>
            <p:ph type="title"/>
          </p:nvPr>
        </p:nvSpPr>
        <p:spPr/>
        <p:txBody>
          <a:bodyPr/>
          <a:lstStyle/>
          <a:p>
            <a:pPr algn="ctr"/>
            <a:r>
              <a:rPr lang="en-GB" sz="4800" dirty="0"/>
              <a:t>Action Points </a:t>
            </a:r>
          </a:p>
        </p:txBody>
      </p:sp>
      <p:sp>
        <p:nvSpPr>
          <p:cNvPr id="3" name="Content Placeholder 2">
            <a:extLst>
              <a:ext uri="{FF2B5EF4-FFF2-40B4-BE49-F238E27FC236}">
                <a16:creationId xmlns:a16="http://schemas.microsoft.com/office/drawing/2014/main" id="{D8E0FCB7-C8E6-2D7A-68B7-C548B2488F41}"/>
              </a:ext>
            </a:extLst>
          </p:cNvPr>
          <p:cNvSpPr>
            <a:spLocks noGrp="1"/>
          </p:cNvSpPr>
          <p:nvPr>
            <p:ph idx="1"/>
          </p:nvPr>
        </p:nvSpPr>
        <p:spPr/>
        <p:txBody>
          <a:bodyPr>
            <a:normAutofit/>
          </a:bodyPr>
          <a:lstStyle/>
          <a:p>
            <a:r>
              <a:rPr lang="en-US" dirty="0"/>
              <a:t>I need to improve my reading strategies by focusing on relevant information. I can help develop my knowledge and understanding during youth work and social education and apply this to placement and assignments.</a:t>
            </a:r>
          </a:p>
          <a:p>
            <a:r>
              <a:rPr lang="en-US" dirty="0"/>
              <a:t>I read for a purpose, so I am keeping on top of reading and being able to form opinions and reflect on what I have just read.</a:t>
            </a:r>
          </a:p>
          <a:p>
            <a:r>
              <a:rPr lang="en-US" dirty="0"/>
              <a:t>I need to improve on ensuring that I am checking that sources are reliable rather than just selecting information that could not be reliable.</a:t>
            </a:r>
          </a:p>
          <a:p>
            <a:r>
              <a:rPr lang="en-US" dirty="0"/>
              <a:t>I can highlight what I have read and how this is relevant to practice.</a:t>
            </a:r>
          </a:p>
          <a:p>
            <a:endParaRPr lang="en-GB" dirty="0"/>
          </a:p>
        </p:txBody>
      </p:sp>
    </p:spTree>
    <p:extLst>
      <p:ext uri="{BB962C8B-B14F-4D97-AF65-F5344CB8AC3E}">
        <p14:creationId xmlns:p14="http://schemas.microsoft.com/office/powerpoint/2010/main" val="1680699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718D8-7929-B0A0-EF5C-F7A1936245D1}"/>
              </a:ext>
            </a:extLst>
          </p:cNvPr>
          <p:cNvSpPr>
            <a:spLocks noGrp="1"/>
          </p:cNvSpPr>
          <p:nvPr>
            <p:ph type="title"/>
          </p:nvPr>
        </p:nvSpPr>
        <p:spPr>
          <a:xfrm>
            <a:off x="1103312" y="254598"/>
            <a:ext cx="9404723" cy="1400530"/>
          </a:xfrm>
        </p:spPr>
        <p:txBody>
          <a:bodyPr>
            <a:noAutofit/>
          </a:bodyPr>
          <a:lstStyle/>
          <a:p>
            <a:pPr algn="ctr"/>
            <a:r>
              <a:rPr lang="en-GB" sz="4800" dirty="0"/>
              <a:t>Proofreading Strategies:</a:t>
            </a:r>
            <a:br>
              <a:rPr lang="en-GB" sz="4800" dirty="0"/>
            </a:br>
            <a:r>
              <a:rPr lang="en-GB" sz="4800" dirty="0"/>
              <a:t>Employability</a:t>
            </a:r>
          </a:p>
        </p:txBody>
      </p:sp>
      <p:sp>
        <p:nvSpPr>
          <p:cNvPr id="3" name="Content Placeholder 2">
            <a:extLst>
              <a:ext uri="{FF2B5EF4-FFF2-40B4-BE49-F238E27FC236}">
                <a16:creationId xmlns:a16="http://schemas.microsoft.com/office/drawing/2014/main" id="{68F8F88A-894B-B097-D603-8E9B6F81DBB9}"/>
              </a:ext>
            </a:extLst>
          </p:cNvPr>
          <p:cNvSpPr>
            <a:spLocks noGrp="1"/>
          </p:cNvSpPr>
          <p:nvPr>
            <p:ph idx="1"/>
          </p:nvPr>
        </p:nvSpPr>
        <p:spPr/>
        <p:txBody>
          <a:bodyPr>
            <a:normAutofit fontScale="92500" lnSpcReduction="10000"/>
          </a:bodyPr>
          <a:lstStyle/>
          <a:p>
            <a:r>
              <a:rPr lang="en-US" sz="2400" dirty="0"/>
              <a:t>Check Your Spelling, Puntaction and Grammar (SPAG) – Communicating your point clearly and effectively in line with professional standards is essential.</a:t>
            </a:r>
          </a:p>
          <a:p>
            <a:r>
              <a:rPr lang="en-US" sz="2400" dirty="0"/>
              <a:t>Reading it out loud – Helps You process the information you have written and check if it makes sense.</a:t>
            </a:r>
          </a:p>
          <a:p>
            <a:r>
              <a:rPr lang="en-GB" sz="2400" dirty="0"/>
              <a:t>Organizational and Structure skills – you are organizing your time and work correctly, following the structure, and using the guidelines. </a:t>
            </a:r>
          </a:p>
          <a:p>
            <a:r>
              <a:rPr lang="en-US" sz="2400" dirty="0"/>
              <a:t>Cottrell (2010, pg., 302) States, “When proofreading for grammar, punctuation, and spelling, it can help to work backward through your writing. (word by word for spelling) to avoid drifting into skim-reading “.</a:t>
            </a:r>
            <a:endParaRPr lang="en-GB" sz="2400" dirty="0"/>
          </a:p>
        </p:txBody>
      </p:sp>
    </p:spTree>
    <p:extLst>
      <p:ext uri="{BB962C8B-B14F-4D97-AF65-F5344CB8AC3E}">
        <p14:creationId xmlns:p14="http://schemas.microsoft.com/office/powerpoint/2010/main" val="3067746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A364-43C3-3457-D7A4-442C46F4FB93}"/>
              </a:ext>
            </a:extLst>
          </p:cNvPr>
          <p:cNvSpPr>
            <a:spLocks noGrp="1"/>
          </p:cNvSpPr>
          <p:nvPr>
            <p:ph type="title"/>
          </p:nvPr>
        </p:nvSpPr>
        <p:spPr/>
        <p:txBody>
          <a:bodyPr>
            <a:noAutofit/>
          </a:bodyPr>
          <a:lstStyle/>
          <a:p>
            <a:pPr algn="ctr"/>
            <a:r>
              <a:rPr lang="en-GB" sz="4800" dirty="0"/>
              <a:t>Proofreading Strategies: </a:t>
            </a:r>
            <a:br>
              <a:rPr lang="en-GB" sz="4800" dirty="0"/>
            </a:br>
            <a:r>
              <a:rPr lang="en-GB" sz="4800" dirty="0"/>
              <a:t>Youth Work Settings </a:t>
            </a:r>
          </a:p>
        </p:txBody>
      </p:sp>
      <p:sp>
        <p:nvSpPr>
          <p:cNvPr id="3" name="Content Placeholder 2">
            <a:extLst>
              <a:ext uri="{FF2B5EF4-FFF2-40B4-BE49-F238E27FC236}">
                <a16:creationId xmlns:a16="http://schemas.microsoft.com/office/drawing/2014/main" id="{EC4D7C21-5262-BD85-F97B-A5035E58C74B}"/>
              </a:ext>
            </a:extLst>
          </p:cNvPr>
          <p:cNvSpPr>
            <a:spLocks noGrp="1"/>
          </p:cNvSpPr>
          <p:nvPr>
            <p:ph idx="1"/>
          </p:nvPr>
        </p:nvSpPr>
        <p:spPr/>
        <p:txBody>
          <a:bodyPr/>
          <a:lstStyle/>
          <a:p>
            <a:r>
              <a:rPr lang="en-GB" dirty="0"/>
              <a:t> Organisation and Structure – are vital in the workplace so you are up to date with guidelines and protocols.</a:t>
            </a:r>
          </a:p>
          <a:p>
            <a:r>
              <a:rPr lang="en-GB" dirty="0"/>
              <a:t>Complete and Accurate work –GDPR is an important legal requirement.</a:t>
            </a:r>
          </a:p>
          <a:p>
            <a:r>
              <a:rPr lang="en-GB" dirty="0"/>
              <a:t>Maintaining Professional standards – To ensure systems work effectively.</a:t>
            </a:r>
          </a:p>
        </p:txBody>
      </p:sp>
    </p:spTree>
    <p:extLst>
      <p:ext uri="{BB962C8B-B14F-4D97-AF65-F5344CB8AC3E}">
        <p14:creationId xmlns:p14="http://schemas.microsoft.com/office/powerpoint/2010/main" val="3573264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2A07-0D9D-4E0C-36CE-92890DD54113}"/>
              </a:ext>
            </a:extLst>
          </p:cNvPr>
          <p:cNvSpPr>
            <a:spLocks noGrp="1"/>
          </p:cNvSpPr>
          <p:nvPr>
            <p:ph type="title"/>
          </p:nvPr>
        </p:nvSpPr>
        <p:spPr/>
        <p:txBody>
          <a:bodyPr/>
          <a:lstStyle/>
          <a:p>
            <a:pPr algn="ctr"/>
            <a:r>
              <a:rPr lang="en-GB" dirty="0"/>
              <a:t>Action Points </a:t>
            </a:r>
          </a:p>
        </p:txBody>
      </p:sp>
      <p:sp>
        <p:nvSpPr>
          <p:cNvPr id="3" name="Content Placeholder 2">
            <a:extLst>
              <a:ext uri="{FF2B5EF4-FFF2-40B4-BE49-F238E27FC236}">
                <a16:creationId xmlns:a16="http://schemas.microsoft.com/office/drawing/2014/main" id="{3CFDE90F-E616-A36F-4F25-FC4296A56F0D}"/>
              </a:ext>
            </a:extLst>
          </p:cNvPr>
          <p:cNvSpPr>
            <a:spLocks noGrp="1"/>
          </p:cNvSpPr>
          <p:nvPr>
            <p:ph idx="1"/>
          </p:nvPr>
        </p:nvSpPr>
        <p:spPr/>
        <p:txBody>
          <a:bodyPr>
            <a:normAutofit/>
          </a:bodyPr>
          <a:lstStyle/>
          <a:p>
            <a:r>
              <a:rPr lang="en-US" dirty="0"/>
              <a:t>I need to improve on making sure that I am reading it out loud to see if it makes sense and, if it does not, being able to correct those mistakes.</a:t>
            </a:r>
          </a:p>
          <a:p>
            <a:r>
              <a:rPr lang="en-US" dirty="0"/>
              <a:t>Improve my spelling, punctuation, and grammar so I apply and use them correctly in assignments.</a:t>
            </a:r>
          </a:p>
          <a:p>
            <a:r>
              <a:rPr lang="en-US" dirty="0"/>
              <a:t>Making sure that I am organized and prepared.</a:t>
            </a:r>
          </a:p>
          <a:p>
            <a:r>
              <a:rPr lang="en-US" dirty="0"/>
              <a:t>The strengths of proofreading is that I make sure that I proofread and getting someone else to read it ensures that they are no mistakes, and I am correcting my mistakes.</a:t>
            </a:r>
          </a:p>
          <a:p>
            <a:r>
              <a:rPr lang="en-US" dirty="0"/>
              <a:t>The Areas I can improve on are being confident to read my work over and correcting any mistakes independently.</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1237474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8D144-47AA-08E5-2528-411872B96F45}"/>
              </a:ext>
            </a:extLst>
          </p:cNvPr>
          <p:cNvSpPr>
            <a:spLocks noGrp="1"/>
          </p:cNvSpPr>
          <p:nvPr>
            <p:ph type="title"/>
          </p:nvPr>
        </p:nvSpPr>
        <p:spPr>
          <a:xfrm>
            <a:off x="1393638" y="208878"/>
            <a:ext cx="9404723" cy="1400530"/>
          </a:xfrm>
        </p:spPr>
        <p:txBody>
          <a:bodyPr>
            <a:noAutofit/>
          </a:bodyPr>
          <a:lstStyle/>
          <a:p>
            <a:pPr algn="ctr"/>
            <a:r>
              <a:rPr lang="en-GB" sz="4800" dirty="0"/>
              <a:t>Referencing Skills: </a:t>
            </a:r>
            <a:br>
              <a:rPr lang="en-GB" sz="4800" dirty="0"/>
            </a:br>
            <a:r>
              <a:rPr lang="en-GB" sz="4800" dirty="0"/>
              <a:t>Employability</a:t>
            </a:r>
          </a:p>
        </p:txBody>
      </p:sp>
      <p:sp>
        <p:nvSpPr>
          <p:cNvPr id="3" name="Content Placeholder 2">
            <a:extLst>
              <a:ext uri="{FF2B5EF4-FFF2-40B4-BE49-F238E27FC236}">
                <a16:creationId xmlns:a16="http://schemas.microsoft.com/office/drawing/2014/main" id="{689BDF11-805D-C6F5-0268-27DF4558811F}"/>
              </a:ext>
            </a:extLst>
          </p:cNvPr>
          <p:cNvSpPr>
            <a:spLocks noGrp="1"/>
          </p:cNvSpPr>
          <p:nvPr>
            <p:ph idx="1"/>
          </p:nvPr>
        </p:nvSpPr>
        <p:spPr>
          <a:xfrm>
            <a:off x="838200" y="1886585"/>
            <a:ext cx="10515600" cy="4351338"/>
          </a:xfrm>
        </p:spPr>
        <p:txBody>
          <a:bodyPr/>
          <a:lstStyle/>
          <a:p>
            <a:r>
              <a:rPr lang="en-GB" sz="2400" dirty="0"/>
              <a:t>Referencing  - Acknowledging other’s work and ideas.</a:t>
            </a:r>
          </a:p>
          <a:p>
            <a:r>
              <a:rPr lang="en-GB" sz="2400" dirty="0"/>
              <a:t>Avoiding Plagiarism – This is essential in employability to stay professional. </a:t>
            </a:r>
          </a:p>
          <a:p>
            <a:r>
              <a:rPr lang="en-GB" sz="2400" dirty="0"/>
              <a:t>Acknowledging other people’s ideas -  Being Polite and courtesy </a:t>
            </a:r>
          </a:p>
          <a:p>
            <a:r>
              <a:rPr lang="en-US" sz="2400" dirty="0"/>
              <a:t>Cottrell (2010, pg. 177) Defines Plagiarism as “ the use of work of others without acknowledgment of your source of information or inspiration.” </a:t>
            </a:r>
          </a:p>
          <a:p>
            <a:endParaRPr lang="en-US" sz="2400" dirty="0"/>
          </a:p>
          <a:p>
            <a:endParaRPr lang="en-GB" dirty="0"/>
          </a:p>
          <a:p>
            <a:endParaRPr lang="en-GB" dirty="0"/>
          </a:p>
        </p:txBody>
      </p:sp>
    </p:spTree>
    <p:extLst>
      <p:ext uri="{BB962C8B-B14F-4D97-AF65-F5344CB8AC3E}">
        <p14:creationId xmlns:p14="http://schemas.microsoft.com/office/powerpoint/2010/main" val="3320425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171E7-1A87-A12A-1C17-CEB746C4C70F}"/>
              </a:ext>
            </a:extLst>
          </p:cNvPr>
          <p:cNvSpPr>
            <a:spLocks noGrp="1"/>
          </p:cNvSpPr>
          <p:nvPr>
            <p:ph type="title"/>
          </p:nvPr>
        </p:nvSpPr>
        <p:spPr/>
        <p:txBody>
          <a:bodyPr>
            <a:noAutofit/>
          </a:bodyPr>
          <a:lstStyle/>
          <a:p>
            <a:pPr algn="ctr"/>
            <a:r>
              <a:rPr lang="en-GB" sz="4800" dirty="0"/>
              <a:t>Referencing Skills: </a:t>
            </a:r>
            <a:br>
              <a:rPr lang="en-GB" sz="4800" dirty="0"/>
            </a:br>
            <a:r>
              <a:rPr lang="en-GB" sz="4800" dirty="0"/>
              <a:t>Youth Work Settings </a:t>
            </a:r>
          </a:p>
        </p:txBody>
      </p:sp>
      <p:sp>
        <p:nvSpPr>
          <p:cNvPr id="3" name="Content Placeholder 2">
            <a:extLst>
              <a:ext uri="{FF2B5EF4-FFF2-40B4-BE49-F238E27FC236}">
                <a16:creationId xmlns:a16="http://schemas.microsoft.com/office/drawing/2014/main" id="{080BE83F-7FB4-BC0C-AF74-654A6BC631F6}"/>
              </a:ext>
            </a:extLst>
          </p:cNvPr>
          <p:cNvSpPr>
            <a:spLocks noGrp="1"/>
          </p:cNvSpPr>
          <p:nvPr>
            <p:ph idx="1"/>
          </p:nvPr>
        </p:nvSpPr>
        <p:spPr/>
        <p:txBody>
          <a:bodyPr/>
          <a:lstStyle/>
          <a:p>
            <a:r>
              <a:rPr lang="en-GB" dirty="0"/>
              <a:t>Writing Reports – This is essential in placement, so you are developing the ability to formally acknowledge where others have contributed to reports. </a:t>
            </a:r>
          </a:p>
          <a:p>
            <a:r>
              <a:rPr lang="en-GB" dirty="0"/>
              <a:t>Policies and Procedures – for example, government legislation or organisational policies and procedures.</a:t>
            </a:r>
          </a:p>
          <a:p>
            <a:r>
              <a:rPr lang="en-GB" dirty="0"/>
              <a:t>Training and Courses – for example, making sure training materials come from a reliable source and are appropriately referenced.</a:t>
            </a:r>
          </a:p>
          <a:p>
            <a:endParaRPr lang="en-GB" dirty="0"/>
          </a:p>
        </p:txBody>
      </p:sp>
    </p:spTree>
    <p:extLst>
      <p:ext uri="{BB962C8B-B14F-4D97-AF65-F5344CB8AC3E}">
        <p14:creationId xmlns:p14="http://schemas.microsoft.com/office/powerpoint/2010/main" val="1407259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3143-E1C2-5B3E-8405-7D89039EF5B8}"/>
              </a:ext>
            </a:extLst>
          </p:cNvPr>
          <p:cNvSpPr>
            <a:spLocks noGrp="1"/>
          </p:cNvSpPr>
          <p:nvPr>
            <p:ph type="title"/>
          </p:nvPr>
        </p:nvSpPr>
        <p:spPr/>
        <p:txBody>
          <a:bodyPr/>
          <a:lstStyle/>
          <a:p>
            <a:pPr algn="ctr"/>
            <a:r>
              <a:rPr lang="en-GB" dirty="0"/>
              <a:t>Action Points </a:t>
            </a:r>
          </a:p>
        </p:txBody>
      </p:sp>
      <p:sp>
        <p:nvSpPr>
          <p:cNvPr id="3" name="Content Placeholder 2">
            <a:extLst>
              <a:ext uri="{FF2B5EF4-FFF2-40B4-BE49-F238E27FC236}">
                <a16:creationId xmlns:a16="http://schemas.microsoft.com/office/drawing/2014/main" id="{5F560E97-8D0A-8A52-BC1C-44A20C0585D2}"/>
              </a:ext>
            </a:extLst>
          </p:cNvPr>
          <p:cNvSpPr>
            <a:spLocks noGrp="1"/>
          </p:cNvSpPr>
          <p:nvPr>
            <p:ph idx="1"/>
          </p:nvPr>
        </p:nvSpPr>
        <p:spPr/>
        <p:txBody>
          <a:bodyPr/>
          <a:lstStyle/>
          <a:p>
            <a:r>
              <a:rPr lang="en-US" dirty="0"/>
              <a:t>The Strengths of Referencing for me are that I have done an open university degree course and have had some referencing experience. I am confident with referencing.</a:t>
            </a:r>
          </a:p>
          <a:p>
            <a:endParaRPr lang="en-US" dirty="0"/>
          </a:p>
          <a:p>
            <a:r>
              <a:rPr lang="en-US" dirty="0"/>
              <a:t>The areas I could Improve on are practice referencing is getting use to the Harvard referencing and checking that I am referencing correctly. </a:t>
            </a:r>
          </a:p>
        </p:txBody>
      </p:sp>
    </p:spTree>
    <p:extLst>
      <p:ext uri="{BB962C8B-B14F-4D97-AF65-F5344CB8AC3E}">
        <p14:creationId xmlns:p14="http://schemas.microsoft.com/office/powerpoint/2010/main" val="2547949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0FAF3-C649-B587-DF2D-C885F13F7F7F}"/>
              </a:ext>
            </a:extLst>
          </p:cNvPr>
          <p:cNvSpPr>
            <a:spLocks noGrp="1"/>
          </p:cNvSpPr>
          <p:nvPr>
            <p:ph type="title"/>
          </p:nvPr>
        </p:nvSpPr>
        <p:spPr/>
        <p:txBody>
          <a:bodyPr>
            <a:normAutofit/>
          </a:bodyPr>
          <a:lstStyle/>
          <a:p>
            <a:pPr algn="ctr"/>
            <a:r>
              <a:rPr lang="en-GB" sz="4800" dirty="0"/>
              <a:t>Conclusion </a:t>
            </a:r>
          </a:p>
        </p:txBody>
      </p:sp>
      <p:sp>
        <p:nvSpPr>
          <p:cNvPr id="3" name="Content Placeholder 2">
            <a:extLst>
              <a:ext uri="{FF2B5EF4-FFF2-40B4-BE49-F238E27FC236}">
                <a16:creationId xmlns:a16="http://schemas.microsoft.com/office/drawing/2014/main" id="{516C9F9D-ACC9-76CD-2F53-DB6A3EC6C312}"/>
              </a:ext>
            </a:extLst>
          </p:cNvPr>
          <p:cNvSpPr>
            <a:spLocks noGrp="1"/>
          </p:cNvSpPr>
          <p:nvPr>
            <p:ph idx="1"/>
          </p:nvPr>
        </p:nvSpPr>
        <p:spPr/>
        <p:txBody>
          <a:bodyPr/>
          <a:lstStyle/>
          <a:p>
            <a:r>
              <a:rPr lang="en-GB" dirty="0"/>
              <a:t>In conclusion the three study skills which I picked are reading, proofreading and referencing. These are vital study skills which you will use in placement and future employability.</a:t>
            </a:r>
          </a:p>
        </p:txBody>
      </p:sp>
    </p:spTree>
    <p:extLst>
      <p:ext uri="{BB962C8B-B14F-4D97-AF65-F5344CB8AC3E}">
        <p14:creationId xmlns:p14="http://schemas.microsoft.com/office/powerpoint/2010/main" val="3169645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B75AB-85C4-DA7D-6437-914A283ACBF9}"/>
              </a:ext>
            </a:extLst>
          </p:cNvPr>
          <p:cNvSpPr>
            <a:spLocks noGrp="1"/>
          </p:cNvSpPr>
          <p:nvPr>
            <p:ph type="title"/>
          </p:nvPr>
        </p:nvSpPr>
        <p:spPr/>
        <p:txBody>
          <a:bodyPr>
            <a:normAutofit/>
          </a:bodyPr>
          <a:lstStyle/>
          <a:p>
            <a:pPr algn="ctr"/>
            <a:r>
              <a:rPr lang="en-GB" sz="4800" dirty="0"/>
              <a:t>References </a:t>
            </a:r>
          </a:p>
        </p:txBody>
      </p:sp>
      <p:sp>
        <p:nvSpPr>
          <p:cNvPr id="3" name="Content Placeholder 2">
            <a:extLst>
              <a:ext uri="{FF2B5EF4-FFF2-40B4-BE49-F238E27FC236}">
                <a16:creationId xmlns:a16="http://schemas.microsoft.com/office/drawing/2014/main" id="{F12C9833-9CD5-6EBA-826F-DC358ADF7FD1}"/>
              </a:ext>
            </a:extLst>
          </p:cNvPr>
          <p:cNvSpPr>
            <a:spLocks noGrp="1"/>
          </p:cNvSpPr>
          <p:nvPr>
            <p:ph idx="1"/>
          </p:nvPr>
        </p:nvSpPr>
        <p:spPr/>
        <p:txBody>
          <a:bodyPr/>
          <a:lstStyle/>
          <a:p>
            <a:r>
              <a:rPr lang="en-GB" dirty="0"/>
              <a:t>Cottrell, S (2010) Palgrave Study Skills The Study Skills Handbook Fourth Edition.</a:t>
            </a:r>
          </a:p>
          <a:p>
            <a:r>
              <a:rPr lang="en-GB" dirty="0"/>
              <a:t>Pears, R., and Shields, G. (2019) Cite them right: the essential referencing guide. 11</a:t>
            </a:r>
            <a:r>
              <a:rPr lang="en-GB" baseline="30000" dirty="0"/>
              <a:t>th</a:t>
            </a:r>
            <a:r>
              <a:rPr lang="en-GB" dirty="0"/>
              <a:t> </a:t>
            </a:r>
            <a:r>
              <a:rPr lang="en-GB" dirty="0" err="1"/>
              <a:t>edn</a:t>
            </a:r>
            <a:r>
              <a:rPr lang="en-GB" dirty="0"/>
              <a:t>. Basingstoke: Palgrave </a:t>
            </a:r>
          </a:p>
          <a:p>
            <a:endParaRPr lang="en-GB" dirty="0"/>
          </a:p>
        </p:txBody>
      </p:sp>
    </p:spTree>
    <p:extLst>
      <p:ext uri="{BB962C8B-B14F-4D97-AF65-F5344CB8AC3E}">
        <p14:creationId xmlns:p14="http://schemas.microsoft.com/office/powerpoint/2010/main" val="1775539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EFD-6372-8284-ABE7-768B52497FCE}"/>
              </a:ext>
            </a:extLst>
          </p:cNvPr>
          <p:cNvSpPr>
            <a:spLocks noGrp="1"/>
          </p:cNvSpPr>
          <p:nvPr>
            <p:ph type="title"/>
          </p:nvPr>
        </p:nvSpPr>
        <p:spPr>
          <a:xfrm>
            <a:off x="838200" y="344130"/>
            <a:ext cx="10515600" cy="2546554"/>
          </a:xfrm>
        </p:spPr>
        <p:txBody>
          <a:bodyPr>
            <a:normAutofit/>
          </a:bodyPr>
          <a:lstStyle/>
          <a:p>
            <a:pPr algn="ctr"/>
            <a:r>
              <a:rPr lang="en-GB" sz="4800" dirty="0"/>
              <a:t>Thank you for listening </a:t>
            </a:r>
          </a:p>
        </p:txBody>
      </p:sp>
      <p:sp>
        <p:nvSpPr>
          <p:cNvPr id="3" name="Content Placeholder 2">
            <a:extLst>
              <a:ext uri="{FF2B5EF4-FFF2-40B4-BE49-F238E27FC236}">
                <a16:creationId xmlns:a16="http://schemas.microsoft.com/office/drawing/2014/main" id="{DAC68459-A136-43E8-DA02-5CF8D141E015}"/>
              </a:ext>
            </a:extLst>
          </p:cNvPr>
          <p:cNvSpPr>
            <a:spLocks noGrp="1"/>
          </p:cNvSpPr>
          <p:nvPr>
            <p:ph idx="1"/>
          </p:nvPr>
        </p:nvSpPr>
        <p:spPr>
          <a:xfrm>
            <a:off x="838200" y="3549445"/>
            <a:ext cx="10515600" cy="2627518"/>
          </a:xfrm>
        </p:spPr>
        <p:txBody>
          <a:bodyPr>
            <a:normAutofit/>
          </a:bodyPr>
          <a:lstStyle/>
          <a:p>
            <a:pPr algn="ctr"/>
            <a:r>
              <a:rPr lang="en-GB" sz="2400" dirty="0"/>
              <a:t>Any questions ? </a:t>
            </a:r>
          </a:p>
        </p:txBody>
      </p:sp>
    </p:spTree>
    <p:extLst>
      <p:ext uri="{BB962C8B-B14F-4D97-AF65-F5344CB8AC3E}">
        <p14:creationId xmlns:p14="http://schemas.microsoft.com/office/powerpoint/2010/main" val="28253412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418</TotalTime>
  <Words>2493</Words>
  <Application>Microsoft Office PowerPoint</Application>
  <PresentationFormat>Widescreen</PresentationFormat>
  <Paragraphs>156</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ECGE4003Q  Academic Study Skills for Students</vt:lpstr>
      <vt:lpstr>Introduction</vt:lpstr>
      <vt:lpstr>Reading Strategies: Employability</vt:lpstr>
      <vt:lpstr>Reading Strategies:  Youth Work Settings </vt:lpstr>
      <vt:lpstr>Action Points </vt:lpstr>
      <vt:lpstr>Proofreading Strategies: Employability</vt:lpstr>
      <vt:lpstr>Proofreading Strategies:  Youth Work Settings </vt:lpstr>
      <vt:lpstr>Action Points </vt:lpstr>
      <vt:lpstr>Referencing Skills:  Employability</vt:lpstr>
      <vt:lpstr>Referencing Skills:  Youth Work Settings </vt:lpstr>
      <vt:lpstr>Action Points </vt:lpstr>
      <vt:lpstr>Conclusion </vt:lpstr>
      <vt:lpstr>References </vt:lpstr>
      <vt:lpstr>Thank you for listening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ECGE4003Q  Academic Study Skills for Students</dc:title>
  <dc:creator>Courtney Rumsey (2316479)</dc:creator>
  <cp:lastModifiedBy>Courtney Rumsey</cp:lastModifiedBy>
  <cp:revision>6</cp:revision>
  <dcterms:created xsi:type="dcterms:W3CDTF">2023-11-15T14:10:02Z</dcterms:created>
  <dcterms:modified xsi:type="dcterms:W3CDTF">2023-11-28T09:45:50Z</dcterms:modified>
</cp:coreProperties>
</file>