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78" r:id="rId3"/>
    <p:sldId id="257" r:id="rId4"/>
    <p:sldId id="266" r:id="rId5"/>
    <p:sldId id="259" r:id="rId6"/>
    <p:sldId id="277" r:id="rId7"/>
    <p:sldId id="272" r:id="rId8"/>
    <p:sldId id="267" r:id="rId9"/>
    <p:sldId id="279" r:id="rId10"/>
    <p:sldId id="273" r:id="rId11"/>
    <p:sldId id="269" r:id="rId12"/>
    <p:sldId id="270" r:id="rId13"/>
    <p:sldId id="271" r:id="rId14"/>
    <p:sldId id="268" r:id="rId15"/>
    <p:sldId id="258" r:id="rId16"/>
    <p:sldId id="276" r:id="rId17"/>
    <p:sldId id="261" r:id="rId18"/>
    <p:sldId id="263" r:id="rId19"/>
    <p:sldId id="262" r:id="rId20"/>
    <p:sldId id="281" r:id="rId21"/>
    <p:sldId id="274" r:id="rId22"/>
    <p:sldId id="280"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B80053-0EED-A946-8873-6C2F958FB1AE}" v="62" dt="2023-11-03T08:46:19.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81"/>
    <p:restoredTop sz="87730"/>
  </p:normalViewPr>
  <p:slideViewPr>
    <p:cSldViewPr snapToGrid="0">
      <p:cViewPr>
        <p:scale>
          <a:sx n="90" d="100"/>
          <a:sy n="90" d="100"/>
        </p:scale>
        <p:origin x="856" y="368"/>
      </p:cViewPr>
      <p:guideLst/>
    </p:cSldViewPr>
  </p:slideViewPr>
  <p:outlineViewPr>
    <p:cViewPr>
      <p:scale>
        <a:sx n="33" d="100"/>
        <a:sy n="33" d="100"/>
      </p:scale>
      <p:origin x="0" y="-368"/>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368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A4FF2-6EBB-2C40-9484-3DC7E86E1463}" type="datetimeFigureOut">
              <a:rPr lang="en-US" smtClean="0"/>
              <a:t>10/5/23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1C734-5224-0B44-80CD-8839985C032B}" type="slidenum">
              <a:rPr lang="en-US" smtClean="0"/>
              <a:t>‹#›</a:t>
            </a:fld>
            <a:endParaRPr lang="en-US"/>
          </a:p>
        </p:txBody>
      </p:sp>
    </p:spTree>
    <p:extLst>
      <p:ext uri="{BB962C8B-B14F-4D97-AF65-F5344CB8AC3E}">
        <p14:creationId xmlns:p14="http://schemas.microsoft.com/office/powerpoint/2010/main" val="4118190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a:t>
            </a:fld>
            <a:endParaRPr lang="en-US"/>
          </a:p>
        </p:txBody>
      </p:sp>
    </p:spTree>
    <p:extLst>
      <p:ext uri="{BB962C8B-B14F-4D97-AF65-F5344CB8AC3E}">
        <p14:creationId xmlns:p14="http://schemas.microsoft.com/office/powerpoint/2010/main" val="1784095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3</a:t>
            </a:fld>
            <a:endParaRPr lang="en-US"/>
          </a:p>
        </p:txBody>
      </p:sp>
    </p:spTree>
    <p:extLst>
      <p:ext uri="{BB962C8B-B14F-4D97-AF65-F5344CB8AC3E}">
        <p14:creationId xmlns:p14="http://schemas.microsoft.com/office/powerpoint/2010/main" val="129095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4</a:t>
            </a:fld>
            <a:endParaRPr lang="en-US"/>
          </a:p>
        </p:txBody>
      </p:sp>
    </p:spTree>
    <p:extLst>
      <p:ext uri="{BB962C8B-B14F-4D97-AF65-F5344CB8AC3E}">
        <p14:creationId xmlns:p14="http://schemas.microsoft.com/office/powerpoint/2010/main" val="3044005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5</a:t>
            </a:fld>
            <a:endParaRPr lang="en-US"/>
          </a:p>
        </p:txBody>
      </p:sp>
    </p:spTree>
    <p:extLst>
      <p:ext uri="{BB962C8B-B14F-4D97-AF65-F5344CB8AC3E}">
        <p14:creationId xmlns:p14="http://schemas.microsoft.com/office/powerpoint/2010/main" val="2348111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6</a:t>
            </a:fld>
            <a:endParaRPr lang="en-US"/>
          </a:p>
        </p:txBody>
      </p:sp>
    </p:spTree>
    <p:extLst>
      <p:ext uri="{BB962C8B-B14F-4D97-AF65-F5344CB8AC3E}">
        <p14:creationId xmlns:p14="http://schemas.microsoft.com/office/powerpoint/2010/main" val="2233807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7</a:t>
            </a:fld>
            <a:endParaRPr lang="en-US"/>
          </a:p>
        </p:txBody>
      </p:sp>
    </p:spTree>
    <p:extLst>
      <p:ext uri="{BB962C8B-B14F-4D97-AF65-F5344CB8AC3E}">
        <p14:creationId xmlns:p14="http://schemas.microsoft.com/office/powerpoint/2010/main" val="789504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8</a:t>
            </a:fld>
            <a:endParaRPr lang="en-US"/>
          </a:p>
        </p:txBody>
      </p:sp>
    </p:spTree>
    <p:extLst>
      <p:ext uri="{BB962C8B-B14F-4D97-AF65-F5344CB8AC3E}">
        <p14:creationId xmlns:p14="http://schemas.microsoft.com/office/powerpoint/2010/main" val="399209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9</a:t>
            </a:fld>
            <a:endParaRPr lang="en-US"/>
          </a:p>
        </p:txBody>
      </p:sp>
    </p:spTree>
    <p:extLst>
      <p:ext uri="{BB962C8B-B14F-4D97-AF65-F5344CB8AC3E}">
        <p14:creationId xmlns:p14="http://schemas.microsoft.com/office/powerpoint/2010/main" val="25355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10</a:t>
            </a:fld>
            <a:endParaRPr lang="en-US"/>
          </a:p>
        </p:txBody>
      </p:sp>
    </p:spTree>
    <p:extLst>
      <p:ext uri="{BB962C8B-B14F-4D97-AF65-F5344CB8AC3E}">
        <p14:creationId xmlns:p14="http://schemas.microsoft.com/office/powerpoint/2010/main" val="2171976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11</a:t>
            </a:fld>
            <a:endParaRPr lang="en-US"/>
          </a:p>
        </p:txBody>
      </p:sp>
    </p:spTree>
    <p:extLst>
      <p:ext uri="{BB962C8B-B14F-4D97-AF65-F5344CB8AC3E}">
        <p14:creationId xmlns:p14="http://schemas.microsoft.com/office/powerpoint/2010/main" val="28053994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12</a:t>
            </a:fld>
            <a:endParaRPr lang="en-US"/>
          </a:p>
        </p:txBody>
      </p:sp>
    </p:spTree>
    <p:extLst>
      <p:ext uri="{BB962C8B-B14F-4D97-AF65-F5344CB8AC3E}">
        <p14:creationId xmlns:p14="http://schemas.microsoft.com/office/powerpoint/2010/main" val="3370438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13</a:t>
            </a:fld>
            <a:endParaRPr lang="en-US"/>
          </a:p>
        </p:txBody>
      </p:sp>
    </p:spTree>
    <p:extLst>
      <p:ext uri="{BB962C8B-B14F-4D97-AF65-F5344CB8AC3E}">
        <p14:creationId xmlns:p14="http://schemas.microsoft.com/office/powerpoint/2010/main" val="3217861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14</a:t>
            </a:fld>
            <a:endParaRPr lang="en-US"/>
          </a:p>
        </p:txBody>
      </p:sp>
    </p:spTree>
    <p:extLst>
      <p:ext uri="{BB962C8B-B14F-4D97-AF65-F5344CB8AC3E}">
        <p14:creationId xmlns:p14="http://schemas.microsoft.com/office/powerpoint/2010/main" val="38446648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15</a:t>
            </a:fld>
            <a:endParaRPr lang="en-US"/>
          </a:p>
        </p:txBody>
      </p:sp>
    </p:spTree>
    <p:extLst>
      <p:ext uri="{BB962C8B-B14F-4D97-AF65-F5344CB8AC3E}">
        <p14:creationId xmlns:p14="http://schemas.microsoft.com/office/powerpoint/2010/main" val="293075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17</a:t>
            </a:fld>
            <a:endParaRPr lang="en-US"/>
          </a:p>
        </p:txBody>
      </p:sp>
    </p:spTree>
    <p:extLst>
      <p:ext uri="{BB962C8B-B14F-4D97-AF65-F5344CB8AC3E}">
        <p14:creationId xmlns:p14="http://schemas.microsoft.com/office/powerpoint/2010/main" val="8534574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18</a:t>
            </a:fld>
            <a:endParaRPr lang="en-US"/>
          </a:p>
        </p:txBody>
      </p:sp>
    </p:spTree>
    <p:extLst>
      <p:ext uri="{BB962C8B-B14F-4D97-AF65-F5344CB8AC3E}">
        <p14:creationId xmlns:p14="http://schemas.microsoft.com/office/powerpoint/2010/main" val="4285751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21C734-5224-0B44-80CD-8839985C032B}" type="slidenum">
              <a:rPr lang="en-US" smtClean="0"/>
              <a:t>19</a:t>
            </a:fld>
            <a:endParaRPr lang="en-US"/>
          </a:p>
        </p:txBody>
      </p:sp>
    </p:spTree>
    <p:extLst>
      <p:ext uri="{BB962C8B-B14F-4D97-AF65-F5344CB8AC3E}">
        <p14:creationId xmlns:p14="http://schemas.microsoft.com/office/powerpoint/2010/main" val="1835870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2D5AE-CF3C-BDC7-470C-87529F926A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C7A13DB-8815-5BAC-1C15-4CE9DF39CB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8397EA-2635-85E5-BA15-4CF0D8DF4762}"/>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5" name="Footer Placeholder 4">
            <a:extLst>
              <a:ext uri="{FF2B5EF4-FFF2-40B4-BE49-F238E27FC236}">
                <a16:creationId xmlns:a16="http://schemas.microsoft.com/office/drawing/2014/main" id="{757E0374-7C0B-0A1D-102A-ACE41ABA84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5F0CF2-4847-CC79-A37C-DB507F052AE7}"/>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4139465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C0A7-69A7-4CB6-35F7-4AEAEDA3FD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B13068-F996-E5FB-152B-229B1EAE3F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3BECEF-AFB2-A892-B7CC-0A7D917AABAD}"/>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5" name="Footer Placeholder 4">
            <a:extLst>
              <a:ext uri="{FF2B5EF4-FFF2-40B4-BE49-F238E27FC236}">
                <a16:creationId xmlns:a16="http://schemas.microsoft.com/office/drawing/2014/main" id="{29F2A945-55A4-87C8-6D1A-38C71836A1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2F03AD-CCD7-73A1-85B0-07052B0469FD}"/>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62190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2454-DD62-9287-7AC1-32CDD77DEA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AEB8FBA-DCD4-80C1-BDB1-86D6F72930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1EAE2DD-51BE-CF10-5060-2776E1BEF67E}"/>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5" name="Footer Placeholder 4">
            <a:extLst>
              <a:ext uri="{FF2B5EF4-FFF2-40B4-BE49-F238E27FC236}">
                <a16:creationId xmlns:a16="http://schemas.microsoft.com/office/drawing/2014/main" id="{99DF5B4A-E3D6-E4D8-1A29-2F48CDB98F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B40B04-F2F7-959A-9287-BA63EF654F44}"/>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3514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FDB-4224-E04C-4B95-F10916C348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8AD6E7-55A0-E6B4-2B1F-1F531CA66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79524D-F4E5-019D-3B8A-5319B5112A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A1F58E-F226-DB16-8CEE-473318CB3185}"/>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6" name="Footer Placeholder 5">
            <a:extLst>
              <a:ext uri="{FF2B5EF4-FFF2-40B4-BE49-F238E27FC236}">
                <a16:creationId xmlns:a16="http://schemas.microsoft.com/office/drawing/2014/main" id="{F6BBBD6E-6C43-768E-6505-37389BAFF7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46BC0A-374D-F72E-BFE9-12AF72DE6991}"/>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3585215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6722-C6B0-6F8F-F103-AD95D7B8F6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EE121B-24A4-47E6-12EE-B9955EA1EC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BD62DC2-D3EA-2D99-BCD6-C4A59118B8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E5BBAC5-0975-D7A1-57E3-5096E1CA61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26E55A-58B7-E1DC-5B7C-105A1A00BE6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79CE14-FA21-E727-7F2E-440357A77126}"/>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8" name="Footer Placeholder 7">
            <a:extLst>
              <a:ext uri="{FF2B5EF4-FFF2-40B4-BE49-F238E27FC236}">
                <a16:creationId xmlns:a16="http://schemas.microsoft.com/office/drawing/2014/main" id="{FCC1F308-E9EA-F34D-569B-D1532533D9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C70215-9240-1BC6-043A-D6527D54AE07}"/>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2779804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55FC9-FFF0-630A-21F7-8D608975428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43B556A-528C-4CBB-D6D7-0CC67531C3F8}"/>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4" name="Footer Placeholder 3">
            <a:extLst>
              <a:ext uri="{FF2B5EF4-FFF2-40B4-BE49-F238E27FC236}">
                <a16:creationId xmlns:a16="http://schemas.microsoft.com/office/drawing/2014/main" id="{2AE84A8C-5E28-4AFD-E40D-E445D0CE87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D26B67-A2F7-0106-953E-DB5F0696AF8C}"/>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169826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56CB5C-243F-0CA4-E8C0-0C3318141930}"/>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3" name="Footer Placeholder 2">
            <a:extLst>
              <a:ext uri="{FF2B5EF4-FFF2-40B4-BE49-F238E27FC236}">
                <a16:creationId xmlns:a16="http://schemas.microsoft.com/office/drawing/2014/main" id="{52A47145-1BBE-EC69-6085-D33730FCEB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DC06714-8E38-537C-35A2-F234FB958679}"/>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330501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794B-AE99-CB4A-F9DE-3B73614060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1AF3C25-C510-A376-86AE-F5268438C7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FA1CB9E-4B4D-7C1B-9DB2-7E5B678718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B4704B-778A-6B11-AFA7-A8921C6DA56A}"/>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6" name="Footer Placeholder 5">
            <a:extLst>
              <a:ext uri="{FF2B5EF4-FFF2-40B4-BE49-F238E27FC236}">
                <a16:creationId xmlns:a16="http://schemas.microsoft.com/office/drawing/2014/main" id="{80E700F7-F953-5B27-FFC4-BEAEC3FA75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920695-0AB4-EB72-35B2-440E05016303}"/>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2948864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AE9AC-4100-5488-4FAC-4B2D7506EA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17167D1-C89C-8405-159D-9E7E21956D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8A20D7-99EA-4DF0-7F70-D0BC0872F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6181A0-FA4C-F004-93C1-45E7B79E265C}"/>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6" name="Footer Placeholder 5">
            <a:extLst>
              <a:ext uri="{FF2B5EF4-FFF2-40B4-BE49-F238E27FC236}">
                <a16:creationId xmlns:a16="http://schemas.microsoft.com/office/drawing/2014/main" id="{51DC3B21-EF31-1542-6F6E-C1CFEFB22C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6C7744-B1E1-0F6A-7B01-1C8EC9F4AA70}"/>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3612644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BC5C6-FA26-D346-FB05-3C577ECAA2E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41A69-8E10-70A8-CD09-2F15C7BB94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EA6B6E-A9E7-83FD-EDFD-BAEBBC6A7A10}"/>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5" name="Footer Placeholder 4">
            <a:extLst>
              <a:ext uri="{FF2B5EF4-FFF2-40B4-BE49-F238E27FC236}">
                <a16:creationId xmlns:a16="http://schemas.microsoft.com/office/drawing/2014/main" id="{891D1526-8C09-C904-D826-106E650CAD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B6CB44-46CD-B01E-522B-986ABA7E64D7}"/>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1566035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76ADB5-3201-4739-E487-6AD10F51DE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CBC3A2-5E6E-545C-E15A-9A4E65F448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AE4EF7-F27B-D4BE-8B07-E5B7F047830E}"/>
              </a:ext>
            </a:extLst>
          </p:cNvPr>
          <p:cNvSpPr>
            <a:spLocks noGrp="1"/>
          </p:cNvSpPr>
          <p:nvPr>
            <p:ph type="dt" sz="half" idx="10"/>
          </p:nvPr>
        </p:nvSpPr>
        <p:spPr/>
        <p:txBody>
          <a:bodyPr/>
          <a:lstStyle/>
          <a:p>
            <a:fld id="{C0735AFD-E170-504B-8B60-E5A4CE7B7CC2}" type="datetimeFigureOut">
              <a:rPr lang="en-US" smtClean="0"/>
              <a:t>10/5/23</a:t>
            </a:fld>
            <a:endParaRPr lang="en-US"/>
          </a:p>
        </p:txBody>
      </p:sp>
      <p:sp>
        <p:nvSpPr>
          <p:cNvPr id="5" name="Footer Placeholder 4">
            <a:extLst>
              <a:ext uri="{FF2B5EF4-FFF2-40B4-BE49-F238E27FC236}">
                <a16:creationId xmlns:a16="http://schemas.microsoft.com/office/drawing/2014/main" id="{69F87938-6547-C832-757C-AB6FF451E9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4BE41A-069C-958A-8B48-00A648CA195B}"/>
              </a:ext>
            </a:extLst>
          </p:cNvPr>
          <p:cNvSpPr>
            <a:spLocks noGrp="1"/>
          </p:cNvSpPr>
          <p:nvPr>
            <p:ph type="sldNum" sz="quarter" idx="12"/>
          </p:nvPr>
        </p:nvSpPr>
        <p:spPr/>
        <p:txBody>
          <a:bodyPr/>
          <a:lstStyle/>
          <a:p>
            <a:fld id="{AD20BE5C-DEDD-0B48-89AD-D66BE1F6265F}" type="slidenum">
              <a:rPr lang="en-US" smtClean="0"/>
              <a:t>‹#›</a:t>
            </a:fld>
            <a:endParaRPr lang="en-US"/>
          </a:p>
        </p:txBody>
      </p:sp>
    </p:spTree>
    <p:extLst>
      <p:ext uri="{BB962C8B-B14F-4D97-AF65-F5344CB8AC3E}">
        <p14:creationId xmlns:p14="http://schemas.microsoft.com/office/powerpoint/2010/main" val="1849518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7C076B-41B0-6BD6-2010-B71A5679DC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1228C6-2EB7-9583-3F35-4C2F05672D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19EA7D-CE01-DDB6-5158-81BF0F58E0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735AFD-E170-504B-8B60-E5A4CE7B7CC2}" type="datetimeFigureOut">
              <a:rPr lang="en-US" smtClean="0"/>
              <a:t>10/5/23</a:t>
            </a:fld>
            <a:endParaRPr lang="en-US"/>
          </a:p>
        </p:txBody>
      </p:sp>
      <p:sp>
        <p:nvSpPr>
          <p:cNvPr id="5" name="Footer Placeholder 4">
            <a:extLst>
              <a:ext uri="{FF2B5EF4-FFF2-40B4-BE49-F238E27FC236}">
                <a16:creationId xmlns:a16="http://schemas.microsoft.com/office/drawing/2014/main" id="{7DCF0403-B47B-A8D6-0ABC-0FAB759DD3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CDE42C7-CAD7-F30D-752D-1B79E37A89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20BE5C-DEDD-0B48-89AD-D66BE1F6265F}" type="slidenum">
              <a:rPr lang="en-US" smtClean="0"/>
              <a:t>‹#›</a:t>
            </a:fld>
            <a:endParaRPr lang="en-US"/>
          </a:p>
        </p:txBody>
      </p:sp>
    </p:spTree>
    <p:extLst>
      <p:ext uri="{BB962C8B-B14F-4D97-AF65-F5344CB8AC3E}">
        <p14:creationId xmlns:p14="http://schemas.microsoft.com/office/powerpoint/2010/main" val="3054111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independent.co.uk/news/uk/home-news/met-police-unlawful-search-boy-b2200251.html.%20Accessed%2010%20Oct.%202023"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B56EF-5EE6-BE26-8BE3-ADD27D988264}"/>
              </a:ext>
            </a:extLst>
          </p:cNvPr>
          <p:cNvSpPr>
            <a:spLocks noGrp="1"/>
          </p:cNvSpPr>
          <p:nvPr>
            <p:ph type="ctrTitle"/>
          </p:nvPr>
        </p:nvSpPr>
        <p:spPr>
          <a:xfrm>
            <a:off x="890338" y="640080"/>
            <a:ext cx="3734014" cy="3566160"/>
          </a:xfrm>
        </p:spPr>
        <p:txBody>
          <a:bodyPr anchor="b">
            <a:normAutofit/>
          </a:bodyPr>
          <a:lstStyle/>
          <a:p>
            <a:pPr algn="l"/>
            <a:r>
              <a:rPr lang="en-GB" sz="2600" b="1" dirty="0">
                <a:latin typeface="Arial" panose="020B0604020202020204" pitchFamily="34" charset="0"/>
                <a:ea typeface="Times New Roman" panose="02020603050405020304" pitchFamily="18" charset="0"/>
              </a:rPr>
              <a:t>W</a:t>
            </a:r>
            <a:r>
              <a:rPr lang="en-GB" sz="2600" b="1" dirty="0">
                <a:effectLst/>
                <a:latin typeface="Arial" panose="020B0604020202020204" pitchFamily="34" charset="0"/>
                <a:ea typeface="Times New Roman" panose="02020603050405020304" pitchFamily="18" charset="0"/>
              </a:rPr>
              <a:t>hy it is essential that the police use the stop search powers fairly and the impact upon modern society and policing when this is not done effectively. </a:t>
            </a:r>
            <a:br>
              <a:rPr lang="en-GB" sz="2600" dirty="0">
                <a:effectLst/>
                <a:latin typeface="Times New Roman" panose="02020603050405020304" pitchFamily="18" charset="0"/>
                <a:ea typeface="Times New Roman" panose="02020603050405020304" pitchFamily="18" charset="0"/>
              </a:rPr>
            </a:br>
            <a:endParaRPr lang="en-US" sz="2600" dirty="0"/>
          </a:p>
        </p:txBody>
      </p:sp>
      <p:sp>
        <p:nvSpPr>
          <p:cNvPr id="3" name="Subtitle 2">
            <a:extLst>
              <a:ext uri="{FF2B5EF4-FFF2-40B4-BE49-F238E27FC236}">
                <a16:creationId xmlns:a16="http://schemas.microsoft.com/office/drawing/2014/main" id="{CC6F99E1-318C-6736-7A77-ABCD22C2FFDE}"/>
              </a:ext>
            </a:extLst>
          </p:cNvPr>
          <p:cNvSpPr>
            <a:spLocks noGrp="1"/>
          </p:cNvSpPr>
          <p:nvPr>
            <p:ph type="subTitle" idx="1"/>
          </p:nvPr>
        </p:nvSpPr>
        <p:spPr>
          <a:xfrm>
            <a:off x="890339" y="4636008"/>
            <a:ext cx="3734014" cy="1572768"/>
          </a:xfrm>
        </p:spPr>
        <p:txBody>
          <a:bodyPr>
            <a:normAutofit/>
          </a:bodyPr>
          <a:lstStyle/>
          <a:p>
            <a:pPr algn="l"/>
            <a:r>
              <a:rPr lang="en-US" b="1"/>
              <a:t>Daniel Hurford </a:t>
            </a:r>
          </a:p>
          <a:p>
            <a:pPr algn="l"/>
            <a:r>
              <a:rPr lang="en-US" b="1"/>
              <a:t>(2103530)</a:t>
            </a:r>
          </a:p>
        </p:txBody>
      </p:sp>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ice officer looking at a person&#10;&#10;Description automatically generated">
            <a:extLst>
              <a:ext uri="{FF2B5EF4-FFF2-40B4-BE49-F238E27FC236}">
                <a16:creationId xmlns:a16="http://schemas.microsoft.com/office/drawing/2014/main" id="{63D66419-7F4A-F114-D741-990618A4764E}"/>
              </a:ext>
            </a:extLst>
          </p:cNvPr>
          <p:cNvPicPr>
            <a:picLocks noChangeAspect="1"/>
          </p:cNvPicPr>
          <p:nvPr/>
        </p:nvPicPr>
        <p:blipFill rotWithShape="1">
          <a:blip r:embed="rId3"/>
          <a:srcRect l="9846" r="3925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96843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1253-253A-DBB3-C64D-7EFDF684126F}"/>
              </a:ext>
            </a:extLst>
          </p:cNvPr>
          <p:cNvSpPr>
            <a:spLocks noGrp="1"/>
          </p:cNvSpPr>
          <p:nvPr>
            <p:ph type="title"/>
          </p:nvPr>
        </p:nvSpPr>
        <p:spPr/>
        <p:txBody>
          <a:bodyPr/>
          <a:lstStyle/>
          <a:p>
            <a:r>
              <a:rPr lang="en-US" dirty="0"/>
              <a:t>This presentation will cover:</a:t>
            </a:r>
            <a:br>
              <a:rPr lang="en-US" dirty="0"/>
            </a:br>
            <a:endParaRPr lang="en-US" dirty="0"/>
          </a:p>
        </p:txBody>
      </p:sp>
      <p:sp>
        <p:nvSpPr>
          <p:cNvPr id="3" name="Content Placeholder 2">
            <a:extLst>
              <a:ext uri="{FF2B5EF4-FFF2-40B4-BE49-F238E27FC236}">
                <a16:creationId xmlns:a16="http://schemas.microsoft.com/office/drawing/2014/main" id="{483B3504-4462-B6EE-2ADC-2F4CA8AD00BD}"/>
              </a:ext>
            </a:extLst>
          </p:cNvPr>
          <p:cNvSpPr>
            <a:spLocks noGrp="1"/>
          </p:cNvSpPr>
          <p:nvPr>
            <p:ph idx="1"/>
          </p:nvPr>
        </p:nvSpPr>
        <p:spPr>
          <a:xfrm>
            <a:off x="385764" y="1747182"/>
            <a:ext cx="8134349" cy="4344433"/>
          </a:xfrm>
        </p:spPr>
        <p:txBody>
          <a:bodyPr>
            <a:normAutofit lnSpcReduction="10000"/>
          </a:bodyPr>
          <a:lstStyle/>
          <a:p>
            <a:r>
              <a:rPr lang="en-US" sz="2000" dirty="0"/>
              <a:t>PACE Section 1</a:t>
            </a:r>
          </a:p>
          <a:p>
            <a:r>
              <a:rPr lang="en-US" sz="2000" dirty="0"/>
              <a:t>History of the police</a:t>
            </a:r>
          </a:p>
          <a:p>
            <a:r>
              <a:rPr lang="en-US" sz="2000" dirty="0"/>
              <a:t>When stop and search is used</a:t>
            </a:r>
          </a:p>
          <a:p>
            <a:r>
              <a:rPr lang="en-US" sz="2000" dirty="0"/>
              <a:t>Types of stop and search</a:t>
            </a:r>
          </a:p>
          <a:p>
            <a:r>
              <a:rPr lang="en-US" sz="2000" dirty="0"/>
              <a:t>Person stop search</a:t>
            </a:r>
          </a:p>
          <a:p>
            <a:r>
              <a:rPr lang="en-US" sz="2000" dirty="0"/>
              <a:t>Vehicle stop search</a:t>
            </a:r>
          </a:p>
          <a:p>
            <a:r>
              <a:rPr lang="en-GB" sz="2000" dirty="0">
                <a:effectLst/>
                <a:latin typeface="Arial" panose="020B0604020202020204" pitchFamily="34" charset="0"/>
                <a:ea typeface="Times New Roman" panose="02020603050405020304" pitchFamily="18" charset="0"/>
              </a:rPr>
              <a:t>What is fair and effective of stop and search?</a:t>
            </a:r>
          </a:p>
          <a:p>
            <a:r>
              <a:rPr lang="en-GB" sz="2000" kern="0" dirty="0">
                <a:effectLst/>
                <a:latin typeface="Arial" panose="020B0604020202020204" pitchFamily="34" charset="0"/>
                <a:ea typeface="Times New Roman" panose="02020603050405020304" pitchFamily="18" charset="0"/>
              </a:rPr>
              <a:t>Why does it matter how the police use stop and search?</a:t>
            </a:r>
          </a:p>
          <a:p>
            <a:r>
              <a:rPr lang="en-GB" sz="2000" dirty="0">
                <a:effectLst/>
                <a:latin typeface="Arial" panose="020B0604020202020204" pitchFamily="34" charset="0"/>
                <a:ea typeface="Times New Roman" panose="02020603050405020304" pitchFamily="18" charset="0"/>
              </a:rPr>
              <a:t>The value of using the powers appropriately</a:t>
            </a:r>
          </a:p>
          <a:p>
            <a:r>
              <a:rPr lang="en-GB" sz="2000" dirty="0">
                <a:effectLst/>
                <a:latin typeface="Arial" panose="020B0604020202020204" pitchFamily="34" charset="0"/>
                <a:ea typeface="Times New Roman" panose="02020603050405020304" pitchFamily="18" charset="0"/>
              </a:rPr>
              <a:t>The importance of following correct and proper processes</a:t>
            </a:r>
            <a:endParaRPr lang="en-GB" sz="2000" kern="0" dirty="0">
              <a:effectLst/>
              <a:latin typeface="Arial" panose="020B0604020202020204" pitchFamily="34" charset="0"/>
              <a:ea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rPr>
              <a:t>Potential consequences of using the powers incorrectly</a:t>
            </a:r>
            <a:endParaRPr lang="en-US" sz="2000" dirty="0"/>
          </a:p>
          <a:p>
            <a:pPr algn="ctr"/>
            <a:endParaRPr lang="en-US" dirty="0"/>
          </a:p>
          <a:p>
            <a:pPr algn="ctr"/>
            <a:endParaRPr lang="en-US" dirty="0"/>
          </a:p>
          <a:p>
            <a:endParaRPr lang="en-US" dirty="0"/>
          </a:p>
          <a:p>
            <a:endParaRPr lang="en-US" dirty="0"/>
          </a:p>
        </p:txBody>
      </p:sp>
    </p:spTree>
    <p:extLst>
      <p:ext uri="{BB962C8B-B14F-4D97-AF65-F5344CB8AC3E}">
        <p14:creationId xmlns:p14="http://schemas.microsoft.com/office/powerpoint/2010/main" val="3943415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7B6D3-D1C6-D352-015A-E9ADAF85874B}"/>
              </a:ext>
            </a:extLst>
          </p:cNvPr>
          <p:cNvSpPr>
            <a:spLocks noGrp="1"/>
          </p:cNvSpPr>
          <p:nvPr>
            <p:ph type="title"/>
          </p:nvPr>
        </p:nvSpPr>
        <p:spPr/>
        <p:txBody>
          <a:bodyPr>
            <a:normAutofit/>
          </a:bodyPr>
          <a:lstStyle/>
          <a:p>
            <a:r>
              <a:rPr lang="en-GB" sz="2400" dirty="0">
                <a:effectLst/>
                <a:latin typeface="Arial" panose="020B0604020202020204" pitchFamily="34" charset="0"/>
                <a:ea typeface="Times New Roman" panose="02020603050405020304" pitchFamily="18" charset="0"/>
              </a:rPr>
              <a:t>What do we mean by stop and search?</a:t>
            </a:r>
            <a:br>
              <a:rPr lang="en-GB" sz="2400" dirty="0">
                <a:effectLst/>
                <a:latin typeface="Times New Roman" panose="02020603050405020304" pitchFamily="18" charset="0"/>
                <a:ea typeface="Times New Roman" panose="02020603050405020304" pitchFamily="18" charset="0"/>
              </a:rPr>
            </a:br>
            <a:endParaRPr lang="en-US" sz="2400" dirty="0"/>
          </a:p>
        </p:txBody>
      </p:sp>
      <p:sp>
        <p:nvSpPr>
          <p:cNvPr id="3" name="Content Placeholder 2">
            <a:extLst>
              <a:ext uri="{FF2B5EF4-FFF2-40B4-BE49-F238E27FC236}">
                <a16:creationId xmlns:a16="http://schemas.microsoft.com/office/drawing/2014/main" id="{C9FA298F-1D70-6AED-8E6A-E7A1BE0FF35E}"/>
              </a:ext>
            </a:extLst>
          </p:cNvPr>
          <p:cNvSpPr>
            <a:spLocks noGrp="1"/>
          </p:cNvSpPr>
          <p:nvPr>
            <p:ph idx="1"/>
          </p:nvPr>
        </p:nvSpPr>
        <p:spPr/>
        <p:txBody>
          <a:bodyPr/>
          <a:lstStyle/>
          <a:p>
            <a:r>
              <a:rPr lang="en-US" dirty="0"/>
              <a:t>Stop and Searches under Section 1 Police and Criminal Evidence Act 1984 (PACE) says:</a:t>
            </a:r>
          </a:p>
          <a:p>
            <a:r>
              <a:rPr lang="en-US" dirty="0"/>
              <a:t>”A </a:t>
            </a:r>
            <a:r>
              <a:rPr lang="en-US" dirty="0">
                <a:solidFill>
                  <a:srgbClr val="FF0000"/>
                </a:solidFill>
              </a:rPr>
              <a:t>police constable </a:t>
            </a:r>
            <a:r>
              <a:rPr lang="en-US" dirty="0"/>
              <a:t>may </a:t>
            </a:r>
            <a:r>
              <a:rPr lang="en-US" dirty="0">
                <a:solidFill>
                  <a:srgbClr val="FF0000"/>
                </a:solidFill>
              </a:rPr>
              <a:t>detain</a:t>
            </a:r>
            <a:r>
              <a:rPr lang="en-US" dirty="0"/>
              <a:t> in order to </a:t>
            </a:r>
            <a:r>
              <a:rPr lang="en-US" dirty="0">
                <a:solidFill>
                  <a:srgbClr val="FF0000"/>
                </a:solidFill>
              </a:rPr>
              <a:t>search</a:t>
            </a:r>
            <a:r>
              <a:rPr lang="en-US" dirty="0"/>
              <a:t> any </a:t>
            </a:r>
            <a:r>
              <a:rPr lang="en-US" dirty="0">
                <a:solidFill>
                  <a:srgbClr val="FF0000"/>
                </a:solidFill>
              </a:rPr>
              <a:t>person</a:t>
            </a:r>
            <a:r>
              <a:rPr lang="en-US" dirty="0"/>
              <a:t>,</a:t>
            </a:r>
            <a:r>
              <a:rPr lang="en-US" dirty="0">
                <a:solidFill>
                  <a:srgbClr val="FF0000"/>
                </a:solidFill>
              </a:rPr>
              <a:t> vehicle </a:t>
            </a:r>
            <a:r>
              <a:rPr lang="en-US" dirty="0"/>
              <a:t>or anything which is </a:t>
            </a:r>
            <a:r>
              <a:rPr lang="en-US" dirty="0">
                <a:solidFill>
                  <a:srgbClr val="FF0000"/>
                </a:solidFill>
              </a:rPr>
              <a:t>in</a:t>
            </a:r>
            <a:r>
              <a:rPr lang="en-US" dirty="0"/>
              <a:t> or </a:t>
            </a:r>
            <a:r>
              <a:rPr lang="en-US" dirty="0">
                <a:solidFill>
                  <a:srgbClr val="FF0000"/>
                </a:solidFill>
              </a:rPr>
              <a:t>on</a:t>
            </a:r>
            <a:r>
              <a:rPr lang="en-US" dirty="0"/>
              <a:t> a vehicle, in </a:t>
            </a:r>
            <a:r>
              <a:rPr lang="en-US" dirty="0">
                <a:solidFill>
                  <a:srgbClr val="FF0000"/>
                </a:solidFill>
              </a:rPr>
              <a:t>any place </a:t>
            </a:r>
            <a:r>
              <a:rPr lang="en-US" dirty="0"/>
              <a:t>to which the </a:t>
            </a:r>
            <a:r>
              <a:rPr lang="en-US" dirty="0">
                <a:solidFill>
                  <a:srgbClr val="FF0000"/>
                </a:solidFill>
              </a:rPr>
              <a:t>public</a:t>
            </a:r>
            <a:r>
              <a:rPr lang="en-US" dirty="0"/>
              <a:t> has </a:t>
            </a:r>
            <a:r>
              <a:rPr lang="en-US" dirty="0">
                <a:solidFill>
                  <a:srgbClr val="FF0000"/>
                </a:solidFill>
              </a:rPr>
              <a:t>access</a:t>
            </a:r>
            <a:r>
              <a:rPr lang="en-US" dirty="0"/>
              <a:t> if he or she has </a:t>
            </a:r>
            <a:r>
              <a:rPr lang="en-US" dirty="0">
                <a:solidFill>
                  <a:srgbClr val="FF0000"/>
                </a:solidFill>
              </a:rPr>
              <a:t>reasonable grounds </a:t>
            </a:r>
            <a:r>
              <a:rPr lang="en-US" dirty="0"/>
              <a:t>for </a:t>
            </a:r>
            <a:r>
              <a:rPr lang="en-US" dirty="0">
                <a:solidFill>
                  <a:srgbClr val="FF0000"/>
                </a:solidFill>
              </a:rPr>
              <a:t>suspecting</a:t>
            </a:r>
            <a:r>
              <a:rPr lang="en-US" dirty="0"/>
              <a:t> that </a:t>
            </a:r>
            <a:r>
              <a:rPr lang="en-US" dirty="0">
                <a:solidFill>
                  <a:srgbClr val="FF0000"/>
                </a:solidFill>
              </a:rPr>
              <a:t>stolen </a:t>
            </a:r>
            <a:r>
              <a:rPr lang="en-US" dirty="0"/>
              <a:t>or </a:t>
            </a:r>
            <a:r>
              <a:rPr lang="en-US" dirty="0">
                <a:solidFill>
                  <a:srgbClr val="FF0000"/>
                </a:solidFill>
              </a:rPr>
              <a:t>prohibited articles </a:t>
            </a:r>
            <a:r>
              <a:rPr lang="en-US" dirty="0"/>
              <a:t>will be found. Any such </a:t>
            </a:r>
            <a:r>
              <a:rPr lang="en-US" dirty="0">
                <a:solidFill>
                  <a:srgbClr val="FF0000"/>
                </a:solidFill>
              </a:rPr>
              <a:t>articles</a:t>
            </a:r>
            <a:r>
              <a:rPr lang="en-US" dirty="0"/>
              <a:t> found during a search maybe </a:t>
            </a:r>
            <a:r>
              <a:rPr lang="en-US" dirty="0">
                <a:solidFill>
                  <a:srgbClr val="FF0000"/>
                </a:solidFill>
              </a:rPr>
              <a:t>seized</a:t>
            </a:r>
            <a:r>
              <a:rPr lang="en-US" dirty="0"/>
              <a:t>”</a:t>
            </a:r>
          </a:p>
          <a:p>
            <a:endParaRPr lang="en-US" dirty="0"/>
          </a:p>
          <a:p>
            <a:r>
              <a:rPr lang="en-GB" sz="2000" i="1" dirty="0">
                <a:effectLst/>
                <a:latin typeface="+mj-lt"/>
              </a:rPr>
              <a:t>“detain powers allow Constables to hold people to carryout a procedure”</a:t>
            </a:r>
            <a:endParaRPr lang="en-GB" sz="2000" dirty="0">
              <a:effectLst/>
              <a:latin typeface="+mj-lt"/>
            </a:endParaRPr>
          </a:p>
          <a:p>
            <a:endParaRPr lang="en-US" dirty="0"/>
          </a:p>
        </p:txBody>
      </p:sp>
    </p:spTree>
    <p:extLst>
      <p:ext uri="{BB962C8B-B14F-4D97-AF65-F5344CB8AC3E}">
        <p14:creationId xmlns:p14="http://schemas.microsoft.com/office/powerpoint/2010/main" val="3537818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EF2AF-0F46-6223-DD97-ACB8826D3B61}"/>
              </a:ext>
            </a:extLst>
          </p:cNvPr>
          <p:cNvSpPr>
            <a:spLocks noGrp="1"/>
          </p:cNvSpPr>
          <p:nvPr>
            <p:ph type="title"/>
          </p:nvPr>
        </p:nvSpPr>
        <p:spPr>
          <a:xfrm>
            <a:off x="640080" y="325369"/>
            <a:ext cx="4368602" cy="1956841"/>
          </a:xfrm>
        </p:spPr>
        <p:txBody>
          <a:bodyPr anchor="b">
            <a:normAutofit/>
          </a:bodyPr>
          <a:lstStyle/>
          <a:p>
            <a:r>
              <a:rPr lang="en-US" sz="5400"/>
              <a:t>History of Stop &amp; Search</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2B133E-2668-4CEE-F073-23FEA29F84CA}"/>
              </a:ext>
            </a:extLst>
          </p:cNvPr>
          <p:cNvSpPr>
            <a:spLocks noGrp="1"/>
          </p:cNvSpPr>
          <p:nvPr>
            <p:ph idx="1"/>
          </p:nvPr>
        </p:nvSpPr>
        <p:spPr>
          <a:xfrm>
            <a:off x="640080" y="2872899"/>
            <a:ext cx="4243589" cy="3320668"/>
          </a:xfrm>
        </p:spPr>
        <p:txBody>
          <a:bodyPr>
            <a:normAutofit/>
          </a:bodyPr>
          <a:lstStyle/>
          <a:p>
            <a:r>
              <a:rPr lang="en-US" sz="1700" kern="100" dirty="0">
                <a:effectLst/>
                <a:latin typeface="Calibri" panose="020F0502020204030204" pitchFamily="34" charset="0"/>
                <a:ea typeface="Calibri" panose="020F0502020204030204" pitchFamily="34" charset="0"/>
                <a:cs typeface="Times New Roman" panose="02020603050405020304" pitchFamily="18" charset="0"/>
              </a:rPr>
              <a:t>Stop and search powers were exercised effectively in the 1981 Brixton Riots where the Metropolitan Police used the powers in operation “SWAMP” which targeted and tackled street crime. </a:t>
            </a:r>
          </a:p>
          <a:p>
            <a:r>
              <a:rPr lang="en-US" sz="1700" kern="100" dirty="0">
                <a:effectLst/>
                <a:latin typeface="Calibri" panose="020F0502020204030204" pitchFamily="34" charset="0"/>
                <a:ea typeface="Calibri" panose="020F0502020204030204" pitchFamily="34" charset="0"/>
                <a:cs typeface="Times New Roman" panose="02020603050405020304" pitchFamily="18" charset="0"/>
              </a:rPr>
              <a:t>Although on the 25</a:t>
            </a:r>
            <a:r>
              <a:rPr lang="en-US" sz="17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700" kern="100" dirty="0">
                <a:effectLst/>
                <a:latin typeface="Calibri" panose="020F0502020204030204" pitchFamily="34" charset="0"/>
                <a:ea typeface="Calibri" panose="020F0502020204030204" pitchFamily="34" charset="0"/>
                <a:cs typeface="Times New Roman" panose="02020603050405020304" pitchFamily="18" charset="0"/>
              </a:rPr>
              <a:t> of November 1981 in Lord Scarman report, it mentions the critical disproportionate and indiscriminate use of stop and search powers exercised by officers which were aimed at black and Asian people. From this Police &amp; Criminal Evidence Act (PACE)1984 was introduced.</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700" dirty="0"/>
          </a:p>
        </p:txBody>
      </p:sp>
      <p:pic>
        <p:nvPicPr>
          <p:cNvPr id="5" name="Picture 4" descr="A group of police officers holding shields&#10;&#10;Description automatically generated">
            <a:extLst>
              <a:ext uri="{FF2B5EF4-FFF2-40B4-BE49-F238E27FC236}">
                <a16:creationId xmlns:a16="http://schemas.microsoft.com/office/drawing/2014/main" id="{72283D74-AEE5-005E-0F17-C1D47AD458CF}"/>
              </a:ext>
            </a:extLst>
          </p:cNvPr>
          <p:cNvPicPr>
            <a:picLocks noChangeAspect="1"/>
          </p:cNvPicPr>
          <p:nvPr/>
        </p:nvPicPr>
        <p:blipFill rotWithShape="1">
          <a:blip r:embed="rId3"/>
          <a:srcRect l="17478" r="2936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75585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F89C4-1479-A3C3-EAB7-89F041B5DC35}"/>
              </a:ext>
            </a:extLst>
          </p:cNvPr>
          <p:cNvSpPr>
            <a:spLocks noGrp="1"/>
          </p:cNvSpPr>
          <p:nvPr>
            <p:ph type="title"/>
          </p:nvPr>
        </p:nvSpPr>
        <p:spPr>
          <a:xfrm>
            <a:off x="835153" y="14951"/>
            <a:ext cx="3816095" cy="1938076"/>
          </a:xfrm>
        </p:spPr>
        <p:txBody>
          <a:bodyPr>
            <a:normAutofit/>
          </a:bodyPr>
          <a:lstStyle/>
          <a:p>
            <a:r>
              <a:rPr lang="en-GB" sz="2800" dirty="0">
                <a:effectLst/>
                <a:latin typeface="Arial" panose="020B0604020202020204" pitchFamily="34" charset="0"/>
                <a:ea typeface="Times New Roman" panose="02020603050405020304" pitchFamily="18" charset="0"/>
              </a:rPr>
              <a:t>When is stop and search used? </a:t>
            </a:r>
            <a:br>
              <a:rPr lang="en-GB" sz="3400" dirty="0">
                <a:effectLst/>
                <a:latin typeface="Times New Roman" panose="02020603050405020304" pitchFamily="18" charset="0"/>
                <a:ea typeface="Times New Roman" panose="02020603050405020304" pitchFamily="18" charset="0"/>
              </a:rPr>
            </a:br>
            <a:endParaRPr lang="en-US" sz="3400" dirty="0"/>
          </a:p>
        </p:txBody>
      </p:sp>
      <p:sp>
        <p:nvSpPr>
          <p:cNvPr id="3" name="Content Placeholder 2">
            <a:extLst>
              <a:ext uri="{FF2B5EF4-FFF2-40B4-BE49-F238E27FC236}">
                <a16:creationId xmlns:a16="http://schemas.microsoft.com/office/drawing/2014/main" id="{2936F2C8-3F33-1E8F-176C-2C19B9AACE5B}"/>
              </a:ext>
            </a:extLst>
          </p:cNvPr>
          <p:cNvSpPr>
            <a:spLocks noGrp="1"/>
          </p:cNvSpPr>
          <p:nvPr>
            <p:ph idx="1"/>
          </p:nvPr>
        </p:nvSpPr>
        <p:spPr>
          <a:xfrm>
            <a:off x="305938" y="1634919"/>
            <a:ext cx="4420790" cy="5023056"/>
          </a:xfrm>
        </p:spPr>
        <p:txBody>
          <a:bodyPr>
            <a:normAutofit fontScale="92500" lnSpcReduction="20000"/>
          </a:bodyPr>
          <a:lstStyle/>
          <a:p>
            <a:pPr marL="0" indent="0">
              <a:buNone/>
            </a:pPr>
            <a:r>
              <a:rPr lang="en-US" sz="1300" dirty="0"/>
              <a:t>Stop and Search allows a constable to hold and detain a person or vehicle to carryout a stop and search procedure.</a:t>
            </a:r>
          </a:p>
          <a:p>
            <a:pPr marL="0" indent="0">
              <a:buNone/>
            </a:pPr>
            <a:r>
              <a:rPr lang="en-US" sz="1300" dirty="0"/>
              <a:t>Stop Searches are used to identify, control and address drug offences, burglary, theft and terrorism, any act that link them to a criminal case or conviction.</a:t>
            </a:r>
          </a:p>
          <a:p>
            <a:pPr marL="0" indent="0">
              <a:buNone/>
            </a:pPr>
            <a:endParaRPr lang="en-US" sz="1300" dirty="0"/>
          </a:p>
          <a:p>
            <a:pPr marL="0" indent="0">
              <a:buNone/>
            </a:pPr>
            <a:r>
              <a:rPr lang="en-US" sz="1300" dirty="0"/>
              <a:t> A officer can stop search under different circumstances, these are:</a:t>
            </a:r>
          </a:p>
          <a:p>
            <a:pPr>
              <a:buFont typeface="Arial" panose="020B0604020202020204" pitchFamily="34" charset="0"/>
              <a:buChar char="•"/>
            </a:pPr>
            <a:r>
              <a:rPr lang="en-GB" sz="1300" b="0" i="0" u="none" strike="noStrike" dirty="0">
                <a:effectLst/>
                <a:latin typeface="Lato" panose="020F0502020204030203" pitchFamily="34" charset="0"/>
              </a:rPr>
              <a:t>When serious violence or disorder is in the area</a:t>
            </a:r>
          </a:p>
          <a:p>
            <a:pPr>
              <a:buFont typeface="Arial" panose="020B0604020202020204" pitchFamily="34" charset="0"/>
              <a:buChar char="•"/>
            </a:pPr>
            <a:r>
              <a:rPr lang="en-GB" sz="1300" b="0" i="0" u="none" strike="noStrike" dirty="0">
                <a:effectLst/>
                <a:latin typeface="Lato" panose="020F0502020204030203" pitchFamily="34" charset="0"/>
              </a:rPr>
              <a:t>When officers match a descriptions of suspect</a:t>
            </a:r>
          </a:p>
          <a:p>
            <a:pPr>
              <a:buFont typeface="Arial" panose="020B0604020202020204" pitchFamily="34" charset="0"/>
              <a:buChar char="•"/>
            </a:pPr>
            <a:r>
              <a:rPr lang="en-GB" sz="1300" b="0" i="0" u="none" strike="noStrike" dirty="0">
                <a:effectLst/>
                <a:latin typeface="Lato" panose="020F0502020204030203" pitchFamily="34" charset="0"/>
              </a:rPr>
              <a:t>When an officer has reasonable grounds to suspect/ knows</a:t>
            </a:r>
          </a:p>
          <a:p>
            <a:r>
              <a:rPr lang="en-GB" sz="1300" b="0" i="0" u="none" strike="noStrike" dirty="0">
                <a:effectLst/>
                <a:latin typeface="Lato" panose="020F0502020204030203" pitchFamily="34" charset="0"/>
              </a:rPr>
              <a:t>When an officer is acting in countering terrorism</a:t>
            </a:r>
          </a:p>
          <a:p>
            <a:pPr marL="0" indent="0">
              <a:buNone/>
            </a:pPr>
            <a:endParaRPr lang="en-GB" sz="1300" dirty="0">
              <a:latin typeface="Lato" panose="020F0502020204030203" pitchFamily="34" charset="0"/>
            </a:endParaRPr>
          </a:p>
          <a:p>
            <a:pPr marL="0" indent="0">
              <a:buNone/>
            </a:pPr>
            <a:r>
              <a:rPr lang="en-GB" sz="1300" dirty="0">
                <a:latin typeface="Lato" panose="020F0502020204030203" pitchFamily="34" charset="0"/>
              </a:rPr>
              <a:t>Section 1 PACE 1984 that allows the search for stolen or prohibited articles.</a:t>
            </a:r>
          </a:p>
          <a:p>
            <a:pPr marL="0" indent="0">
              <a:buNone/>
            </a:pPr>
            <a:r>
              <a:rPr lang="en-GB" sz="1300" dirty="0">
                <a:latin typeface="Lato" panose="020F0502020204030203" pitchFamily="34" charset="0"/>
              </a:rPr>
              <a:t>Section 23 Misuse of Drugs act 1971 that allows the search of</a:t>
            </a:r>
            <a:r>
              <a:rPr lang="en-GB" sz="1300" b="0" i="0" u="none" strike="noStrike" dirty="0">
                <a:effectLst/>
                <a:latin typeface="Lato" panose="020F0502020204030203" pitchFamily="34" charset="0"/>
              </a:rPr>
              <a:t> drug possession (Class A/B/C).</a:t>
            </a:r>
          </a:p>
          <a:p>
            <a:pPr marL="0" indent="0">
              <a:buNone/>
            </a:pPr>
            <a:r>
              <a:rPr lang="en-GB" sz="1300" b="0" i="0" u="none" strike="noStrike" dirty="0">
                <a:effectLst/>
                <a:latin typeface="Lato" panose="020F0502020204030203" pitchFamily="34" charset="0"/>
              </a:rPr>
              <a:t>Section 60 Criminal Justice and Public Order Act 1994- Allows constable to sto</a:t>
            </a:r>
            <a:r>
              <a:rPr lang="en-GB" sz="1300" dirty="0">
                <a:latin typeface="Lato" panose="020F0502020204030203" pitchFamily="34" charset="0"/>
              </a:rPr>
              <a:t>p and search without reasonable </a:t>
            </a:r>
            <a:r>
              <a:rPr lang="en-GB" sz="1300" b="0" i="0" u="none" strike="noStrike" dirty="0">
                <a:effectLst/>
                <a:latin typeface="Lato" panose="020F0502020204030203" pitchFamily="34" charset="0"/>
              </a:rPr>
              <a:t>suspicion. </a:t>
            </a:r>
            <a:r>
              <a:rPr lang="en-GB" sz="1300" dirty="0">
                <a:latin typeface="Lato" panose="020F0502020204030203" pitchFamily="34" charset="0"/>
              </a:rPr>
              <a:t>(Offensive </a:t>
            </a:r>
            <a:r>
              <a:rPr lang="en-GB" sz="1300" dirty="0" err="1">
                <a:latin typeface="Lato" panose="020F0502020204030203" pitchFamily="34" charset="0"/>
              </a:rPr>
              <a:t>Weapons,dangers</a:t>
            </a:r>
            <a:r>
              <a:rPr lang="en-GB" sz="1300" dirty="0">
                <a:latin typeface="Lato" panose="020F0502020204030203" pitchFamily="34" charset="0"/>
              </a:rPr>
              <a:t> instruments, items involvement in crime)</a:t>
            </a:r>
            <a:endParaRPr lang="en-GB" sz="1300" b="0" i="0" u="none" strike="noStrike" dirty="0">
              <a:effectLst/>
              <a:latin typeface="Lato" panose="020F0502020204030203" pitchFamily="34" charset="0"/>
            </a:endParaRPr>
          </a:p>
          <a:p>
            <a:pPr marL="0" indent="0">
              <a:buNone/>
            </a:pPr>
            <a:r>
              <a:rPr lang="en-GB" sz="1300" dirty="0">
                <a:latin typeface="Lato" panose="020F0502020204030203" pitchFamily="34" charset="0"/>
              </a:rPr>
              <a:t>Section 43 Terrorism Act 2000, that allows the search of suspected terrorist.</a:t>
            </a:r>
          </a:p>
          <a:p>
            <a:pPr marL="0" indent="0">
              <a:buNone/>
            </a:pPr>
            <a:r>
              <a:rPr lang="en-GB" sz="1300" dirty="0">
                <a:latin typeface="Lato" panose="020F0502020204030203" pitchFamily="34" charset="0"/>
              </a:rPr>
              <a:t>Section 47 Firearms Act 1968 that allows the search of firearms (WIFE)</a:t>
            </a:r>
            <a:endParaRPr lang="en-GB" sz="1300" b="0" i="0" u="none" strike="noStrike" dirty="0">
              <a:effectLst/>
              <a:latin typeface="Lato" panose="020F0502020204030203" pitchFamily="34" charset="0"/>
            </a:endParaRPr>
          </a:p>
          <a:p>
            <a:pPr>
              <a:buFont typeface="Arial" panose="020B0604020202020204" pitchFamily="34" charset="0"/>
              <a:buChar char="•"/>
            </a:pPr>
            <a:endParaRPr lang="en-US" sz="1050" dirty="0"/>
          </a:p>
          <a:p>
            <a:pPr marL="0" indent="0">
              <a:buNone/>
            </a:pPr>
            <a:endParaRPr lang="en-US" sz="1050" dirty="0"/>
          </a:p>
          <a:p>
            <a:endParaRPr lang="en-US" sz="1050" dirty="0"/>
          </a:p>
          <a:p>
            <a:endParaRPr lang="en-US" sz="1050" dirty="0"/>
          </a:p>
          <a:p>
            <a:endParaRPr lang="en-US" sz="1050" dirty="0"/>
          </a:p>
          <a:p>
            <a:endParaRPr lang="en-US" sz="1050" dirty="0"/>
          </a:p>
        </p:txBody>
      </p:sp>
      <p:pic>
        <p:nvPicPr>
          <p:cNvPr id="7" name="Picture 6" descr="A police officer writing on a notepad&#10;&#10;Description automatically generated">
            <a:extLst>
              <a:ext uri="{FF2B5EF4-FFF2-40B4-BE49-F238E27FC236}">
                <a16:creationId xmlns:a16="http://schemas.microsoft.com/office/drawing/2014/main" id="{FA4A38E7-CD2A-41BE-1A5F-DD6EA60D7906}"/>
              </a:ext>
            </a:extLst>
          </p:cNvPr>
          <p:cNvPicPr>
            <a:picLocks noChangeAspect="1"/>
          </p:cNvPicPr>
          <p:nvPr/>
        </p:nvPicPr>
        <p:blipFill rotWithShape="1">
          <a:blip r:embed="rId3"/>
          <a:srcRect t="12022" r="-1" b="12032"/>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A person with a mask breaking a door&#10;&#10;Description automatically generated">
            <a:extLst>
              <a:ext uri="{FF2B5EF4-FFF2-40B4-BE49-F238E27FC236}">
                <a16:creationId xmlns:a16="http://schemas.microsoft.com/office/drawing/2014/main" id="{094028C8-C5B8-8658-7C3B-CE9FBF97A2CD}"/>
              </a:ext>
            </a:extLst>
          </p:cNvPr>
          <p:cNvPicPr>
            <a:picLocks noChangeAspect="1"/>
          </p:cNvPicPr>
          <p:nvPr/>
        </p:nvPicPr>
        <p:blipFill rotWithShape="1">
          <a:blip r:embed="rId4"/>
          <a:srcRect t="3462" b="22873"/>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05238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070A-57E1-2AE6-1B2D-C2BBBCD90127}"/>
              </a:ext>
            </a:extLst>
          </p:cNvPr>
          <p:cNvSpPr>
            <a:spLocks noGrp="1"/>
          </p:cNvSpPr>
          <p:nvPr>
            <p:ph type="title"/>
          </p:nvPr>
        </p:nvSpPr>
        <p:spPr>
          <a:xfrm>
            <a:off x="280988" y="134937"/>
            <a:ext cx="10515600" cy="1325563"/>
          </a:xfrm>
        </p:spPr>
        <p:txBody>
          <a:bodyPr>
            <a:normAutofit/>
          </a:bodyPr>
          <a:lstStyle/>
          <a:p>
            <a:r>
              <a:rPr lang="en-US" sz="3600" dirty="0"/>
              <a:t>Additional Stop Searches List</a:t>
            </a:r>
            <a:br>
              <a:rPr lang="en-US" sz="3600" dirty="0"/>
            </a:br>
            <a:r>
              <a:rPr lang="en-US" sz="3600" dirty="0"/>
              <a:t>(Searches that aren’t used often)</a:t>
            </a:r>
          </a:p>
        </p:txBody>
      </p:sp>
      <p:sp>
        <p:nvSpPr>
          <p:cNvPr id="3" name="Content Placeholder 2">
            <a:extLst>
              <a:ext uri="{FF2B5EF4-FFF2-40B4-BE49-F238E27FC236}">
                <a16:creationId xmlns:a16="http://schemas.microsoft.com/office/drawing/2014/main" id="{5CF2EBC5-C33E-FC79-C944-BCFE958AFD65}"/>
              </a:ext>
            </a:extLst>
          </p:cNvPr>
          <p:cNvSpPr>
            <a:spLocks noGrp="1"/>
          </p:cNvSpPr>
          <p:nvPr>
            <p:ph idx="1"/>
          </p:nvPr>
        </p:nvSpPr>
        <p:spPr>
          <a:xfrm>
            <a:off x="280988" y="1460500"/>
            <a:ext cx="10515600" cy="5032375"/>
          </a:xfrm>
        </p:spPr>
        <p:txBody>
          <a:bodyPr>
            <a:normAutofit lnSpcReduction="10000"/>
          </a:bodyPr>
          <a:lstStyle/>
          <a:p>
            <a:r>
              <a:rPr lang="en-US" sz="2000" dirty="0"/>
              <a:t>Public Stores Act 1875, S6</a:t>
            </a:r>
          </a:p>
          <a:p>
            <a:r>
              <a:rPr lang="en-US" sz="2000" dirty="0"/>
              <a:t>Firearms Act 1968, S47</a:t>
            </a:r>
          </a:p>
          <a:p>
            <a:r>
              <a:rPr lang="en-US" sz="2000" dirty="0"/>
              <a:t>Customs and Excise Goods: (a) on which duty vehicles and vessels only anywhere. Management act 1979, s163</a:t>
            </a:r>
          </a:p>
          <a:p>
            <a:r>
              <a:rPr lang="en-US" sz="2000" dirty="0"/>
              <a:t>Aviation Security Act 1982, S24B</a:t>
            </a:r>
          </a:p>
          <a:p>
            <a:r>
              <a:rPr lang="en-US" sz="2000" dirty="0"/>
              <a:t>Sporting Events Act 1985 (Control of Alcohol </a:t>
            </a:r>
            <a:r>
              <a:rPr lang="en-US" sz="2000" dirty="0" err="1"/>
              <a:t>etc</a:t>
            </a:r>
            <a:r>
              <a:rPr lang="en-US" sz="2000" dirty="0"/>
              <a:t>) ,S7</a:t>
            </a:r>
          </a:p>
          <a:p>
            <a:r>
              <a:rPr lang="en-US" sz="2000" dirty="0"/>
              <a:t>Crossbows Act 1987, s4</a:t>
            </a:r>
          </a:p>
          <a:p>
            <a:r>
              <a:rPr lang="en-US" sz="2000" dirty="0"/>
              <a:t>Criminal Justice Act 1988, S139B</a:t>
            </a:r>
          </a:p>
          <a:p>
            <a:r>
              <a:rPr lang="en-US" sz="2000" dirty="0"/>
              <a:t>Poaching Prevention Act 1862, S2</a:t>
            </a:r>
          </a:p>
          <a:p>
            <a:r>
              <a:rPr lang="en-US" sz="2000" dirty="0"/>
              <a:t>Deer Act 1991, S12</a:t>
            </a:r>
          </a:p>
          <a:p>
            <a:r>
              <a:rPr lang="en-US" sz="2000" dirty="0"/>
              <a:t>Conservation of Seals Act 1970, S4</a:t>
            </a:r>
          </a:p>
          <a:p>
            <a:r>
              <a:rPr lang="en-US" sz="2000" dirty="0"/>
              <a:t>Protection of Badgers Act 1992, S11</a:t>
            </a:r>
          </a:p>
          <a:p>
            <a:r>
              <a:rPr lang="en-US" sz="2000" dirty="0"/>
              <a:t>Wildlife and Countryside Act 1981, S19</a:t>
            </a:r>
          </a:p>
          <a:p>
            <a:r>
              <a:rPr lang="en-US" sz="2000" dirty="0"/>
              <a:t>Terrorism Prevention and Investigation Measures Act 2011</a:t>
            </a:r>
          </a:p>
          <a:p>
            <a:endParaRPr lang="en-US" sz="2000" dirty="0"/>
          </a:p>
          <a:p>
            <a:endParaRPr lang="en-US" sz="2000" dirty="0"/>
          </a:p>
        </p:txBody>
      </p:sp>
    </p:spTree>
    <p:extLst>
      <p:ext uri="{BB962C8B-B14F-4D97-AF65-F5344CB8AC3E}">
        <p14:creationId xmlns:p14="http://schemas.microsoft.com/office/powerpoint/2010/main" val="3910525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n object to another person&#10;&#10;Description automatically generated">
            <a:extLst>
              <a:ext uri="{FF2B5EF4-FFF2-40B4-BE49-F238E27FC236}">
                <a16:creationId xmlns:a16="http://schemas.microsoft.com/office/drawing/2014/main" id="{0EF890BD-201D-2101-2B62-54F2EFE40D39}"/>
              </a:ext>
            </a:extLst>
          </p:cNvPr>
          <p:cNvPicPr>
            <a:picLocks noChangeAspect="1"/>
          </p:cNvPicPr>
          <p:nvPr/>
        </p:nvPicPr>
        <p:blipFill rotWithShape="1">
          <a:blip r:embed="rId3"/>
          <a:srcRect l="13986" r="6703"/>
          <a:stretch/>
        </p:blipFill>
        <p:spPr>
          <a:xfrm>
            <a:off x="-174430" y="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6A3820-20E3-A606-7650-41FD10B7D2C2}"/>
              </a:ext>
            </a:extLst>
          </p:cNvPr>
          <p:cNvSpPr>
            <a:spLocks noGrp="1"/>
          </p:cNvSpPr>
          <p:nvPr>
            <p:ph type="title"/>
          </p:nvPr>
        </p:nvSpPr>
        <p:spPr>
          <a:xfrm>
            <a:off x="7531610" y="365125"/>
            <a:ext cx="3822189" cy="1899912"/>
          </a:xfrm>
        </p:spPr>
        <p:txBody>
          <a:bodyPr>
            <a:normAutofit/>
          </a:bodyPr>
          <a:lstStyle/>
          <a:p>
            <a:r>
              <a:rPr lang="en-US" sz="4000"/>
              <a:t>Stop &amp; Search Person </a:t>
            </a:r>
          </a:p>
        </p:txBody>
      </p:sp>
      <p:sp>
        <p:nvSpPr>
          <p:cNvPr id="3" name="Content Placeholder 2">
            <a:extLst>
              <a:ext uri="{FF2B5EF4-FFF2-40B4-BE49-F238E27FC236}">
                <a16:creationId xmlns:a16="http://schemas.microsoft.com/office/drawing/2014/main" id="{030A3FC3-2140-55D4-1DFF-EAA09360B128}"/>
              </a:ext>
            </a:extLst>
          </p:cNvPr>
          <p:cNvSpPr>
            <a:spLocks noGrp="1"/>
          </p:cNvSpPr>
          <p:nvPr>
            <p:ph idx="1"/>
          </p:nvPr>
        </p:nvSpPr>
        <p:spPr>
          <a:xfrm>
            <a:off x="8079614" y="2147598"/>
            <a:ext cx="3822189" cy="3742762"/>
          </a:xfrm>
        </p:spPr>
        <p:txBody>
          <a:bodyPr>
            <a:normAutofit lnSpcReduction="10000"/>
          </a:bodyPr>
          <a:lstStyle/>
          <a:p>
            <a:pPr marL="0" indent="0">
              <a:buNone/>
            </a:pPr>
            <a:r>
              <a:rPr lang="en-US" sz="1700" b="1" kern="100" dirty="0">
                <a:effectLst/>
                <a:latin typeface="Calibri Light" panose="020F0302020204030204" pitchFamily="34" charset="0"/>
                <a:ea typeface="Calibri" panose="020F0502020204030204" pitchFamily="34" charset="0"/>
                <a:cs typeface="Times New Roman" panose="02020603050405020304" pitchFamily="18" charset="0"/>
              </a:rPr>
              <a:t>When carrying out a search, a mnemonic known as GOWISELY is carried to structure the process of a stop and search.</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Grounds</a:t>
            </a: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Objective</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Warrant</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Identification</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Station</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Entitlement </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Lawful</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US" sz="1700" b="1" dirty="0">
                <a:effectLst/>
                <a:latin typeface="Calibri Light" panose="020F0302020204030204" pitchFamily="34" charset="0"/>
                <a:ea typeface="Times New Roman" panose="02020603050405020304" pitchFamily="18" charset="0"/>
              </a:rPr>
              <a:t>You are being detained.</a:t>
            </a:r>
          </a:p>
          <a:p>
            <a:pPr marL="342900" lvl="0" indent="-342900">
              <a:buFont typeface="+mj-lt"/>
              <a:buAutoNum type="arabicPeriod"/>
            </a:pPr>
            <a:endParaRPr lang="en-US" sz="1700" b="1" dirty="0">
              <a:latin typeface="Calibri Light" panose="020F0302020204030204" pitchFamily="34" charset="0"/>
              <a:ea typeface="Times New Roman" panose="02020603050405020304" pitchFamily="18" charset="0"/>
            </a:endParaRPr>
          </a:p>
          <a:p>
            <a:pPr marL="342900" lvl="0" indent="-342900">
              <a:buFont typeface="+mj-lt"/>
              <a:buAutoNum type="arabicPeriod"/>
            </a:pPr>
            <a:endParaRPr lang="en-GB" sz="1700" dirty="0">
              <a:effectLst/>
              <a:latin typeface="Times New Roman" panose="02020603050405020304" pitchFamily="18" charset="0"/>
              <a:ea typeface="Times New Roman" panose="02020603050405020304" pitchFamily="18" charset="0"/>
            </a:endParaRPr>
          </a:p>
          <a:p>
            <a:endParaRPr lang="en-US" sz="1700" dirty="0"/>
          </a:p>
        </p:txBody>
      </p:sp>
    </p:spTree>
    <p:extLst>
      <p:ext uri="{BB962C8B-B14F-4D97-AF65-F5344CB8AC3E}">
        <p14:creationId xmlns:p14="http://schemas.microsoft.com/office/powerpoint/2010/main" val="409167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54606-AEAC-02E0-27A1-45F16B2BED09}"/>
              </a:ext>
            </a:extLst>
          </p:cNvPr>
          <p:cNvSpPr>
            <a:spLocks noGrp="1"/>
          </p:cNvSpPr>
          <p:nvPr>
            <p:ph type="title"/>
          </p:nvPr>
        </p:nvSpPr>
        <p:spPr/>
        <p:txBody>
          <a:bodyPr/>
          <a:lstStyle/>
          <a:p>
            <a:r>
              <a:rPr lang="en-US" dirty="0"/>
              <a:t>Stop &amp; Search Person- Quadrant Search </a:t>
            </a:r>
          </a:p>
        </p:txBody>
      </p:sp>
      <p:sp>
        <p:nvSpPr>
          <p:cNvPr id="3" name="Content Placeholder 2">
            <a:extLst>
              <a:ext uri="{FF2B5EF4-FFF2-40B4-BE49-F238E27FC236}">
                <a16:creationId xmlns:a16="http://schemas.microsoft.com/office/drawing/2014/main" id="{A33361ED-1857-7EA0-5661-AA167B6B4F84}"/>
              </a:ext>
            </a:extLst>
          </p:cNvPr>
          <p:cNvSpPr>
            <a:spLocks noGrp="1"/>
          </p:cNvSpPr>
          <p:nvPr>
            <p:ph idx="1"/>
          </p:nvPr>
        </p:nvSpPr>
        <p:spPr>
          <a:xfrm>
            <a:off x="671946" y="1876300"/>
            <a:ext cx="10515600" cy="4027529"/>
          </a:xfrm>
        </p:spPr>
        <p:txBody>
          <a:bodyPr>
            <a:normAutofit fontScale="85000" lnSpcReduction="20000"/>
          </a:bodyPr>
          <a:lstStyle/>
          <a:p>
            <a:pPr marL="0" indent="0">
              <a:buNone/>
            </a:pPr>
            <a:r>
              <a:rPr lang="en-US" dirty="0"/>
              <a:t>Stop and searches can be carried out on a person known in 3 different categories. These are known as </a:t>
            </a:r>
            <a:r>
              <a:rPr lang="en-US" dirty="0">
                <a:solidFill>
                  <a:srgbClr val="FF0000"/>
                </a:solidFill>
              </a:rPr>
              <a:t>JOG</a:t>
            </a:r>
            <a:r>
              <a:rPr lang="en-US" dirty="0"/>
              <a:t>, </a:t>
            </a:r>
            <a:r>
              <a:rPr lang="en-US" dirty="0">
                <a:solidFill>
                  <a:srgbClr val="FF0000"/>
                </a:solidFill>
              </a:rPr>
              <a:t>MTS </a:t>
            </a:r>
            <a:r>
              <a:rPr lang="en-US" dirty="0"/>
              <a:t>&amp; </a:t>
            </a:r>
            <a:r>
              <a:rPr lang="en-US" dirty="0">
                <a:solidFill>
                  <a:srgbClr val="FF0000"/>
                </a:solidFill>
              </a:rPr>
              <a:t>EIP</a:t>
            </a:r>
          </a:p>
          <a:p>
            <a:endParaRPr lang="en-US" dirty="0"/>
          </a:p>
          <a:p>
            <a:pPr marL="0" indent="0">
              <a:buNone/>
            </a:pPr>
            <a:r>
              <a:rPr lang="en-US" dirty="0"/>
              <a:t>A search must be conducted effectively to identify items in someone's possession, the police use what's called a “</a:t>
            </a:r>
            <a:r>
              <a:rPr lang="en-US" dirty="0">
                <a:solidFill>
                  <a:srgbClr val="FF0000"/>
                </a:solidFill>
              </a:rPr>
              <a:t>Quadrant Search</a:t>
            </a:r>
            <a:r>
              <a:rPr lang="en-US" dirty="0"/>
              <a:t>”</a:t>
            </a:r>
          </a:p>
          <a:p>
            <a:pPr marL="0" indent="0">
              <a:buNone/>
            </a:pPr>
            <a:endParaRPr lang="en-US" dirty="0"/>
          </a:p>
          <a:p>
            <a:pPr marL="0" indent="0">
              <a:buNone/>
            </a:pPr>
            <a:r>
              <a:rPr lang="en-US" dirty="0"/>
              <a:t>Quadrant Search allows the officer searching to split the person search in 4 quadrants which are upper body left to right and lower body left to right. </a:t>
            </a:r>
            <a:r>
              <a:rPr lang="en-US" b="1" dirty="0">
                <a:effectLst/>
                <a:latin typeface="+mj-lt"/>
                <a:ea typeface="Calibri" panose="020F0502020204030204" pitchFamily="34" charset="0"/>
              </a:rPr>
              <a:t>It allows no error of missing any items found on that person.</a:t>
            </a:r>
            <a:r>
              <a:rPr lang="en-GB" dirty="0">
                <a:effectLst/>
                <a:latin typeface="+mj-lt"/>
              </a:rPr>
              <a:t> </a:t>
            </a:r>
          </a:p>
          <a:p>
            <a:pPr marL="0" indent="0">
              <a:buNone/>
            </a:pPr>
            <a:endParaRPr lang="en-GB" dirty="0">
              <a:latin typeface="+mj-lt"/>
            </a:endParaRPr>
          </a:p>
          <a:p>
            <a:pPr marL="0" indent="0">
              <a:buNone/>
            </a:pPr>
            <a:r>
              <a:rPr lang="en-GB" u="sng" dirty="0">
                <a:solidFill>
                  <a:srgbClr val="FF0000"/>
                </a:solidFill>
                <a:latin typeface="+mj-lt"/>
              </a:rPr>
              <a:t>This is effective in allowing no error of mistake and finding all items on that person.</a:t>
            </a:r>
            <a:endParaRPr lang="en-US" u="sng" dirty="0">
              <a:solidFill>
                <a:srgbClr val="FF0000"/>
              </a:solidFill>
              <a:latin typeface="+mj-lt"/>
            </a:endParaRPr>
          </a:p>
          <a:p>
            <a:pPr marL="0" indent="0">
              <a:buNone/>
            </a:pPr>
            <a:endParaRPr lang="en-US" dirty="0"/>
          </a:p>
          <a:p>
            <a:endParaRPr lang="en-US" dirty="0"/>
          </a:p>
        </p:txBody>
      </p:sp>
    </p:spTree>
    <p:extLst>
      <p:ext uri="{BB962C8B-B14F-4D97-AF65-F5344CB8AC3E}">
        <p14:creationId xmlns:p14="http://schemas.microsoft.com/office/powerpoint/2010/main" val="2627289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in uniform&#10;&#10;Description automatically generated">
            <a:extLst>
              <a:ext uri="{FF2B5EF4-FFF2-40B4-BE49-F238E27FC236}">
                <a16:creationId xmlns:a16="http://schemas.microsoft.com/office/drawing/2014/main" id="{C3C583D8-5D16-B18F-821B-5416AAE3975A}"/>
              </a:ext>
            </a:extLst>
          </p:cNvPr>
          <p:cNvPicPr>
            <a:picLocks noChangeAspect="1"/>
          </p:cNvPicPr>
          <p:nvPr/>
        </p:nvPicPr>
        <p:blipFill rotWithShape="1">
          <a:blip r:embed="rId3"/>
          <a:srcRect t="7143" r="-2" b="11008"/>
          <a:stretch/>
        </p:blipFill>
        <p:spPr>
          <a:xfrm>
            <a:off x="4433481" y="40883"/>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person wearing sunglasses and smiling&#10;&#10;Description automatically generated">
            <a:extLst>
              <a:ext uri="{FF2B5EF4-FFF2-40B4-BE49-F238E27FC236}">
                <a16:creationId xmlns:a16="http://schemas.microsoft.com/office/drawing/2014/main" id="{7E263B28-072E-C87D-891A-A7666FD2DC44}"/>
              </a:ext>
            </a:extLst>
          </p:cNvPr>
          <p:cNvPicPr>
            <a:picLocks noChangeAspect="1"/>
          </p:cNvPicPr>
          <p:nvPr/>
        </p:nvPicPr>
        <p:blipFill rotWithShape="1">
          <a:blip r:embed="rId4"/>
          <a:srcRect r="-2" b="18151"/>
          <a:stretch/>
        </p:blipFill>
        <p:spPr>
          <a:xfrm>
            <a:off x="4883025" y="3533891"/>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4" name="Freeform: Shape 1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41C11DA-9316-BB65-5D73-4AB1F37F3916}"/>
              </a:ext>
            </a:extLst>
          </p:cNvPr>
          <p:cNvSpPr>
            <a:spLocks noGrp="1"/>
          </p:cNvSpPr>
          <p:nvPr>
            <p:ph type="title"/>
          </p:nvPr>
        </p:nvSpPr>
        <p:spPr>
          <a:xfrm>
            <a:off x="448056" y="859536"/>
            <a:ext cx="4832802" cy="1243584"/>
          </a:xfrm>
        </p:spPr>
        <p:txBody>
          <a:bodyPr>
            <a:normAutofit/>
          </a:bodyPr>
          <a:lstStyle/>
          <a:p>
            <a:r>
              <a:rPr lang="en-US" sz="3400"/>
              <a:t>Case of 	Sergeant Matiu Ratana</a:t>
            </a:r>
          </a:p>
        </p:txBody>
      </p:sp>
      <p:sp>
        <p:nvSpPr>
          <p:cNvPr id="18" name="Rectangle 1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2FED7B6-9D34-432C-851D-1F4727E023A8}"/>
              </a:ext>
            </a:extLst>
          </p:cNvPr>
          <p:cNvSpPr>
            <a:spLocks noGrp="1"/>
          </p:cNvSpPr>
          <p:nvPr>
            <p:ph idx="1"/>
          </p:nvPr>
        </p:nvSpPr>
        <p:spPr>
          <a:xfrm>
            <a:off x="448056" y="2512611"/>
            <a:ext cx="4832803" cy="3664351"/>
          </a:xfrm>
        </p:spPr>
        <p:txBody>
          <a:bodyPr>
            <a:normAutofit/>
          </a:bodyPr>
          <a:lstStyle/>
          <a:p>
            <a:r>
              <a:rPr lang="en-US" sz="1700" dirty="0">
                <a:latin typeface="Arial" panose="020B0604020202020204" pitchFamily="34" charset="0"/>
                <a:cs typeface="Arial" panose="020B0604020202020204" pitchFamily="34" charset="0"/>
              </a:rPr>
              <a:t>Sgt. </a:t>
            </a:r>
            <a:r>
              <a:rPr lang="en-US" sz="1700" dirty="0" err="1">
                <a:latin typeface="Arial" panose="020B0604020202020204" pitchFamily="34" charset="0"/>
                <a:cs typeface="Arial" panose="020B0604020202020204" pitchFamily="34" charset="0"/>
              </a:rPr>
              <a:t>Matiu</a:t>
            </a:r>
            <a:r>
              <a:rPr lang="en-US" sz="1700" dirty="0">
                <a:latin typeface="Arial" panose="020B0604020202020204" pitchFamily="34" charset="0"/>
                <a:cs typeface="Arial" panose="020B0604020202020204" pitchFamily="34" charset="0"/>
              </a:rPr>
              <a:t> Ratana sadly died in the early hours of September 25, 2020, at London's Croydon Custody Centre. </a:t>
            </a:r>
          </a:p>
          <a:p>
            <a:r>
              <a:rPr lang="en-US" sz="1700" dirty="0">
                <a:latin typeface="Arial" panose="020B0604020202020204" pitchFamily="34" charset="0"/>
                <a:cs typeface="Arial" panose="020B0604020202020204" pitchFamily="34" charset="0"/>
              </a:rPr>
              <a:t>A prisoner shot and killed Ratana before officers were able to do an MTS/ EIP search to conduct an effective search. </a:t>
            </a:r>
          </a:p>
          <a:p>
            <a:r>
              <a:rPr lang="en-US" sz="1700" dirty="0">
                <a:latin typeface="Arial" panose="020B0604020202020204" pitchFamily="34" charset="0"/>
                <a:cs typeface="Arial" panose="020B0604020202020204" pitchFamily="34" charset="0"/>
              </a:rPr>
              <a:t>Ratana’s brother James Young said the search ”was not done right”</a:t>
            </a:r>
          </a:p>
          <a:p>
            <a:r>
              <a:rPr lang="en-US" sz="1700" dirty="0">
                <a:latin typeface="Arial" panose="020B0604020202020204" pitchFamily="34" charset="0"/>
                <a:cs typeface="Arial" panose="020B0604020202020204" pitchFamily="34" charset="0"/>
              </a:rPr>
              <a:t>The circumstances of Sgt. Ratana's passing and the dedication he had to his duties serves as a reminder of the challenges and risks police officers face with the importance of stop search.</a:t>
            </a:r>
          </a:p>
          <a:p>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0718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7DCFD-D3A9-4782-B3FB-A6262C1A41A0}"/>
              </a:ext>
            </a:extLst>
          </p:cNvPr>
          <p:cNvSpPr>
            <a:spLocks noGrp="1"/>
          </p:cNvSpPr>
          <p:nvPr>
            <p:ph type="title"/>
          </p:nvPr>
        </p:nvSpPr>
        <p:spPr>
          <a:xfrm>
            <a:off x="838201" y="345810"/>
            <a:ext cx="5120561" cy="1325563"/>
          </a:xfrm>
        </p:spPr>
        <p:txBody>
          <a:bodyPr>
            <a:normAutofit fontScale="90000"/>
          </a:bodyPr>
          <a:lstStyle/>
          <a:p>
            <a:r>
              <a:rPr lang="en-GB" b="1">
                <a:effectLst/>
                <a:latin typeface="Calibri Light" panose="020F0302020204030204" pitchFamily="34" charset="0"/>
                <a:ea typeface="Calibri" panose="020F0502020204030204" pitchFamily="34" charset="0"/>
              </a:rPr>
              <a:t>Any place to which the public have access </a:t>
            </a:r>
            <a:endParaRPr lang="en-US"/>
          </a:p>
        </p:txBody>
      </p:sp>
      <p:sp>
        <p:nvSpPr>
          <p:cNvPr id="3" name="Content Placeholder 2">
            <a:extLst>
              <a:ext uri="{FF2B5EF4-FFF2-40B4-BE49-F238E27FC236}">
                <a16:creationId xmlns:a16="http://schemas.microsoft.com/office/drawing/2014/main" id="{1D88337C-B95C-996E-9112-5C701916CE74}"/>
              </a:ext>
            </a:extLst>
          </p:cNvPr>
          <p:cNvSpPr>
            <a:spLocks noGrp="1"/>
          </p:cNvSpPr>
          <p:nvPr>
            <p:ph idx="1"/>
          </p:nvPr>
        </p:nvSpPr>
        <p:spPr>
          <a:xfrm>
            <a:off x="838201" y="1825625"/>
            <a:ext cx="5092194" cy="4351338"/>
          </a:xfrm>
        </p:spPr>
        <p:txBody>
          <a:bodyPr>
            <a:normAutofit lnSpcReduction="10000"/>
          </a:bodyPr>
          <a:lstStyle/>
          <a:p>
            <a:r>
              <a:rPr lang="en-GB" sz="2400" b="1" kern="100" dirty="0">
                <a:effectLst/>
                <a:latin typeface="Calibri Light" panose="020F0302020204030204" pitchFamily="34" charset="0"/>
                <a:ea typeface="Calibri" panose="020F0502020204030204" pitchFamily="34" charset="0"/>
                <a:cs typeface="Times New Roman" panose="02020603050405020304" pitchFamily="18" charset="0"/>
              </a:rPr>
              <a:t>A constable can search in my public place or place to which members of the public have permission to be there through payments or otherwise, this includes areas to which only sections of a place the public will only have access to. Example being restaurants where the public don’t have access to the kitchen.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b="1" kern="100" dirty="0">
                <a:effectLst/>
                <a:latin typeface="Calibri Light" panose="020F0302020204030204" pitchFamily="34" charset="0"/>
                <a:ea typeface="Calibri" panose="020F0502020204030204" pitchFamily="34" charset="0"/>
                <a:cs typeface="Times New Roman" panose="02020603050405020304" pitchFamily="18" charset="0"/>
              </a:rPr>
              <a:t>A dwelling or a place which they have permission by a person that resides there isn’t included.</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People walking on a sidewalk&#10;&#10;Description automatically generated">
            <a:extLst>
              <a:ext uri="{FF2B5EF4-FFF2-40B4-BE49-F238E27FC236}">
                <a16:creationId xmlns:a16="http://schemas.microsoft.com/office/drawing/2014/main" id="{B3DE9BD9-1099-74AF-BBD6-E72BC9E938E8}"/>
              </a:ext>
            </a:extLst>
          </p:cNvPr>
          <p:cNvPicPr>
            <a:picLocks noChangeAspect="1"/>
          </p:cNvPicPr>
          <p:nvPr/>
        </p:nvPicPr>
        <p:blipFill rotWithShape="1">
          <a:blip r:embed="rId3"/>
          <a:srcRect l="14440" r="7648"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descr="A group of chefs in a kitchen&#10;&#10;Description automatically generated">
            <a:extLst>
              <a:ext uri="{FF2B5EF4-FFF2-40B4-BE49-F238E27FC236}">
                <a16:creationId xmlns:a16="http://schemas.microsoft.com/office/drawing/2014/main" id="{E873D0C9-729A-D9C0-3BEE-1C3EEDB2C307}"/>
              </a:ext>
            </a:extLst>
          </p:cNvPr>
          <p:cNvPicPr>
            <a:picLocks noChangeAspect="1"/>
          </p:cNvPicPr>
          <p:nvPr/>
        </p:nvPicPr>
        <p:blipFill rotWithShape="1">
          <a:blip r:embed="rId4"/>
          <a:srcRect l="18943" r="19449"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17433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35FC3-83CE-9037-BB41-CAB2C53CC9F0}"/>
              </a:ext>
            </a:extLst>
          </p:cNvPr>
          <p:cNvSpPr>
            <a:spLocks noGrp="1"/>
          </p:cNvSpPr>
          <p:nvPr>
            <p:ph type="title"/>
          </p:nvPr>
        </p:nvSpPr>
        <p:spPr/>
        <p:txBody>
          <a:bodyPr/>
          <a:lstStyle/>
          <a:p>
            <a:r>
              <a:rPr lang="en-US" dirty="0"/>
              <a:t>Person JOG Search</a:t>
            </a:r>
          </a:p>
        </p:txBody>
      </p:sp>
      <p:sp>
        <p:nvSpPr>
          <p:cNvPr id="3" name="Content Placeholder 2">
            <a:extLst>
              <a:ext uri="{FF2B5EF4-FFF2-40B4-BE49-F238E27FC236}">
                <a16:creationId xmlns:a16="http://schemas.microsoft.com/office/drawing/2014/main" id="{F3D71486-E282-D4B3-4DB5-7F16D18BC8B6}"/>
              </a:ext>
            </a:extLst>
          </p:cNvPr>
          <p:cNvSpPr>
            <a:spLocks noGrp="1"/>
          </p:cNvSpPr>
          <p:nvPr>
            <p:ph idx="1"/>
          </p:nvPr>
        </p:nvSpPr>
        <p:spPr/>
        <p:txBody>
          <a:bodyPr>
            <a:normAutofit fontScale="62500" lnSpcReduction="20000"/>
          </a:bodyPr>
          <a:lstStyle/>
          <a:p>
            <a:pPr marL="0" indent="0">
              <a:buNone/>
            </a:pPr>
            <a:r>
              <a:rPr lang="en-US" sz="3400" dirty="0"/>
              <a:t>A </a:t>
            </a:r>
            <a:r>
              <a:rPr lang="en-US" sz="3400" dirty="0">
                <a:solidFill>
                  <a:srgbClr val="FF0000"/>
                </a:solidFill>
              </a:rPr>
              <a:t>Jacket</a:t>
            </a:r>
            <a:r>
              <a:rPr lang="en-US" sz="3400" dirty="0"/>
              <a:t>, </a:t>
            </a:r>
            <a:r>
              <a:rPr lang="en-US" sz="3400" dirty="0">
                <a:solidFill>
                  <a:srgbClr val="FF0000"/>
                </a:solidFill>
              </a:rPr>
              <a:t>Outer Coat </a:t>
            </a:r>
            <a:r>
              <a:rPr lang="en-US" sz="3400" dirty="0"/>
              <a:t>and </a:t>
            </a:r>
            <a:r>
              <a:rPr lang="en-US" sz="3400" dirty="0">
                <a:solidFill>
                  <a:srgbClr val="FF0000"/>
                </a:solidFill>
              </a:rPr>
              <a:t>Gloves</a:t>
            </a:r>
            <a:r>
              <a:rPr lang="en-US" sz="3400" dirty="0"/>
              <a:t> (JOG) search involves the removal of nothing other than the persons jacket, outer coat and gloves which can be conducted: </a:t>
            </a:r>
          </a:p>
          <a:p>
            <a:pPr marL="0" indent="0">
              <a:buNone/>
            </a:pPr>
            <a:endParaRPr lang="en-US" sz="3400" dirty="0"/>
          </a:p>
          <a:p>
            <a:r>
              <a:rPr lang="en-US" sz="3400" dirty="0">
                <a:solidFill>
                  <a:srgbClr val="FF0000"/>
                </a:solidFill>
              </a:rPr>
              <a:t>On the streets </a:t>
            </a:r>
            <a:r>
              <a:rPr lang="en-US" sz="3400" dirty="0"/>
              <a:t>where a police officer of any sex can search. A PCSO of any sex may also do the search who is designated under PRA can search for alcohol and tobacco</a:t>
            </a:r>
          </a:p>
          <a:p>
            <a:endParaRPr lang="en-US" sz="3400" dirty="0"/>
          </a:p>
          <a:p>
            <a:r>
              <a:rPr lang="en-US" sz="3400" dirty="0">
                <a:solidFill>
                  <a:srgbClr val="FF0000"/>
                </a:solidFill>
              </a:rPr>
              <a:t>Out of public view </a:t>
            </a:r>
            <a:r>
              <a:rPr lang="en-US" sz="3400" dirty="0"/>
              <a:t>where a police officer of any sex can search </a:t>
            </a:r>
          </a:p>
          <a:p>
            <a:endParaRPr lang="en-US" sz="3400" dirty="0"/>
          </a:p>
          <a:p>
            <a:r>
              <a:rPr lang="en-US" sz="3400" dirty="0">
                <a:solidFill>
                  <a:srgbClr val="FF0000"/>
                </a:solidFill>
              </a:rPr>
              <a:t>Nearby Police Station </a:t>
            </a:r>
            <a:r>
              <a:rPr lang="en-US" sz="3400" dirty="0"/>
              <a:t>or </a:t>
            </a:r>
            <a:r>
              <a:rPr lang="en-US" sz="3400" dirty="0">
                <a:solidFill>
                  <a:srgbClr val="FF0000"/>
                </a:solidFill>
              </a:rPr>
              <a:t>Location </a:t>
            </a:r>
          </a:p>
          <a:p>
            <a:r>
              <a:rPr lang="en-US" sz="3400" dirty="0"/>
              <a:t>Or Police Vehicle</a:t>
            </a:r>
          </a:p>
          <a:p>
            <a:pPr marL="0" indent="0">
              <a:buNone/>
            </a:pPr>
            <a:endParaRPr lang="en-US" sz="3400" dirty="0"/>
          </a:p>
          <a:p>
            <a:pPr marL="0" indent="0">
              <a:buNone/>
            </a:pPr>
            <a:endParaRPr lang="en-US" sz="3400" dirty="0"/>
          </a:p>
          <a:p>
            <a:pPr marL="0" indent="0">
              <a:buNone/>
            </a:pPr>
            <a:r>
              <a:rPr lang="en-US" sz="3400" dirty="0"/>
              <a:t>Under PACE CODE A Paragraph 3.6</a:t>
            </a:r>
          </a:p>
          <a:p>
            <a:pPr marL="0" indent="0">
              <a:buNone/>
            </a:pPr>
            <a:endParaRPr lang="en-US" dirty="0"/>
          </a:p>
        </p:txBody>
      </p:sp>
    </p:spTree>
    <p:extLst>
      <p:ext uri="{BB962C8B-B14F-4D97-AF65-F5344CB8AC3E}">
        <p14:creationId xmlns:p14="http://schemas.microsoft.com/office/powerpoint/2010/main" val="2490026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459B-018B-4361-A9E0-81C8AD64D9CE}"/>
              </a:ext>
            </a:extLst>
          </p:cNvPr>
          <p:cNvSpPr>
            <a:spLocks noGrp="1"/>
          </p:cNvSpPr>
          <p:nvPr>
            <p:ph type="title"/>
          </p:nvPr>
        </p:nvSpPr>
        <p:spPr/>
        <p:txBody>
          <a:bodyPr/>
          <a:lstStyle/>
          <a:p>
            <a:r>
              <a:rPr lang="en-US" dirty="0"/>
              <a:t>Person MTS Search</a:t>
            </a:r>
          </a:p>
        </p:txBody>
      </p:sp>
      <p:sp>
        <p:nvSpPr>
          <p:cNvPr id="3" name="Content Placeholder 2">
            <a:extLst>
              <a:ext uri="{FF2B5EF4-FFF2-40B4-BE49-F238E27FC236}">
                <a16:creationId xmlns:a16="http://schemas.microsoft.com/office/drawing/2014/main" id="{B2C9BE21-622A-EDF2-D170-0CB09DD2D2D4}"/>
              </a:ext>
            </a:extLst>
          </p:cNvPr>
          <p:cNvSpPr>
            <a:spLocks noGrp="1"/>
          </p:cNvSpPr>
          <p:nvPr>
            <p:ph idx="1"/>
          </p:nvPr>
        </p:nvSpPr>
        <p:spPr/>
        <p:txBody>
          <a:bodyPr>
            <a:normAutofit fontScale="85000" lnSpcReduction="20000"/>
          </a:bodyPr>
          <a:lstStyle/>
          <a:p>
            <a:pPr marL="0" indent="0">
              <a:buNone/>
            </a:pPr>
            <a:r>
              <a:rPr lang="en-US" dirty="0">
                <a:solidFill>
                  <a:srgbClr val="FF0000"/>
                </a:solidFill>
              </a:rPr>
              <a:t>More Than Thorough Search </a:t>
            </a:r>
            <a:r>
              <a:rPr lang="en-US" dirty="0"/>
              <a:t>(MTS) search involves removal of more than JOG search but not revealing intimate body parts which can be conducted: </a:t>
            </a:r>
          </a:p>
          <a:p>
            <a:pPr marL="0" indent="0">
              <a:buNone/>
            </a:pPr>
            <a:endParaRPr lang="en-US" dirty="0"/>
          </a:p>
          <a:p>
            <a:r>
              <a:rPr lang="en-US" dirty="0"/>
              <a:t>Which cannot be conducted </a:t>
            </a:r>
            <a:r>
              <a:rPr lang="en-US" dirty="0">
                <a:solidFill>
                  <a:srgbClr val="FF0000"/>
                </a:solidFill>
              </a:rPr>
              <a:t>On the streets </a:t>
            </a:r>
          </a:p>
          <a:p>
            <a:endParaRPr lang="en-US" dirty="0">
              <a:solidFill>
                <a:srgbClr val="FF0000"/>
              </a:solidFill>
            </a:endParaRPr>
          </a:p>
          <a:p>
            <a:r>
              <a:rPr lang="en-US" dirty="0">
                <a:solidFill>
                  <a:srgbClr val="FF0000"/>
                </a:solidFill>
              </a:rPr>
              <a:t>Out of Public View </a:t>
            </a:r>
            <a:r>
              <a:rPr lang="en-US" dirty="0"/>
              <a:t>which can only be conducted if the officer is the same sex as the person being searched unless only headgear or footwear are removed. </a:t>
            </a:r>
          </a:p>
          <a:p>
            <a:endParaRPr lang="en-US" dirty="0"/>
          </a:p>
          <a:p>
            <a:r>
              <a:rPr lang="en-US" dirty="0">
                <a:solidFill>
                  <a:srgbClr val="FF0000"/>
                </a:solidFill>
              </a:rPr>
              <a:t>Nearby Police Station </a:t>
            </a:r>
            <a:r>
              <a:rPr lang="en-US" dirty="0"/>
              <a:t>or </a:t>
            </a:r>
            <a:r>
              <a:rPr lang="en-US" dirty="0">
                <a:solidFill>
                  <a:srgbClr val="FF0000"/>
                </a:solidFill>
              </a:rPr>
              <a:t>Location </a:t>
            </a:r>
          </a:p>
          <a:p>
            <a:r>
              <a:rPr lang="en-US" dirty="0"/>
              <a:t>but </a:t>
            </a:r>
            <a:r>
              <a:rPr lang="en-US" dirty="0">
                <a:solidFill>
                  <a:srgbClr val="FF0000"/>
                </a:solidFill>
              </a:rPr>
              <a:t>NOT</a:t>
            </a:r>
            <a:r>
              <a:rPr lang="en-US" dirty="0"/>
              <a:t> Police Vehicle</a:t>
            </a:r>
          </a:p>
          <a:p>
            <a:pPr marL="0" indent="0">
              <a:buNone/>
            </a:pPr>
            <a:endParaRPr lang="en-US" dirty="0"/>
          </a:p>
          <a:p>
            <a:pPr marL="0" indent="0">
              <a:buNone/>
            </a:pPr>
            <a:r>
              <a:rPr lang="en-US" dirty="0"/>
              <a:t>Under PACE CODE A Paragraph 3.6</a:t>
            </a:r>
          </a:p>
          <a:p>
            <a:endParaRPr lang="en-US" dirty="0"/>
          </a:p>
          <a:p>
            <a:endParaRPr lang="en-US" dirty="0"/>
          </a:p>
        </p:txBody>
      </p:sp>
    </p:spTree>
    <p:extLst>
      <p:ext uri="{BB962C8B-B14F-4D97-AF65-F5344CB8AC3E}">
        <p14:creationId xmlns:p14="http://schemas.microsoft.com/office/powerpoint/2010/main" val="4000605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D1A16-B6A0-3B7D-62DF-04C0CE9AA18B}"/>
              </a:ext>
            </a:extLst>
          </p:cNvPr>
          <p:cNvSpPr>
            <a:spLocks noGrp="1"/>
          </p:cNvSpPr>
          <p:nvPr>
            <p:ph type="title"/>
          </p:nvPr>
        </p:nvSpPr>
        <p:spPr/>
        <p:txBody>
          <a:bodyPr/>
          <a:lstStyle/>
          <a:p>
            <a:r>
              <a:rPr lang="en-US" dirty="0"/>
              <a:t>Person Exposure of Intimate Parts of the Body (EIP)</a:t>
            </a:r>
          </a:p>
        </p:txBody>
      </p:sp>
      <p:sp>
        <p:nvSpPr>
          <p:cNvPr id="3" name="Content Placeholder 2">
            <a:extLst>
              <a:ext uri="{FF2B5EF4-FFF2-40B4-BE49-F238E27FC236}">
                <a16:creationId xmlns:a16="http://schemas.microsoft.com/office/drawing/2014/main" id="{2A04A47E-A9A1-D14C-11D2-23868B35C7BB}"/>
              </a:ext>
            </a:extLst>
          </p:cNvPr>
          <p:cNvSpPr>
            <a:spLocks noGrp="1"/>
          </p:cNvSpPr>
          <p:nvPr>
            <p:ph idx="1"/>
          </p:nvPr>
        </p:nvSpPr>
        <p:spPr/>
        <p:txBody>
          <a:bodyPr>
            <a:normAutofit fontScale="70000" lnSpcReduction="20000"/>
          </a:bodyPr>
          <a:lstStyle/>
          <a:p>
            <a:pPr marL="0" indent="0">
              <a:buNone/>
            </a:pPr>
            <a:r>
              <a:rPr lang="en-US" dirty="0">
                <a:solidFill>
                  <a:srgbClr val="FF0000"/>
                </a:solidFill>
              </a:rPr>
              <a:t>Exposure of Intimate Body Parts (EIP) </a:t>
            </a:r>
            <a:r>
              <a:rPr lang="en-US" dirty="0"/>
              <a:t>search involves removal of more than JOG search which exposes intimate body parts, which can and can’t be conducted: </a:t>
            </a:r>
          </a:p>
          <a:p>
            <a:pPr marL="0" indent="0">
              <a:buNone/>
            </a:pPr>
            <a:endParaRPr lang="en-US" dirty="0"/>
          </a:p>
          <a:p>
            <a:r>
              <a:rPr lang="en-US" dirty="0"/>
              <a:t>Cannot be conducted </a:t>
            </a:r>
            <a:r>
              <a:rPr lang="en-US" dirty="0">
                <a:solidFill>
                  <a:srgbClr val="FF0000"/>
                </a:solidFill>
              </a:rPr>
              <a:t>On the streets </a:t>
            </a:r>
          </a:p>
          <a:p>
            <a:endParaRPr lang="en-US" dirty="0">
              <a:solidFill>
                <a:srgbClr val="FF0000"/>
              </a:solidFill>
            </a:endParaRPr>
          </a:p>
          <a:p>
            <a:r>
              <a:rPr lang="en-US" dirty="0"/>
              <a:t>Cannot be conducted </a:t>
            </a:r>
            <a:r>
              <a:rPr lang="en-US" dirty="0">
                <a:solidFill>
                  <a:srgbClr val="FF0000"/>
                </a:solidFill>
              </a:rPr>
              <a:t>Out of Public View </a:t>
            </a:r>
            <a:r>
              <a:rPr lang="en-US" dirty="0"/>
              <a:t>such as a </a:t>
            </a:r>
            <a:r>
              <a:rPr lang="en-US" dirty="0">
                <a:solidFill>
                  <a:srgbClr val="FF0000"/>
                </a:solidFill>
              </a:rPr>
              <a:t>Police Vehicle</a:t>
            </a:r>
          </a:p>
          <a:p>
            <a:endParaRPr lang="en-US" dirty="0">
              <a:solidFill>
                <a:srgbClr val="FF0000"/>
              </a:solidFill>
            </a:endParaRPr>
          </a:p>
          <a:p>
            <a:r>
              <a:rPr lang="en-US" dirty="0"/>
              <a:t>Can be conducted </a:t>
            </a:r>
            <a:r>
              <a:rPr lang="en-US" dirty="0">
                <a:solidFill>
                  <a:srgbClr val="FF0000"/>
                </a:solidFill>
              </a:rPr>
              <a:t>Nearby Police Station </a:t>
            </a:r>
            <a:r>
              <a:rPr lang="en-US" dirty="0"/>
              <a:t>or </a:t>
            </a:r>
            <a:r>
              <a:rPr lang="en-US" dirty="0">
                <a:solidFill>
                  <a:srgbClr val="FF0000"/>
                </a:solidFill>
              </a:rPr>
              <a:t>Location </a:t>
            </a:r>
            <a:r>
              <a:rPr lang="en-US" dirty="0"/>
              <a:t>only when consulted with a supervisor which requires authorized professional practice (APP). Officer must be same sex as person being searched, and the person must be searched in an area that cannot be seen by anyone following PACE CODE C  (Detention, treatment and questioning of suspect).</a:t>
            </a:r>
          </a:p>
          <a:p>
            <a:pPr marL="0" indent="0">
              <a:buNone/>
            </a:pPr>
            <a:endParaRPr lang="en-US" dirty="0">
              <a:solidFill>
                <a:srgbClr val="FF0000"/>
              </a:solidFill>
            </a:endParaRPr>
          </a:p>
          <a:p>
            <a:r>
              <a:rPr lang="en-US" dirty="0"/>
              <a:t>Under PACE CODE A Paragraph 3.7</a:t>
            </a:r>
          </a:p>
          <a:p>
            <a:endParaRPr lang="en-US" dirty="0"/>
          </a:p>
        </p:txBody>
      </p:sp>
    </p:spTree>
    <p:extLst>
      <p:ext uri="{BB962C8B-B14F-4D97-AF65-F5344CB8AC3E}">
        <p14:creationId xmlns:p14="http://schemas.microsoft.com/office/powerpoint/2010/main" val="3850343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 loading a car into the trunk&#10;&#10;Description automatically generated">
            <a:extLst>
              <a:ext uri="{FF2B5EF4-FFF2-40B4-BE49-F238E27FC236}">
                <a16:creationId xmlns:a16="http://schemas.microsoft.com/office/drawing/2014/main" id="{89944760-9A20-815F-5E1E-D27C0735CCFE}"/>
              </a:ext>
            </a:extLst>
          </p:cNvPr>
          <p:cNvPicPr>
            <a:picLocks noChangeAspect="1"/>
          </p:cNvPicPr>
          <p:nvPr/>
        </p:nvPicPr>
        <p:blipFill rotWithShape="1">
          <a:blip r:embed="rId3"/>
          <a:srcRect l="1098" r="11835"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96E07A-DE2A-2A6D-9783-7B2F32B908AB}"/>
              </a:ext>
            </a:extLst>
          </p:cNvPr>
          <p:cNvSpPr>
            <a:spLocks noGrp="1"/>
          </p:cNvSpPr>
          <p:nvPr>
            <p:ph type="title"/>
          </p:nvPr>
        </p:nvSpPr>
        <p:spPr>
          <a:xfrm>
            <a:off x="7531610" y="365125"/>
            <a:ext cx="3822189" cy="1899912"/>
          </a:xfrm>
        </p:spPr>
        <p:txBody>
          <a:bodyPr>
            <a:normAutofit/>
          </a:bodyPr>
          <a:lstStyle/>
          <a:p>
            <a:r>
              <a:rPr lang="en-US" sz="4000"/>
              <a:t>Stop &amp; Search Vehicle</a:t>
            </a:r>
          </a:p>
        </p:txBody>
      </p:sp>
      <p:sp>
        <p:nvSpPr>
          <p:cNvPr id="3" name="Content Placeholder 2">
            <a:extLst>
              <a:ext uri="{FF2B5EF4-FFF2-40B4-BE49-F238E27FC236}">
                <a16:creationId xmlns:a16="http://schemas.microsoft.com/office/drawing/2014/main" id="{3A078F5F-16A9-3665-08AB-1A6BD2B9C633}"/>
              </a:ext>
            </a:extLst>
          </p:cNvPr>
          <p:cNvSpPr>
            <a:spLocks noGrp="1"/>
          </p:cNvSpPr>
          <p:nvPr>
            <p:ph idx="1"/>
          </p:nvPr>
        </p:nvSpPr>
        <p:spPr>
          <a:xfrm>
            <a:off x="8254045" y="2265037"/>
            <a:ext cx="3822189" cy="3742762"/>
          </a:xfrm>
        </p:spPr>
        <p:txBody>
          <a:bodyPr>
            <a:normAutofit/>
          </a:bodyPr>
          <a:lstStyle/>
          <a:p>
            <a:r>
              <a:rPr lang="en-US" sz="2000" dirty="0"/>
              <a:t>A vehicle is considered any means of conveyance that transports people and goods which include cars, cart, truck, carriage, sledge, vessels, aircrafts and hovercrafts. </a:t>
            </a:r>
          </a:p>
          <a:p>
            <a:endParaRPr lang="en-US" sz="2000" dirty="0"/>
          </a:p>
          <a:p>
            <a:r>
              <a:rPr lang="en-US" sz="2000" i="1" u="sng" dirty="0"/>
              <a:t>Think any means of transport and carriage can be detained for stop and search</a:t>
            </a:r>
            <a:r>
              <a:rPr lang="en-US" sz="2000" dirty="0"/>
              <a:t>!</a:t>
            </a:r>
          </a:p>
          <a:p>
            <a:endParaRPr lang="en-US" sz="2000" dirty="0"/>
          </a:p>
        </p:txBody>
      </p:sp>
    </p:spTree>
    <p:extLst>
      <p:ext uri="{BB962C8B-B14F-4D97-AF65-F5344CB8AC3E}">
        <p14:creationId xmlns:p14="http://schemas.microsoft.com/office/powerpoint/2010/main" val="1486774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CDA91-7B22-265A-42B5-2EBD8E7679B9}"/>
              </a:ext>
            </a:extLst>
          </p:cNvPr>
          <p:cNvSpPr>
            <a:spLocks noGrp="1"/>
          </p:cNvSpPr>
          <p:nvPr>
            <p:ph type="title"/>
          </p:nvPr>
        </p:nvSpPr>
        <p:spPr/>
        <p:txBody>
          <a:bodyPr/>
          <a:lstStyle/>
          <a:p>
            <a:r>
              <a:rPr lang="en-GB" sz="2400" dirty="0">
                <a:effectLst/>
                <a:latin typeface="Arial" panose="020B0604020202020204" pitchFamily="34" charset="0"/>
                <a:ea typeface="Times New Roman" panose="02020603050405020304" pitchFamily="18" charset="0"/>
              </a:rPr>
              <a:t>What is fair and effective of stop and search?</a:t>
            </a:r>
            <a:br>
              <a:rPr lang="en-GB"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DC0D315-307A-6295-C513-3CCE4D8543D4}"/>
              </a:ext>
            </a:extLst>
          </p:cNvPr>
          <p:cNvSpPr>
            <a:spLocks noGrp="1"/>
          </p:cNvSpPr>
          <p:nvPr>
            <p:ph idx="1"/>
          </p:nvPr>
        </p:nvSpPr>
        <p:spPr>
          <a:xfrm>
            <a:off x="838200" y="1308100"/>
            <a:ext cx="10515600" cy="4868863"/>
          </a:xfrm>
        </p:spPr>
        <p:txBody>
          <a:bodyPr>
            <a:normAutofit/>
          </a:bodyPr>
          <a:lstStyle/>
          <a:p>
            <a:pPr marL="0" indent="0">
              <a:buNone/>
            </a:pPr>
            <a:r>
              <a:rPr lang="en-GB" sz="2400" kern="100" dirty="0">
                <a:effectLst/>
                <a:ea typeface="Calibri" panose="020F0502020204030204" pitchFamily="34" charset="0"/>
                <a:cs typeface="Times New Roman" panose="02020603050405020304" pitchFamily="18" charset="0"/>
              </a:rPr>
              <a:t>According to </a:t>
            </a:r>
            <a:r>
              <a:rPr lang="en-GB" sz="2400" b="0" i="0" u="none" strike="noStrike" dirty="0">
                <a:solidFill>
                  <a:srgbClr val="000000"/>
                </a:solidFill>
                <a:effectLst/>
              </a:rPr>
              <a:t>Allen and Nickolls </a:t>
            </a:r>
            <a:r>
              <a:rPr lang="en-GB" sz="2000" b="0" i="0" u="none" strike="noStrike" dirty="0">
                <a:solidFill>
                  <a:srgbClr val="000000"/>
                </a:solidFill>
                <a:effectLst/>
              </a:rPr>
              <a:t>(2022</a:t>
            </a:r>
            <a:r>
              <a:rPr lang="en-GB" sz="1800" b="0" i="0" u="none" strike="noStrike" dirty="0">
                <a:solidFill>
                  <a:srgbClr val="000000"/>
                </a:solidFill>
                <a:effectLst/>
              </a:rPr>
              <a:t>), </a:t>
            </a:r>
            <a:r>
              <a:rPr lang="en-GB" sz="2400" kern="100" dirty="0">
                <a:effectLst/>
                <a:ea typeface="Calibri" panose="020F0502020204030204" pitchFamily="34" charset="0"/>
                <a:cs typeface="Times New Roman" panose="02020603050405020304" pitchFamily="18" charset="0"/>
              </a:rPr>
              <a:t>there is little to no evidence suggesting stop and searches are beneficial and effective in the prevention of offending as most officers found nothing in the persons possession.</a:t>
            </a:r>
          </a:p>
          <a:p>
            <a:pPr marL="0" indent="0">
              <a:buNone/>
            </a:pPr>
            <a:r>
              <a:rPr lang="en-GB" sz="2400" kern="100" dirty="0">
                <a:effectLst/>
                <a:ea typeface="Calibri" panose="020F0502020204030204" pitchFamily="34" charset="0"/>
                <a:cs typeface="Times New Roman" panose="02020603050405020304" pitchFamily="18" charset="0"/>
              </a:rPr>
              <a:t>Although between </a:t>
            </a:r>
            <a:r>
              <a:rPr lang="en-GB" sz="2400" kern="100" dirty="0">
                <a:solidFill>
                  <a:srgbClr val="FF0000"/>
                </a:solidFill>
                <a:effectLst/>
                <a:ea typeface="Calibri" panose="020F0502020204030204" pitchFamily="34" charset="0"/>
                <a:cs typeface="Times New Roman" panose="02020603050405020304" pitchFamily="18" charset="0"/>
              </a:rPr>
              <a:t>February 2023</a:t>
            </a:r>
            <a:r>
              <a:rPr lang="en-GB" sz="2400" kern="100" dirty="0">
                <a:effectLst/>
                <a:ea typeface="Calibri" panose="020F0502020204030204" pitchFamily="34" charset="0"/>
                <a:cs typeface="Times New Roman" panose="02020603050405020304" pitchFamily="18" charset="0"/>
              </a:rPr>
              <a:t>- </a:t>
            </a:r>
            <a:r>
              <a:rPr lang="en-GB" sz="2400" kern="100" dirty="0">
                <a:solidFill>
                  <a:srgbClr val="FF0000"/>
                </a:solidFill>
                <a:effectLst/>
                <a:ea typeface="Calibri" panose="020F0502020204030204" pitchFamily="34" charset="0"/>
                <a:cs typeface="Times New Roman" panose="02020603050405020304" pitchFamily="18" charset="0"/>
              </a:rPr>
              <a:t>July 2023 </a:t>
            </a:r>
            <a:r>
              <a:rPr lang="en-GB" sz="2400" kern="100" dirty="0">
                <a:effectLst/>
                <a:ea typeface="Calibri" panose="020F0502020204030204" pitchFamily="34" charset="0"/>
                <a:cs typeface="Times New Roman" panose="02020603050405020304" pitchFamily="18" charset="0"/>
              </a:rPr>
              <a:t>there were:</a:t>
            </a:r>
          </a:p>
          <a:p>
            <a:r>
              <a:rPr lang="en-GB" sz="2400" kern="100" dirty="0">
                <a:solidFill>
                  <a:srgbClr val="FF0000"/>
                </a:solidFill>
                <a:effectLst/>
                <a:ea typeface="Calibri" panose="020F0502020204030204" pitchFamily="34" charset="0"/>
                <a:cs typeface="Times New Roman" panose="02020603050405020304" pitchFamily="18" charset="0"/>
              </a:rPr>
              <a:t>1,174</a:t>
            </a:r>
            <a:r>
              <a:rPr lang="en-GB" sz="2400" kern="100" dirty="0">
                <a:effectLst/>
                <a:ea typeface="Calibri" panose="020F0502020204030204" pitchFamily="34" charset="0"/>
                <a:cs typeface="Times New Roman" panose="02020603050405020304" pitchFamily="18" charset="0"/>
              </a:rPr>
              <a:t> stop searches were carried out by the City of London Police</a:t>
            </a:r>
          </a:p>
          <a:p>
            <a:r>
              <a:rPr lang="en-GB" sz="2400" kern="100" dirty="0">
                <a:solidFill>
                  <a:srgbClr val="FF0000"/>
                </a:solidFill>
                <a:effectLst/>
                <a:ea typeface="Calibri" panose="020F0502020204030204" pitchFamily="34" charset="0"/>
                <a:cs typeface="Times New Roman" panose="02020603050405020304" pitchFamily="18" charset="0"/>
              </a:rPr>
              <a:t>248 </a:t>
            </a:r>
            <a:r>
              <a:rPr lang="en-GB" sz="2400" kern="100" dirty="0">
                <a:effectLst/>
                <a:ea typeface="Calibri" panose="020F0502020204030204" pitchFamily="34" charset="0"/>
                <a:cs typeface="Times New Roman" panose="02020603050405020304" pitchFamily="18" charset="0"/>
              </a:rPr>
              <a:t>(21.12%) discovering stolen item’s, prohibited articles and drugs</a:t>
            </a:r>
          </a:p>
          <a:p>
            <a:r>
              <a:rPr lang="en-GB" sz="2400" kern="100" dirty="0">
                <a:solidFill>
                  <a:srgbClr val="FF0000"/>
                </a:solidFill>
                <a:effectLst/>
                <a:ea typeface="Calibri" panose="020F0502020204030204" pitchFamily="34" charset="0"/>
                <a:cs typeface="Times New Roman" panose="02020603050405020304" pitchFamily="18" charset="0"/>
              </a:rPr>
              <a:t>926</a:t>
            </a:r>
            <a:r>
              <a:rPr lang="en-GB" sz="2400" kern="100" dirty="0">
                <a:effectLst/>
                <a:ea typeface="Calibri" panose="020F0502020204030204" pitchFamily="34" charset="0"/>
                <a:cs typeface="Times New Roman" panose="02020603050405020304" pitchFamily="18" charset="0"/>
              </a:rPr>
              <a:t> (78.88%) had no further action. </a:t>
            </a:r>
          </a:p>
          <a:p>
            <a:endParaRPr lang="en-GB" sz="2400" kern="100" dirty="0">
              <a:effectLst/>
              <a:ea typeface="Calibri" panose="020F0502020204030204" pitchFamily="34" charset="0"/>
              <a:cs typeface="Times New Roman" panose="02020603050405020304" pitchFamily="18" charset="0"/>
            </a:endParaRPr>
          </a:p>
          <a:p>
            <a:pPr marL="0" indent="0">
              <a:buNone/>
            </a:pPr>
            <a:r>
              <a:rPr lang="en-GB" sz="2400" kern="100" dirty="0">
                <a:effectLst/>
                <a:ea typeface="Calibri" panose="020F0502020204030204" pitchFamily="34" charset="0"/>
                <a:cs typeface="Times New Roman" panose="02020603050405020304" pitchFamily="18" charset="0"/>
              </a:rPr>
              <a:t>It could be argued that these statistics would </a:t>
            </a:r>
            <a:r>
              <a:rPr lang="en-GB" sz="2400" kern="100" dirty="0">
                <a:solidFill>
                  <a:srgbClr val="FF0000"/>
                </a:solidFill>
                <a:effectLst/>
                <a:ea typeface="Calibri" panose="020F0502020204030204" pitchFamily="34" charset="0"/>
                <a:cs typeface="Times New Roman" panose="02020603050405020304" pitchFamily="18" charset="0"/>
              </a:rPr>
              <a:t>deem stop and searches to be effective </a:t>
            </a:r>
            <a:r>
              <a:rPr lang="en-GB" sz="2400" kern="100" dirty="0">
                <a:effectLst/>
                <a:ea typeface="Calibri" panose="020F0502020204030204" pitchFamily="34" charset="0"/>
                <a:cs typeface="Times New Roman" panose="02020603050405020304" pitchFamily="18" charset="0"/>
              </a:rPr>
              <a:t>as it’s preventing the suspect from using those materials for own inflicting harm to self and others and by the officer being proactive.</a:t>
            </a:r>
          </a:p>
          <a:p>
            <a:endParaRPr lang="en-US" dirty="0"/>
          </a:p>
        </p:txBody>
      </p:sp>
    </p:spTree>
    <p:extLst>
      <p:ext uri="{BB962C8B-B14F-4D97-AF65-F5344CB8AC3E}">
        <p14:creationId xmlns:p14="http://schemas.microsoft.com/office/powerpoint/2010/main" val="1843674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DD76D-7491-14D0-5272-328F14DF23E4}"/>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The impact upon modern society and policing when this is not done effectively.</a:t>
            </a:r>
          </a:p>
        </p:txBody>
      </p:sp>
      <p:sp>
        <p:nvSpPr>
          <p:cNvPr id="3" name="Content Placeholder 2">
            <a:extLst>
              <a:ext uri="{FF2B5EF4-FFF2-40B4-BE49-F238E27FC236}">
                <a16:creationId xmlns:a16="http://schemas.microsoft.com/office/drawing/2014/main" id="{31E80FCF-F899-C16C-A2BE-E1C4C7EC8B7D}"/>
              </a:ext>
            </a:extLst>
          </p:cNvPr>
          <p:cNvSpPr>
            <a:spLocks noGrp="1"/>
          </p:cNvSpPr>
          <p:nvPr>
            <p:ph idx="1"/>
          </p:nvPr>
        </p:nvSpPr>
        <p:spPr>
          <a:xfrm>
            <a:off x="838200" y="1843088"/>
            <a:ext cx="10515600" cy="4649787"/>
          </a:xfrm>
        </p:spPr>
        <p:txBody>
          <a:bodyPr>
            <a:normAutofit fontScale="92500" lnSpcReduction="20000"/>
          </a:bodyPr>
          <a:lstStyle/>
          <a:p>
            <a:pPr marL="0" indent="0">
              <a:buNone/>
            </a:pPr>
            <a:r>
              <a:rPr lang="en-GB" i="0" u="none" strike="noStrike" dirty="0">
                <a:solidFill>
                  <a:srgbClr val="FF0000"/>
                </a:solidFill>
                <a:effectLst/>
                <a:latin typeface="Söhne"/>
              </a:rPr>
              <a:t>Public Trust and Confidence:</a:t>
            </a:r>
            <a:r>
              <a:rPr lang="en-GB" i="0" u="none" strike="noStrike" dirty="0">
                <a:effectLst/>
                <a:latin typeface="Söhne"/>
              </a:rPr>
              <a:t> Sustaining public trust and confidence in the police requires the fair and effective execution of stop and searches. Police forces lose credibility when these authorities are misused or seen as biased.</a:t>
            </a:r>
          </a:p>
          <a:p>
            <a:pPr marL="0" indent="0">
              <a:buNone/>
            </a:pPr>
            <a:r>
              <a:rPr lang="en-GB" i="0" u="none" strike="noStrike" dirty="0">
                <a:solidFill>
                  <a:srgbClr val="FF0000"/>
                </a:solidFill>
                <a:effectLst/>
                <a:latin typeface="Söhne"/>
              </a:rPr>
              <a:t>Community Relations: </a:t>
            </a:r>
            <a:r>
              <a:rPr lang="en-GB" i="0" u="none" strike="noStrike" dirty="0">
                <a:effectLst/>
                <a:latin typeface="Söhne"/>
              </a:rPr>
              <a:t>Individuals rights may be violated by the unfair and indiscriminate exercise of stop and search powers. It might result in unjustified searches, harassment and racial profiling which are all violations of fundamental human rights.</a:t>
            </a:r>
          </a:p>
          <a:p>
            <a:pPr marL="0" indent="0">
              <a:buNone/>
            </a:pPr>
            <a:r>
              <a:rPr lang="en-GB" i="0" u="none" strike="noStrike" dirty="0">
                <a:solidFill>
                  <a:srgbClr val="FF0000"/>
                </a:solidFill>
                <a:effectLst/>
                <a:latin typeface="Söhne"/>
              </a:rPr>
              <a:t>Discrimination and Bias: </a:t>
            </a:r>
            <a:r>
              <a:rPr lang="en-GB" i="0" u="none" strike="noStrike" dirty="0">
                <a:effectLst/>
                <a:latin typeface="Söhne"/>
              </a:rPr>
              <a:t>can increase jealousy, anger, and hatred towards the police.</a:t>
            </a:r>
          </a:p>
          <a:p>
            <a:pPr marL="0" indent="0">
              <a:buNone/>
            </a:pPr>
            <a:r>
              <a:rPr lang="en-GB" i="0" u="none" strike="noStrike" dirty="0">
                <a:solidFill>
                  <a:srgbClr val="FF0000"/>
                </a:solidFill>
                <a:effectLst/>
                <a:latin typeface="Söhne"/>
              </a:rPr>
              <a:t>Negative Perception of Policing: </a:t>
            </a:r>
            <a:r>
              <a:rPr lang="en-GB" i="0" u="none" strike="noStrike" dirty="0">
                <a:effectLst/>
                <a:latin typeface="Söhne"/>
              </a:rPr>
              <a:t>it may spark disturbances in society, reform calls, and protests.</a:t>
            </a:r>
          </a:p>
          <a:p>
            <a:pPr marL="0" indent="0">
              <a:buNone/>
            </a:pPr>
            <a:r>
              <a:rPr lang="en-GB" i="0" u="none" strike="noStrike" dirty="0">
                <a:solidFill>
                  <a:srgbClr val="FF0000"/>
                </a:solidFill>
                <a:effectLst/>
                <a:latin typeface="Söhne"/>
              </a:rPr>
              <a:t>Increased Crime: </a:t>
            </a:r>
            <a:r>
              <a:rPr lang="en-GB" i="0" u="none" strike="noStrike" dirty="0">
                <a:effectLst/>
                <a:latin typeface="Söhne"/>
              </a:rPr>
              <a:t>Ineffective use of stop and search tactics might result in lost chances of preventing or catching criminal activity which will result in a spike of crime.</a:t>
            </a:r>
          </a:p>
          <a:p>
            <a:endParaRPr lang="en-US" dirty="0"/>
          </a:p>
        </p:txBody>
      </p:sp>
    </p:spTree>
    <p:extLst>
      <p:ext uri="{BB962C8B-B14F-4D97-AF65-F5344CB8AC3E}">
        <p14:creationId xmlns:p14="http://schemas.microsoft.com/office/powerpoint/2010/main" val="3960734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10CAA-38C7-0594-5768-9F08DBF70FF3}"/>
              </a:ext>
            </a:extLst>
          </p:cNvPr>
          <p:cNvSpPr>
            <a:spLocks noGrp="1"/>
          </p:cNvSpPr>
          <p:nvPr>
            <p:ph type="title"/>
          </p:nvPr>
        </p:nvSpPr>
        <p:spPr>
          <a:xfrm>
            <a:off x="838200" y="365125"/>
            <a:ext cx="10515600" cy="1306443"/>
          </a:xfrm>
        </p:spPr>
        <p:txBody>
          <a:bodyPr>
            <a:normAutofit/>
          </a:bodyPr>
          <a:lstStyle/>
          <a:p>
            <a:r>
              <a:rPr lang="en-GB" sz="4000" dirty="0">
                <a:effectLst/>
                <a:latin typeface="Arial" panose="020B0604020202020204" pitchFamily="34" charset="0"/>
                <a:ea typeface="Times New Roman" panose="02020603050405020304" pitchFamily="18" charset="0"/>
              </a:rPr>
              <a:t>The value of using the powers appropriately </a:t>
            </a:r>
            <a:br>
              <a:rPr lang="en-GB" sz="4000" dirty="0">
                <a:effectLst/>
                <a:latin typeface="Times New Roman" panose="02020603050405020304" pitchFamily="18" charset="0"/>
                <a:ea typeface="Times New Roman" panose="02020603050405020304" pitchFamily="18" charset="0"/>
              </a:rPr>
            </a:br>
            <a:endParaRPr lang="en-US" sz="4000" dirty="0"/>
          </a:p>
        </p:txBody>
      </p:sp>
      <p:sp>
        <p:nvSpPr>
          <p:cNvPr id="3" name="Content Placeholder 2">
            <a:extLst>
              <a:ext uri="{FF2B5EF4-FFF2-40B4-BE49-F238E27FC236}">
                <a16:creationId xmlns:a16="http://schemas.microsoft.com/office/drawing/2014/main" id="{0CEDBF33-B7E5-C006-5976-B3539C6FDE3D}"/>
              </a:ext>
            </a:extLst>
          </p:cNvPr>
          <p:cNvSpPr>
            <a:spLocks noGrp="1"/>
          </p:cNvSpPr>
          <p:nvPr>
            <p:ph idx="1"/>
          </p:nvPr>
        </p:nvSpPr>
        <p:spPr>
          <a:xfrm>
            <a:off x="313899" y="1282890"/>
            <a:ext cx="4677075" cy="5209985"/>
          </a:xfrm>
        </p:spPr>
        <p:txBody>
          <a:bodyPr>
            <a:normAutofit lnSpcReduction="10000"/>
          </a:bodyPr>
          <a:lstStyle/>
          <a:p>
            <a:r>
              <a:rPr lang="en-GB" sz="1600" dirty="0">
                <a:effectLst/>
                <a:ea typeface="Times New Roman" panose="02020603050405020304" pitchFamily="18" charset="0"/>
              </a:rPr>
              <a:t>In the case of the Jake (2018), officers unlawfully detained </a:t>
            </a:r>
            <a:r>
              <a:rPr lang="en-GB" sz="1600" dirty="0">
                <a:ea typeface="Times New Roman" panose="02020603050405020304" pitchFamily="18" charset="0"/>
              </a:rPr>
              <a:t>a mixed raced 13-year-old </a:t>
            </a:r>
            <a:r>
              <a:rPr lang="en-GB" sz="1600" dirty="0">
                <a:effectLst/>
                <a:ea typeface="Times New Roman" panose="02020603050405020304" pitchFamily="18" charset="0"/>
              </a:rPr>
              <a:t>boy for a stop and search without a lawful excuse and was arrested following his search. Officers denied the conduct of the search of the boy which was later disproven, and the motive was based upon his racial characteristics.</a:t>
            </a:r>
          </a:p>
          <a:p>
            <a:endParaRPr lang="en-GB" sz="1400" dirty="0">
              <a:ea typeface="Times New Roman" panose="02020603050405020304" pitchFamily="18" charset="0"/>
            </a:endParaRPr>
          </a:p>
          <a:p>
            <a:pPr marL="0" indent="0">
              <a:buNone/>
            </a:pPr>
            <a:r>
              <a:rPr lang="en-GB" sz="1400" dirty="0">
                <a:effectLst/>
                <a:ea typeface="Times New Roman" panose="02020603050405020304" pitchFamily="18" charset="0"/>
              </a:rPr>
              <a:t>This shows the value of the importance of the National Decision Model that covers Code of Ethics also known as the Nolan Principles (9 Policing Principles) that include</a:t>
            </a:r>
          </a:p>
          <a:p>
            <a:pPr marL="685800" indent="-457200">
              <a:buFont typeface="+mj-lt"/>
              <a:buAutoNum type="arabicPeriod"/>
            </a:pPr>
            <a:r>
              <a:rPr lang="en-GB" sz="1400" dirty="0">
                <a:effectLst/>
                <a:ea typeface="Times New Roman" panose="02020603050405020304" pitchFamily="18" charset="0"/>
              </a:rPr>
              <a:t>Accountability,      </a:t>
            </a:r>
          </a:p>
          <a:p>
            <a:pPr marL="685800" indent="-457200">
              <a:buFont typeface="+mj-lt"/>
              <a:buAutoNum type="arabicPeriod"/>
            </a:pPr>
            <a:r>
              <a:rPr lang="en-GB" sz="1400" dirty="0">
                <a:effectLst/>
                <a:ea typeface="Times New Roman" panose="02020603050405020304" pitchFamily="18" charset="0"/>
              </a:rPr>
              <a:t>Fairness,  </a:t>
            </a:r>
          </a:p>
          <a:p>
            <a:pPr marL="685800" indent="-457200">
              <a:buFont typeface="+mj-lt"/>
              <a:buAutoNum type="arabicPeriod"/>
            </a:pPr>
            <a:r>
              <a:rPr lang="en-GB" sz="1400" dirty="0">
                <a:ea typeface="Times New Roman" panose="02020603050405020304" pitchFamily="18" charset="0"/>
              </a:rPr>
              <a:t>I</a:t>
            </a:r>
            <a:r>
              <a:rPr lang="en-GB" sz="1400" dirty="0">
                <a:effectLst/>
                <a:ea typeface="Times New Roman" panose="02020603050405020304" pitchFamily="18" charset="0"/>
              </a:rPr>
              <a:t>ntegrity, </a:t>
            </a:r>
          </a:p>
          <a:p>
            <a:pPr marL="685800" indent="-457200">
              <a:buFont typeface="+mj-lt"/>
              <a:buAutoNum type="arabicPeriod"/>
            </a:pPr>
            <a:r>
              <a:rPr lang="en-GB" sz="1400" dirty="0">
                <a:ea typeface="Times New Roman" panose="02020603050405020304" pitchFamily="18" charset="0"/>
              </a:rPr>
              <a:t>L</a:t>
            </a:r>
            <a:r>
              <a:rPr lang="en-GB" sz="1400" dirty="0">
                <a:effectLst/>
                <a:ea typeface="Times New Roman" panose="02020603050405020304" pitchFamily="18" charset="0"/>
              </a:rPr>
              <a:t>eadership, </a:t>
            </a:r>
          </a:p>
          <a:p>
            <a:pPr marL="685800" indent="-457200">
              <a:buFont typeface="+mj-lt"/>
              <a:buAutoNum type="arabicPeriod"/>
            </a:pPr>
            <a:r>
              <a:rPr lang="en-GB" sz="1400" dirty="0">
                <a:effectLst/>
                <a:ea typeface="Times New Roman" panose="02020603050405020304" pitchFamily="18" charset="0"/>
              </a:rPr>
              <a:t>Respect, </a:t>
            </a:r>
          </a:p>
          <a:p>
            <a:pPr marL="685800" indent="-457200">
              <a:buFont typeface="+mj-lt"/>
              <a:buAutoNum type="arabicPeriod"/>
            </a:pPr>
            <a:r>
              <a:rPr lang="en-GB" sz="1400" dirty="0">
                <a:effectLst/>
                <a:ea typeface="Times New Roman" panose="02020603050405020304" pitchFamily="18" charset="0"/>
              </a:rPr>
              <a:t>Honesty, </a:t>
            </a:r>
          </a:p>
          <a:p>
            <a:pPr marL="685800" indent="-457200">
              <a:buFont typeface="+mj-lt"/>
              <a:buAutoNum type="arabicPeriod"/>
            </a:pPr>
            <a:r>
              <a:rPr lang="en-GB" sz="1400" dirty="0">
                <a:effectLst/>
                <a:ea typeface="Times New Roman" panose="02020603050405020304" pitchFamily="18" charset="0"/>
              </a:rPr>
              <a:t>Objectivity</a:t>
            </a:r>
          </a:p>
          <a:p>
            <a:pPr marL="685800" indent="-457200">
              <a:buFont typeface="+mj-lt"/>
              <a:buAutoNum type="arabicPeriod"/>
            </a:pPr>
            <a:r>
              <a:rPr lang="en-GB" sz="1400" dirty="0">
                <a:ea typeface="Times New Roman" panose="02020603050405020304" pitchFamily="18" charset="0"/>
              </a:rPr>
              <a:t>S</a:t>
            </a:r>
            <a:r>
              <a:rPr lang="en-GB" sz="1400" dirty="0">
                <a:effectLst/>
                <a:ea typeface="Times New Roman" panose="02020603050405020304" pitchFamily="18" charset="0"/>
              </a:rPr>
              <a:t>elflessness.</a:t>
            </a:r>
          </a:p>
          <a:p>
            <a:pPr marL="685800" indent="-457200">
              <a:buFont typeface="+mj-lt"/>
              <a:buAutoNum type="arabicPeriod"/>
            </a:pPr>
            <a:r>
              <a:rPr lang="en-GB" sz="1400" dirty="0">
                <a:ea typeface="Times New Roman" panose="02020603050405020304" pitchFamily="18" charset="0"/>
              </a:rPr>
              <a:t>Openness</a:t>
            </a:r>
            <a:endParaRPr lang="en-GB" sz="1400" dirty="0">
              <a:effectLst/>
              <a:ea typeface="Times New Roman" panose="02020603050405020304" pitchFamily="18" charset="0"/>
            </a:endParaRPr>
          </a:p>
          <a:p>
            <a:pPr marL="0" indent="0">
              <a:buNone/>
            </a:pPr>
            <a:endParaRPr lang="en-GB" sz="1100" dirty="0">
              <a:latin typeface="+mj-lt"/>
              <a:ea typeface="Times New Roman" panose="02020603050405020304" pitchFamily="18" charset="0"/>
            </a:endParaRPr>
          </a:p>
          <a:p>
            <a:endParaRPr lang="en-GB" sz="1100" dirty="0">
              <a:effectLst/>
              <a:latin typeface="+mj-lt"/>
              <a:ea typeface="Times New Roman" panose="02020603050405020304" pitchFamily="18" charset="0"/>
            </a:endParaRPr>
          </a:p>
          <a:p>
            <a:endParaRPr lang="en-US" sz="1100" dirty="0"/>
          </a:p>
        </p:txBody>
      </p:sp>
      <p:pic>
        <p:nvPicPr>
          <p:cNvPr id="5" name="Picture 4" descr="A diagram of a code of ethics&#10;&#10;Description automatically generated">
            <a:extLst>
              <a:ext uri="{FF2B5EF4-FFF2-40B4-BE49-F238E27FC236}">
                <a16:creationId xmlns:a16="http://schemas.microsoft.com/office/drawing/2014/main" id="{082E7B05-2AC2-8403-2D47-7E643B1F76CA}"/>
              </a:ext>
            </a:extLst>
          </p:cNvPr>
          <p:cNvPicPr>
            <a:picLocks noChangeAspect="1"/>
          </p:cNvPicPr>
          <p:nvPr/>
        </p:nvPicPr>
        <p:blipFill rotWithShape="1">
          <a:blip r:embed="rId3"/>
          <a:srcRect r="2" b="5233"/>
          <a:stretch/>
        </p:blipFill>
        <p:spPr>
          <a:xfrm>
            <a:off x="5183500" y="1904282"/>
            <a:ext cx="6170299" cy="4224808"/>
          </a:xfrm>
          <a:prstGeom prst="rect">
            <a:avLst/>
          </a:prstGeom>
        </p:spPr>
      </p:pic>
    </p:spTree>
    <p:extLst>
      <p:ext uri="{BB962C8B-B14F-4D97-AF65-F5344CB8AC3E}">
        <p14:creationId xmlns:p14="http://schemas.microsoft.com/office/powerpoint/2010/main" val="1695352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C1E5C-9C5F-345B-8399-87E9BCAC3B08}"/>
              </a:ext>
            </a:extLst>
          </p:cNvPr>
          <p:cNvSpPr>
            <a:spLocks noGrp="1"/>
          </p:cNvSpPr>
          <p:nvPr>
            <p:ph type="title"/>
          </p:nvPr>
        </p:nvSpPr>
        <p:spPr>
          <a:xfrm>
            <a:off x="575733" y="189337"/>
            <a:ext cx="5120561" cy="1325563"/>
          </a:xfrm>
        </p:spPr>
        <p:txBody>
          <a:bodyPr>
            <a:normAutofit/>
          </a:bodyPr>
          <a:lstStyle/>
          <a:p>
            <a:r>
              <a:rPr lang="en-GB" sz="2400" dirty="0">
                <a:effectLst/>
                <a:latin typeface="Arial" panose="020B0604020202020204" pitchFamily="34" charset="0"/>
                <a:ea typeface="Times New Roman" panose="02020603050405020304" pitchFamily="18" charset="0"/>
              </a:rPr>
              <a:t>The importance of following correct and proper processes</a:t>
            </a:r>
            <a:br>
              <a:rPr lang="en-GB" sz="2800" dirty="0">
                <a:effectLst/>
                <a:latin typeface="Times New Roman" panose="02020603050405020304" pitchFamily="18" charset="0"/>
                <a:ea typeface="Times New Roman" panose="02020603050405020304" pitchFamily="18" charset="0"/>
              </a:rPr>
            </a:br>
            <a:endParaRPr lang="en-US" sz="2800" dirty="0"/>
          </a:p>
        </p:txBody>
      </p:sp>
      <p:sp>
        <p:nvSpPr>
          <p:cNvPr id="3" name="Content Placeholder 2">
            <a:extLst>
              <a:ext uri="{FF2B5EF4-FFF2-40B4-BE49-F238E27FC236}">
                <a16:creationId xmlns:a16="http://schemas.microsoft.com/office/drawing/2014/main" id="{7390FEF5-C0E3-B009-42FB-B7E47D29C1D0}"/>
              </a:ext>
            </a:extLst>
          </p:cNvPr>
          <p:cNvSpPr>
            <a:spLocks noGrp="1"/>
          </p:cNvSpPr>
          <p:nvPr>
            <p:ph idx="1"/>
          </p:nvPr>
        </p:nvSpPr>
        <p:spPr>
          <a:xfrm>
            <a:off x="838201" y="1514901"/>
            <a:ext cx="5092194" cy="4662062"/>
          </a:xfrm>
        </p:spPr>
        <p:txBody>
          <a:bodyPr>
            <a:normAutofit lnSpcReduction="10000"/>
          </a:bodyPr>
          <a:lstStyle/>
          <a:p>
            <a:pPr marL="0" indent="0">
              <a:buNone/>
            </a:pPr>
            <a:r>
              <a:rPr lang="en-GB" sz="1600" dirty="0">
                <a:effectLst/>
                <a:latin typeface="Arial" panose="020B0604020202020204" pitchFamily="34" charset="0"/>
                <a:cs typeface="Arial" panose="020B0604020202020204" pitchFamily="34" charset="0"/>
              </a:rPr>
              <a:t>Handling codes: This is a way to regulate the exchange of intelligence. When exchanging intelligence, there are dangers involved that must constantly be balanced against the possible risk of withholding information.</a:t>
            </a:r>
          </a:p>
          <a:p>
            <a:r>
              <a:rPr lang="en-US" sz="1600" dirty="0"/>
              <a:t>In the case of </a:t>
            </a:r>
            <a:r>
              <a:rPr lang="en-US" sz="1600" dirty="0">
                <a:solidFill>
                  <a:srgbClr val="FF0000"/>
                </a:solidFill>
              </a:rPr>
              <a:t>Cleo Smith</a:t>
            </a:r>
            <a:r>
              <a:rPr lang="en-US" sz="1600" dirty="0"/>
              <a:t>, a detective leaked sensitive information to a journalist he had a relationship with after rescuing Cleo Smith after being kidnapped. The information leaked jeopardized Detective Sergeant Cameron Blaines position after he resigns following the release of WA Corruption and Crime Commission report.</a:t>
            </a:r>
          </a:p>
          <a:p>
            <a:r>
              <a:rPr lang="en-US" sz="1600" dirty="0"/>
              <a:t>It is important to follow correct and proper processes to ensure information and intelligence is protected by all personnel in the force by ensuring the appropriate training is provided such as:</a:t>
            </a:r>
          </a:p>
          <a:p>
            <a:r>
              <a:rPr lang="en-US" sz="1600" dirty="0"/>
              <a:t>Protecting Information: Level 2 course on college of policing. </a:t>
            </a:r>
          </a:p>
          <a:p>
            <a:r>
              <a:rPr lang="en-US" sz="1600" dirty="0"/>
              <a:t>If these measures aren’t put in place, job positions will be jeopardized and a lack of trust within the service to keep sensitive information private. </a:t>
            </a: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child holding a bottle and waving&#10;&#10;Description automatically generated">
            <a:extLst>
              <a:ext uri="{FF2B5EF4-FFF2-40B4-BE49-F238E27FC236}">
                <a16:creationId xmlns:a16="http://schemas.microsoft.com/office/drawing/2014/main" id="{5CD4201A-B47E-5D37-C2A5-5A3805379839}"/>
              </a:ext>
            </a:extLst>
          </p:cNvPr>
          <p:cNvPicPr>
            <a:picLocks noChangeAspect="1"/>
          </p:cNvPicPr>
          <p:nvPr/>
        </p:nvPicPr>
        <p:blipFill rotWithShape="1">
          <a:blip r:embed="rId3"/>
          <a:srcRect l="18157" r="23408"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descr="A person in a suit speaking into a microphone&#10;&#10;Description automatically generated">
            <a:extLst>
              <a:ext uri="{FF2B5EF4-FFF2-40B4-BE49-F238E27FC236}">
                <a16:creationId xmlns:a16="http://schemas.microsoft.com/office/drawing/2014/main" id="{7099F5BF-D2F4-84A3-9148-9428724BE79C}"/>
              </a:ext>
            </a:extLst>
          </p:cNvPr>
          <p:cNvPicPr>
            <a:picLocks noChangeAspect="1"/>
          </p:cNvPicPr>
          <p:nvPr/>
        </p:nvPicPr>
        <p:blipFill rotWithShape="1">
          <a:blip r:embed="rId4"/>
          <a:srcRect l="11774" r="18025"/>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574808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F74C7-2764-45EF-8122-79CEEEA77E2A}"/>
              </a:ext>
            </a:extLst>
          </p:cNvPr>
          <p:cNvSpPr>
            <a:spLocks noGrp="1"/>
          </p:cNvSpPr>
          <p:nvPr>
            <p:ph type="title"/>
          </p:nvPr>
        </p:nvSpPr>
        <p:spPr>
          <a:xfrm>
            <a:off x="6753367" y="432437"/>
            <a:ext cx="5105400" cy="1443563"/>
          </a:xfrm>
        </p:spPr>
        <p:txBody>
          <a:bodyPr anchor="b">
            <a:normAutofit/>
          </a:bodyPr>
          <a:lstStyle/>
          <a:p>
            <a:r>
              <a:rPr lang="en-GB" sz="2800" dirty="0">
                <a:effectLst/>
                <a:latin typeface="Arial" panose="020B0604020202020204" pitchFamily="34" charset="0"/>
                <a:ea typeface="Times New Roman" panose="02020603050405020304" pitchFamily="18" charset="0"/>
              </a:rPr>
              <a:t>Potential consequences of using the powers incorrectly </a:t>
            </a:r>
            <a:br>
              <a:rPr lang="en-GB" sz="2800" dirty="0">
                <a:effectLst/>
                <a:latin typeface="Times New Roman" panose="02020603050405020304" pitchFamily="18" charset="0"/>
                <a:ea typeface="Times New Roman" panose="02020603050405020304" pitchFamily="18" charset="0"/>
              </a:rPr>
            </a:br>
            <a:endParaRPr lang="en-US" sz="2800" dirty="0"/>
          </a:p>
        </p:txBody>
      </p:sp>
      <p:pic>
        <p:nvPicPr>
          <p:cNvPr id="7" name="Picture 6" descr="A person talking to a police officer&#10;&#10;Description automatically generated">
            <a:extLst>
              <a:ext uri="{FF2B5EF4-FFF2-40B4-BE49-F238E27FC236}">
                <a16:creationId xmlns:a16="http://schemas.microsoft.com/office/drawing/2014/main" id="{50ED5251-303D-F73F-8E0F-C1E70292BE08}"/>
              </a:ext>
            </a:extLst>
          </p:cNvPr>
          <p:cNvPicPr>
            <a:picLocks noChangeAspect="1"/>
          </p:cNvPicPr>
          <p:nvPr/>
        </p:nvPicPr>
        <p:blipFill rotWithShape="1">
          <a:blip r:embed="rId3"/>
          <a:srcRect t="15670" r="-3" b="15669"/>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13" name="Picture 12" descr="A person sitting in a chair&#10;&#10;Description automatically generated">
            <a:extLst>
              <a:ext uri="{FF2B5EF4-FFF2-40B4-BE49-F238E27FC236}">
                <a16:creationId xmlns:a16="http://schemas.microsoft.com/office/drawing/2014/main" id="{40F86CF6-FCCC-E5BC-143E-12C9B8B16DE7}"/>
              </a:ext>
            </a:extLst>
          </p:cNvPr>
          <p:cNvPicPr>
            <a:picLocks noChangeAspect="1"/>
          </p:cNvPicPr>
          <p:nvPr/>
        </p:nvPicPr>
        <p:blipFill rotWithShape="1">
          <a:blip r:embed="rId4"/>
          <a:srcRect r="-2" b="16149"/>
          <a:stretch/>
        </p:blipFill>
        <p:spPr>
          <a:xfrm>
            <a:off x="-870" y="430440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a:extLst>
              <a:ext uri="{FF2B5EF4-FFF2-40B4-BE49-F238E27FC236}">
                <a16:creationId xmlns:a16="http://schemas.microsoft.com/office/drawing/2014/main" id="{F59DD3E4-F94E-46A3-8B7B-40B651BECC52}"/>
              </a:ext>
            </a:extLst>
          </p:cNvPr>
          <p:cNvSpPr>
            <a:spLocks noGrp="1"/>
          </p:cNvSpPr>
          <p:nvPr>
            <p:ph idx="1"/>
          </p:nvPr>
        </p:nvSpPr>
        <p:spPr>
          <a:xfrm>
            <a:off x="6094476" y="1662336"/>
            <a:ext cx="5940553" cy="5058820"/>
          </a:xfrm>
        </p:spPr>
        <p:txBody>
          <a:bodyPr>
            <a:normAutofit/>
          </a:bodyPr>
          <a:lstStyle/>
          <a:p>
            <a:pPr marL="0" indent="0">
              <a:buNone/>
            </a:pPr>
            <a:r>
              <a:rPr lang="en-GB" sz="1400" kern="100" dirty="0">
                <a:effectLst/>
                <a:ea typeface="Calibri" panose="020F0502020204030204" pitchFamily="34" charset="0"/>
                <a:cs typeface="Times New Roman" panose="02020603050405020304" pitchFamily="18" charset="0"/>
              </a:rPr>
              <a:t>If an officer abuses the police powers and exerts powers amongst members of the public, the trust and confidence can be affected which will diminishes a police officers performance and the public perception what the media portrays the police will make people not want to be associated with the police for negative conduct.</a:t>
            </a:r>
          </a:p>
          <a:p>
            <a:pPr marL="0" indent="0">
              <a:buNone/>
            </a:pPr>
            <a:r>
              <a:rPr lang="en-GB" sz="1400" kern="100" dirty="0">
                <a:effectLst/>
                <a:ea typeface="Calibri" panose="020F0502020204030204" pitchFamily="34" charset="0"/>
                <a:cs typeface="Times New Roman" panose="02020603050405020304" pitchFamily="18" charset="0"/>
              </a:rPr>
              <a:t>Furthermore, a study found that the biggest challenge for Police Officers were the recruitment and retention of officers, as it was discovered that the negative media coverage and negative attention the public displayed made the police feel ashamed.</a:t>
            </a:r>
          </a:p>
          <a:p>
            <a:pPr marL="0" indent="0">
              <a:buNone/>
            </a:pPr>
            <a:r>
              <a:rPr lang="en-GB" sz="1400" kern="100" dirty="0">
                <a:ea typeface="Calibri" panose="020F0502020204030204" pitchFamily="34" charset="0"/>
                <a:cs typeface="Times New Roman" panose="02020603050405020304" pitchFamily="18" charset="0"/>
              </a:rPr>
              <a:t>In the case of Lewis Edwards, Edwards a police officer, was sentenced with over 160 charges for child exploitation, indecent images and incitement of sexual activity with children.</a:t>
            </a:r>
            <a:endParaRPr lang="en-GB" sz="1400" kern="100" dirty="0">
              <a:effectLst/>
              <a:ea typeface="Calibri" panose="020F0502020204030204" pitchFamily="34" charset="0"/>
              <a:cs typeface="Arial" panose="020B0604020202020204" pitchFamily="34" charset="0"/>
            </a:endParaRPr>
          </a:p>
          <a:p>
            <a:pPr marL="0" indent="0">
              <a:buNone/>
            </a:pPr>
            <a:endParaRPr lang="en-GB" sz="1400" kern="100" dirty="0">
              <a:effectLst/>
              <a:ea typeface="Calibri" panose="020F0502020204030204" pitchFamily="34" charset="0"/>
              <a:cs typeface="Arial" panose="020B0604020202020204" pitchFamily="34" charset="0"/>
            </a:endParaRPr>
          </a:p>
          <a:p>
            <a:pPr marL="0" indent="0">
              <a:buNone/>
            </a:pPr>
            <a:r>
              <a:rPr lang="en-GB" sz="1400" kern="100" dirty="0">
                <a:effectLst/>
                <a:ea typeface="Calibri" panose="020F0502020204030204" pitchFamily="34" charset="0"/>
                <a:cs typeface="Arial" panose="020B0604020202020204" pitchFamily="34" charset="0"/>
              </a:rPr>
              <a:t>These actions taken by a police officer who is the front line </a:t>
            </a:r>
            <a:r>
              <a:rPr lang="en-GB" sz="1400" kern="100" dirty="0">
                <a:ea typeface="Calibri" panose="020F0502020204030204" pitchFamily="34" charset="0"/>
                <a:cs typeface="Arial" panose="020B0604020202020204" pitchFamily="34" charset="0"/>
              </a:rPr>
              <a:t>support for the public can:</a:t>
            </a:r>
            <a:endParaRPr lang="en-GB" sz="1400" kern="100" dirty="0">
              <a:effectLst/>
              <a:ea typeface="Calibri" panose="020F0502020204030204" pitchFamily="34" charset="0"/>
              <a:cs typeface="Arial" panose="020B0604020202020204" pitchFamily="34" charset="0"/>
            </a:endParaRPr>
          </a:p>
          <a:p>
            <a:r>
              <a:rPr lang="en-GB" sz="1400" kern="100" dirty="0">
                <a:effectLst/>
                <a:ea typeface="Calibri" panose="020F0502020204030204" pitchFamily="34" charset="0"/>
                <a:cs typeface="Arial" panose="020B0604020202020204" pitchFamily="34" charset="0"/>
              </a:rPr>
              <a:t>Diminished the public perceptio</a:t>
            </a:r>
            <a:r>
              <a:rPr lang="en-GB" sz="1400" kern="100" dirty="0">
                <a:ea typeface="Calibri" panose="020F0502020204030204" pitchFamily="34" charset="0"/>
                <a:cs typeface="Arial" panose="020B0604020202020204" pitchFamily="34" charset="0"/>
              </a:rPr>
              <a:t>n of the police </a:t>
            </a:r>
          </a:p>
          <a:p>
            <a:r>
              <a:rPr lang="en-GB" sz="1400" kern="100" dirty="0">
                <a:ea typeface="Calibri" panose="020F0502020204030204" pitchFamily="34" charset="0"/>
                <a:cs typeface="Arial" panose="020B0604020202020204" pitchFamily="34" charset="0"/>
              </a:rPr>
              <a:t>Impacts the trust between the police and communities in ensuring the police can deal with people of all ages lawfully and correctly. </a:t>
            </a:r>
          </a:p>
          <a:p>
            <a:r>
              <a:rPr lang="en-GB" sz="1400" kern="100" dirty="0">
                <a:ea typeface="Calibri" panose="020F0502020204030204" pitchFamily="34" charset="0"/>
                <a:cs typeface="Arial" panose="020B0604020202020204" pitchFamily="34" charset="0"/>
              </a:rPr>
              <a:t>Make the public not want to report crimes, ask for advice, </a:t>
            </a:r>
          </a:p>
          <a:p>
            <a:endParaRPr lang="en-GB" sz="800" kern="100" dirty="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28554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C294-B0C4-1C95-4A05-8790F7DD9E21}"/>
              </a:ext>
            </a:extLst>
          </p:cNvPr>
          <p:cNvSpPr>
            <a:spLocks noGrp="1"/>
          </p:cNvSpPr>
          <p:nvPr>
            <p:ph type="title"/>
          </p:nvPr>
        </p:nvSpPr>
        <p:spPr/>
        <p:txBody>
          <a:bodyPr/>
          <a:lstStyle/>
          <a:p>
            <a:r>
              <a:rPr lang="en-US" dirty="0"/>
              <a:t>Thank You for Listening</a:t>
            </a:r>
            <a:br>
              <a:rPr lang="en-US" dirty="0"/>
            </a:br>
            <a:r>
              <a:rPr lang="en-US" dirty="0"/>
              <a:t>Any Questions?</a:t>
            </a:r>
          </a:p>
        </p:txBody>
      </p:sp>
    </p:spTree>
    <p:extLst>
      <p:ext uri="{BB962C8B-B14F-4D97-AF65-F5344CB8AC3E}">
        <p14:creationId xmlns:p14="http://schemas.microsoft.com/office/powerpoint/2010/main" val="422327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C4290-6EFA-9EE4-C64D-788B3C0CC36C}"/>
              </a:ext>
            </a:extLst>
          </p:cNvPr>
          <p:cNvSpPr>
            <a:spLocks noGrp="1"/>
          </p:cNvSpPr>
          <p:nvPr>
            <p:ph type="title"/>
          </p:nvPr>
        </p:nvSpPr>
        <p:spPr>
          <a:xfrm>
            <a:off x="0" y="114301"/>
            <a:ext cx="1714500" cy="1325563"/>
          </a:xfrm>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B94209B3-7E24-D85B-CD7F-1CA212C9FA1A}"/>
              </a:ext>
            </a:extLst>
          </p:cNvPr>
          <p:cNvSpPr>
            <a:spLocks noGrp="1"/>
          </p:cNvSpPr>
          <p:nvPr>
            <p:ph idx="1"/>
          </p:nvPr>
        </p:nvSpPr>
        <p:spPr>
          <a:xfrm>
            <a:off x="1366838" y="114301"/>
            <a:ext cx="10515600" cy="7200899"/>
          </a:xfrm>
        </p:spPr>
        <p:txBody>
          <a:bodyPr>
            <a:normAutofit fontScale="40000" lnSpcReduction="20000"/>
          </a:bodyPr>
          <a:lstStyle/>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College of Policing. </a:t>
            </a:r>
            <a:r>
              <a:rPr lang="en-GB" sz="3200" b="0" i="1" u="none" strike="noStrike" dirty="0">
                <a:solidFill>
                  <a:srgbClr val="000000"/>
                </a:solidFill>
                <a:effectLst/>
                <a:latin typeface="Arial" panose="020B0604020202020204" pitchFamily="34" charset="0"/>
                <a:cs typeface="Arial" panose="020B0604020202020204" pitchFamily="34" charset="0"/>
              </a:rPr>
              <a:t>Code of Ethics</a:t>
            </a:r>
            <a:r>
              <a:rPr lang="en-GB" sz="3200" b="0" i="0" u="none" strike="noStrike" dirty="0">
                <a:solidFill>
                  <a:srgbClr val="000000"/>
                </a:solidFill>
                <a:effectLst/>
                <a:latin typeface="Arial" panose="020B0604020202020204" pitchFamily="34" charset="0"/>
                <a:cs typeface="Arial" panose="020B0604020202020204" pitchFamily="34" charset="0"/>
              </a:rPr>
              <a:t>. College of Policing Limited, July 2014.</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 “Information Sharing.” </a:t>
            </a:r>
            <a:r>
              <a:rPr lang="en-GB" sz="3200" b="0" i="1" u="none" strike="noStrike" dirty="0">
                <a:solidFill>
                  <a:srgbClr val="000000"/>
                </a:solidFill>
                <a:effectLst/>
                <a:latin typeface="Arial" panose="020B0604020202020204" pitchFamily="34" charset="0"/>
                <a:cs typeface="Arial" panose="020B0604020202020204" pitchFamily="34" charset="0"/>
              </a:rPr>
              <a:t>College of Policing</a:t>
            </a:r>
            <a:r>
              <a:rPr lang="en-GB" sz="3200" b="0" i="0" u="none" strike="noStrike" dirty="0">
                <a:solidFill>
                  <a:srgbClr val="000000"/>
                </a:solidFill>
                <a:effectLst/>
                <a:latin typeface="Arial" panose="020B0604020202020204" pitchFamily="34" charset="0"/>
                <a:cs typeface="Arial" panose="020B0604020202020204" pitchFamily="34" charset="0"/>
              </a:rPr>
              <a:t>, 2022, </a:t>
            </a:r>
            <a:r>
              <a:rPr lang="en-GB" sz="3200" b="0" i="0" u="none" strike="noStrike" dirty="0" err="1">
                <a:solidFill>
                  <a:srgbClr val="000000"/>
                </a:solidFill>
                <a:effectLst/>
                <a:latin typeface="Arial" panose="020B0604020202020204" pitchFamily="34" charset="0"/>
                <a:cs typeface="Arial" panose="020B0604020202020204" pitchFamily="34" charset="0"/>
              </a:rPr>
              <a:t>www.college.police.uk</a:t>
            </a:r>
            <a:r>
              <a:rPr lang="en-GB" sz="3200" b="0" i="0" u="none" strike="noStrike" dirty="0">
                <a:solidFill>
                  <a:srgbClr val="000000"/>
                </a:solidFill>
                <a:effectLst/>
                <a:latin typeface="Arial" panose="020B0604020202020204" pitchFamily="34" charset="0"/>
                <a:cs typeface="Arial" panose="020B0604020202020204" pitchFamily="34" charset="0"/>
              </a:rPr>
              <a:t>/app/information-management/information-sharing. Accessed 15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 “Professional.” </a:t>
            </a:r>
            <a:r>
              <a:rPr lang="en-GB" sz="3200" b="0" i="1" u="none" strike="noStrike" dirty="0">
                <a:solidFill>
                  <a:srgbClr val="000000"/>
                </a:solidFill>
                <a:effectLst/>
                <a:latin typeface="Arial" panose="020B0604020202020204" pitchFamily="34" charset="0"/>
                <a:cs typeface="Arial" panose="020B0604020202020204" pitchFamily="34" charset="0"/>
              </a:rPr>
              <a:t>College of Policing</a:t>
            </a:r>
            <a:r>
              <a:rPr lang="en-GB" sz="3200" b="0" i="0" u="none" strike="noStrike" dirty="0">
                <a:solidFill>
                  <a:srgbClr val="000000"/>
                </a:solidFill>
                <a:effectLst/>
                <a:latin typeface="Arial" panose="020B0604020202020204" pitchFamily="34" charset="0"/>
                <a:cs typeface="Arial" panose="020B0604020202020204" pitchFamily="34" charset="0"/>
              </a:rPr>
              <a:t>, 18 Jan. 2022, </a:t>
            </a:r>
            <a:r>
              <a:rPr lang="en-GB" sz="3200" b="0" i="0" u="none" strike="noStrike" dirty="0" err="1">
                <a:solidFill>
                  <a:srgbClr val="000000"/>
                </a:solidFill>
                <a:effectLst/>
                <a:latin typeface="Arial" panose="020B0604020202020204" pitchFamily="34" charset="0"/>
                <a:cs typeface="Arial" panose="020B0604020202020204" pitchFamily="34" charset="0"/>
              </a:rPr>
              <a:t>www.college.police.uk</a:t>
            </a:r>
            <a:r>
              <a:rPr lang="en-GB" sz="3200" b="0" i="0" u="none" strike="noStrike" dirty="0">
                <a:solidFill>
                  <a:srgbClr val="000000"/>
                </a:solidFill>
                <a:effectLst/>
                <a:latin typeface="Arial" panose="020B0604020202020204" pitchFamily="34" charset="0"/>
                <a:cs typeface="Arial" panose="020B0604020202020204" pitchFamily="34" charset="0"/>
              </a:rPr>
              <a:t>/app/stop-and-search/professional. Accessed 2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 “Search Powers and Obtaining and Executing Search Warrants.” </a:t>
            </a:r>
            <a:r>
              <a:rPr lang="en-GB" sz="3200" b="0" i="1" u="none" strike="noStrike" dirty="0">
                <a:solidFill>
                  <a:srgbClr val="000000"/>
                </a:solidFill>
                <a:effectLst/>
                <a:latin typeface="Arial" panose="020B0604020202020204" pitchFamily="34" charset="0"/>
                <a:cs typeface="Arial" panose="020B0604020202020204" pitchFamily="34" charset="0"/>
              </a:rPr>
              <a:t>College of Policing</a:t>
            </a:r>
            <a:r>
              <a:rPr lang="en-GB" sz="3200" b="0" i="0" u="none" strike="noStrike" dirty="0">
                <a:solidFill>
                  <a:srgbClr val="000000"/>
                </a:solidFill>
                <a:effectLst/>
                <a:latin typeface="Arial" panose="020B0604020202020204" pitchFamily="34" charset="0"/>
                <a:cs typeface="Arial" panose="020B0604020202020204" pitchFamily="34" charset="0"/>
              </a:rPr>
              <a:t>, 23 Oct. 2013, </a:t>
            </a:r>
            <a:r>
              <a:rPr lang="en-GB" sz="3200" b="0" i="0" u="none" strike="noStrike" dirty="0" err="1">
                <a:solidFill>
                  <a:srgbClr val="000000"/>
                </a:solidFill>
                <a:effectLst/>
                <a:latin typeface="Arial" panose="020B0604020202020204" pitchFamily="34" charset="0"/>
                <a:cs typeface="Arial" panose="020B0604020202020204" pitchFamily="34" charset="0"/>
              </a:rPr>
              <a:t>www.college.police.uk</a:t>
            </a:r>
            <a:r>
              <a:rPr lang="en-GB" sz="3200" b="0" i="0" u="none" strike="noStrike" dirty="0">
                <a:solidFill>
                  <a:srgbClr val="000000"/>
                </a:solidFill>
                <a:effectLst/>
                <a:latin typeface="Arial" panose="020B0604020202020204" pitchFamily="34" charset="0"/>
                <a:cs typeface="Arial" panose="020B0604020202020204" pitchFamily="34" charset="0"/>
              </a:rPr>
              <a:t>/app/investigation/investigative-strategies/search-powers-and-obtaining-and-executing-search-warrants. Accessed 2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Dewey, Philip. “Horrific Details of PC Who Bullied Kids into Abusing Themselves on Camera.” </a:t>
            </a:r>
            <a:r>
              <a:rPr lang="en-GB" sz="3200" b="0" i="1" u="none" strike="noStrike" dirty="0">
                <a:solidFill>
                  <a:srgbClr val="000000"/>
                </a:solidFill>
                <a:effectLst/>
                <a:latin typeface="Arial" panose="020B0604020202020204" pitchFamily="34" charset="0"/>
                <a:cs typeface="Arial" panose="020B0604020202020204" pitchFamily="34" charset="0"/>
              </a:rPr>
              <a:t>Wales Online</a:t>
            </a:r>
            <a:r>
              <a:rPr lang="en-GB" sz="3200" b="0" i="0" u="none" strike="noStrike" dirty="0">
                <a:solidFill>
                  <a:srgbClr val="000000"/>
                </a:solidFill>
                <a:effectLst/>
                <a:latin typeface="Arial" panose="020B0604020202020204" pitchFamily="34" charset="0"/>
                <a:cs typeface="Arial" panose="020B0604020202020204" pitchFamily="34" charset="0"/>
              </a:rPr>
              <a:t>, 24 Oct. 2023, </a:t>
            </a:r>
            <a:r>
              <a:rPr lang="en-GB" sz="3200" b="0" i="0" u="none" strike="noStrike" dirty="0" err="1">
                <a:solidFill>
                  <a:srgbClr val="000000"/>
                </a:solidFill>
                <a:effectLst/>
                <a:latin typeface="Arial" panose="020B0604020202020204" pitchFamily="34" charset="0"/>
                <a:cs typeface="Arial" panose="020B0604020202020204" pitchFamily="34" charset="0"/>
              </a:rPr>
              <a:t>www.walesonline.co.uk</a:t>
            </a:r>
            <a:r>
              <a:rPr lang="en-GB" sz="3200" b="0" i="0" u="none" strike="noStrike" dirty="0">
                <a:solidFill>
                  <a:srgbClr val="000000"/>
                </a:solidFill>
                <a:effectLst/>
                <a:latin typeface="Arial" panose="020B0604020202020204" pitchFamily="34" charset="0"/>
                <a:cs typeface="Arial" panose="020B0604020202020204" pitchFamily="34" charset="0"/>
              </a:rPr>
              <a:t>/news/</a:t>
            </a:r>
            <a:r>
              <a:rPr lang="en-GB" sz="3200" b="0" i="0" u="none" strike="noStrike" dirty="0" err="1">
                <a:solidFill>
                  <a:srgbClr val="000000"/>
                </a:solidFill>
                <a:effectLst/>
                <a:latin typeface="Arial" panose="020B0604020202020204" pitchFamily="34" charset="0"/>
                <a:cs typeface="Arial" panose="020B0604020202020204" pitchFamily="34" charset="0"/>
              </a:rPr>
              <a:t>wales</a:t>
            </a:r>
            <a:r>
              <a:rPr lang="en-GB" sz="3200" b="0" i="0" u="none" strike="noStrike" dirty="0">
                <a:solidFill>
                  <a:srgbClr val="000000"/>
                </a:solidFill>
                <a:effectLst/>
                <a:latin typeface="Arial" panose="020B0604020202020204" pitchFamily="34" charset="0"/>
                <a:cs typeface="Arial" panose="020B0604020202020204" pitchFamily="34" charset="0"/>
              </a:rPr>
              <a:t>-news/most-shocking-revelations-sentencing-police-27970588. Accessed 15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Dryden, Fiona. “Police: How Things Have Changed after Fiona Pilkington’s Death.” </a:t>
            </a:r>
            <a:r>
              <a:rPr lang="en-GB" sz="3200" b="0" i="1" u="none" strike="noStrike" dirty="0" err="1">
                <a:solidFill>
                  <a:srgbClr val="000000"/>
                </a:solidFill>
                <a:effectLst/>
                <a:latin typeface="Arial" panose="020B0604020202020204" pitchFamily="34" charset="0"/>
                <a:cs typeface="Arial" panose="020B0604020202020204" pitchFamily="34" charset="0"/>
              </a:rPr>
              <a:t>Leicestermercury</a:t>
            </a:r>
            <a:r>
              <a:rPr lang="en-GB" sz="3200" b="0" i="0" u="none" strike="noStrike" dirty="0">
                <a:solidFill>
                  <a:srgbClr val="000000"/>
                </a:solidFill>
                <a:effectLst/>
                <a:latin typeface="Arial" panose="020B0604020202020204" pitchFamily="34" charset="0"/>
                <a:cs typeface="Arial" panose="020B0604020202020204" pitchFamily="34" charset="0"/>
              </a:rPr>
              <a:t>, 24 Oct. 2017, </a:t>
            </a:r>
            <a:r>
              <a:rPr lang="en-GB" sz="3200" b="0" i="0" u="none" strike="noStrike" dirty="0" err="1">
                <a:solidFill>
                  <a:srgbClr val="000000"/>
                </a:solidFill>
                <a:effectLst/>
                <a:latin typeface="Arial" panose="020B0604020202020204" pitchFamily="34" charset="0"/>
                <a:cs typeface="Arial" panose="020B0604020202020204" pitchFamily="34" charset="0"/>
              </a:rPr>
              <a:t>www.leicestermercury.co.uk</a:t>
            </a:r>
            <a:r>
              <a:rPr lang="en-GB" sz="3200" b="0" i="0" u="none" strike="noStrike" dirty="0">
                <a:solidFill>
                  <a:srgbClr val="000000"/>
                </a:solidFill>
                <a:effectLst/>
                <a:latin typeface="Arial" panose="020B0604020202020204" pitchFamily="34" charset="0"/>
                <a:cs typeface="Arial" panose="020B0604020202020204" pitchFamily="34" charset="0"/>
              </a:rPr>
              <a:t>/news/local-news/leicestershire-police-how-things-changed-669880. Accessed 18 Apr. 2023.</a:t>
            </a:r>
          </a:p>
          <a:p>
            <a:pPr marL="457200" indent="-457200" algn="l"/>
            <a:r>
              <a:rPr lang="en-GB" sz="3200" b="0" i="0" u="none" strike="noStrike" dirty="0" err="1">
                <a:solidFill>
                  <a:srgbClr val="000000"/>
                </a:solidFill>
                <a:effectLst/>
                <a:latin typeface="Arial" panose="020B0604020202020204" pitchFamily="34" charset="0"/>
                <a:cs typeface="Arial" panose="020B0604020202020204" pitchFamily="34" charset="0"/>
              </a:rPr>
              <a:t>F.Shults</a:t>
            </a:r>
            <a:r>
              <a:rPr lang="en-GB" sz="3200" b="0" i="0" u="none" strike="noStrike" dirty="0">
                <a:solidFill>
                  <a:srgbClr val="000000"/>
                </a:solidFill>
                <a:effectLst/>
                <a:latin typeface="Arial" panose="020B0604020202020204" pitchFamily="34" charset="0"/>
                <a:cs typeface="Arial" panose="020B0604020202020204" pitchFamily="34" charset="0"/>
              </a:rPr>
              <a:t>, Chief Joel. “What Officers Said Were the Biggest Challenges of 2022 (and Why Leaders Should Pay Attention).” </a:t>
            </a:r>
            <a:r>
              <a:rPr lang="en-GB" sz="3200" b="0" i="1" u="none" strike="noStrike" dirty="0">
                <a:solidFill>
                  <a:srgbClr val="000000"/>
                </a:solidFill>
                <a:effectLst/>
                <a:latin typeface="Arial" panose="020B0604020202020204" pitchFamily="34" charset="0"/>
                <a:cs typeface="Arial" panose="020B0604020202020204" pitchFamily="34" charset="0"/>
              </a:rPr>
              <a:t>Police1</a:t>
            </a:r>
            <a:r>
              <a:rPr lang="en-GB" sz="3200" b="0" i="0" u="none" strike="noStrike" dirty="0">
                <a:solidFill>
                  <a:srgbClr val="000000"/>
                </a:solidFill>
                <a:effectLst/>
                <a:latin typeface="Arial" panose="020B0604020202020204" pitchFamily="34" charset="0"/>
                <a:cs typeface="Arial" panose="020B0604020202020204" pitchFamily="34" charset="0"/>
              </a:rPr>
              <a:t>, 15 Dec. 2022, www.police1.com/2022-year-review/articles/what-officers-said-were-the-biggest-challenges-of-2022-and-why-leaders-should-pay-attention-5sKfxYONpjZMmmS6/. Accessed 15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GOV.UK. </a:t>
            </a:r>
            <a:r>
              <a:rPr lang="en-GB" sz="3200" b="0" i="1" u="none" strike="noStrike" dirty="0">
                <a:solidFill>
                  <a:srgbClr val="000000"/>
                </a:solidFill>
                <a:effectLst/>
                <a:latin typeface="Arial" panose="020B0604020202020204" pitchFamily="34" charset="0"/>
                <a:cs typeface="Arial" panose="020B0604020202020204" pitchFamily="34" charset="0"/>
              </a:rPr>
              <a:t>Criminal Justice and Public Order Act 1994-Powers of Police to Stop and Search</a:t>
            </a:r>
            <a:r>
              <a:rPr lang="en-GB" sz="3200" b="0" i="0" u="none" strike="noStrike" dirty="0">
                <a:solidFill>
                  <a:srgbClr val="000000"/>
                </a:solidFill>
                <a:effectLst/>
                <a:latin typeface="Arial" panose="020B0604020202020204" pitchFamily="34" charset="0"/>
                <a:cs typeface="Arial" panose="020B0604020202020204" pitchFamily="34" charset="0"/>
              </a:rPr>
              <a:t>. 25 Jan. 2018, </a:t>
            </a:r>
            <a:r>
              <a:rPr lang="en-GB" sz="3200" b="0" i="0" u="none" strike="noStrike" dirty="0" err="1">
                <a:solidFill>
                  <a:srgbClr val="000000"/>
                </a:solidFill>
                <a:effectLst/>
                <a:latin typeface="Arial" panose="020B0604020202020204" pitchFamily="34" charset="0"/>
                <a:cs typeface="Arial" panose="020B0604020202020204" pitchFamily="34" charset="0"/>
              </a:rPr>
              <a:t>www.legislation.gov.uk</a:t>
            </a:r>
            <a:r>
              <a:rPr lang="en-GB" sz="3200" b="0" i="0" u="none" strike="noStrike" dirty="0">
                <a:solidFill>
                  <a:srgbClr val="000000"/>
                </a:solidFill>
                <a:effectLst/>
                <a:latin typeface="Arial" panose="020B0604020202020204" pitchFamily="34" charset="0"/>
                <a:cs typeface="Arial" panose="020B0604020202020204" pitchFamily="34" charset="0"/>
              </a:rPr>
              <a:t>/</a:t>
            </a:r>
            <a:r>
              <a:rPr lang="en-GB" sz="3200" b="0" i="0" u="none" strike="noStrike" dirty="0" err="1">
                <a:solidFill>
                  <a:srgbClr val="000000"/>
                </a:solidFill>
                <a:effectLst/>
                <a:latin typeface="Arial" panose="020B0604020202020204" pitchFamily="34" charset="0"/>
                <a:cs typeface="Arial" panose="020B0604020202020204" pitchFamily="34" charset="0"/>
              </a:rPr>
              <a:t>ukpga</a:t>
            </a:r>
            <a:r>
              <a:rPr lang="en-GB" sz="3200" b="0" i="0" u="none" strike="noStrike" dirty="0">
                <a:solidFill>
                  <a:srgbClr val="000000"/>
                </a:solidFill>
                <a:effectLst/>
                <a:latin typeface="Arial" panose="020B0604020202020204" pitchFamily="34" charset="0"/>
                <a:cs typeface="Arial" panose="020B0604020202020204" pitchFamily="34" charset="0"/>
              </a:rPr>
              <a:t>/1994/33/part/IV. Accessed 16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 </a:t>
            </a:r>
            <a:r>
              <a:rPr lang="en-GB" sz="3200" b="0" i="1" u="none" strike="noStrike" dirty="0">
                <a:solidFill>
                  <a:srgbClr val="000000"/>
                </a:solidFill>
                <a:effectLst/>
                <a:latin typeface="Arial" panose="020B0604020202020204" pitchFamily="34" charset="0"/>
                <a:cs typeface="Arial" panose="020B0604020202020204" pitchFamily="34" charset="0"/>
              </a:rPr>
              <a:t>Misuse of Drugs Act 1971</a:t>
            </a:r>
            <a:r>
              <a:rPr lang="en-GB" sz="3200" b="0" i="0" u="none" strike="noStrike" dirty="0">
                <a:solidFill>
                  <a:srgbClr val="000000"/>
                </a:solidFill>
                <a:effectLst/>
                <a:latin typeface="Arial" panose="020B0604020202020204" pitchFamily="34" charset="0"/>
                <a:cs typeface="Arial" panose="020B0604020202020204" pitchFamily="34" charset="0"/>
              </a:rPr>
              <a:t>. 15 Nov. 2011, www.legislation.gov.uk/</a:t>
            </a:r>
            <a:r>
              <a:rPr lang="en-GB" sz="3200" b="0" i="0" u="none" strike="noStrike" dirty="0" err="1">
                <a:solidFill>
                  <a:srgbClr val="000000"/>
                </a:solidFill>
                <a:effectLst/>
                <a:latin typeface="Arial" panose="020B0604020202020204" pitchFamily="34" charset="0"/>
                <a:cs typeface="Arial" panose="020B0604020202020204" pitchFamily="34" charset="0"/>
              </a:rPr>
              <a:t>ukpga</a:t>
            </a:r>
            <a:r>
              <a:rPr lang="en-GB" sz="3200" b="0" i="0" u="none" strike="noStrike" dirty="0">
                <a:solidFill>
                  <a:srgbClr val="000000"/>
                </a:solidFill>
                <a:effectLst/>
                <a:latin typeface="Arial" panose="020B0604020202020204" pitchFamily="34" charset="0"/>
                <a:cs typeface="Arial" panose="020B0604020202020204" pitchFamily="34" charset="0"/>
              </a:rPr>
              <a:t>/1971/38/section/23. Accessed 2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 </a:t>
            </a:r>
            <a:r>
              <a:rPr lang="en-GB" sz="3200" b="0" i="1" u="none" strike="noStrike" dirty="0">
                <a:solidFill>
                  <a:srgbClr val="000000"/>
                </a:solidFill>
                <a:effectLst/>
                <a:latin typeface="Arial" panose="020B0604020202020204" pitchFamily="34" charset="0"/>
                <a:cs typeface="Arial" panose="020B0604020202020204" pitchFamily="34" charset="0"/>
              </a:rPr>
              <a:t>Police and Criminal Evidence Act 1984</a:t>
            </a:r>
            <a:r>
              <a:rPr lang="en-GB" sz="3200" b="0" i="0" u="none" strike="noStrike" dirty="0">
                <a:solidFill>
                  <a:srgbClr val="000000"/>
                </a:solidFill>
                <a:effectLst/>
                <a:latin typeface="Arial" panose="020B0604020202020204" pitchFamily="34" charset="0"/>
                <a:cs typeface="Arial" panose="020B0604020202020204" pitchFamily="34" charset="0"/>
              </a:rPr>
              <a:t>. 6 Apr. 2022, www.legislation.gov.uk/</a:t>
            </a:r>
            <a:r>
              <a:rPr lang="en-GB" sz="3200" b="0" i="0" u="none" strike="noStrike" dirty="0" err="1">
                <a:solidFill>
                  <a:srgbClr val="000000"/>
                </a:solidFill>
                <a:effectLst/>
                <a:latin typeface="Arial" panose="020B0604020202020204" pitchFamily="34" charset="0"/>
                <a:cs typeface="Arial" panose="020B0604020202020204" pitchFamily="34" charset="0"/>
              </a:rPr>
              <a:t>ukpga</a:t>
            </a:r>
            <a:r>
              <a:rPr lang="en-GB" sz="3200" b="0" i="0" u="none" strike="noStrike" dirty="0">
                <a:solidFill>
                  <a:srgbClr val="000000"/>
                </a:solidFill>
                <a:effectLst/>
                <a:latin typeface="Arial" panose="020B0604020202020204" pitchFamily="34" charset="0"/>
                <a:cs typeface="Arial" panose="020B0604020202020204" pitchFamily="34" charset="0"/>
              </a:rPr>
              <a:t>/1984/60/section/1. Accessed 2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Hobbs, Abbi, and Richard Brown. </a:t>
            </a:r>
            <a:r>
              <a:rPr lang="en-GB" sz="3200" b="0" i="1" u="none" strike="noStrike" dirty="0">
                <a:solidFill>
                  <a:srgbClr val="000000"/>
                </a:solidFill>
                <a:effectLst/>
                <a:latin typeface="Arial" panose="020B0604020202020204" pitchFamily="34" charset="0"/>
                <a:cs typeface="Arial" panose="020B0604020202020204" pitchFamily="34" charset="0"/>
              </a:rPr>
              <a:t>Trust in the Police</a:t>
            </a:r>
            <a:r>
              <a:rPr lang="en-GB" sz="3200" b="0" i="0" u="none" strike="noStrike" dirty="0">
                <a:solidFill>
                  <a:srgbClr val="000000"/>
                </a:solidFill>
                <a:effectLst/>
                <a:latin typeface="Arial" panose="020B0604020202020204" pitchFamily="34" charset="0"/>
                <a:cs typeface="Arial" panose="020B0604020202020204" pitchFamily="34" charset="0"/>
              </a:rPr>
              <a:t>. UK Parliament, 25 Apr.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Home Office. “Revised Code of Practice for the Exercise By: Police Officers of Statutory Powers of Stop and Search.” Dec. 2014.</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 </a:t>
            </a:r>
            <a:r>
              <a:rPr lang="en-GB" sz="3200" b="0" i="1" u="none" strike="noStrike" dirty="0">
                <a:solidFill>
                  <a:srgbClr val="000000"/>
                </a:solidFill>
                <a:effectLst/>
                <a:latin typeface="Arial" panose="020B0604020202020204" pitchFamily="34" charset="0"/>
                <a:cs typeface="Arial" panose="020B0604020202020204" pitchFamily="34" charset="0"/>
              </a:rPr>
              <a:t>Revised Code of Practice for the Exercise By: Police Officers of Statutory Powers of Stop and Search Police Officers and Police Staff of Requirements to Record Public Encounters</a:t>
            </a:r>
            <a:r>
              <a:rPr lang="en-GB" sz="3200" b="0" i="0" u="none" strike="noStrike" dirty="0">
                <a:solidFill>
                  <a:srgbClr val="000000"/>
                </a:solidFill>
                <a:effectLst/>
                <a:latin typeface="Arial" panose="020B0604020202020204" pitchFamily="34" charset="0"/>
                <a:cs typeface="Arial" panose="020B0604020202020204" pitchFamily="34" charset="0"/>
              </a:rPr>
              <a:t>. Dec. 2014.</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Jefferson, Tony. “Policing the Riots: From Bristol and Brixton to Tottenham, via Toxteth, Handsworth, Etc | Centre for Crime and Justice Studies.” </a:t>
            </a:r>
            <a:r>
              <a:rPr lang="en-GB" sz="3200" b="0" i="1" u="none" strike="noStrike" dirty="0" err="1">
                <a:solidFill>
                  <a:srgbClr val="000000"/>
                </a:solidFill>
                <a:effectLst/>
                <a:latin typeface="Arial" panose="020B0604020202020204" pitchFamily="34" charset="0"/>
                <a:cs typeface="Arial" panose="020B0604020202020204" pitchFamily="34" charset="0"/>
              </a:rPr>
              <a:t>Crimeandjustice.org.uk</a:t>
            </a:r>
            <a:r>
              <a:rPr lang="en-GB" sz="3200" b="0" i="0" u="none" strike="noStrike" dirty="0">
                <a:solidFill>
                  <a:srgbClr val="000000"/>
                </a:solidFill>
                <a:effectLst/>
                <a:latin typeface="Arial" panose="020B0604020202020204" pitchFamily="34" charset="0"/>
                <a:cs typeface="Arial" panose="020B0604020202020204" pitchFamily="34" charset="0"/>
              </a:rPr>
              <a:t>, CCJS, 2019, </a:t>
            </a:r>
            <a:r>
              <a:rPr lang="en-GB" sz="3200" b="0" i="0" u="none" strike="noStrike" dirty="0" err="1">
                <a:solidFill>
                  <a:srgbClr val="000000"/>
                </a:solidFill>
                <a:effectLst/>
                <a:latin typeface="Arial" panose="020B0604020202020204" pitchFamily="34" charset="0"/>
                <a:cs typeface="Arial" panose="020B0604020202020204" pitchFamily="34" charset="0"/>
              </a:rPr>
              <a:t>www.crimeandjustice.org.uk</a:t>
            </a:r>
            <a:r>
              <a:rPr lang="en-GB" sz="3200" b="0" i="0" u="none" strike="noStrike" dirty="0">
                <a:solidFill>
                  <a:srgbClr val="000000"/>
                </a:solidFill>
                <a:effectLst/>
                <a:latin typeface="Arial" panose="020B0604020202020204" pitchFamily="34" charset="0"/>
                <a:cs typeface="Arial" panose="020B0604020202020204" pitchFamily="34" charset="0"/>
              </a:rPr>
              <a:t>/publications/</a:t>
            </a:r>
            <a:r>
              <a:rPr lang="en-GB" sz="3200" b="0" i="0" u="none" strike="noStrike" dirty="0" err="1">
                <a:solidFill>
                  <a:srgbClr val="000000"/>
                </a:solidFill>
                <a:effectLst/>
                <a:latin typeface="Arial" panose="020B0604020202020204" pitchFamily="34" charset="0"/>
                <a:cs typeface="Arial" panose="020B0604020202020204" pitchFamily="34" charset="0"/>
              </a:rPr>
              <a:t>cjm</a:t>
            </a:r>
            <a:r>
              <a:rPr lang="en-GB" sz="3200" b="0" i="0" u="none" strike="noStrike" dirty="0">
                <a:solidFill>
                  <a:srgbClr val="000000"/>
                </a:solidFill>
                <a:effectLst/>
                <a:latin typeface="Arial" panose="020B0604020202020204" pitchFamily="34" charset="0"/>
                <a:cs typeface="Arial" panose="020B0604020202020204" pitchFamily="34" charset="0"/>
              </a:rPr>
              <a:t>/article/policing-riots-bristol-and-brixton-tottenham-toxteth-handsworth-etc. Accessed 2 Oct. 2023.</a:t>
            </a:r>
          </a:p>
          <a:p>
            <a:pPr marL="457200" indent="-457200" algn="l"/>
            <a:r>
              <a:rPr lang="en-GB" sz="3200" b="0" i="0" u="none" strike="noStrike" dirty="0" err="1">
                <a:solidFill>
                  <a:srgbClr val="000000"/>
                </a:solidFill>
                <a:effectLst/>
                <a:latin typeface="Arial" panose="020B0604020202020204" pitchFamily="34" charset="0"/>
                <a:cs typeface="Arial" panose="020B0604020202020204" pitchFamily="34" charset="0"/>
              </a:rPr>
              <a:t>Legislation.GOV.UK</a:t>
            </a:r>
            <a:r>
              <a:rPr lang="en-GB" sz="3200" b="0" i="0" u="none" strike="noStrike" dirty="0">
                <a:solidFill>
                  <a:srgbClr val="000000"/>
                </a:solidFill>
                <a:effectLst/>
                <a:latin typeface="Arial" panose="020B0604020202020204" pitchFamily="34" charset="0"/>
                <a:cs typeface="Arial" panose="020B0604020202020204" pitchFamily="34" charset="0"/>
              </a:rPr>
              <a:t>. </a:t>
            </a:r>
            <a:r>
              <a:rPr lang="en-GB" sz="3200" b="0" i="1" u="none" strike="noStrike" dirty="0">
                <a:solidFill>
                  <a:srgbClr val="000000"/>
                </a:solidFill>
                <a:effectLst/>
                <a:latin typeface="Arial" panose="020B0604020202020204" pitchFamily="34" charset="0"/>
                <a:cs typeface="Arial" panose="020B0604020202020204" pitchFamily="34" charset="0"/>
              </a:rPr>
              <a:t>Powers to Stop and Search</a:t>
            </a:r>
            <a:r>
              <a:rPr lang="en-GB" sz="3200" b="0" i="0" u="none" strike="noStrike" dirty="0">
                <a:solidFill>
                  <a:srgbClr val="000000"/>
                </a:solidFill>
                <a:effectLst/>
                <a:latin typeface="Arial" panose="020B0604020202020204" pitchFamily="34" charset="0"/>
                <a:cs typeface="Arial" panose="020B0604020202020204" pitchFamily="34" charset="0"/>
              </a:rPr>
              <a:t>. 6 Apr. 2008, </a:t>
            </a:r>
            <a:r>
              <a:rPr lang="en-GB" sz="3200" b="0" i="0" u="none" strike="noStrike" dirty="0" err="1">
                <a:solidFill>
                  <a:srgbClr val="000000"/>
                </a:solidFill>
                <a:effectLst/>
                <a:latin typeface="Arial" panose="020B0604020202020204" pitchFamily="34" charset="0"/>
                <a:cs typeface="Arial" panose="020B0604020202020204" pitchFamily="34" charset="0"/>
              </a:rPr>
              <a:t>www.legislation.gov.uk</a:t>
            </a:r>
            <a:r>
              <a:rPr lang="en-GB" sz="3200" b="0" i="0" u="none" strike="noStrike" dirty="0">
                <a:solidFill>
                  <a:srgbClr val="000000"/>
                </a:solidFill>
                <a:effectLst/>
                <a:latin typeface="Arial" panose="020B0604020202020204" pitchFamily="34" charset="0"/>
                <a:cs typeface="Arial" panose="020B0604020202020204" pitchFamily="34" charset="0"/>
              </a:rPr>
              <a:t>/</a:t>
            </a:r>
            <a:r>
              <a:rPr lang="en-GB" sz="3200" b="0" i="0" u="none" strike="noStrike" dirty="0" err="1">
                <a:solidFill>
                  <a:srgbClr val="000000"/>
                </a:solidFill>
                <a:effectLst/>
                <a:latin typeface="Arial" panose="020B0604020202020204" pitchFamily="34" charset="0"/>
                <a:cs typeface="Arial" panose="020B0604020202020204" pitchFamily="34" charset="0"/>
              </a:rPr>
              <a:t>ukpga</a:t>
            </a:r>
            <a:r>
              <a:rPr lang="en-GB" sz="3200" b="0" i="0" u="none" strike="noStrike" dirty="0">
                <a:solidFill>
                  <a:srgbClr val="000000"/>
                </a:solidFill>
                <a:effectLst/>
                <a:latin typeface="Arial" panose="020B0604020202020204" pitchFamily="34" charset="0"/>
                <a:cs typeface="Arial" panose="020B0604020202020204" pitchFamily="34" charset="0"/>
              </a:rPr>
              <a:t>/1994/33/section/60. Accessed 16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Metropolitan Police. “Terrorism Act 2000.” </a:t>
            </a:r>
            <a:r>
              <a:rPr lang="en-GB" sz="3200" b="0" i="1" u="none" strike="noStrike" dirty="0">
                <a:solidFill>
                  <a:srgbClr val="000000"/>
                </a:solidFill>
                <a:effectLst/>
                <a:latin typeface="Arial" panose="020B0604020202020204" pitchFamily="34" charset="0"/>
                <a:cs typeface="Arial" panose="020B0604020202020204" pitchFamily="34" charset="0"/>
              </a:rPr>
              <a:t>Metropolitan Police</a:t>
            </a:r>
            <a:r>
              <a:rPr lang="en-GB" sz="3200" b="0" i="0" u="none" strike="noStrike" dirty="0">
                <a:solidFill>
                  <a:srgbClr val="000000"/>
                </a:solidFill>
                <a:effectLst/>
                <a:latin typeface="Arial" panose="020B0604020202020204" pitchFamily="34" charset="0"/>
                <a:cs typeface="Arial" panose="020B0604020202020204" pitchFamily="34" charset="0"/>
              </a:rPr>
              <a:t>, 2023, </a:t>
            </a:r>
            <a:r>
              <a:rPr lang="en-GB" sz="3200" b="0" i="0" u="none" strike="noStrike" dirty="0" err="1">
                <a:solidFill>
                  <a:srgbClr val="000000"/>
                </a:solidFill>
                <a:effectLst/>
                <a:latin typeface="Arial" panose="020B0604020202020204" pitchFamily="34" charset="0"/>
                <a:cs typeface="Arial" panose="020B0604020202020204" pitchFamily="34" charset="0"/>
              </a:rPr>
              <a:t>www.met.police.uk</a:t>
            </a:r>
            <a:r>
              <a:rPr lang="en-GB" sz="3200" b="0" i="0" u="none" strike="noStrike" dirty="0">
                <a:solidFill>
                  <a:srgbClr val="000000"/>
                </a:solidFill>
                <a:effectLst/>
                <a:latin typeface="Arial" panose="020B0604020202020204" pitchFamily="34" charset="0"/>
                <a:cs typeface="Arial" panose="020B0604020202020204" pitchFamily="34" charset="0"/>
              </a:rPr>
              <a:t>/advice/advice-and-information/</a:t>
            </a:r>
            <a:r>
              <a:rPr lang="en-GB" sz="3200" b="0" i="0" u="none" strike="noStrike" dirty="0" err="1">
                <a:solidFill>
                  <a:srgbClr val="000000"/>
                </a:solidFill>
                <a:effectLst/>
                <a:latin typeface="Arial" panose="020B0604020202020204" pitchFamily="34" charset="0"/>
                <a:cs typeface="Arial" panose="020B0604020202020204" pitchFamily="34" charset="0"/>
              </a:rPr>
              <a:t>ph</a:t>
            </a:r>
            <a:r>
              <a:rPr lang="en-GB" sz="3200" b="0" i="0" u="none" strike="noStrike" dirty="0">
                <a:solidFill>
                  <a:srgbClr val="000000"/>
                </a:solidFill>
                <a:effectLst/>
                <a:latin typeface="Arial" panose="020B0604020202020204" pitchFamily="34" charset="0"/>
                <a:cs typeface="Arial" panose="020B0604020202020204" pitchFamily="34" charset="0"/>
              </a:rPr>
              <a:t>/photography-advice#:~:text=Photography%20and%20Section%2043%20of,that%20they%20are%20a%20terrorist. Accessed 2 Oct. 2023.</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Nickolls, Lauren, and Grahame Allen. “Police Powers: Stop and Search.” UK Parliament, 20 July 2022.</a:t>
            </a:r>
          </a:p>
          <a:p>
            <a:pPr marL="457200" indent="-457200" algn="l"/>
            <a:r>
              <a:rPr lang="en-GB" sz="3200" b="0" i="0" u="none" strike="noStrike" dirty="0">
                <a:solidFill>
                  <a:srgbClr val="000000"/>
                </a:solidFill>
                <a:effectLst/>
                <a:latin typeface="Arial" panose="020B0604020202020204" pitchFamily="34" charset="0"/>
                <a:cs typeface="Arial" panose="020B0604020202020204" pitchFamily="34" charset="0"/>
              </a:rPr>
              <a:t>Accessed 18 June 2023.</a:t>
            </a:r>
          </a:p>
          <a:p>
            <a:endParaRPr lang="en-US" dirty="0"/>
          </a:p>
        </p:txBody>
      </p:sp>
    </p:spTree>
    <p:extLst>
      <p:ext uri="{BB962C8B-B14F-4D97-AF65-F5344CB8AC3E}">
        <p14:creationId xmlns:p14="http://schemas.microsoft.com/office/powerpoint/2010/main" val="1198884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CB21F-3EDD-D29B-81D5-32DA1DAA6461}"/>
              </a:ext>
            </a:extLst>
          </p:cNvPr>
          <p:cNvSpPr>
            <a:spLocks noGrp="1"/>
          </p:cNvSpPr>
          <p:nvPr>
            <p:ph idx="1"/>
          </p:nvPr>
        </p:nvSpPr>
        <p:spPr/>
        <p:txBody>
          <a:bodyPr>
            <a:normAutofit/>
          </a:bodyPr>
          <a:lstStyle/>
          <a:p>
            <a:pPr marL="457200" indent="-457200" algn="l"/>
            <a:r>
              <a:rPr lang="en-GB" sz="1400" b="0" i="0" u="none" strike="noStrike" dirty="0">
                <a:solidFill>
                  <a:srgbClr val="000000"/>
                </a:solidFill>
                <a:effectLst/>
                <a:latin typeface="Arial" panose="020B0604020202020204" pitchFamily="34" charset="0"/>
                <a:cs typeface="Arial" panose="020B0604020202020204" pitchFamily="34" charset="0"/>
              </a:rPr>
              <a:t>NIdirect. “Stop and Search | </a:t>
            </a:r>
            <a:r>
              <a:rPr lang="en-GB" sz="1400" b="0" i="0" u="none" strike="noStrike" dirty="0" err="1">
                <a:solidFill>
                  <a:srgbClr val="000000"/>
                </a:solidFill>
                <a:effectLst/>
                <a:latin typeface="Arial" panose="020B0604020202020204" pitchFamily="34" charset="0"/>
                <a:cs typeface="Arial" panose="020B0604020202020204" pitchFamily="34" charset="0"/>
              </a:rPr>
              <a:t>Nidirect</a:t>
            </a:r>
            <a:r>
              <a:rPr lang="en-GB" sz="1400" b="0" i="0" u="none" strike="noStrike" dirty="0">
                <a:solidFill>
                  <a:srgbClr val="000000"/>
                </a:solidFill>
                <a:effectLst/>
                <a:latin typeface="Arial" panose="020B0604020202020204" pitchFamily="34" charset="0"/>
                <a:cs typeface="Arial" panose="020B0604020202020204" pitchFamily="34" charset="0"/>
              </a:rPr>
              <a:t>.” </a:t>
            </a:r>
            <a:r>
              <a:rPr lang="en-GB" sz="1400" b="0" i="1" u="none" strike="noStrike" dirty="0" err="1">
                <a:solidFill>
                  <a:srgbClr val="000000"/>
                </a:solidFill>
                <a:effectLst/>
                <a:latin typeface="Arial" panose="020B0604020202020204" pitchFamily="34" charset="0"/>
                <a:cs typeface="Arial" panose="020B0604020202020204" pitchFamily="34" charset="0"/>
              </a:rPr>
              <a:t>Www.nidirect.gov.uk</a:t>
            </a:r>
            <a:r>
              <a:rPr lang="en-GB" sz="1400" b="0" i="0" u="none" strike="noStrike" dirty="0">
                <a:solidFill>
                  <a:srgbClr val="000000"/>
                </a:solidFill>
                <a:effectLst/>
                <a:latin typeface="Arial" panose="020B0604020202020204" pitchFamily="34" charset="0"/>
                <a:cs typeface="Arial" panose="020B0604020202020204" pitchFamily="34" charset="0"/>
              </a:rPr>
              <a:t>, 12 Nov. 2015, </a:t>
            </a:r>
            <a:r>
              <a:rPr lang="en-GB" sz="1400" b="0" i="0" u="none" strike="noStrike" dirty="0" err="1">
                <a:solidFill>
                  <a:srgbClr val="000000"/>
                </a:solidFill>
                <a:effectLst/>
                <a:latin typeface="Arial" panose="020B0604020202020204" pitchFamily="34" charset="0"/>
                <a:cs typeface="Arial" panose="020B0604020202020204" pitchFamily="34" charset="0"/>
              </a:rPr>
              <a:t>www.nidirect.gov.uk</a:t>
            </a:r>
            <a:r>
              <a:rPr lang="en-GB" sz="1400" b="0" i="0" u="none" strike="noStrike" dirty="0">
                <a:solidFill>
                  <a:srgbClr val="000000"/>
                </a:solidFill>
                <a:effectLst/>
                <a:latin typeface="Arial" panose="020B0604020202020204" pitchFamily="34" charset="0"/>
                <a:cs typeface="Arial" panose="020B0604020202020204" pitchFamily="34" charset="0"/>
              </a:rPr>
              <a:t>/articles/stop-and-search#:~:text=Stop%20and%20search%20powers%20are. Accessed 2 Oct. 2023.</a:t>
            </a:r>
          </a:p>
          <a:p>
            <a:pPr marL="457200" indent="-457200" algn="l"/>
            <a:r>
              <a:rPr lang="en-GB" sz="1400" b="0" i="0" u="none" strike="noStrike" dirty="0">
                <a:solidFill>
                  <a:srgbClr val="000000"/>
                </a:solidFill>
                <a:effectLst/>
                <a:latin typeface="Arial" panose="020B0604020202020204" pitchFamily="34" charset="0"/>
                <a:cs typeface="Arial" panose="020B0604020202020204" pitchFamily="34" charset="0"/>
              </a:rPr>
              <a:t>Press, Australian Associated. “Cleo Smith Detective Leaked Information to Journalist He Was in a Relationship With, Watchdog Finds.” </a:t>
            </a:r>
            <a:r>
              <a:rPr lang="en-GB" sz="1400" b="0" i="1" u="none" strike="noStrike" dirty="0">
                <a:solidFill>
                  <a:srgbClr val="000000"/>
                </a:solidFill>
                <a:effectLst/>
                <a:latin typeface="Arial" panose="020B0604020202020204" pitchFamily="34" charset="0"/>
                <a:cs typeface="Arial" panose="020B0604020202020204" pitchFamily="34" charset="0"/>
              </a:rPr>
              <a:t>The Guardian</a:t>
            </a:r>
            <a:r>
              <a:rPr lang="en-GB" sz="1400" b="0" i="0" u="none" strike="noStrike" dirty="0">
                <a:solidFill>
                  <a:srgbClr val="000000"/>
                </a:solidFill>
                <a:effectLst/>
                <a:latin typeface="Arial" panose="020B0604020202020204" pitchFamily="34" charset="0"/>
                <a:cs typeface="Arial" panose="020B0604020202020204" pitchFamily="34" charset="0"/>
              </a:rPr>
              <a:t>, 26 Oct. 2023, </a:t>
            </a:r>
            <a:r>
              <a:rPr lang="en-GB" sz="1400" b="0" i="0" u="none" strike="noStrike" dirty="0" err="1">
                <a:solidFill>
                  <a:srgbClr val="000000"/>
                </a:solidFill>
                <a:effectLst/>
                <a:latin typeface="Arial" panose="020B0604020202020204" pitchFamily="34" charset="0"/>
                <a:cs typeface="Arial" panose="020B0604020202020204" pitchFamily="34" charset="0"/>
              </a:rPr>
              <a:t>www.theguardian.com</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australia</a:t>
            </a:r>
            <a:r>
              <a:rPr lang="en-GB" sz="1400" b="0" i="0" u="none" strike="noStrike" dirty="0">
                <a:solidFill>
                  <a:srgbClr val="000000"/>
                </a:solidFill>
                <a:effectLst/>
                <a:latin typeface="Arial" panose="020B0604020202020204" pitchFamily="34" charset="0"/>
                <a:cs typeface="Arial" panose="020B0604020202020204" pitchFamily="34" charset="0"/>
              </a:rPr>
              <a:t>-news/2023/oct/26/cleo-smith-detective-leaked-information-to-journalist-he-was-in-a-relationship-with-watchdog-finds. Accessed 26 Oct. 2023.</a:t>
            </a:r>
          </a:p>
          <a:p>
            <a:pPr marL="457200" indent="-457200" algn="l"/>
            <a:r>
              <a:rPr lang="en-GB" sz="1400" b="0" i="0" u="none" strike="noStrike" dirty="0">
                <a:solidFill>
                  <a:srgbClr val="000000"/>
                </a:solidFill>
                <a:effectLst/>
                <a:latin typeface="Arial" panose="020B0604020202020204" pitchFamily="34" charset="0"/>
                <a:cs typeface="Arial" panose="020B0604020202020204" pitchFamily="34" charset="0"/>
              </a:rPr>
              <a:t>The Forensics Library. “Crime Scenes – the Forensics Library.” </a:t>
            </a:r>
            <a:r>
              <a:rPr lang="en-GB" sz="1400" b="0" i="1" u="none" strike="noStrike" dirty="0">
                <a:solidFill>
                  <a:srgbClr val="000000"/>
                </a:solidFill>
                <a:effectLst/>
                <a:latin typeface="Arial" panose="020B0604020202020204" pitchFamily="34" charset="0"/>
                <a:cs typeface="Arial" panose="020B0604020202020204" pitchFamily="34" charset="0"/>
              </a:rPr>
              <a:t>The Forensics Library</a:t>
            </a:r>
            <a:r>
              <a:rPr lang="en-GB" sz="1400" b="0" i="0" u="none" strike="noStrike" dirty="0">
                <a:solidFill>
                  <a:srgbClr val="000000"/>
                </a:solidFill>
                <a:effectLst/>
                <a:latin typeface="Arial" panose="020B0604020202020204" pitchFamily="34" charset="0"/>
                <a:cs typeface="Arial" panose="020B0604020202020204" pitchFamily="34" charset="0"/>
              </a:rPr>
              <a:t>, 2023, aboutforensics.co.uk/crime-scenes/#:~:text=Zone%20or%20quadrant%20search%3A%20The. Accessed 2 Oct. 2023.</a:t>
            </a:r>
          </a:p>
          <a:p>
            <a:pPr marL="457200" indent="-457200" algn="l"/>
            <a:r>
              <a:rPr lang="en-GB" sz="1400" b="0" i="0" u="none" strike="noStrike" dirty="0">
                <a:solidFill>
                  <a:srgbClr val="000000"/>
                </a:solidFill>
                <a:effectLst/>
                <a:latin typeface="Arial" panose="020B0604020202020204" pitchFamily="34" charset="0"/>
                <a:cs typeface="Arial" panose="020B0604020202020204" pitchFamily="34" charset="0"/>
              </a:rPr>
              <a:t>Vocabulary. “Vehicle.” </a:t>
            </a:r>
            <a:r>
              <a:rPr lang="en-GB" sz="1400" b="0" i="1" u="none" strike="noStrike" dirty="0">
                <a:solidFill>
                  <a:srgbClr val="000000"/>
                </a:solidFill>
                <a:effectLst/>
                <a:latin typeface="Arial" panose="020B0604020202020204" pitchFamily="34" charset="0"/>
                <a:cs typeface="Arial" panose="020B0604020202020204" pitchFamily="34" charset="0"/>
              </a:rPr>
              <a:t>Vocabulary.com</a:t>
            </a:r>
            <a:r>
              <a:rPr lang="en-GB" sz="1400" b="0" i="0" u="none" strike="noStrike" dirty="0">
                <a:solidFill>
                  <a:srgbClr val="000000"/>
                </a:solidFill>
                <a:effectLst/>
                <a:latin typeface="Arial" panose="020B0604020202020204" pitchFamily="34" charset="0"/>
                <a:cs typeface="Arial" panose="020B0604020202020204" pitchFamily="34" charset="0"/>
              </a:rPr>
              <a:t>, </a:t>
            </a:r>
            <a:r>
              <a:rPr lang="en-GB" sz="1400" b="0" i="0" u="none" strike="noStrike" dirty="0" err="1">
                <a:solidFill>
                  <a:srgbClr val="000000"/>
                </a:solidFill>
                <a:effectLst/>
                <a:latin typeface="Arial" panose="020B0604020202020204" pitchFamily="34" charset="0"/>
                <a:cs typeface="Arial" panose="020B0604020202020204" pitchFamily="34" charset="0"/>
              </a:rPr>
              <a:t>www.vocabulary.com</a:t>
            </a:r>
            <a:r>
              <a:rPr lang="en-GB" sz="1400" b="0" i="0" u="none" strike="noStrike" dirty="0">
                <a:solidFill>
                  <a:srgbClr val="000000"/>
                </a:solidFill>
                <a:effectLst/>
                <a:latin typeface="Arial" panose="020B0604020202020204" pitchFamily="34" charset="0"/>
                <a:cs typeface="Arial" panose="020B0604020202020204" pitchFamily="34" charset="0"/>
              </a:rPr>
              <a:t>/dictionary/vehicle. Accessed 17 Oct. 2023.</a:t>
            </a:r>
          </a:p>
          <a:p>
            <a:pPr marL="457200" indent="-457200" algn="l"/>
            <a:r>
              <a:rPr lang="en-GB" sz="1400" b="0" i="0" u="none" strike="noStrike" dirty="0">
                <a:solidFill>
                  <a:srgbClr val="000000"/>
                </a:solidFill>
                <a:effectLst/>
                <a:latin typeface="Arial" panose="020B0604020202020204" pitchFamily="34" charset="0"/>
                <a:cs typeface="Arial" panose="020B0604020202020204" pitchFamily="34" charset="0"/>
              </a:rPr>
              <a:t>White, Nadine. “Met Police Forced to Pay £6k after Unlawful Search and Handcuffing of Mixed-Race Boy.” </a:t>
            </a:r>
            <a:r>
              <a:rPr lang="en-GB" sz="1400" b="0" i="1" u="none" strike="noStrike" dirty="0">
                <a:solidFill>
                  <a:srgbClr val="000000"/>
                </a:solidFill>
                <a:effectLst/>
                <a:latin typeface="Arial" panose="020B0604020202020204" pitchFamily="34" charset="0"/>
                <a:cs typeface="Arial" panose="020B0604020202020204" pitchFamily="34" charset="0"/>
              </a:rPr>
              <a:t>The Independent</a:t>
            </a:r>
            <a:r>
              <a:rPr lang="en-GB" sz="1400" b="0" i="0" u="none" strike="noStrike" dirty="0">
                <a:solidFill>
                  <a:srgbClr val="000000"/>
                </a:solidFill>
                <a:effectLst/>
                <a:latin typeface="Arial" panose="020B0604020202020204" pitchFamily="34" charset="0"/>
                <a:cs typeface="Arial" panose="020B0604020202020204" pitchFamily="34" charset="0"/>
              </a:rPr>
              <a:t>, 12 Oct. 2022, </a:t>
            </a:r>
            <a:r>
              <a:rPr lang="en-GB" sz="1400" b="0" i="0" u="none" strike="noStrike" dirty="0">
                <a:solidFill>
                  <a:srgbClr val="000000"/>
                </a:solidFill>
                <a:effectLst/>
                <a:latin typeface="Arial" panose="020B0604020202020204" pitchFamily="34" charset="0"/>
                <a:cs typeface="Arial" panose="020B0604020202020204" pitchFamily="34" charset="0"/>
                <a:hlinkClick r:id="rId2"/>
              </a:rPr>
              <a:t>www.independent.co.uk/news/uk/home-news/met-police-unlawful-search-boy-b2200251.html. Accessed 10 Oct. 2023</a:t>
            </a:r>
            <a:r>
              <a:rPr lang="en-GB" sz="1400" b="0" i="0" u="none" strike="noStrike" dirty="0">
                <a:solidFill>
                  <a:srgbClr val="000000"/>
                </a:solidFill>
                <a:effectLst/>
                <a:latin typeface="Arial" panose="020B0604020202020204" pitchFamily="34" charset="0"/>
                <a:cs typeface="Arial" panose="020B0604020202020204" pitchFamily="34" charset="0"/>
              </a:rPr>
              <a:t>.</a:t>
            </a:r>
          </a:p>
          <a:p>
            <a:pPr marL="457200" indent="-457200" algn="l"/>
            <a:endParaRPr lang="en-GB" sz="1400" b="0" i="0" u="none" strike="noStrike" dirty="0">
              <a:solidFill>
                <a:srgbClr val="000000"/>
              </a:solidFill>
              <a:effectLst/>
              <a:latin typeface="Arial" panose="020B0604020202020204" pitchFamily="34" charset="0"/>
              <a:cs typeface="Arial" panose="020B0604020202020204" pitchFamily="34" charset="0"/>
            </a:endParaRPr>
          </a:p>
          <a:p>
            <a:r>
              <a:rPr lang="en-GB" sz="1400" b="0" i="0" u="none" strike="noStrike" dirty="0">
                <a:solidFill>
                  <a:srgbClr val="000000"/>
                </a:solidFill>
                <a:effectLst/>
                <a:latin typeface="Arial" panose="020B0604020202020204" pitchFamily="34" charset="0"/>
                <a:cs typeface="Arial" panose="020B0604020202020204" pitchFamily="34" charset="0"/>
              </a:rPr>
              <a:t>Sandford, Daniel. “Sgt </a:t>
            </a:r>
            <a:r>
              <a:rPr lang="en-GB" sz="1400" b="0" i="0" u="none" strike="noStrike" dirty="0" err="1">
                <a:solidFill>
                  <a:srgbClr val="000000"/>
                </a:solidFill>
                <a:effectLst/>
                <a:latin typeface="Arial" panose="020B0604020202020204" pitchFamily="34" charset="0"/>
                <a:cs typeface="Arial" panose="020B0604020202020204" pitchFamily="34" charset="0"/>
              </a:rPr>
              <a:t>Matiu</a:t>
            </a:r>
            <a:r>
              <a:rPr lang="en-GB" sz="1400" b="0" i="0" u="none" strike="noStrike" dirty="0">
                <a:solidFill>
                  <a:srgbClr val="000000"/>
                </a:solidFill>
                <a:effectLst/>
                <a:latin typeface="Arial" panose="020B0604020202020204" pitchFamily="34" charset="0"/>
                <a:cs typeface="Arial" panose="020B0604020202020204" pitchFamily="34" charset="0"/>
              </a:rPr>
              <a:t> Ratana: How Did Louis de </a:t>
            </a:r>
            <a:r>
              <a:rPr lang="en-GB" sz="1400" b="0" i="0" u="none" strike="noStrike" dirty="0" err="1">
                <a:solidFill>
                  <a:srgbClr val="000000"/>
                </a:solidFill>
                <a:effectLst/>
                <a:latin typeface="Arial" panose="020B0604020202020204" pitchFamily="34" charset="0"/>
                <a:cs typeface="Arial" panose="020B0604020202020204" pitchFamily="34" charset="0"/>
              </a:rPr>
              <a:t>Zoysa</a:t>
            </a:r>
            <a:r>
              <a:rPr lang="en-GB" sz="1400" b="0" i="0" u="none" strike="noStrike" dirty="0">
                <a:solidFill>
                  <a:srgbClr val="000000"/>
                </a:solidFill>
                <a:effectLst/>
                <a:latin typeface="Arial" panose="020B0604020202020204" pitchFamily="34" charset="0"/>
                <a:cs typeface="Arial" panose="020B0604020202020204" pitchFamily="34" charset="0"/>
              </a:rPr>
              <a:t> Shoot London Custody Officer?” </a:t>
            </a:r>
            <a:r>
              <a:rPr lang="en-GB" sz="1400" b="0" i="1" u="none" strike="noStrike" dirty="0">
                <a:solidFill>
                  <a:srgbClr val="000000"/>
                </a:solidFill>
                <a:effectLst/>
                <a:latin typeface="Arial" panose="020B0604020202020204" pitchFamily="34" charset="0"/>
                <a:cs typeface="Arial" panose="020B0604020202020204" pitchFamily="34" charset="0"/>
              </a:rPr>
              <a:t>BBC News</a:t>
            </a:r>
            <a:r>
              <a:rPr lang="en-GB" sz="1400" b="0" i="0" u="none" strike="noStrike" dirty="0">
                <a:solidFill>
                  <a:srgbClr val="000000"/>
                </a:solidFill>
                <a:effectLst/>
                <a:latin typeface="Arial" panose="020B0604020202020204" pitchFamily="34" charset="0"/>
                <a:cs typeface="Arial" panose="020B0604020202020204" pitchFamily="34" charset="0"/>
              </a:rPr>
              <a:t>, 23 June 2023, </a:t>
            </a:r>
            <a:r>
              <a:rPr lang="en-GB" sz="1400" b="0" i="0" u="none" strike="noStrike" dirty="0" err="1">
                <a:solidFill>
                  <a:srgbClr val="000000"/>
                </a:solidFill>
                <a:effectLst/>
                <a:latin typeface="Arial" panose="020B0604020202020204" pitchFamily="34" charset="0"/>
                <a:cs typeface="Arial" panose="020B0604020202020204" pitchFamily="34" charset="0"/>
              </a:rPr>
              <a:t>www.bbc.co.uk</a:t>
            </a:r>
            <a:r>
              <a:rPr lang="en-GB" sz="1400" b="0" i="0" u="none" strike="noStrike" dirty="0">
                <a:solidFill>
                  <a:srgbClr val="000000"/>
                </a:solidFill>
                <a:effectLst/>
                <a:latin typeface="Arial" panose="020B0604020202020204" pitchFamily="34" charset="0"/>
                <a:cs typeface="Arial" panose="020B0604020202020204" pitchFamily="34" charset="0"/>
              </a:rPr>
              <a:t>/news/uk-england-london-65963525.</a:t>
            </a:r>
            <a:endParaRPr lang="en-US" sz="1400" dirty="0"/>
          </a:p>
        </p:txBody>
      </p:sp>
      <p:sp>
        <p:nvSpPr>
          <p:cNvPr id="5" name="TextBox 4">
            <a:extLst>
              <a:ext uri="{FF2B5EF4-FFF2-40B4-BE49-F238E27FC236}">
                <a16:creationId xmlns:a16="http://schemas.microsoft.com/office/drawing/2014/main" id="{93B22F9C-CA95-E553-53C5-EDB2EC58976D}"/>
              </a:ext>
            </a:extLst>
          </p:cNvPr>
          <p:cNvSpPr txBox="1"/>
          <p:nvPr/>
        </p:nvSpPr>
        <p:spPr>
          <a:xfrm>
            <a:off x="-4762" y="681037"/>
            <a:ext cx="6100762" cy="400110"/>
          </a:xfrm>
          <a:prstGeom prst="rect">
            <a:avLst/>
          </a:prstGeom>
          <a:noFill/>
        </p:spPr>
        <p:txBody>
          <a:bodyPr wrap="square">
            <a:spAutoFit/>
          </a:bodyPr>
          <a:lstStyle/>
          <a:p>
            <a:r>
              <a:rPr lang="en-US" sz="2000" dirty="0"/>
              <a:t>References</a:t>
            </a:r>
          </a:p>
        </p:txBody>
      </p:sp>
    </p:spTree>
    <p:extLst>
      <p:ext uri="{BB962C8B-B14F-4D97-AF65-F5344CB8AC3E}">
        <p14:creationId xmlns:p14="http://schemas.microsoft.com/office/powerpoint/2010/main" val="755446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17C1D-307C-AAC6-F94E-E98C57578956}"/>
              </a:ext>
            </a:extLst>
          </p:cNvPr>
          <p:cNvSpPr>
            <a:spLocks noGrp="1"/>
          </p:cNvSpPr>
          <p:nvPr>
            <p:ph type="title"/>
          </p:nvPr>
        </p:nvSpPr>
        <p:spPr/>
        <p:txBody>
          <a:bodyPr>
            <a:normAutofit/>
          </a:bodyPr>
          <a:lstStyle/>
          <a:p>
            <a:r>
              <a:rPr lang="en-US" sz="3600" dirty="0"/>
              <a:t>References Images</a:t>
            </a:r>
          </a:p>
        </p:txBody>
      </p:sp>
      <p:sp>
        <p:nvSpPr>
          <p:cNvPr id="3" name="Content Placeholder 2">
            <a:extLst>
              <a:ext uri="{FF2B5EF4-FFF2-40B4-BE49-F238E27FC236}">
                <a16:creationId xmlns:a16="http://schemas.microsoft.com/office/drawing/2014/main" id="{CE6CB76F-472B-7A3E-FFC2-080F079F2557}"/>
              </a:ext>
            </a:extLst>
          </p:cNvPr>
          <p:cNvSpPr>
            <a:spLocks noGrp="1"/>
          </p:cNvSpPr>
          <p:nvPr>
            <p:ph idx="1"/>
          </p:nvPr>
        </p:nvSpPr>
        <p:spPr>
          <a:xfrm>
            <a:off x="838200" y="1543050"/>
            <a:ext cx="10515600" cy="5678021"/>
          </a:xfrm>
        </p:spPr>
        <p:txBody>
          <a:bodyPr>
            <a:normAutofit fontScale="62500" lnSpcReduction="20000"/>
          </a:bodyPr>
          <a:lstStyle/>
          <a:p>
            <a:pPr marL="457200" indent="-457200" algn="l"/>
            <a:r>
              <a:rPr lang="en-GB" sz="1800" b="0" i="0" u="none" strike="noStrike" dirty="0">
                <a:solidFill>
                  <a:srgbClr val="000000"/>
                </a:solidFill>
                <a:effectLst/>
                <a:latin typeface="Times New Roman" panose="02020603050405020304" pitchFamily="18" charset="0"/>
              </a:rPr>
              <a:t>ATI. “The People Who Participated in the Uprising Were Mostly Young Black Men. Furious at the Racial Discrimination They Faced in Their </a:t>
            </a:r>
            <a:r>
              <a:rPr lang="en-GB" sz="1800" b="0" i="0" u="none" strike="noStrike" dirty="0" err="1">
                <a:solidFill>
                  <a:srgbClr val="000000"/>
                </a:solidFill>
                <a:effectLst/>
                <a:latin typeface="Times New Roman" panose="02020603050405020304" pitchFamily="18" charset="0"/>
              </a:rPr>
              <a:t>Neighborhood</a:t>
            </a:r>
            <a:r>
              <a:rPr lang="en-GB" sz="1800" b="0" i="0" u="none" strike="noStrike" dirty="0">
                <a:solidFill>
                  <a:srgbClr val="000000"/>
                </a:solidFill>
                <a:effectLst/>
                <a:latin typeface="Times New Roman" panose="02020603050405020304" pitchFamily="18" charset="0"/>
              </a:rPr>
              <a:t> — Especially the Much-Despised “Sus” Law — They Looted Businesses, Overturned Police Cars, and Threw Bricks, Bottles, and Petrol Bombs.,” </a:t>
            </a:r>
            <a:r>
              <a:rPr lang="en-GB" sz="1800" b="0" i="1" u="none" strike="noStrike" dirty="0">
                <a:solidFill>
                  <a:srgbClr val="000000"/>
                </a:solidFill>
                <a:effectLst/>
                <a:latin typeface="Times New Roman" panose="02020603050405020304" pitchFamily="18" charset="0"/>
              </a:rPr>
              <a:t>ATI</a:t>
            </a:r>
            <a:r>
              <a:rPr lang="en-GB" sz="1800" b="0" i="0" u="none" strike="noStrike" dirty="0">
                <a:solidFill>
                  <a:srgbClr val="000000"/>
                </a:solidFill>
                <a:effectLst/>
                <a:latin typeface="Times New Roman" panose="02020603050405020304" pitchFamily="18" charset="0"/>
              </a:rPr>
              <a:t>, 21 Sept. 2021, </a:t>
            </a:r>
            <a:r>
              <a:rPr lang="en-GB" sz="1800" b="0" i="0" u="none" strike="noStrike" dirty="0" err="1">
                <a:solidFill>
                  <a:srgbClr val="000000"/>
                </a:solidFill>
                <a:effectLst/>
                <a:latin typeface="Times New Roman" panose="02020603050405020304" pitchFamily="18" charset="0"/>
              </a:rPr>
              <a:t>allthatsinteresting.com</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brixton</a:t>
            </a:r>
            <a:r>
              <a:rPr lang="en-GB" sz="1800" b="0" i="0" u="none" strike="noStrike" dirty="0">
                <a:solidFill>
                  <a:srgbClr val="000000"/>
                </a:solidFill>
                <a:effectLst/>
                <a:latin typeface="Times New Roman" panose="02020603050405020304" pitchFamily="18" charset="0"/>
              </a:rPr>
              <a:t>-riots.</a:t>
            </a:r>
          </a:p>
          <a:p>
            <a:pPr marL="457200" indent="-457200" algn="l"/>
            <a:r>
              <a:rPr lang="en-GB" sz="1800" b="0" i="0" u="none" strike="noStrike" dirty="0">
                <a:solidFill>
                  <a:srgbClr val="000000"/>
                </a:solidFill>
                <a:effectLst/>
                <a:latin typeface="Times New Roman" panose="02020603050405020304" pitchFamily="18" charset="0"/>
              </a:rPr>
              <a:t>Australian Associated Press. “Cleo Smith Detective Leaked Information to Journalist He Was in a Relationship With, Watchdog Finds,” </a:t>
            </a:r>
            <a:r>
              <a:rPr lang="en-GB" sz="1800" b="0" i="1" u="none" strike="noStrike" dirty="0">
                <a:solidFill>
                  <a:srgbClr val="000000"/>
                </a:solidFill>
                <a:effectLst/>
                <a:latin typeface="Times New Roman" panose="02020603050405020304" pitchFamily="18" charset="0"/>
              </a:rPr>
              <a:t>The Guardian</a:t>
            </a:r>
            <a:r>
              <a:rPr lang="en-GB" sz="1800" b="0" i="0" u="none" strike="noStrike" dirty="0">
                <a:solidFill>
                  <a:srgbClr val="000000"/>
                </a:solidFill>
                <a:effectLst/>
                <a:latin typeface="Times New Roman" panose="02020603050405020304" pitchFamily="18" charset="0"/>
              </a:rPr>
              <a:t>, 26 Oct. 2023, </a:t>
            </a:r>
            <a:r>
              <a:rPr lang="en-GB" sz="1800" b="0" i="0" u="none" strike="noStrike" dirty="0" err="1">
                <a:solidFill>
                  <a:srgbClr val="000000"/>
                </a:solidFill>
                <a:effectLst/>
                <a:latin typeface="Times New Roman" panose="02020603050405020304" pitchFamily="18" charset="0"/>
              </a:rPr>
              <a:t>www.theguardian.com</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australia</a:t>
            </a:r>
            <a:r>
              <a:rPr lang="en-GB" sz="1800" b="0" i="0" u="none" strike="noStrike" dirty="0">
                <a:solidFill>
                  <a:srgbClr val="000000"/>
                </a:solidFill>
                <a:effectLst/>
                <a:latin typeface="Times New Roman" panose="02020603050405020304" pitchFamily="18" charset="0"/>
              </a:rPr>
              <a:t>-news/2023/oct/26/cleo-smith-detective-leaked-information-to-journalist-he-was-in-a-relationship-with-watchdog-finds. Accessed 26 Oct. 2023.</a:t>
            </a:r>
          </a:p>
          <a:p>
            <a:pPr marL="457200" indent="-457200" algn="l"/>
            <a:r>
              <a:rPr lang="en-GB" sz="1800" b="0" i="0" u="none" strike="noStrike" dirty="0">
                <a:solidFill>
                  <a:srgbClr val="000000"/>
                </a:solidFill>
                <a:effectLst/>
                <a:latin typeface="Times New Roman" panose="02020603050405020304" pitchFamily="18" charset="0"/>
              </a:rPr>
              <a:t>BBC NEWS. “Police Released a Photo of Cleo Smith after Her Rescue,” </a:t>
            </a:r>
            <a:r>
              <a:rPr lang="en-GB" sz="1800" b="0" i="1" u="none" strike="noStrike" dirty="0">
                <a:solidFill>
                  <a:srgbClr val="000000"/>
                </a:solidFill>
                <a:effectLst/>
                <a:latin typeface="Times New Roman" panose="02020603050405020304" pitchFamily="18" charset="0"/>
              </a:rPr>
              <a:t>BBC NEWS</a:t>
            </a:r>
            <a:r>
              <a:rPr lang="en-GB" sz="1800" b="0" i="0" u="none" strike="noStrike" dirty="0">
                <a:solidFill>
                  <a:srgbClr val="000000"/>
                </a:solidFill>
                <a:effectLst/>
                <a:latin typeface="Times New Roman" panose="02020603050405020304" pitchFamily="18" charset="0"/>
              </a:rPr>
              <a:t>, 24 Jan. 2022, </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/news/world-australia-60107053. Accessed 16 Oct. 2023.</a:t>
            </a:r>
          </a:p>
          <a:p>
            <a:pPr marL="457200" indent="-457200" algn="l"/>
            <a:r>
              <a:rPr lang="en-GB" sz="1800" b="0" i="0" u="none" strike="noStrike" dirty="0">
                <a:solidFill>
                  <a:srgbClr val="000000"/>
                </a:solidFill>
                <a:effectLst/>
                <a:latin typeface="Times New Roman" panose="02020603050405020304" pitchFamily="18" charset="0"/>
              </a:rPr>
              <a:t>Business Insider. “Located next to the Old Port of Montreal, Place Jacques Cartier Is a Public Square That Hosts Street Artists and Kiosks. It Is a Car-Free Zone in the Summer.,” </a:t>
            </a:r>
            <a:r>
              <a:rPr lang="en-GB" sz="1800" b="0" i="1" u="none" strike="noStrike" dirty="0">
                <a:solidFill>
                  <a:srgbClr val="000000"/>
                </a:solidFill>
                <a:effectLst/>
                <a:latin typeface="Times New Roman" panose="02020603050405020304" pitchFamily="18" charset="0"/>
              </a:rPr>
              <a:t>Business Insider</a:t>
            </a:r>
            <a:r>
              <a:rPr lang="en-GB" sz="1800" b="0" i="0" u="none" strike="noStrike" dirty="0">
                <a:solidFill>
                  <a:srgbClr val="000000"/>
                </a:solidFill>
                <a:effectLst/>
                <a:latin typeface="Times New Roman" panose="02020603050405020304" pitchFamily="18" charset="0"/>
              </a:rPr>
              <a:t>, 9 Oct. 2017, </a:t>
            </a:r>
            <a:r>
              <a:rPr lang="en-GB" sz="1800" b="0" i="0" u="none" strike="noStrike" dirty="0" err="1">
                <a:solidFill>
                  <a:srgbClr val="000000"/>
                </a:solidFill>
                <a:effectLst/>
                <a:latin typeface="Times New Roman" panose="02020603050405020304" pitchFamily="18" charset="0"/>
              </a:rPr>
              <a:t>www.businessinsider.in</a:t>
            </a:r>
            <a:r>
              <a:rPr lang="en-GB" sz="1800" b="0" i="0" u="none" strike="noStrike" dirty="0">
                <a:solidFill>
                  <a:srgbClr val="000000"/>
                </a:solidFill>
                <a:effectLst/>
                <a:latin typeface="Times New Roman" panose="02020603050405020304" pitchFamily="18" charset="0"/>
              </a:rPr>
              <a:t>/tech/18-of-the-most-beautiful-public-spaces-in-the-world-according-to-urban-designers/</a:t>
            </a:r>
            <a:r>
              <a:rPr lang="en-GB" sz="1800" b="0" i="0" u="none" strike="noStrike" dirty="0" err="1">
                <a:solidFill>
                  <a:srgbClr val="000000"/>
                </a:solidFill>
                <a:effectLst/>
                <a:latin typeface="Times New Roman" panose="02020603050405020304" pitchFamily="18" charset="0"/>
              </a:rPr>
              <a:t>slidelist</a:t>
            </a:r>
            <a:r>
              <a:rPr lang="en-GB" sz="1800" b="0" i="0" u="none" strike="noStrike" dirty="0">
                <a:solidFill>
                  <a:srgbClr val="000000"/>
                </a:solidFill>
                <a:effectLst/>
                <a:latin typeface="Times New Roman" panose="02020603050405020304" pitchFamily="18" charset="0"/>
              </a:rPr>
              <a:t>/61009747.cms. Accessed 15 Oct. 2023.</a:t>
            </a:r>
          </a:p>
          <a:p>
            <a:pPr marL="457200" indent="-457200" algn="l"/>
            <a:r>
              <a:rPr lang="en-GB" sz="1800" b="0" i="0" u="none" strike="noStrike" dirty="0">
                <a:solidFill>
                  <a:srgbClr val="000000"/>
                </a:solidFill>
                <a:effectLst/>
                <a:latin typeface="Times New Roman" panose="02020603050405020304" pitchFamily="18" charset="0"/>
              </a:rPr>
              <a:t>DECEUNINCK. “Burglary Protection Is Particularly Important for Ground Floor Windows,” </a:t>
            </a:r>
            <a:r>
              <a:rPr lang="en-GB" sz="1800" b="0" i="1" u="none" strike="noStrike" dirty="0">
                <a:solidFill>
                  <a:srgbClr val="000000"/>
                </a:solidFill>
                <a:effectLst/>
                <a:latin typeface="Times New Roman" panose="02020603050405020304" pitchFamily="18" charset="0"/>
              </a:rPr>
              <a:t>DECEUNINCK</a:t>
            </a:r>
            <a:r>
              <a:rPr lang="en-GB" sz="1800" b="0" i="0" u="none" strike="noStrike" dirty="0">
                <a:solidFill>
                  <a:srgbClr val="000000"/>
                </a:solidFill>
                <a:effectLst/>
                <a:latin typeface="Times New Roman" panose="02020603050405020304" pitchFamily="18" charset="0"/>
              </a:rPr>
              <a:t>, 2023, </a:t>
            </a:r>
            <a:r>
              <a:rPr lang="en-GB" sz="1800" b="0" i="0" u="none" strike="noStrike" dirty="0" err="1">
                <a:solidFill>
                  <a:srgbClr val="000000"/>
                </a:solidFill>
                <a:effectLst/>
                <a:latin typeface="Times New Roman" panose="02020603050405020304" pitchFamily="18" charset="0"/>
              </a:rPr>
              <a:t>www.deceuninck.de</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en-gb</a:t>
            </a:r>
            <a:r>
              <a:rPr lang="en-GB" sz="1800" b="0" i="0" u="none" strike="noStrike" dirty="0">
                <a:solidFill>
                  <a:srgbClr val="000000"/>
                </a:solidFill>
                <a:effectLst/>
                <a:latin typeface="Times New Roman" panose="02020603050405020304" pitchFamily="18" charset="0"/>
              </a:rPr>
              <a:t>/burglary-protection/. Accessed 15 Oct. 2023.</a:t>
            </a:r>
          </a:p>
          <a:p>
            <a:pPr marL="457200" indent="-457200" algn="l"/>
            <a:r>
              <a:rPr lang="en-GB" sz="1800" b="0" i="0" u="none" strike="noStrike" dirty="0">
                <a:solidFill>
                  <a:srgbClr val="000000"/>
                </a:solidFill>
                <a:effectLst/>
                <a:latin typeface="Times New Roman" panose="02020603050405020304" pitchFamily="18" charset="0"/>
              </a:rPr>
              <a:t>Essex Police. “Road Crime Team Arrest Ten in Three Day Operation to Tackle Vehicle Crime,” </a:t>
            </a:r>
            <a:r>
              <a:rPr lang="en-GB" sz="1800" b="0" i="1" u="none" strike="noStrike" dirty="0">
                <a:solidFill>
                  <a:srgbClr val="000000"/>
                </a:solidFill>
                <a:effectLst/>
                <a:latin typeface="Times New Roman" panose="02020603050405020304" pitchFamily="18" charset="0"/>
              </a:rPr>
              <a:t>Essex Police</a:t>
            </a:r>
            <a:r>
              <a:rPr lang="en-GB" sz="1800" b="0" i="0" u="none" strike="noStrike" dirty="0">
                <a:solidFill>
                  <a:srgbClr val="000000"/>
                </a:solidFill>
                <a:effectLst/>
                <a:latin typeface="Times New Roman" panose="02020603050405020304" pitchFamily="18" charset="0"/>
              </a:rPr>
              <a:t>, 8 Oct. 2023, </a:t>
            </a:r>
            <a:r>
              <a:rPr lang="en-GB" sz="1800" b="0" i="0" u="none" strike="noStrike" dirty="0" err="1">
                <a:solidFill>
                  <a:srgbClr val="000000"/>
                </a:solidFill>
                <a:effectLst/>
                <a:latin typeface="Times New Roman" panose="02020603050405020304" pitchFamily="18" charset="0"/>
              </a:rPr>
              <a:t>www.essex.police.uk</a:t>
            </a:r>
            <a:r>
              <a:rPr lang="en-GB" sz="1800" b="0" i="0" u="none" strike="noStrike" dirty="0">
                <a:solidFill>
                  <a:srgbClr val="000000"/>
                </a:solidFill>
                <a:effectLst/>
                <a:latin typeface="Times New Roman" panose="02020603050405020304" pitchFamily="18" charset="0"/>
              </a:rPr>
              <a:t>/news/</a:t>
            </a:r>
            <a:r>
              <a:rPr lang="en-GB" sz="1800" b="0" i="0" u="none" strike="noStrike" dirty="0" err="1">
                <a:solidFill>
                  <a:srgbClr val="000000"/>
                </a:solidFill>
                <a:effectLst/>
                <a:latin typeface="Times New Roman" panose="02020603050405020304" pitchFamily="18" charset="0"/>
              </a:rPr>
              <a:t>essex</a:t>
            </a:r>
            <a:r>
              <a:rPr lang="en-GB" sz="1800" b="0" i="0" u="none" strike="noStrike" dirty="0">
                <a:solidFill>
                  <a:srgbClr val="000000"/>
                </a:solidFill>
                <a:effectLst/>
                <a:latin typeface="Times New Roman" panose="02020603050405020304" pitchFamily="18" charset="0"/>
              </a:rPr>
              <a:t>/news/news/2023/</a:t>
            </a:r>
            <a:r>
              <a:rPr lang="en-GB" sz="1800" b="0" i="0" u="none" strike="noStrike" dirty="0" err="1">
                <a:solidFill>
                  <a:srgbClr val="000000"/>
                </a:solidFill>
                <a:effectLst/>
                <a:latin typeface="Times New Roman" panose="02020603050405020304" pitchFamily="18" charset="0"/>
              </a:rPr>
              <a:t>october</a:t>
            </a:r>
            <a:r>
              <a:rPr lang="en-GB" sz="1800" b="0" i="0" u="none" strike="noStrike" dirty="0">
                <a:solidFill>
                  <a:srgbClr val="000000"/>
                </a:solidFill>
                <a:effectLst/>
                <a:latin typeface="Times New Roman" panose="02020603050405020304" pitchFamily="18" charset="0"/>
              </a:rPr>
              <a:t>/road-crime-team-arrest-ten-in-three-day-operation-to-tackle-vehicle-crime/. Accessed 15 Oct. 2023.</a:t>
            </a:r>
          </a:p>
          <a:p>
            <a:pPr marL="457200" indent="-457200" algn="l"/>
            <a:r>
              <a:rPr lang="en-GB" sz="1800" b="0" i="0" u="none" strike="noStrike" dirty="0">
                <a:solidFill>
                  <a:srgbClr val="000000"/>
                </a:solidFill>
                <a:effectLst/>
                <a:latin typeface="Times New Roman" panose="02020603050405020304" pitchFamily="18" charset="0"/>
              </a:rPr>
              <a:t>Evans, </a:t>
            </a:r>
            <a:r>
              <a:rPr lang="en-GB" sz="1800" b="0" i="0" u="none" strike="noStrike" dirty="0" err="1">
                <a:solidFill>
                  <a:srgbClr val="000000"/>
                </a:solidFill>
                <a:effectLst/>
                <a:latin typeface="Times New Roman" panose="02020603050405020304" pitchFamily="18" charset="0"/>
              </a:rPr>
              <a:t>Tomos</a:t>
            </a:r>
            <a:r>
              <a:rPr lang="en-GB" sz="1800" b="0" i="0" u="none" strike="noStrike" dirty="0">
                <a:solidFill>
                  <a:srgbClr val="000000"/>
                </a:solidFill>
                <a:effectLst/>
                <a:latin typeface="Times New Roman" panose="02020603050405020304" pitchFamily="18" charset="0"/>
              </a:rPr>
              <a:t>. “Lewis Edwards,” </a:t>
            </a:r>
            <a:r>
              <a:rPr lang="en-GB" sz="1800" b="0" i="1" u="none" strike="noStrike" dirty="0">
                <a:solidFill>
                  <a:srgbClr val="000000"/>
                </a:solidFill>
                <a:effectLst/>
                <a:latin typeface="Times New Roman" panose="02020603050405020304" pitchFamily="18" charset="0"/>
              </a:rPr>
              <a:t>Sky News</a:t>
            </a:r>
            <a:r>
              <a:rPr lang="en-GB" sz="1800" b="0" i="0" u="none" strike="noStrike" dirty="0">
                <a:solidFill>
                  <a:srgbClr val="000000"/>
                </a:solidFill>
                <a:effectLst/>
                <a:latin typeface="Times New Roman" panose="02020603050405020304" pitchFamily="18" charset="0"/>
              </a:rPr>
              <a:t>, 26 Oct. 2023, </a:t>
            </a:r>
            <a:r>
              <a:rPr lang="en-GB" sz="1800" b="0" i="0" u="none" strike="noStrike" dirty="0" err="1">
                <a:solidFill>
                  <a:srgbClr val="000000"/>
                </a:solidFill>
                <a:effectLst/>
                <a:latin typeface="Times New Roman" panose="02020603050405020304" pitchFamily="18" charset="0"/>
              </a:rPr>
              <a:t>news.sky.com</a:t>
            </a:r>
            <a:r>
              <a:rPr lang="en-GB" sz="1800" b="0" i="0" u="none" strike="noStrike" dirty="0">
                <a:solidFill>
                  <a:srgbClr val="000000"/>
                </a:solidFill>
                <a:effectLst/>
                <a:latin typeface="Times New Roman" panose="02020603050405020304" pitchFamily="18" charset="0"/>
              </a:rPr>
              <a:t>/story/lewis-edwards-former-south-wales-police-officer-who-posed-as-a-boy-on-snapchat-to-groom-more-than-200-girls-jailed-12988416. Accessed 27 Oct. 2023.</a:t>
            </a:r>
          </a:p>
          <a:p>
            <a:pPr marL="457200" indent="-457200" algn="l"/>
            <a:r>
              <a:rPr lang="en-GB" sz="1800" b="0" i="0" u="none" strike="noStrike" dirty="0" err="1">
                <a:solidFill>
                  <a:srgbClr val="000000"/>
                </a:solidFill>
                <a:effectLst/>
                <a:latin typeface="Times New Roman" panose="02020603050405020304" pitchFamily="18" charset="0"/>
              </a:rPr>
              <a:t>Fo</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Aine</a:t>
            </a:r>
            <a:r>
              <a:rPr lang="en-GB" sz="1800" b="0" i="0" u="none" strike="noStrike" dirty="0">
                <a:solidFill>
                  <a:srgbClr val="000000"/>
                </a:solidFill>
                <a:effectLst/>
                <a:latin typeface="Times New Roman" panose="02020603050405020304" pitchFamily="18" charset="0"/>
              </a:rPr>
              <a:t>. “Police Forces across the UK Have Shut down County Lines Drug Operations in a Week of Action,” </a:t>
            </a:r>
            <a:r>
              <a:rPr lang="en-GB" sz="1800" b="0" i="1" u="none" strike="noStrike" dirty="0" err="1">
                <a:solidFill>
                  <a:srgbClr val="000000"/>
                </a:solidFill>
                <a:effectLst/>
                <a:latin typeface="Times New Roman" panose="02020603050405020304" pitchFamily="18" charset="0"/>
              </a:rPr>
              <a:t>Independant</a:t>
            </a:r>
            <a:r>
              <a:rPr lang="en-GB" sz="1800" b="0" i="0" u="none" strike="noStrike" dirty="0">
                <a:solidFill>
                  <a:srgbClr val="000000"/>
                </a:solidFill>
                <a:effectLst/>
                <a:latin typeface="Times New Roman" panose="02020603050405020304" pitchFamily="18" charset="0"/>
              </a:rPr>
              <a:t>, 13 Oct. 2022, www.independent.co.uk/news/</a:t>
            </a:r>
            <a:r>
              <a:rPr lang="en-GB" sz="1800" b="0" i="0" u="none" strike="noStrike" dirty="0" err="1">
                <a:solidFill>
                  <a:srgbClr val="000000"/>
                </a:solidFill>
                <a:effectLst/>
                <a:latin typeface="Times New Roman" panose="02020603050405020304" pitchFamily="18" charset="0"/>
              </a:rPr>
              <a:t>uk</a:t>
            </a:r>
            <a:r>
              <a:rPr lang="en-GB" sz="1800" b="0" i="0" u="none" strike="noStrike" dirty="0">
                <a:solidFill>
                  <a:srgbClr val="000000"/>
                </a:solidFill>
                <a:effectLst/>
                <a:latin typeface="Times New Roman" panose="02020603050405020304" pitchFamily="18" charset="0"/>
              </a:rPr>
              <a:t>/npcc-metropolitan-police-suella-braverman-cambridgeshire-constabulary-cambridgeshire-b2201673.html. Accessed 15 Oct. 2023.</a:t>
            </a:r>
          </a:p>
          <a:p>
            <a:pPr marL="457200" indent="-457200" algn="l"/>
            <a:r>
              <a:rPr lang="en-GB" sz="1800" b="0" i="0" u="none" strike="noStrike" dirty="0" err="1">
                <a:solidFill>
                  <a:srgbClr val="000000"/>
                </a:solidFill>
                <a:effectLst/>
                <a:latin typeface="Times New Roman" panose="02020603050405020304" pitchFamily="18" charset="0"/>
              </a:rPr>
              <a:t>Jouavel</a:t>
            </a:r>
            <a:r>
              <a:rPr lang="en-GB" sz="1800" b="0" i="0" u="none" strike="noStrike" dirty="0">
                <a:solidFill>
                  <a:srgbClr val="000000"/>
                </a:solidFill>
                <a:effectLst/>
                <a:latin typeface="Times New Roman" panose="02020603050405020304" pitchFamily="18" charset="0"/>
              </a:rPr>
              <a:t>, Levi , and Alvaro Alvarez. “Stop and Search ,” </a:t>
            </a:r>
            <a:r>
              <a:rPr lang="en-GB" sz="1800" b="0" i="1" u="none" strike="noStrike" dirty="0">
                <a:solidFill>
                  <a:srgbClr val="000000"/>
                </a:solidFill>
                <a:effectLst/>
                <a:latin typeface="Times New Roman" panose="02020603050405020304" pitchFamily="18" charset="0"/>
              </a:rPr>
              <a:t>BBC NEWS</a:t>
            </a:r>
            <a:r>
              <a:rPr lang="en-GB" sz="1800" b="0" i="0" u="none" strike="noStrike" dirty="0">
                <a:solidFill>
                  <a:srgbClr val="000000"/>
                </a:solidFill>
                <a:effectLst/>
                <a:latin typeface="Times New Roman" panose="02020603050405020304" pitchFamily="18" charset="0"/>
              </a:rPr>
              <a:t>, 7 Dec. 2019, </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/news/</a:t>
            </a:r>
            <a:r>
              <a:rPr lang="en-GB" sz="1800" b="0" i="0" u="none" strike="noStrike" dirty="0" err="1">
                <a:solidFill>
                  <a:srgbClr val="000000"/>
                </a:solidFill>
                <a:effectLst/>
                <a:latin typeface="Times New Roman" panose="02020603050405020304" pitchFamily="18" charset="0"/>
              </a:rPr>
              <a:t>av</a:t>
            </a:r>
            <a:r>
              <a:rPr lang="en-GB" sz="1800" b="0" i="0" u="none" strike="noStrike" dirty="0">
                <a:solidFill>
                  <a:srgbClr val="000000"/>
                </a:solidFill>
                <a:effectLst/>
                <a:latin typeface="Times New Roman" panose="02020603050405020304" pitchFamily="18" charset="0"/>
              </a:rPr>
              <a:t>/stories-50686275. Accessed 15 Oct. 2023.</a:t>
            </a:r>
          </a:p>
          <a:p>
            <a:pPr marL="457200" indent="-457200" algn="l"/>
            <a:r>
              <a:rPr lang="en-GB" sz="1800" b="0" i="0" u="none" strike="noStrike" dirty="0">
                <a:solidFill>
                  <a:srgbClr val="000000"/>
                </a:solidFill>
                <a:effectLst/>
                <a:latin typeface="Times New Roman" panose="02020603050405020304" pitchFamily="18" charset="0"/>
              </a:rPr>
              <a:t>Liberty. “Stop and Search,” </a:t>
            </a:r>
            <a:r>
              <a:rPr lang="en-GB" sz="1800" b="0" i="1" u="none" strike="noStrike" dirty="0">
                <a:solidFill>
                  <a:srgbClr val="000000"/>
                </a:solidFill>
                <a:effectLst/>
                <a:latin typeface="Times New Roman" panose="02020603050405020304" pitchFamily="18" charset="0"/>
              </a:rPr>
              <a:t>Liberty</a:t>
            </a:r>
            <a:r>
              <a:rPr lang="en-GB" sz="1800" b="0" i="0" u="none" strike="noStrike" dirty="0">
                <a:solidFill>
                  <a:srgbClr val="000000"/>
                </a:solidFill>
                <a:effectLst/>
                <a:latin typeface="Times New Roman" panose="02020603050405020304" pitchFamily="18" charset="0"/>
              </a:rPr>
              <a:t>, 2023, </a:t>
            </a:r>
            <a:r>
              <a:rPr lang="en-GB" sz="1800" b="0" i="0" u="none" strike="noStrike" dirty="0" err="1">
                <a:solidFill>
                  <a:srgbClr val="000000"/>
                </a:solidFill>
                <a:effectLst/>
                <a:latin typeface="Times New Roman" panose="02020603050405020304" pitchFamily="18" charset="0"/>
              </a:rPr>
              <a:t>www.libertyhumanrights.org.uk</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advice_information</a:t>
            </a:r>
            <a:r>
              <a:rPr lang="en-GB" sz="1800" b="0" i="0" u="none" strike="noStrike" dirty="0">
                <a:solidFill>
                  <a:srgbClr val="000000"/>
                </a:solidFill>
                <a:effectLst/>
                <a:latin typeface="Times New Roman" panose="02020603050405020304" pitchFamily="18" charset="0"/>
              </a:rPr>
              <a:t>/stop-and-search/. Accessed 15 Oct. 2023.</a:t>
            </a:r>
          </a:p>
          <a:p>
            <a:pPr marL="457200" indent="-457200" algn="l"/>
            <a:r>
              <a:rPr lang="en-GB" sz="1800" b="0" i="0" u="none" strike="noStrike" dirty="0">
                <a:solidFill>
                  <a:srgbClr val="000000"/>
                </a:solidFill>
                <a:effectLst/>
                <a:latin typeface="Times New Roman" panose="02020603050405020304" pitchFamily="18" charset="0"/>
              </a:rPr>
              <a:t>Own Your Own Fear. “The NDM Stages,” </a:t>
            </a:r>
            <a:r>
              <a:rPr lang="en-GB" sz="1800" b="0" i="1" u="none" strike="noStrike" dirty="0">
                <a:solidFill>
                  <a:srgbClr val="000000"/>
                </a:solidFill>
                <a:effectLst/>
                <a:latin typeface="Times New Roman" panose="02020603050405020304" pitchFamily="18" charset="0"/>
              </a:rPr>
              <a:t>Own Your Own Fear</a:t>
            </a:r>
            <a:r>
              <a:rPr lang="en-GB" sz="1800" b="0" i="0" u="none" strike="noStrike" dirty="0">
                <a:solidFill>
                  <a:srgbClr val="000000"/>
                </a:solidFill>
                <a:effectLst/>
                <a:latin typeface="Times New Roman" panose="02020603050405020304" pitchFamily="18" charset="0"/>
              </a:rPr>
              <a:t>, 18 Aug. 2018, </a:t>
            </a:r>
            <a:r>
              <a:rPr lang="en-GB" sz="1800" b="0" i="0" u="none" strike="noStrike" dirty="0" err="1">
                <a:solidFill>
                  <a:srgbClr val="000000"/>
                </a:solidFill>
                <a:effectLst/>
                <a:latin typeface="Times New Roman" panose="02020603050405020304" pitchFamily="18" charset="0"/>
              </a:rPr>
              <a:t>www.momconsultancy.com</a:t>
            </a:r>
            <a:r>
              <a:rPr lang="en-GB" sz="1800" b="0" i="0" u="none" strike="noStrike" dirty="0">
                <a:solidFill>
                  <a:srgbClr val="000000"/>
                </a:solidFill>
                <a:effectLst/>
                <a:latin typeface="Times New Roman" panose="02020603050405020304" pitchFamily="18" charset="0"/>
              </a:rPr>
              <a:t>/blog/2018/08/18/own-your-own-fear-problem-solving-2/. Accessed 16 Oct. 2023.</a:t>
            </a:r>
          </a:p>
          <a:p>
            <a:pPr marL="457200" indent="-457200" algn="l"/>
            <a:r>
              <a:rPr lang="en-GB" sz="1800" b="0" i="0" u="none" strike="noStrike" dirty="0" err="1">
                <a:solidFill>
                  <a:srgbClr val="000000"/>
                </a:solidFill>
                <a:effectLst/>
                <a:latin typeface="Times New Roman" panose="02020603050405020304" pitchFamily="18" charset="0"/>
              </a:rPr>
              <a:t>Pendrill</a:t>
            </a:r>
            <a:r>
              <a:rPr lang="en-GB" sz="1800" b="0" i="0" u="none" strike="noStrike" dirty="0">
                <a:solidFill>
                  <a:srgbClr val="000000"/>
                </a:solidFill>
                <a:effectLst/>
                <a:latin typeface="Times New Roman" panose="02020603050405020304" pitchFamily="18" charset="0"/>
              </a:rPr>
              <a:t>, Katherine . “How to Design a Commercial Kitchen Layout for Your Restaurant,” </a:t>
            </a:r>
            <a:r>
              <a:rPr lang="en-GB" sz="1800" b="0" i="1" u="none" strike="noStrike" dirty="0">
                <a:solidFill>
                  <a:srgbClr val="000000"/>
                </a:solidFill>
                <a:effectLst/>
                <a:latin typeface="Times New Roman" panose="02020603050405020304" pitchFamily="18" charset="0"/>
              </a:rPr>
              <a:t>Touch Bistro</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www.touchbistro.com</a:t>
            </a:r>
            <a:r>
              <a:rPr lang="en-GB" sz="1800" b="0" i="0" u="none" strike="noStrike" dirty="0">
                <a:solidFill>
                  <a:srgbClr val="000000"/>
                </a:solidFill>
                <a:effectLst/>
                <a:latin typeface="Times New Roman" panose="02020603050405020304" pitchFamily="18" charset="0"/>
              </a:rPr>
              <a:t>/blog/commercial-kitchen-layout-design-for-</a:t>
            </a:r>
            <a:r>
              <a:rPr lang="en-GB" sz="1800" b="0" i="0" u="none" strike="noStrike" dirty="0" err="1">
                <a:solidFill>
                  <a:srgbClr val="000000"/>
                </a:solidFill>
                <a:effectLst/>
                <a:latin typeface="Times New Roman" panose="02020603050405020304" pitchFamily="18" charset="0"/>
              </a:rPr>
              <a:t>restaurats</a:t>
            </a:r>
            <a:r>
              <a:rPr lang="en-GB" sz="1800" b="0" i="0" u="none" strike="noStrike" dirty="0">
                <a:solidFill>
                  <a:srgbClr val="000000"/>
                </a:solidFill>
                <a:effectLst/>
                <a:latin typeface="Times New Roman" panose="02020603050405020304" pitchFamily="18" charset="0"/>
              </a:rPr>
              <a:t>/. Accessed 15 Oct. 2023.</a:t>
            </a:r>
          </a:p>
          <a:p>
            <a:pPr marL="457200" indent="-457200" algn="l"/>
            <a:r>
              <a:rPr lang="en-GB" sz="1800" b="0" i="0" u="none" strike="noStrike" dirty="0" err="1">
                <a:solidFill>
                  <a:srgbClr val="000000"/>
                </a:solidFill>
                <a:effectLst/>
                <a:latin typeface="Times New Roman" panose="02020603050405020304" pitchFamily="18" charset="0"/>
              </a:rPr>
              <a:t>SignVideo</a:t>
            </a:r>
            <a:r>
              <a:rPr lang="en-GB" sz="1800" b="0" i="0" u="none" strike="noStrike" dirty="0">
                <a:solidFill>
                  <a:srgbClr val="000000"/>
                </a:solidFill>
                <a:effectLst/>
                <a:latin typeface="Times New Roman" panose="02020603050405020304" pitchFamily="18" charset="0"/>
              </a:rPr>
              <a:t>. “Nottinghamshire Police to Provide Sign Language Services to Public to Report Crimes,” </a:t>
            </a:r>
            <a:r>
              <a:rPr lang="en-GB" sz="1800" b="0" i="1" u="none" strike="noStrike" dirty="0" err="1">
                <a:solidFill>
                  <a:srgbClr val="000000"/>
                </a:solidFill>
                <a:effectLst/>
                <a:latin typeface="Times New Roman" panose="02020603050405020304" pitchFamily="18" charset="0"/>
              </a:rPr>
              <a:t>SignVideo</a:t>
            </a:r>
            <a:r>
              <a:rPr lang="en-GB" sz="1800" b="0" i="0" u="none" strike="noStrike" dirty="0">
                <a:solidFill>
                  <a:srgbClr val="000000"/>
                </a:solidFill>
                <a:effectLst/>
                <a:latin typeface="Times New Roman" panose="02020603050405020304" pitchFamily="18" charset="0"/>
              </a:rPr>
              <a:t>, 2023, </a:t>
            </a:r>
            <a:r>
              <a:rPr lang="en-GB" sz="1800" b="0" i="0" u="none" strike="noStrike" dirty="0" err="1">
                <a:solidFill>
                  <a:srgbClr val="000000"/>
                </a:solidFill>
                <a:effectLst/>
                <a:latin typeface="Times New Roman" panose="02020603050405020304" pitchFamily="18" charset="0"/>
              </a:rPr>
              <a:t>signvideo.co.uk</a:t>
            </a:r>
            <a:r>
              <a:rPr lang="en-GB" sz="1800" b="0" i="0" u="none" strike="noStrike" dirty="0">
                <a:solidFill>
                  <a:srgbClr val="000000"/>
                </a:solidFill>
                <a:effectLst/>
                <a:latin typeface="Times New Roman" panose="02020603050405020304" pitchFamily="18" charset="0"/>
              </a:rPr>
              <a:t>/latest-news/</a:t>
            </a:r>
            <a:r>
              <a:rPr lang="en-GB" sz="1800" b="0" i="0" u="none" strike="noStrike" dirty="0" err="1">
                <a:solidFill>
                  <a:srgbClr val="000000"/>
                </a:solidFill>
                <a:effectLst/>
                <a:latin typeface="Times New Roman" panose="02020603050405020304" pitchFamily="18" charset="0"/>
              </a:rPr>
              <a:t>notts</a:t>
            </a:r>
            <a:r>
              <a:rPr lang="en-GB" sz="1800" b="0" i="0" u="none" strike="noStrike" dirty="0">
                <a:solidFill>
                  <a:srgbClr val="000000"/>
                </a:solidFill>
                <a:effectLst/>
                <a:latin typeface="Times New Roman" panose="02020603050405020304" pitchFamily="18" charset="0"/>
              </a:rPr>
              <a:t>-police-launch-</a:t>
            </a:r>
            <a:r>
              <a:rPr lang="en-GB" sz="1800" b="0" i="0" u="none" strike="noStrike" dirty="0" err="1">
                <a:solidFill>
                  <a:srgbClr val="000000"/>
                </a:solidFill>
                <a:effectLst/>
                <a:latin typeface="Times New Roman" panose="02020603050405020304" pitchFamily="18" charset="0"/>
              </a:rPr>
              <a:t>signvideo</a:t>
            </a:r>
            <a:r>
              <a:rPr lang="en-GB" sz="1800" b="0" i="0" u="none" strike="noStrike" dirty="0">
                <a:solidFill>
                  <a:srgbClr val="000000"/>
                </a:solidFill>
                <a:effectLst/>
                <a:latin typeface="Times New Roman" panose="02020603050405020304" pitchFamily="18" charset="0"/>
              </a:rPr>
              <a:t>/. Accessed 16 Oct. 2023.</a:t>
            </a:r>
          </a:p>
          <a:p>
            <a:pPr marL="457200" indent="-457200" algn="l"/>
            <a:r>
              <a:rPr lang="en-GB" sz="1800" b="0" i="0" u="none" strike="noStrike" dirty="0">
                <a:solidFill>
                  <a:srgbClr val="000000"/>
                </a:solidFill>
                <a:effectLst/>
                <a:latin typeface="Times New Roman" panose="02020603050405020304" pitchFamily="18" charset="0"/>
              </a:rPr>
              <a:t>BBC NEWS. “Although Still Handcuffed to the Rear, Louis de </a:t>
            </a:r>
            <a:r>
              <a:rPr lang="en-GB" sz="1800" b="0" i="0" u="none" strike="noStrike" dirty="0" err="1">
                <a:solidFill>
                  <a:srgbClr val="000000"/>
                </a:solidFill>
                <a:effectLst/>
                <a:latin typeface="Times New Roman" panose="02020603050405020304" pitchFamily="18" charset="0"/>
              </a:rPr>
              <a:t>Zoysa</a:t>
            </a:r>
            <a:r>
              <a:rPr lang="en-GB" sz="1800" b="0" i="0" u="none" strike="noStrike" dirty="0">
                <a:solidFill>
                  <a:srgbClr val="000000"/>
                </a:solidFill>
                <a:effectLst/>
                <a:latin typeface="Times New Roman" panose="02020603050405020304" pitchFamily="18" charset="0"/>
              </a:rPr>
              <a:t> Managed to Bring the Revolver Round to His Side and Open Fire,” </a:t>
            </a:r>
            <a:r>
              <a:rPr lang="en-GB" sz="1800" b="0" i="1" u="none" strike="noStrike" dirty="0">
                <a:solidFill>
                  <a:srgbClr val="000000"/>
                </a:solidFill>
                <a:effectLst/>
                <a:latin typeface="Times New Roman" panose="02020603050405020304" pitchFamily="18" charset="0"/>
              </a:rPr>
              <a:t>BBC NEWS</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/news/uk-england-london-65963525. Accessed 26 Nov. 2023.</a:t>
            </a:r>
          </a:p>
          <a:p>
            <a:pPr marL="457200" indent="-457200" algn="l"/>
            <a:r>
              <a:rPr lang="en-GB" sz="1800" b="0" i="0" u="none" strike="noStrike" dirty="0">
                <a:solidFill>
                  <a:srgbClr val="000000"/>
                </a:solidFill>
                <a:effectLst/>
                <a:latin typeface="Times New Roman" panose="02020603050405020304" pitchFamily="18" charset="0"/>
              </a:rPr>
              <a:t>“Matt Ratana Was Three Months from Retirement When He Was Killed,” </a:t>
            </a:r>
            <a:r>
              <a:rPr lang="en-GB" sz="1800" b="0" i="1" u="none" strike="noStrike" dirty="0">
                <a:solidFill>
                  <a:srgbClr val="000000"/>
                </a:solidFill>
                <a:effectLst/>
                <a:latin typeface="Times New Roman" panose="02020603050405020304" pitchFamily="18" charset="0"/>
              </a:rPr>
              <a:t>BBC NEWS</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/news/uk-england-london-65963525. Accessed 26 Nov. 2023.</a:t>
            </a:r>
          </a:p>
          <a:p>
            <a:pPr marL="457200" indent="-457200" algn="l"/>
            <a:endParaRPr lang="en-GB" sz="1800" b="0" i="0" u="none" strike="noStrike"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375204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41762</TotalTime>
  <Words>3649</Words>
  <Application>Microsoft Macintosh PowerPoint</Application>
  <PresentationFormat>Widescreen</PresentationFormat>
  <Paragraphs>226</Paragraphs>
  <Slides>23</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Calibri Light</vt:lpstr>
      <vt:lpstr>Lato</vt:lpstr>
      <vt:lpstr>Söhne</vt:lpstr>
      <vt:lpstr>Times New Roman</vt:lpstr>
      <vt:lpstr>Office Theme</vt:lpstr>
      <vt:lpstr>Why it is essential that the police use the stop search powers fairly and the impact upon modern society and policing when this is not done effectively.  </vt:lpstr>
      <vt:lpstr>This presentation will cover: </vt:lpstr>
      <vt:lpstr>What do we mean by stop and search? </vt:lpstr>
      <vt:lpstr>History of Stop &amp; Search</vt:lpstr>
      <vt:lpstr>When is stop and search used?  </vt:lpstr>
      <vt:lpstr>Additional Stop Searches List (Searches that aren’t used often)</vt:lpstr>
      <vt:lpstr>Stop &amp; Search Person </vt:lpstr>
      <vt:lpstr>Stop &amp; Search Person- Quadrant Search </vt:lpstr>
      <vt:lpstr>Case of  Sergeant Matiu Ratana</vt:lpstr>
      <vt:lpstr>Any place to which the public have access </vt:lpstr>
      <vt:lpstr>Person JOG Search</vt:lpstr>
      <vt:lpstr>Person MTS Search</vt:lpstr>
      <vt:lpstr>Person Exposure of Intimate Parts of the Body (EIP)</vt:lpstr>
      <vt:lpstr>Stop &amp; Search Vehicle</vt:lpstr>
      <vt:lpstr>What is fair and effective of stop and search? </vt:lpstr>
      <vt:lpstr>The impact upon modern society and policing when this is not done effectively.</vt:lpstr>
      <vt:lpstr>The value of using the powers appropriately  </vt:lpstr>
      <vt:lpstr>The importance of following correct and proper processes </vt:lpstr>
      <vt:lpstr>Potential consequences of using the powers incorrectly  </vt:lpstr>
      <vt:lpstr>Thank You for Listening Any Questions?</vt:lpstr>
      <vt:lpstr>References</vt:lpstr>
      <vt:lpstr>PowerPoint Presentation</vt:lpstr>
      <vt:lpstr>References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it is essential that the police use the stop search powers fairly and the impact upon modern society and policing when this is not done effectively.  </dc:title>
  <dc:creator>Daniel Hurford</dc:creator>
  <cp:lastModifiedBy>Daniel Hurford</cp:lastModifiedBy>
  <cp:revision>3</cp:revision>
  <dcterms:created xsi:type="dcterms:W3CDTF">2023-10-05T08:47:43Z</dcterms:created>
  <dcterms:modified xsi:type="dcterms:W3CDTF">2023-11-03T08:49:55Z</dcterms:modified>
</cp:coreProperties>
</file>