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9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5" r:id="rId14"/>
    <p:sldId id="294" r:id="rId15"/>
    <p:sldId id="269" r:id="rId16"/>
    <p:sldId id="298" r:id="rId17"/>
    <p:sldId id="270" r:id="rId18"/>
    <p:sldId id="271" r:id="rId19"/>
    <p:sldId id="272" r:id="rId20"/>
    <p:sldId id="273" r:id="rId21"/>
    <p:sldId id="274" r:id="rId22"/>
    <p:sldId id="295" r:id="rId23"/>
    <p:sldId id="283" r:id="rId24"/>
    <p:sldId id="281" r:id="rId25"/>
    <p:sldId id="282" r:id="rId26"/>
    <p:sldId id="276" r:id="rId27"/>
    <p:sldId id="277" r:id="rId28"/>
    <p:sldId id="278" r:id="rId29"/>
    <p:sldId id="279" r:id="rId30"/>
    <p:sldId id="280" r:id="rId31"/>
    <p:sldId id="284" r:id="rId32"/>
    <p:sldId id="285" r:id="rId33"/>
    <p:sldId id="286" r:id="rId34"/>
    <p:sldId id="287" r:id="rId35"/>
    <p:sldId id="288" r:id="rId36"/>
    <p:sldId id="289" r:id="rId37"/>
    <p:sldId id="296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1B16B4-D5C8-49CA-92CE-0B7AE6E2BFDC}" v="2" dt="2023-01-30T19:41:05.6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29" d="100"/>
          <a:sy n="29" d="100"/>
        </p:scale>
        <p:origin x="87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650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8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8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3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712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11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485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165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77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863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12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30FB3B-F539-4992-AFC2-59E9B10BA2D6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9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f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Therapeutic Ergogenic Aid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Something that alters the physiological functioning of body organs or systems to enhance recovery.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Cold immersion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Heat therapy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Acupuncture	</a:t>
            </a: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Sports Massage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Homeopathy, 	</a:t>
            </a: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Oxygen</a:t>
            </a:r>
            <a:r>
              <a:rPr lang="en-GB" dirty="0"/>
              <a:t>			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Hypobaric / hyperbaric training environments	</a:t>
            </a:r>
            <a:r>
              <a:rPr lang="en-GB" dirty="0"/>
              <a:t>								</a:t>
            </a:r>
          </a:p>
          <a:p>
            <a:pPr marL="0" indent="0">
              <a:buNone/>
            </a:pPr>
            <a:r>
              <a:rPr lang="en-GB" dirty="0"/>
              <a:t>				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Mostly legal </a:t>
            </a:r>
          </a:p>
        </p:txBody>
      </p:sp>
    </p:spTree>
    <p:extLst>
      <p:ext uri="{BB962C8B-B14F-4D97-AF65-F5344CB8AC3E}">
        <p14:creationId xmlns:p14="http://schemas.microsoft.com/office/powerpoint/2010/main" val="3972573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Therapies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Cryotherapy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Heat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852936"/>
            <a:ext cx="3105173" cy="21574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319" y="2869604"/>
            <a:ext cx="3205186" cy="2124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516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The cooling of the body or area of the body to change the physiological and metabolic functions.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Four stages of cold</a:t>
            </a:r>
          </a:p>
          <a:p>
            <a:r>
              <a:rPr lang="en-GB" dirty="0"/>
              <a:t>1. Cold; 1-3 minutes</a:t>
            </a:r>
          </a:p>
          <a:p>
            <a:r>
              <a:rPr lang="en-GB" dirty="0"/>
              <a:t>2. Aching / stinging / discomfort</a:t>
            </a:r>
          </a:p>
          <a:p>
            <a:r>
              <a:rPr lang="en-US" dirty="0"/>
              <a:t>3. Pain / burning; 2-7 minutes</a:t>
            </a:r>
          </a:p>
          <a:p>
            <a:r>
              <a:rPr lang="en-GB" dirty="0"/>
              <a:t>4. Numbness; 5-15 minutes</a:t>
            </a:r>
          </a:p>
        </p:txBody>
      </p:sp>
    </p:spTree>
    <p:extLst>
      <p:ext uri="{BB962C8B-B14F-4D97-AF65-F5344CB8AC3E}">
        <p14:creationId xmlns:p14="http://schemas.microsoft.com/office/powerpoint/2010/main" val="137928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14A7F-BDB6-0A39-09DC-3C0AD45F2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F658C-C4A0-B766-896D-08D184D4C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Patel, K.,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Bakshi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Freehill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T., &amp; Awan, T. M. (2019). Whole-body cryotherapy in sports medicine.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Current sports medicine reports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136-140.</a:t>
            </a: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Kwiecien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Y., &amp; McHugh, M. P. (2021). The cold truth: the role of cryotherapy in the treatment of injury and recovery from exercise.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journal of applied physiology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(8), 2125-2142.</a:t>
            </a: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Long, B. C., &amp; Jutte, L. S. (2020). 21st century attacks on cryotherapy in sports health care—clinician beware.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Athletic Training &amp; Sports Health Care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99-101.</a:t>
            </a: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Alexander, J., Allan, D. R., &amp; Rhodes, D. D. (2022). Cryotherapy in sport: a warm reception for the translation of evidence into applied practice.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Research in Sports Medicine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458-461.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821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Physiological Effect of 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Decreased circulation</a:t>
            </a:r>
          </a:p>
          <a:p>
            <a:r>
              <a:rPr lang="en-GB" dirty="0"/>
              <a:t>Local vasoconstriction</a:t>
            </a:r>
          </a:p>
          <a:p>
            <a:r>
              <a:rPr lang="en-GB" dirty="0"/>
              <a:t>Decrease inflammatory effects</a:t>
            </a:r>
          </a:p>
          <a:p>
            <a:r>
              <a:rPr lang="en-GB" dirty="0"/>
              <a:t>Decreased metabolism</a:t>
            </a:r>
          </a:p>
          <a:p>
            <a:r>
              <a:rPr lang="en-GB" dirty="0"/>
              <a:t>Increased tissue stiffness</a:t>
            </a:r>
          </a:p>
          <a:p>
            <a:r>
              <a:rPr lang="en-GB" dirty="0"/>
              <a:t>Decreased muscle spasm</a:t>
            </a:r>
          </a:p>
          <a:p>
            <a:r>
              <a:rPr lang="en-GB" dirty="0"/>
              <a:t>Decreased pain and sensitivity</a:t>
            </a:r>
          </a:p>
          <a:p>
            <a:r>
              <a:rPr lang="en-GB" dirty="0"/>
              <a:t>Decreased nerve conduction velocity</a:t>
            </a:r>
          </a:p>
        </p:txBody>
      </p:sp>
    </p:spTree>
    <p:extLst>
      <p:ext uri="{BB962C8B-B14F-4D97-AF65-F5344CB8AC3E}">
        <p14:creationId xmlns:p14="http://schemas.microsoft.com/office/powerpoint/2010/main" val="2413070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Therapeutic effects of 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Relaxes muscle </a:t>
            </a:r>
          </a:p>
          <a:p>
            <a:r>
              <a:rPr lang="en-GB" dirty="0"/>
              <a:t>Slows bacterial growth</a:t>
            </a:r>
          </a:p>
          <a:p>
            <a:r>
              <a:rPr lang="en-GB" dirty="0"/>
              <a:t>Decreases inflammation </a:t>
            </a:r>
          </a:p>
          <a:p>
            <a:r>
              <a:rPr lang="en-US" dirty="0"/>
              <a:t>Decreases pain by numbing area </a:t>
            </a:r>
          </a:p>
          <a:p>
            <a:r>
              <a:rPr lang="en-GB" dirty="0"/>
              <a:t>Local anaesthetic effect </a:t>
            </a:r>
          </a:p>
          <a:p>
            <a:r>
              <a:rPr lang="en-GB" dirty="0"/>
              <a:t>Decreases bleeding</a:t>
            </a:r>
          </a:p>
        </p:txBody>
      </p:sp>
    </p:spTree>
    <p:extLst>
      <p:ext uri="{BB962C8B-B14F-4D97-AF65-F5344CB8AC3E}">
        <p14:creationId xmlns:p14="http://schemas.microsoft.com/office/powerpoint/2010/main" val="4265756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Cryotherapy and injury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Immediate application of (e.g. ice) reduces the secondary trauma that can occur after injury.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 use of ice during rehabilitation reduces swelling by limiting histamine release and causing vasoconstriction.</a:t>
            </a:r>
          </a:p>
        </p:txBody>
      </p:sp>
    </p:spTree>
    <p:extLst>
      <p:ext uri="{BB962C8B-B14F-4D97-AF65-F5344CB8AC3E}">
        <p14:creationId xmlns:p14="http://schemas.microsoft.com/office/powerpoint/2010/main" val="2887544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Allergy to cold – hives and joint pain</a:t>
            </a:r>
          </a:p>
          <a:p>
            <a:r>
              <a:rPr lang="en-GB" dirty="0" err="1"/>
              <a:t>Raynauds</a:t>
            </a:r>
            <a:r>
              <a:rPr lang="en-GB" dirty="0"/>
              <a:t> </a:t>
            </a:r>
            <a:r>
              <a:rPr lang="en-GB" dirty="0" err="1"/>
              <a:t>phenomen</a:t>
            </a:r>
            <a:r>
              <a:rPr lang="en-GB" dirty="0"/>
              <a:t> – arterial spasm and tissue necrosis.</a:t>
            </a:r>
          </a:p>
          <a:p>
            <a:r>
              <a:rPr lang="en-GB" dirty="0"/>
              <a:t>Limited in rheumatoid arthritis – increased joint stiffness and pain.</a:t>
            </a:r>
          </a:p>
          <a:p>
            <a:r>
              <a:rPr lang="en-GB" dirty="0"/>
              <a:t>Very young and very old</a:t>
            </a:r>
          </a:p>
          <a:p>
            <a:r>
              <a:rPr lang="en-GB" dirty="0"/>
              <a:t>Previously damaged tissues</a:t>
            </a:r>
          </a:p>
          <a:p>
            <a:r>
              <a:rPr lang="en-GB" dirty="0"/>
              <a:t>Coma patients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641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b="1" dirty="0"/>
              <a:t>Commercial cold pack/bag of ice</a:t>
            </a:r>
          </a:p>
          <a:p>
            <a:r>
              <a:rPr lang="en-US" dirty="0"/>
              <a:t>Either a commercial available gel pack kept in a freezer at 8°C can be used, or fill a plastic bag full of ice and a little water.</a:t>
            </a:r>
          </a:p>
          <a:p>
            <a:endParaRPr lang="en-US" dirty="0"/>
          </a:p>
          <a:p>
            <a:r>
              <a:rPr lang="en-US" dirty="0"/>
              <a:t>Treatment time: 15-20 minutes. Wait at least 60-minutes before reapplying.</a:t>
            </a:r>
          </a:p>
          <a:p>
            <a:endParaRPr lang="en-US" dirty="0"/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inch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Application Procedure:</a:t>
            </a:r>
          </a:p>
          <a:p>
            <a:r>
              <a:rPr lang="en-US" dirty="0"/>
              <a:t>Step 1: Dampen a towel and wrap cold pack in it (1 layer, allows even and more efficient </a:t>
            </a:r>
            <a:r>
              <a:rPr lang="en-GB" dirty="0"/>
              <a:t>conduction of cold</a:t>
            </a:r>
          </a:p>
          <a:p>
            <a:r>
              <a:rPr lang="en-US" dirty="0"/>
              <a:t>Step 2: Place on treatment area</a:t>
            </a:r>
          </a:p>
          <a:p>
            <a:r>
              <a:rPr lang="en-US" dirty="0"/>
              <a:t>Step 3: Cover with dry towel for insulation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890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Ice Massage</a:t>
            </a:r>
          </a:p>
          <a:p>
            <a:pPr marL="457200" lvl="1" indent="0">
              <a:buNone/>
            </a:pPr>
            <a:r>
              <a:rPr lang="en-US" sz="3300" dirty="0"/>
              <a:t>Treatment time: Until numbness (never more than 15 minutes; always stop when patients say</a:t>
            </a:r>
          </a:p>
          <a:p>
            <a:pPr marL="457200" lvl="1" indent="0">
              <a:buNone/>
            </a:pPr>
            <a:r>
              <a:rPr lang="en-US" sz="3300" dirty="0"/>
              <a:t>they feel numbness in the area of treatment)</a:t>
            </a:r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inch</a:t>
            </a:r>
          </a:p>
          <a:p>
            <a:endParaRPr lang="en-GB" dirty="0"/>
          </a:p>
          <a:p>
            <a:r>
              <a:rPr lang="en-GB" dirty="0"/>
              <a:t>Application Procedure:</a:t>
            </a:r>
          </a:p>
          <a:p>
            <a:r>
              <a:rPr lang="en-US" dirty="0"/>
              <a:t>Step l: Test the patient for reaction to cold.</a:t>
            </a:r>
          </a:p>
          <a:p>
            <a:r>
              <a:rPr lang="en-US" dirty="0"/>
              <a:t>Step 2: Put a towel around the area of treatment to absorb water (6" square is the</a:t>
            </a:r>
          </a:p>
          <a:p>
            <a:r>
              <a:rPr lang="en-GB" dirty="0"/>
              <a:t>maximum treatment area)</a:t>
            </a:r>
          </a:p>
          <a:p>
            <a:r>
              <a:rPr lang="en-US" dirty="0"/>
              <a:t>Step 3: Tear away the upper part of the paper cup but leave the lower half of the</a:t>
            </a:r>
          </a:p>
          <a:p>
            <a:r>
              <a:rPr lang="en-US" dirty="0"/>
              <a:t>paper on the cup to hold on to</a:t>
            </a:r>
          </a:p>
          <a:p>
            <a:r>
              <a:rPr lang="en-US" dirty="0"/>
              <a:t>Step 4: Rub the ice directly on the treatment area, continuously moving the ice to</a:t>
            </a:r>
          </a:p>
          <a:p>
            <a:r>
              <a:rPr lang="en-US" dirty="0"/>
              <a:t>prevent frostbite. Apply ice massage in a circular pattern, with each succeeding stroke</a:t>
            </a:r>
          </a:p>
          <a:p>
            <a:r>
              <a:rPr lang="en-US" dirty="0"/>
              <a:t>covering half the previous stroke, or in a longitudinal motion, with each stroke</a:t>
            </a:r>
          </a:p>
          <a:p>
            <a:r>
              <a:rPr lang="en-GB" dirty="0"/>
              <a:t>overlapping the previous stroke.</a:t>
            </a:r>
          </a:p>
        </p:txBody>
      </p:sp>
    </p:spTree>
    <p:extLst>
      <p:ext uri="{BB962C8B-B14F-4D97-AF65-F5344CB8AC3E}">
        <p14:creationId xmlns:p14="http://schemas.microsoft.com/office/powerpoint/2010/main" val="341726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Cryotherapy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Treatment time: 15 minutes. Wait at least 60-minutes before reapplying.</a:t>
            </a:r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inch</a:t>
            </a:r>
          </a:p>
          <a:p>
            <a:r>
              <a:rPr lang="en-GB" dirty="0"/>
              <a:t>Application Procedure:</a:t>
            </a:r>
          </a:p>
          <a:p>
            <a:r>
              <a:rPr lang="en-US" dirty="0"/>
              <a:t>Step 1: Test the patient for reaction to cold</a:t>
            </a:r>
          </a:p>
          <a:p>
            <a:r>
              <a:rPr lang="en-US" dirty="0"/>
              <a:t>Step 2: Place the injured area in the bucket of ice</a:t>
            </a:r>
          </a:p>
          <a:p>
            <a:r>
              <a:rPr lang="en-US" dirty="0"/>
              <a:t>Step 3: Monitor patient throughout the treatment for lightheadedness and nausea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095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for 15-20 minutes at a time</a:t>
            </a:r>
          </a:p>
          <a:p>
            <a:endParaRPr lang="en-GB" dirty="0"/>
          </a:p>
          <a:p>
            <a:r>
              <a:rPr lang="en-GB" dirty="0"/>
              <a:t>Reapply only after 60 minutes</a:t>
            </a:r>
          </a:p>
          <a:p>
            <a:endParaRPr lang="en-GB" dirty="0"/>
          </a:p>
          <a:p>
            <a:r>
              <a:rPr lang="en-GB" dirty="0"/>
              <a:t>Primarily use during the first 24 to 72 hours after injury.</a:t>
            </a:r>
          </a:p>
          <a:p>
            <a:r>
              <a:rPr lang="en-GB" dirty="0"/>
              <a:t>Use after rehabilitation sessions</a:t>
            </a:r>
          </a:p>
        </p:txBody>
      </p:sp>
    </p:spTree>
    <p:extLst>
      <p:ext uri="{BB962C8B-B14F-4D97-AF65-F5344CB8AC3E}">
        <p14:creationId xmlns:p14="http://schemas.microsoft.com/office/powerpoint/2010/main" val="258453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Cryotherapy and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365104"/>
            <a:ext cx="8424936" cy="1717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White, G.E. &amp; Wells, G.D. (2013) ‘Cold-water immersion and other forms of cryotherapy: physiological changes potentially affecting recovery from high-intensity exercise’, </a:t>
            </a:r>
            <a:r>
              <a:rPr lang="en-GB" sz="1800" i="1" dirty="0"/>
              <a:t>Extreme Physiology &amp; Medicine</a:t>
            </a:r>
            <a:r>
              <a:rPr lang="en-GB" sz="1800" dirty="0"/>
              <a:t>, 2(26).</a:t>
            </a:r>
          </a:p>
          <a:p>
            <a:pPr marL="0" indent="0">
              <a:buNone/>
            </a:pPr>
            <a:r>
              <a:rPr lang="en-GB" sz="1600" dirty="0"/>
              <a:t>White, G.E. &amp; Wells, G.D. </a:t>
            </a:r>
            <a:r>
              <a:rPr lang="en-GB" sz="1600" dirty="0" err="1"/>
              <a:t>Extrem</a:t>
            </a:r>
            <a:r>
              <a:rPr lang="en-GB" sz="1600" dirty="0"/>
              <a:t> </a:t>
            </a:r>
            <a:r>
              <a:rPr lang="en-GB" sz="1600" dirty="0" err="1"/>
              <a:t>Physiol</a:t>
            </a:r>
            <a:r>
              <a:rPr lang="en-GB" sz="1600" dirty="0"/>
              <a:t> Med (2013) 2: 26. https://doi.org/10.1186/2046-7648-2-26</a:t>
            </a:r>
            <a:endParaRPr lang="en-GB" sz="105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6360" y="1700808"/>
            <a:ext cx="4503288" cy="223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303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Possible issues with cryotherapy and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If blood flow is reduced to an area then the metabolites required for recovery and physiological adaptation are also reduced so using ice post training could slow recovery.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cryotherapy to treat an injury</a:t>
            </a:r>
          </a:p>
          <a:p>
            <a:pPr marL="0" indent="0">
              <a:buNone/>
            </a:pPr>
            <a:r>
              <a:rPr lang="en-GB" dirty="0"/>
              <a:t>Use cryotherapy post maximal performance</a:t>
            </a:r>
          </a:p>
          <a:p>
            <a:pPr marL="0" indent="0">
              <a:buNone/>
            </a:pPr>
            <a:r>
              <a:rPr lang="en-GB" dirty="0"/>
              <a:t>Use cryotherapy if exercise was not intended to cause physiological adaptation.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 not use cryotherapy is training focused on improving physiology.</a:t>
            </a:r>
          </a:p>
        </p:txBody>
      </p:sp>
    </p:spTree>
    <p:extLst>
      <p:ext uri="{BB962C8B-B14F-4D97-AF65-F5344CB8AC3E}">
        <p14:creationId xmlns:p14="http://schemas.microsoft.com/office/powerpoint/2010/main" val="2823164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Heat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The heating of the body or area of the body to change the physiological and metabolic functions.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3645024"/>
            <a:ext cx="4025397" cy="256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45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90FC5-C57C-8B40-D7EB-FA797F5E9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72CB6-F24B-02A7-6A20-B54849100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Wang, Y., Li, S., Zhang, Y., Chen, Y., Yan, F., Han, L., &amp; Ma, Y. (2021). Heat and cold therapy reduce pain in patients with delayed onset muscle soreness: A systematic review and meta-analysis of 32 randomized controlled trials.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Physical Therapy in Sport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48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177-187.</a:t>
            </a:r>
          </a:p>
          <a:p>
            <a:pPr marL="0" indent="0">
              <a:buNone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Ihsan, M.,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Périard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D., &amp;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Racinais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(2019). Integrating heat training in the rehabilitation toolbox for the injured athlete.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Frontiers in Physiology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1488.</a:t>
            </a:r>
          </a:p>
          <a:p>
            <a:pPr marL="0" indent="0">
              <a:buNone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Gil, M. H., Neiva, H. P., Sousa, A. C., Marques, M. C., &amp;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Marinho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A. (2019). Current approaches on warming up for sports performance: A critical review.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Strength &amp; Conditioning Journal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70-79.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244240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Physiological Impact of Heat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Systemic effects </a:t>
            </a:r>
          </a:p>
          <a:p>
            <a:r>
              <a:rPr lang="en-GB" dirty="0"/>
              <a:t>Vasodilation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Local effects </a:t>
            </a:r>
          </a:p>
          <a:p>
            <a:r>
              <a:rPr lang="en-US" dirty="0"/>
              <a:t>Temperature sensitive nerve endings send impulses to hypothalamus – become aware of local temperature changes </a:t>
            </a:r>
          </a:p>
          <a:p>
            <a:r>
              <a:rPr lang="en-GB" dirty="0"/>
              <a:t>Increased capillary permeability </a:t>
            </a:r>
          </a:p>
          <a:p>
            <a:r>
              <a:rPr lang="en-GB" dirty="0"/>
              <a:t>Increased blood flow </a:t>
            </a:r>
          </a:p>
        </p:txBody>
      </p:sp>
    </p:spTree>
    <p:extLst>
      <p:ext uri="{BB962C8B-B14F-4D97-AF65-F5344CB8AC3E}">
        <p14:creationId xmlns:p14="http://schemas.microsoft.com/office/powerpoint/2010/main" val="1841592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Therapeutic Effect of Heat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Increases blood flow </a:t>
            </a:r>
          </a:p>
          <a:p>
            <a:r>
              <a:rPr lang="en-GB" dirty="0"/>
              <a:t>Softens exudate </a:t>
            </a:r>
          </a:p>
          <a:p>
            <a:r>
              <a:rPr lang="en-GB" dirty="0"/>
              <a:t>Decreases pain </a:t>
            </a:r>
          </a:p>
          <a:p>
            <a:r>
              <a:rPr lang="en-GB" dirty="0"/>
              <a:t>Relaxes muscle </a:t>
            </a:r>
          </a:p>
          <a:p>
            <a:r>
              <a:rPr lang="en-GB" dirty="0"/>
              <a:t>Psychological relaxation </a:t>
            </a:r>
          </a:p>
          <a:p>
            <a:r>
              <a:rPr lang="en-GB" dirty="0"/>
              <a:t>Decreases muscle contractures </a:t>
            </a:r>
          </a:p>
          <a:p>
            <a:r>
              <a:rPr lang="en-GB" dirty="0"/>
              <a:t>Improves joint ROM </a:t>
            </a:r>
          </a:p>
          <a:p>
            <a:r>
              <a:rPr lang="en-GB" dirty="0"/>
              <a:t>Decreases joint stiffness </a:t>
            </a:r>
          </a:p>
          <a:p>
            <a:r>
              <a:rPr lang="en-GB" dirty="0"/>
              <a:t>Suggest </a:t>
            </a:r>
          </a:p>
        </p:txBody>
      </p:sp>
    </p:spTree>
    <p:extLst>
      <p:ext uri="{BB962C8B-B14F-4D97-AF65-F5344CB8AC3E}">
        <p14:creationId xmlns:p14="http://schemas.microsoft.com/office/powerpoint/2010/main" val="2191594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Contraindications Associated with Heat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Burning</a:t>
            </a:r>
          </a:p>
          <a:p>
            <a:r>
              <a:rPr lang="en-GB" dirty="0"/>
              <a:t>Cardiovascular disease</a:t>
            </a:r>
          </a:p>
          <a:p>
            <a:r>
              <a:rPr lang="en-GB" dirty="0"/>
              <a:t>Existing inflammation</a:t>
            </a:r>
          </a:p>
          <a:p>
            <a:r>
              <a:rPr lang="en-GB" dirty="0"/>
              <a:t>Bleeding</a:t>
            </a:r>
          </a:p>
          <a:p>
            <a:r>
              <a:rPr lang="en-GB" dirty="0"/>
              <a:t>Very young or very old</a:t>
            </a:r>
          </a:p>
          <a:p>
            <a:r>
              <a:rPr lang="en-US" dirty="0"/>
              <a:t>First 24 hours traumatic injury </a:t>
            </a:r>
          </a:p>
          <a:p>
            <a:r>
              <a:rPr lang="en-GB" dirty="0"/>
              <a:t>Active bleeding </a:t>
            </a:r>
          </a:p>
          <a:p>
            <a:r>
              <a:rPr lang="en-GB" dirty="0"/>
              <a:t>Burns </a:t>
            </a:r>
          </a:p>
          <a:p>
            <a:r>
              <a:rPr lang="en-GB" dirty="0"/>
              <a:t>Localized malignant tumour </a:t>
            </a:r>
          </a:p>
          <a:p>
            <a:r>
              <a:rPr lang="en-GB" dirty="0"/>
              <a:t>Non-inflammatory </a:t>
            </a:r>
            <a:r>
              <a:rPr lang="en-GB" dirty="0" err="1"/>
              <a:t>edema</a:t>
            </a:r>
            <a:r>
              <a:rPr lang="en-GB" dirty="0"/>
              <a:t> </a:t>
            </a:r>
          </a:p>
          <a:p>
            <a:r>
              <a:rPr lang="en-US" dirty="0"/>
              <a:t>Skin disorders with redness or blisters e</a:t>
            </a:r>
            <a:r>
              <a:rPr lang="en-GB" dirty="0"/>
              <a:t>.g. Psoriasis </a:t>
            </a:r>
          </a:p>
        </p:txBody>
      </p:sp>
    </p:spTree>
    <p:extLst>
      <p:ext uri="{BB962C8B-B14F-4D97-AF65-F5344CB8AC3E}">
        <p14:creationId xmlns:p14="http://schemas.microsoft.com/office/powerpoint/2010/main" val="3450735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Modes of use of Heat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Hot water bottle </a:t>
            </a:r>
          </a:p>
          <a:p>
            <a:r>
              <a:rPr lang="en-GB" dirty="0"/>
              <a:t>Heating pad </a:t>
            </a:r>
          </a:p>
          <a:p>
            <a:r>
              <a:rPr lang="en-GB" dirty="0"/>
              <a:t>Aquatic pad </a:t>
            </a:r>
          </a:p>
          <a:p>
            <a:r>
              <a:rPr lang="en-GB" dirty="0"/>
              <a:t>Irritants and counter-irritants </a:t>
            </a:r>
          </a:p>
          <a:p>
            <a:r>
              <a:rPr lang="en-GB" dirty="0"/>
              <a:t>Hyperthermia blankets </a:t>
            </a:r>
          </a:p>
          <a:p>
            <a:r>
              <a:rPr lang="en-US" dirty="0"/>
              <a:t>Heat lamp or radiant warmer </a:t>
            </a:r>
          </a:p>
          <a:p>
            <a:r>
              <a:rPr lang="en-GB" dirty="0"/>
              <a:t>Commercial dry heat packs </a:t>
            </a:r>
          </a:p>
          <a:p>
            <a:r>
              <a:rPr lang="en-GB" dirty="0"/>
              <a:t>Moist heat </a:t>
            </a:r>
          </a:p>
          <a:p>
            <a:r>
              <a:rPr lang="en-GB" dirty="0"/>
              <a:t>Moist warm compress </a:t>
            </a:r>
          </a:p>
          <a:p>
            <a:r>
              <a:rPr lang="en-GB" dirty="0"/>
              <a:t>Bath 98-105F </a:t>
            </a:r>
          </a:p>
        </p:txBody>
      </p:sp>
    </p:spTree>
    <p:extLst>
      <p:ext uri="{BB962C8B-B14F-4D97-AF65-F5344CB8AC3E}">
        <p14:creationId xmlns:p14="http://schemas.microsoft.com/office/powerpoint/2010/main" val="36881033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 for signs of intolerance to therapy </a:t>
            </a:r>
          </a:p>
          <a:p>
            <a:r>
              <a:rPr lang="en-GB" dirty="0"/>
              <a:t>Vasodilation will result </a:t>
            </a:r>
          </a:p>
          <a:p>
            <a:r>
              <a:rPr lang="en-GB" dirty="0"/>
              <a:t>Skin will become pink </a:t>
            </a:r>
          </a:p>
          <a:p>
            <a:r>
              <a:rPr lang="en-US" dirty="0"/>
              <a:t>20 minutes on, 20 minutes off </a:t>
            </a:r>
          </a:p>
          <a:p>
            <a:r>
              <a:rPr lang="en-GB" dirty="0"/>
              <a:t>Prolonged exposure can cause reflex vasoconstriction </a:t>
            </a:r>
          </a:p>
        </p:txBody>
      </p:sp>
    </p:spTree>
    <p:extLst>
      <p:ext uri="{BB962C8B-B14F-4D97-AF65-F5344CB8AC3E}">
        <p14:creationId xmlns:p14="http://schemas.microsoft.com/office/powerpoint/2010/main" val="1296687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Heat and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Benefits of heat treatment before exercise may reduce muscle soreness and improve </a:t>
            </a:r>
            <a:r>
              <a:rPr lang="en-GB"/>
              <a:t>functional recovery </a:t>
            </a:r>
            <a:r>
              <a:rPr lang="en-GB" dirty="0"/>
              <a:t>after exercise.</a:t>
            </a:r>
          </a:p>
          <a:p>
            <a:pPr marL="0" indent="0">
              <a:buNone/>
            </a:pPr>
            <a:r>
              <a:rPr lang="en-GB" dirty="0"/>
              <a:t>May enhance strength training.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May attenuate muscle atrophy and oxidative stress.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Benefits of heat treatment after exercise is equivocal but may reduce the perceptions of pain.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589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at Altitude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High altitude reduce PPO</a:t>
            </a:r>
            <a:r>
              <a:rPr lang="en-GB" sz="2000" baseline="-25000" dirty="0"/>
              <a:t>2 </a:t>
            </a:r>
            <a:r>
              <a:rPr lang="en-GB" sz="2000" dirty="0"/>
              <a:t>of arterial blood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Metabolic acidosis through increased anaerobic ATP production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H</a:t>
            </a:r>
            <a:r>
              <a:rPr lang="en-GB" sz="2000" baseline="30000" dirty="0"/>
              <a:t>+ </a:t>
            </a:r>
            <a:r>
              <a:rPr lang="en-GB" sz="2000" dirty="0"/>
              <a:t>increases acidity in the muscle and causes muscle fatigue by reducing calcium troponin interaction.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Causes damage to exercising muscle, reduced power development and early fatigue.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This lead to physiological adaptation in </a:t>
            </a:r>
            <a:r>
              <a:rPr lang="en-GB" sz="2000" dirty="0" err="1"/>
              <a:t>Ventilatory</a:t>
            </a:r>
            <a:r>
              <a:rPr lang="en-GB" sz="2000" dirty="0"/>
              <a:t>, Haematological, </a:t>
            </a:r>
          </a:p>
          <a:p>
            <a:pPr marL="0" indent="0" algn="ctr">
              <a:buNone/>
            </a:pPr>
            <a:r>
              <a:rPr lang="en-GB" sz="2000" dirty="0"/>
              <a:t>Cardiovascular and metabolic systems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own Arrow 3"/>
          <p:cNvSpPr/>
          <p:nvPr/>
        </p:nvSpPr>
        <p:spPr>
          <a:xfrm>
            <a:off x="4281161" y="1988459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281161" y="2736758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281161" y="3789040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6783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Hypoxic Training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988840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Live high – train high (LH-TH)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Live high – train low (LH-TL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Live low – train high (IHT)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378" y="3212976"/>
            <a:ext cx="8229600" cy="34831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IHT prevents athletes from sleeping disorders and dehydration, which are typical symptoms seen during an extended stay at altitude during the LH-TL strategy. </a:t>
            </a:r>
          </a:p>
          <a:p>
            <a:pPr marL="514350" indent="-514350">
              <a:buAutoNum type="arabicParenR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Recovery following IHT training sessions occurs under </a:t>
            </a:r>
            <a:r>
              <a:rPr lang="en-GB" sz="2000" dirty="0" err="1"/>
              <a:t>normoxic</a:t>
            </a:r>
            <a:r>
              <a:rPr lang="en-GB" sz="2000" dirty="0"/>
              <a:t> conditions, which protects athletes from deleterious effects of prolonged hypoxia and shortens the post-training recovery time.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The time spent apart from training under hypoxic conditions may be used for normal training activity.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90872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To exercise and or live hypoxic environments that resulting low  oxygen with arterial blood that stimulates the physiological adaptation within the body. </a:t>
            </a:r>
          </a:p>
        </p:txBody>
      </p:sp>
    </p:spTree>
    <p:extLst>
      <p:ext uri="{BB962C8B-B14F-4D97-AF65-F5344CB8AC3E}">
        <p14:creationId xmlns:p14="http://schemas.microsoft.com/office/powerpoint/2010/main" val="4877507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Physiological Differences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 training where the athlete trains and lives at altitude the low oxygen partial pressure environment stimulates EPO production in the kidneys to increase Haemoglobin mass and RBC production – takes about 5 days.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Whereas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000" dirty="0"/>
              <a:t>Using hypoxic chambers changes the concentration of oxygen in the air not the partial pressure so the haematological adaptations do not occur.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Adaptations using IHT most come from changes to respiratory, metabolic and acid-based within the muscle i.e. glycolytic enzymes.</a:t>
            </a:r>
          </a:p>
        </p:txBody>
      </p:sp>
    </p:spTree>
    <p:extLst>
      <p:ext uri="{BB962C8B-B14F-4D97-AF65-F5344CB8AC3E}">
        <p14:creationId xmlns:p14="http://schemas.microsoft.com/office/powerpoint/2010/main" val="40777566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Hypoxic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4176464" cy="56746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The effect of training in hypoxic environments on anaerobic performance in highly trained athletes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Method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20 participants complete a 60 second MVJ test to determine anaerobic performance of;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MVJ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Number of completed jumps in 60 seconds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Fatigue index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10 athletes then trained 3 times a week for 12 weeks on cycle power activities (6 x 30 sec)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10 athletes did the same training outside a hypoxic environment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Does hypoxic training improve anaerobic performance?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2402" y="980728"/>
            <a:ext cx="4881598" cy="34052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457948"/>
            <a:ext cx="3422593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98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Results of Hypoxic training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605800"/>
              </p:ext>
            </p:extLst>
          </p:nvPr>
        </p:nvGraphicFramePr>
        <p:xfrm>
          <a:off x="935596" y="1844824"/>
          <a:ext cx="7272808" cy="37016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6064">
                  <a:extLst>
                    <a:ext uri="{9D8B030D-6E8A-4147-A177-3AD203B41FA5}">
                      <a16:colId xmlns:a16="http://schemas.microsoft.com/office/drawing/2014/main" val="2059625542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1740048702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2745136301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409714663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3456951480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515515266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4040676287"/>
                    </a:ext>
                  </a:extLst>
                </a:gridCol>
              </a:tblGrid>
              <a:tr h="10461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MVJ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No. in 60 seconds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Fatigue Index 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627743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3724809494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.41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.40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3679425748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2065412879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.29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1808367585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.50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.49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18085212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622517305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604472120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.40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.29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1457360785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321916513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.29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1060206627"/>
                  </a:ext>
                </a:extLst>
              </a:tr>
              <a:tr h="31385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.28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.31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32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891" marR="50891" marT="0" marB="0" anchor="ctr"/>
                </a:tc>
                <a:extLst>
                  <a:ext uri="{0D108BD9-81ED-4DB2-BD59-A6C34878D82A}">
                    <a16:rowId xmlns:a16="http://schemas.microsoft.com/office/drawing/2014/main" val="428735131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27584" y="5949280"/>
            <a:ext cx="6048672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Fatigue index = (MVJ(last rep)/ MVJ (1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rep)) x 100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447009-F5FC-D8E5-0FCC-D8D0721052B2}"/>
              </a:ext>
            </a:extLst>
          </p:cNvPr>
          <p:cNvSpPr txBox="1"/>
          <p:nvPr/>
        </p:nvSpPr>
        <p:spPr>
          <a:xfrm>
            <a:off x="935596" y="1124744"/>
            <a:ext cx="7668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No change in the Control Group</a:t>
            </a:r>
          </a:p>
        </p:txBody>
      </p:sp>
    </p:spTree>
    <p:extLst>
      <p:ext uri="{BB962C8B-B14F-4D97-AF65-F5344CB8AC3E}">
        <p14:creationId xmlns:p14="http://schemas.microsoft.com/office/powerpoint/2010/main" val="19652973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Calculate the mean and standard deviations for each measure.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Use a paired t-test to determine and significant effect of hypoxic training.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Calculate the effect size of any significant improvements</a:t>
            </a:r>
          </a:p>
        </p:txBody>
      </p:sp>
    </p:spTree>
    <p:extLst>
      <p:ext uri="{BB962C8B-B14F-4D97-AF65-F5344CB8AC3E}">
        <p14:creationId xmlns:p14="http://schemas.microsoft.com/office/powerpoint/2010/main" val="9731787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18701"/>
              </p:ext>
            </p:extLst>
          </p:nvPr>
        </p:nvGraphicFramePr>
        <p:xfrm>
          <a:off x="404799" y="1120040"/>
          <a:ext cx="7643191" cy="12241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3897">
                  <a:extLst>
                    <a:ext uri="{9D8B030D-6E8A-4147-A177-3AD203B41FA5}">
                      <a16:colId xmlns:a16="http://schemas.microsoft.com/office/drawing/2014/main" val="3697180200"/>
                    </a:ext>
                  </a:extLst>
                </a:gridCol>
                <a:gridCol w="1100783">
                  <a:extLst>
                    <a:ext uri="{9D8B030D-6E8A-4147-A177-3AD203B41FA5}">
                      <a16:colId xmlns:a16="http://schemas.microsoft.com/office/drawing/2014/main" val="2251550765"/>
                    </a:ext>
                  </a:extLst>
                </a:gridCol>
                <a:gridCol w="1100783">
                  <a:extLst>
                    <a:ext uri="{9D8B030D-6E8A-4147-A177-3AD203B41FA5}">
                      <a16:colId xmlns:a16="http://schemas.microsoft.com/office/drawing/2014/main" val="4138662370"/>
                    </a:ext>
                  </a:extLst>
                </a:gridCol>
                <a:gridCol w="992315">
                  <a:extLst>
                    <a:ext uri="{9D8B030D-6E8A-4147-A177-3AD203B41FA5}">
                      <a16:colId xmlns:a16="http://schemas.microsoft.com/office/drawing/2014/main" val="3376230827"/>
                    </a:ext>
                  </a:extLst>
                </a:gridCol>
                <a:gridCol w="992315">
                  <a:extLst>
                    <a:ext uri="{9D8B030D-6E8A-4147-A177-3AD203B41FA5}">
                      <a16:colId xmlns:a16="http://schemas.microsoft.com/office/drawing/2014/main" val="1929303697"/>
                    </a:ext>
                  </a:extLst>
                </a:gridCol>
                <a:gridCol w="992315">
                  <a:extLst>
                    <a:ext uri="{9D8B030D-6E8A-4147-A177-3AD203B41FA5}">
                      <a16:colId xmlns:a16="http://schemas.microsoft.com/office/drawing/2014/main" val="4041470623"/>
                    </a:ext>
                  </a:extLst>
                </a:gridCol>
                <a:gridCol w="1100783">
                  <a:extLst>
                    <a:ext uri="{9D8B030D-6E8A-4147-A177-3AD203B41FA5}">
                      <a16:colId xmlns:a16="http://schemas.microsoft.com/office/drawing/2014/main" val="3007557925"/>
                    </a:ext>
                  </a:extLst>
                </a:gridCol>
              </a:tblGrid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Participant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MVJ (m)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No. in 60 seconds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Fatigue Index (%)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186569"/>
                  </a:ext>
                </a:extLst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49436587"/>
                  </a:ext>
                </a:extLst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Mean±Sd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.359±.068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.356±.060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28.5±3.7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30.1±2.8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39.4±8.1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42.8±4.66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7443376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11560" y="5264654"/>
            <a:ext cx="8136904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change in jump height</a:t>
            </a:r>
          </a:p>
          <a:p>
            <a:pPr>
              <a:lnSpc>
                <a:spcPts val="2000"/>
              </a:lnSpc>
              <a:spcAft>
                <a:spcPts val="0"/>
              </a:spcAft>
            </a:pP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000"/>
              </a:lnSpc>
              <a:spcAft>
                <a:spcPts val="0"/>
              </a:spcAft>
            </a:pP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Number of jumps t(9)=-3.539, p=.006  with an effect size of 1.12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Ffatigue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index t(9)=-2.990, p=.015 with an effect size of .95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807859"/>
              </p:ext>
            </p:extLst>
          </p:nvPr>
        </p:nvGraphicFramePr>
        <p:xfrm>
          <a:off x="337961" y="2734260"/>
          <a:ext cx="7776865" cy="23366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2">
                  <a:extLst>
                    <a:ext uri="{9D8B030D-6E8A-4147-A177-3AD203B41FA5}">
                      <a16:colId xmlns:a16="http://schemas.microsoft.com/office/drawing/2014/main" val="1188399619"/>
                    </a:ext>
                  </a:extLst>
                </a:gridCol>
                <a:gridCol w="1263700">
                  <a:extLst>
                    <a:ext uri="{9D8B030D-6E8A-4147-A177-3AD203B41FA5}">
                      <a16:colId xmlns:a16="http://schemas.microsoft.com/office/drawing/2014/main" val="3426604884"/>
                    </a:ext>
                  </a:extLst>
                </a:gridCol>
                <a:gridCol w="1295026">
                  <a:extLst>
                    <a:ext uri="{9D8B030D-6E8A-4147-A177-3AD203B41FA5}">
                      <a16:colId xmlns:a16="http://schemas.microsoft.com/office/drawing/2014/main" val="2365907129"/>
                    </a:ext>
                  </a:extLst>
                </a:gridCol>
                <a:gridCol w="1057008">
                  <a:extLst>
                    <a:ext uri="{9D8B030D-6E8A-4147-A177-3AD203B41FA5}">
                      <a16:colId xmlns:a16="http://schemas.microsoft.com/office/drawing/2014/main" val="786219408"/>
                    </a:ext>
                  </a:extLst>
                </a:gridCol>
                <a:gridCol w="928699">
                  <a:extLst>
                    <a:ext uri="{9D8B030D-6E8A-4147-A177-3AD203B41FA5}">
                      <a16:colId xmlns:a16="http://schemas.microsoft.com/office/drawing/2014/main" val="474200955"/>
                    </a:ext>
                  </a:extLst>
                </a:gridCol>
                <a:gridCol w="949685">
                  <a:extLst>
                    <a:ext uri="{9D8B030D-6E8A-4147-A177-3AD203B41FA5}">
                      <a16:colId xmlns:a16="http://schemas.microsoft.com/office/drawing/2014/main" val="3753447230"/>
                    </a:ext>
                  </a:extLst>
                </a:gridCol>
                <a:gridCol w="1634675">
                  <a:extLst>
                    <a:ext uri="{9D8B030D-6E8A-4147-A177-3AD203B41FA5}">
                      <a16:colId xmlns:a16="http://schemas.microsoft.com/office/drawing/2014/main" val="4018171686"/>
                    </a:ext>
                  </a:extLst>
                </a:gridCol>
              </a:tblGrid>
              <a:tr h="645448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 Diff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Std. Deviation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Sig. (2-tailed)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555438790"/>
                  </a:ext>
                </a:extLst>
              </a:tr>
              <a:tr h="645448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 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MVJB - MVJA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.00400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.04115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.307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.766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25158297"/>
                  </a:ext>
                </a:extLst>
              </a:tr>
              <a:tr h="522877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 2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NoB - NoA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-1.60000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1.42984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-3.539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.006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00018650"/>
                  </a:ext>
                </a:extLst>
              </a:tr>
              <a:tr h="522877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 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FatB - FatA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-3.40000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3.59629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-2.990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.015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90224919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57200" y="2364928"/>
            <a:ext cx="461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SPSS Output</a:t>
            </a:r>
          </a:p>
        </p:txBody>
      </p:sp>
    </p:spTree>
    <p:extLst>
      <p:ext uri="{BB962C8B-B14F-4D97-AF65-F5344CB8AC3E}">
        <p14:creationId xmlns:p14="http://schemas.microsoft.com/office/powerpoint/2010/main" val="39042203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Hypoxic training did not improve single effort maximal jump.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Hypoxic training did improve anaerobic stamina on multiple jump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Hypoxic training did reduce the impact of fatigue after extended anaerobic effort.</a:t>
            </a:r>
          </a:p>
        </p:txBody>
      </p:sp>
    </p:spTree>
    <p:extLst>
      <p:ext uri="{BB962C8B-B14F-4D97-AF65-F5344CB8AC3E}">
        <p14:creationId xmlns:p14="http://schemas.microsoft.com/office/powerpoint/2010/main" val="17116059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Massage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Physiological Effect	Mechanical effects  	Psychological Effect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>
                <a:solidFill>
                  <a:srgbClr val="0070C0"/>
                </a:solidFill>
              </a:rPr>
              <a:t>Performance outcome		Injury Outcome</a:t>
            </a:r>
          </a:p>
        </p:txBody>
      </p:sp>
    </p:spTree>
    <p:extLst>
      <p:ext uri="{BB962C8B-B14F-4D97-AF65-F5344CB8AC3E}">
        <p14:creationId xmlns:p14="http://schemas.microsoft.com/office/powerpoint/2010/main" val="18392509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 and Anxiety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Sport massage improved score on POMs, reduced cortisol.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Potential benefits in improved perception of recovery from exercise.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908821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Improved flexibility and increase ROM but changes in ROM are transient.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No improvement in sit and reach score.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Increase in MVJ height (but study design, as other training variables were not controlled &amp; small sample size).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Improvement in grip strength repeated to fatigue.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Massage soon after fatigue aids neuromuscular recovery.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7761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Physiological 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Evidence of increase  blood flow is equivocal.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 effect on blood lactate concentrations.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 impact on DOMs.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Massage for 30 </a:t>
            </a:r>
            <a:r>
              <a:rPr lang="en-GB" dirty="0" err="1"/>
              <a:t>mins</a:t>
            </a:r>
            <a:r>
              <a:rPr lang="en-GB" dirty="0"/>
              <a:t> 2 hours after exercise reduces neutrophil emigration which reduces the perception of pain due to inflammation.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2098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Injuries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Limited good research published.  Ethical concerns in research </a:t>
            </a:r>
            <a:r>
              <a:rPr lang="en-GB" sz="2000" dirty="0" err="1"/>
              <a:t>realting</a:t>
            </a:r>
            <a:r>
              <a:rPr lang="en-GB" sz="2000" dirty="0"/>
              <a:t> to the management of sports injuries.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Massage on people with lower back pain improved function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Massage to specific areas can aid recovery and performance but is often used as part of a treatment plan.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Some evidence of reduced pain after massage.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Massage techniques use to treat injuries are not general sports massage but the application of specific techniques.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803936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 on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Little evidence to suggest performance gains when sport massage is before activity.</a:t>
            </a:r>
          </a:p>
        </p:txBody>
      </p:sp>
    </p:spTree>
    <p:extLst>
      <p:ext uri="{BB962C8B-B14F-4D97-AF65-F5344CB8AC3E}">
        <p14:creationId xmlns:p14="http://schemas.microsoft.com/office/powerpoint/2010/main" val="18185234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F08C0-337B-D4E4-E054-15E279AD5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9F28E-A5E5-82D8-F8BE-7B789D8BB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Design an research study that evaluates the impact of massage and warmup on functional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2845043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984</TotalTime>
  <Words>2218</Words>
  <Application>Microsoft Office PowerPoint</Application>
  <PresentationFormat>On-screen Show (4:3)</PresentationFormat>
  <Paragraphs>413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Times New Roman</vt:lpstr>
      <vt:lpstr>Office Theme</vt:lpstr>
      <vt:lpstr>Therapeutic Ergogenic Aid </vt:lpstr>
      <vt:lpstr>Thermal Therapies</vt:lpstr>
      <vt:lpstr>Cryotherapy</vt:lpstr>
      <vt:lpstr>Research to review</vt:lpstr>
      <vt:lpstr>Physiological Effect of Cryotherapy</vt:lpstr>
      <vt:lpstr>Therapeutic effects of Cryotherapy</vt:lpstr>
      <vt:lpstr>Cryotherapy and injury</vt:lpstr>
      <vt:lpstr>Contraindications</vt:lpstr>
      <vt:lpstr>Application of Cryotherapy</vt:lpstr>
      <vt:lpstr>Application of Cryotherapy</vt:lpstr>
      <vt:lpstr>Application of Cryotherapy</vt:lpstr>
      <vt:lpstr>Effective Use</vt:lpstr>
      <vt:lpstr>Cryotherapy and Recovery</vt:lpstr>
      <vt:lpstr>Possible issues with cryotherapy and training</vt:lpstr>
      <vt:lpstr>Heat Therapy</vt:lpstr>
      <vt:lpstr>Research</vt:lpstr>
      <vt:lpstr>Physiological Impact of Heat</vt:lpstr>
      <vt:lpstr>Therapeutic Effect of Heat Therapy</vt:lpstr>
      <vt:lpstr>Contraindications Associated with Heat Therapy</vt:lpstr>
      <vt:lpstr>Modes of use of Heat Therapy</vt:lpstr>
      <vt:lpstr>Duration</vt:lpstr>
      <vt:lpstr>Heat and Performance</vt:lpstr>
      <vt:lpstr>Exercise at Altitude</vt:lpstr>
      <vt:lpstr>Hypoxic Training</vt:lpstr>
      <vt:lpstr>Physiological Differences</vt:lpstr>
      <vt:lpstr>Hypoxic Training</vt:lpstr>
      <vt:lpstr>Results of Hypoxic training</vt:lpstr>
      <vt:lpstr>Data Analysis</vt:lpstr>
      <vt:lpstr>Data</vt:lpstr>
      <vt:lpstr>Key Findings</vt:lpstr>
      <vt:lpstr>Sport Massage</vt:lpstr>
      <vt:lpstr>Mood and Anxiety</vt:lpstr>
      <vt:lpstr>Mechanical Effect</vt:lpstr>
      <vt:lpstr>Physiological Effect</vt:lpstr>
      <vt:lpstr>Injuries</vt:lpstr>
      <vt:lpstr>Effect on Performance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Physiological Ergogenic Aid</dc:title>
  <dc:creator>Administrator</dc:creator>
  <cp:lastModifiedBy>David Gardner</cp:lastModifiedBy>
  <cp:revision>27</cp:revision>
  <dcterms:created xsi:type="dcterms:W3CDTF">2017-11-15T11:35:30Z</dcterms:created>
  <dcterms:modified xsi:type="dcterms:W3CDTF">2023-01-30T19:44:59Z</dcterms:modified>
</cp:coreProperties>
</file>