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ags/tag1.xml" ContentType="application/vnd.openxmlformats-officedocument.presentationml.tags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8" r:id="rId4"/>
    <p:sldId id="270" r:id="rId5"/>
    <p:sldId id="281" r:id="rId6"/>
    <p:sldId id="274" r:id="rId7"/>
    <p:sldId id="282" r:id="rId8"/>
    <p:sldId id="263" r:id="rId9"/>
    <p:sldId id="283" r:id="rId10"/>
    <p:sldId id="264" r:id="rId11"/>
    <p:sldId id="284" r:id="rId12"/>
    <p:sldId id="268" r:id="rId13"/>
    <p:sldId id="285" r:id="rId14"/>
    <p:sldId id="287" r:id="rId15"/>
    <p:sldId id="288" r:id="rId16"/>
    <p:sldId id="271" r:id="rId17"/>
    <p:sldId id="289" r:id="rId18"/>
    <p:sldId id="286" r:id="rId19"/>
    <p:sldId id="290" r:id="rId20"/>
    <p:sldId id="272" r:id="rId21"/>
    <p:sldId id="280" r:id="rId22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0A08D"/>
    <a:srgbClr val="DCE0DE"/>
    <a:srgbClr val="EBF0EF"/>
    <a:srgbClr val="C0C9BE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860" autoAdjust="0"/>
    <p:restoredTop sz="94660"/>
  </p:normalViewPr>
  <p:slideViewPr>
    <p:cSldViewPr snapToGrid="0">
      <p:cViewPr varScale="1">
        <p:scale>
          <a:sx n="74" d="100"/>
          <a:sy n="74" d="100"/>
        </p:scale>
        <p:origin x="60" y="48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39" d="100"/>
        <a:sy n="139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26" Type="http://schemas.openxmlformats.org/officeDocument/2006/relationships/theme" Target="theme/theme1.xml" /><Relationship Id="rId3" Type="http://schemas.openxmlformats.org/officeDocument/2006/relationships/slide" Target="slides/slide2.xml" /><Relationship Id="rId21" Type="http://schemas.openxmlformats.org/officeDocument/2006/relationships/slide" Target="slides/slide20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5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slide" Target="slides/slide19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presProps" Target="presProps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notesMaster" Target="notesMasters/notesMaster1.xml" /><Relationship Id="rId10" Type="http://schemas.openxmlformats.org/officeDocument/2006/relationships/slide" Target="slides/slide9.xml" /><Relationship Id="rId19" Type="http://schemas.openxmlformats.org/officeDocument/2006/relationships/slide" Target="slides/slide18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slide" Target="slides/slide21.xml" /><Relationship Id="rId27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25A8C7-CC1A-4A08-9B4B-31F43B054C7F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E1B693-632D-4080-9CF6-EA28B66DC80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7187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</a:rPr>
              <a:t>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309112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pitchFamily="34" charset="-122"/>
              </a:rPr>
              <a:t>21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565461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854199"/>
            <a:ext cx="9144000" cy="1655763"/>
          </a:xfrm>
        </p:spPr>
        <p:txBody>
          <a:bodyPr anchor="b">
            <a:normAutofit/>
          </a:bodyPr>
          <a:lstStyle>
            <a:lvl1pPr algn="ctr">
              <a:defRPr sz="7200" b="0"/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>2022/8/11</a:t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 anchorCtr="0"/>
          <a:lstStyle/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2022/8/11</a:t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0DD7636-5BE1-44BC-BB5F-15739D9E18E1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87C0E1D-24C4-406F-9615-DBDA8D2D1F93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hasCustomPrompt="1"/>
          </p:nvPr>
        </p:nvSpPr>
        <p:spPr>
          <a:xfrm>
            <a:off x="838200" y="2187443"/>
            <a:ext cx="10515600" cy="2483115"/>
          </a:xfrm>
        </p:spPr>
        <p:txBody>
          <a:bodyPr>
            <a:normAutofit/>
          </a:bodyPr>
          <a:lstStyle>
            <a:lvl1pPr algn="ctr">
              <a:defRPr sz="6000" b="0"/>
            </a:lvl1pPr>
          </a:lstStyle>
          <a:p>
            <a:r>
              <a:rPr lang="zh-CN" altLang="en-US" dirty="0"/>
              <a:t>单击此处编辑标题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 anchorCtr="0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anchor="ctr" anchorCtr="0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3238500" y="2159000"/>
            <a:ext cx="5715000" cy="1382450"/>
          </a:xfrm>
        </p:spPr>
        <p:txBody>
          <a:bodyPr anchor="b" anchorCtr="0">
            <a:normAutofit/>
          </a:bodyPr>
          <a:lstStyle>
            <a:lvl1pPr algn="ctr">
              <a:defRPr sz="8000" b="0">
                <a:solidFill>
                  <a:schemeClr val="tx1"/>
                </a:solidFill>
              </a:defRPr>
            </a:lvl1pPr>
          </a:lstStyle>
          <a:p>
            <a:r>
              <a:rPr lang="zh-CN" altLang="en-US" dirty="0"/>
              <a:t>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0DD7636-5BE1-44BC-BB5F-15739D9E18E1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87C0E1D-24C4-406F-9615-DBDA8D2D1F93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37" name="内容占位符 36"/>
          <p:cNvSpPr>
            <a:spLocks noGrp="1"/>
          </p:cNvSpPr>
          <p:nvPr>
            <p:ph sz="quarter" idx="13" hasCustomPrompt="1"/>
          </p:nvPr>
        </p:nvSpPr>
        <p:spPr>
          <a:xfrm>
            <a:off x="3238500" y="3733201"/>
            <a:ext cx="5715000" cy="1185937"/>
          </a:xfrm>
        </p:spPr>
        <p:txBody>
          <a:bodyPr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 dirty="0"/>
              <a:t>编辑文本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838200" y="713673"/>
            <a:ext cx="4681654" cy="1428161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642517" y="713673"/>
            <a:ext cx="5711882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8200" y="2313873"/>
            <a:ext cx="4681654" cy="381158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9EFD9D74-47D9-4702-A33C-335B63B48DBF}" type="datetimeFigureOut">
              <a:rPr lang="zh-CN" altLang="en-US" smtClean="0"/>
              <a:t>2022/8/11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</p:nvPr>
        </p:nvSpPr>
        <p:spPr>
          <a:xfrm>
            <a:off x="10444898" y="365125"/>
            <a:ext cx="908901" cy="5811838"/>
          </a:xfrm>
        </p:spPr>
        <p:txBody>
          <a:bodyPr vert="eaVert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199" y="365125"/>
            <a:ext cx="9446443" cy="5811838"/>
          </a:xfrm>
        </p:spPr>
        <p:txBody>
          <a:bodyPr vert="eaVert"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>
        <p:random/>
      </p:transition>
    </mc:Choice>
    <mc:Fallback xmlns="">
      <p:transition spd="slow" advClick="0" advTm="0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ags" Target="../tags/tag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theme" Target="../theme/theme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 userDrawn="1"/>
        </p:nvSpPr>
        <p:spPr>
          <a:xfrm>
            <a:off x="8325228" y="6545425"/>
            <a:ext cx="77513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www.1ppt.com/moban/    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行业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www.1ppt.com/hangye/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节日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www.1ppt.com/jieri/     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素材下载：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www.1ppt.com/sucai/</a:t>
            </a:r>
          </a:p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背景图片：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www.1ppt.com/beijing/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图表下载：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www.1ppt.com/tubiao/     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优秀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  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教程： 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www.1ppt.com/powerpoint/      </a:t>
            </a:r>
          </a:p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Word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教程： 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www.1ppt.com/word/              Excel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教程：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www.1ppt.com/excel/ 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资料下载：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www.1ppt.com/ziliao/          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课件下载：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www.1ppt.com/kejian/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范文下载：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www.1ppt.com/fanwen/            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试卷下载：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www.1ppt.com/shiti/ 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教案下载：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www.1ppt.com/jiaoan/       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字体下载：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www.1ppt.com/ziti/</a:t>
            </a:r>
          </a:p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 </a:t>
            </a:r>
            <a:endParaRPr lang="zh-CN" altLang="en-US" sz="100" dirty="0">
              <a:solidFill>
                <a:prstClr val="white"/>
              </a:solidFill>
              <a:latin typeface="Calibri"/>
              <a:ea typeface="宋体"/>
            </a:endParaRPr>
          </a:p>
        </p:txBody>
      </p:sp>
      <p:sp>
        <p:nvSpPr>
          <p:cNvPr id="2" name="KSO_TEMPLATE" hidden="1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矩形 13"/>
          <p:cNvSpPr/>
          <p:nvPr userDrawn="1"/>
        </p:nvSpPr>
        <p:spPr>
          <a:xfrm>
            <a:off x="-7620" y="-1270"/>
            <a:ext cx="12261215" cy="6946265"/>
          </a:xfrm>
          <a:prstGeom prst="rect">
            <a:avLst/>
          </a:prstGeom>
          <a:gradFill>
            <a:gsLst>
              <a:gs pos="0">
                <a:srgbClr val="EBF0EF"/>
              </a:gs>
              <a:gs pos="100000">
                <a:srgbClr val="DCE0DE"/>
              </a:gs>
            </a:gsLst>
            <a:lin ang="30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mc:AlternateContent xmlns:mc="http://schemas.openxmlformats.org/markup-compatibility/2006" xmlns:p14="http://schemas.microsoft.com/office/powerpoint/2010/main">
    <mc:Choice Requires="p14">
      <p:transition spd="slow" p14:dur="2000" advClick="0" advTm="0">
        <p:random/>
      </p:transition>
    </mc:Choice>
    <mc:Fallback xmlns="">
      <p:transition spd="slow" advClick="0" advTm="0">
        <p:random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 /><Relationship Id="rId2" Type="http://schemas.openxmlformats.org/officeDocument/2006/relationships/slideLayout" Target="../slideLayouts/slideLayout1.xml" /><Relationship Id="rId1" Type="http://schemas.openxmlformats.org/officeDocument/2006/relationships/tags" Target="../tags/tag2.xml" /><Relationship Id="rId4" Type="http://schemas.openxmlformats.org/officeDocument/2006/relationships/image" Target="../media/image1.jp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slideLayout" Target="../slideLayouts/slideLayout2.xml" /><Relationship Id="rId1" Type="http://schemas.openxmlformats.org/officeDocument/2006/relationships/tags" Target="../tags/tag3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slideLayout" Target="../slideLayouts/slideLayout2.xml" /><Relationship Id="rId1" Type="http://schemas.openxmlformats.org/officeDocument/2006/relationships/tags" Target="../tags/tag4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slideLayout" Target="../slideLayouts/slideLayout2.xml" /><Relationship Id="rId1" Type="http://schemas.openxmlformats.org/officeDocument/2006/relationships/tags" Target="../tags/tag5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slideLayout" Target="../slideLayouts/slideLayout2.xml" /><Relationship Id="rId1" Type="http://schemas.openxmlformats.org/officeDocument/2006/relationships/tags" Target="../tags/tag6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slideLayout" Target="../slideLayouts/slideLayout2.xml" /><Relationship Id="rId1" Type="http://schemas.openxmlformats.org/officeDocument/2006/relationships/tags" Target="../tags/tag7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slideLayout" Target="../slideLayouts/slideLayout2.xml" /><Relationship Id="rId1" Type="http://schemas.openxmlformats.org/officeDocument/2006/relationships/tags" Target="../tags/tag8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 /><Relationship Id="rId2" Type="http://schemas.openxmlformats.org/officeDocument/2006/relationships/slideLayout" Target="../slideLayouts/slideLayout2.xml" /><Relationship Id="rId1" Type="http://schemas.openxmlformats.org/officeDocument/2006/relationships/tags" Target="../tags/tag9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slideLayout" Target="../slideLayouts/slideLayout2.xml" /><Relationship Id="rId1" Type="http://schemas.openxmlformats.org/officeDocument/2006/relationships/tags" Target="../tags/tag10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 /><Relationship Id="rId2" Type="http://schemas.openxmlformats.org/officeDocument/2006/relationships/slideLayout" Target="../slideLayouts/slideLayout2.xml" /><Relationship Id="rId1" Type="http://schemas.openxmlformats.org/officeDocument/2006/relationships/tags" Target="../tags/tag11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slideLayout" Target="../slideLayouts/slideLayout2.xml" /><Relationship Id="rId1" Type="http://schemas.openxmlformats.org/officeDocument/2006/relationships/tags" Target="../tags/tag12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 /><Relationship Id="rId2" Type="http://schemas.openxmlformats.org/officeDocument/2006/relationships/slideLayout" Target="../slideLayouts/slideLayout2.xml" /><Relationship Id="rId1" Type="http://schemas.openxmlformats.org/officeDocument/2006/relationships/tags" Target="../tags/tag13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slideLayout" Target="../slideLayouts/slideLayout2.xml" /><Relationship Id="rId1" Type="http://schemas.openxmlformats.org/officeDocument/2006/relationships/tags" Target="../tags/tag14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 /><Relationship Id="rId2" Type="http://schemas.openxmlformats.org/officeDocument/2006/relationships/slideLayout" Target="../slideLayouts/slideLayout2.xml" /><Relationship Id="rId1" Type="http://schemas.openxmlformats.org/officeDocument/2006/relationships/tags" Target="../tags/tag15.xm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slideLayout" Target="../slideLayouts/slideLayout2.xml" /><Relationship Id="rId1" Type="http://schemas.openxmlformats.org/officeDocument/2006/relationships/tags" Target="../tags/tag16.xml" 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 /><Relationship Id="rId1" Type="http://schemas.openxmlformats.org/officeDocument/2006/relationships/tags" Target="../tags/tag17.xml" 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slideLayout" Target="../slideLayouts/slideLayout2.xml" /><Relationship Id="rId1" Type="http://schemas.openxmlformats.org/officeDocument/2006/relationships/tags" Target="../tags/tag18.xml" /><Relationship Id="rId4" Type="http://schemas.openxmlformats.org/officeDocument/2006/relationships/image" Target="../media/image8.png" 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 /><Relationship Id="rId2" Type="http://schemas.openxmlformats.org/officeDocument/2006/relationships/slideLayout" Target="../slideLayouts/slideLayout2.xml" /><Relationship Id="rId1" Type="http://schemas.openxmlformats.org/officeDocument/2006/relationships/tags" Target="../tags/tag19.xml" 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slideLayout" Target="../slideLayouts/slideLayout2.xml" /><Relationship Id="rId1" Type="http://schemas.openxmlformats.org/officeDocument/2006/relationships/tags" Target="../tags/tag20.xml" 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 /><Relationship Id="rId2" Type="http://schemas.openxmlformats.org/officeDocument/2006/relationships/slideLayout" Target="../slideLayouts/slideLayout2.xml" /><Relationship Id="rId1" Type="http://schemas.openxmlformats.org/officeDocument/2006/relationships/tags" Target="../tags/tag21.xml" 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 /><Relationship Id="rId2" Type="http://schemas.openxmlformats.org/officeDocument/2006/relationships/slideLayout" Target="../slideLayouts/slideLayout1.xml" /><Relationship Id="rId1" Type="http://schemas.openxmlformats.org/officeDocument/2006/relationships/tags" Target="../tags/tag22.xml" /><Relationship Id="rId4" Type="http://schemas.openxmlformats.org/officeDocument/2006/relationships/image" Target="../media/image1.jp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0800" y="16510"/>
            <a:ext cx="12293600" cy="6915150"/>
          </a:xfrm>
          <a:prstGeom prst="rect">
            <a:avLst/>
          </a:prstGeom>
        </p:spPr>
      </p:pic>
      <p:sp>
        <p:nvSpPr>
          <p:cNvPr id="15" name="椭圆 14"/>
          <p:cNvSpPr/>
          <p:nvPr/>
        </p:nvSpPr>
        <p:spPr>
          <a:xfrm>
            <a:off x="6287840" y="1802799"/>
            <a:ext cx="2864485" cy="3115945"/>
          </a:xfrm>
          <a:prstGeom prst="ellipse">
            <a:avLst/>
          </a:prstGeom>
          <a:solidFill>
            <a:srgbClr val="C0C9BE">
              <a:alpha val="7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6021229" y="1585595"/>
            <a:ext cx="44291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400" dirty="0">
                <a:latin typeface="仿宋" panose="02010609060101010101" pitchFamily="49" charset="-122"/>
                <a:ea typeface="仿宋" panose="02010609060101010101" pitchFamily="49" charset="-122"/>
              </a:rPr>
              <a:t>第五講  經學中衰學時代</a:t>
            </a:r>
            <a:endParaRPr lang="zh-CN" altLang="en-US" sz="2400" dirty="0"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sp>
        <p:nvSpPr>
          <p:cNvPr id="8" name="文本框 7"/>
          <p:cNvSpPr txBox="1">
            <a:spLocks noChangeArrowheads="1"/>
          </p:cNvSpPr>
          <p:nvPr/>
        </p:nvSpPr>
        <p:spPr bwMode="auto">
          <a:xfrm>
            <a:off x="4562594" y="2748915"/>
            <a:ext cx="1169551" cy="4144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 wrap="square">
            <a:spAutoFit/>
          </a:bodyPr>
          <a:lstStyle>
            <a:lvl1pPr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defTabSz="775970" fontAlgn="base">
              <a:spcBef>
                <a:spcPct val="0"/>
              </a:spcBef>
              <a:spcAft>
                <a:spcPct val="0"/>
              </a:spcAft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defTabSz="775970" fontAlgn="base">
              <a:spcBef>
                <a:spcPct val="0"/>
              </a:spcBef>
              <a:spcAft>
                <a:spcPct val="0"/>
              </a:spcAft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defTabSz="775970" fontAlgn="base">
              <a:spcBef>
                <a:spcPct val="0"/>
              </a:spcBef>
              <a:spcAft>
                <a:spcPct val="0"/>
              </a:spcAft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defTabSz="775970" fontAlgn="base">
              <a:spcBef>
                <a:spcPct val="0"/>
              </a:spcBef>
              <a:spcAft>
                <a:spcPct val="0"/>
              </a:spcAft>
              <a:defRPr sz="15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200000"/>
              </a:lnSpc>
            </a:pPr>
            <a:r>
              <a:rPr lang="zh-TW" altLang="en-US" sz="3200" dirty="0">
                <a:latin typeface="仿宋" panose="02010609060101010101" pitchFamily="49" charset="-122"/>
                <a:ea typeface="仿宋" panose="02010609060101010101" pitchFamily="49" charset="-122"/>
              </a:rPr>
              <a:t>陳逢源</a:t>
            </a:r>
            <a:endParaRPr lang="zh-CN" altLang="en-US" sz="3200" dirty="0"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cxnSp>
        <p:nvCxnSpPr>
          <p:cNvPr id="9" name="直接连接符 8"/>
          <p:cNvCxnSpPr/>
          <p:nvPr/>
        </p:nvCxnSpPr>
        <p:spPr>
          <a:xfrm flipH="1">
            <a:off x="5767906" y="2233930"/>
            <a:ext cx="6985" cy="3034030"/>
          </a:xfrm>
          <a:prstGeom prst="line">
            <a:avLst/>
          </a:prstGeom>
          <a:ln w="19050">
            <a:solidFill>
              <a:schemeClr val="tx1">
                <a:lumMod val="75000"/>
                <a:lumOff val="2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文本框 17"/>
          <p:cNvSpPr txBox="1"/>
          <p:nvPr/>
        </p:nvSpPr>
        <p:spPr>
          <a:xfrm>
            <a:off x="7344901" y="1184150"/>
            <a:ext cx="1362622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6600" dirty="0">
                <a:latin typeface="仿宋" panose="02010609060101010101" pitchFamily="49" charset="-122"/>
                <a:ea typeface="仿宋" panose="02010609060101010101" pitchFamily="49" charset="-122"/>
              </a:rPr>
              <a:t>中國經學史</a:t>
            </a:r>
            <a:endParaRPr lang="zh-CN" altLang="en-US" sz="6600" dirty="0"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 flipH="1">
            <a:off x="6604635" y="39497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H="1">
            <a:off x="6934200" y="499364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>
            <a:off x="6826885" y="536257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 flipH="1">
            <a:off x="6823075" y="-2222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椭圆 1"/>
          <p:cNvSpPr/>
          <p:nvPr/>
        </p:nvSpPr>
        <p:spPr>
          <a:xfrm>
            <a:off x="6684645" y="2002790"/>
            <a:ext cx="2864485" cy="3115945"/>
          </a:xfrm>
          <a:prstGeom prst="ellipse">
            <a:avLst/>
          </a:prstGeom>
          <a:noFill/>
          <a:ln>
            <a:solidFill>
              <a:srgbClr val="90A08D"/>
            </a:solidFill>
            <a:prstDash val="lg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-1211580" y="-1113155"/>
            <a:ext cx="2864485" cy="3115945"/>
          </a:xfrm>
          <a:prstGeom prst="ellipse">
            <a:avLst/>
          </a:prstGeom>
          <a:solidFill>
            <a:srgbClr val="C0C9BE">
              <a:alpha val="7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椭圆 3"/>
          <p:cNvSpPr/>
          <p:nvPr/>
        </p:nvSpPr>
        <p:spPr>
          <a:xfrm>
            <a:off x="10217785" y="5241290"/>
            <a:ext cx="2864485" cy="3115945"/>
          </a:xfrm>
          <a:prstGeom prst="ellipse">
            <a:avLst/>
          </a:prstGeom>
          <a:solidFill>
            <a:srgbClr val="C0C9BE">
              <a:alpha val="7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450850" y="2233930"/>
            <a:ext cx="473075" cy="514985"/>
          </a:xfrm>
          <a:prstGeom prst="ellipse">
            <a:avLst/>
          </a:prstGeom>
          <a:solidFill>
            <a:srgbClr val="C0C9BE">
              <a:alpha val="7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椭圆 13"/>
          <p:cNvSpPr/>
          <p:nvPr/>
        </p:nvSpPr>
        <p:spPr>
          <a:xfrm>
            <a:off x="10945495" y="4478655"/>
            <a:ext cx="473075" cy="514985"/>
          </a:xfrm>
          <a:prstGeom prst="ellipse">
            <a:avLst/>
          </a:prstGeom>
          <a:solidFill>
            <a:srgbClr val="C0C9BE">
              <a:alpha val="7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"/>
                            </p:stCondLst>
                            <p:childTnLst>
                              <p:par>
                                <p:cTn id="5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/>
      <p:bldP spid="7" grpId="0"/>
      <p:bldP spid="8" grpId="0"/>
      <p:bldP spid="18" grpId="0"/>
      <p:bldP spid="2" grpId="0" animBg="1"/>
      <p:bldP spid="3" grpId="0" bldLvl="0" animBg="1"/>
      <p:bldP spid="4" grpId="0" bldLvl="0" animBg="1"/>
      <p:bldP spid="5" grpId="0" bldLvl="0" animBg="1"/>
      <p:bldP spid="14" grpId="0" bldLvl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81095"/>
            <a:ext cx="12293600" cy="6915150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1680122" y="2273400"/>
            <a:ext cx="2629437" cy="2493177"/>
            <a:chOff x="3028" y="3041"/>
            <a:chExt cx="5420" cy="5361"/>
          </a:xfrm>
        </p:grpSpPr>
        <p:sp>
          <p:nvSpPr>
            <p:cNvPr id="9" name="椭圆 8"/>
            <p:cNvSpPr/>
            <p:nvPr/>
          </p:nvSpPr>
          <p:spPr>
            <a:xfrm>
              <a:off x="3028" y="3041"/>
              <a:ext cx="4511" cy="4907"/>
            </a:xfrm>
            <a:prstGeom prst="ellipse">
              <a:avLst/>
            </a:prstGeom>
            <a:solidFill>
              <a:srgbClr val="C0C9B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3937" y="3495"/>
              <a:ext cx="4511" cy="4907"/>
            </a:xfrm>
            <a:prstGeom prst="ellipse">
              <a:avLst/>
            </a:prstGeom>
            <a:noFill/>
            <a:ln>
              <a:solidFill>
                <a:srgbClr val="90A08D"/>
              </a:solidFill>
              <a:prstDash val="lg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1" name="TextBox 32"/>
          <p:cNvSpPr txBox="1">
            <a:spLocks noChangeArrowheads="1"/>
          </p:cNvSpPr>
          <p:nvPr/>
        </p:nvSpPr>
        <p:spPr bwMode="auto">
          <a:xfrm>
            <a:off x="5231817" y="2004871"/>
            <a:ext cx="371792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zh-TW" altLang="zh-TW" sz="2400" kern="100" dirty="0">
                <a:ea typeface="新細明體" panose="02020500000000000000" pitchFamily="18" charset="-120"/>
                <a:cs typeface="Times New Roman" panose="02020603050405020304" pitchFamily="18" charset="0"/>
              </a:rPr>
              <a:t>鄭玄混同師法家法之失</a:t>
            </a:r>
            <a:endParaRPr lang="zh-CN" altLang="en-US" sz="2400" b="1" dirty="0">
              <a:solidFill>
                <a:schemeClr val="tx1">
                  <a:lumMod val="75000"/>
                  <a:lumOff val="25000"/>
                </a:schemeClr>
              </a:solidFill>
              <a:latin typeface="仿宋" panose="02010609060101010101" charset="-122"/>
              <a:ea typeface="仿宋" panose="02010609060101010101" charset="-122"/>
              <a:cs typeface="Yuanti SC" charset="-122"/>
              <a:sym typeface="+mn-ea"/>
            </a:endParaRPr>
          </a:p>
        </p:txBody>
      </p:sp>
      <p:sp>
        <p:nvSpPr>
          <p:cNvPr id="14" name="TextBox 32"/>
          <p:cNvSpPr txBox="1">
            <a:spLocks noChangeArrowheads="1"/>
          </p:cNvSpPr>
          <p:nvPr/>
        </p:nvSpPr>
        <p:spPr bwMode="auto">
          <a:xfrm>
            <a:off x="5290879" y="2792557"/>
            <a:ext cx="371030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zh-TW" altLang="zh-TW" sz="2400" kern="100" dirty="0">
                <a:ea typeface="新細明體" panose="02020500000000000000" pitchFamily="18" charset="-120"/>
                <a:cs typeface="Times New Roman" panose="02020603050405020304" pitchFamily="18" charset="0"/>
              </a:rPr>
              <a:t>鄭玄之評價</a:t>
            </a:r>
            <a:endParaRPr lang="zh-CN" altLang="en-US" sz="2400" b="1" dirty="0">
              <a:solidFill>
                <a:schemeClr val="tx1">
                  <a:lumMod val="75000"/>
                  <a:lumOff val="25000"/>
                </a:schemeClr>
              </a:solidFill>
              <a:latin typeface="仿宋" panose="02010609060101010101" charset="-122"/>
              <a:ea typeface="仿宋" panose="02010609060101010101" charset="-122"/>
              <a:cs typeface="Yuanti SC" charset="-122"/>
              <a:sym typeface="+mn-ea"/>
            </a:endParaRPr>
          </a:p>
        </p:txBody>
      </p:sp>
      <p:sp>
        <p:nvSpPr>
          <p:cNvPr id="15" name="TextBox 32"/>
          <p:cNvSpPr txBox="1">
            <a:spLocks noChangeArrowheads="1"/>
          </p:cNvSpPr>
          <p:nvPr/>
        </p:nvSpPr>
        <p:spPr bwMode="auto">
          <a:xfrm>
            <a:off x="4424425" y="2777050"/>
            <a:ext cx="598083" cy="578882"/>
          </a:xfrm>
          <a:prstGeom prst="roundRect">
            <a:avLst/>
          </a:prstGeom>
          <a:solidFill>
            <a:srgbClr val="C0C9BE"/>
          </a:solidFill>
          <a:ln w="28575">
            <a:noFill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TW" altLang="en-US" sz="2800" b="1" dirty="0">
                <a:solidFill>
                  <a:schemeClr val="bg1"/>
                </a:solidFill>
                <a:latin typeface="Yuanti SC" charset="-122"/>
                <a:ea typeface="Yuanti SC" charset="-122"/>
                <a:cs typeface="Yuanti SC" charset="-122"/>
              </a:rPr>
              <a:t>肆</a:t>
            </a:r>
            <a:endParaRPr lang="zh-CN" altLang="en-US" sz="2800" b="1" dirty="0">
              <a:solidFill>
                <a:schemeClr val="bg1"/>
              </a:solidFill>
              <a:latin typeface="Yuanti SC" charset="-122"/>
              <a:ea typeface="Yuanti SC" charset="-122"/>
              <a:cs typeface="Yuanti SC" charset="-122"/>
            </a:endParaRPr>
          </a:p>
        </p:txBody>
      </p:sp>
      <p:sp>
        <p:nvSpPr>
          <p:cNvPr id="16" name="TextBox 32"/>
          <p:cNvSpPr txBox="1">
            <a:spLocks noChangeArrowheads="1"/>
          </p:cNvSpPr>
          <p:nvPr/>
        </p:nvSpPr>
        <p:spPr bwMode="auto">
          <a:xfrm>
            <a:off x="4383303" y="2004871"/>
            <a:ext cx="598083" cy="578882"/>
          </a:xfrm>
          <a:prstGeom prst="roundRect">
            <a:avLst/>
          </a:prstGeom>
          <a:solidFill>
            <a:srgbClr val="90A08D"/>
          </a:solidFill>
          <a:ln w="28575">
            <a:noFill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TW" altLang="en-US" sz="2800" b="1" dirty="0">
                <a:solidFill>
                  <a:schemeClr val="bg1"/>
                </a:solidFill>
                <a:latin typeface="Yuanti SC" charset="-122"/>
                <a:ea typeface="Yuanti SC" charset="-122"/>
                <a:cs typeface="Yuanti SC" charset="-122"/>
              </a:rPr>
              <a:t>參</a:t>
            </a:r>
            <a:endParaRPr lang="zh-CN" altLang="en-US" sz="2800" b="1" dirty="0">
              <a:solidFill>
                <a:schemeClr val="bg1"/>
              </a:solidFill>
              <a:latin typeface="Yuanti SC" charset="-122"/>
              <a:ea typeface="Yuanti SC" charset="-122"/>
              <a:cs typeface="Yuanti SC" charset="-122"/>
            </a:endParaRPr>
          </a:p>
        </p:txBody>
      </p:sp>
      <p:sp>
        <p:nvSpPr>
          <p:cNvPr id="17" name="TextBox 32"/>
          <p:cNvSpPr txBox="1">
            <a:spLocks noChangeArrowheads="1"/>
          </p:cNvSpPr>
          <p:nvPr/>
        </p:nvSpPr>
        <p:spPr bwMode="auto">
          <a:xfrm>
            <a:off x="5231817" y="496329"/>
            <a:ext cx="379285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zh-TW" altLang="zh-TW" sz="2400" kern="100" dirty="0"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漢亡而經學亡</a:t>
            </a:r>
            <a:endParaRPr lang="zh-CN" altLang="en-US" sz="2400" b="1" dirty="0">
              <a:solidFill>
                <a:schemeClr val="tx1">
                  <a:lumMod val="75000"/>
                  <a:lumOff val="25000"/>
                </a:schemeClr>
              </a:solidFill>
              <a:latin typeface="仿宋" panose="02010609060101010101" charset="-122"/>
              <a:ea typeface="仿宋" panose="02010609060101010101" charset="-122"/>
              <a:cs typeface="Yuanti SC" charset="-122"/>
              <a:sym typeface="+mn-ea"/>
            </a:endParaRPr>
          </a:p>
        </p:txBody>
      </p:sp>
      <p:sp>
        <p:nvSpPr>
          <p:cNvPr id="18" name="TextBox 32"/>
          <p:cNvSpPr txBox="1">
            <a:spLocks noChangeArrowheads="1"/>
          </p:cNvSpPr>
          <p:nvPr/>
        </p:nvSpPr>
        <p:spPr bwMode="auto">
          <a:xfrm>
            <a:off x="4309559" y="460513"/>
            <a:ext cx="712949" cy="578882"/>
          </a:xfrm>
          <a:prstGeom prst="roundRect">
            <a:avLst>
              <a:gd name="adj" fmla="val 50000"/>
            </a:avLst>
          </a:prstGeom>
          <a:solidFill>
            <a:srgbClr val="90A08D"/>
          </a:solidFill>
          <a:ln w="28575">
            <a:noFill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TW" altLang="en-US" sz="2800" b="1" dirty="0">
                <a:solidFill>
                  <a:schemeClr val="bg1"/>
                </a:solidFill>
                <a:latin typeface="Yuanti SC" charset="-122"/>
                <a:ea typeface="Yuanti SC" charset="-122"/>
                <a:cs typeface="Yuanti SC" charset="-122"/>
              </a:rPr>
              <a:t>壹</a:t>
            </a:r>
            <a:endParaRPr lang="zh-CN" altLang="en-US" sz="2800" b="1" dirty="0">
              <a:solidFill>
                <a:schemeClr val="bg1"/>
              </a:solidFill>
              <a:latin typeface="Yuanti SC" charset="-122"/>
              <a:ea typeface="Yuanti SC" charset="-122"/>
              <a:cs typeface="Yuanti SC" charset="-122"/>
            </a:endParaRPr>
          </a:p>
        </p:txBody>
      </p:sp>
      <p:sp>
        <p:nvSpPr>
          <p:cNvPr id="19" name="TextBox 32"/>
          <p:cNvSpPr txBox="1">
            <a:spLocks noChangeArrowheads="1"/>
          </p:cNvSpPr>
          <p:nvPr/>
        </p:nvSpPr>
        <p:spPr bwMode="auto">
          <a:xfrm>
            <a:off x="4981386" y="1241699"/>
            <a:ext cx="3932179" cy="458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en-US" altLang="zh-TW" sz="2400"/>
              <a:t>    </a:t>
            </a:r>
            <a:r>
              <a:rPr lang="zh-TW" altLang="zh-TW" sz="2400"/>
              <a:t>鄭</a:t>
            </a:r>
            <a:r>
              <a:rPr lang="zh-TW" altLang="zh-TW" sz="2400" dirty="0"/>
              <a:t>玄兼採古今</a:t>
            </a:r>
            <a:endParaRPr lang="zh-CN" altLang="en-US" sz="2400" b="1" dirty="0">
              <a:solidFill>
                <a:schemeClr val="tx1">
                  <a:lumMod val="75000"/>
                  <a:lumOff val="25000"/>
                </a:schemeClr>
              </a:solidFill>
              <a:latin typeface="仿宋" panose="02010609060101010101" charset="-122"/>
              <a:ea typeface="仿宋" panose="02010609060101010101" charset="-122"/>
              <a:cs typeface="Yuanti SC" charset="-122"/>
              <a:sym typeface="+mn-ea"/>
            </a:endParaRPr>
          </a:p>
        </p:txBody>
      </p:sp>
      <p:sp>
        <p:nvSpPr>
          <p:cNvPr id="20" name="TextBox 32"/>
          <p:cNvSpPr txBox="1">
            <a:spLocks noChangeArrowheads="1"/>
          </p:cNvSpPr>
          <p:nvPr/>
        </p:nvSpPr>
        <p:spPr bwMode="auto">
          <a:xfrm>
            <a:off x="4462125" y="4321408"/>
            <a:ext cx="598083" cy="578882"/>
          </a:xfrm>
          <a:prstGeom prst="roundRect">
            <a:avLst/>
          </a:prstGeom>
          <a:solidFill>
            <a:srgbClr val="C0C9BE"/>
          </a:solidFill>
          <a:ln w="28575">
            <a:noFill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TW" altLang="en-US" sz="2800" b="1" dirty="0">
                <a:solidFill>
                  <a:schemeClr val="bg1"/>
                </a:solidFill>
                <a:latin typeface="Yuanti SC" charset="-122"/>
                <a:ea typeface="Yuanti SC" charset="-122"/>
                <a:cs typeface="Yuanti SC" charset="-122"/>
              </a:rPr>
              <a:t>陸</a:t>
            </a:r>
            <a:endParaRPr lang="zh-CN" altLang="en-US" sz="2800" b="1" dirty="0">
              <a:solidFill>
                <a:schemeClr val="bg1"/>
              </a:solidFill>
              <a:latin typeface="Yuanti SC" charset="-122"/>
              <a:ea typeface="Yuanti SC" charset="-122"/>
              <a:cs typeface="Yuanti SC" charset="-122"/>
            </a:endParaRPr>
          </a:p>
        </p:txBody>
      </p:sp>
      <p:sp>
        <p:nvSpPr>
          <p:cNvPr id="5" name="TextBox 32"/>
          <p:cNvSpPr txBox="1">
            <a:spLocks noChangeArrowheads="1"/>
          </p:cNvSpPr>
          <p:nvPr/>
        </p:nvSpPr>
        <p:spPr bwMode="auto">
          <a:xfrm>
            <a:off x="5290879" y="3527561"/>
            <a:ext cx="376110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r>
              <a:rPr lang="zh-TW" altLang="zh-TW" sz="2400" kern="100" dirty="0">
                <a:ea typeface="新細明體" panose="02020500000000000000" pitchFamily="18" charset="-120"/>
                <a:cs typeface="Times New Roman" panose="02020603050405020304" pitchFamily="18" charset="0"/>
              </a:rPr>
              <a:t>由鄭入王</a:t>
            </a:r>
            <a:endParaRPr lang="zh-CN" altLang="en-US" sz="2400" b="1" dirty="0">
              <a:solidFill>
                <a:schemeClr val="tx1">
                  <a:lumMod val="75000"/>
                  <a:lumOff val="25000"/>
                </a:schemeClr>
              </a:solidFill>
              <a:latin typeface="仿宋" panose="02010609060101010101" charset="-122"/>
              <a:ea typeface="仿宋" panose="02010609060101010101" charset="-122"/>
              <a:cs typeface="Yuanti SC" charset="-122"/>
              <a:sym typeface="+mn-ea"/>
            </a:endParaRPr>
          </a:p>
        </p:txBody>
      </p:sp>
      <p:sp>
        <p:nvSpPr>
          <p:cNvPr id="7" name="TextBox 32"/>
          <p:cNvSpPr txBox="1">
            <a:spLocks noChangeArrowheads="1"/>
          </p:cNvSpPr>
          <p:nvPr/>
        </p:nvSpPr>
        <p:spPr bwMode="auto">
          <a:xfrm>
            <a:off x="4444726" y="3549229"/>
            <a:ext cx="598083" cy="578882"/>
          </a:xfrm>
          <a:prstGeom prst="roundRect">
            <a:avLst/>
          </a:prstGeom>
          <a:solidFill>
            <a:srgbClr val="90A08D"/>
          </a:solidFill>
          <a:ln w="28575">
            <a:noFill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TW" altLang="en-US" sz="2800" b="1" dirty="0">
                <a:solidFill>
                  <a:schemeClr val="bg1"/>
                </a:solidFill>
                <a:latin typeface="Yuanti SC" charset="-122"/>
                <a:ea typeface="Yuanti SC" charset="-122"/>
                <a:cs typeface="Yuanti SC" charset="-122"/>
              </a:rPr>
              <a:t>伍</a:t>
            </a:r>
            <a:endParaRPr lang="zh-CN" altLang="en-US" sz="2800" b="1" dirty="0">
              <a:solidFill>
                <a:schemeClr val="bg1"/>
              </a:solidFill>
              <a:latin typeface="Yuanti SC" charset="-122"/>
              <a:ea typeface="Yuanti SC" charset="-122"/>
              <a:cs typeface="Yuanti SC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710180" y="2074545"/>
            <a:ext cx="1009015" cy="2390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TW" altLang="en-US" sz="5400" dirty="0">
                <a:solidFill>
                  <a:prstClr val="black"/>
                </a:solidFill>
                <a:latin typeface="仿宋" panose="02010609060101010101" charset="-122"/>
                <a:ea typeface="仿宋" panose="02010609060101010101" charset="-122"/>
              </a:rPr>
              <a:t>目次</a:t>
            </a:r>
            <a:endParaRPr lang="zh-CN" altLang="en-US" sz="5400" dirty="0">
              <a:solidFill>
                <a:prstClr val="black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1" name="TextBox 32"/>
          <p:cNvSpPr txBox="1">
            <a:spLocks noChangeArrowheads="1"/>
          </p:cNvSpPr>
          <p:nvPr/>
        </p:nvSpPr>
        <p:spPr bwMode="auto">
          <a:xfrm>
            <a:off x="4387184" y="1262492"/>
            <a:ext cx="598083" cy="578882"/>
          </a:xfrm>
          <a:prstGeom prst="roundRect">
            <a:avLst/>
          </a:prstGeom>
          <a:solidFill>
            <a:srgbClr val="C0C9BE"/>
          </a:solidFill>
          <a:ln w="28575">
            <a:noFill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TW" altLang="en-US" sz="2800" b="1" dirty="0">
                <a:solidFill>
                  <a:schemeClr val="bg1"/>
                </a:solidFill>
                <a:latin typeface="Yuanti SC" charset="-122"/>
                <a:ea typeface="Yuanti SC" charset="-122"/>
                <a:cs typeface="Yuanti SC" charset="-122"/>
              </a:rPr>
              <a:t>貳</a:t>
            </a:r>
            <a:endParaRPr lang="zh-CN" altLang="en-US" sz="2800" b="1" dirty="0">
              <a:solidFill>
                <a:schemeClr val="bg1"/>
              </a:solidFill>
              <a:latin typeface="Yuanti SC" charset="-122"/>
              <a:ea typeface="Yuanti SC" charset="-122"/>
              <a:cs typeface="Yuanti SC" charset="-122"/>
            </a:endParaRPr>
          </a:p>
        </p:txBody>
      </p:sp>
      <p:sp>
        <p:nvSpPr>
          <p:cNvPr id="22" name="TextBox 32"/>
          <p:cNvSpPr txBox="1">
            <a:spLocks noChangeArrowheads="1"/>
          </p:cNvSpPr>
          <p:nvPr/>
        </p:nvSpPr>
        <p:spPr bwMode="auto">
          <a:xfrm>
            <a:off x="8426589" y="4477136"/>
            <a:ext cx="598083" cy="578882"/>
          </a:xfrm>
          <a:prstGeom prst="roundRect">
            <a:avLst/>
          </a:prstGeom>
          <a:solidFill>
            <a:srgbClr val="C0C9BE"/>
          </a:solidFill>
          <a:ln w="28575">
            <a:noFill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TW" altLang="en-US" sz="2800" b="1" dirty="0">
                <a:solidFill>
                  <a:schemeClr val="bg1"/>
                </a:solidFill>
                <a:latin typeface="Yuanti SC" charset="-122"/>
                <a:ea typeface="Yuanti SC" charset="-122"/>
                <a:cs typeface="Yuanti SC" charset="-122"/>
              </a:rPr>
              <a:t>捌</a:t>
            </a:r>
            <a:endParaRPr lang="zh-CN" altLang="en-US" sz="2800" b="1" dirty="0">
              <a:solidFill>
                <a:schemeClr val="bg1"/>
              </a:solidFill>
              <a:latin typeface="Yuanti SC" charset="-122"/>
              <a:ea typeface="Yuanti SC" charset="-122"/>
              <a:cs typeface="Yuanti SC" charset="-122"/>
            </a:endParaRPr>
          </a:p>
        </p:txBody>
      </p:sp>
      <p:sp>
        <p:nvSpPr>
          <p:cNvPr id="23" name="TextBox 32"/>
          <p:cNvSpPr txBox="1">
            <a:spLocks noChangeArrowheads="1"/>
          </p:cNvSpPr>
          <p:nvPr/>
        </p:nvSpPr>
        <p:spPr bwMode="auto">
          <a:xfrm>
            <a:off x="8386794" y="3481369"/>
            <a:ext cx="598083" cy="578882"/>
          </a:xfrm>
          <a:prstGeom prst="roundRect">
            <a:avLst/>
          </a:prstGeom>
          <a:solidFill>
            <a:srgbClr val="90A08D"/>
          </a:solidFill>
          <a:ln w="28575">
            <a:noFill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TW" altLang="en-US" sz="2800" b="1" dirty="0">
                <a:solidFill>
                  <a:schemeClr val="bg1"/>
                </a:solidFill>
                <a:latin typeface="Yuanti SC" charset="-122"/>
                <a:ea typeface="Yuanti SC" charset="-122"/>
                <a:cs typeface="Yuanti SC" charset="-122"/>
              </a:rPr>
              <a:t>柒</a:t>
            </a:r>
            <a:endParaRPr lang="zh-CN" altLang="en-US" sz="2800" b="1" dirty="0">
              <a:solidFill>
                <a:schemeClr val="bg1"/>
              </a:solidFill>
              <a:latin typeface="Yuanti SC" charset="-122"/>
              <a:ea typeface="Yuanti SC" charset="-122"/>
              <a:cs typeface="Yuanti SC" charset="-122"/>
            </a:endParaRPr>
          </a:p>
        </p:txBody>
      </p:sp>
      <p:sp>
        <p:nvSpPr>
          <p:cNvPr id="24" name="TextBox 32"/>
          <p:cNvSpPr txBox="1">
            <a:spLocks noChangeArrowheads="1"/>
          </p:cNvSpPr>
          <p:nvPr/>
        </p:nvSpPr>
        <p:spPr bwMode="auto">
          <a:xfrm>
            <a:off x="8430317" y="5401068"/>
            <a:ext cx="598083" cy="578882"/>
          </a:xfrm>
          <a:prstGeom prst="roundRect">
            <a:avLst/>
          </a:prstGeom>
          <a:solidFill>
            <a:srgbClr val="90A08D"/>
          </a:solidFill>
          <a:ln w="28575">
            <a:noFill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zh-TW" altLang="en-US" sz="2800" b="1" dirty="0">
                <a:solidFill>
                  <a:schemeClr val="bg1"/>
                </a:solidFill>
                <a:latin typeface="Yuanti SC" charset="-122"/>
                <a:ea typeface="Yuanti SC" charset="-122"/>
                <a:cs typeface="Yuanti SC" charset="-122"/>
              </a:rPr>
              <a:t>玖</a:t>
            </a:r>
            <a:endParaRPr lang="zh-CN" altLang="en-US" sz="2800" b="1" dirty="0">
              <a:solidFill>
                <a:schemeClr val="bg1"/>
              </a:solidFill>
              <a:latin typeface="Yuanti SC" charset="-122"/>
              <a:ea typeface="Yuanti SC" charset="-122"/>
              <a:cs typeface="Yuanti SC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5310578" y="4305901"/>
            <a:ext cx="23391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zh-TW" sz="2400" kern="100" dirty="0">
                <a:ea typeface="新細明體" panose="02020500000000000000" pitchFamily="18" charset="-120"/>
                <a:cs typeface="Times New Roman" panose="02020603050405020304" pitchFamily="18" charset="0"/>
              </a:rPr>
              <a:t>劉歆與王肅之失</a:t>
            </a:r>
            <a:endParaRPr lang="zh-TW" altLang="en-US" sz="2400" dirty="0"/>
          </a:p>
        </p:txBody>
      </p:sp>
      <p:sp>
        <p:nvSpPr>
          <p:cNvPr id="6" name="文字方塊 5"/>
          <p:cNvSpPr txBox="1"/>
          <p:nvPr/>
        </p:nvSpPr>
        <p:spPr>
          <a:xfrm>
            <a:off x="9080952" y="3527560"/>
            <a:ext cx="26468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zh-TW" sz="24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王肅之學行於晉初</a:t>
            </a:r>
            <a:endParaRPr lang="zh-TW" altLang="en-US" sz="2400" dirty="0"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13" name="文字方塊 12"/>
          <p:cNvSpPr txBox="1"/>
          <p:nvPr/>
        </p:nvSpPr>
        <p:spPr>
          <a:xfrm>
            <a:off x="9130385" y="4517442"/>
            <a:ext cx="3262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zh-TW" sz="24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以《十三經注疏》分析</a:t>
            </a:r>
            <a:endParaRPr lang="zh-TW" altLang="en-US" sz="2400" dirty="0"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25" name="文字方塊 24"/>
          <p:cNvSpPr txBox="1"/>
          <p:nvPr/>
        </p:nvSpPr>
        <p:spPr>
          <a:xfrm>
            <a:off x="9358668" y="3838670"/>
            <a:ext cx="120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</p:txBody>
      </p:sp>
      <p:sp>
        <p:nvSpPr>
          <p:cNvPr id="26" name="文字方塊 25"/>
          <p:cNvSpPr txBox="1"/>
          <p:nvPr/>
        </p:nvSpPr>
        <p:spPr>
          <a:xfrm>
            <a:off x="9080952" y="5445178"/>
            <a:ext cx="2339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zh-TW" sz="24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魏、晉多違經義</a:t>
            </a:r>
            <a:endParaRPr lang="zh-TW" altLang="en-US" sz="2400" dirty="0"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custDataLst>
      <p:tags r:id="rId1"/>
    </p:custData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15" grpId="0" bldLvl="0" animBg="1"/>
      <p:bldP spid="16" grpId="0" bldLvl="0" animBg="1"/>
      <p:bldP spid="17" grpId="0"/>
      <p:bldP spid="18" grpId="0" bldLvl="0" animBg="1"/>
      <p:bldP spid="19" grpId="0"/>
      <p:bldP spid="20" grpId="0" bldLvl="0" animBg="1"/>
      <p:bldP spid="5" grpId="0"/>
      <p:bldP spid="7" grpId="0" bldLvl="0" animBg="1"/>
      <p:bldP spid="8" grpId="0"/>
      <p:bldP spid="21" grpId="0" bldLvl="0" animBg="1"/>
      <p:bldP spid="22" grpId="0" bldLvl="0" animBg="1"/>
      <p:bldP spid="23" grpId="0" bldLvl="0" animBg="1"/>
      <p:bldP spid="24" grpId="0" bldLvl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0800" y="-28575"/>
            <a:ext cx="12293600" cy="6915150"/>
          </a:xfrm>
          <a:prstGeom prst="rect">
            <a:avLst/>
          </a:prstGeom>
        </p:spPr>
      </p:pic>
      <p:sp>
        <p:nvSpPr>
          <p:cNvPr id="17" name="TextBox 32"/>
          <p:cNvSpPr txBox="1">
            <a:spLocks noChangeArrowheads="1"/>
          </p:cNvSpPr>
          <p:nvPr/>
        </p:nvSpPr>
        <p:spPr bwMode="auto">
          <a:xfrm>
            <a:off x="4322445" y="3270250"/>
            <a:ext cx="530161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dist"/>
            <a:r>
              <a:rPr lang="zh-TW" altLang="zh-TW" sz="4000" dirty="0"/>
              <a:t>漢亡而經學亡</a:t>
            </a:r>
            <a:endParaRPr lang="zh-CN" altLang="en-US" sz="4000" b="1" dirty="0">
              <a:solidFill>
                <a:schemeClr val="tx1">
                  <a:lumMod val="75000"/>
                  <a:lumOff val="25000"/>
                </a:schemeClr>
              </a:solidFill>
              <a:latin typeface="仿宋" panose="02010609060101010101" charset="-122"/>
              <a:ea typeface="仿宋" panose="02010609060101010101" charset="-122"/>
              <a:cs typeface="Yuanti SC" charset="-122"/>
              <a:sym typeface="+mn-ea"/>
            </a:endParaRPr>
          </a:p>
        </p:txBody>
      </p:sp>
      <p:grpSp>
        <p:nvGrpSpPr>
          <p:cNvPr id="6" name="组合 5"/>
          <p:cNvGrpSpPr/>
          <p:nvPr/>
        </p:nvGrpSpPr>
        <p:grpSpPr>
          <a:xfrm rot="2820000">
            <a:off x="1985646" y="2065021"/>
            <a:ext cx="2628900" cy="2493645"/>
            <a:chOff x="2646" y="3580"/>
            <a:chExt cx="4140" cy="3927"/>
          </a:xfrm>
        </p:grpSpPr>
        <p:sp>
          <p:nvSpPr>
            <p:cNvPr id="9" name="椭圆 8"/>
            <p:cNvSpPr/>
            <p:nvPr/>
          </p:nvSpPr>
          <p:spPr>
            <a:xfrm>
              <a:off x="2646" y="3580"/>
              <a:ext cx="3446" cy="3594"/>
            </a:xfrm>
            <a:prstGeom prst="ellipse">
              <a:avLst/>
            </a:prstGeom>
            <a:solidFill>
              <a:srgbClr val="C0C9B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3340" y="3913"/>
              <a:ext cx="3446" cy="3594"/>
            </a:xfrm>
            <a:prstGeom prst="ellipse">
              <a:avLst/>
            </a:prstGeom>
            <a:noFill/>
            <a:ln>
              <a:solidFill>
                <a:srgbClr val="90A08D"/>
              </a:solidFill>
              <a:prstDash val="lg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7" name="文本框 6"/>
          <p:cNvSpPr txBox="1"/>
          <p:nvPr/>
        </p:nvSpPr>
        <p:spPr>
          <a:xfrm>
            <a:off x="3046095" y="2870200"/>
            <a:ext cx="1034257" cy="1107996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eaLnBrk="1" hangingPunct="1"/>
            <a:r>
              <a:rPr lang="zh-TW" altLang="en-US" sz="6600" b="1" dirty="0">
                <a:solidFill>
                  <a:schemeClr val="bg1"/>
                </a:solidFill>
                <a:latin typeface="Yuanti SC" charset="-122"/>
                <a:ea typeface="Yuanti SC" charset="-122"/>
                <a:cs typeface="Yuanti SC" charset="-122"/>
                <a:sym typeface="+mn-ea"/>
              </a:rPr>
              <a:t>壹</a:t>
            </a:r>
            <a:endParaRPr lang="en-US" altLang="zh-CN" sz="6600" b="1" dirty="0">
              <a:solidFill>
                <a:schemeClr val="bg1"/>
              </a:solidFill>
              <a:latin typeface="Yuanti SC" charset="-122"/>
              <a:ea typeface="Yuanti SC" charset="-122"/>
              <a:cs typeface="Yuanti SC" charset="-122"/>
              <a:sym typeface="+mn-ea"/>
            </a:endParaRPr>
          </a:p>
        </p:txBody>
      </p:sp>
      <p:cxnSp>
        <p:nvCxnSpPr>
          <p:cNvPr id="8" name="直接连接符 7"/>
          <p:cNvCxnSpPr/>
          <p:nvPr/>
        </p:nvCxnSpPr>
        <p:spPr>
          <a:xfrm flipH="1">
            <a:off x="10344150" y="512318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 flipH="1">
            <a:off x="10562590" y="470598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H="1">
            <a:off x="-50800" y="-2857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>
            <a:off x="167640" y="-44577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直接连接符 10"/>
          <p:cNvCxnSpPr/>
          <p:nvPr/>
        </p:nvCxnSpPr>
        <p:spPr>
          <a:xfrm flipH="1">
            <a:off x="-50800" y="-2857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>
            <a:off x="167640" y="-44577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 flipH="1">
            <a:off x="10599420" y="551561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/>
        </p:nvCxnSpPr>
        <p:spPr>
          <a:xfrm flipH="1">
            <a:off x="10817860" y="509841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图片 7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0800" y="2122805"/>
            <a:ext cx="4462780" cy="2975610"/>
          </a:xfrm>
          <a:prstGeom prst="rect">
            <a:avLst/>
          </a:prstGeom>
        </p:spPr>
      </p:pic>
      <p:sp>
        <p:nvSpPr>
          <p:cNvPr id="3" name="文字方塊 2"/>
          <p:cNvSpPr txBox="1"/>
          <p:nvPr/>
        </p:nvSpPr>
        <p:spPr>
          <a:xfrm>
            <a:off x="4816698" y="540912"/>
            <a:ext cx="5519460" cy="48686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zh-TW" altLang="zh-TW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一、桓、靈黨禍</a:t>
            </a:r>
          </a:p>
          <a:p>
            <a:pPr>
              <a:lnSpc>
                <a:spcPct val="200000"/>
              </a:lnSpc>
            </a:pPr>
            <a:r>
              <a:rPr lang="zh-TW" altLang="zh-TW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二、鄭玄獨力支撐，難抵衰勢</a:t>
            </a:r>
          </a:p>
          <a:p>
            <a:pPr>
              <a:lnSpc>
                <a:spcPct val="200000"/>
              </a:lnSpc>
            </a:pPr>
            <a:r>
              <a:rPr lang="zh-TW" altLang="zh-TW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三、經衰而風俗薄</a:t>
            </a:r>
          </a:p>
          <a:p>
            <a:pPr>
              <a:lnSpc>
                <a:spcPct val="200000"/>
              </a:lnSpc>
            </a:pPr>
            <a:r>
              <a:rPr lang="zh-TW" altLang="zh-TW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四、正始中無人可以議禮</a:t>
            </a:r>
          </a:p>
          <a:p>
            <a:pPr>
              <a:lnSpc>
                <a:spcPct val="200000"/>
              </a:lnSpc>
            </a:pPr>
            <a:r>
              <a:rPr lang="zh-TW" altLang="zh-TW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五、飽學相從，學業沈隕</a:t>
            </a:r>
            <a:endParaRPr lang="zh-TW" altLang="en-US" sz="3200" dirty="0"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custDataLst>
      <p:tags r:id="rId1"/>
    </p:custData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0800" y="-28575"/>
            <a:ext cx="12293600" cy="6915150"/>
          </a:xfrm>
          <a:prstGeom prst="rect">
            <a:avLst/>
          </a:prstGeom>
        </p:spPr>
      </p:pic>
      <p:sp>
        <p:nvSpPr>
          <p:cNvPr id="17" name="TextBox 32"/>
          <p:cNvSpPr txBox="1">
            <a:spLocks noChangeArrowheads="1"/>
          </p:cNvSpPr>
          <p:nvPr/>
        </p:nvSpPr>
        <p:spPr bwMode="auto">
          <a:xfrm>
            <a:off x="4322445" y="3270250"/>
            <a:ext cx="530161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dist"/>
            <a:r>
              <a:rPr lang="zh-TW" altLang="zh-TW" sz="4000" dirty="0"/>
              <a:t>鄭玄兼採古今</a:t>
            </a:r>
            <a:endParaRPr lang="zh-CN" altLang="en-US" sz="4000" b="1" dirty="0">
              <a:solidFill>
                <a:schemeClr val="tx1">
                  <a:lumMod val="75000"/>
                  <a:lumOff val="25000"/>
                </a:schemeClr>
              </a:solidFill>
              <a:latin typeface="仿宋" panose="02010609060101010101" charset="-122"/>
              <a:ea typeface="仿宋" panose="02010609060101010101" charset="-122"/>
              <a:cs typeface="Yuanti SC" charset="-122"/>
              <a:sym typeface="+mn-ea"/>
            </a:endParaRPr>
          </a:p>
        </p:txBody>
      </p:sp>
      <p:grpSp>
        <p:nvGrpSpPr>
          <p:cNvPr id="6" name="组合 5"/>
          <p:cNvGrpSpPr/>
          <p:nvPr/>
        </p:nvGrpSpPr>
        <p:grpSpPr>
          <a:xfrm rot="2820000">
            <a:off x="1731646" y="2064698"/>
            <a:ext cx="2628900" cy="2493645"/>
            <a:chOff x="2646" y="3580"/>
            <a:chExt cx="4140" cy="3927"/>
          </a:xfrm>
        </p:grpSpPr>
        <p:sp>
          <p:nvSpPr>
            <p:cNvPr id="9" name="椭圆 8"/>
            <p:cNvSpPr/>
            <p:nvPr/>
          </p:nvSpPr>
          <p:spPr>
            <a:xfrm>
              <a:off x="2646" y="3580"/>
              <a:ext cx="3446" cy="3594"/>
            </a:xfrm>
            <a:prstGeom prst="ellipse">
              <a:avLst/>
            </a:prstGeom>
            <a:solidFill>
              <a:srgbClr val="C0C9B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3340" y="3913"/>
              <a:ext cx="3446" cy="3594"/>
            </a:xfrm>
            <a:prstGeom prst="ellipse">
              <a:avLst/>
            </a:prstGeom>
            <a:noFill/>
            <a:ln>
              <a:solidFill>
                <a:srgbClr val="90A08D"/>
              </a:solidFill>
              <a:prstDash val="lg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7" name="文本框 6"/>
          <p:cNvSpPr txBox="1"/>
          <p:nvPr/>
        </p:nvSpPr>
        <p:spPr>
          <a:xfrm>
            <a:off x="3046095" y="2870200"/>
            <a:ext cx="1034257" cy="1107996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eaLnBrk="1" hangingPunct="1"/>
            <a:r>
              <a:rPr lang="zh-TW" altLang="en-US" sz="6600" b="1" dirty="0">
                <a:solidFill>
                  <a:schemeClr val="bg1"/>
                </a:solidFill>
                <a:latin typeface="Yuanti SC" charset="-122"/>
                <a:ea typeface="Yuanti SC" charset="-122"/>
                <a:cs typeface="Yuanti SC" charset="-122"/>
                <a:sym typeface="+mn-ea"/>
              </a:rPr>
              <a:t>貳</a:t>
            </a:r>
            <a:endParaRPr lang="en-US" altLang="zh-CN" sz="6600" b="1" dirty="0">
              <a:solidFill>
                <a:schemeClr val="bg1"/>
              </a:solidFill>
              <a:latin typeface="Yuanti SC" charset="-122"/>
              <a:ea typeface="Yuanti SC" charset="-122"/>
              <a:cs typeface="Yuanti SC" charset="-122"/>
              <a:sym typeface="+mn-ea"/>
            </a:endParaRPr>
          </a:p>
        </p:txBody>
      </p:sp>
      <p:cxnSp>
        <p:nvCxnSpPr>
          <p:cNvPr id="8" name="直接连接符 7"/>
          <p:cNvCxnSpPr/>
          <p:nvPr/>
        </p:nvCxnSpPr>
        <p:spPr>
          <a:xfrm flipH="1">
            <a:off x="10344150" y="512318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 flipH="1">
            <a:off x="10562590" y="470598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H="1">
            <a:off x="-50800" y="-2857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>
            <a:off x="167640" y="-44577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790408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/>
      </p:transition>
    </mc:Choice>
    <mc:Fallback xmlns="">
      <p:transition spd="slow" advClick="0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直接连接符 10"/>
          <p:cNvCxnSpPr/>
          <p:nvPr/>
        </p:nvCxnSpPr>
        <p:spPr>
          <a:xfrm flipH="1">
            <a:off x="-50800" y="-2857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>
            <a:off x="167640" y="-44577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 flipH="1">
            <a:off x="10599420" y="551561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/>
        </p:nvCxnSpPr>
        <p:spPr>
          <a:xfrm flipH="1">
            <a:off x="10817860" y="509841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组合 5"/>
          <p:cNvGrpSpPr/>
          <p:nvPr/>
        </p:nvGrpSpPr>
        <p:grpSpPr>
          <a:xfrm rot="2820000">
            <a:off x="3342005" y="454025"/>
            <a:ext cx="738505" cy="701040"/>
            <a:chOff x="2646" y="3580"/>
            <a:chExt cx="4140" cy="3927"/>
          </a:xfrm>
        </p:grpSpPr>
        <p:sp>
          <p:nvSpPr>
            <p:cNvPr id="9" name="椭圆 8"/>
            <p:cNvSpPr/>
            <p:nvPr/>
          </p:nvSpPr>
          <p:spPr>
            <a:xfrm>
              <a:off x="2646" y="3580"/>
              <a:ext cx="3446" cy="3594"/>
            </a:xfrm>
            <a:prstGeom prst="ellipse">
              <a:avLst/>
            </a:prstGeom>
            <a:solidFill>
              <a:srgbClr val="C0C9B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3340" y="3913"/>
              <a:ext cx="3446" cy="3594"/>
            </a:xfrm>
            <a:prstGeom prst="ellipse">
              <a:avLst/>
            </a:prstGeom>
            <a:noFill/>
            <a:ln>
              <a:solidFill>
                <a:srgbClr val="90A08D"/>
              </a:solidFill>
              <a:prstDash val="lg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0" name="文字方塊 39"/>
          <p:cNvSpPr txBox="1"/>
          <p:nvPr/>
        </p:nvSpPr>
        <p:spPr>
          <a:xfrm>
            <a:off x="1223494" y="870086"/>
            <a:ext cx="7981672" cy="55399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zh-TW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一、鄭學既盛，漢代師法家法之學遂亡</a:t>
            </a:r>
          </a:p>
          <a:p>
            <a:pPr>
              <a:lnSpc>
                <a:spcPct val="150000"/>
              </a:lnSpc>
            </a:pPr>
            <a:r>
              <a:rPr lang="zh-TW" altLang="zh-TW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二、注《易》用費氏古文，用今文之處不詳</a:t>
            </a:r>
          </a:p>
          <a:p>
            <a:pPr>
              <a:lnSpc>
                <a:spcPct val="150000"/>
              </a:lnSpc>
            </a:pPr>
            <a:r>
              <a:rPr lang="zh-TW" altLang="zh-TW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三、注《書》兼用古今，而以古為主</a:t>
            </a:r>
          </a:p>
          <a:p>
            <a:pPr>
              <a:lnSpc>
                <a:spcPct val="150000"/>
              </a:lnSpc>
            </a:pPr>
            <a:r>
              <a:rPr lang="zh-TW" altLang="zh-TW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四、箋《詩》以毛為主，而以今文易字</a:t>
            </a:r>
          </a:p>
          <a:p>
            <a:pPr>
              <a:lnSpc>
                <a:spcPct val="150000"/>
              </a:lnSpc>
            </a:pPr>
            <a:r>
              <a:rPr lang="zh-TW" altLang="zh-TW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五、《儀禮》並存今古</a:t>
            </a:r>
          </a:p>
          <a:p>
            <a:pPr>
              <a:lnSpc>
                <a:spcPct val="150000"/>
              </a:lnSpc>
            </a:pPr>
            <a:r>
              <a:rPr lang="zh-TW" altLang="zh-TW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六、以《魯論》為主，兼採齊、古</a:t>
            </a:r>
          </a:p>
          <a:p>
            <a:pPr>
              <a:lnSpc>
                <a:spcPct val="150000"/>
              </a:lnSpc>
            </a:pPr>
            <a:r>
              <a:rPr lang="zh-TW" altLang="zh-TW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七、注《孝經》採今文</a:t>
            </a:r>
          </a:p>
          <a:p>
            <a:endParaRPr lang="zh-TW" altLang="en-US" dirty="0"/>
          </a:p>
        </p:txBody>
      </p:sp>
      <p:pic>
        <p:nvPicPr>
          <p:cNvPr id="41" name="圖片 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11646" y="2653047"/>
            <a:ext cx="2810626" cy="315532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>
    <p:random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0800" y="-28575"/>
            <a:ext cx="12293600" cy="6915150"/>
          </a:xfrm>
          <a:prstGeom prst="rect">
            <a:avLst/>
          </a:prstGeom>
        </p:spPr>
      </p:pic>
      <p:sp>
        <p:nvSpPr>
          <p:cNvPr id="17" name="TextBox 32"/>
          <p:cNvSpPr txBox="1">
            <a:spLocks noChangeArrowheads="1"/>
          </p:cNvSpPr>
          <p:nvPr/>
        </p:nvSpPr>
        <p:spPr bwMode="auto">
          <a:xfrm>
            <a:off x="4322445" y="3270250"/>
            <a:ext cx="530161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dist"/>
            <a:r>
              <a:rPr lang="zh-TW" altLang="zh-TW" sz="4000" dirty="0"/>
              <a:t>鄭玄混同師法家法之失</a:t>
            </a:r>
            <a:endParaRPr lang="zh-CN" altLang="en-US" sz="4000" b="1" dirty="0">
              <a:solidFill>
                <a:schemeClr val="tx1">
                  <a:lumMod val="75000"/>
                  <a:lumOff val="25000"/>
                </a:schemeClr>
              </a:solidFill>
              <a:latin typeface="仿宋" panose="02010609060101010101" charset="-122"/>
              <a:ea typeface="仿宋" panose="02010609060101010101" charset="-122"/>
              <a:cs typeface="Yuanti SC" charset="-122"/>
              <a:sym typeface="+mn-ea"/>
            </a:endParaRPr>
          </a:p>
        </p:txBody>
      </p:sp>
      <p:grpSp>
        <p:nvGrpSpPr>
          <p:cNvPr id="6" name="组合 5"/>
          <p:cNvGrpSpPr/>
          <p:nvPr/>
        </p:nvGrpSpPr>
        <p:grpSpPr>
          <a:xfrm rot="2820000">
            <a:off x="1731646" y="2064698"/>
            <a:ext cx="2628900" cy="2493645"/>
            <a:chOff x="2646" y="3580"/>
            <a:chExt cx="4140" cy="3927"/>
          </a:xfrm>
        </p:grpSpPr>
        <p:sp>
          <p:nvSpPr>
            <p:cNvPr id="9" name="椭圆 8"/>
            <p:cNvSpPr/>
            <p:nvPr/>
          </p:nvSpPr>
          <p:spPr>
            <a:xfrm>
              <a:off x="2646" y="3580"/>
              <a:ext cx="3446" cy="3594"/>
            </a:xfrm>
            <a:prstGeom prst="ellipse">
              <a:avLst/>
            </a:prstGeom>
            <a:solidFill>
              <a:srgbClr val="C0C9B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3340" y="3913"/>
              <a:ext cx="3446" cy="3594"/>
            </a:xfrm>
            <a:prstGeom prst="ellipse">
              <a:avLst/>
            </a:prstGeom>
            <a:noFill/>
            <a:ln>
              <a:solidFill>
                <a:srgbClr val="90A08D"/>
              </a:solidFill>
              <a:prstDash val="lg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7" name="文本框 6"/>
          <p:cNvSpPr txBox="1"/>
          <p:nvPr/>
        </p:nvSpPr>
        <p:spPr>
          <a:xfrm>
            <a:off x="3046095" y="2870200"/>
            <a:ext cx="1034257" cy="1107996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eaLnBrk="1" hangingPunct="1"/>
            <a:r>
              <a:rPr lang="zh-TW" altLang="en-US" sz="6600" b="1" dirty="0">
                <a:solidFill>
                  <a:schemeClr val="bg1"/>
                </a:solidFill>
                <a:latin typeface="Yuanti SC" charset="-122"/>
                <a:ea typeface="Yuanti SC" charset="-122"/>
                <a:cs typeface="Yuanti SC" charset="-122"/>
                <a:sym typeface="+mn-ea"/>
              </a:rPr>
              <a:t>參</a:t>
            </a:r>
            <a:endParaRPr lang="en-US" altLang="zh-CN" sz="6600" b="1" dirty="0">
              <a:solidFill>
                <a:schemeClr val="bg1"/>
              </a:solidFill>
              <a:latin typeface="Yuanti SC" charset="-122"/>
              <a:ea typeface="Yuanti SC" charset="-122"/>
              <a:cs typeface="Yuanti SC" charset="-122"/>
              <a:sym typeface="+mn-ea"/>
            </a:endParaRPr>
          </a:p>
        </p:txBody>
      </p:sp>
      <p:cxnSp>
        <p:nvCxnSpPr>
          <p:cNvPr id="8" name="直接连接符 7"/>
          <p:cNvCxnSpPr/>
          <p:nvPr/>
        </p:nvCxnSpPr>
        <p:spPr>
          <a:xfrm flipH="1">
            <a:off x="10344150" y="512318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 flipH="1">
            <a:off x="10562590" y="470598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H="1">
            <a:off x="-50800" y="-2857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>
            <a:off x="167640" y="-44577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2114042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/>
      </p:transition>
    </mc:Choice>
    <mc:Fallback xmlns="">
      <p:transition spd="slow" advClick="0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直接连接符 10"/>
          <p:cNvCxnSpPr/>
          <p:nvPr/>
        </p:nvCxnSpPr>
        <p:spPr>
          <a:xfrm flipH="1">
            <a:off x="-50800" y="-2857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>
            <a:off x="167640" y="-44577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 flipH="1">
            <a:off x="10599420" y="551561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/>
        </p:nvCxnSpPr>
        <p:spPr>
          <a:xfrm flipH="1">
            <a:off x="10817860" y="509841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组合 5"/>
          <p:cNvGrpSpPr/>
          <p:nvPr/>
        </p:nvGrpSpPr>
        <p:grpSpPr>
          <a:xfrm rot="2820000">
            <a:off x="908029" y="302422"/>
            <a:ext cx="738505" cy="701040"/>
            <a:chOff x="2646" y="3580"/>
            <a:chExt cx="4140" cy="3927"/>
          </a:xfrm>
        </p:grpSpPr>
        <p:sp>
          <p:nvSpPr>
            <p:cNvPr id="9" name="椭圆 8"/>
            <p:cNvSpPr/>
            <p:nvPr/>
          </p:nvSpPr>
          <p:spPr>
            <a:xfrm>
              <a:off x="2646" y="3580"/>
              <a:ext cx="3446" cy="3594"/>
            </a:xfrm>
            <a:prstGeom prst="ellipse">
              <a:avLst/>
            </a:prstGeom>
            <a:solidFill>
              <a:srgbClr val="C0C9B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3340" y="3913"/>
              <a:ext cx="3446" cy="3594"/>
            </a:xfrm>
            <a:prstGeom prst="ellipse">
              <a:avLst/>
            </a:prstGeom>
            <a:noFill/>
            <a:ln>
              <a:solidFill>
                <a:srgbClr val="90A08D"/>
              </a:solidFill>
              <a:prstDash val="lg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3" name="Freeform 193"/>
          <p:cNvSpPr>
            <a:spLocks noChangeArrowheads="1"/>
          </p:cNvSpPr>
          <p:nvPr/>
        </p:nvSpPr>
        <p:spPr bwMode="auto">
          <a:xfrm>
            <a:off x="6683146" y="2449821"/>
            <a:ext cx="290318" cy="246494"/>
          </a:xfrm>
          <a:custGeom>
            <a:avLst/>
            <a:gdLst>
              <a:gd name="T0" fmla="*/ 117 w 232"/>
              <a:gd name="T1" fmla="*/ 196 h 197"/>
              <a:gd name="T2" fmla="*/ 25 w 232"/>
              <a:gd name="T3" fmla="*/ 104 h 197"/>
              <a:gd name="T4" fmla="*/ 25 w 232"/>
              <a:gd name="T5" fmla="*/ 104 h 197"/>
              <a:gd name="T6" fmla="*/ 25 w 232"/>
              <a:gd name="T7" fmla="*/ 22 h 197"/>
              <a:gd name="T8" fmla="*/ 25 w 232"/>
              <a:gd name="T9" fmla="*/ 22 h 197"/>
              <a:gd name="T10" fmla="*/ 107 w 232"/>
              <a:gd name="T11" fmla="*/ 22 h 197"/>
              <a:gd name="T12" fmla="*/ 117 w 232"/>
              <a:gd name="T13" fmla="*/ 32 h 197"/>
              <a:gd name="T14" fmla="*/ 127 w 232"/>
              <a:gd name="T15" fmla="*/ 22 h 197"/>
              <a:gd name="T16" fmla="*/ 127 w 232"/>
              <a:gd name="T17" fmla="*/ 22 h 197"/>
              <a:gd name="T18" fmla="*/ 209 w 232"/>
              <a:gd name="T19" fmla="*/ 22 h 197"/>
              <a:gd name="T20" fmla="*/ 209 w 232"/>
              <a:gd name="T21" fmla="*/ 22 h 197"/>
              <a:gd name="T22" fmla="*/ 209 w 232"/>
              <a:gd name="T23" fmla="*/ 104 h 197"/>
              <a:gd name="T24" fmla="*/ 117 w 232"/>
              <a:gd name="T25" fmla="*/ 196 h 197"/>
              <a:gd name="T26" fmla="*/ 66 w 232"/>
              <a:gd name="T27" fmla="*/ 14 h 197"/>
              <a:gd name="T28" fmla="*/ 66 w 232"/>
              <a:gd name="T29" fmla="*/ 14 h 197"/>
              <a:gd name="T30" fmla="*/ 31 w 232"/>
              <a:gd name="T31" fmla="*/ 98 h 197"/>
              <a:gd name="T32" fmla="*/ 117 w 232"/>
              <a:gd name="T33" fmla="*/ 184 h 197"/>
              <a:gd name="T34" fmla="*/ 203 w 232"/>
              <a:gd name="T35" fmla="*/ 98 h 197"/>
              <a:gd name="T36" fmla="*/ 203 w 232"/>
              <a:gd name="T37" fmla="*/ 98 h 197"/>
              <a:gd name="T38" fmla="*/ 203 w 232"/>
              <a:gd name="T39" fmla="*/ 28 h 197"/>
              <a:gd name="T40" fmla="*/ 203 w 232"/>
              <a:gd name="T41" fmla="*/ 28 h 197"/>
              <a:gd name="T42" fmla="*/ 133 w 232"/>
              <a:gd name="T43" fmla="*/ 28 h 197"/>
              <a:gd name="T44" fmla="*/ 117 w 232"/>
              <a:gd name="T45" fmla="*/ 44 h 197"/>
              <a:gd name="T46" fmla="*/ 101 w 232"/>
              <a:gd name="T47" fmla="*/ 28 h 197"/>
              <a:gd name="T48" fmla="*/ 101 w 232"/>
              <a:gd name="T49" fmla="*/ 28 h 197"/>
              <a:gd name="T50" fmla="*/ 66 w 232"/>
              <a:gd name="T51" fmla="*/ 14 h 1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</a:cxnLst>
            <a:rect l="0" t="0" r="r" b="b"/>
            <a:pathLst>
              <a:path w="232" h="197">
                <a:moveTo>
                  <a:pt x="117" y="196"/>
                </a:moveTo>
                <a:lnTo>
                  <a:pt x="25" y="104"/>
                </a:lnTo>
                <a:lnTo>
                  <a:pt x="25" y="104"/>
                </a:lnTo>
                <a:cubicBezTo>
                  <a:pt x="3" y="81"/>
                  <a:pt x="3" y="45"/>
                  <a:pt x="25" y="22"/>
                </a:cubicBezTo>
                <a:lnTo>
                  <a:pt x="25" y="22"/>
                </a:lnTo>
                <a:cubicBezTo>
                  <a:pt x="48" y="0"/>
                  <a:pt x="84" y="0"/>
                  <a:pt x="107" y="22"/>
                </a:cubicBezTo>
                <a:lnTo>
                  <a:pt x="117" y="32"/>
                </a:lnTo>
                <a:lnTo>
                  <a:pt x="127" y="22"/>
                </a:lnTo>
                <a:lnTo>
                  <a:pt x="127" y="22"/>
                </a:lnTo>
                <a:cubicBezTo>
                  <a:pt x="149" y="0"/>
                  <a:pt x="186" y="0"/>
                  <a:pt x="209" y="22"/>
                </a:cubicBezTo>
                <a:lnTo>
                  <a:pt x="209" y="22"/>
                </a:lnTo>
                <a:cubicBezTo>
                  <a:pt x="231" y="45"/>
                  <a:pt x="231" y="81"/>
                  <a:pt x="209" y="104"/>
                </a:cubicBezTo>
                <a:lnTo>
                  <a:pt x="117" y="196"/>
                </a:lnTo>
                <a:close/>
                <a:moveTo>
                  <a:pt x="66" y="14"/>
                </a:moveTo>
                <a:lnTo>
                  <a:pt x="66" y="14"/>
                </a:lnTo>
                <a:cubicBezTo>
                  <a:pt x="22" y="14"/>
                  <a:pt x="0" y="67"/>
                  <a:pt x="31" y="98"/>
                </a:cubicBezTo>
                <a:lnTo>
                  <a:pt x="117" y="184"/>
                </a:lnTo>
                <a:lnTo>
                  <a:pt x="203" y="98"/>
                </a:lnTo>
                <a:lnTo>
                  <a:pt x="203" y="98"/>
                </a:lnTo>
                <a:cubicBezTo>
                  <a:pt x="221" y="79"/>
                  <a:pt x="221" y="47"/>
                  <a:pt x="203" y="28"/>
                </a:cubicBezTo>
                <a:lnTo>
                  <a:pt x="203" y="28"/>
                </a:lnTo>
                <a:cubicBezTo>
                  <a:pt x="183" y="9"/>
                  <a:pt x="152" y="9"/>
                  <a:pt x="133" y="28"/>
                </a:cubicBezTo>
                <a:lnTo>
                  <a:pt x="117" y="44"/>
                </a:lnTo>
                <a:lnTo>
                  <a:pt x="101" y="28"/>
                </a:lnTo>
                <a:lnTo>
                  <a:pt x="101" y="28"/>
                </a:lnTo>
                <a:cubicBezTo>
                  <a:pt x="92" y="19"/>
                  <a:pt x="79" y="14"/>
                  <a:pt x="66" y="1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/>
          <a:p>
            <a:endParaRPr lang="en-US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5" name="Freeform 217"/>
          <p:cNvSpPr>
            <a:spLocks noChangeArrowheads="1"/>
          </p:cNvSpPr>
          <p:nvPr/>
        </p:nvSpPr>
        <p:spPr bwMode="auto">
          <a:xfrm>
            <a:off x="6691097" y="4150849"/>
            <a:ext cx="268410" cy="213628"/>
          </a:xfrm>
          <a:custGeom>
            <a:avLst/>
            <a:gdLst>
              <a:gd name="T0" fmla="*/ 25 w 216"/>
              <a:gd name="T1" fmla="*/ 171 h 172"/>
              <a:gd name="T2" fmla="*/ 0 w 216"/>
              <a:gd name="T3" fmla="*/ 146 h 172"/>
              <a:gd name="T4" fmla="*/ 0 w 216"/>
              <a:gd name="T5" fmla="*/ 44 h 172"/>
              <a:gd name="T6" fmla="*/ 59 w 216"/>
              <a:gd name="T7" fmla="*/ 19 h 172"/>
              <a:gd name="T8" fmla="*/ 62 w 216"/>
              <a:gd name="T9" fmla="*/ 9 h 172"/>
              <a:gd name="T10" fmla="*/ 141 w 216"/>
              <a:gd name="T11" fmla="*/ 0 h 172"/>
              <a:gd name="T12" fmla="*/ 153 w 216"/>
              <a:gd name="T13" fmla="*/ 9 h 172"/>
              <a:gd name="T14" fmla="*/ 156 w 216"/>
              <a:gd name="T15" fmla="*/ 19 h 172"/>
              <a:gd name="T16" fmla="*/ 190 w 216"/>
              <a:gd name="T17" fmla="*/ 19 h 172"/>
              <a:gd name="T18" fmla="*/ 215 w 216"/>
              <a:gd name="T19" fmla="*/ 146 h 172"/>
              <a:gd name="T20" fmla="*/ 190 w 216"/>
              <a:gd name="T21" fmla="*/ 171 h 172"/>
              <a:gd name="T22" fmla="*/ 25 w 216"/>
              <a:gd name="T23" fmla="*/ 28 h 172"/>
              <a:gd name="T24" fmla="*/ 8 w 216"/>
              <a:gd name="T25" fmla="*/ 146 h 172"/>
              <a:gd name="T26" fmla="*/ 25 w 216"/>
              <a:gd name="T27" fmla="*/ 163 h 172"/>
              <a:gd name="T28" fmla="*/ 190 w 216"/>
              <a:gd name="T29" fmla="*/ 163 h 172"/>
              <a:gd name="T30" fmla="*/ 207 w 216"/>
              <a:gd name="T31" fmla="*/ 44 h 172"/>
              <a:gd name="T32" fmla="*/ 190 w 216"/>
              <a:gd name="T33" fmla="*/ 28 h 172"/>
              <a:gd name="T34" fmla="*/ 145 w 216"/>
              <a:gd name="T35" fmla="*/ 11 h 172"/>
              <a:gd name="T36" fmla="*/ 141 w 216"/>
              <a:gd name="T37" fmla="*/ 8 h 172"/>
              <a:gd name="T38" fmla="*/ 74 w 216"/>
              <a:gd name="T39" fmla="*/ 8 h 172"/>
              <a:gd name="T40" fmla="*/ 65 w 216"/>
              <a:gd name="T41" fmla="*/ 28 h 172"/>
              <a:gd name="T42" fmla="*/ 108 w 216"/>
              <a:gd name="T43" fmla="*/ 146 h 172"/>
              <a:gd name="T44" fmla="*/ 70 w 216"/>
              <a:gd name="T45" fmla="*/ 55 h 172"/>
              <a:gd name="T46" fmla="*/ 160 w 216"/>
              <a:gd name="T47" fmla="*/ 93 h 172"/>
              <a:gd name="T48" fmla="*/ 108 w 216"/>
              <a:gd name="T49" fmla="*/ 146 h 172"/>
              <a:gd name="T50" fmla="*/ 108 w 216"/>
              <a:gd name="T51" fmla="*/ 48 h 172"/>
              <a:gd name="T52" fmla="*/ 76 w 216"/>
              <a:gd name="T53" fmla="*/ 124 h 172"/>
              <a:gd name="T54" fmla="*/ 152 w 216"/>
              <a:gd name="T55" fmla="*/ 93 h 172"/>
              <a:gd name="T56" fmla="*/ 185 w 216"/>
              <a:gd name="T57" fmla="*/ 43 h 172"/>
              <a:gd name="T58" fmla="*/ 180 w 216"/>
              <a:gd name="T59" fmla="*/ 56 h 172"/>
              <a:gd name="T60" fmla="*/ 193 w 216"/>
              <a:gd name="T61" fmla="*/ 51 h 172"/>
              <a:gd name="T62" fmla="*/ 185 w 216"/>
              <a:gd name="T63" fmla="*/ 43 h 1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216" h="172">
                <a:moveTo>
                  <a:pt x="190" y="171"/>
                </a:moveTo>
                <a:lnTo>
                  <a:pt x="25" y="171"/>
                </a:lnTo>
                <a:lnTo>
                  <a:pt x="25" y="171"/>
                </a:lnTo>
                <a:cubicBezTo>
                  <a:pt x="11" y="171"/>
                  <a:pt x="0" y="160"/>
                  <a:pt x="0" y="146"/>
                </a:cubicBezTo>
                <a:lnTo>
                  <a:pt x="0" y="44"/>
                </a:lnTo>
                <a:lnTo>
                  <a:pt x="0" y="44"/>
                </a:lnTo>
                <a:cubicBezTo>
                  <a:pt x="0" y="31"/>
                  <a:pt x="11" y="19"/>
                  <a:pt x="25" y="19"/>
                </a:cubicBezTo>
                <a:lnTo>
                  <a:pt x="59" y="19"/>
                </a:lnTo>
                <a:lnTo>
                  <a:pt x="62" y="9"/>
                </a:lnTo>
                <a:lnTo>
                  <a:pt x="62" y="9"/>
                </a:lnTo>
                <a:cubicBezTo>
                  <a:pt x="63" y="4"/>
                  <a:pt x="68" y="0"/>
                  <a:pt x="74" y="0"/>
                </a:cubicBezTo>
                <a:lnTo>
                  <a:pt x="141" y="0"/>
                </a:lnTo>
                <a:lnTo>
                  <a:pt x="141" y="0"/>
                </a:lnTo>
                <a:cubicBezTo>
                  <a:pt x="147" y="0"/>
                  <a:pt x="152" y="4"/>
                  <a:pt x="153" y="9"/>
                </a:cubicBezTo>
                <a:lnTo>
                  <a:pt x="154" y="10"/>
                </a:lnTo>
                <a:lnTo>
                  <a:pt x="156" y="19"/>
                </a:lnTo>
                <a:lnTo>
                  <a:pt x="190" y="19"/>
                </a:lnTo>
                <a:lnTo>
                  <a:pt x="190" y="19"/>
                </a:lnTo>
                <a:cubicBezTo>
                  <a:pt x="204" y="19"/>
                  <a:pt x="215" y="31"/>
                  <a:pt x="215" y="44"/>
                </a:cubicBezTo>
                <a:lnTo>
                  <a:pt x="215" y="146"/>
                </a:lnTo>
                <a:lnTo>
                  <a:pt x="215" y="146"/>
                </a:lnTo>
                <a:cubicBezTo>
                  <a:pt x="215" y="160"/>
                  <a:pt x="204" y="171"/>
                  <a:pt x="190" y="171"/>
                </a:cubicBezTo>
                <a:close/>
                <a:moveTo>
                  <a:pt x="25" y="28"/>
                </a:moveTo>
                <a:lnTo>
                  <a:pt x="25" y="28"/>
                </a:lnTo>
                <a:cubicBezTo>
                  <a:pt x="15" y="28"/>
                  <a:pt x="8" y="35"/>
                  <a:pt x="8" y="44"/>
                </a:cubicBezTo>
                <a:lnTo>
                  <a:pt x="8" y="146"/>
                </a:lnTo>
                <a:lnTo>
                  <a:pt x="8" y="146"/>
                </a:lnTo>
                <a:cubicBezTo>
                  <a:pt x="8" y="155"/>
                  <a:pt x="15" y="163"/>
                  <a:pt x="25" y="163"/>
                </a:cubicBezTo>
                <a:lnTo>
                  <a:pt x="190" y="163"/>
                </a:lnTo>
                <a:lnTo>
                  <a:pt x="190" y="163"/>
                </a:lnTo>
                <a:cubicBezTo>
                  <a:pt x="200" y="163"/>
                  <a:pt x="207" y="155"/>
                  <a:pt x="207" y="146"/>
                </a:cubicBezTo>
                <a:lnTo>
                  <a:pt x="207" y="44"/>
                </a:lnTo>
                <a:lnTo>
                  <a:pt x="207" y="44"/>
                </a:lnTo>
                <a:cubicBezTo>
                  <a:pt x="207" y="35"/>
                  <a:pt x="200" y="28"/>
                  <a:pt x="190" y="28"/>
                </a:cubicBezTo>
                <a:lnTo>
                  <a:pt x="150" y="28"/>
                </a:lnTo>
                <a:lnTo>
                  <a:pt x="145" y="11"/>
                </a:lnTo>
                <a:lnTo>
                  <a:pt x="145" y="11"/>
                </a:lnTo>
                <a:cubicBezTo>
                  <a:pt x="145" y="9"/>
                  <a:pt x="143" y="8"/>
                  <a:pt x="141" y="8"/>
                </a:cubicBezTo>
                <a:lnTo>
                  <a:pt x="74" y="8"/>
                </a:lnTo>
                <a:lnTo>
                  <a:pt x="74" y="8"/>
                </a:lnTo>
                <a:cubicBezTo>
                  <a:pt x="72" y="8"/>
                  <a:pt x="70" y="9"/>
                  <a:pt x="70" y="11"/>
                </a:cubicBezTo>
                <a:lnTo>
                  <a:pt x="65" y="28"/>
                </a:lnTo>
                <a:lnTo>
                  <a:pt x="25" y="28"/>
                </a:lnTo>
                <a:close/>
                <a:moveTo>
                  <a:pt x="108" y="146"/>
                </a:moveTo>
                <a:lnTo>
                  <a:pt x="108" y="146"/>
                </a:lnTo>
                <a:cubicBezTo>
                  <a:pt x="61" y="146"/>
                  <a:pt x="37" y="89"/>
                  <a:pt x="70" y="55"/>
                </a:cubicBezTo>
                <a:lnTo>
                  <a:pt x="70" y="55"/>
                </a:lnTo>
                <a:cubicBezTo>
                  <a:pt x="104" y="22"/>
                  <a:pt x="160" y="46"/>
                  <a:pt x="160" y="93"/>
                </a:cubicBezTo>
                <a:lnTo>
                  <a:pt x="160" y="93"/>
                </a:lnTo>
                <a:cubicBezTo>
                  <a:pt x="160" y="122"/>
                  <a:pt x="136" y="146"/>
                  <a:pt x="108" y="146"/>
                </a:cubicBezTo>
                <a:close/>
                <a:moveTo>
                  <a:pt x="108" y="48"/>
                </a:moveTo>
                <a:lnTo>
                  <a:pt x="108" y="48"/>
                </a:lnTo>
                <a:cubicBezTo>
                  <a:pt x="68" y="48"/>
                  <a:pt x="48" y="96"/>
                  <a:pt x="76" y="124"/>
                </a:cubicBezTo>
                <a:lnTo>
                  <a:pt x="76" y="124"/>
                </a:lnTo>
                <a:cubicBezTo>
                  <a:pt x="104" y="152"/>
                  <a:pt x="152" y="133"/>
                  <a:pt x="152" y="93"/>
                </a:cubicBezTo>
                <a:lnTo>
                  <a:pt x="152" y="93"/>
                </a:lnTo>
                <a:cubicBezTo>
                  <a:pt x="152" y="68"/>
                  <a:pt x="132" y="48"/>
                  <a:pt x="108" y="48"/>
                </a:cubicBezTo>
                <a:close/>
                <a:moveTo>
                  <a:pt x="185" y="43"/>
                </a:moveTo>
                <a:lnTo>
                  <a:pt x="185" y="43"/>
                </a:lnTo>
                <a:cubicBezTo>
                  <a:pt x="178" y="43"/>
                  <a:pt x="175" y="52"/>
                  <a:pt x="180" y="56"/>
                </a:cubicBezTo>
                <a:lnTo>
                  <a:pt x="180" y="56"/>
                </a:lnTo>
                <a:cubicBezTo>
                  <a:pt x="184" y="61"/>
                  <a:pt x="193" y="58"/>
                  <a:pt x="193" y="51"/>
                </a:cubicBezTo>
                <a:lnTo>
                  <a:pt x="193" y="51"/>
                </a:lnTo>
                <a:cubicBezTo>
                  <a:pt x="193" y="46"/>
                  <a:pt x="189" y="43"/>
                  <a:pt x="185" y="43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/>
          <a:p>
            <a:endParaRPr lang="en-US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5" name="Freeform 222"/>
          <p:cNvSpPr>
            <a:spLocks noChangeArrowheads="1"/>
          </p:cNvSpPr>
          <p:nvPr/>
        </p:nvSpPr>
        <p:spPr bwMode="auto">
          <a:xfrm>
            <a:off x="9037875" y="2457238"/>
            <a:ext cx="268410" cy="262930"/>
          </a:xfrm>
          <a:custGeom>
            <a:avLst/>
            <a:gdLst>
              <a:gd name="T0" fmla="*/ 186 w 216"/>
              <a:gd name="T1" fmla="*/ 0 h 210"/>
              <a:gd name="T2" fmla="*/ 29 w 216"/>
              <a:gd name="T3" fmla="*/ 0 h 210"/>
              <a:gd name="T4" fmla="*/ 29 w 216"/>
              <a:gd name="T5" fmla="*/ 0 h 210"/>
              <a:gd name="T6" fmla="*/ 0 w 216"/>
              <a:gd name="T7" fmla="*/ 29 h 210"/>
              <a:gd name="T8" fmla="*/ 0 w 216"/>
              <a:gd name="T9" fmla="*/ 136 h 210"/>
              <a:gd name="T10" fmla="*/ 0 w 216"/>
              <a:gd name="T11" fmla="*/ 136 h 210"/>
              <a:gd name="T12" fmla="*/ 29 w 216"/>
              <a:gd name="T13" fmla="*/ 165 h 210"/>
              <a:gd name="T14" fmla="*/ 32 w 216"/>
              <a:gd name="T15" fmla="*/ 165 h 210"/>
              <a:gd name="T16" fmla="*/ 32 w 216"/>
              <a:gd name="T17" fmla="*/ 209 h 210"/>
              <a:gd name="T18" fmla="*/ 96 w 216"/>
              <a:gd name="T19" fmla="*/ 165 h 210"/>
              <a:gd name="T20" fmla="*/ 186 w 216"/>
              <a:gd name="T21" fmla="*/ 165 h 210"/>
              <a:gd name="T22" fmla="*/ 186 w 216"/>
              <a:gd name="T23" fmla="*/ 165 h 210"/>
              <a:gd name="T24" fmla="*/ 215 w 216"/>
              <a:gd name="T25" fmla="*/ 136 h 210"/>
              <a:gd name="T26" fmla="*/ 215 w 216"/>
              <a:gd name="T27" fmla="*/ 29 h 210"/>
              <a:gd name="T28" fmla="*/ 215 w 216"/>
              <a:gd name="T29" fmla="*/ 29 h 210"/>
              <a:gd name="T30" fmla="*/ 186 w 216"/>
              <a:gd name="T31" fmla="*/ 0 h 210"/>
              <a:gd name="T32" fmla="*/ 207 w 216"/>
              <a:gd name="T33" fmla="*/ 136 h 210"/>
              <a:gd name="T34" fmla="*/ 207 w 216"/>
              <a:gd name="T35" fmla="*/ 136 h 210"/>
              <a:gd name="T36" fmla="*/ 186 w 216"/>
              <a:gd name="T37" fmla="*/ 157 h 210"/>
              <a:gd name="T38" fmla="*/ 93 w 216"/>
              <a:gd name="T39" fmla="*/ 157 h 210"/>
              <a:gd name="T40" fmla="*/ 40 w 216"/>
              <a:gd name="T41" fmla="*/ 193 h 210"/>
              <a:gd name="T42" fmla="*/ 41 w 216"/>
              <a:gd name="T43" fmla="*/ 157 h 210"/>
              <a:gd name="T44" fmla="*/ 29 w 216"/>
              <a:gd name="T45" fmla="*/ 157 h 210"/>
              <a:gd name="T46" fmla="*/ 29 w 216"/>
              <a:gd name="T47" fmla="*/ 157 h 210"/>
              <a:gd name="T48" fmla="*/ 8 w 216"/>
              <a:gd name="T49" fmla="*/ 136 h 210"/>
              <a:gd name="T50" fmla="*/ 8 w 216"/>
              <a:gd name="T51" fmla="*/ 29 h 210"/>
              <a:gd name="T52" fmla="*/ 8 w 216"/>
              <a:gd name="T53" fmla="*/ 29 h 210"/>
              <a:gd name="T54" fmla="*/ 29 w 216"/>
              <a:gd name="T55" fmla="*/ 8 h 210"/>
              <a:gd name="T56" fmla="*/ 186 w 216"/>
              <a:gd name="T57" fmla="*/ 8 h 210"/>
              <a:gd name="T58" fmla="*/ 186 w 216"/>
              <a:gd name="T59" fmla="*/ 8 h 210"/>
              <a:gd name="T60" fmla="*/ 207 w 216"/>
              <a:gd name="T61" fmla="*/ 29 h 210"/>
              <a:gd name="T62" fmla="*/ 207 w 216"/>
              <a:gd name="T63" fmla="*/ 136 h 210"/>
              <a:gd name="T64" fmla="*/ 78 w 216"/>
              <a:gd name="T65" fmla="*/ 80 h 210"/>
              <a:gd name="T66" fmla="*/ 78 w 216"/>
              <a:gd name="T67" fmla="*/ 80 h 210"/>
              <a:gd name="T68" fmla="*/ 57 w 216"/>
              <a:gd name="T69" fmla="*/ 88 h 210"/>
              <a:gd name="T70" fmla="*/ 57 w 216"/>
              <a:gd name="T71" fmla="*/ 88 h 210"/>
              <a:gd name="T72" fmla="*/ 65 w 216"/>
              <a:gd name="T73" fmla="*/ 67 h 210"/>
              <a:gd name="T74" fmla="*/ 65 w 216"/>
              <a:gd name="T75" fmla="*/ 67 h 210"/>
              <a:gd name="T76" fmla="*/ 78 w 216"/>
              <a:gd name="T77" fmla="*/ 80 h 210"/>
              <a:gd name="T78" fmla="*/ 120 w 216"/>
              <a:gd name="T79" fmla="*/ 80 h 210"/>
              <a:gd name="T80" fmla="*/ 120 w 216"/>
              <a:gd name="T81" fmla="*/ 80 h 210"/>
              <a:gd name="T82" fmla="*/ 99 w 216"/>
              <a:gd name="T83" fmla="*/ 88 h 210"/>
              <a:gd name="T84" fmla="*/ 99 w 216"/>
              <a:gd name="T85" fmla="*/ 88 h 210"/>
              <a:gd name="T86" fmla="*/ 108 w 216"/>
              <a:gd name="T87" fmla="*/ 67 h 210"/>
              <a:gd name="T88" fmla="*/ 108 w 216"/>
              <a:gd name="T89" fmla="*/ 67 h 210"/>
              <a:gd name="T90" fmla="*/ 120 w 216"/>
              <a:gd name="T91" fmla="*/ 80 h 210"/>
              <a:gd name="T92" fmla="*/ 162 w 216"/>
              <a:gd name="T93" fmla="*/ 81 h 210"/>
              <a:gd name="T94" fmla="*/ 162 w 216"/>
              <a:gd name="T95" fmla="*/ 81 h 210"/>
              <a:gd name="T96" fmla="*/ 141 w 216"/>
              <a:gd name="T97" fmla="*/ 90 h 210"/>
              <a:gd name="T98" fmla="*/ 141 w 216"/>
              <a:gd name="T99" fmla="*/ 90 h 210"/>
              <a:gd name="T100" fmla="*/ 150 w 216"/>
              <a:gd name="T101" fmla="*/ 69 h 210"/>
              <a:gd name="T102" fmla="*/ 150 w 216"/>
              <a:gd name="T103" fmla="*/ 69 h 210"/>
              <a:gd name="T104" fmla="*/ 162 w 216"/>
              <a:gd name="T105" fmla="*/ 81 h 2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216" h="210">
                <a:moveTo>
                  <a:pt x="186" y="0"/>
                </a:moveTo>
                <a:lnTo>
                  <a:pt x="29" y="0"/>
                </a:lnTo>
                <a:lnTo>
                  <a:pt x="29" y="0"/>
                </a:lnTo>
                <a:cubicBezTo>
                  <a:pt x="13" y="0"/>
                  <a:pt x="0" y="13"/>
                  <a:pt x="0" y="29"/>
                </a:cubicBezTo>
                <a:lnTo>
                  <a:pt x="0" y="136"/>
                </a:lnTo>
                <a:lnTo>
                  <a:pt x="0" y="136"/>
                </a:lnTo>
                <a:cubicBezTo>
                  <a:pt x="0" y="152"/>
                  <a:pt x="13" y="165"/>
                  <a:pt x="29" y="165"/>
                </a:cubicBezTo>
                <a:lnTo>
                  <a:pt x="32" y="165"/>
                </a:lnTo>
                <a:lnTo>
                  <a:pt x="32" y="209"/>
                </a:lnTo>
                <a:lnTo>
                  <a:pt x="96" y="165"/>
                </a:lnTo>
                <a:lnTo>
                  <a:pt x="186" y="165"/>
                </a:lnTo>
                <a:lnTo>
                  <a:pt x="186" y="165"/>
                </a:lnTo>
                <a:cubicBezTo>
                  <a:pt x="202" y="165"/>
                  <a:pt x="215" y="152"/>
                  <a:pt x="215" y="136"/>
                </a:cubicBezTo>
                <a:lnTo>
                  <a:pt x="215" y="29"/>
                </a:lnTo>
                <a:lnTo>
                  <a:pt x="215" y="29"/>
                </a:lnTo>
                <a:cubicBezTo>
                  <a:pt x="215" y="13"/>
                  <a:pt x="202" y="0"/>
                  <a:pt x="186" y="0"/>
                </a:cubicBezTo>
                <a:close/>
                <a:moveTo>
                  <a:pt x="207" y="136"/>
                </a:moveTo>
                <a:lnTo>
                  <a:pt x="207" y="136"/>
                </a:lnTo>
                <a:cubicBezTo>
                  <a:pt x="207" y="147"/>
                  <a:pt x="198" y="157"/>
                  <a:pt x="186" y="157"/>
                </a:cubicBezTo>
                <a:lnTo>
                  <a:pt x="93" y="157"/>
                </a:lnTo>
                <a:lnTo>
                  <a:pt x="40" y="193"/>
                </a:lnTo>
                <a:lnTo>
                  <a:pt x="41" y="157"/>
                </a:lnTo>
                <a:lnTo>
                  <a:pt x="29" y="157"/>
                </a:lnTo>
                <a:lnTo>
                  <a:pt x="29" y="157"/>
                </a:lnTo>
                <a:cubicBezTo>
                  <a:pt x="17" y="157"/>
                  <a:pt x="8" y="147"/>
                  <a:pt x="8" y="136"/>
                </a:cubicBezTo>
                <a:lnTo>
                  <a:pt x="8" y="29"/>
                </a:lnTo>
                <a:lnTo>
                  <a:pt x="8" y="29"/>
                </a:lnTo>
                <a:cubicBezTo>
                  <a:pt x="8" y="17"/>
                  <a:pt x="17" y="8"/>
                  <a:pt x="29" y="8"/>
                </a:cubicBezTo>
                <a:lnTo>
                  <a:pt x="186" y="8"/>
                </a:lnTo>
                <a:lnTo>
                  <a:pt x="186" y="8"/>
                </a:lnTo>
                <a:cubicBezTo>
                  <a:pt x="198" y="8"/>
                  <a:pt x="207" y="17"/>
                  <a:pt x="207" y="29"/>
                </a:cubicBezTo>
                <a:lnTo>
                  <a:pt x="207" y="136"/>
                </a:lnTo>
                <a:close/>
                <a:moveTo>
                  <a:pt x="78" y="80"/>
                </a:moveTo>
                <a:lnTo>
                  <a:pt x="78" y="80"/>
                </a:lnTo>
                <a:cubicBezTo>
                  <a:pt x="78" y="91"/>
                  <a:pt x="65" y="97"/>
                  <a:pt x="57" y="88"/>
                </a:cubicBezTo>
                <a:lnTo>
                  <a:pt x="57" y="88"/>
                </a:lnTo>
                <a:cubicBezTo>
                  <a:pt x="49" y="81"/>
                  <a:pt x="54" y="67"/>
                  <a:pt x="65" y="67"/>
                </a:cubicBezTo>
                <a:lnTo>
                  <a:pt x="65" y="67"/>
                </a:lnTo>
                <a:cubicBezTo>
                  <a:pt x="72" y="67"/>
                  <a:pt x="78" y="73"/>
                  <a:pt x="78" y="80"/>
                </a:cubicBezTo>
                <a:close/>
                <a:moveTo>
                  <a:pt x="120" y="80"/>
                </a:moveTo>
                <a:lnTo>
                  <a:pt x="120" y="80"/>
                </a:lnTo>
                <a:cubicBezTo>
                  <a:pt x="120" y="91"/>
                  <a:pt x="107" y="97"/>
                  <a:pt x="99" y="88"/>
                </a:cubicBezTo>
                <a:lnTo>
                  <a:pt x="99" y="88"/>
                </a:lnTo>
                <a:cubicBezTo>
                  <a:pt x="91" y="81"/>
                  <a:pt x="97" y="67"/>
                  <a:pt x="108" y="67"/>
                </a:cubicBezTo>
                <a:lnTo>
                  <a:pt x="108" y="67"/>
                </a:lnTo>
                <a:cubicBezTo>
                  <a:pt x="114" y="67"/>
                  <a:pt x="120" y="73"/>
                  <a:pt x="120" y="80"/>
                </a:cubicBezTo>
                <a:close/>
                <a:moveTo>
                  <a:pt x="162" y="81"/>
                </a:moveTo>
                <a:lnTo>
                  <a:pt x="162" y="81"/>
                </a:lnTo>
                <a:cubicBezTo>
                  <a:pt x="162" y="93"/>
                  <a:pt x="149" y="98"/>
                  <a:pt x="141" y="90"/>
                </a:cubicBezTo>
                <a:lnTo>
                  <a:pt x="141" y="90"/>
                </a:lnTo>
                <a:cubicBezTo>
                  <a:pt x="133" y="82"/>
                  <a:pt x="138" y="69"/>
                  <a:pt x="150" y="69"/>
                </a:cubicBezTo>
                <a:lnTo>
                  <a:pt x="150" y="69"/>
                </a:lnTo>
                <a:cubicBezTo>
                  <a:pt x="156" y="69"/>
                  <a:pt x="162" y="74"/>
                  <a:pt x="162" y="81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/>
          <a:p>
            <a:endParaRPr lang="en-US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6" name="Freeform 160"/>
          <p:cNvSpPr>
            <a:spLocks noChangeArrowheads="1"/>
          </p:cNvSpPr>
          <p:nvPr/>
        </p:nvSpPr>
        <p:spPr bwMode="auto">
          <a:xfrm>
            <a:off x="9037875" y="4137418"/>
            <a:ext cx="257452" cy="219108"/>
          </a:xfrm>
          <a:custGeom>
            <a:avLst/>
            <a:gdLst>
              <a:gd name="T0" fmla="*/ 0 w 209"/>
              <a:gd name="T1" fmla="*/ 175 h 176"/>
              <a:gd name="T2" fmla="*/ 39 w 209"/>
              <a:gd name="T3" fmla="*/ 175 h 176"/>
              <a:gd name="T4" fmla="*/ 39 w 209"/>
              <a:gd name="T5" fmla="*/ 103 h 176"/>
              <a:gd name="T6" fmla="*/ 0 w 209"/>
              <a:gd name="T7" fmla="*/ 103 h 176"/>
              <a:gd name="T8" fmla="*/ 0 w 209"/>
              <a:gd name="T9" fmla="*/ 175 h 176"/>
              <a:gd name="T10" fmla="*/ 9 w 209"/>
              <a:gd name="T11" fmla="*/ 112 h 176"/>
              <a:gd name="T12" fmla="*/ 31 w 209"/>
              <a:gd name="T13" fmla="*/ 112 h 176"/>
              <a:gd name="T14" fmla="*/ 31 w 209"/>
              <a:gd name="T15" fmla="*/ 166 h 176"/>
              <a:gd name="T16" fmla="*/ 9 w 209"/>
              <a:gd name="T17" fmla="*/ 166 h 176"/>
              <a:gd name="T18" fmla="*/ 9 w 209"/>
              <a:gd name="T19" fmla="*/ 112 h 176"/>
              <a:gd name="T20" fmla="*/ 57 w 209"/>
              <a:gd name="T21" fmla="*/ 175 h 176"/>
              <a:gd name="T22" fmla="*/ 96 w 209"/>
              <a:gd name="T23" fmla="*/ 175 h 176"/>
              <a:gd name="T24" fmla="*/ 96 w 209"/>
              <a:gd name="T25" fmla="*/ 38 h 176"/>
              <a:gd name="T26" fmla="*/ 57 w 209"/>
              <a:gd name="T27" fmla="*/ 38 h 176"/>
              <a:gd name="T28" fmla="*/ 57 w 209"/>
              <a:gd name="T29" fmla="*/ 175 h 176"/>
              <a:gd name="T30" fmla="*/ 65 w 209"/>
              <a:gd name="T31" fmla="*/ 47 h 176"/>
              <a:gd name="T32" fmla="*/ 87 w 209"/>
              <a:gd name="T33" fmla="*/ 47 h 176"/>
              <a:gd name="T34" fmla="*/ 87 w 209"/>
              <a:gd name="T35" fmla="*/ 166 h 176"/>
              <a:gd name="T36" fmla="*/ 65 w 209"/>
              <a:gd name="T37" fmla="*/ 166 h 176"/>
              <a:gd name="T38" fmla="*/ 65 w 209"/>
              <a:gd name="T39" fmla="*/ 47 h 176"/>
              <a:gd name="T40" fmla="*/ 169 w 209"/>
              <a:gd name="T41" fmla="*/ 69 h 176"/>
              <a:gd name="T42" fmla="*/ 169 w 209"/>
              <a:gd name="T43" fmla="*/ 175 h 176"/>
              <a:gd name="T44" fmla="*/ 208 w 209"/>
              <a:gd name="T45" fmla="*/ 175 h 176"/>
              <a:gd name="T46" fmla="*/ 208 w 209"/>
              <a:gd name="T47" fmla="*/ 69 h 176"/>
              <a:gd name="T48" fmla="*/ 169 w 209"/>
              <a:gd name="T49" fmla="*/ 69 h 176"/>
              <a:gd name="T50" fmla="*/ 200 w 209"/>
              <a:gd name="T51" fmla="*/ 166 h 176"/>
              <a:gd name="T52" fmla="*/ 177 w 209"/>
              <a:gd name="T53" fmla="*/ 166 h 176"/>
              <a:gd name="T54" fmla="*/ 177 w 209"/>
              <a:gd name="T55" fmla="*/ 77 h 176"/>
              <a:gd name="T56" fmla="*/ 200 w 209"/>
              <a:gd name="T57" fmla="*/ 77 h 176"/>
              <a:gd name="T58" fmla="*/ 200 w 209"/>
              <a:gd name="T59" fmla="*/ 166 h 176"/>
              <a:gd name="T60" fmla="*/ 113 w 209"/>
              <a:gd name="T61" fmla="*/ 175 h 176"/>
              <a:gd name="T62" fmla="*/ 152 w 209"/>
              <a:gd name="T63" fmla="*/ 175 h 176"/>
              <a:gd name="T64" fmla="*/ 152 w 209"/>
              <a:gd name="T65" fmla="*/ 0 h 176"/>
              <a:gd name="T66" fmla="*/ 113 w 209"/>
              <a:gd name="T67" fmla="*/ 0 h 176"/>
              <a:gd name="T68" fmla="*/ 113 w 209"/>
              <a:gd name="T69" fmla="*/ 175 h 176"/>
              <a:gd name="T70" fmla="*/ 121 w 209"/>
              <a:gd name="T71" fmla="*/ 8 h 176"/>
              <a:gd name="T72" fmla="*/ 144 w 209"/>
              <a:gd name="T73" fmla="*/ 8 h 176"/>
              <a:gd name="T74" fmla="*/ 144 w 209"/>
              <a:gd name="T75" fmla="*/ 166 h 176"/>
              <a:gd name="T76" fmla="*/ 121 w 209"/>
              <a:gd name="T77" fmla="*/ 166 h 176"/>
              <a:gd name="T78" fmla="*/ 121 w 209"/>
              <a:gd name="T79" fmla="*/ 8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209" h="176">
                <a:moveTo>
                  <a:pt x="0" y="175"/>
                </a:moveTo>
                <a:lnTo>
                  <a:pt x="39" y="175"/>
                </a:lnTo>
                <a:lnTo>
                  <a:pt x="39" y="103"/>
                </a:lnTo>
                <a:lnTo>
                  <a:pt x="0" y="103"/>
                </a:lnTo>
                <a:lnTo>
                  <a:pt x="0" y="175"/>
                </a:lnTo>
                <a:close/>
                <a:moveTo>
                  <a:pt x="9" y="112"/>
                </a:moveTo>
                <a:lnTo>
                  <a:pt x="31" y="112"/>
                </a:lnTo>
                <a:lnTo>
                  <a:pt x="31" y="166"/>
                </a:lnTo>
                <a:lnTo>
                  <a:pt x="9" y="166"/>
                </a:lnTo>
                <a:lnTo>
                  <a:pt x="9" y="112"/>
                </a:lnTo>
                <a:close/>
                <a:moveTo>
                  <a:pt x="57" y="175"/>
                </a:moveTo>
                <a:lnTo>
                  <a:pt x="96" y="175"/>
                </a:lnTo>
                <a:lnTo>
                  <a:pt x="96" y="38"/>
                </a:lnTo>
                <a:lnTo>
                  <a:pt x="57" y="38"/>
                </a:lnTo>
                <a:lnTo>
                  <a:pt x="57" y="175"/>
                </a:lnTo>
                <a:close/>
                <a:moveTo>
                  <a:pt x="65" y="47"/>
                </a:moveTo>
                <a:lnTo>
                  <a:pt x="87" y="47"/>
                </a:lnTo>
                <a:lnTo>
                  <a:pt x="87" y="166"/>
                </a:lnTo>
                <a:lnTo>
                  <a:pt x="65" y="166"/>
                </a:lnTo>
                <a:lnTo>
                  <a:pt x="65" y="47"/>
                </a:lnTo>
                <a:close/>
                <a:moveTo>
                  <a:pt x="169" y="69"/>
                </a:moveTo>
                <a:lnTo>
                  <a:pt x="169" y="175"/>
                </a:lnTo>
                <a:lnTo>
                  <a:pt x="208" y="175"/>
                </a:lnTo>
                <a:lnTo>
                  <a:pt x="208" y="69"/>
                </a:lnTo>
                <a:lnTo>
                  <a:pt x="169" y="69"/>
                </a:lnTo>
                <a:close/>
                <a:moveTo>
                  <a:pt x="200" y="166"/>
                </a:moveTo>
                <a:lnTo>
                  <a:pt x="177" y="166"/>
                </a:lnTo>
                <a:lnTo>
                  <a:pt x="177" y="77"/>
                </a:lnTo>
                <a:lnTo>
                  <a:pt x="200" y="77"/>
                </a:lnTo>
                <a:lnTo>
                  <a:pt x="200" y="166"/>
                </a:lnTo>
                <a:close/>
                <a:moveTo>
                  <a:pt x="113" y="175"/>
                </a:moveTo>
                <a:lnTo>
                  <a:pt x="152" y="175"/>
                </a:lnTo>
                <a:lnTo>
                  <a:pt x="152" y="0"/>
                </a:lnTo>
                <a:lnTo>
                  <a:pt x="113" y="0"/>
                </a:lnTo>
                <a:lnTo>
                  <a:pt x="113" y="175"/>
                </a:lnTo>
                <a:close/>
                <a:moveTo>
                  <a:pt x="121" y="8"/>
                </a:moveTo>
                <a:lnTo>
                  <a:pt x="144" y="8"/>
                </a:lnTo>
                <a:lnTo>
                  <a:pt x="144" y="166"/>
                </a:lnTo>
                <a:lnTo>
                  <a:pt x="121" y="166"/>
                </a:lnTo>
                <a:lnTo>
                  <a:pt x="121" y="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/>
          <a:p>
            <a:endParaRPr lang="en-US"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51213" y="-28575"/>
            <a:ext cx="4340787" cy="3060411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1782944" y="360305"/>
            <a:ext cx="7006379" cy="61709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4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一、今古各有傳承，義不相混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4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二、鄭玄先通今文，後通古文</a:t>
            </a:r>
          </a:p>
          <a:p>
            <a:pPr marL="360000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1</a:t>
            </a:r>
            <a:r>
              <a:rPr lang="zh-TW" altLang="zh-TW" sz="20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、先受京氏《易》、公羊《春秋》</a:t>
            </a:r>
          </a:p>
          <a:p>
            <a:pPr marL="360000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2</a:t>
            </a:r>
            <a:r>
              <a:rPr lang="zh-TW" altLang="zh-TW" sz="20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、再受《周官》、古文《尚書》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4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三、參合古今成一家之學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4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四、學者翕然歸之</a:t>
            </a:r>
          </a:p>
          <a:p>
            <a:pPr marL="360000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1</a:t>
            </a:r>
            <a:r>
              <a:rPr lang="zh-TW" altLang="zh-TW" sz="20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、鄭注《易》行而施、孟、梁丘、京不行</a:t>
            </a:r>
          </a:p>
          <a:p>
            <a:pPr marL="360000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2</a:t>
            </a:r>
            <a:r>
              <a:rPr lang="zh-TW" altLang="zh-TW" sz="20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、鄭注《書》行而大、小夏侯不行</a:t>
            </a:r>
          </a:p>
          <a:p>
            <a:pPr marL="360000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3</a:t>
            </a:r>
            <a:r>
              <a:rPr lang="zh-TW" altLang="zh-TW" sz="20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、鄭《詩箋》行而魯、齊、韓不行</a:t>
            </a:r>
          </a:p>
          <a:p>
            <a:pPr marL="360000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4</a:t>
            </a:r>
            <a:r>
              <a:rPr lang="zh-TW" altLang="zh-TW" sz="20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、鄭注《禮》行而大、小戴不行</a:t>
            </a:r>
          </a:p>
          <a:p>
            <a:pPr marL="360000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5</a:t>
            </a:r>
            <a:r>
              <a:rPr lang="zh-TW" altLang="zh-TW" sz="20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、鄭注《論語》行而齊、魯不行</a:t>
            </a:r>
          </a:p>
          <a:p>
            <a:pPr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</a:pPr>
            <a:r>
              <a:rPr lang="zh-TW" altLang="zh-TW" sz="24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五、漢經學至鄭玄而一變</a:t>
            </a:r>
            <a:endParaRPr lang="zh-TW" altLang="zh-TW" sz="2400" kern="100" dirty="0">
              <a:effectLst/>
              <a:latin typeface="Times New Roman" panose="02020603050405020304" pitchFamily="18" charset="0"/>
              <a:ea typeface="新細明體" panose="02020500000000000000" pitchFamily="18" charset="-120"/>
            </a:endParaRPr>
          </a:p>
        </p:txBody>
      </p:sp>
    </p:spTree>
    <p:custDataLst>
      <p:tags r:id="rId1"/>
    </p:custData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25" grpId="0" animBg="1"/>
      <p:bldP spid="2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0800" y="-28575"/>
            <a:ext cx="12293600" cy="6915150"/>
          </a:xfrm>
          <a:prstGeom prst="rect">
            <a:avLst/>
          </a:prstGeom>
        </p:spPr>
      </p:pic>
      <p:sp>
        <p:nvSpPr>
          <p:cNvPr id="17" name="TextBox 32"/>
          <p:cNvSpPr txBox="1">
            <a:spLocks noChangeArrowheads="1"/>
          </p:cNvSpPr>
          <p:nvPr/>
        </p:nvSpPr>
        <p:spPr bwMode="auto">
          <a:xfrm>
            <a:off x="4363329" y="3190834"/>
            <a:ext cx="530161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dist"/>
            <a:r>
              <a:rPr lang="zh-TW" altLang="zh-TW" sz="4000" dirty="0"/>
              <a:t>鄭玄之評價</a:t>
            </a:r>
            <a:endParaRPr lang="zh-CN" altLang="en-US" sz="4000" b="1" dirty="0">
              <a:solidFill>
                <a:schemeClr val="tx1">
                  <a:lumMod val="75000"/>
                  <a:lumOff val="25000"/>
                </a:schemeClr>
              </a:solidFill>
              <a:latin typeface="仿宋" panose="02010609060101010101" charset="-122"/>
              <a:ea typeface="仿宋" panose="02010609060101010101" charset="-122"/>
              <a:cs typeface="Yuanti SC" charset="-122"/>
              <a:sym typeface="+mn-ea"/>
            </a:endParaRPr>
          </a:p>
        </p:txBody>
      </p:sp>
      <p:grpSp>
        <p:nvGrpSpPr>
          <p:cNvPr id="6" name="组合 5"/>
          <p:cNvGrpSpPr/>
          <p:nvPr/>
        </p:nvGrpSpPr>
        <p:grpSpPr>
          <a:xfrm rot="2820000">
            <a:off x="1731646" y="2064698"/>
            <a:ext cx="2628900" cy="2493645"/>
            <a:chOff x="2646" y="3580"/>
            <a:chExt cx="4140" cy="3927"/>
          </a:xfrm>
        </p:grpSpPr>
        <p:sp>
          <p:nvSpPr>
            <p:cNvPr id="9" name="椭圆 8"/>
            <p:cNvSpPr/>
            <p:nvPr/>
          </p:nvSpPr>
          <p:spPr>
            <a:xfrm>
              <a:off x="2646" y="3580"/>
              <a:ext cx="3446" cy="3594"/>
            </a:xfrm>
            <a:prstGeom prst="ellipse">
              <a:avLst/>
            </a:prstGeom>
            <a:solidFill>
              <a:srgbClr val="C0C9B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3340" y="3913"/>
              <a:ext cx="3446" cy="3594"/>
            </a:xfrm>
            <a:prstGeom prst="ellipse">
              <a:avLst/>
            </a:prstGeom>
            <a:noFill/>
            <a:ln>
              <a:solidFill>
                <a:srgbClr val="90A08D"/>
              </a:solidFill>
              <a:prstDash val="lg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7" name="文本框 6"/>
          <p:cNvSpPr txBox="1"/>
          <p:nvPr/>
        </p:nvSpPr>
        <p:spPr>
          <a:xfrm>
            <a:off x="3046095" y="2870200"/>
            <a:ext cx="1034257" cy="1107996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eaLnBrk="1" hangingPunct="1"/>
            <a:r>
              <a:rPr lang="zh-TW" altLang="en-US" sz="6600" b="1" dirty="0">
                <a:solidFill>
                  <a:schemeClr val="bg1"/>
                </a:solidFill>
                <a:latin typeface="Yuanti SC" charset="-122"/>
                <a:ea typeface="Yuanti SC" charset="-122"/>
                <a:cs typeface="Yuanti SC" charset="-122"/>
                <a:sym typeface="+mn-ea"/>
              </a:rPr>
              <a:t>肆</a:t>
            </a:r>
            <a:endParaRPr lang="en-US" altLang="zh-CN" sz="6600" b="1" dirty="0">
              <a:solidFill>
                <a:schemeClr val="bg1"/>
              </a:solidFill>
              <a:latin typeface="Yuanti SC" charset="-122"/>
              <a:ea typeface="Yuanti SC" charset="-122"/>
              <a:cs typeface="Yuanti SC" charset="-122"/>
              <a:sym typeface="+mn-ea"/>
            </a:endParaRPr>
          </a:p>
        </p:txBody>
      </p:sp>
      <p:cxnSp>
        <p:nvCxnSpPr>
          <p:cNvPr id="8" name="直接连接符 7"/>
          <p:cNvCxnSpPr/>
          <p:nvPr/>
        </p:nvCxnSpPr>
        <p:spPr>
          <a:xfrm flipH="1">
            <a:off x="10344150" y="512318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 flipH="1">
            <a:off x="10562590" y="470598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H="1">
            <a:off x="-50800" y="-2857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>
            <a:off x="167640" y="-44577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674719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/>
      </p:transition>
    </mc:Choice>
    <mc:Fallback xmlns="">
      <p:transition spd="slow" advClick="0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直接连接符 10"/>
          <p:cNvCxnSpPr/>
          <p:nvPr/>
        </p:nvCxnSpPr>
        <p:spPr>
          <a:xfrm flipH="1">
            <a:off x="-50800" y="-2857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>
            <a:off x="167640" y="-44577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 flipH="1">
            <a:off x="10599420" y="551561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/>
        </p:nvCxnSpPr>
        <p:spPr>
          <a:xfrm flipH="1">
            <a:off x="10817860" y="509841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组合 5"/>
          <p:cNvGrpSpPr/>
          <p:nvPr/>
        </p:nvGrpSpPr>
        <p:grpSpPr>
          <a:xfrm rot="2820000">
            <a:off x="496888" y="424815"/>
            <a:ext cx="738505" cy="701040"/>
            <a:chOff x="2646" y="3580"/>
            <a:chExt cx="4140" cy="3927"/>
          </a:xfrm>
        </p:grpSpPr>
        <p:sp>
          <p:nvSpPr>
            <p:cNvPr id="9" name="椭圆 8"/>
            <p:cNvSpPr/>
            <p:nvPr/>
          </p:nvSpPr>
          <p:spPr>
            <a:xfrm>
              <a:off x="2646" y="3580"/>
              <a:ext cx="3446" cy="3594"/>
            </a:xfrm>
            <a:prstGeom prst="ellipse">
              <a:avLst/>
            </a:prstGeom>
            <a:solidFill>
              <a:srgbClr val="C0C9B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3340" y="3913"/>
              <a:ext cx="3446" cy="3594"/>
            </a:xfrm>
            <a:prstGeom prst="ellipse">
              <a:avLst/>
            </a:prstGeom>
            <a:noFill/>
            <a:ln>
              <a:solidFill>
                <a:srgbClr val="90A08D"/>
              </a:solidFill>
              <a:prstDash val="lg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4" name="矩形 43"/>
          <p:cNvSpPr/>
          <p:nvPr/>
        </p:nvSpPr>
        <p:spPr>
          <a:xfrm>
            <a:off x="1918761" y="569392"/>
            <a:ext cx="6096000" cy="6093976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4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一、兼融古今，顓門之學遂亡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4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二、若無鄭注，無從見顓門之學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4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三、鄭注得失互見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4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四、鄭注是經學小統一時代</a:t>
            </a:r>
          </a:p>
          <a:p>
            <a:pPr marL="360000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1</a:t>
            </a:r>
            <a:r>
              <a:rPr lang="zh-TW" altLang="zh-TW" sz="20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、齊、魯宗之</a:t>
            </a:r>
          </a:p>
          <a:p>
            <a:pPr marL="360000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2</a:t>
            </a:r>
            <a:r>
              <a:rPr lang="zh-TW" altLang="zh-TW" sz="20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、好鄭玄者眾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4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五、與鄭注不同者</a:t>
            </a:r>
          </a:p>
          <a:p>
            <a:pPr marL="360000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1</a:t>
            </a:r>
            <a:r>
              <a:rPr lang="zh-TW" altLang="zh-TW" sz="20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、荀爽、虞翻以費、孟為主</a:t>
            </a:r>
          </a:p>
          <a:p>
            <a:pPr marL="360000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2</a:t>
            </a:r>
            <a:r>
              <a:rPr lang="zh-TW" altLang="zh-TW" sz="20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、王粲駁鄭注</a:t>
            </a:r>
          </a:p>
          <a:p>
            <a:pPr marL="360000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3</a:t>
            </a:r>
            <a:r>
              <a:rPr lang="zh-TW" altLang="zh-TW" sz="20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、王弼亦有不同</a:t>
            </a:r>
          </a:p>
          <a:p>
            <a:pPr marL="360000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4</a:t>
            </a:r>
            <a:r>
              <a:rPr lang="zh-TW" altLang="zh-TW" sz="20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、何晏不盡主鄭注</a:t>
            </a:r>
          </a:p>
          <a:p>
            <a:pPr marL="360000">
              <a:lnSpc>
                <a:spcPct val="150000"/>
              </a:lnSpc>
            </a:pPr>
            <a:r>
              <a:rPr lang="en-US" altLang="zh-TW" sz="20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5</a:t>
            </a:r>
            <a:r>
              <a:rPr lang="zh-TW" altLang="zh-TW" sz="2000" kern="100" dirty="0">
                <a:ea typeface="新細明體" panose="02020500000000000000" pitchFamily="18" charset="-120"/>
                <a:cs typeface="Times New Roman" panose="02020603050405020304" pitchFamily="18" charset="0"/>
              </a:rPr>
              <a:t>、王肅尤為敵者</a:t>
            </a:r>
            <a:endParaRPr lang="zh-TW" altLang="en-US" sz="2000" dirty="0"/>
          </a:p>
        </p:txBody>
      </p:sp>
      <p:sp>
        <p:nvSpPr>
          <p:cNvPr id="53" name="AutoShape 2" descr="梁滿倉：論王肅的經學思想- 每日頭條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TW" altLang="en-US"/>
          </a:p>
        </p:txBody>
      </p:sp>
      <p:pic>
        <p:nvPicPr>
          <p:cNvPr id="54" name="圖片 5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9729" y="2002212"/>
            <a:ext cx="3001251" cy="4317308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>
    <p:random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0800" y="-28575"/>
            <a:ext cx="12293600" cy="6915150"/>
          </a:xfrm>
          <a:prstGeom prst="rect">
            <a:avLst/>
          </a:prstGeom>
        </p:spPr>
      </p:pic>
      <p:sp>
        <p:nvSpPr>
          <p:cNvPr id="17" name="TextBox 32"/>
          <p:cNvSpPr txBox="1">
            <a:spLocks noChangeArrowheads="1"/>
          </p:cNvSpPr>
          <p:nvPr/>
        </p:nvSpPr>
        <p:spPr bwMode="auto">
          <a:xfrm>
            <a:off x="4363329" y="3190834"/>
            <a:ext cx="530161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dist"/>
            <a:r>
              <a:rPr lang="zh-TW" altLang="zh-TW" sz="4000" kern="100" dirty="0">
                <a:ea typeface="新細明體" panose="02020500000000000000" pitchFamily="18" charset="-120"/>
                <a:cs typeface="Times New Roman" panose="02020603050405020304" pitchFamily="18" charset="0"/>
              </a:rPr>
              <a:t>由鄭入王</a:t>
            </a:r>
            <a:endParaRPr lang="zh-CN" altLang="en-US" sz="4000" b="1" dirty="0">
              <a:solidFill>
                <a:schemeClr val="tx1">
                  <a:lumMod val="75000"/>
                  <a:lumOff val="25000"/>
                </a:schemeClr>
              </a:solidFill>
              <a:latin typeface="仿宋" panose="02010609060101010101" charset="-122"/>
              <a:ea typeface="仿宋" panose="02010609060101010101" charset="-122"/>
              <a:cs typeface="Yuanti SC" charset="-122"/>
              <a:sym typeface="+mn-ea"/>
            </a:endParaRPr>
          </a:p>
        </p:txBody>
      </p:sp>
      <p:grpSp>
        <p:nvGrpSpPr>
          <p:cNvPr id="6" name="组合 5"/>
          <p:cNvGrpSpPr/>
          <p:nvPr/>
        </p:nvGrpSpPr>
        <p:grpSpPr>
          <a:xfrm rot="2820000">
            <a:off x="1731646" y="2064698"/>
            <a:ext cx="2628900" cy="2493645"/>
            <a:chOff x="2646" y="3580"/>
            <a:chExt cx="4140" cy="3927"/>
          </a:xfrm>
        </p:grpSpPr>
        <p:sp>
          <p:nvSpPr>
            <p:cNvPr id="9" name="椭圆 8"/>
            <p:cNvSpPr/>
            <p:nvPr/>
          </p:nvSpPr>
          <p:spPr>
            <a:xfrm>
              <a:off x="2646" y="3580"/>
              <a:ext cx="3446" cy="3594"/>
            </a:xfrm>
            <a:prstGeom prst="ellipse">
              <a:avLst/>
            </a:prstGeom>
            <a:solidFill>
              <a:srgbClr val="C0C9B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3340" y="3913"/>
              <a:ext cx="3446" cy="3594"/>
            </a:xfrm>
            <a:prstGeom prst="ellipse">
              <a:avLst/>
            </a:prstGeom>
            <a:noFill/>
            <a:ln>
              <a:solidFill>
                <a:srgbClr val="90A08D"/>
              </a:solidFill>
              <a:prstDash val="lg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7" name="文本框 6"/>
          <p:cNvSpPr txBox="1"/>
          <p:nvPr/>
        </p:nvSpPr>
        <p:spPr>
          <a:xfrm>
            <a:off x="3046095" y="2870200"/>
            <a:ext cx="1034257" cy="1107996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eaLnBrk="1" hangingPunct="1"/>
            <a:r>
              <a:rPr lang="zh-TW" altLang="en-US" sz="6600" b="1" dirty="0">
                <a:solidFill>
                  <a:schemeClr val="bg1"/>
                </a:solidFill>
                <a:latin typeface="Yuanti SC" charset="-122"/>
                <a:ea typeface="Yuanti SC" charset="-122"/>
                <a:cs typeface="Yuanti SC" charset="-122"/>
                <a:sym typeface="+mn-ea"/>
              </a:rPr>
              <a:t>伍</a:t>
            </a:r>
            <a:endParaRPr lang="en-US" altLang="zh-CN" sz="6600" b="1" dirty="0">
              <a:solidFill>
                <a:schemeClr val="bg1"/>
              </a:solidFill>
              <a:latin typeface="Yuanti SC" charset="-122"/>
              <a:ea typeface="Yuanti SC" charset="-122"/>
              <a:cs typeface="Yuanti SC" charset="-122"/>
              <a:sym typeface="+mn-ea"/>
            </a:endParaRPr>
          </a:p>
        </p:txBody>
      </p:sp>
      <p:cxnSp>
        <p:nvCxnSpPr>
          <p:cNvPr id="8" name="直接连接符 7"/>
          <p:cNvCxnSpPr/>
          <p:nvPr/>
        </p:nvCxnSpPr>
        <p:spPr>
          <a:xfrm flipH="1">
            <a:off x="10344150" y="512318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 flipH="1">
            <a:off x="10562590" y="470598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H="1">
            <a:off x="-50800" y="-2857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>
            <a:off x="167640" y="-44577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2401472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/>
      </p:transition>
    </mc:Choice>
    <mc:Fallback xmlns="">
      <p:transition spd="slow" advClick="0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直接连接符 10"/>
          <p:cNvCxnSpPr/>
          <p:nvPr/>
        </p:nvCxnSpPr>
        <p:spPr>
          <a:xfrm flipH="1">
            <a:off x="-50800" y="-2857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>
            <a:off x="167640" y="-44577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 flipH="1">
            <a:off x="10599420" y="551561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/>
        </p:nvCxnSpPr>
        <p:spPr>
          <a:xfrm flipH="1">
            <a:off x="10817860" y="509841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组合 5"/>
          <p:cNvGrpSpPr/>
          <p:nvPr/>
        </p:nvGrpSpPr>
        <p:grpSpPr>
          <a:xfrm rot="2820000">
            <a:off x="645794" y="516728"/>
            <a:ext cx="738505" cy="701040"/>
            <a:chOff x="2646" y="3580"/>
            <a:chExt cx="4140" cy="3927"/>
          </a:xfrm>
        </p:grpSpPr>
        <p:sp>
          <p:nvSpPr>
            <p:cNvPr id="9" name="椭圆 8"/>
            <p:cNvSpPr/>
            <p:nvPr/>
          </p:nvSpPr>
          <p:spPr>
            <a:xfrm>
              <a:off x="2646" y="3580"/>
              <a:ext cx="3446" cy="3594"/>
            </a:xfrm>
            <a:prstGeom prst="ellipse">
              <a:avLst/>
            </a:prstGeom>
            <a:solidFill>
              <a:srgbClr val="C0C9B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3340" y="3913"/>
              <a:ext cx="3446" cy="3594"/>
            </a:xfrm>
            <a:prstGeom prst="ellipse">
              <a:avLst/>
            </a:prstGeom>
            <a:noFill/>
            <a:ln>
              <a:solidFill>
                <a:srgbClr val="90A08D"/>
              </a:solidFill>
              <a:prstDash val="lg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50" name="图片占位符 49"/>
          <p:cNvPicPr>
            <a:picLocks noGrp="1"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041407" y="145742"/>
            <a:ext cx="2910187" cy="2335823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13" name="矩形 12"/>
          <p:cNvSpPr/>
          <p:nvPr/>
        </p:nvSpPr>
        <p:spPr>
          <a:xfrm>
            <a:off x="1310292" y="1285677"/>
            <a:ext cx="9984480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一、鄭學出而漢學衰，王學出而鄭學亦衰</a:t>
            </a:r>
          </a:p>
          <a:p>
            <a:pPr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US" altLang="zh-TW" sz="28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1</a:t>
            </a:r>
            <a:r>
              <a:rPr lang="zh-TW" altLang="zh-TW" sz="28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、王肅喜賈逵、馬融不主鄭注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2</a:t>
            </a:r>
            <a:r>
              <a:rPr lang="zh-TW" altLang="zh-TW" sz="28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、以今文駁鄭注古文，以古文駁鄭注今文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3</a:t>
            </a:r>
            <a:r>
              <a:rPr lang="zh-TW" altLang="zh-TW" sz="28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、王肅不知分別，混亂更甚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4</a:t>
            </a:r>
            <a:r>
              <a:rPr lang="zh-TW" altLang="zh-TW" sz="28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、偽作孔安國《尚書傳》、《論語注》、《孝經注》</a:t>
            </a:r>
            <a:endParaRPr lang="en-US" altLang="zh-TW" sz="2800" kern="100" dirty="0">
              <a:latin typeface="Times New Roman" panose="02020603050405020304" pitchFamily="18" charset="0"/>
              <a:ea typeface="新細明體" panose="02020500000000000000" pitchFamily="18" charset="-12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      </a:t>
            </a:r>
            <a:r>
              <a:rPr lang="zh-TW" altLang="zh-TW" sz="28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以及《孔子家語》、《孔叢子》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5</a:t>
            </a:r>
            <a:r>
              <a:rPr lang="zh-TW" altLang="zh-TW" sz="28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、託之孔子以證成其學</a:t>
            </a:r>
            <a:endParaRPr lang="zh-TW" altLang="zh-TW" sz="2800" kern="100" dirty="0">
              <a:effectLst/>
              <a:latin typeface="Times New Roman" panose="02020603050405020304" pitchFamily="18" charset="0"/>
              <a:ea typeface="新細明體" panose="02020500000000000000" pitchFamily="18" charset="-120"/>
            </a:endParaRPr>
          </a:p>
        </p:txBody>
      </p:sp>
    </p:spTree>
    <p:custDataLst>
      <p:tags r:id="rId1"/>
    </p:custDataLst>
  </p:cSld>
  <p:clrMapOvr>
    <a:masterClrMapping/>
  </p:clrMapOvr>
  <p:transition spd="slow">
    <p:random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0800" y="-28575"/>
            <a:ext cx="12293600" cy="6915150"/>
          </a:xfrm>
          <a:prstGeom prst="rect">
            <a:avLst/>
          </a:prstGeom>
        </p:spPr>
      </p:pic>
      <p:sp>
        <p:nvSpPr>
          <p:cNvPr id="17" name="TextBox 32"/>
          <p:cNvSpPr txBox="1">
            <a:spLocks noChangeArrowheads="1"/>
          </p:cNvSpPr>
          <p:nvPr/>
        </p:nvSpPr>
        <p:spPr bwMode="auto">
          <a:xfrm>
            <a:off x="4363329" y="3190834"/>
            <a:ext cx="530161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dist"/>
            <a:r>
              <a:rPr lang="zh-TW" altLang="zh-TW" sz="4000" dirty="0"/>
              <a:t>劉歆與王肅之失</a:t>
            </a:r>
            <a:endParaRPr lang="zh-CN" altLang="en-US" sz="4000" b="1" dirty="0">
              <a:solidFill>
                <a:schemeClr val="tx1">
                  <a:lumMod val="75000"/>
                  <a:lumOff val="25000"/>
                </a:schemeClr>
              </a:solidFill>
              <a:latin typeface="仿宋" panose="02010609060101010101" charset="-122"/>
              <a:ea typeface="仿宋" panose="02010609060101010101" charset="-122"/>
              <a:cs typeface="Yuanti SC" charset="-122"/>
              <a:sym typeface="+mn-ea"/>
            </a:endParaRPr>
          </a:p>
        </p:txBody>
      </p:sp>
      <p:grpSp>
        <p:nvGrpSpPr>
          <p:cNvPr id="6" name="组合 5"/>
          <p:cNvGrpSpPr/>
          <p:nvPr/>
        </p:nvGrpSpPr>
        <p:grpSpPr>
          <a:xfrm rot="2820000">
            <a:off x="1731646" y="2064698"/>
            <a:ext cx="2628900" cy="2493645"/>
            <a:chOff x="2646" y="3580"/>
            <a:chExt cx="4140" cy="3927"/>
          </a:xfrm>
        </p:grpSpPr>
        <p:sp>
          <p:nvSpPr>
            <p:cNvPr id="9" name="椭圆 8"/>
            <p:cNvSpPr/>
            <p:nvPr/>
          </p:nvSpPr>
          <p:spPr>
            <a:xfrm>
              <a:off x="2646" y="3580"/>
              <a:ext cx="3446" cy="3594"/>
            </a:xfrm>
            <a:prstGeom prst="ellipse">
              <a:avLst/>
            </a:prstGeom>
            <a:solidFill>
              <a:srgbClr val="C0C9B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3340" y="3913"/>
              <a:ext cx="3446" cy="3594"/>
            </a:xfrm>
            <a:prstGeom prst="ellipse">
              <a:avLst/>
            </a:prstGeom>
            <a:noFill/>
            <a:ln>
              <a:solidFill>
                <a:srgbClr val="90A08D"/>
              </a:solidFill>
              <a:prstDash val="lg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7" name="文本框 6"/>
          <p:cNvSpPr txBox="1"/>
          <p:nvPr/>
        </p:nvSpPr>
        <p:spPr>
          <a:xfrm>
            <a:off x="3046095" y="2870200"/>
            <a:ext cx="1034257" cy="1107996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eaLnBrk="1" hangingPunct="1"/>
            <a:r>
              <a:rPr lang="zh-TW" altLang="en-US" sz="6600" b="1" dirty="0">
                <a:solidFill>
                  <a:schemeClr val="bg1"/>
                </a:solidFill>
                <a:latin typeface="Yuanti SC" charset="-122"/>
                <a:ea typeface="Yuanti SC" charset="-122"/>
                <a:cs typeface="Yuanti SC" charset="-122"/>
                <a:sym typeface="+mn-ea"/>
              </a:rPr>
              <a:t>陸</a:t>
            </a:r>
            <a:endParaRPr lang="en-US" altLang="zh-CN" sz="6600" b="1" dirty="0">
              <a:solidFill>
                <a:schemeClr val="bg1"/>
              </a:solidFill>
              <a:latin typeface="Yuanti SC" charset="-122"/>
              <a:ea typeface="Yuanti SC" charset="-122"/>
              <a:cs typeface="Yuanti SC" charset="-122"/>
              <a:sym typeface="+mn-ea"/>
            </a:endParaRPr>
          </a:p>
        </p:txBody>
      </p:sp>
      <p:cxnSp>
        <p:nvCxnSpPr>
          <p:cNvPr id="8" name="直接连接符 7"/>
          <p:cNvCxnSpPr/>
          <p:nvPr/>
        </p:nvCxnSpPr>
        <p:spPr>
          <a:xfrm flipH="1">
            <a:off x="10344150" y="512318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 flipH="1">
            <a:off x="10562590" y="470598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H="1">
            <a:off x="-50800" y="-2857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>
            <a:off x="167640" y="-44577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3278721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/>
      </p:transition>
    </mc:Choice>
    <mc:Fallback xmlns="">
      <p:transition spd="slow" advClick="0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直接连接符 10"/>
          <p:cNvCxnSpPr/>
          <p:nvPr/>
        </p:nvCxnSpPr>
        <p:spPr>
          <a:xfrm flipH="1">
            <a:off x="-50800" y="-2857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>
            <a:off x="167640" y="-44577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 flipH="1">
            <a:off x="10599420" y="551561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/>
        </p:nvCxnSpPr>
        <p:spPr>
          <a:xfrm flipH="1">
            <a:off x="10817860" y="509841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组合 5"/>
          <p:cNvGrpSpPr/>
          <p:nvPr/>
        </p:nvGrpSpPr>
        <p:grpSpPr>
          <a:xfrm rot="2820000">
            <a:off x="1518386" y="257805"/>
            <a:ext cx="738505" cy="701040"/>
            <a:chOff x="2646" y="3580"/>
            <a:chExt cx="4140" cy="3927"/>
          </a:xfrm>
        </p:grpSpPr>
        <p:sp>
          <p:nvSpPr>
            <p:cNvPr id="9" name="椭圆 8"/>
            <p:cNvSpPr/>
            <p:nvPr/>
          </p:nvSpPr>
          <p:spPr>
            <a:xfrm>
              <a:off x="2646" y="3580"/>
              <a:ext cx="3446" cy="3594"/>
            </a:xfrm>
            <a:prstGeom prst="ellipse">
              <a:avLst/>
            </a:prstGeom>
            <a:solidFill>
              <a:srgbClr val="C0C9B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3340" y="3913"/>
              <a:ext cx="3446" cy="3594"/>
            </a:xfrm>
            <a:prstGeom prst="ellipse">
              <a:avLst/>
            </a:prstGeom>
            <a:noFill/>
            <a:ln>
              <a:solidFill>
                <a:srgbClr val="90A08D"/>
              </a:solidFill>
              <a:prstDash val="lg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4" name="Freeform 42"/>
          <p:cNvSpPr>
            <a:spLocks noEditPoints="1"/>
          </p:cNvSpPr>
          <p:nvPr/>
        </p:nvSpPr>
        <p:spPr bwMode="auto">
          <a:xfrm>
            <a:off x="7728870" y="3008063"/>
            <a:ext cx="793791" cy="683263"/>
          </a:xfrm>
          <a:custGeom>
            <a:avLst/>
            <a:gdLst/>
            <a:ahLst/>
            <a:cxnLst>
              <a:cxn ang="0">
                <a:pos x="73" y="47"/>
              </a:cxn>
              <a:cxn ang="0">
                <a:pos x="67" y="53"/>
              </a:cxn>
              <a:cxn ang="0">
                <a:pos x="46" y="53"/>
              </a:cxn>
              <a:cxn ang="0">
                <a:pos x="48" y="60"/>
              </a:cxn>
              <a:cxn ang="0">
                <a:pos x="46" y="63"/>
              </a:cxn>
              <a:cxn ang="0">
                <a:pos x="26" y="63"/>
              </a:cxn>
              <a:cxn ang="0">
                <a:pos x="24" y="60"/>
              </a:cxn>
              <a:cxn ang="0">
                <a:pos x="26" y="53"/>
              </a:cxn>
              <a:cxn ang="0">
                <a:pos x="6" y="53"/>
              </a:cxn>
              <a:cxn ang="0">
                <a:pos x="0" y="47"/>
              </a:cxn>
              <a:cxn ang="0">
                <a:pos x="0" y="6"/>
              </a:cxn>
              <a:cxn ang="0">
                <a:pos x="6" y="0"/>
              </a:cxn>
              <a:cxn ang="0">
                <a:pos x="67" y="0"/>
              </a:cxn>
              <a:cxn ang="0">
                <a:pos x="73" y="6"/>
              </a:cxn>
              <a:cxn ang="0">
                <a:pos x="73" y="47"/>
              </a:cxn>
              <a:cxn ang="0">
                <a:pos x="68" y="6"/>
              </a:cxn>
              <a:cxn ang="0">
                <a:pos x="67" y="5"/>
              </a:cxn>
              <a:cxn ang="0">
                <a:pos x="6" y="5"/>
              </a:cxn>
              <a:cxn ang="0">
                <a:pos x="5" y="6"/>
              </a:cxn>
              <a:cxn ang="0">
                <a:pos x="5" y="37"/>
              </a:cxn>
              <a:cxn ang="0">
                <a:pos x="6" y="39"/>
              </a:cxn>
              <a:cxn ang="0">
                <a:pos x="67" y="39"/>
              </a:cxn>
              <a:cxn ang="0">
                <a:pos x="68" y="37"/>
              </a:cxn>
              <a:cxn ang="0">
                <a:pos x="68" y="6"/>
              </a:cxn>
            </a:cxnLst>
            <a:rect l="0" t="0" r="r" b="b"/>
            <a:pathLst>
              <a:path w="73" h="63">
                <a:moveTo>
                  <a:pt x="73" y="47"/>
                </a:moveTo>
                <a:cubicBezTo>
                  <a:pt x="73" y="50"/>
                  <a:pt x="70" y="53"/>
                  <a:pt x="67" y="53"/>
                </a:cubicBezTo>
                <a:cubicBezTo>
                  <a:pt x="46" y="53"/>
                  <a:pt x="46" y="53"/>
                  <a:pt x="46" y="53"/>
                </a:cubicBezTo>
                <a:cubicBezTo>
                  <a:pt x="46" y="56"/>
                  <a:pt x="48" y="59"/>
                  <a:pt x="48" y="60"/>
                </a:cubicBezTo>
                <a:cubicBezTo>
                  <a:pt x="48" y="62"/>
                  <a:pt x="47" y="63"/>
                  <a:pt x="46" y="63"/>
                </a:cubicBezTo>
                <a:cubicBezTo>
                  <a:pt x="26" y="63"/>
                  <a:pt x="26" y="63"/>
                  <a:pt x="26" y="63"/>
                </a:cubicBezTo>
                <a:cubicBezTo>
                  <a:pt x="25" y="63"/>
                  <a:pt x="24" y="62"/>
                  <a:pt x="24" y="60"/>
                </a:cubicBezTo>
                <a:cubicBezTo>
                  <a:pt x="24" y="59"/>
                  <a:pt x="26" y="56"/>
                  <a:pt x="26" y="53"/>
                </a:cubicBezTo>
                <a:cubicBezTo>
                  <a:pt x="6" y="53"/>
                  <a:pt x="6" y="53"/>
                  <a:pt x="6" y="53"/>
                </a:cubicBezTo>
                <a:cubicBezTo>
                  <a:pt x="2" y="53"/>
                  <a:pt x="0" y="50"/>
                  <a:pt x="0" y="47"/>
                </a:cubicBezTo>
                <a:cubicBezTo>
                  <a:pt x="0" y="6"/>
                  <a:pt x="0" y="6"/>
                  <a:pt x="0" y="6"/>
                </a:cubicBezTo>
                <a:cubicBezTo>
                  <a:pt x="0" y="2"/>
                  <a:pt x="2" y="0"/>
                  <a:pt x="6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70" y="0"/>
                  <a:pt x="73" y="2"/>
                  <a:pt x="73" y="6"/>
                </a:cubicBezTo>
                <a:lnTo>
                  <a:pt x="73" y="47"/>
                </a:lnTo>
                <a:close/>
                <a:moveTo>
                  <a:pt x="68" y="6"/>
                </a:moveTo>
                <a:cubicBezTo>
                  <a:pt x="68" y="5"/>
                  <a:pt x="67" y="5"/>
                  <a:pt x="67" y="5"/>
                </a:cubicBezTo>
                <a:cubicBezTo>
                  <a:pt x="6" y="5"/>
                  <a:pt x="6" y="5"/>
                  <a:pt x="6" y="5"/>
                </a:cubicBezTo>
                <a:cubicBezTo>
                  <a:pt x="5" y="5"/>
                  <a:pt x="5" y="5"/>
                  <a:pt x="5" y="6"/>
                </a:cubicBezTo>
                <a:cubicBezTo>
                  <a:pt x="5" y="37"/>
                  <a:pt x="5" y="37"/>
                  <a:pt x="5" y="37"/>
                </a:cubicBezTo>
                <a:cubicBezTo>
                  <a:pt x="5" y="38"/>
                  <a:pt x="5" y="39"/>
                  <a:pt x="6" y="39"/>
                </a:cubicBezTo>
                <a:cubicBezTo>
                  <a:pt x="67" y="39"/>
                  <a:pt x="67" y="39"/>
                  <a:pt x="67" y="39"/>
                </a:cubicBezTo>
                <a:cubicBezTo>
                  <a:pt x="67" y="39"/>
                  <a:pt x="68" y="38"/>
                  <a:pt x="68" y="37"/>
                </a:cubicBezTo>
                <a:lnTo>
                  <a:pt x="68" y="6"/>
                </a:lnTo>
                <a:close/>
              </a:path>
            </a:pathLst>
          </a:custGeom>
          <a:solidFill>
            <a:srgbClr val="E6E6E6"/>
          </a:solidFill>
          <a:ln w="9525">
            <a:noFill/>
            <a:round/>
          </a:ln>
        </p:spPr>
        <p:txBody>
          <a:bodyPr vert="horz" wrap="square" lIns="121920" tIns="60960" rIns="121920" bIns="60960" numCol="1" anchor="t" anchorCtr="0" compatLnSpc="1"/>
          <a:lstStyle/>
          <a:p>
            <a:endParaRPr lang="en-US" sz="2400"/>
          </a:p>
        </p:txBody>
      </p:sp>
      <p:sp>
        <p:nvSpPr>
          <p:cNvPr id="25" name="Freeform 152"/>
          <p:cNvSpPr>
            <a:spLocks noEditPoints="1"/>
          </p:cNvSpPr>
          <p:nvPr/>
        </p:nvSpPr>
        <p:spPr bwMode="auto">
          <a:xfrm>
            <a:off x="9400982" y="2153722"/>
            <a:ext cx="585755" cy="541317"/>
          </a:xfrm>
          <a:custGeom>
            <a:avLst/>
            <a:gdLst/>
            <a:ahLst/>
            <a:cxnLst>
              <a:cxn ang="0">
                <a:pos x="67" y="20"/>
              </a:cxn>
              <a:cxn ang="0">
                <a:pos x="46" y="36"/>
              </a:cxn>
              <a:cxn ang="0">
                <a:pos x="42" y="40"/>
              </a:cxn>
              <a:cxn ang="0">
                <a:pos x="39" y="47"/>
              </a:cxn>
              <a:cxn ang="0">
                <a:pos x="44" y="52"/>
              </a:cxn>
              <a:cxn ang="0">
                <a:pos x="52" y="58"/>
              </a:cxn>
              <a:cxn ang="0">
                <a:pos x="52" y="61"/>
              </a:cxn>
              <a:cxn ang="0">
                <a:pos x="51" y="62"/>
              </a:cxn>
              <a:cxn ang="0">
                <a:pos x="17" y="62"/>
              </a:cxn>
              <a:cxn ang="0">
                <a:pos x="16" y="61"/>
              </a:cxn>
              <a:cxn ang="0">
                <a:pos x="16" y="58"/>
              </a:cxn>
              <a:cxn ang="0">
                <a:pos x="24" y="52"/>
              </a:cxn>
              <a:cxn ang="0">
                <a:pos x="29" y="47"/>
              </a:cxn>
              <a:cxn ang="0">
                <a:pos x="26" y="40"/>
              </a:cxn>
              <a:cxn ang="0">
                <a:pos x="22" y="36"/>
              </a:cxn>
              <a:cxn ang="0">
                <a:pos x="0" y="20"/>
              </a:cxn>
              <a:cxn ang="0">
                <a:pos x="0" y="15"/>
              </a:cxn>
              <a:cxn ang="0">
                <a:pos x="4" y="11"/>
              </a:cxn>
              <a:cxn ang="0">
                <a:pos x="16" y="11"/>
              </a:cxn>
              <a:cxn ang="0">
                <a:pos x="16" y="7"/>
              </a:cxn>
              <a:cxn ang="0">
                <a:pos x="22" y="0"/>
              </a:cxn>
              <a:cxn ang="0">
                <a:pos x="45" y="0"/>
              </a:cxn>
              <a:cxn ang="0">
                <a:pos x="52" y="7"/>
              </a:cxn>
              <a:cxn ang="0">
                <a:pos x="52" y="11"/>
              </a:cxn>
              <a:cxn ang="0">
                <a:pos x="63" y="11"/>
              </a:cxn>
              <a:cxn ang="0">
                <a:pos x="67" y="15"/>
              </a:cxn>
              <a:cxn ang="0">
                <a:pos x="67" y="20"/>
              </a:cxn>
              <a:cxn ang="0">
                <a:pos x="16" y="16"/>
              </a:cxn>
              <a:cxn ang="0">
                <a:pos x="6" y="16"/>
              </a:cxn>
              <a:cxn ang="0">
                <a:pos x="6" y="20"/>
              </a:cxn>
              <a:cxn ang="0">
                <a:pos x="19" y="31"/>
              </a:cxn>
              <a:cxn ang="0">
                <a:pos x="16" y="16"/>
              </a:cxn>
              <a:cxn ang="0">
                <a:pos x="62" y="16"/>
              </a:cxn>
              <a:cxn ang="0">
                <a:pos x="52" y="16"/>
              </a:cxn>
              <a:cxn ang="0">
                <a:pos x="49" y="31"/>
              </a:cxn>
              <a:cxn ang="0">
                <a:pos x="62" y="20"/>
              </a:cxn>
              <a:cxn ang="0">
                <a:pos x="62" y="16"/>
              </a:cxn>
            </a:cxnLst>
            <a:rect l="0" t="0" r="r" b="b"/>
            <a:pathLst>
              <a:path w="67" h="62">
                <a:moveTo>
                  <a:pt x="67" y="20"/>
                </a:moveTo>
                <a:cubicBezTo>
                  <a:pt x="67" y="27"/>
                  <a:pt x="58" y="36"/>
                  <a:pt x="46" y="36"/>
                </a:cubicBezTo>
                <a:cubicBezTo>
                  <a:pt x="44" y="38"/>
                  <a:pt x="42" y="40"/>
                  <a:pt x="42" y="40"/>
                </a:cubicBezTo>
                <a:cubicBezTo>
                  <a:pt x="40" y="42"/>
                  <a:pt x="39" y="44"/>
                  <a:pt x="39" y="47"/>
                </a:cubicBezTo>
                <a:cubicBezTo>
                  <a:pt x="39" y="49"/>
                  <a:pt x="40" y="52"/>
                  <a:pt x="44" y="52"/>
                </a:cubicBezTo>
                <a:cubicBezTo>
                  <a:pt x="48" y="52"/>
                  <a:pt x="52" y="54"/>
                  <a:pt x="52" y="58"/>
                </a:cubicBezTo>
                <a:cubicBezTo>
                  <a:pt x="52" y="61"/>
                  <a:pt x="52" y="61"/>
                  <a:pt x="52" y="61"/>
                </a:cubicBezTo>
                <a:cubicBezTo>
                  <a:pt x="52" y="62"/>
                  <a:pt x="51" y="62"/>
                  <a:pt x="51" y="62"/>
                </a:cubicBezTo>
                <a:cubicBezTo>
                  <a:pt x="17" y="62"/>
                  <a:pt x="17" y="62"/>
                  <a:pt x="17" y="62"/>
                </a:cubicBezTo>
                <a:cubicBezTo>
                  <a:pt x="16" y="62"/>
                  <a:pt x="16" y="62"/>
                  <a:pt x="16" y="61"/>
                </a:cubicBezTo>
                <a:cubicBezTo>
                  <a:pt x="16" y="58"/>
                  <a:pt x="16" y="58"/>
                  <a:pt x="16" y="58"/>
                </a:cubicBezTo>
                <a:cubicBezTo>
                  <a:pt x="16" y="54"/>
                  <a:pt x="20" y="52"/>
                  <a:pt x="24" y="52"/>
                </a:cubicBezTo>
                <a:cubicBezTo>
                  <a:pt x="27" y="52"/>
                  <a:pt x="29" y="49"/>
                  <a:pt x="29" y="47"/>
                </a:cubicBezTo>
                <a:cubicBezTo>
                  <a:pt x="29" y="44"/>
                  <a:pt x="28" y="42"/>
                  <a:pt x="26" y="40"/>
                </a:cubicBezTo>
                <a:cubicBezTo>
                  <a:pt x="25" y="40"/>
                  <a:pt x="24" y="38"/>
                  <a:pt x="22" y="36"/>
                </a:cubicBezTo>
                <a:cubicBezTo>
                  <a:pt x="10" y="36"/>
                  <a:pt x="0" y="27"/>
                  <a:pt x="0" y="20"/>
                </a:cubicBezTo>
                <a:cubicBezTo>
                  <a:pt x="0" y="15"/>
                  <a:pt x="0" y="15"/>
                  <a:pt x="0" y="15"/>
                </a:cubicBezTo>
                <a:cubicBezTo>
                  <a:pt x="0" y="12"/>
                  <a:pt x="2" y="11"/>
                  <a:pt x="4" y="11"/>
                </a:cubicBezTo>
                <a:cubicBezTo>
                  <a:pt x="16" y="11"/>
                  <a:pt x="16" y="11"/>
                  <a:pt x="16" y="11"/>
                </a:cubicBezTo>
                <a:cubicBezTo>
                  <a:pt x="16" y="7"/>
                  <a:pt x="16" y="7"/>
                  <a:pt x="16" y="7"/>
                </a:cubicBezTo>
                <a:cubicBezTo>
                  <a:pt x="16" y="3"/>
                  <a:pt x="19" y="0"/>
                  <a:pt x="22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9" y="0"/>
                  <a:pt x="52" y="3"/>
                  <a:pt x="52" y="7"/>
                </a:cubicBezTo>
                <a:cubicBezTo>
                  <a:pt x="52" y="11"/>
                  <a:pt x="52" y="11"/>
                  <a:pt x="52" y="11"/>
                </a:cubicBezTo>
                <a:cubicBezTo>
                  <a:pt x="63" y="11"/>
                  <a:pt x="63" y="11"/>
                  <a:pt x="63" y="11"/>
                </a:cubicBezTo>
                <a:cubicBezTo>
                  <a:pt x="66" y="11"/>
                  <a:pt x="67" y="12"/>
                  <a:pt x="67" y="15"/>
                </a:cubicBezTo>
                <a:lnTo>
                  <a:pt x="67" y="20"/>
                </a:lnTo>
                <a:close/>
                <a:moveTo>
                  <a:pt x="16" y="16"/>
                </a:moveTo>
                <a:cubicBezTo>
                  <a:pt x="6" y="16"/>
                  <a:pt x="6" y="16"/>
                  <a:pt x="6" y="16"/>
                </a:cubicBezTo>
                <a:cubicBezTo>
                  <a:pt x="6" y="20"/>
                  <a:pt x="6" y="20"/>
                  <a:pt x="6" y="20"/>
                </a:cubicBezTo>
                <a:cubicBezTo>
                  <a:pt x="6" y="24"/>
                  <a:pt x="11" y="29"/>
                  <a:pt x="19" y="31"/>
                </a:cubicBezTo>
                <a:cubicBezTo>
                  <a:pt x="17" y="27"/>
                  <a:pt x="16" y="22"/>
                  <a:pt x="16" y="16"/>
                </a:cubicBezTo>
                <a:close/>
                <a:moveTo>
                  <a:pt x="62" y="16"/>
                </a:moveTo>
                <a:cubicBezTo>
                  <a:pt x="52" y="16"/>
                  <a:pt x="52" y="16"/>
                  <a:pt x="52" y="16"/>
                </a:cubicBezTo>
                <a:cubicBezTo>
                  <a:pt x="52" y="22"/>
                  <a:pt x="51" y="27"/>
                  <a:pt x="49" y="31"/>
                </a:cubicBezTo>
                <a:cubicBezTo>
                  <a:pt x="57" y="29"/>
                  <a:pt x="62" y="24"/>
                  <a:pt x="62" y="20"/>
                </a:cubicBezTo>
                <a:lnTo>
                  <a:pt x="62" y="16"/>
                </a:lnTo>
                <a:close/>
              </a:path>
            </a:pathLst>
          </a:custGeom>
          <a:solidFill>
            <a:srgbClr val="E6E6E6"/>
          </a:solidFill>
          <a:ln w="9525">
            <a:noFill/>
            <a:round/>
          </a:ln>
        </p:spPr>
        <p:txBody>
          <a:bodyPr vert="horz" wrap="square" lIns="121920" tIns="60960" rIns="121920" bIns="60960" numCol="1" anchor="t" anchorCtr="0" compatLnSpc="1"/>
          <a:lstStyle/>
          <a:p>
            <a:endParaRPr lang="en-US" sz="2400"/>
          </a:p>
        </p:txBody>
      </p:sp>
      <p:sp>
        <p:nvSpPr>
          <p:cNvPr id="26" name="Freeform 144"/>
          <p:cNvSpPr>
            <a:spLocks noEditPoints="1"/>
          </p:cNvSpPr>
          <p:nvPr/>
        </p:nvSpPr>
        <p:spPr bwMode="auto">
          <a:xfrm>
            <a:off x="7857721" y="4878218"/>
            <a:ext cx="546325" cy="423753"/>
          </a:xfrm>
          <a:custGeom>
            <a:avLst/>
            <a:gdLst/>
            <a:ahLst/>
            <a:cxnLst>
              <a:cxn ang="0">
                <a:pos x="67" y="55"/>
              </a:cxn>
              <a:cxn ang="0">
                <a:pos x="65" y="56"/>
              </a:cxn>
              <a:cxn ang="0">
                <a:pos x="8" y="56"/>
              </a:cxn>
              <a:cxn ang="0">
                <a:pos x="6" y="55"/>
              </a:cxn>
              <a:cxn ang="0">
                <a:pos x="0" y="36"/>
              </a:cxn>
              <a:cxn ang="0">
                <a:pos x="36" y="0"/>
              </a:cxn>
              <a:cxn ang="0">
                <a:pos x="72" y="36"/>
              </a:cxn>
              <a:cxn ang="0">
                <a:pos x="67" y="55"/>
              </a:cxn>
              <a:cxn ang="0">
                <a:pos x="11" y="30"/>
              </a:cxn>
              <a:cxn ang="0">
                <a:pos x="6" y="36"/>
              </a:cxn>
              <a:cxn ang="0">
                <a:pos x="11" y="41"/>
              </a:cxn>
              <a:cxn ang="0">
                <a:pos x="16" y="36"/>
              </a:cxn>
              <a:cxn ang="0">
                <a:pos x="11" y="30"/>
              </a:cxn>
              <a:cxn ang="0">
                <a:pos x="18" y="12"/>
              </a:cxn>
              <a:cxn ang="0">
                <a:pos x="13" y="18"/>
              </a:cxn>
              <a:cxn ang="0">
                <a:pos x="18" y="23"/>
              </a:cxn>
              <a:cxn ang="0">
                <a:pos x="24" y="18"/>
              </a:cxn>
              <a:cxn ang="0">
                <a:pos x="18" y="12"/>
              </a:cxn>
              <a:cxn ang="0">
                <a:pos x="45" y="22"/>
              </a:cxn>
              <a:cxn ang="0">
                <a:pos x="43" y="18"/>
              </a:cxn>
              <a:cxn ang="0">
                <a:pos x="40" y="20"/>
              </a:cxn>
              <a:cxn ang="0">
                <a:pos x="36" y="36"/>
              </a:cxn>
              <a:cxn ang="0">
                <a:pos x="29" y="41"/>
              </a:cxn>
              <a:cxn ang="0">
                <a:pos x="34" y="51"/>
              </a:cxn>
              <a:cxn ang="0">
                <a:pos x="44" y="45"/>
              </a:cxn>
              <a:cxn ang="0">
                <a:pos x="41" y="37"/>
              </a:cxn>
              <a:cxn ang="0">
                <a:pos x="45" y="22"/>
              </a:cxn>
              <a:cxn ang="0">
                <a:pos x="36" y="5"/>
              </a:cxn>
              <a:cxn ang="0">
                <a:pos x="31" y="10"/>
              </a:cxn>
              <a:cxn ang="0">
                <a:pos x="36" y="15"/>
              </a:cxn>
              <a:cxn ang="0">
                <a:pos x="42" y="10"/>
              </a:cxn>
              <a:cxn ang="0">
                <a:pos x="36" y="5"/>
              </a:cxn>
              <a:cxn ang="0">
                <a:pos x="54" y="12"/>
              </a:cxn>
              <a:cxn ang="0">
                <a:pos x="49" y="18"/>
              </a:cxn>
              <a:cxn ang="0">
                <a:pos x="54" y="23"/>
              </a:cxn>
              <a:cxn ang="0">
                <a:pos x="60" y="18"/>
              </a:cxn>
              <a:cxn ang="0">
                <a:pos x="54" y="12"/>
              </a:cxn>
              <a:cxn ang="0">
                <a:pos x="62" y="30"/>
              </a:cxn>
              <a:cxn ang="0">
                <a:pos x="57" y="36"/>
              </a:cxn>
              <a:cxn ang="0">
                <a:pos x="62" y="41"/>
              </a:cxn>
              <a:cxn ang="0">
                <a:pos x="67" y="36"/>
              </a:cxn>
              <a:cxn ang="0">
                <a:pos x="62" y="30"/>
              </a:cxn>
            </a:cxnLst>
            <a:rect l="0" t="0" r="r" b="b"/>
            <a:pathLst>
              <a:path w="72" h="56">
                <a:moveTo>
                  <a:pt x="67" y="55"/>
                </a:moveTo>
                <a:cubicBezTo>
                  <a:pt x="66" y="56"/>
                  <a:pt x="66" y="56"/>
                  <a:pt x="65" y="56"/>
                </a:cubicBezTo>
                <a:cubicBezTo>
                  <a:pt x="8" y="56"/>
                  <a:pt x="8" y="56"/>
                  <a:pt x="8" y="56"/>
                </a:cubicBezTo>
                <a:cubicBezTo>
                  <a:pt x="7" y="56"/>
                  <a:pt x="7" y="56"/>
                  <a:pt x="6" y="55"/>
                </a:cubicBezTo>
                <a:cubicBezTo>
                  <a:pt x="2" y="49"/>
                  <a:pt x="0" y="42"/>
                  <a:pt x="0" y="36"/>
                </a:cubicBezTo>
                <a:cubicBezTo>
                  <a:pt x="0" y="16"/>
                  <a:pt x="17" y="0"/>
                  <a:pt x="36" y="0"/>
                </a:cubicBezTo>
                <a:cubicBezTo>
                  <a:pt x="56" y="0"/>
                  <a:pt x="72" y="16"/>
                  <a:pt x="72" y="36"/>
                </a:cubicBezTo>
                <a:cubicBezTo>
                  <a:pt x="72" y="42"/>
                  <a:pt x="70" y="49"/>
                  <a:pt x="67" y="55"/>
                </a:cubicBezTo>
                <a:close/>
                <a:moveTo>
                  <a:pt x="11" y="30"/>
                </a:moveTo>
                <a:cubicBezTo>
                  <a:pt x="8" y="30"/>
                  <a:pt x="6" y="33"/>
                  <a:pt x="6" y="36"/>
                </a:cubicBezTo>
                <a:cubicBezTo>
                  <a:pt x="6" y="38"/>
                  <a:pt x="8" y="41"/>
                  <a:pt x="11" y="41"/>
                </a:cubicBezTo>
                <a:cubicBezTo>
                  <a:pt x="14" y="41"/>
                  <a:pt x="16" y="38"/>
                  <a:pt x="16" y="36"/>
                </a:cubicBezTo>
                <a:cubicBezTo>
                  <a:pt x="16" y="33"/>
                  <a:pt x="14" y="30"/>
                  <a:pt x="11" y="30"/>
                </a:cubicBezTo>
                <a:close/>
                <a:moveTo>
                  <a:pt x="18" y="12"/>
                </a:moveTo>
                <a:cubicBezTo>
                  <a:pt x="16" y="12"/>
                  <a:pt x="13" y="15"/>
                  <a:pt x="13" y="18"/>
                </a:cubicBezTo>
                <a:cubicBezTo>
                  <a:pt x="13" y="20"/>
                  <a:pt x="16" y="23"/>
                  <a:pt x="18" y="23"/>
                </a:cubicBezTo>
                <a:cubicBezTo>
                  <a:pt x="21" y="23"/>
                  <a:pt x="24" y="20"/>
                  <a:pt x="24" y="18"/>
                </a:cubicBezTo>
                <a:cubicBezTo>
                  <a:pt x="24" y="15"/>
                  <a:pt x="21" y="12"/>
                  <a:pt x="18" y="12"/>
                </a:cubicBezTo>
                <a:close/>
                <a:moveTo>
                  <a:pt x="45" y="22"/>
                </a:moveTo>
                <a:cubicBezTo>
                  <a:pt x="45" y="20"/>
                  <a:pt x="44" y="19"/>
                  <a:pt x="43" y="18"/>
                </a:cubicBezTo>
                <a:cubicBezTo>
                  <a:pt x="42" y="18"/>
                  <a:pt x="40" y="19"/>
                  <a:pt x="40" y="20"/>
                </a:cubicBezTo>
                <a:cubicBezTo>
                  <a:pt x="36" y="36"/>
                  <a:pt x="36" y="36"/>
                  <a:pt x="36" y="36"/>
                </a:cubicBezTo>
                <a:cubicBezTo>
                  <a:pt x="33" y="36"/>
                  <a:pt x="30" y="38"/>
                  <a:pt x="29" y="41"/>
                </a:cubicBezTo>
                <a:cubicBezTo>
                  <a:pt x="28" y="45"/>
                  <a:pt x="30" y="50"/>
                  <a:pt x="34" y="51"/>
                </a:cubicBezTo>
                <a:cubicBezTo>
                  <a:pt x="39" y="52"/>
                  <a:pt x="43" y="49"/>
                  <a:pt x="44" y="45"/>
                </a:cubicBezTo>
                <a:cubicBezTo>
                  <a:pt x="45" y="42"/>
                  <a:pt x="43" y="39"/>
                  <a:pt x="41" y="37"/>
                </a:cubicBezTo>
                <a:lnTo>
                  <a:pt x="45" y="22"/>
                </a:lnTo>
                <a:close/>
                <a:moveTo>
                  <a:pt x="36" y="5"/>
                </a:moveTo>
                <a:cubicBezTo>
                  <a:pt x="34" y="5"/>
                  <a:pt x="31" y="7"/>
                  <a:pt x="31" y="10"/>
                </a:cubicBezTo>
                <a:cubicBezTo>
                  <a:pt x="31" y="13"/>
                  <a:pt x="34" y="15"/>
                  <a:pt x="36" y="15"/>
                </a:cubicBezTo>
                <a:cubicBezTo>
                  <a:pt x="39" y="15"/>
                  <a:pt x="42" y="13"/>
                  <a:pt x="42" y="10"/>
                </a:cubicBezTo>
                <a:cubicBezTo>
                  <a:pt x="42" y="7"/>
                  <a:pt x="39" y="5"/>
                  <a:pt x="36" y="5"/>
                </a:cubicBezTo>
                <a:close/>
                <a:moveTo>
                  <a:pt x="54" y="12"/>
                </a:moveTo>
                <a:cubicBezTo>
                  <a:pt x="52" y="12"/>
                  <a:pt x="49" y="15"/>
                  <a:pt x="49" y="18"/>
                </a:cubicBezTo>
                <a:cubicBezTo>
                  <a:pt x="49" y="20"/>
                  <a:pt x="52" y="23"/>
                  <a:pt x="54" y="23"/>
                </a:cubicBezTo>
                <a:cubicBezTo>
                  <a:pt x="57" y="23"/>
                  <a:pt x="60" y="20"/>
                  <a:pt x="60" y="18"/>
                </a:cubicBezTo>
                <a:cubicBezTo>
                  <a:pt x="60" y="15"/>
                  <a:pt x="57" y="12"/>
                  <a:pt x="54" y="12"/>
                </a:cubicBezTo>
                <a:close/>
                <a:moveTo>
                  <a:pt x="62" y="30"/>
                </a:moveTo>
                <a:cubicBezTo>
                  <a:pt x="59" y="30"/>
                  <a:pt x="57" y="33"/>
                  <a:pt x="57" y="36"/>
                </a:cubicBezTo>
                <a:cubicBezTo>
                  <a:pt x="57" y="38"/>
                  <a:pt x="59" y="41"/>
                  <a:pt x="62" y="41"/>
                </a:cubicBezTo>
                <a:cubicBezTo>
                  <a:pt x="65" y="41"/>
                  <a:pt x="67" y="38"/>
                  <a:pt x="67" y="36"/>
                </a:cubicBezTo>
                <a:cubicBezTo>
                  <a:pt x="67" y="33"/>
                  <a:pt x="65" y="30"/>
                  <a:pt x="62" y="30"/>
                </a:cubicBezTo>
                <a:close/>
              </a:path>
            </a:pathLst>
          </a:custGeom>
          <a:solidFill>
            <a:srgbClr val="E6E6E6"/>
          </a:solidFill>
          <a:ln w="9525">
            <a:noFill/>
            <a:round/>
          </a:ln>
        </p:spPr>
        <p:txBody>
          <a:bodyPr vert="horz" wrap="square" lIns="121920" tIns="60960" rIns="121920" bIns="60960" numCol="1" anchor="t" anchorCtr="0" compatLnSpc="1"/>
          <a:lstStyle/>
          <a:p>
            <a:endParaRPr lang="en-US" sz="2400"/>
          </a:p>
        </p:txBody>
      </p:sp>
      <p:sp>
        <p:nvSpPr>
          <p:cNvPr id="2" name="矩形 1"/>
          <p:cNvSpPr/>
          <p:nvPr/>
        </p:nvSpPr>
        <p:spPr>
          <a:xfrm>
            <a:off x="2661634" y="1869673"/>
            <a:ext cx="6096000" cy="296004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32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一、劉歆不忠不孝，黨附王莽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32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二、王肅依附篡逆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32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三、劉歆混亂師法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32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四、王肅偽作孔氏諸書敗壞鄭學</a:t>
            </a:r>
            <a:endParaRPr lang="zh-TW" altLang="zh-TW" sz="3200" kern="100" dirty="0">
              <a:effectLst/>
              <a:latin typeface="Times New Roman" panose="02020603050405020304" pitchFamily="18" charset="0"/>
              <a:ea typeface="新細明體" panose="02020500000000000000" pitchFamily="18" charset="-120"/>
            </a:endParaRPr>
          </a:p>
        </p:txBody>
      </p:sp>
      <p:pic>
        <p:nvPicPr>
          <p:cNvPr id="8" name="圖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57634" y="2571828"/>
            <a:ext cx="2828789" cy="192040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6106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/>
      </p:transition>
    </mc:Choice>
    <mc:Fallback xmlns="">
      <p:transition spd="slow" advClick="0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0800" y="-28575"/>
            <a:ext cx="12293600" cy="6915150"/>
          </a:xfrm>
          <a:prstGeom prst="rect">
            <a:avLst/>
          </a:prstGeom>
        </p:spPr>
      </p:pic>
      <p:sp>
        <p:nvSpPr>
          <p:cNvPr id="17" name="TextBox 32"/>
          <p:cNvSpPr txBox="1">
            <a:spLocks noChangeArrowheads="1"/>
          </p:cNvSpPr>
          <p:nvPr/>
        </p:nvSpPr>
        <p:spPr bwMode="auto">
          <a:xfrm>
            <a:off x="4392635" y="3190834"/>
            <a:ext cx="530161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dist"/>
            <a:r>
              <a:rPr lang="zh-TW" altLang="zh-TW" sz="4000" dirty="0"/>
              <a:t>王肅之學行於晉初</a:t>
            </a:r>
            <a:endParaRPr lang="zh-CN" altLang="en-US" sz="4000" b="1" dirty="0">
              <a:solidFill>
                <a:schemeClr val="tx1">
                  <a:lumMod val="75000"/>
                  <a:lumOff val="25000"/>
                </a:schemeClr>
              </a:solidFill>
              <a:latin typeface="仿宋" panose="02010609060101010101" charset="-122"/>
              <a:ea typeface="仿宋" panose="02010609060101010101" charset="-122"/>
              <a:cs typeface="Yuanti SC" charset="-122"/>
              <a:sym typeface="+mn-ea"/>
            </a:endParaRPr>
          </a:p>
        </p:txBody>
      </p:sp>
      <p:grpSp>
        <p:nvGrpSpPr>
          <p:cNvPr id="6" name="组合 5"/>
          <p:cNvGrpSpPr/>
          <p:nvPr/>
        </p:nvGrpSpPr>
        <p:grpSpPr>
          <a:xfrm rot="2820000">
            <a:off x="1731646" y="2064698"/>
            <a:ext cx="2628900" cy="2493645"/>
            <a:chOff x="2646" y="3580"/>
            <a:chExt cx="4140" cy="3927"/>
          </a:xfrm>
        </p:grpSpPr>
        <p:sp>
          <p:nvSpPr>
            <p:cNvPr id="9" name="椭圆 8"/>
            <p:cNvSpPr/>
            <p:nvPr/>
          </p:nvSpPr>
          <p:spPr>
            <a:xfrm>
              <a:off x="2646" y="3580"/>
              <a:ext cx="3446" cy="3594"/>
            </a:xfrm>
            <a:prstGeom prst="ellipse">
              <a:avLst/>
            </a:prstGeom>
            <a:solidFill>
              <a:srgbClr val="C0C9B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3340" y="3913"/>
              <a:ext cx="3446" cy="3594"/>
            </a:xfrm>
            <a:prstGeom prst="ellipse">
              <a:avLst/>
            </a:prstGeom>
            <a:noFill/>
            <a:ln>
              <a:solidFill>
                <a:srgbClr val="90A08D"/>
              </a:solidFill>
              <a:prstDash val="lg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7" name="文本框 6"/>
          <p:cNvSpPr txBox="1"/>
          <p:nvPr/>
        </p:nvSpPr>
        <p:spPr>
          <a:xfrm>
            <a:off x="3046095" y="2870200"/>
            <a:ext cx="1034257" cy="1107996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eaLnBrk="1" hangingPunct="1"/>
            <a:r>
              <a:rPr lang="zh-TW" altLang="en-US" sz="6600" b="1" dirty="0">
                <a:solidFill>
                  <a:schemeClr val="bg1"/>
                </a:solidFill>
                <a:latin typeface="Yuanti SC" charset="-122"/>
                <a:ea typeface="Yuanti SC" charset="-122"/>
                <a:cs typeface="Yuanti SC" charset="-122"/>
                <a:sym typeface="+mn-ea"/>
              </a:rPr>
              <a:t>柒</a:t>
            </a:r>
            <a:endParaRPr lang="en-US" altLang="zh-CN" sz="6600" b="1" dirty="0">
              <a:solidFill>
                <a:schemeClr val="bg1"/>
              </a:solidFill>
              <a:latin typeface="Yuanti SC" charset="-122"/>
              <a:ea typeface="Yuanti SC" charset="-122"/>
              <a:cs typeface="Yuanti SC" charset="-122"/>
              <a:sym typeface="+mn-ea"/>
            </a:endParaRPr>
          </a:p>
        </p:txBody>
      </p:sp>
      <p:cxnSp>
        <p:nvCxnSpPr>
          <p:cNvPr id="8" name="直接连接符 7"/>
          <p:cNvCxnSpPr/>
          <p:nvPr/>
        </p:nvCxnSpPr>
        <p:spPr>
          <a:xfrm flipH="1">
            <a:off x="10344150" y="512318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 flipH="1">
            <a:off x="10562590" y="470598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H="1">
            <a:off x="-50800" y="-2857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>
            <a:off x="167640" y="-44577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1403332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/>
      </p:transition>
    </mc:Choice>
    <mc:Fallback xmlns="">
      <p:transition spd="slow" advClick="0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直接连接符 10"/>
          <p:cNvCxnSpPr/>
          <p:nvPr/>
        </p:nvCxnSpPr>
        <p:spPr>
          <a:xfrm flipH="1">
            <a:off x="-50800" y="-2857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>
            <a:off x="167640" y="-44577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 flipH="1">
            <a:off x="10599420" y="551561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/>
        </p:nvCxnSpPr>
        <p:spPr>
          <a:xfrm flipH="1">
            <a:off x="10817860" y="509841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组合 5"/>
          <p:cNvGrpSpPr/>
          <p:nvPr/>
        </p:nvGrpSpPr>
        <p:grpSpPr>
          <a:xfrm rot="2820000">
            <a:off x="1518386" y="257805"/>
            <a:ext cx="738505" cy="701040"/>
            <a:chOff x="2646" y="3580"/>
            <a:chExt cx="4140" cy="3927"/>
          </a:xfrm>
        </p:grpSpPr>
        <p:sp>
          <p:nvSpPr>
            <p:cNvPr id="9" name="椭圆 8"/>
            <p:cNvSpPr/>
            <p:nvPr/>
          </p:nvSpPr>
          <p:spPr>
            <a:xfrm>
              <a:off x="2646" y="3580"/>
              <a:ext cx="3446" cy="3594"/>
            </a:xfrm>
            <a:prstGeom prst="ellipse">
              <a:avLst/>
            </a:prstGeom>
            <a:solidFill>
              <a:srgbClr val="C0C9B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3340" y="3913"/>
              <a:ext cx="3446" cy="3594"/>
            </a:xfrm>
            <a:prstGeom prst="ellipse">
              <a:avLst/>
            </a:prstGeom>
            <a:noFill/>
            <a:ln>
              <a:solidFill>
                <a:srgbClr val="90A08D"/>
              </a:solidFill>
              <a:prstDash val="lg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4" name="Freeform 42"/>
          <p:cNvSpPr>
            <a:spLocks noEditPoints="1"/>
          </p:cNvSpPr>
          <p:nvPr/>
        </p:nvSpPr>
        <p:spPr bwMode="auto">
          <a:xfrm>
            <a:off x="7728870" y="3008063"/>
            <a:ext cx="793791" cy="683263"/>
          </a:xfrm>
          <a:custGeom>
            <a:avLst/>
            <a:gdLst/>
            <a:ahLst/>
            <a:cxnLst>
              <a:cxn ang="0">
                <a:pos x="73" y="47"/>
              </a:cxn>
              <a:cxn ang="0">
                <a:pos x="67" y="53"/>
              </a:cxn>
              <a:cxn ang="0">
                <a:pos x="46" y="53"/>
              </a:cxn>
              <a:cxn ang="0">
                <a:pos x="48" y="60"/>
              </a:cxn>
              <a:cxn ang="0">
                <a:pos x="46" y="63"/>
              </a:cxn>
              <a:cxn ang="0">
                <a:pos x="26" y="63"/>
              </a:cxn>
              <a:cxn ang="0">
                <a:pos x="24" y="60"/>
              </a:cxn>
              <a:cxn ang="0">
                <a:pos x="26" y="53"/>
              </a:cxn>
              <a:cxn ang="0">
                <a:pos x="6" y="53"/>
              </a:cxn>
              <a:cxn ang="0">
                <a:pos x="0" y="47"/>
              </a:cxn>
              <a:cxn ang="0">
                <a:pos x="0" y="6"/>
              </a:cxn>
              <a:cxn ang="0">
                <a:pos x="6" y="0"/>
              </a:cxn>
              <a:cxn ang="0">
                <a:pos x="67" y="0"/>
              </a:cxn>
              <a:cxn ang="0">
                <a:pos x="73" y="6"/>
              </a:cxn>
              <a:cxn ang="0">
                <a:pos x="73" y="47"/>
              </a:cxn>
              <a:cxn ang="0">
                <a:pos x="68" y="6"/>
              </a:cxn>
              <a:cxn ang="0">
                <a:pos x="67" y="5"/>
              </a:cxn>
              <a:cxn ang="0">
                <a:pos x="6" y="5"/>
              </a:cxn>
              <a:cxn ang="0">
                <a:pos x="5" y="6"/>
              </a:cxn>
              <a:cxn ang="0">
                <a:pos x="5" y="37"/>
              </a:cxn>
              <a:cxn ang="0">
                <a:pos x="6" y="39"/>
              </a:cxn>
              <a:cxn ang="0">
                <a:pos x="67" y="39"/>
              </a:cxn>
              <a:cxn ang="0">
                <a:pos x="68" y="37"/>
              </a:cxn>
              <a:cxn ang="0">
                <a:pos x="68" y="6"/>
              </a:cxn>
            </a:cxnLst>
            <a:rect l="0" t="0" r="r" b="b"/>
            <a:pathLst>
              <a:path w="73" h="63">
                <a:moveTo>
                  <a:pt x="73" y="47"/>
                </a:moveTo>
                <a:cubicBezTo>
                  <a:pt x="73" y="50"/>
                  <a:pt x="70" y="53"/>
                  <a:pt x="67" y="53"/>
                </a:cubicBezTo>
                <a:cubicBezTo>
                  <a:pt x="46" y="53"/>
                  <a:pt x="46" y="53"/>
                  <a:pt x="46" y="53"/>
                </a:cubicBezTo>
                <a:cubicBezTo>
                  <a:pt x="46" y="56"/>
                  <a:pt x="48" y="59"/>
                  <a:pt x="48" y="60"/>
                </a:cubicBezTo>
                <a:cubicBezTo>
                  <a:pt x="48" y="62"/>
                  <a:pt x="47" y="63"/>
                  <a:pt x="46" y="63"/>
                </a:cubicBezTo>
                <a:cubicBezTo>
                  <a:pt x="26" y="63"/>
                  <a:pt x="26" y="63"/>
                  <a:pt x="26" y="63"/>
                </a:cubicBezTo>
                <a:cubicBezTo>
                  <a:pt x="25" y="63"/>
                  <a:pt x="24" y="62"/>
                  <a:pt x="24" y="60"/>
                </a:cubicBezTo>
                <a:cubicBezTo>
                  <a:pt x="24" y="59"/>
                  <a:pt x="26" y="56"/>
                  <a:pt x="26" y="53"/>
                </a:cubicBezTo>
                <a:cubicBezTo>
                  <a:pt x="6" y="53"/>
                  <a:pt x="6" y="53"/>
                  <a:pt x="6" y="53"/>
                </a:cubicBezTo>
                <a:cubicBezTo>
                  <a:pt x="2" y="53"/>
                  <a:pt x="0" y="50"/>
                  <a:pt x="0" y="47"/>
                </a:cubicBezTo>
                <a:cubicBezTo>
                  <a:pt x="0" y="6"/>
                  <a:pt x="0" y="6"/>
                  <a:pt x="0" y="6"/>
                </a:cubicBezTo>
                <a:cubicBezTo>
                  <a:pt x="0" y="2"/>
                  <a:pt x="2" y="0"/>
                  <a:pt x="6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70" y="0"/>
                  <a:pt x="73" y="2"/>
                  <a:pt x="73" y="6"/>
                </a:cubicBezTo>
                <a:lnTo>
                  <a:pt x="73" y="47"/>
                </a:lnTo>
                <a:close/>
                <a:moveTo>
                  <a:pt x="68" y="6"/>
                </a:moveTo>
                <a:cubicBezTo>
                  <a:pt x="68" y="5"/>
                  <a:pt x="67" y="5"/>
                  <a:pt x="67" y="5"/>
                </a:cubicBezTo>
                <a:cubicBezTo>
                  <a:pt x="6" y="5"/>
                  <a:pt x="6" y="5"/>
                  <a:pt x="6" y="5"/>
                </a:cubicBezTo>
                <a:cubicBezTo>
                  <a:pt x="5" y="5"/>
                  <a:pt x="5" y="5"/>
                  <a:pt x="5" y="6"/>
                </a:cubicBezTo>
                <a:cubicBezTo>
                  <a:pt x="5" y="37"/>
                  <a:pt x="5" y="37"/>
                  <a:pt x="5" y="37"/>
                </a:cubicBezTo>
                <a:cubicBezTo>
                  <a:pt x="5" y="38"/>
                  <a:pt x="5" y="39"/>
                  <a:pt x="6" y="39"/>
                </a:cubicBezTo>
                <a:cubicBezTo>
                  <a:pt x="67" y="39"/>
                  <a:pt x="67" y="39"/>
                  <a:pt x="67" y="39"/>
                </a:cubicBezTo>
                <a:cubicBezTo>
                  <a:pt x="67" y="39"/>
                  <a:pt x="68" y="38"/>
                  <a:pt x="68" y="37"/>
                </a:cubicBezTo>
                <a:lnTo>
                  <a:pt x="68" y="6"/>
                </a:lnTo>
                <a:close/>
              </a:path>
            </a:pathLst>
          </a:custGeom>
          <a:solidFill>
            <a:srgbClr val="E6E6E6"/>
          </a:solidFill>
          <a:ln w="9525">
            <a:noFill/>
            <a:round/>
          </a:ln>
        </p:spPr>
        <p:txBody>
          <a:bodyPr vert="horz" wrap="square" lIns="121920" tIns="60960" rIns="121920" bIns="60960" numCol="1" anchor="t" anchorCtr="0" compatLnSpc="1"/>
          <a:lstStyle/>
          <a:p>
            <a:endParaRPr lang="en-US" sz="2400"/>
          </a:p>
        </p:txBody>
      </p:sp>
      <p:sp>
        <p:nvSpPr>
          <p:cNvPr id="25" name="Freeform 152"/>
          <p:cNvSpPr>
            <a:spLocks noEditPoints="1"/>
          </p:cNvSpPr>
          <p:nvPr/>
        </p:nvSpPr>
        <p:spPr bwMode="auto">
          <a:xfrm>
            <a:off x="9400982" y="2153722"/>
            <a:ext cx="585755" cy="541317"/>
          </a:xfrm>
          <a:custGeom>
            <a:avLst/>
            <a:gdLst/>
            <a:ahLst/>
            <a:cxnLst>
              <a:cxn ang="0">
                <a:pos x="67" y="20"/>
              </a:cxn>
              <a:cxn ang="0">
                <a:pos x="46" y="36"/>
              </a:cxn>
              <a:cxn ang="0">
                <a:pos x="42" y="40"/>
              </a:cxn>
              <a:cxn ang="0">
                <a:pos x="39" y="47"/>
              </a:cxn>
              <a:cxn ang="0">
                <a:pos x="44" y="52"/>
              </a:cxn>
              <a:cxn ang="0">
                <a:pos x="52" y="58"/>
              </a:cxn>
              <a:cxn ang="0">
                <a:pos x="52" y="61"/>
              </a:cxn>
              <a:cxn ang="0">
                <a:pos x="51" y="62"/>
              </a:cxn>
              <a:cxn ang="0">
                <a:pos x="17" y="62"/>
              </a:cxn>
              <a:cxn ang="0">
                <a:pos x="16" y="61"/>
              </a:cxn>
              <a:cxn ang="0">
                <a:pos x="16" y="58"/>
              </a:cxn>
              <a:cxn ang="0">
                <a:pos x="24" y="52"/>
              </a:cxn>
              <a:cxn ang="0">
                <a:pos x="29" y="47"/>
              </a:cxn>
              <a:cxn ang="0">
                <a:pos x="26" y="40"/>
              </a:cxn>
              <a:cxn ang="0">
                <a:pos x="22" y="36"/>
              </a:cxn>
              <a:cxn ang="0">
                <a:pos x="0" y="20"/>
              </a:cxn>
              <a:cxn ang="0">
                <a:pos x="0" y="15"/>
              </a:cxn>
              <a:cxn ang="0">
                <a:pos x="4" y="11"/>
              </a:cxn>
              <a:cxn ang="0">
                <a:pos x="16" y="11"/>
              </a:cxn>
              <a:cxn ang="0">
                <a:pos x="16" y="7"/>
              </a:cxn>
              <a:cxn ang="0">
                <a:pos x="22" y="0"/>
              </a:cxn>
              <a:cxn ang="0">
                <a:pos x="45" y="0"/>
              </a:cxn>
              <a:cxn ang="0">
                <a:pos x="52" y="7"/>
              </a:cxn>
              <a:cxn ang="0">
                <a:pos x="52" y="11"/>
              </a:cxn>
              <a:cxn ang="0">
                <a:pos x="63" y="11"/>
              </a:cxn>
              <a:cxn ang="0">
                <a:pos x="67" y="15"/>
              </a:cxn>
              <a:cxn ang="0">
                <a:pos x="67" y="20"/>
              </a:cxn>
              <a:cxn ang="0">
                <a:pos x="16" y="16"/>
              </a:cxn>
              <a:cxn ang="0">
                <a:pos x="6" y="16"/>
              </a:cxn>
              <a:cxn ang="0">
                <a:pos x="6" y="20"/>
              </a:cxn>
              <a:cxn ang="0">
                <a:pos x="19" y="31"/>
              </a:cxn>
              <a:cxn ang="0">
                <a:pos x="16" y="16"/>
              </a:cxn>
              <a:cxn ang="0">
                <a:pos x="62" y="16"/>
              </a:cxn>
              <a:cxn ang="0">
                <a:pos x="52" y="16"/>
              </a:cxn>
              <a:cxn ang="0">
                <a:pos x="49" y="31"/>
              </a:cxn>
              <a:cxn ang="0">
                <a:pos x="62" y="20"/>
              </a:cxn>
              <a:cxn ang="0">
                <a:pos x="62" y="16"/>
              </a:cxn>
            </a:cxnLst>
            <a:rect l="0" t="0" r="r" b="b"/>
            <a:pathLst>
              <a:path w="67" h="62">
                <a:moveTo>
                  <a:pt x="67" y="20"/>
                </a:moveTo>
                <a:cubicBezTo>
                  <a:pt x="67" y="27"/>
                  <a:pt x="58" y="36"/>
                  <a:pt x="46" y="36"/>
                </a:cubicBezTo>
                <a:cubicBezTo>
                  <a:pt x="44" y="38"/>
                  <a:pt x="42" y="40"/>
                  <a:pt x="42" y="40"/>
                </a:cubicBezTo>
                <a:cubicBezTo>
                  <a:pt x="40" y="42"/>
                  <a:pt x="39" y="44"/>
                  <a:pt x="39" y="47"/>
                </a:cubicBezTo>
                <a:cubicBezTo>
                  <a:pt x="39" y="49"/>
                  <a:pt x="40" y="52"/>
                  <a:pt x="44" y="52"/>
                </a:cubicBezTo>
                <a:cubicBezTo>
                  <a:pt x="48" y="52"/>
                  <a:pt x="52" y="54"/>
                  <a:pt x="52" y="58"/>
                </a:cubicBezTo>
                <a:cubicBezTo>
                  <a:pt x="52" y="61"/>
                  <a:pt x="52" y="61"/>
                  <a:pt x="52" y="61"/>
                </a:cubicBezTo>
                <a:cubicBezTo>
                  <a:pt x="52" y="62"/>
                  <a:pt x="51" y="62"/>
                  <a:pt x="51" y="62"/>
                </a:cubicBezTo>
                <a:cubicBezTo>
                  <a:pt x="17" y="62"/>
                  <a:pt x="17" y="62"/>
                  <a:pt x="17" y="62"/>
                </a:cubicBezTo>
                <a:cubicBezTo>
                  <a:pt x="16" y="62"/>
                  <a:pt x="16" y="62"/>
                  <a:pt x="16" y="61"/>
                </a:cubicBezTo>
                <a:cubicBezTo>
                  <a:pt x="16" y="58"/>
                  <a:pt x="16" y="58"/>
                  <a:pt x="16" y="58"/>
                </a:cubicBezTo>
                <a:cubicBezTo>
                  <a:pt x="16" y="54"/>
                  <a:pt x="20" y="52"/>
                  <a:pt x="24" y="52"/>
                </a:cubicBezTo>
                <a:cubicBezTo>
                  <a:pt x="27" y="52"/>
                  <a:pt x="29" y="49"/>
                  <a:pt x="29" y="47"/>
                </a:cubicBezTo>
                <a:cubicBezTo>
                  <a:pt x="29" y="44"/>
                  <a:pt x="28" y="42"/>
                  <a:pt x="26" y="40"/>
                </a:cubicBezTo>
                <a:cubicBezTo>
                  <a:pt x="25" y="40"/>
                  <a:pt x="24" y="38"/>
                  <a:pt x="22" y="36"/>
                </a:cubicBezTo>
                <a:cubicBezTo>
                  <a:pt x="10" y="36"/>
                  <a:pt x="0" y="27"/>
                  <a:pt x="0" y="20"/>
                </a:cubicBezTo>
                <a:cubicBezTo>
                  <a:pt x="0" y="15"/>
                  <a:pt x="0" y="15"/>
                  <a:pt x="0" y="15"/>
                </a:cubicBezTo>
                <a:cubicBezTo>
                  <a:pt x="0" y="12"/>
                  <a:pt x="2" y="11"/>
                  <a:pt x="4" y="11"/>
                </a:cubicBezTo>
                <a:cubicBezTo>
                  <a:pt x="16" y="11"/>
                  <a:pt x="16" y="11"/>
                  <a:pt x="16" y="11"/>
                </a:cubicBezTo>
                <a:cubicBezTo>
                  <a:pt x="16" y="7"/>
                  <a:pt x="16" y="7"/>
                  <a:pt x="16" y="7"/>
                </a:cubicBezTo>
                <a:cubicBezTo>
                  <a:pt x="16" y="3"/>
                  <a:pt x="19" y="0"/>
                  <a:pt x="22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9" y="0"/>
                  <a:pt x="52" y="3"/>
                  <a:pt x="52" y="7"/>
                </a:cubicBezTo>
                <a:cubicBezTo>
                  <a:pt x="52" y="11"/>
                  <a:pt x="52" y="11"/>
                  <a:pt x="52" y="11"/>
                </a:cubicBezTo>
                <a:cubicBezTo>
                  <a:pt x="63" y="11"/>
                  <a:pt x="63" y="11"/>
                  <a:pt x="63" y="11"/>
                </a:cubicBezTo>
                <a:cubicBezTo>
                  <a:pt x="66" y="11"/>
                  <a:pt x="67" y="12"/>
                  <a:pt x="67" y="15"/>
                </a:cubicBezTo>
                <a:lnTo>
                  <a:pt x="67" y="20"/>
                </a:lnTo>
                <a:close/>
                <a:moveTo>
                  <a:pt x="16" y="16"/>
                </a:moveTo>
                <a:cubicBezTo>
                  <a:pt x="6" y="16"/>
                  <a:pt x="6" y="16"/>
                  <a:pt x="6" y="16"/>
                </a:cubicBezTo>
                <a:cubicBezTo>
                  <a:pt x="6" y="20"/>
                  <a:pt x="6" y="20"/>
                  <a:pt x="6" y="20"/>
                </a:cubicBezTo>
                <a:cubicBezTo>
                  <a:pt x="6" y="24"/>
                  <a:pt x="11" y="29"/>
                  <a:pt x="19" y="31"/>
                </a:cubicBezTo>
                <a:cubicBezTo>
                  <a:pt x="17" y="27"/>
                  <a:pt x="16" y="22"/>
                  <a:pt x="16" y="16"/>
                </a:cubicBezTo>
                <a:close/>
                <a:moveTo>
                  <a:pt x="62" y="16"/>
                </a:moveTo>
                <a:cubicBezTo>
                  <a:pt x="52" y="16"/>
                  <a:pt x="52" y="16"/>
                  <a:pt x="52" y="16"/>
                </a:cubicBezTo>
                <a:cubicBezTo>
                  <a:pt x="52" y="22"/>
                  <a:pt x="51" y="27"/>
                  <a:pt x="49" y="31"/>
                </a:cubicBezTo>
                <a:cubicBezTo>
                  <a:pt x="57" y="29"/>
                  <a:pt x="62" y="24"/>
                  <a:pt x="62" y="20"/>
                </a:cubicBezTo>
                <a:lnTo>
                  <a:pt x="62" y="16"/>
                </a:lnTo>
                <a:close/>
              </a:path>
            </a:pathLst>
          </a:custGeom>
          <a:solidFill>
            <a:srgbClr val="E6E6E6"/>
          </a:solidFill>
          <a:ln w="9525">
            <a:noFill/>
            <a:round/>
          </a:ln>
        </p:spPr>
        <p:txBody>
          <a:bodyPr vert="horz" wrap="square" lIns="121920" tIns="60960" rIns="121920" bIns="60960" numCol="1" anchor="t" anchorCtr="0" compatLnSpc="1"/>
          <a:lstStyle/>
          <a:p>
            <a:endParaRPr lang="en-US" sz="2400"/>
          </a:p>
        </p:txBody>
      </p:sp>
      <p:sp>
        <p:nvSpPr>
          <p:cNvPr id="26" name="Freeform 144"/>
          <p:cNvSpPr>
            <a:spLocks noEditPoints="1"/>
          </p:cNvSpPr>
          <p:nvPr/>
        </p:nvSpPr>
        <p:spPr bwMode="auto">
          <a:xfrm>
            <a:off x="7857721" y="4878218"/>
            <a:ext cx="546325" cy="423753"/>
          </a:xfrm>
          <a:custGeom>
            <a:avLst/>
            <a:gdLst/>
            <a:ahLst/>
            <a:cxnLst>
              <a:cxn ang="0">
                <a:pos x="67" y="55"/>
              </a:cxn>
              <a:cxn ang="0">
                <a:pos x="65" y="56"/>
              </a:cxn>
              <a:cxn ang="0">
                <a:pos x="8" y="56"/>
              </a:cxn>
              <a:cxn ang="0">
                <a:pos x="6" y="55"/>
              </a:cxn>
              <a:cxn ang="0">
                <a:pos x="0" y="36"/>
              </a:cxn>
              <a:cxn ang="0">
                <a:pos x="36" y="0"/>
              </a:cxn>
              <a:cxn ang="0">
                <a:pos x="72" y="36"/>
              </a:cxn>
              <a:cxn ang="0">
                <a:pos x="67" y="55"/>
              </a:cxn>
              <a:cxn ang="0">
                <a:pos x="11" y="30"/>
              </a:cxn>
              <a:cxn ang="0">
                <a:pos x="6" y="36"/>
              </a:cxn>
              <a:cxn ang="0">
                <a:pos x="11" y="41"/>
              </a:cxn>
              <a:cxn ang="0">
                <a:pos x="16" y="36"/>
              </a:cxn>
              <a:cxn ang="0">
                <a:pos x="11" y="30"/>
              </a:cxn>
              <a:cxn ang="0">
                <a:pos x="18" y="12"/>
              </a:cxn>
              <a:cxn ang="0">
                <a:pos x="13" y="18"/>
              </a:cxn>
              <a:cxn ang="0">
                <a:pos x="18" y="23"/>
              </a:cxn>
              <a:cxn ang="0">
                <a:pos x="24" y="18"/>
              </a:cxn>
              <a:cxn ang="0">
                <a:pos x="18" y="12"/>
              </a:cxn>
              <a:cxn ang="0">
                <a:pos x="45" y="22"/>
              </a:cxn>
              <a:cxn ang="0">
                <a:pos x="43" y="18"/>
              </a:cxn>
              <a:cxn ang="0">
                <a:pos x="40" y="20"/>
              </a:cxn>
              <a:cxn ang="0">
                <a:pos x="36" y="36"/>
              </a:cxn>
              <a:cxn ang="0">
                <a:pos x="29" y="41"/>
              </a:cxn>
              <a:cxn ang="0">
                <a:pos x="34" y="51"/>
              </a:cxn>
              <a:cxn ang="0">
                <a:pos x="44" y="45"/>
              </a:cxn>
              <a:cxn ang="0">
                <a:pos x="41" y="37"/>
              </a:cxn>
              <a:cxn ang="0">
                <a:pos x="45" y="22"/>
              </a:cxn>
              <a:cxn ang="0">
                <a:pos x="36" y="5"/>
              </a:cxn>
              <a:cxn ang="0">
                <a:pos x="31" y="10"/>
              </a:cxn>
              <a:cxn ang="0">
                <a:pos x="36" y="15"/>
              </a:cxn>
              <a:cxn ang="0">
                <a:pos x="42" y="10"/>
              </a:cxn>
              <a:cxn ang="0">
                <a:pos x="36" y="5"/>
              </a:cxn>
              <a:cxn ang="0">
                <a:pos x="54" y="12"/>
              </a:cxn>
              <a:cxn ang="0">
                <a:pos x="49" y="18"/>
              </a:cxn>
              <a:cxn ang="0">
                <a:pos x="54" y="23"/>
              </a:cxn>
              <a:cxn ang="0">
                <a:pos x="60" y="18"/>
              </a:cxn>
              <a:cxn ang="0">
                <a:pos x="54" y="12"/>
              </a:cxn>
              <a:cxn ang="0">
                <a:pos x="62" y="30"/>
              </a:cxn>
              <a:cxn ang="0">
                <a:pos x="57" y="36"/>
              </a:cxn>
              <a:cxn ang="0">
                <a:pos x="62" y="41"/>
              </a:cxn>
              <a:cxn ang="0">
                <a:pos x="67" y="36"/>
              </a:cxn>
              <a:cxn ang="0">
                <a:pos x="62" y="30"/>
              </a:cxn>
            </a:cxnLst>
            <a:rect l="0" t="0" r="r" b="b"/>
            <a:pathLst>
              <a:path w="72" h="56">
                <a:moveTo>
                  <a:pt x="67" y="55"/>
                </a:moveTo>
                <a:cubicBezTo>
                  <a:pt x="66" y="56"/>
                  <a:pt x="66" y="56"/>
                  <a:pt x="65" y="56"/>
                </a:cubicBezTo>
                <a:cubicBezTo>
                  <a:pt x="8" y="56"/>
                  <a:pt x="8" y="56"/>
                  <a:pt x="8" y="56"/>
                </a:cubicBezTo>
                <a:cubicBezTo>
                  <a:pt x="7" y="56"/>
                  <a:pt x="7" y="56"/>
                  <a:pt x="6" y="55"/>
                </a:cubicBezTo>
                <a:cubicBezTo>
                  <a:pt x="2" y="49"/>
                  <a:pt x="0" y="42"/>
                  <a:pt x="0" y="36"/>
                </a:cubicBezTo>
                <a:cubicBezTo>
                  <a:pt x="0" y="16"/>
                  <a:pt x="17" y="0"/>
                  <a:pt x="36" y="0"/>
                </a:cubicBezTo>
                <a:cubicBezTo>
                  <a:pt x="56" y="0"/>
                  <a:pt x="72" y="16"/>
                  <a:pt x="72" y="36"/>
                </a:cubicBezTo>
                <a:cubicBezTo>
                  <a:pt x="72" y="42"/>
                  <a:pt x="70" y="49"/>
                  <a:pt x="67" y="55"/>
                </a:cubicBezTo>
                <a:close/>
                <a:moveTo>
                  <a:pt x="11" y="30"/>
                </a:moveTo>
                <a:cubicBezTo>
                  <a:pt x="8" y="30"/>
                  <a:pt x="6" y="33"/>
                  <a:pt x="6" y="36"/>
                </a:cubicBezTo>
                <a:cubicBezTo>
                  <a:pt x="6" y="38"/>
                  <a:pt x="8" y="41"/>
                  <a:pt x="11" y="41"/>
                </a:cubicBezTo>
                <a:cubicBezTo>
                  <a:pt x="14" y="41"/>
                  <a:pt x="16" y="38"/>
                  <a:pt x="16" y="36"/>
                </a:cubicBezTo>
                <a:cubicBezTo>
                  <a:pt x="16" y="33"/>
                  <a:pt x="14" y="30"/>
                  <a:pt x="11" y="30"/>
                </a:cubicBezTo>
                <a:close/>
                <a:moveTo>
                  <a:pt x="18" y="12"/>
                </a:moveTo>
                <a:cubicBezTo>
                  <a:pt x="16" y="12"/>
                  <a:pt x="13" y="15"/>
                  <a:pt x="13" y="18"/>
                </a:cubicBezTo>
                <a:cubicBezTo>
                  <a:pt x="13" y="20"/>
                  <a:pt x="16" y="23"/>
                  <a:pt x="18" y="23"/>
                </a:cubicBezTo>
                <a:cubicBezTo>
                  <a:pt x="21" y="23"/>
                  <a:pt x="24" y="20"/>
                  <a:pt x="24" y="18"/>
                </a:cubicBezTo>
                <a:cubicBezTo>
                  <a:pt x="24" y="15"/>
                  <a:pt x="21" y="12"/>
                  <a:pt x="18" y="12"/>
                </a:cubicBezTo>
                <a:close/>
                <a:moveTo>
                  <a:pt x="45" y="22"/>
                </a:moveTo>
                <a:cubicBezTo>
                  <a:pt x="45" y="20"/>
                  <a:pt x="44" y="19"/>
                  <a:pt x="43" y="18"/>
                </a:cubicBezTo>
                <a:cubicBezTo>
                  <a:pt x="42" y="18"/>
                  <a:pt x="40" y="19"/>
                  <a:pt x="40" y="20"/>
                </a:cubicBezTo>
                <a:cubicBezTo>
                  <a:pt x="36" y="36"/>
                  <a:pt x="36" y="36"/>
                  <a:pt x="36" y="36"/>
                </a:cubicBezTo>
                <a:cubicBezTo>
                  <a:pt x="33" y="36"/>
                  <a:pt x="30" y="38"/>
                  <a:pt x="29" y="41"/>
                </a:cubicBezTo>
                <a:cubicBezTo>
                  <a:pt x="28" y="45"/>
                  <a:pt x="30" y="50"/>
                  <a:pt x="34" y="51"/>
                </a:cubicBezTo>
                <a:cubicBezTo>
                  <a:pt x="39" y="52"/>
                  <a:pt x="43" y="49"/>
                  <a:pt x="44" y="45"/>
                </a:cubicBezTo>
                <a:cubicBezTo>
                  <a:pt x="45" y="42"/>
                  <a:pt x="43" y="39"/>
                  <a:pt x="41" y="37"/>
                </a:cubicBezTo>
                <a:lnTo>
                  <a:pt x="45" y="22"/>
                </a:lnTo>
                <a:close/>
                <a:moveTo>
                  <a:pt x="36" y="5"/>
                </a:moveTo>
                <a:cubicBezTo>
                  <a:pt x="34" y="5"/>
                  <a:pt x="31" y="7"/>
                  <a:pt x="31" y="10"/>
                </a:cubicBezTo>
                <a:cubicBezTo>
                  <a:pt x="31" y="13"/>
                  <a:pt x="34" y="15"/>
                  <a:pt x="36" y="15"/>
                </a:cubicBezTo>
                <a:cubicBezTo>
                  <a:pt x="39" y="15"/>
                  <a:pt x="42" y="13"/>
                  <a:pt x="42" y="10"/>
                </a:cubicBezTo>
                <a:cubicBezTo>
                  <a:pt x="42" y="7"/>
                  <a:pt x="39" y="5"/>
                  <a:pt x="36" y="5"/>
                </a:cubicBezTo>
                <a:close/>
                <a:moveTo>
                  <a:pt x="54" y="12"/>
                </a:moveTo>
                <a:cubicBezTo>
                  <a:pt x="52" y="12"/>
                  <a:pt x="49" y="15"/>
                  <a:pt x="49" y="18"/>
                </a:cubicBezTo>
                <a:cubicBezTo>
                  <a:pt x="49" y="20"/>
                  <a:pt x="52" y="23"/>
                  <a:pt x="54" y="23"/>
                </a:cubicBezTo>
                <a:cubicBezTo>
                  <a:pt x="57" y="23"/>
                  <a:pt x="60" y="20"/>
                  <a:pt x="60" y="18"/>
                </a:cubicBezTo>
                <a:cubicBezTo>
                  <a:pt x="60" y="15"/>
                  <a:pt x="57" y="12"/>
                  <a:pt x="54" y="12"/>
                </a:cubicBezTo>
                <a:close/>
                <a:moveTo>
                  <a:pt x="62" y="30"/>
                </a:moveTo>
                <a:cubicBezTo>
                  <a:pt x="59" y="30"/>
                  <a:pt x="57" y="33"/>
                  <a:pt x="57" y="36"/>
                </a:cubicBezTo>
                <a:cubicBezTo>
                  <a:pt x="57" y="38"/>
                  <a:pt x="59" y="41"/>
                  <a:pt x="62" y="41"/>
                </a:cubicBezTo>
                <a:cubicBezTo>
                  <a:pt x="65" y="41"/>
                  <a:pt x="67" y="38"/>
                  <a:pt x="67" y="36"/>
                </a:cubicBezTo>
                <a:cubicBezTo>
                  <a:pt x="67" y="33"/>
                  <a:pt x="65" y="30"/>
                  <a:pt x="62" y="30"/>
                </a:cubicBezTo>
                <a:close/>
              </a:path>
            </a:pathLst>
          </a:custGeom>
          <a:solidFill>
            <a:srgbClr val="E6E6E6"/>
          </a:solidFill>
          <a:ln w="9525">
            <a:noFill/>
            <a:round/>
          </a:ln>
        </p:spPr>
        <p:txBody>
          <a:bodyPr vert="horz" wrap="square" lIns="121920" tIns="60960" rIns="121920" bIns="60960" numCol="1" anchor="t" anchorCtr="0" compatLnSpc="1"/>
          <a:lstStyle/>
          <a:p>
            <a:endParaRPr lang="en-US" sz="2400"/>
          </a:p>
        </p:txBody>
      </p:sp>
      <p:sp>
        <p:nvSpPr>
          <p:cNvPr id="36" name="矩形 35"/>
          <p:cNvSpPr/>
          <p:nvPr/>
        </p:nvSpPr>
        <p:spPr>
          <a:xfrm>
            <a:off x="2393301" y="767448"/>
            <a:ext cx="8891905" cy="5847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一、《書》、《詩》、《論語》、《三禮》、《左氏</a:t>
            </a:r>
            <a:endParaRPr lang="en-US" altLang="zh-TW" sz="2800" kern="100" dirty="0">
              <a:latin typeface="Times New Roman" panose="02020603050405020304" pitchFamily="18" charset="0"/>
              <a:ea typeface="新細明體" panose="02020500000000000000" pitchFamily="18" charset="-12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         </a:t>
            </a:r>
            <a:r>
              <a:rPr lang="zh-TW" altLang="zh-TW" sz="28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解》、《易傳》皆立學官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二、議禮用王肅之說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三、鄭、王各有支持者</a:t>
            </a:r>
          </a:p>
          <a:p>
            <a:pPr marL="360000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1</a:t>
            </a:r>
            <a:r>
              <a:rPr lang="zh-TW" altLang="zh-TW" sz="24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、孔晁、孫毓主王氏</a:t>
            </a:r>
          </a:p>
          <a:p>
            <a:pPr marL="360000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2</a:t>
            </a:r>
            <a:r>
              <a:rPr lang="zh-TW" altLang="zh-TW" sz="24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、孫炎、馬昭主鄭氏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四、今古之爭轉為鄭、王爭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五、漢學若存若亡</a:t>
            </a:r>
          </a:p>
          <a:p>
            <a:pPr>
              <a:spcBef>
                <a:spcPts val="1200"/>
              </a:spcBef>
            </a:pPr>
            <a:r>
              <a:rPr lang="zh-TW" altLang="zh-TW" sz="2800" kern="100" dirty="0">
                <a:ea typeface="新細明體" panose="02020500000000000000" pitchFamily="18" charset="-120"/>
                <a:cs typeface="Times New Roman" panose="02020603050405020304" pitchFamily="18" charset="0"/>
              </a:rPr>
              <a:t>六、晉立博士，今文十四家博士無一立焉</a:t>
            </a:r>
            <a:endParaRPr lang="zh-TW" altLang="en-US" sz="2800" dirty="0"/>
          </a:p>
        </p:txBody>
      </p:sp>
    </p:spTree>
    <p:custDataLst>
      <p:tags r:id="rId1"/>
    </p:custData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0800" y="-211490"/>
            <a:ext cx="12293600" cy="6915150"/>
          </a:xfrm>
          <a:prstGeom prst="rect">
            <a:avLst/>
          </a:prstGeom>
        </p:spPr>
      </p:pic>
      <p:sp>
        <p:nvSpPr>
          <p:cNvPr id="17" name="TextBox 32"/>
          <p:cNvSpPr txBox="1">
            <a:spLocks noChangeArrowheads="1"/>
          </p:cNvSpPr>
          <p:nvPr/>
        </p:nvSpPr>
        <p:spPr bwMode="auto">
          <a:xfrm>
            <a:off x="4392635" y="3190834"/>
            <a:ext cx="530161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dist"/>
            <a:r>
              <a:rPr lang="zh-TW" altLang="zh-TW" sz="4000" dirty="0"/>
              <a:t>以《十三經注疏》分析</a:t>
            </a:r>
            <a:endParaRPr lang="zh-CN" altLang="en-US" sz="4000" b="1" dirty="0">
              <a:solidFill>
                <a:schemeClr val="tx1">
                  <a:lumMod val="75000"/>
                  <a:lumOff val="25000"/>
                </a:schemeClr>
              </a:solidFill>
              <a:latin typeface="仿宋" panose="02010609060101010101" charset="-122"/>
              <a:ea typeface="仿宋" panose="02010609060101010101" charset="-122"/>
              <a:cs typeface="Yuanti SC" charset="-122"/>
              <a:sym typeface="+mn-ea"/>
            </a:endParaRPr>
          </a:p>
        </p:txBody>
      </p:sp>
      <p:grpSp>
        <p:nvGrpSpPr>
          <p:cNvPr id="6" name="组合 5"/>
          <p:cNvGrpSpPr/>
          <p:nvPr/>
        </p:nvGrpSpPr>
        <p:grpSpPr>
          <a:xfrm rot="2820000">
            <a:off x="1731646" y="2064698"/>
            <a:ext cx="2628900" cy="2493645"/>
            <a:chOff x="2646" y="3580"/>
            <a:chExt cx="4140" cy="3927"/>
          </a:xfrm>
        </p:grpSpPr>
        <p:sp>
          <p:nvSpPr>
            <p:cNvPr id="9" name="椭圆 8"/>
            <p:cNvSpPr/>
            <p:nvPr/>
          </p:nvSpPr>
          <p:spPr>
            <a:xfrm>
              <a:off x="2646" y="3580"/>
              <a:ext cx="3446" cy="3594"/>
            </a:xfrm>
            <a:prstGeom prst="ellipse">
              <a:avLst/>
            </a:prstGeom>
            <a:solidFill>
              <a:srgbClr val="C0C9B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3340" y="3913"/>
              <a:ext cx="3446" cy="3594"/>
            </a:xfrm>
            <a:prstGeom prst="ellipse">
              <a:avLst/>
            </a:prstGeom>
            <a:noFill/>
            <a:ln>
              <a:solidFill>
                <a:srgbClr val="90A08D"/>
              </a:solidFill>
              <a:prstDash val="lg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7" name="文本框 6"/>
          <p:cNvSpPr txBox="1"/>
          <p:nvPr/>
        </p:nvSpPr>
        <p:spPr>
          <a:xfrm>
            <a:off x="3046095" y="2870200"/>
            <a:ext cx="1034257" cy="1107996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eaLnBrk="1" hangingPunct="1"/>
            <a:r>
              <a:rPr lang="zh-TW" altLang="en-US" sz="6600" b="1" dirty="0">
                <a:solidFill>
                  <a:schemeClr val="bg1"/>
                </a:solidFill>
                <a:latin typeface="Yuanti SC" charset="-122"/>
                <a:ea typeface="Yuanti SC" charset="-122"/>
                <a:cs typeface="Yuanti SC" charset="-122"/>
                <a:sym typeface="+mn-ea"/>
              </a:rPr>
              <a:t>捌</a:t>
            </a:r>
            <a:endParaRPr lang="en-US" altLang="zh-CN" sz="6600" b="1" dirty="0">
              <a:solidFill>
                <a:schemeClr val="bg1"/>
              </a:solidFill>
              <a:latin typeface="Yuanti SC" charset="-122"/>
              <a:ea typeface="Yuanti SC" charset="-122"/>
              <a:cs typeface="Yuanti SC" charset="-122"/>
              <a:sym typeface="+mn-ea"/>
            </a:endParaRPr>
          </a:p>
        </p:txBody>
      </p:sp>
      <p:cxnSp>
        <p:nvCxnSpPr>
          <p:cNvPr id="8" name="直接连接符 7"/>
          <p:cNvCxnSpPr/>
          <p:nvPr/>
        </p:nvCxnSpPr>
        <p:spPr>
          <a:xfrm flipH="1">
            <a:off x="10344150" y="512318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 flipH="1">
            <a:off x="10562590" y="470598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H="1">
            <a:off x="-50800" y="-2857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>
            <a:off x="167640" y="-44577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圖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8118" y="296890"/>
            <a:ext cx="3132852" cy="2508778"/>
          </a:xfrm>
          <a:prstGeom prst="rect">
            <a:avLst/>
          </a:prstGeom>
          <a:effectLst>
            <a:glow rad="88900">
              <a:schemeClr val="accent1">
                <a:alpha val="20000"/>
              </a:schemeClr>
            </a:glow>
          </a:effec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99120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/>
      </p:transition>
    </mc:Choice>
    <mc:Fallback xmlns="">
      <p:transition spd="slow" advClick="0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直接连接符 10"/>
          <p:cNvCxnSpPr/>
          <p:nvPr/>
        </p:nvCxnSpPr>
        <p:spPr>
          <a:xfrm flipH="1">
            <a:off x="-50800" y="-2857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>
            <a:off x="167640" y="-44577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 flipH="1">
            <a:off x="10599420" y="551561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/>
        </p:nvCxnSpPr>
        <p:spPr>
          <a:xfrm flipH="1">
            <a:off x="10817860" y="509841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组合 5"/>
          <p:cNvGrpSpPr/>
          <p:nvPr/>
        </p:nvGrpSpPr>
        <p:grpSpPr>
          <a:xfrm rot="2820000">
            <a:off x="1518386" y="257805"/>
            <a:ext cx="738505" cy="701040"/>
            <a:chOff x="2646" y="3580"/>
            <a:chExt cx="4140" cy="3927"/>
          </a:xfrm>
        </p:grpSpPr>
        <p:sp>
          <p:nvSpPr>
            <p:cNvPr id="9" name="椭圆 8"/>
            <p:cNvSpPr/>
            <p:nvPr/>
          </p:nvSpPr>
          <p:spPr>
            <a:xfrm>
              <a:off x="2646" y="3580"/>
              <a:ext cx="3446" cy="3594"/>
            </a:xfrm>
            <a:prstGeom prst="ellipse">
              <a:avLst/>
            </a:prstGeom>
            <a:solidFill>
              <a:srgbClr val="C0C9B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3340" y="3913"/>
              <a:ext cx="3446" cy="3594"/>
            </a:xfrm>
            <a:prstGeom prst="ellipse">
              <a:avLst/>
            </a:prstGeom>
            <a:noFill/>
            <a:ln>
              <a:solidFill>
                <a:srgbClr val="90A08D"/>
              </a:solidFill>
              <a:prstDash val="lg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4" name="Freeform 42"/>
          <p:cNvSpPr>
            <a:spLocks noEditPoints="1"/>
          </p:cNvSpPr>
          <p:nvPr/>
        </p:nvSpPr>
        <p:spPr bwMode="auto">
          <a:xfrm>
            <a:off x="7728870" y="3008063"/>
            <a:ext cx="793791" cy="683263"/>
          </a:xfrm>
          <a:custGeom>
            <a:avLst/>
            <a:gdLst/>
            <a:ahLst/>
            <a:cxnLst>
              <a:cxn ang="0">
                <a:pos x="73" y="47"/>
              </a:cxn>
              <a:cxn ang="0">
                <a:pos x="67" y="53"/>
              </a:cxn>
              <a:cxn ang="0">
                <a:pos x="46" y="53"/>
              </a:cxn>
              <a:cxn ang="0">
                <a:pos x="48" y="60"/>
              </a:cxn>
              <a:cxn ang="0">
                <a:pos x="46" y="63"/>
              </a:cxn>
              <a:cxn ang="0">
                <a:pos x="26" y="63"/>
              </a:cxn>
              <a:cxn ang="0">
                <a:pos x="24" y="60"/>
              </a:cxn>
              <a:cxn ang="0">
                <a:pos x="26" y="53"/>
              </a:cxn>
              <a:cxn ang="0">
                <a:pos x="6" y="53"/>
              </a:cxn>
              <a:cxn ang="0">
                <a:pos x="0" y="47"/>
              </a:cxn>
              <a:cxn ang="0">
                <a:pos x="0" y="6"/>
              </a:cxn>
              <a:cxn ang="0">
                <a:pos x="6" y="0"/>
              </a:cxn>
              <a:cxn ang="0">
                <a:pos x="67" y="0"/>
              </a:cxn>
              <a:cxn ang="0">
                <a:pos x="73" y="6"/>
              </a:cxn>
              <a:cxn ang="0">
                <a:pos x="73" y="47"/>
              </a:cxn>
              <a:cxn ang="0">
                <a:pos x="68" y="6"/>
              </a:cxn>
              <a:cxn ang="0">
                <a:pos x="67" y="5"/>
              </a:cxn>
              <a:cxn ang="0">
                <a:pos x="6" y="5"/>
              </a:cxn>
              <a:cxn ang="0">
                <a:pos x="5" y="6"/>
              </a:cxn>
              <a:cxn ang="0">
                <a:pos x="5" y="37"/>
              </a:cxn>
              <a:cxn ang="0">
                <a:pos x="6" y="39"/>
              </a:cxn>
              <a:cxn ang="0">
                <a:pos x="67" y="39"/>
              </a:cxn>
              <a:cxn ang="0">
                <a:pos x="68" y="37"/>
              </a:cxn>
              <a:cxn ang="0">
                <a:pos x="68" y="6"/>
              </a:cxn>
            </a:cxnLst>
            <a:rect l="0" t="0" r="r" b="b"/>
            <a:pathLst>
              <a:path w="73" h="63">
                <a:moveTo>
                  <a:pt x="73" y="47"/>
                </a:moveTo>
                <a:cubicBezTo>
                  <a:pt x="73" y="50"/>
                  <a:pt x="70" y="53"/>
                  <a:pt x="67" y="53"/>
                </a:cubicBezTo>
                <a:cubicBezTo>
                  <a:pt x="46" y="53"/>
                  <a:pt x="46" y="53"/>
                  <a:pt x="46" y="53"/>
                </a:cubicBezTo>
                <a:cubicBezTo>
                  <a:pt x="46" y="56"/>
                  <a:pt x="48" y="59"/>
                  <a:pt x="48" y="60"/>
                </a:cubicBezTo>
                <a:cubicBezTo>
                  <a:pt x="48" y="62"/>
                  <a:pt x="47" y="63"/>
                  <a:pt x="46" y="63"/>
                </a:cubicBezTo>
                <a:cubicBezTo>
                  <a:pt x="26" y="63"/>
                  <a:pt x="26" y="63"/>
                  <a:pt x="26" y="63"/>
                </a:cubicBezTo>
                <a:cubicBezTo>
                  <a:pt x="25" y="63"/>
                  <a:pt x="24" y="62"/>
                  <a:pt x="24" y="60"/>
                </a:cubicBezTo>
                <a:cubicBezTo>
                  <a:pt x="24" y="59"/>
                  <a:pt x="26" y="56"/>
                  <a:pt x="26" y="53"/>
                </a:cubicBezTo>
                <a:cubicBezTo>
                  <a:pt x="6" y="53"/>
                  <a:pt x="6" y="53"/>
                  <a:pt x="6" y="53"/>
                </a:cubicBezTo>
                <a:cubicBezTo>
                  <a:pt x="2" y="53"/>
                  <a:pt x="0" y="50"/>
                  <a:pt x="0" y="47"/>
                </a:cubicBezTo>
                <a:cubicBezTo>
                  <a:pt x="0" y="6"/>
                  <a:pt x="0" y="6"/>
                  <a:pt x="0" y="6"/>
                </a:cubicBezTo>
                <a:cubicBezTo>
                  <a:pt x="0" y="2"/>
                  <a:pt x="2" y="0"/>
                  <a:pt x="6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70" y="0"/>
                  <a:pt x="73" y="2"/>
                  <a:pt x="73" y="6"/>
                </a:cubicBezTo>
                <a:lnTo>
                  <a:pt x="73" y="47"/>
                </a:lnTo>
                <a:close/>
                <a:moveTo>
                  <a:pt x="68" y="6"/>
                </a:moveTo>
                <a:cubicBezTo>
                  <a:pt x="68" y="5"/>
                  <a:pt x="67" y="5"/>
                  <a:pt x="67" y="5"/>
                </a:cubicBezTo>
                <a:cubicBezTo>
                  <a:pt x="6" y="5"/>
                  <a:pt x="6" y="5"/>
                  <a:pt x="6" y="5"/>
                </a:cubicBezTo>
                <a:cubicBezTo>
                  <a:pt x="5" y="5"/>
                  <a:pt x="5" y="5"/>
                  <a:pt x="5" y="6"/>
                </a:cubicBezTo>
                <a:cubicBezTo>
                  <a:pt x="5" y="37"/>
                  <a:pt x="5" y="37"/>
                  <a:pt x="5" y="37"/>
                </a:cubicBezTo>
                <a:cubicBezTo>
                  <a:pt x="5" y="38"/>
                  <a:pt x="5" y="39"/>
                  <a:pt x="6" y="39"/>
                </a:cubicBezTo>
                <a:cubicBezTo>
                  <a:pt x="67" y="39"/>
                  <a:pt x="67" y="39"/>
                  <a:pt x="67" y="39"/>
                </a:cubicBezTo>
                <a:cubicBezTo>
                  <a:pt x="67" y="39"/>
                  <a:pt x="68" y="38"/>
                  <a:pt x="68" y="37"/>
                </a:cubicBezTo>
                <a:lnTo>
                  <a:pt x="68" y="6"/>
                </a:lnTo>
                <a:close/>
              </a:path>
            </a:pathLst>
          </a:custGeom>
          <a:solidFill>
            <a:srgbClr val="E6E6E6"/>
          </a:solidFill>
          <a:ln w="9525">
            <a:noFill/>
            <a:round/>
          </a:ln>
        </p:spPr>
        <p:txBody>
          <a:bodyPr vert="horz" wrap="square" lIns="121920" tIns="60960" rIns="121920" bIns="60960" numCol="1" anchor="t" anchorCtr="0" compatLnSpc="1"/>
          <a:lstStyle/>
          <a:p>
            <a:endParaRPr lang="en-US" sz="2400"/>
          </a:p>
        </p:txBody>
      </p:sp>
      <p:sp>
        <p:nvSpPr>
          <p:cNvPr id="25" name="Freeform 152"/>
          <p:cNvSpPr>
            <a:spLocks noEditPoints="1"/>
          </p:cNvSpPr>
          <p:nvPr/>
        </p:nvSpPr>
        <p:spPr bwMode="auto">
          <a:xfrm>
            <a:off x="9400982" y="2153722"/>
            <a:ext cx="585755" cy="541317"/>
          </a:xfrm>
          <a:custGeom>
            <a:avLst/>
            <a:gdLst/>
            <a:ahLst/>
            <a:cxnLst>
              <a:cxn ang="0">
                <a:pos x="67" y="20"/>
              </a:cxn>
              <a:cxn ang="0">
                <a:pos x="46" y="36"/>
              </a:cxn>
              <a:cxn ang="0">
                <a:pos x="42" y="40"/>
              </a:cxn>
              <a:cxn ang="0">
                <a:pos x="39" y="47"/>
              </a:cxn>
              <a:cxn ang="0">
                <a:pos x="44" y="52"/>
              </a:cxn>
              <a:cxn ang="0">
                <a:pos x="52" y="58"/>
              </a:cxn>
              <a:cxn ang="0">
                <a:pos x="52" y="61"/>
              </a:cxn>
              <a:cxn ang="0">
                <a:pos x="51" y="62"/>
              </a:cxn>
              <a:cxn ang="0">
                <a:pos x="17" y="62"/>
              </a:cxn>
              <a:cxn ang="0">
                <a:pos x="16" y="61"/>
              </a:cxn>
              <a:cxn ang="0">
                <a:pos x="16" y="58"/>
              </a:cxn>
              <a:cxn ang="0">
                <a:pos x="24" y="52"/>
              </a:cxn>
              <a:cxn ang="0">
                <a:pos x="29" y="47"/>
              </a:cxn>
              <a:cxn ang="0">
                <a:pos x="26" y="40"/>
              </a:cxn>
              <a:cxn ang="0">
                <a:pos x="22" y="36"/>
              </a:cxn>
              <a:cxn ang="0">
                <a:pos x="0" y="20"/>
              </a:cxn>
              <a:cxn ang="0">
                <a:pos x="0" y="15"/>
              </a:cxn>
              <a:cxn ang="0">
                <a:pos x="4" y="11"/>
              </a:cxn>
              <a:cxn ang="0">
                <a:pos x="16" y="11"/>
              </a:cxn>
              <a:cxn ang="0">
                <a:pos x="16" y="7"/>
              </a:cxn>
              <a:cxn ang="0">
                <a:pos x="22" y="0"/>
              </a:cxn>
              <a:cxn ang="0">
                <a:pos x="45" y="0"/>
              </a:cxn>
              <a:cxn ang="0">
                <a:pos x="52" y="7"/>
              </a:cxn>
              <a:cxn ang="0">
                <a:pos x="52" y="11"/>
              </a:cxn>
              <a:cxn ang="0">
                <a:pos x="63" y="11"/>
              </a:cxn>
              <a:cxn ang="0">
                <a:pos x="67" y="15"/>
              </a:cxn>
              <a:cxn ang="0">
                <a:pos x="67" y="20"/>
              </a:cxn>
              <a:cxn ang="0">
                <a:pos x="16" y="16"/>
              </a:cxn>
              <a:cxn ang="0">
                <a:pos x="6" y="16"/>
              </a:cxn>
              <a:cxn ang="0">
                <a:pos x="6" y="20"/>
              </a:cxn>
              <a:cxn ang="0">
                <a:pos x="19" y="31"/>
              </a:cxn>
              <a:cxn ang="0">
                <a:pos x="16" y="16"/>
              </a:cxn>
              <a:cxn ang="0">
                <a:pos x="62" y="16"/>
              </a:cxn>
              <a:cxn ang="0">
                <a:pos x="52" y="16"/>
              </a:cxn>
              <a:cxn ang="0">
                <a:pos x="49" y="31"/>
              </a:cxn>
              <a:cxn ang="0">
                <a:pos x="62" y="20"/>
              </a:cxn>
              <a:cxn ang="0">
                <a:pos x="62" y="16"/>
              </a:cxn>
            </a:cxnLst>
            <a:rect l="0" t="0" r="r" b="b"/>
            <a:pathLst>
              <a:path w="67" h="62">
                <a:moveTo>
                  <a:pt x="67" y="20"/>
                </a:moveTo>
                <a:cubicBezTo>
                  <a:pt x="67" y="27"/>
                  <a:pt x="58" y="36"/>
                  <a:pt x="46" y="36"/>
                </a:cubicBezTo>
                <a:cubicBezTo>
                  <a:pt x="44" y="38"/>
                  <a:pt x="42" y="40"/>
                  <a:pt x="42" y="40"/>
                </a:cubicBezTo>
                <a:cubicBezTo>
                  <a:pt x="40" y="42"/>
                  <a:pt x="39" y="44"/>
                  <a:pt x="39" y="47"/>
                </a:cubicBezTo>
                <a:cubicBezTo>
                  <a:pt x="39" y="49"/>
                  <a:pt x="40" y="52"/>
                  <a:pt x="44" y="52"/>
                </a:cubicBezTo>
                <a:cubicBezTo>
                  <a:pt x="48" y="52"/>
                  <a:pt x="52" y="54"/>
                  <a:pt x="52" y="58"/>
                </a:cubicBezTo>
                <a:cubicBezTo>
                  <a:pt x="52" y="61"/>
                  <a:pt x="52" y="61"/>
                  <a:pt x="52" y="61"/>
                </a:cubicBezTo>
                <a:cubicBezTo>
                  <a:pt x="52" y="62"/>
                  <a:pt x="51" y="62"/>
                  <a:pt x="51" y="62"/>
                </a:cubicBezTo>
                <a:cubicBezTo>
                  <a:pt x="17" y="62"/>
                  <a:pt x="17" y="62"/>
                  <a:pt x="17" y="62"/>
                </a:cubicBezTo>
                <a:cubicBezTo>
                  <a:pt x="16" y="62"/>
                  <a:pt x="16" y="62"/>
                  <a:pt x="16" y="61"/>
                </a:cubicBezTo>
                <a:cubicBezTo>
                  <a:pt x="16" y="58"/>
                  <a:pt x="16" y="58"/>
                  <a:pt x="16" y="58"/>
                </a:cubicBezTo>
                <a:cubicBezTo>
                  <a:pt x="16" y="54"/>
                  <a:pt x="20" y="52"/>
                  <a:pt x="24" y="52"/>
                </a:cubicBezTo>
                <a:cubicBezTo>
                  <a:pt x="27" y="52"/>
                  <a:pt x="29" y="49"/>
                  <a:pt x="29" y="47"/>
                </a:cubicBezTo>
                <a:cubicBezTo>
                  <a:pt x="29" y="44"/>
                  <a:pt x="28" y="42"/>
                  <a:pt x="26" y="40"/>
                </a:cubicBezTo>
                <a:cubicBezTo>
                  <a:pt x="25" y="40"/>
                  <a:pt x="24" y="38"/>
                  <a:pt x="22" y="36"/>
                </a:cubicBezTo>
                <a:cubicBezTo>
                  <a:pt x="10" y="36"/>
                  <a:pt x="0" y="27"/>
                  <a:pt x="0" y="20"/>
                </a:cubicBezTo>
                <a:cubicBezTo>
                  <a:pt x="0" y="15"/>
                  <a:pt x="0" y="15"/>
                  <a:pt x="0" y="15"/>
                </a:cubicBezTo>
                <a:cubicBezTo>
                  <a:pt x="0" y="12"/>
                  <a:pt x="2" y="11"/>
                  <a:pt x="4" y="11"/>
                </a:cubicBezTo>
                <a:cubicBezTo>
                  <a:pt x="16" y="11"/>
                  <a:pt x="16" y="11"/>
                  <a:pt x="16" y="11"/>
                </a:cubicBezTo>
                <a:cubicBezTo>
                  <a:pt x="16" y="7"/>
                  <a:pt x="16" y="7"/>
                  <a:pt x="16" y="7"/>
                </a:cubicBezTo>
                <a:cubicBezTo>
                  <a:pt x="16" y="3"/>
                  <a:pt x="19" y="0"/>
                  <a:pt x="22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9" y="0"/>
                  <a:pt x="52" y="3"/>
                  <a:pt x="52" y="7"/>
                </a:cubicBezTo>
                <a:cubicBezTo>
                  <a:pt x="52" y="11"/>
                  <a:pt x="52" y="11"/>
                  <a:pt x="52" y="11"/>
                </a:cubicBezTo>
                <a:cubicBezTo>
                  <a:pt x="63" y="11"/>
                  <a:pt x="63" y="11"/>
                  <a:pt x="63" y="11"/>
                </a:cubicBezTo>
                <a:cubicBezTo>
                  <a:pt x="66" y="11"/>
                  <a:pt x="67" y="12"/>
                  <a:pt x="67" y="15"/>
                </a:cubicBezTo>
                <a:lnTo>
                  <a:pt x="67" y="20"/>
                </a:lnTo>
                <a:close/>
                <a:moveTo>
                  <a:pt x="16" y="16"/>
                </a:moveTo>
                <a:cubicBezTo>
                  <a:pt x="6" y="16"/>
                  <a:pt x="6" y="16"/>
                  <a:pt x="6" y="16"/>
                </a:cubicBezTo>
                <a:cubicBezTo>
                  <a:pt x="6" y="20"/>
                  <a:pt x="6" y="20"/>
                  <a:pt x="6" y="20"/>
                </a:cubicBezTo>
                <a:cubicBezTo>
                  <a:pt x="6" y="24"/>
                  <a:pt x="11" y="29"/>
                  <a:pt x="19" y="31"/>
                </a:cubicBezTo>
                <a:cubicBezTo>
                  <a:pt x="17" y="27"/>
                  <a:pt x="16" y="22"/>
                  <a:pt x="16" y="16"/>
                </a:cubicBezTo>
                <a:close/>
                <a:moveTo>
                  <a:pt x="62" y="16"/>
                </a:moveTo>
                <a:cubicBezTo>
                  <a:pt x="52" y="16"/>
                  <a:pt x="52" y="16"/>
                  <a:pt x="52" y="16"/>
                </a:cubicBezTo>
                <a:cubicBezTo>
                  <a:pt x="52" y="22"/>
                  <a:pt x="51" y="27"/>
                  <a:pt x="49" y="31"/>
                </a:cubicBezTo>
                <a:cubicBezTo>
                  <a:pt x="57" y="29"/>
                  <a:pt x="62" y="24"/>
                  <a:pt x="62" y="20"/>
                </a:cubicBezTo>
                <a:lnTo>
                  <a:pt x="62" y="16"/>
                </a:lnTo>
                <a:close/>
              </a:path>
            </a:pathLst>
          </a:custGeom>
          <a:solidFill>
            <a:srgbClr val="E6E6E6"/>
          </a:solidFill>
          <a:ln w="9525">
            <a:noFill/>
            <a:round/>
          </a:ln>
        </p:spPr>
        <p:txBody>
          <a:bodyPr vert="horz" wrap="square" lIns="121920" tIns="60960" rIns="121920" bIns="60960" numCol="1" anchor="t" anchorCtr="0" compatLnSpc="1"/>
          <a:lstStyle/>
          <a:p>
            <a:endParaRPr lang="en-US" sz="2400"/>
          </a:p>
        </p:txBody>
      </p:sp>
      <p:sp>
        <p:nvSpPr>
          <p:cNvPr id="26" name="Freeform 144"/>
          <p:cNvSpPr>
            <a:spLocks noEditPoints="1"/>
          </p:cNvSpPr>
          <p:nvPr/>
        </p:nvSpPr>
        <p:spPr bwMode="auto">
          <a:xfrm>
            <a:off x="7857721" y="4878218"/>
            <a:ext cx="546325" cy="423753"/>
          </a:xfrm>
          <a:custGeom>
            <a:avLst/>
            <a:gdLst/>
            <a:ahLst/>
            <a:cxnLst>
              <a:cxn ang="0">
                <a:pos x="67" y="55"/>
              </a:cxn>
              <a:cxn ang="0">
                <a:pos x="65" y="56"/>
              </a:cxn>
              <a:cxn ang="0">
                <a:pos x="8" y="56"/>
              </a:cxn>
              <a:cxn ang="0">
                <a:pos x="6" y="55"/>
              </a:cxn>
              <a:cxn ang="0">
                <a:pos x="0" y="36"/>
              </a:cxn>
              <a:cxn ang="0">
                <a:pos x="36" y="0"/>
              </a:cxn>
              <a:cxn ang="0">
                <a:pos x="72" y="36"/>
              </a:cxn>
              <a:cxn ang="0">
                <a:pos x="67" y="55"/>
              </a:cxn>
              <a:cxn ang="0">
                <a:pos x="11" y="30"/>
              </a:cxn>
              <a:cxn ang="0">
                <a:pos x="6" y="36"/>
              </a:cxn>
              <a:cxn ang="0">
                <a:pos x="11" y="41"/>
              </a:cxn>
              <a:cxn ang="0">
                <a:pos x="16" y="36"/>
              </a:cxn>
              <a:cxn ang="0">
                <a:pos x="11" y="30"/>
              </a:cxn>
              <a:cxn ang="0">
                <a:pos x="18" y="12"/>
              </a:cxn>
              <a:cxn ang="0">
                <a:pos x="13" y="18"/>
              </a:cxn>
              <a:cxn ang="0">
                <a:pos x="18" y="23"/>
              </a:cxn>
              <a:cxn ang="0">
                <a:pos x="24" y="18"/>
              </a:cxn>
              <a:cxn ang="0">
                <a:pos x="18" y="12"/>
              </a:cxn>
              <a:cxn ang="0">
                <a:pos x="45" y="22"/>
              </a:cxn>
              <a:cxn ang="0">
                <a:pos x="43" y="18"/>
              </a:cxn>
              <a:cxn ang="0">
                <a:pos x="40" y="20"/>
              </a:cxn>
              <a:cxn ang="0">
                <a:pos x="36" y="36"/>
              </a:cxn>
              <a:cxn ang="0">
                <a:pos x="29" y="41"/>
              </a:cxn>
              <a:cxn ang="0">
                <a:pos x="34" y="51"/>
              </a:cxn>
              <a:cxn ang="0">
                <a:pos x="44" y="45"/>
              </a:cxn>
              <a:cxn ang="0">
                <a:pos x="41" y="37"/>
              </a:cxn>
              <a:cxn ang="0">
                <a:pos x="45" y="22"/>
              </a:cxn>
              <a:cxn ang="0">
                <a:pos x="36" y="5"/>
              </a:cxn>
              <a:cxn ang="0">
                <a:pos x="31" y="10"/>
              </a:cxn>
              <a:cxn ang="0">
                <a:pos x="36" y="15"/>
              </a:cxn>
              <a:cxn ang="0">
                <a:pos x="42" y="10"/>
              </a:cxn>
              <a:cxn ang="0">
                <a:pos x="36" y="5"/>
              </a:cxn>
              <a:cxn ang="0">
                <a:pos x="54" y="12"/>
              </a:cxn>
              <a:cxn ang="0">
                <a:pos x="49" y="18"/>
              </a:cxn>
              <a:cxn ang="0">
                <a:pos x="54" y="23"/>
              </a:cxn>
              <a:cxn ang="0">
                <a:pos x="60" y="18"/>
              </a:cxn>
              <a:cxn ang="0">
                <a:pos x="54" y="12"/>
              </a:cxn>
              <a:cxn ang="0">
                <a:pos x="62" y="30"/>
              </a:cxn>
              <a:cxn ang="0">
                <a:pos x="57" y="36"/>
              </a:cxn>
              <a:cxn ang="0">
                <a:pos x="62" y="41"/>
              </a:cxn>
              <a:cxn ang="0">
                <a:pos x="67" y="36"/>
              </a:cxn>
              <a:cxn ang="0">
                <a:pos x="62" y="30"/>
              </a:cxn>
            </a:cxnLst>
            <a:rect l="0" t="0" r="r" b="b"/>
            <a:pathLst>
              <a:path w="72" h="56">
                <a:moveTo>
                  <a:pt x="67" y="55"/>
                </a:moveTo>
                <a:cubicBezTo>
                  <a:pt x="66" y="56"/>
                  <a:pt x="66" y="56"/>
                  <a:pt x="65" y="56"/>
                </a:cubicBezTo>
                <a:cubicBezTo>
                  <a:pt x="8" y="56"/>
                  <a:pt x="8" y="56"/>
                  <a:pt x="8" y="56"/>
                </a:cubicBezTo>
                <a:cubicBezTo>
                  <a:pt x="7" y="56"/>
                  <a:pt x="7" y="56"/>
                  <a:pt x="6" y="55"/>
                </a:cubicBezTo>
                <a:cubicBezTo>
                  <a:pt x="2" y="49"/>
                  <a:pt x="0" y="42"/>
                  <a:pt x="0" y="36"/>
                </a:cubicBezTo>
                <a:cubicBezTo>
                  <a:pt x="0" y="16"/>
                  <a:pt x="17" y="0"/>
                  <a:pt x="36" y="0"/>
                </a:cubicBezTo>
                <a:cubicBezTo>
                  <a:pt x="56" y="0"/>
                  <a:pt x="72" y="16"/>
                  <a:pt x="72" y="36"/>
                </a:cubicBezTo>
                <a:cubicBezTo>
                  <a:pt x="72" y="42"/>
                  <a:pt x="70" y="49"/>
                  <a:pt x="67" y="55"/>
                </a:cubicBezTo>
                <a:close/>
                <a:moveTo>
                  <a:pt x="11" y="30"/>
                </a:moveTo>
                <a:cubicBezTo>
                  <a:pt x="8" y="30"/>
                  <a:pt x="6" y="33"/>
                  <a:pt x="6" y="36"/>
                </a:cubicBezTo>
                <a:cubicBezTo>
                  <a:pt x="6" y="38"/>
                  <a:pt x="8" y="41"/>
                  <a:pt x="11" y="41"/>
                </a:cubicBezTo>
                <a:cubicBezTo>
                  <a:pt x="14" y="41"/>
                  <a:pt x="16" y="38"/>
                  <a:pt x="16" y="36"/>
                </a:cubicBezTo>
                <a:cubicBezTo>
                  <a:pt x="16" y="33"/>
                  <a:pt x="14" y="30"/>
                  <a:pt x="11" y="30"/>
                </a:cubicBezTo>
                <a:close/>
                <a:moveTo>
                  <a:pt x="18" y="12"/>
                </a:moveTo>
                <a:cubicBezTo>
                  <a:pt x="16" y="12"/>
                  <a:pt x="13" y="15"/>
                  <a:pt x="13" y="18"/>
                </a:cubicBezTo>
                <a:cubicBezTo>
                  <a:pt x="13" y="20"/>
                  <a:pt x="16" y="23"/>
                  <a:pt x="18" y="23"/>
                </a:cubicBezTo>
                <a:cubicBezTo>
                  <a:pt x="21" y="23"/>
                  <a:pt x="24" y="20"/>
                  <a:pt x="24" y="18"/>
                </a:cubicBezTo>
                <a:cubicBezTo>
                  <a:pt x="24" y="15"/>
                  <a:pt x="21" y="12"/>
                  <a:pt x="18" y="12"/>
                </a:cubicBezTo>
                <a:close/>
                <a:moveTo>
                  <a:pt x="45" y="22"/>
                </a:moveTo>
                <a:cubicBezTo>
                  <a:pt x="45" y="20"/>
                  <a:pt x="44" y="19"/>
                  <a:pt x="43" y="18"/>
                </a:cubicBezTo>
                <a:cubicBezTo>
                  <a:pt x="42" y="18"/>
                  <a:pt x="40" y="19"/>
                  <a:pt x="40" y="20"/>
                </a:cubicBezTo>
                <a:cubicBezTo>
                  <a:pt x="36" y="36"/>
                  <a:pt x="36" y="36"/>
                  <a:pt x="36" y="36"/>
                </a:cubicBezTo>
                <a:cubicBezTo>
                  <a:pt x="33" y="36"/>
                  <a:pt x="30" y="38"/>
                  <a:pt x="29" y="41"/>
                </a:cubicBezTo>
                <a:cubicBezTo>
                  <a:pt x="28" y="45"/>
                  <a:pt x="30" y="50"/>
                  <a:pt x="34" y="51"/>
                </a:cubicBezTo>
                <a:cubicBezTo>
                  <a:pt x="39" y="52"/>
                  <a:pt x="43" y="49"/>
                  <a:pt x="44" y="45"/>
                </a:cubicBezTo>
                <a:cubicBezTo>
                  <a:pt x="45" y="42"/>
                  <a:pt x="43" y="39"/>
                  <a:pt x="41" y="37"/>
                </a:cubicBezTo>
                <a:lnTo>
                  <a:pt x="45" y="22"/>
                </a:lnTo>
                <a:close/>
                <a:moveTo>
                  <a:pt x="36" y="5"/>
                </a:moveTo>
                <a:cubicBezTo>
                  <a:pt x="34" y="5"/>
                  <a:pt x="31" y="7"/>
                  <a:pt x="31" y="10"/>
                </a:cubicBezTo>
                <a:cubicBezTo>
                  <a:pt x="31" y="13"/>
                  <a:pt x="34" y="15"/>
                  <a:pt x="36" y="15"/>
                </a:cubicBezTo>
                <a:cubicBezTo>
                  <a:pt x="39" y="15"/>
                  <a:pt x="42" y="13"/>
                  <a:pt x="42" y="10"/>
                </a:cubicBezTo>
                <a:cubicBezTo>
                  <a:pt x="42" y="7"/>
                  <a:pt x="39" y="5"/>
                  <a:pt x="36" y="5"/>
                </a:cubicBezTo>
                <a:close/>
                <a:moveTo>
                  <a:pt x="54" y="12"/>
                </a:moveTo>
                <a:cubicBezTo>
                  <a:pt x="52" y="12"/>
                  <a:pt x="49" y="15"/>
                  <a:pt x="49" y="18"/>
                </a:cubicBezTo>
                <a:cubicBezTo>
                  <a:pt x="49" y="20"/>
                  <a:pt x="52" y="23"/>
                  <a:pt x="54" y="23"/>
                </a:cubicBezTo>
                <a:cubicBezTo>
                  <a:pt x="57" y="23"/>
                  <a:pt x="60" y="20"/>
                  <a:pt x="60" y="18"/>
                </a:cubicBezTo>
                <a:cubicBezTo>
                  <a:pt x="60" y="15"/>
                  <a:pt x="57" y="12"/>
                  <a:pt x="54" y="12"/>
                </a:cubicBezTo>
                <a:close/>
                <a:moveTo>
                  <a:pt x="62" y="30"/>
                </a:moveTo>
                <a:cubicBezTo>
                  <a:pt x="59" y="30"/>
                  <a:pt x="57" y="33"/>
                  <a:pt x="57" y="36"/>
                </a:cubicBezTo>
                <a:cubicBezTo>
                  <a:pt x="57" y="38"/>
                  <a:pt x="59" y="41"/>
                  <a:pt x="62" y="41"/>
                </a:cubicBezTo>
                <a:cubicBezTo>
                  <a:pt x="65" y="41"/>
                  <a:pt x="67" y="38"/>
                  <a:pt x="67" y="36"/>
                </a:cubicBezTo>
                <a:cubicBezTo>
                  <a:pt x="67" y="33"/>
                  <a:pt x="65" y="30"/>
                  <a:pt x="62" y="30"/>
                </a:cubicBezTo>
                <a:close/>
              </a:path>
            </a:pathLst>
          </a:custGeom>
          <a:solidFill>
            <a:srgbClr val="E6E6E6"/>
          </a:solidFill>
          <a:ln w="9525">
            <a:noFill/>
            <a:round/>
          </a:ln>
        </p:spPr>
        <p:txBody>
          <a:bodyPr vert="horz" wrap="square" lIns="121920" tIns="60960" rIns="121920" bIns="60960" numCol="1" anchor="t" anchorCtr="0" compatLnSpc="1"/>
          <a:lstStyle/>
          <a:p>
            <a:endParaRPr lang="en-US" sz="2400"/>
          </a:p>
        </p:txBody>
      </p:sp>
      <p:sp>
        <p:nvSpPr>
          <p:cNvPr id="2" name="矩形 1"/>
          <p:cNvSpPr/>
          <p:nvPr/>
        </p:nvSpPr>
        <p:spPr>
          <a:xfrm>
            <a:off x="1421660" y="2153722"/>
            <a:ext cx="7867190" cy="32624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一、《孝經注》出於唐人，其餘漢與魏、晉居半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二、漢注有《毛詩》、《周禮》、《儀禮》、</a:t>
            </a:r>
            <a:endParaRPr lang="en-US" altLang="zh-TW" sz="2800" kern="100" dirty="0">
              <a:latin typeface="Times New Roman" panose="02020603050405020304" pitchFamily="18" charset="0"/>
              <a:ea typeface="新細明體" panose="02020500000000000000" pitchFamily="18" charset="-12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      </a:t>
            </a:r>
            <a:r>
              <a:rPr lang="zh-TW" altLang="zh-TW" sz="28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《禮記》、《公羊》、《孟子》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三、魏注有《尚書》、《周易》、《論語》</a:t>
            </a:r>
          </a:p>
          <a:p>
            <a:pPr>
              <a:spcBef>
                <a:spcPts val="1200"/>
              </a:spcBef>
            </a:pPr>
            <a:r>
              <a:rPr lang="zh-TW" altLang="zh-TW" sz="2800" kern="100" dirty="0">
                <a:ea typeface="新細明體" panose="02020500000000000000" pitchFamily="18" charset="-120"/>
                <a:cs typeface="Times New Roman" panose="02020603050405020304" pitchFamily="18" charset="0"/>
              </a:rPr>
              <a:t>四、晉注有《左傳》、《穀梁》、《爾雅》</a:t>
            </a:r>
            <a:endParaRPr lang="zh-TW" altLang="en-US" sz="2800" dirty="0"/>
          </a:p>
        </p:txBody>
      </p:sp>
      <p:pic>
        <p:nvPicPr>
          <p:cNvPr id="13" name="图片 7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47929" y="3233710"/>
            <a:ext cx="2845404" cy="1816141"/>
          </a:xfrm>
          <a:prstGeom prst="rect">
            <a:avLst/>
          </a:prstGeom>
          <a:effectLst>
            <a:outerShdw blurRad="50800" dist="50800" dir="5400000" algn="ctr" rotWithShape="0">
              <a:srgbClr val="000000">
                <a:alpha val="43137"/>
              </a:srgbClr>
            </a:outerShdw>
          </a:effec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85036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/>
      </p:transition>
    </mc:Choice>
    <mc:Fallback xmlns="">
      <p:transition spd="slow" advClick="0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0800" y="-28575"/>
            <a:ext cx="12293600" cy="6915150"/>
          </a:xfrm>
          <a:prstGeom prst="rect">
            <a:avLst/>
          </a:prstGeom>
        </p:spPr>
      </p:pic>
      <p:sp>
        <p:nvSpPr>
          <p:cNvPr id="17" name="TextBox 32"/>
          <p:cNvSpPr txBox="1">
            <a:spLocks noChangeArrowheads="1"/>
          </p:cNvSpPr>
          <p:nvPr/>
        </p:nvSpPr>
        <p:spPr bwMode="auto">
          <a:xfrm>
            <a:off x="4392635" y="3190834"/>
            <a:ext cx="530161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algn="dist"/>
            <a:r>
              <a:rPr lang="zh-TW" altLang="zh-TW" sz="4000" dirty="0"/>
              <a:t>魏、晉多違經義</a:t>
            </a:r>
            <a:endParaRPr lang="zh-CN" altLang="en-US" sz="4000" b="1" dirty="0">
              <a:solidFill>
                <a:schemeClr val="tx1">
                  <a:lumMod val="75000"/>
                  <a:lumOff val="25000"/>
                </a:schemeClr>
              </a:solidFill>
              <a:latin typeface="仿宋" panose="02010609060101010101" charset="-122"/>
              <a:ea typeface="仿宋" panose="02010609060101010101" charset="-122"/>
              <a:cs typeface="Yuanti SC" charset="-122"/>
              <a:sym typeface="+mn-ea"/>
            </a:endParaRPr>
          </a:p>
        </p:txBody>
      </p:sp>
      <p:grpSp>
        <p:nvGrpSpPr>
          <p:cNvPr id="6" name="组合 5"/>
          <p:cNvGrpSpPr/>
          <p:nvPr/>
        </p:nvGrpSpPr>
        <p:grpSpPr>
          <a:xfrm rot="2820000">
            <a:off x="1731646" y="2064698"/>
            <a:ext cx="2628900" cy="2493645"/>
            <a:chOff x="2646" y="3580"/>
            <a:chExt cx="4140" cy="3927"/>
          </a:xfrm>
        </p:grpSpPr>
        <p:sp>
          <p:nvSpPr>
            <p:cNvPr id="9" name="椭圆 8"/>
            <p:cNvSpPr/>
            <p:nvPr/>
          </p:nvSpPr>
          <p:spPr>
            <a:xfrm>
              <a:off x="2646" y="3580"/>
              <a:ext cx="3446" cy="3594"/>
            </a:xfrm>
            <a:prstGeom prst="ellipse">
              <a:avLst/>
            </a:prstGeom>
            <a:solidFill>
              <a:srgbClr val="C0C9B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3340" y="3913"/>
              <a:ext cx="3446" cy="3594"/>
            </a:xfrm>
            <a:prstGeom prst="ellipse">
              <a:avLst/>
            </a:prstGeom>
            <a:noFill/>
            <a:ln>
              <a:solidFill>
                <a:srgbClr val="90A08D"/>
              </a:solidFill>
              <a:prstDash val="lg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7" name="文本框 6"/>
          <p:cNvSpPr txBox="1"/>
          <p:nvPr/>
        </p:nvSpPr>
        <p:spPr>
          <a:xfrm>
            <a:off x="3046095" y="2870200"/>
            <a:ext cx="1034257" cy="1107996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eaLnBrk="1" hangingPunct="1"/>
            <a:r>
              <a:rPr lang="zh-TW" altLang="en-US" sz="6600" b="1" dirty="0">
                <a:solidFill>
                  <a:schemeClr val="bg1"/>
                </a:solidFill>
                <a:latin typeface="Yuanti SC" charset="-122"/>
                <a:ea typeface="Yuanti SC" charset="-122"/>
                <a:cs typeface="Yuanti SC" charset="-122"/>
                <a:sym typeface="+mn-ea"/>
              </a:rPr>
              <a:t>玖</a:t>
            </a:r>
            <a:endParaRPr lang="en-US" altLang="zh-CN" sz="6600" b="1" dirty="0">
              <a:solidFill>
                <a:schemeClr val="bg1"/>
              </a:solidFill>
              <a:latin typeface="Yuanti SC" charset="-122"/>
              <a:ea typeface="Yuanti SC" charset="-122"/>
              <a:cs typeface="Yuanti SC" charset="-122"/>
              <a:sym typeface="+mn-ea"/>
            </a:endParaRPr>
          </a:p>
        </p:txBody>
      </p:sp>
      <p:cxnSp>
        <p:nvCxnSpPr>
          <p:cNvPr id="8" name="直接连接符 7"/>
          <p:cNvCxnSpPr/>
          <p:nvPr/>
        </p:nvCxnSpPr>
        <p:spPr>
          <a:xfrm flipH="1">
            <a:off x="10344150" y="512318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 flipH="1">
            <a:off x="10562590" y="470598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H="1">
            <a:off x="-50800" y="-2857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>
            <a:off x="167640" y="-44577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549070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/>
      </p:transition>
    </mc:Choice>
    <mc:Fallback xmlns="">
      <p:transition spd="slow" advClick="0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直接连接符 10"/>
          <p:cNvCxnSpPr/>
          <p:nvPr/>
        </p:nvCxnSpPr>
        <p:spPr>
          <a:xfrm flipH="1">
            <a:off x="-50800" y="-2857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>
            <a:off x="167640" y="-44577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 flipH="1">
            <a:off x="10599420" y="551561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/>
        </p:nvCxnSpPr>
        <p:spPr>
          <a:xfrm flipH="1">
            <a:off x="10817860" y="509841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组合 5"/>
          <p:cNvGrpSpPr/>
          <p:nvPr/>
        </p:nvGrpSpPr>
        <p:grpSpPr>
          <a:xfrm rot="2820000">
            <a:off x="3342005" y="454025"/>
            <a:ext cx="738505" cy="701040"/>
            <a:chOff x="2646" y="3580"/>
            <a:chExt cx="4140" cy="3927"/>
          </a:xfrm>
        </p:grpSpPr>
        <p:sp>
          <p:nvSpPr>
            <p:cNvPr id="9" name="椭圆 8"/>
            <p:cNvSpPr/>
            <p:nvPr/>
          </p:nvSpPr>
          <p:spPr>
            <a:xfrm>
              <a:off x="2646" y="3580"/>
              <a:ext cx="3446" cy="3594"/>
            </a:xfrm>
            <a:prstGeom prst="ellipse">
              <a:avLst/>
            </a:prstGeom>
            <a:solidFill>
              <a:srgbClr val="C0C9BE">
                <a:alpha val="7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/>
          </p:nvSpPr>
          <p:spPr>
            <a:xfrm>
              <a:off x="3340" y="3913"/>
              <a:ext cx="3446" cy="3594"/>
            </a:xfrm>
            <a:prstGeom prst="ellipse">
              <a:avLst/>
            </a:prstGeom>
            <a:noFill/>
            <a:ln>
              <a:solidFill>
                <a:srgbClr val="90A08D"/>
              </a:solidFill>
              <a:prstDash val="lgDash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2" name="图片 1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97155" y="1879988"/>
            <a:ext cx="2807667" cy="1868721"/>
          </a:xfrm>
          <a:prstGeom prst="rect">
            <a:avLst/>
          </a:prstGeom>
          <a:effectLst>
            <a:outerShdw blurRad="50800" dist="50800" dir="5400000" algn="ctr" rotWithShape="0">
              <a:srgbClr val="000000">
                <a:alpha val="43137"/>
              </a:srgbClr>
            </a:outerShdw>
          </a:effectLst>
        </p:spPr>
      </p:pic>
      <p:sp>
        <p:nvSpPr>
          <p:cNvPr id="18" name="文字方塊 17"/>
          <p:cNvSpPr txBox="1"/>
          <p:nvPr/>
        </p:nvSpPr>
        <p:spPr>
          <a:xfrm>
            <a:off x="5048518" y="1182572"/>
            <a:ext cx="5929828" cy="45398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一、《尚書孔傳》為偽</a:t>
            </a:r>
          </a:p>
          <a:p>
            <a:pPr>
              <a:lnSpc>
                <a:spcPct val="150000"/>
              </a:lnSpc>
            </a:pPr>
            <a:r>
              <a:rPr lang="zh-TW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二、王弼空談名理</a:t>
            </a:r>
          </a:p>
          <a:p>
            <a:pPr>
              <a:lnSpc>
                <a:spcPct val="150000"/>
              </a:lnSpc>
            </a:pPr>
            <a:r>
              <a:rPr lang="zh-TW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三、何晏今古莫辨</a:t>
            </a:r>
          </a:p>
          <a:p>
            <a:pPr>
              <a:lnSpc>
                <a:spcPct val="150000"/>
              </a:lnSpc>
            </a:pPr>
            <a:r>
              <a:rPr lang="zh-TW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四、杜預注有違大義</a:t>
            </a:r>
          </a:p>
          <a:p>
            <a:pPr>
              <a:lnSpc>
                <a:spcPct val="150000"/>
              </a:lnSpc>
            </a:pPr>
            <a:r>
              <a:rPr lang="zh-TW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五、范寧於三傳皆有批駁</a:t>
            </a:r>
          </a:p>
          <a:p>
            <a:pPr>
              <a:lnSpc>
                <a:spcPct val="150000"/>
              </a:lnSpc>
            </a:pPr>
            <a:r>
              <a:rPr lang="zh-TW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六、郭璞襲前人之說</a:t>
            </a:r>
          </a:p>
          <a:p>
            <a:pPr>
              <a:lnSpc>
                <a:spcPct val="150000"/>
              </a:lnSpc>
            </a:pPr>
            <a:r>
              <a:rPr lang="zh-TW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七、三國之分，五胡之亂，經學益衰</a:t>
            </a:r>
            <a:endParaRPr lang="zh-TW" altLang="en-US" sz="2800" dirty="0"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custDataLst>
      <p:tags r:id="rId1"/>
    </p:custDataLst>
  </p:cSld>
  <p:clrMapOvr>
    <a:masterClrMapping/>
  </p:clrMapOvr>
  <p:transition spd="slow">
    <p:random/>
  </p:transition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0800" y="-22225"/>
            <a:ext cx="12293600" cy="6915150"/>
          </a:xfrm>
          <a:prstGeom prst="rect">
            <a:avLst/>
          </a:prstGeom>
        </p:spPr>
      </p:pic>
      <p:sp>
        <p:nvSpPr>
          <p:cNvPr id="18" name="文本框 17"/>
          <p:cNvSpPr txBox="1"/>
          <p:nvPr/>
        </p:nvSpPr>
        <p:spPr>
          <a:xfrm>
            <a:off x="7862214" y="497394"/>
            <a:ext cx="136262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9600" dirty="0">
                <a:latin typeface="仿宋" panose="02010609060101010101" pitchFamily="49" charset="-122"/>
                <a:ea typeface="仿宋" panose="02010609060101010101" pitchFamily="49" charset="-122"/>
              </a:rPr>
              <a:t>感謝聆聽</a:t>
            </a:r>
            <a:endParaRPr lang="zh-CN" altLang="en-US" sz="9600" dirty="0"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 flipH="1">
            <a:off x="7178804" y="9969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H="1">
            <a:off x="6934200" y="4993640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>
            <a:off x="6826885" y="536257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 flipH="1">
            <a:off x="6823075" y="-22225"/>
            <a:ext cx="1694815" cy="1607820"/>
          </a:xfrm>
          <a:prstGeom prst="line">
            <a:avLst/>
          </a:prstGeom>
          <a:ln>
            <a:solidFill>
              <a:srgbClr val="90A08D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椭圆 1"/>
          <p:cNvSpPr/>
          <p:nvPr/>
        </p:nvSpPr>
        <p:spPr>
          <a:xfrm>
            <a:off x="6684645" y="2002790"/>
            <a:ext cx="2864485" cy="3115945"/>
          </a:xfrm>
          <a:prstGeom prst="ellipse">
            <a:avLst/>
          </a:prstGeom>
          <a:noFill/>
          <a:ln>
            <a:solidFill>
              <a:srgbClr val="90A08D"/>
            </a:solidFill>
            <a:prstDash val="lg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custDataLst>
      <p:tags r:id="rId1"/>
    </p:custData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" grpId="0" bldLvl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OPIC_DEFAULT" val="1"/>
  <p:tag name="KSO_WM_TEMPLATE_JOB_ID" val="2"/>
  <p:tag name="KSO_WM_TEMPLATE_SCENE_ID" val="1"/>
  <p:tag name="KSO_WM_TEMPLATE_OUTLINE_ID" val="15"/>
  <p:tag name="KSO_WM_TEMPLATE_TOPIC_ID" val="2869567"/>
  <p:tag name="KSO_WM_BEAUTIFY_FLAG" val="#wm#"/>
  <p:tag name="KSO_WM_TAG_VERSION" val="1.0"/>
  <p:tag name="KSO_WM_TEMPLATE_INDEX" val="20184553"/>
  <p:tag name="KSO_WM_TEMPLATE_CATEGORY" val="custom"/>
  <p:tag name="KSO_WM_TEMPLATE_THUMBS_INDEX" val="1、6、10、14、20、26、27、28、29、3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SUBTYPE" val="pureTxt"/>
  <p:tag name="KSO_WM_TEMPLATE_TOPIC_DEFAULT" val="1"/>
  <p:tag name="KSO_WM_TEMPLATE_JOB_ID" val="2"/>
  <p:tag name="KSO_WM_TEMPLATE_SCENE_ID" val="1"/>
  <p:tag name="KSO_WM_TEMPLATE_OUTLINE_ID" val="15"/>
  <p:tag name="KSO_WM_TEMPLATE_TOPIC_ID" val="2869567"/>
  <p:tag name="KSO_WM_SLIDE_SIZE" val="828*343"/>
  <p:tag name="KSO_WM_SLIDE_POSITION" val="66*144"/>
  <p:tag name="KSO_WM_BEAUTIFY_FLAG" val="#wm#"/>
  <p:tag name="KSO_WM_SLIDE_TYPE" val="title"/>
  <p:tag name="KSO_WM_SLIDE_LAYOUT_CNT" val="1_1"/>
  <p:tag name="KSO_WM_SLIDE_LAYOUT" val="a_b"/>
  <p:tag name="KSO_WM_SLIDE_ITEM_CNT" val="2"/>
  <p:tag name="KSO_WM_SLIDE_INDEX" val="1"/>
  <p:tag name="KSO_WM_SLIDE_ID" val="custom20184553_1"/>
  <p:tag name="KSO_WM_TAG_VERSION" val="1.0"/>
  <p:tag name="KSO_WM_TEMPLATE_INDEX" val="20184553"/>
  <p:tag name="KSO_WM_TEMPLATE_CATEGORY" val="custom"/>
  <p:tag name="KSO_WM_TEMPLATE_THUMBS_INDEX" val="1、6、10、14、20、26、27、28、29、3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SUBTYPE" val="pureTxt"/>
  <p:tag name="KSO_WM_TEMPLATE_TOPIC_DEFAULT" val="1"/>
  <p:tag name="KSO_WM_TEMPLATE_JOB_ID" val="2"/>
  <p:tag name="KSO_WM_TEMPLATE_SCENE_ID" val="1"/>
  <p:tag name="KSO_WM_TEMPLATE_OUTLINE_ID" val="15"/>
  <p:tag name="KSO_WM_TEMPLATE_TOPIC_ID" val="2869567"/>
  <p:tag name="KSO_WM_SLIDE_SIZE" val="828*343"/>
  <p:tag name="KSO_WM_SLIDE_POSITION" val="66*144"/>
  <p:tag name="KSO_WM_BEAUTIFY_FLAG" val="#wm#"/>
  <p:tag name="KSO_WM_SLIDE_TYPE" val="title"/>
  <p:tag name="KSO_WM_SLIDE_LAYOUT_CNT" val="1_1"/>
  <p:tag name="KSO_WM_SLIDE_LAYOUT" val="a_b"/>
  <p:tag name="KSO_WM_SLIDE_ITEM_CNT" val="2"/>
  <p:tag name="KSO_WM_SLIDE_INDEX" val="1"/>
  <p:tag name="KSO_WM_SLIDE_ID" val="custom20184553_1"/>
  <p:tag name="KSO_WM_TAG_VERSION" val="1.0"/>
  <p:tag name="KSO_WM_TEMPLATE_INDEX" val="20184553"/>
  <p:tag name="KSO_WM_TEMPLATE_CATEGORY" val="custom"/>
  <p:tag name="KSO_WM_TEMPLATE_THUMBS_INDEX" val="1、6、10、14、20、26、27、28、29、31"/>
</p:tagLst>
</file>

<file path=ppt/theme/theme1.xml><?xml version="1.0" encoding="utf-8"?>
<a:theme xmlns:a="http://schemas.openxmlformats.org/drawingml/2006/main" name="第一PPT，www.1ppt.com">
  <a:themeElements>
    <a:clrScheme name="自定义 214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910</Words>
  <Application>Microsoft Office PowerPoint</Application>
  <PresentationFormat>寬螢幕</PresentationFormat>
  <Paragraphs>111</Paragraphs>
  <Slides>21</Slides>
  <Notes>2</Notes>
  <HiddenSlides>0</HiddenSlides>
  <MMClips>0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21</vt:i4>
      </vt:variant>
    </vt:vector>
  </HeadingPairs>
  <TitlesOfParts>
    <vt:vector size="22" baseType="lpstr">
      <vt:lpstr>第一PPT，www.1ppt.com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绿色清新</dc:title>
  <dc:creator/>
  <cp:keywords>www.1ppt.com</cp:keywords>
  <dc:description>www.1ppt.com</dc:description>
  <cp:lastModifiedBy>Suhuan Chen</cp:lastModifiedBy>
  <cp:revision>6</cp:revision>
  <dcterms:created xsi:type="dcterms:W3CDTF">2018-03-01T02:03:00Z</dcterms:created>
  <dcterms:modified xsi:type="dcterms:W3CDTF">2022-08-11T14:09:40Z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2052-10.1.0.7346</vt:lpwstr>
  </property>
  <property fmtid="{D5CDD505-2E9C-101B-9397-08002B2CF9AE}" pid="3" name="KSORubyTemplateID">
    <vt:lpwstr>8</vt:lpwstr>
  </property>
</Properties>
</file>