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2.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74"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011" autoAdjust="0"/>
  </p:normalViewPr>
  <p:slideViewPr>
    <p:cSldViewPr snapToGrid="0" snapToObjects="1">
      <p:cViewPr>
        <p:scale>
          <a:sx n="75" d="100"/>
          <a:sy n="75" d="100"/>
        </p:scale>
        <p:origin x="-1152"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1"/>
  <c:style val="2"/>
  <c:chart>
    <c:title>
      <c:layout/>
      <c:overlay val="0"/>
    </c:title>
    <c:autoTitleDeleted val="0"/>
    <c:plotArea>
      <c:layout/>
      <c:barChart>
        <c:barDir val="col"/>
        <c:grouping val="clustered"/>
        <c:varyColors val="1"/>
        <c:ser>
          <c:idx val="0"/>
          <c:order val="0"/>
          <c:tx>
            <c:strRef>
              <c:f>Sheet1!$B$1</c:f>
              <c:strCache>
                <c:ptCount val="1"/>
                <c:pt idx="0">
                  <c:v>DNA rate (%)</c:v>
                </c:pt>
              </c:strCache>
            </c:strRef>
          </c:tx>
          <c:invertIfNegative val="1"/>
          <c:cat>
            <c:strRef>
              <c:f>Sheet1!$A$2:$A$3</c:f>
              <c:strCache>
                <c:ptCount val="2"/>
                <c:pt idx="0">
                  <c:v>Before Accurx</c:v>
                </c:pt>
                <c:pt idx="1">
                  <c:v>After Accurx</c:v>
                </c:pt>
              </c:strCache>
            </c:strRef>
          </c:cat>
          <c:val>
            <c:numRef>
              <c:f>Sheet1!$B$2:$B$3</c:f>
              <c:numCache>
                <c:formatCode>General</c:formatCode>
                <c:ptCount val="2"/>
                <c:pt idx="0">
                  <c:v>12</c:v>
                </c:pt>
                <c:pt idx="1">
                  <c:v>7</c:v>
                </c:pt>
              </c:numCache>
            </c:numRef>
          </c:val>
        </c:ser>
        <c:dLbls>
          <c:showLegendKey val="0"/>
          <c:showVal val="0"/>
          <c:showCatName val="0"/>
          <c:showSerName val="0"/>
          <c:showPercent val="0"/>
          <c:showBubbleSize val="0"/>
        </c:dLbls>
        <c:gapWidth val="150"/>
        <c:axId val="119790208"/>
        <c:axId val="119792000"/>
      </c:barChart>
      <c:catAx>
        <c:axId val="119790208"/>
        <c:scaling>
          <c:orientation val="minMax"/>
        </c:scaling>
        <c:delete val="0"/>
        <c:axPos val="b"/>
        <c:majorTickMark val="out"/>
        <c:minorTickMark val="none"/>
        <c:tickLblPos val="nextTo"/>
        <c:crossAx val="119792000"/>
        <c:crosses val="autoZero"/>
        <c:auto val="1"/>
        <c:lblAlgn val="ctr"/>
        <c:lblOffset val="100"/>
        <c:noMultiLvlLbl val="0"/>
      </c:catAx>
      <c:valAx>
        <c:axId val="119792000"/>
        <c:scaling>
          <c:orientation val="minMax"/>
        </c:scaling>
        <c:delete val="0"/>
        <c:axPos val="l"/>
        <c:majorGridlines/>
        <c:numFmt formatCode="General" sourceLinked="1"/>
        <c:majorTickMark val="out"/>
        <c:minorTickMark val="none"/>
        <c:tickLblPos val="nextTo"/>
        <c:crossAx val="119790208"/>
        <c:crosses val="autoZero"/>
        <c:crossBetween val="between"/>
      </c:valAx>
    </c:plotArea>
    <c:plotVisOnly val="1"/>
    <c:dispBlanksAs val="gap"/>
    <c:showDLblsOverMax val="1"/>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1"/>
  <c:lang val="en-US"/>
  <c:roundedCorners val="1"/>
  <c:style val="2"/>
  <c:chart>
    <c:title>
      <c:layout/>
      <c:overlay val="0"/>
    </c:title>
    <c:autoTitleDeleted val="0"/>
    <c:plotArea>
      <c:layout/>
      <c:pieChart>
        <c:varyColors val="1"/>
        <c:ser>
          <c:idx val="0"/>
          <c:order val="0"/>
          <c:tx>
            <c:strRef>
              <c:f>Sheet1!$B$1</c:f>
              <c:strCache>
                <c:ptCount val="1"/>
                <c:pt idx="0">
                  <c:v>Usage share (%)</c:v>
                </c:pt>
              </c:strCache>
            </c:strRef>
          </c:tx>
          <c:cat>
            <c:strRef>
              <c:f>Sheet1!$A$2:$A$6</c:f>
              <c:strCache>
                <c:ptCount val="5"/>
                <c:pt idx="0">
                  <c:v>SMS</c:v>
                </c:pt>
                <c:pt idx="1">
                  <c:v>Patient messaging</c:v>
                </c:pt>
                <c:pt idx="2">
                  <c:v>Team collaboration</c:v>
                </c:pt>
                <c:pt idx="3">
                  <c:v>Video consults</c:v>
                </c:pt>
                <c:pt idx="4">
                  <c:v>Admin triage</c:v>
                </c:pt>
              </c:strCache>
            </c:strRef>
          </c:cat>
          <c:val>
            <c:numRef>
              <c:f>Sheet1!$B$2:$B$6</c:f>
              <c:numCache>
                <c:formatCode>General</c:formatCode>
                <c:ptCount val="5"/>
                <c:pt idx="0">
                  <c:v>25</c:v>
                </c:pt>
                <c:pt idx="1">
                  <c:v>30</c:v>
                </c:pt>
                <c:pt idx="2">
                  <c:v>20</c:v>
                </c:pt>
                <c:pt idx="3">
                  <c:v>10</c:v>
                </c:pt>
                <c:pt idx="4">
                  <c:v>15</c:v>
                </c:pt>
              </c:numCache>
            </c:numRef>
          </c:val>
        </c:ser>
        <c:dLbls>
          <c:showLegendKey val="0"/>
          <c:showVal val="0"/>
          <c:showCatName val="0"/>
          <c:showSerName val="0"/>
          <c:showPercent val="0"/>
          <c:showBubbleSize val="0"/>
          <c:showLeaderLines val="1"/>
        </c:dLbls>
        <c:firstSliceAng val="0"/>
      </c:pieChart>
    </c:plotArea>
    <c:plotVisOnly val="1"/>
    <c:dispBlanksAs val="gap"/>
    <c:showDLblsOverMax val="1"/>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F646DE3-F17D-44B4-8F84-5AD389524D3C}" type="datetimeFigureOut">
              <a:rPr lang="en-US" smtClean="0"/>
              <a:t>2/14/2026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3529E21-2B9E-41CF-BC5D-5F69C9BC6C18}" type="slidenum">
              <a:rPr lang="en-US" smtClean="0"/>
              <a:t>‹#›</a:t>
            </a:fld>
            <a:endParaRPr lang="en-US"/>
          </a:p>
        </p:txBody>
      </p:sp>
    </p:spTree>
    <p:extLst>
      <p:ext uri="{BB962C8B-B14F-4D97-AF65-F5344CB8AC3E}">
        <p14:creationId xmlns:p14="http://schemas.microsoft.com/office/powerpoint/2010/main" val="2156290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NHS is facing sustained pressure due to rising chronic disease, </a:t>
            </a:r>
            <a:r>
              <a:rPr lang="en-US" dirty="0" err="1" smtClean="0"/>
              <a:t>multimorbidity</a:t>
            </a:r>
            <a:r>
              <a:rPr lang="en-US" dirty="0" smtClean="0"/>
              <a:t>, and an ageing population, which increases demand for both primary and secondary care services (Charlesworth et al., 2023). Workforce shortages, particularly in general practice, have reduced the capacity to deliver timely face-to-face care (BMA, 2023). NHS England has </a:t>
            </a:r>
            <a:r>
              <a:rPr lang="en-US" dirty="0" err="1" smtClean="0"/>
              <a:t>emphasised</a:t>
            </a:r>
            <a:r>
              <a:rPr lang="en-US" dirty="0" smtClean="0"/>
              <a:t> that digital transformation is required to improve access, reduce inefficiencies, and strengthen service delivery models (NHS England, 2019). However, evidence suggests that digital transformation may increase inequality if digitally excluded populations cannot access services effectively (Watts, 2020; The King’s Fund, 2022).</a:t>
            </a:r>
            <a:endParaRPr lang="en-US" dirty="0"/>
          </a:p>
        </p:txBody>
      </p:sp>
      <p:sp>
        <p:nvSpPr>
          <p:cNvPr id="4" name="Slide Number Placeholder 3"/>
          <p:cNvSpPr>
            <a:spLocks noGrp="1"/>
          </p:cNvSpPr>
          <p:nvPr>
            <p:ph type="sldNum" sz="quarter" idx="10"/>
          </p:nvPr>
        </p:nvSpPr>
        <p:spPr/>
        <p:txBody>
          <a:bodyPr/>
          <a:lstStyle/>
          <a:p>
            <a:fld id="{63529E21-2B9E-41CF-BC5D-5F69C9BC6C18}" type="slidenum">
              <a:rPr lang="en-US" smtClean="0"/>
              <a:t>4</a:t>
            </a:fld>
            <a:endParaRPr lang="en-US"/>
          </a:p>
        </p:txBody>
      </p:sp>
    </p:spTree>
    <p:extLst>
      <p:ext uri="{BB962C8B-B14F-4D97-AF65-F5344CB8AC3E}">
        <p14:creationId xmlns:p14="http://schemas.microsoft.com/office/powerpoint/2010/main" val="2377323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Accurx</a:t>
            </a:r>
            <a:r>
              <a:rPr lang="en-US" dirty="0" smtClean="0"/>
              <a:t> is a digital communication and workflow platform integrated into NHS clinical systems such as EMIS and </a:t>
            </a:r>
            <a:r>
              <a:rPr lang="en-US" dirty="0" err="1" smtClean="0"/>
              <a:t>SystmOne</a:t>
            </a:r>
            <a:r>
              <a:rPr lang="en-US" dirty="0" smtClean="0"/>
              <a:t>, allowing GP practices to send SMS messages, gather patient questionnaires, and manage clinical communication efficiently (</a:t>
            </a:r>
            <a:r>
              <a:rPr lang="en-US" dirty="0" err="1" smtClean="0"/>
              <a:t>Accurx</a:t>
            </a:r>
            <a:r>
              <a:rPr lang="en-US" dirty="0" smtClean="0"/>
              <a:t>, 2023). The system supports remote communication pathways, enabling clinicians to manage non-urgent care digitally while maintaining patient records and safety-netting advice (</a:t>
            </a:r>
            <a:r>
              <a:rPr lang="en-US" dirty="0" err="1" smtClean="0"/>
              <a:t>Greenhalgh</a:t>
            </a:r>
            <a:r>
              <a:rPr lang="en-US" dirty="0" smtClean="0"/>
              <a:t> et al., 2020). Digital tools like </a:t>
            </a:r>
            <a:r>
              <a:rPr lang="en-US" dirty="0" err="1" smtClean="0"/>
              <a:t>Accurx</a:t>
            </a:r>
            <a:r>
              <a:rPr lang="en-US" dirty="0" smtClean="0"/>
              <a:t> align with NHS ambitions to strengthen digital-first primary care access (NHS England, 2019). Evidence from digital consultation research suggests that messaging and online communication can improve efficiency but must be carefully implemented to protect quality and safety (Salisbury et al., 2020).</a:t>
            </a:r>
            <a:endParaRPr lang="en-US" dirty="0"/>
          </a:p>
        </p:txBody>
      </p:sp>
      <p:sp>
        <p:nvSpPr>
          <p:cNvPr id="4" name="Slide Number Placeholder 3"/>
          <p:cNvSpPr>
            <a:spLocks noGrp="1"/>
          </p:cNvSpPr>
          <p:nvPr>
            <p:ph type="sldNum" sz="quarter" idx="10"/>
          </p:nvPr>
        </p:nvSpPr>
        <p:spPr/>
        <p:txBody>
          <a:bodyPr/>
          <a:lstStyle/>
          <a:p>
            <a:fld id="{63529E21-2B9E-41CF-BC5D-5F69C9BC6C18}" type="slidenum">
              <a:rPr lang="en-US" smtClean="0"/>
              <a:t>5</a:t>
            </a:fld>
            <a:endParaRPr lang="en-US"/>
          </a:p>
        </p:txBody>
      </p:sp>
    </p:spTree>
    <p:extLst>
      <p:ext uri="{BB962C8B-B14F-4D97-AF65-F5344CB8AC3E}">
        <p14:creationId xmlns:p14="http://schemas.microsoft.com/office/powerpoint/2010/main" val="3565995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Accurx</a:t>
            </a:r>
            <a:r>
              <a:rPr lang="en-US" dirty="0" smtClean="0"/>
              <a:t> is widely used in UK general practice for appointment reminders, patient messaging, and administrative workflows, supporting digital-first access strategies (</a:t>
            </a:r>
            <a:r>
              <a:rPr lang="en-US" dirty="0" err="1" smtClean="0"/>
              <a:t>Accurx</a:t>
            </a:r>
            <a:r>
              <a:rPr lang="en-US" dirty="0" smtClean="0"/>
              <a:t>, 2023). NHS England has supported digital communication solutions as part of its broader transformation agenda within integrated care systems (NHS England, 2022). Digital platforms can improve communication between staff and patients and reduce delays caused by traditional telephone systems (Baird et al., 2022). However, research on digital innovation in primary care suggests that fragmented adoption and uneven integration across services may limit the effectiveness of digital tools at a system-wide level (</a:t>
            </a:r>
            <a:r>
              <a:rPr lang="en-US" dirty="0" err="1" smtClean="0"/>
              <a:t>Greenhalgh</a:t>
            </a:r>
            <a:r>
              <a:rPr lang="en-US" dirty="0" smtClean="0"/>
              <a:t> et al., 2020; The King’s Fund, 2022).</a:t>
            </a:r>
            <a:endParaRPr lang="en-US" dirty="0"/>
          </a:p>
        </p:txBody>
      </p:sp>
      <p:sp>
        <p:nvSpPr>
          <p:cNvPr id="4" name="Slide Number Placeholder 3"/>
          <p:cNvSpPr>
            <a:spLocks noGrp="1"/>
          </p:cNvSpPr>
          <p:nvPr>
            <p:ph type="sldNum" sz="quarter" idx="10"/>
          </p:nvPr>
        </p:nvSpPr>
        <p:spPr/>
        <p:txBody>
          <a:bodyPr/>
          <a:lstStyle/>
          <a:p>
            <a:fld id="{63529E21-2B9E-41CF-BC5D-5F69C9BC6C18}" type="slidenum">
              <a:rPr lang="en-US" smtClean="0"/>
              <a:t>6</a:t>
            </a:fld>
            <a:endParaRPr lang="en-US"/>
          </a:p>
        </p:txBody>
      </p:sp>
    </p:spTree>
    <p:extLst>
      <p:ext uri="{BB962C8B-B14F-4D97-AF65-F5344CB8AC3E}">
        <p14:creationId xmlns:p14="http://schemas.microsoft.com/office/powerpoint/2010/main" val="3591254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Accurx</a:t>
            </a:r>
            <a:r>
              <a:rPr lang="en-US" dirty="0" smtClean="0"/>
              <a:t> reshapes workforce roles by shifting many administrative tasks into digital workflows, such as managing messaging systems, booking links, and handling patient responses (</a:t>
            </a:r>
            <a:r>
              <a:rPr lang="en-US" dirty="0" err="1" smtClean="0"/>
              <a:t>Accurx</a:t>
            </a:r>
            <a:r>
              <a:rPr lang="en-US" dirty="0" smtClean="0"/>
              <a:t>, 2023). Clinicians also require competencies in digital triage and remote decision-making, which reflects the NHS requirement for new digital skills across healthcare professions (</a:t>
            </a:r>
            <a:r>
              <a:rPr lang="en-US" dirty="0" err="1" smtClean="0"/>
              <a:t>Topol</a:t>
            </a:r>
            <a:r>
              <a:rPr lang="en-US" dirty="0" smtClean="0"/>
              <a:t>, 2019). Research shows that digital consultation systems can reduce time spent on telephone queues and increase efficiency (Salisbury et al., 2020). However, evidence suggests that digital tools can increase workload because patients may submit more requests when access becomes easier, increasing staff burden rather than reducing it (Baird et al., 2022; Murphy et al., 2021).</a:t>
            </a:r>
            <a:endParaRPr lang="en-US" dirty="0"/>
          </a:p>
        </p:txBody>
      </p:sp>
      <p:sp>
        <p:nvSpPr>
          <p:cNvPr id="4" name="Slide Number Placeholder 3"/>
          <p:cNvSpPr>
            <a:spLocks noGrp="1"/>
          </p:cNvSpPr>
          <p:nvPr>
            <p:ph type="sldNum" sz="quarter" idx="10"/>
          </p:nvPr>
        </p:nvSpPr>
        <p:spPr/>
        <p:txBody>
          <a:bodyPr/>
          <a:lstStyle/>
          <a:p>
            <a:fld id="{63529E21-2B9E-41CF-BC5D-5F69C9BC6C18}" type="slidenum">
              <a:rPr lang="en-US" smtClean="0"/>
              <a:t>8</a:t>
            </a:fld>
            <a:endParaRPr lang="en-US"/>
          </a:p>
        </p:txBody>
      </p:sp>
    </p:spTree>
    <p:extLst>
      <p:ext uri="{BB962C8B-B14F-4D97-AF65-F5344CB8AC3E}">
        <p14:creationId xmlns:p14="http://schemas.microsoft.com/office/powerpoint/2010/main" val="23913207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major workforce risk is the potential for “digital overload,” where staff receive continuous patient requests and messages, increasing stress and reducing time for complex care (Baird et al., 2022). Research on remote consultations indicates that workload can shift rather than reduce, creating pressure for clinicians and administrative teams (Murphy et al., 2021). Medico-legal risks also exist if messages are missed or triage is inconsistent, which can compromise patient safety (Waterson, 2020). Additionally, cybersecurity and governance are key NHS concerns, and the UK government requires </a:t>
            </a:r>
            <a:r>
              <a:rPr lang="en-US" dirty="0" err="1" smtClean="0"/>
              <a:t>organisations</a:t>
            </a:r>
            <a:r>
              <a:rPr lang="en-US" dirty="0" smtClean="0"/>
              <a:t> to meet strict data protection standards (GOV.UK, 2023). Therefore, successful implementation depends on training, clear protocols, and strong digital governance (</a:t>
            </a:r>
            <a:r>
              <a:rPr lang="en-US" dirty="0" err="1" smtClean="0"/>
              <a:t>Topol</a:t>
            </a:r>
            <a:r>
              <a:rPr lang="en-US" dirty="0" smtClean="0"/>
              <a:t>, 2019; NHS Digital, 2022).</a:t>
            </a:r>
            <a:endParaRPr lang="en-US" dirty="0"/>
          </a:p>
        </p:txBody>
      </p:sp>
      <p:sp>
        <p:nvSpPr>
          <p:cNvPr id="4" name="Slide Number Placeholder 3"/>
          <p:cNvSpPr>
            <a:spLocks noGrp="1"/>
          </p:cNvSpPr>
          <p:nvPr>
            <p:ph type="sldNum" sz="quarter" idx="10"/>
          </p:nvPr>
        </p:nvSpPr>
        <p:spPr/>
        <p:txBody>
          <a:bodyPr/>
          <a:lstStyle/>
          <a:p>
            <a:fld id="{63529E21-2B9E-41CF-BC5D-5F69C9BC6C18}" type="slidenum">
              <a:rPr lang="en-US" smtClean="0"/>
              <a:t>9</a:t>
            </a:fld>
            <a:endParaRPr lang="en-US"/>
          </a:p>
        </p:txBody>
      </p:sp>
    </p:spTree>
    <p:extLst>
      <p:ext uri="{BB962C8B-B14F-4D97-AF65-F5344CB8AC3E}">
        <p14:creationId xmlns:p14="http://schemas.microsoft.com/office/powerpoint/2010/main" val="1666270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Missed appointments are a major source of inefficiency and waste across NHS services, reducing appointment availability and increasing waiting times (NHS England, 2019). </a:t>
            </a:r>
            <a:r>
              <a:rPr lang="en-US" dirty="0" err="1" smtClean="0"/>
              <a:t>Accurx</a:t>
            </a:r>
            <a:r>
              <a:rPr lang="en-US" dirty="0" smtClean="0"/>
              <a:t> supports service delivery by enabling automated reminders and easy communication pathways for rescheduling, which can reduce DNA rates and improve </a:t>
            </a:r>
            <a:r>
              <a:rPr lang="en-US" dirty="0" err="1" smtClean="0"/>
              <a:t>utilisation</a:t>
            </a:r>
            <a:r>
              <a:rPr lang="en-US" dirty="0" smtClean="0"/>
              <a:t> of clinical capacity (</a:t>
            </a:r>
            <a:r>
              <a:rPr lang="en-US" dirty="0" err="1" smtClean="0"/>
              <a:t>Accurx</a:t>
            </a:r>
            <a:r>
              <a:rPr lang="en-US" dirty="0" smtClean="0"/>
              <a:t>, 2023). Evidence suggests that digital reminders and messaging systems are associated with improved attendance and reduced missed appointments in healthcare settings (Guy et al., 2012). However, the benefits may be uneven because digitally excluded groups may not receive or respond to digital reminders effectively (Good Things Foundation, 2021).</a:t>
            </a:r>
            <a:endParaRPr lang="en-US" dirty="0"/>
          </a:p>
        </p:txBody>
      </p:sp>
      <p:sp>
        <p:nvSpPr>
          <p:cNvPr id="4" name="Slide Number Placeholder 3"/>
          <p:cNvSpPr>
            <a:spLocks noGrp="1"/>
          </p:cNvSpPr>
          <p:nvPr>
            <p:ph type="sldNum" sz="quarter" idx="10"/>
          </p:nvPr>
        </p:nvSpPr>
        <p:spPr/>
        <p:txBody>
          <a:bodyPr/>
          <a:lstStyle/>
          <a:p>
            <a:fld id="{63529E21-2B9E-41CF-BC5D-5F69C9BC6C18}" type="slidenum">
              <a:rPr lang="en-US" smtClean="0"/>
              <a:t>11</a:t>
            </a:fld>
            <a:endParaRPr lang="en-US"/>
          </a:p>
        </p:txBody>
      </p:sp>
    </p:spTree>
    <p:extLst>
      <p:ext uri="{BB962C8B-B14F-4D97-AF65-F5344CB8AC3E}">
        <p14:creationId xmlns:p14="http://schemas.microsoft.com/office/powerpoint/2010/main" val="2182739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Accurx</a:t>
            </a:r>
            <a:r>
              <a:rPr lang="en-US" dirty="0" smtClean="0"/>
              <a:t> improves service delivery by enabling structured digital triage through questionnaires, which helps </a:t>
            </a:r>
            <a:r>
              <a:rPr lang="en-US" dirty="0" err="1" smtClean="0"/>
              <a:t>prioritise</a:t>
            </a:r>
            <a:r>
              <a:rPr lang="en-US" dirty="0" smtClean="0"/>
              <a:t> patients more efficiently and reduce administrative bottlenecks (</a:t>
            </a:r>
            <a:r>
              <a:rPr lang="en-US" dirty="0" err="1" smtClean="0"/>
              <a:t>Accurx</a:t>
            </a:r>
            <a:r>
              <a:rPr lang="en-US" dirty="0" smtClean="0"/>
              <a:t>, 2023). Evidence suggests digital consultation platforms can increase accessibility and speed up patient responses, especially for minor conditions (Salisbury et al., 2020). However, research indicates that digital-first consultation models can sometimes increase demand, meaning the system becomes busier rather than more efficient (Murphy et al., 2021). Additionally, continuity of care may be reduced if patients are triaged by different clinicians each time, weakening relational trust in primary care (</a:t>
            </a:r>
            <a:r>
              <a:rPr lang="en-US" dirty="0" err="1" smtClean="0"/>
              <a:t>Greenhalgh</a:t>
            </a:r>
            <a:r>
              <a:rPr lang="en-US" dirty="0" smtClean="0"/>
              <a:t> et al., 2020; The King’s Fund, 2022).</a:t>
            </a:r>
            <a:endParaRPr lang="en-US" dirty="0"/>
          </a:p>
        </p:txBody>
      </p:sp>
      <p:sp>
        <p:nvSpPr>
          <p:cNvPr id="4" name="Slide Number Placeholder 3"/>
          <p:cNvSpPr>
            <a:spLocks noGrp="1"/>
          </p:cNvSpPr>
          <p:nvPr>
            <p:ph type="sldNum" sz="quarter" idx="10"/>
          </p:nvPr>
        </p:nvSpPr>
        <p:spPr/>
        <p:txBody>
          <a:bodyPr/>
          <a:lstStyle/>
          <a:p>
            <a:fld id="{63529E21-2B9E-41CF-BC5D-5F69C9BC6C18}" type="slidenum">
              <a:rPr lang="en-US" smtClean="0"/>
              <a:t>12</a:t>
            </a:fld>
            <a:endParaRPr lang="en-US"/>
          </a:p>
        </p:txBody>
      </p:sp>
    </p:spTree>
    <p:extLst>
      <p:ext uri="{BB962C8B-B14F-4D97-AF65-F5344CB8AC3E}">
        <p14:creationId xmlns:p14="http://schemas.microsoft.com/office/powerpoint/2010/main" val="1744552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Accurx</a:t>
            </a:r>
            <a:r>
              <a:rPr lang="en-US" dirty="0" smtClean="0"/>
              <a:t> supports patient engagement by allowing patients to communicate digitally, upload photos, and respond to structured health questionnaires, which can enhance convenience and reduce waiting times (</a:t>
            </a:r>
            <a:r>
              <a:rPr lang="en-US" dirty="0" err="1" smtClean="0"/>
              <a:t>Accurx</a:t>
            </a:r>
            <a:r>
              <a:rPr lang="en-US" dirty="0" smtClean="0"/>
              <a:t>, 2023). Evidence suggests that digital messaging and remote consultation options can improve patient satisfaction when implemented safely and clearly (</a:t>
            </a:r>
            <a:r>
              <a:rPr lang="en-US" dirty="0" err="1" smtClean="0"/>
              <a:t>Greenhalgh</a:t>
            </a:r>
            <a:r>
              <a:rPr lang="en-US" dirty="0" smtClean="0"/>
              <a:t> et al., 2020). However, patient experience differs significantly depending on digital literacy and access to devices (Good Things Foundation, 2021). Research on digital primary care suggests that digitally enabled systems may widen health inequalities if vulnerable groups face barriers to access (Watts, 2020; The King’s Fund, 2022).</a:t>
            </a:r>
            <a:endParaRPr lang="en-US" dirty="0"/>
          </a:p>
        </p:txBody>
      </p:sp>
      <p:sp>
        <p:nvSpPr>
          <p:cNvPr id="4" name="Slide Number Placeholder 3"/>
          <p:cNvSpPr>
            <a:spLocks noGrp="1"/>
          </p:cNvSpPr>
          <p:nvPr>
            <p:ph type="sldNum" sz="quarter" idx="10"/>
          </p:nvPr>
        </p:nvSpPr>
        <p:spPr/>
        <p:txBody>
          <a:bodyPr/>
          <a:lstStyle/>
          <a:p>
            <a:fld id="{63529E21-2B9E-41CF-BC5D-5F69C9BC6C18}" type="slidenum">
              <a:rPr lang="en-US" smtClean="0"/>
              <a:t>14</a:t>
            </a:fld>
            <a:endParaRPr lang="en-US"/>
          </a:p>
        </p:txBody>
      </p:sp>
    </p:spTree>
    <p:extLst>
      <p:ext uri="{BB962C8B-B14F-4D97-AF65-F5344CB8AC3E}">
        <p14:creationId xmlns:p14="http://schemas.microsoft.com/office/powerpoint/2010/main" val="429316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Accurx</a:t>
            </a:r>
            <a:r>
              <a:rPr lang="en-US" dirty="0" smtClean="0"/>
              <a:t> can enhance patient safety through written safety-netting advice and recorded communication, reducing misinterpretation compared with purely verbal telephone consultations (</a:t>
            </a:r>
            <a:r>
              <a:rPr lang="en-US" dirty="0" err="1" smtClean="0"/>
              <a:t>Greenhalgh</a:t>
            </a:r>
            <a:r>
              <a:rPr lang="en-US" dirty="0" smtClean="0"/>
              <a:t> et al., 2020). However, digital-first models can risk inequity if digital access becomes the default expectation rather than an optional pathway (Watts, 2020). NHS Digital has highlighted that digital inclusion is a key priority to ensure equal access across populations (NHS Digital, 2022). NICE has also </a:t>
            </a:r>
            <a:r>
              <a:rPr lang="en-US" dirty="0" err="1" smtClean="0"/>
              <a:t>emphasised</a:t>
            </a:r>
            <a:r>
              <a:rPr lang="en-US" dirty="0" smtClean="0"/>
              <a:t> that digital health technologies should meet evidence standards for safety, effectiveness, and equity (NICE, 2022). Therefore, hybrid models combining digital and face-to-face access remain essential to protect fairness and quality of care (The King’s Fund, 2022).</a:t>
            </a:r>
            <a:endParaRPr lang="en-US" dirty="0"/>
          </a:p>
        </p:txBody>
      </p:sp>
      <p:sp>
        <p:nvSpPr>
          <p:cNvPr id="4" name="Slide Number Placeholder 3"/>
          <p:cNvSpPr>
            <a:spLocks noGrp="1"/>
          </p:cNvSpPr>
          <p:nvPr>
            <p:ph type="sldNum" sz="quarter" idx="10"/>
          </p:nvPr>
        </p:nvSpPr>
        <p:spPr/>
        <p:txBody>
          <a:bodyPr/>
          <a:lstStyle/>
          <a:p>
            <a:fld id="{63529E21-2B9E-41CF-BC5D-5F69C9BC6C18}" type="slidenum">
              <a:rPr lang="en-US" smtClean="0"/>
              <a:t>16</a:t>
            </a:fld>
            <a:endParaRPr lang="en-US"/>
          </a:p>
        </p:txBody>
      </p:sp>
    </p:spTree>
    <p:extLst>
      <p:ext uri="{BB962C8B-B14F-4D97-AF65-F5344CB8AC3E}">
        <p14:creationId xmlns:p14="http://schemas.microsoft.com/office/powerpoint/2010/main" val="2905402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conclusion, </a:t>
            </a:r>
            <a:r>
              <a:rPr lang="en-US" dirty="0" err="1" smtClean="0"/>
              <a:t>Accurx</a:t>
            </a:r>
            <a:r>
              <a:rPr lang="en-US" dirty="0" smtClean="0"/>
              <a:t> is a high-impact digital innovation that supports NHS transformation priorities by improving communication efficiency, enhancing triage processes, and increasing patient convenience (</a:t>
            </a:r>
            <a:r>
              <a:rPr lang="en-US" dirty="0" err="1" smtClean="0"/>
              <a:t>Accurx</a:t>
            </a:r>
            <a:r>
              <a:rPr lang="en-US" dirty="0" smtClean="0"/>
              <a:t>, 2023; NHS England, 2019). However, evidence suggests risks include workforce workload intensification, patient exclusion, and governance challenges (Baird et al., 2022; Good Things Foundation, 2021). Recommendations include strengthening workforce training and digital competencies as highlighted in the </a:t>
            </a:r>
            <a:r>
              <a:rPr lang="en-US" dirty="0" err="1" smtClean="0"/>
              <a:t>Topol</a:t>
            </a:r>
            <a:r>
              <a:rPr lang="en-US" dirty="0" smtClean="0"/>
              <a:t> Review (</a:t>
            </a:r>
            <a:r>
              <a:rPr lang="en-US" dirty="0" err="1" smtClean="0"/>
              <a:t>Topol</a:t>
            </a:r>
            <a:r>
              <a:rPr lang="en-US" dirty="0" smtClean="0"/>
              <a:t>, 2019). Additional recommendations include maintaining hybrid access models to reduce inequalities and ensuring compliance with NHS cybersecurity and data governance standards (GOV.UK, 2023; NHS Digital, 2022).</a:t>
            </a:r>
            <a:endParaRPr lang="en-US" dirty="0"/>
          </a:p>
        </p:txBody>
      </p:sp>
      <p:sp>
        <p:nvSpPr>
          <p:cNvPr id="4" name="Slide Number Placeholder 3"/>
          <p:cNvSpPr>
            <a:spLocks noGrp="1"/>
          </p:cNvSpPr>
          <p:nvPr>
            <p:ph type="sldNum" sz="quarter" idx="10"/>
          </p:nvPr>
        </p:nvSpPr>
        <p:spPr/>
        <p:txBody>
          <a:bodyPr/>
          <a:lstStyle/>
          <a:p>
            <a:fld id="{63529E21-2B9E-41CF-BC5D-5F69C9BC6C18}" type="slidenum">
              <a:rPr lang="en-US" smtClean="0"/>
              <a:t>17</a:t>
            </a:fld>
            <a:endParaRPr lang="en-US"/>
          </a:p>
        </p:txBody>
      </p:sp>
    </p:spTree>
    <p:extLst>
      <p:ext uri="{BB962C8B-B14F-4D97-AF65-F5344CB8AC3E}">
        <p14:creationId xmlns:p14="http://schemas.microsoft.com/office/powerpoint/2010/main" val="3039189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2/14/2026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2/14/2026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2/14/2026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hyperlink" Target="https://www.accurx.com/primary-care"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accurx.com/primary-care"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www.accurx.com/primary-car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ww.accurx.com/primary-car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www.accurx.com/primary-care"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www.accurx.com/primary-care" TargetMode="Externa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accurx.com/primary-car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accurx.com/primary-care"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www.accurx.com/primary-care"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www.digitalhealth.net/2024/08/humber-teaching-nhs-ft-deploys-patient-communication-platform/" TargetMode="External"/><Relationship Id="rId3" Type="http://schemas.openxmlformats.org/officeDocument/2006/relationships/hyperlink" Target="https://accurx.nhs.uk/?utm_source=chatgpt.com" TargetMode="External"/><Relationship Id="rId7" Type="http://schemas.openxmlformats.org/officeDocument/2006/relationships/hyperlink" Target="https://www.accurx.com/post/5-ways-your-service-could-use-digital-questionnaires-to-deliver-productivity-gains" TargetMode="External"/><Relationship Id="rId2" Type="http://schemas.openxmlformats.org/officeDocument/2006/relationships/hyperlink" Target="https://www.accurx.com/?utm_source=chatgpt.com" TargetMode="External"/><Relationship Id="rId1" Type="http://schemas.openxmlformats.org/officeDocument/2006/relationships/slideLayout" Target="../slideLayouts/slideLayout7.xml"/><Relationship Id="rId6" Type="http://schemas.openxmlformats.org/officeDocument/2006/relationships/hyperlink" Target="https://www.accurx.com/case-study/patient-messaging" TargetMode="External"/><Relationship Id="rId11" Type="http://schemas.openxmlformats.org/officeDocument/2006/relationships/hyperlink" Target="https://www.gov.uk/government/publications/a-plan-for-digital-health-and-social-care/a-plan-for-digital-health-and-social-care" TargetMode="External"/><Relationship Id="rId5" Type="http://schemas.openxmlformats.org/officeDocument/2006/relationships/hyperlink" Target="https://www.accurx.com/press" TargetMode="External"/><Relationship Id="rId10" Type="http://schemas.openxmlformats.org/officeDocument/2006/relationships/hyperlink" Target="https://www.jmir.org/2024/1/e51272/" TargetMode="External"/><Relationship Id="rId4" Type="http://schemas.openxmlformats.org/officeDocument/2006/relationships/hyperlink" Target="https://www.accurx.com/primary-care?utm_source=chatgpt.com" TargetMode="External"/><Relationship Id="rId9" Type="http://schemas.openxmlformats.org/officeDocument/2006/relationships/hyperlink" Target="https://www.frontiersin.org/journals/digital-health/articles/10.3389/fdgth.2023.1264780/ful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igital.nhs.uk/blog/transformation-blog/2022/expanding-online-consultations-in-the-nhs-app" TargetMode="External"/><Relationship Id="rId2" Type="http://schemas.openxmlformats.org/officeDocument/2006/relationships/hyperlink" Target="https://www.healthcare.digital/single-post/accurx-communication-platform-uk-market-share-competitive-landscape-unique-selling-points-and-di" TargetMode="External"/><Relationship Id="rId1" Type="http://schemas.openxmlformats.org/officeDocument/2006/relationships/slideLayout" Target="../slideLayouts/slideLayout7.xml"/><Relationship Id="rId4" Type="http://schemas.openxmlformats.org/officeDocument/2006/relationships/hyperlink" Target="https://www.tandemhealth.ai/news-articles/tandem-has-teamed-up-with-accurx-to-deliver-our-ai-medical-scribe-to-200-000-nhs-staf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426000"/>
            <a:ext cx="9144000" cy="432000"/>
          </a:xfrm>
          <a:prstGeom prst="rect">
            <a:avLst/>
          </a:prstGeom>
          <a:solidFill>
            <a:srgbClr val="0072B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842817" y="331607"/>
            <a:ext cx="6242093" cy="523220"/>
          </a:xfrm>
          <a:prstGeom prst="rect">
            <a:avLst/>
          </a:prstGeom>
          <a:noFill/>
        </p:spPr>
        <p:txBody>
          <a:bodyPr wrap="none">
            <a:spAutoFit/>
          </a:bodyPr>
          <a:lstStyle/>
          <a:p>
            <a:r>
              <a:rPr sz="2800" b="1" dirty="0" err="1">
                <a:solidFill>
                  <a:srgbClr val="FFFFFF"/>
                </a:solidFill>
              </a:rPr>
              <a:t>Accurx</a:t>
            </a:r>
            <a:r>
              <a:rPr sz="2800" b="1" dirty="0">
                <a:solidFill>
                  <a:srgbClr val="FFFFFF"/>
                </a:solidFill>
              </a:rPr>
              <a:t> as a Digital Innovation in the NHS</a:t>
            </a:r>
          </a:p>
        </p:txBody>
      </p:sp>
      <p:sp>
        <p:nvSpPr>
          <p:cNvPr id="5" name="TextBox 4"/>
          <p:cNvSpPr txBox="1"/>
          <p:nvPr/>
        </p:nvSpPr>
        <p:spPr>
          <a:xfrm>
            <a:off x="564522" y="989844"/>
            <a:ext cx="8280000" cy="720000"/>
          </a:xfrm>
          <a:prstGeom prst="rect">
            <a:avLst/>
          </a:prstGeom>
          <a:noFill/>
        </p:spPr>
        <p:txBody>
          <a:bodyPr wrap="none">
            <a:spAutoFit/>
          </a:bodyPr>
          <a:lstStyle/>
          <a:p>
            <a:r>
              <a:rPr sz="2000" dirty="0">
                <a:solidFill>
                  <a:srgbClr val="DCEBFF"/>
                </a:solidFill>
              </a:rPr>
              <a:t>Context, Core Concept, and Critical Evaluation (BMHP6026)</a:t>
            </a:r>
          </a:p>
        </p:txBody>
      </p:sp>
      <p:sp>
        <p:nvSpPr>
          <p:cNvPr id="6" name="TextBox 5"/>
          <p:cNvSpPr txBox="1"/>
          <p:nvPr/>
        </p:nvSpPr>
        <p:spPr>
          <a:xfrm>
            <a:off x="432000" y="3858939"/>
            <a:ext cx="7194342" cy="1323439"/>
          </a:xfrm>
          <a:prstGeom prst="rect">
            <a:avLst/>
          </a:prstGeom>
          <a:noFill/>
        </p:spPr>
        <p:txBody>
          <a:bodyPr wrap="none">
            <a:spAutoFit/>
          </a:bodyPr>
          <a:lstStyle/>
          <a:p>
            <a:r>
              <a:rPr lang="en-US" sz="2000" dirty="0" smtClean="0">
                <a:solidFill>
                  <a:srgbClr val="92D050"/>
                </a:solidFill>
              </a:rPr>
              <a:t>Student Name</a:t>
            </a:r>
            <a:r>
              <a:rPr lang="en-US" sz="2000" b="1" dirty="0" smtClean="0">
                <a:solidFill>
                  <a:srgbClr val="92D050"/>
                </a:solidFill>
              </a:rPr>
              <a:t>:</a:t>
            </a:r>
            <a:r>
              <a:rPr lang="en-US" sz="2000" dirty="0" smtClean="0">
                <a:solidFill>
                  <a:srgbClr val="DCEBFF"/>
                </a:solidFill>
              </a:rPr>
              <a:t> Maryam</a:t>
            </a:r>
          </a:p>
          <a:p>
            <a:r>
              <a:rPr lang="en-US" sz="2000" dirty="0" smtClean="0">
                <a:solidFill>
                  <a:srgbClr val="92D050"/>
                </a:solidFill>
              </a:rPr>
              <a:t>ID</a:t>
            </a:r>
            <a:r>
              <a:rPr lang="en-US" sz="2000" b="1" dirty="0" smtClean="0">
                <a:solidFill>
                  <a:srgbClr val="92D050"/>
                </a:solidFill>
              </a:rPr>
              <a:t>:</a:t>
            </a:r>
            <a:endParaRPr lang="en-US" sz="2000" dirty="0" smtClean="0">
              <a:solidFill>
                <a:srgbClr val="DCEBFF"/>
              </a:solidFill>
            </a:endParaRPr>
          </a:p>
          <a:p>
            <a:r>
              <a:rPr lang="en-US" sz="2000" dirty="0" smtClean="0">
                <a:solidFill>
                  <a:srgbClr val="92D050"/>
                </a:solidFill>
              </a:rPr>
              <a:t>Module</a:t>
            </a:r>
            <a:r>
              <a:rPr lang="en-US" sz="2000" b="1" dirty="0" smtClean="0">
                <a:solidFill>
                  <a:srgbClr val="92D050"/>
                </a:solidFill>
              </a:rPr>
              <a:t>:</a:t>
            </a:r>
            <a:r>
              <a:rPr lang="en-GB" sz="2000" b="1" dirty="0" smtClean="0">
                <a:solidFill>
                  <a:srgbClr val="92D050"/>
                </a:solidFill>
              </a:rPr>
              <a:t> </a:t>
            </a:r>
            <a:r>
              <a:rPr lang="en-GB" sz="2000" dirty="0" smtClean="0">
                <a:solidFill>
                  <a:schemeClr val="bg1"/>
                </a:solidFill>
              </a:rPr>
              <a:t>Digital </a:t>
            </a:r>
            <a:r>
              <a:rPr lang="en-GB" sz="2000" dirty="0">
                <a:solidFill>
                  <a:schemeClr val="bg1"/>
                </a:solidFill>
              </a:rPr>
              <a:t>Transformation in the Health and Care </a:t>
            </a:r>
            <a:r>
              <a:rPr lang="en-GB" sz="2000" dirty="0" smtClean="0">
                <a:solidFill>
                  <a:schemeClr val="bg1"/>
                </a:solidFill>
              </a:rPr>
              <a:t>Professions</a:t>
            </a:r>
          </a:p>
          <a:p>
            <a:r>
              <a:rPr lang="en-GB" sz="2000" dirty="0">
                <a:solidFill>
                  <a:srgbClr val="92D050"/>
                </a:solidFill>
              </a:rPr>
              <a:t>Module </a:t>
            </a:r>
            <a:r>
              <a:rPr lang="en-GB" sz="2000" dirty="0" smtClean="0">
                <a:solidFill>
                  <a:srgbClr val="92D050"/>
                </a:solidFill>
              </a:rPr>
              <a:t>Code</a:t>
            </a:r>
            <a:r>
              <a:rPr lang="en-US" sz="2000" b="1" dirty="0" smtClean="0">
                <a:solidFill>
                  <a:srgbClr val="92D050"/>
                </a:solidFill>
              </a:rPr>
              <a:t>:</a:t>
            </a:r>
            <a:r>
              <a:rPr lang="en-GB" sz="2000" dirty="0" smtClean="0">
                <a:solidFill>
                  <a:schemeClr val="bg1"/>
                </a:solidFill>
              </a:rPr>
              <a:t> </a:t>
            </a:r>
            <a:r>
              <a:rPr lang="en-GB" sz="2000" dirty="0">
                <a:solidFill>
                  <a:schemeClr val="bg1"/>
                </a:solidFill>
              </a:rPr>
              <a:t>BMHP6026</a:t>
            </a:r>
            <a:r>
              <a:rPr lang="en-GB" sz="2000" b="1" dirty="0">
                <a:solidFill>
                  <a:schemeClr val="bg1"/>
                </a:solidFill>
              </a:rPr>
              <a:t> </a:t>
            </a:r>
            <a:endParaRPr sz="2000" dirty="0">
              <a:solidFill>
                <a:schemeClr val="bg1"/>
              </a:solidFill>
            </a:endParaRPr>
          </a:p>
        </p:txBody>
      </p:sp>
      <p:pic>
        <p:nvPicPr>
          <p:cNvPr id="7" name="Picture 6" descr="Discover University of Wales Trinity Saint David"/>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7230684" y="130927"/>
            <a:ext cx="1809750" cy="7239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p:cNvPicPr/>
          <p:nvPr/>
        </p:nvPicPr>
        <p:blipFill>
          <a:blip r:embed="rId4"/>
          <a:stretch>
            <a:fillRect/>
          </a:stretch>
        </p:blipFill>
        <p:spPr>
          <a:xfrm>
            <a:off x="1220663" y="1500974"/>
            <a:ext cx="5486400" cy="208026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stretch>
            <a:fillRect/>
          </a:stretch>
        </p:blipFill>
        <p:spPr>
          <a:xfrm>
            <a:off x="1826315" y="369404"/>
            <a:ext cx="5067300" cy="4343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Rectangle 2"/>
          <p:cNvSpPr/>
          <p:nvPr/>
        </p:nvSpPr>
        <p:spPr>
          <a:xfrm>
            <a:off x="3164145" y="6322220"/>
            <a:ext cx="2850485" cy="29238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200" dirty="0">
                <a:hlinkClick r:id="rId3"/>
              </a:rPr>
              <a:t>https://</a:t>
            </a:r>
            <a:r>
              <a:rPr lang="en-US" sz="1200" dirty="0" smtClean="0">
                <a:hlinkClick r:id="rId3"/>
              </a:rPr>
              <a:t>www.accurx.com/primary-care</a:t>
            </a:r>
            <a:endParaRPr lang="en-US" sz="1200" dirty="0" smtClean="0"/>
          </a:p>
          <a:p>
            <a:endParaRPr lang="en-US" sz="100" dirty="0"/>
          </a:p>
        </p:txBody>
      </p:sp>
    </p:spTree>
    <p:extLst>
      <p:ext uri="{BB962C8B-B14F-4D97-AF65-F5344CB8AC3E}">
        <p14:creationId xmlns:p14="http://schemas.microsoft.com/office/powerpoint/2010/main" val="37063868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3154325" cy="492443"/>
          </a:xfrm>
          <a:prstGeom prst="rect">
            <a:avLst/>
          </a:prstGeom>
          <a:noFill/>
        </p:spPr>
        <p:txBody>
          <a:bodyPr wrap="none">
            <a:spAutoFit/>
          </a:bodyPr>
          <a:lstStyle/>
          <a:p>
            <a:r>
              <a:rPr sz="2600" b="1" dirty="0" smtClean="0">
                <a:solidFill>
                  <a:srgbClr val="FFFFFF"/>
                </a:solidFill>
              </a:rPr>
              <a:t>Presentation </a:t>
            </a:r>
            <a:r>
              <a:rPr sz="2600" b="1" dirty="0">
                <a:solidFill>
                  <a:srgbClr val="FFFFFF"/>
                </a:solidFill>
              </a:rPr>
              <a:t>Agenda</a:t>
            </a:r>
          </a:p>
        </p:txBody>
      </p:sp>
      <p:sp>
        <p:nvSpPr>
          <p:cNvPr id="5" name="TextBox 4"/>
          <p:cNvSpPr txBox="1"/>
          <p:nvPr/>
        </p:nvSpPr>
        <p:spPr>
          <a:xfrm>
            <a:off x="636504" y="852521"/>
            <a:ext cx="7685861" cy="1077218"/>
          </a:xfrm>
          <a:prstGeom prst="rect">
            <a:avLst/>
          </a:prstGeom>
          <a:solidFill>
            <a:schemeClr val="bg1"/>
          </a:solidFill>
        </p:spPr>
        <p:txBody>
          <a:bodyPr wrap="square">
            <a:spAutoFit/>
          </a:bodyPr>
          <a:lstStyle/>
          <a:p>
            <a:pPr marL="342900" indent="-342900">
              <a:buFont typeface="+mj-lt"/>
              <a:buAutoNum type="arabicPeriod"/>
              <a:defRPr sz="1600">
                <a:solidFill>
                  <a:srgbClr val="14233C"/>
                </a:solidFill>
              </a:defRPr>
            </a:pPr>
            <a:r>
              <a:rPr dirty="0" smtClean="0"/>
              <a:t>Context</a:t>
            </a:r>
            <a:r>
              <a:rPr dirty="0"/>
              <a:t>: NHS pressure (workforce shortages, rising demand, access delays).</a:t>
            </a:r>
          </a:p>
          <a:p>
            <a:pPr marL="342900" indent="-342900">
              <a:buFont typeface="+mj-lt"/>
              <a:buAutoNum type="arabicPeriod"/>
              <a:defRPr sz="1600">
                <a:solidFill>
                  <a:srgbClr val="14233C"/>
                </a:solidFill>
              </a:defRPr>
            </a:pPr>
            <a:r>
              <a:rPr dirty="0"/>
              <a:t>Innovation overview: </a:t>
            </a:r>
            <a:r>
              <a:rPr dirty="0" err="1"/>
              <a:t>Accurx</a:t>
            </a:r>
            <a:r>
              <a:rPr dirty="0"/>
              <a:t> messaging + workflow tools in primary care.</a:t>
            </a:r>
          </a:p>
          <a:p>
            <a:pPr marL="342900" indent="-342900">
              <a:buFont typeface="+mj-lt"/>
              <a:buAutoNum type="arabicPeriod"/>
              <a:defRPr sz="1600">
                <a:solidFill>
                  <a:srgbClr val="14233C"/>
                </a:solidFill>
              </a:defRPr>
            </a:pPr>
            <a:r>
              <a:rPr dirty="0"/>
              <a:t>Critical evaluation of impacts on Workforce, Service Delivery, and Patients.</a:t>
            </a:r>
          </a:p>
          <a:p>
            <a:pPr marL="342900" indent="-342900">
              <a:buFont typeface="+mj-lt"/>
              <a:buAutoNum type="arabicPeriod"/>
              <a:defRPr sz="1600">
                <a:solidFill>
                  <a:srgbClr val="14233C"/>
                </a:solidFill>
              </a:defRPr>
            </a:pPr>
            <a:r>
              <a:rPr dirty="0"/>
              <a:t>Conclusion: risks, limitations, and recommendations for sustainable adoption.</a:t>
            </a:r>
          </a:p>
        </p:txBody>
      </p:sp>
      <p:sp>
        <p:nvSpPr>
          <p:cNvPr id="6" name="TextBox 5"/>
          <p:cNvSpPr txBox="1"/>
          <p:nvPr/>
        </p:nvSpPr>
        <p:spPr>
          <a:xfrm>
            <a:off x="360000" y="6426000"/>
            <a:ext cx="5237280" cy="360000"/>
          </a:xfrm>
          <a:prstGeom prst="rect">
            <a:avLst/>
          </a:prstGeom>
          <a:noFill/>
        </p:spPr>
        <p:txBody>
          <a:bodyPr wrap="none">
            <a:spAutoFit/>
          </a:bodyPr>
          <a:lstStyle/>
          <a:p>
            <a:pPr>
              <a:defRPr sz="1000" i="1">
                <a:solidFill>
                  <a:srgbClr val="5A5A5A"/>
                </a:solidFill>
              </a:defRPr>
            </a:pPr>
            <a:r>
              <a:t>NHS England (2019); The King’s Fund (2022); Topol (2019)</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3938" y="2160104"/>
            <a:ext cx="7870992" cy="313559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5564445" y="5538969"/>
            <a:ext cx="2850485" cy="29238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200" dirty="0">
                <a:hlinkClick r:id="rId3"/>
              </a:rPr>
              <a:t>https://</a:t>
            </a:r>
            <a:r>
              <a:rPr lang="en-US" sz="1200" dirty="0" smtClean="0">
                <a:hlinkClick r:id="rId3"/>
              </a:rPr>
              <a:t>www.accurx.com/primary-care</a:t>
            </a:r>
            <a:endParaRPr lang="en-US" sz="1200" dirty="0" smtClean="0"/>
          </a:p>
          <a:p>
            <a:endParaRPr lang="en-US" sz="1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7595028" cy="492443"/>
          </a:xfrm>
          <a:prstGeom prst="rect">
            <a:avLst/>
          </a:prstGeom>
          <a:noFill/>
        </p:spPr>
        <p:txBody>
          <a:bodyPr wrap="none">
            <a:spAutoFit/>
          </a:bodyPr>
          <a:lstStyle/>
          <a:p>
            <a:r>
              <a:rPr lang="en-US" sz="2600" b="1" dirty="0" smtClean="0">
                <a:solidFill>
                  <a:srgbClr val="FFFFFF"/>
                </a:solidFill>
              </a:rPr>
              <a:t>Introduction</a:t>
            </a:r>
            <a:r>
              <a:rPr sz="2600" b="1" dirty="0" smtClean="0">
                <a:solidFill>
                  <a:srgbClr val="FFFFFF"/>
                </a:solidFill>
              </a:rPr>
              <a:t>: </a:t>
            </a:r>
            <a:r>
              <a:rPr sz="2600" b="1" dirty="0">
                <a:solidFill>
                  <a:srgbClr val="FFFFFF"/>
                </a:solidFill>
              </a:rPr>
              <a:t>Why Digital Transformation is Needed</a:t>
            </a:r>
          </a:p>
        </p:txBody>
      </p:sp>
      <p:sp>
        <p:nvSpPr>
          <p:cNvPr id="5" name="TextBox 4"/>
          <p:cNvSpPr txBox="1"/>
          <p:nvPr/>
        </p:nvSpPr>
        <p:spPr>
          <a:xfrm>
            <a:off x="850330" y="777391"/>
            <a:ext cx="6822678" cy="1815882"/>
          </a:xfrm>
          <a:prstGeom prst="rect">
            <a:avLst/>
          </a:prstGeom>
          <a:noFill/>
        </p:spPr>
        <p:txBody>
          <a:bodyPr wrap="square">
            <a:spAutoFit/>
          </a:bodyPr>
          <a:lstStyle/>
          <a:p>
            <a:pPr>
              <a:defRPr sz="1600">
                <a:solidFill>
                  <a:srgbClr val="14233C"/>
                </a:solidFill>
              </a:defRPr>
            </a:pPr>
            <a:r>
              <a:rPr dirty="0"/>
              <a:t>Primary care demand has increased due to ageing populations and </a:t>
            </a:r>
            <a:r>
              <a:rPr dirty="0" err="1"/>
              <a:t>multimorbidity</a:t>
            </a:r>
            <a:r>
              <a:rPr dirty="0"/>
              <a:t>.</a:t>
            </a:r>
          </a:p>
          <a:p>
            <a:pPr>
              <a:defRPr sz="1600">
                <a:solidFill>
                  <a:srgbClr val="14233C"/>
                </a:solidFill>
              </a:defRPr>
            </a:pPr>
            <a:r>
              <a:rPr dirty="0"/>
              <a:t>NHS workforce gaps and burnout reduce capacity for face-to-face services.</a:t>
            </a:r>
          </a:p>
          <a:p>
            <a:pPr>
              <a:defRPr sz="1600">
                <a:solidFill>
                  <a:srgbClr val="14233C"/>
                </a:solidFill>
              </a:defRPr>
            </a:pPr>
            <a:r>
              <a:rPr dirty="0"/>
              <a:t>Missed appointments (DNA) contribute to inefficiency and increased waiting times.</a:t>
            </a:r>
          </a:p>
          <a:p>
            <a:pPr>
              <a:defRPr sz="1600">
                <a:solidFill>
                  <a:srgbClr val="14233C"/>
                </a:solidFill>
              </a:defRPr>
            </a:pPr>
            <a:r>
              <a:rPr dirty="0"/>
              <a:t>Digital-first approaches aim to improve access, triage, and patient communication.</a:t>
            </a:r>
          </a:p>
        </p:txBody>
      </p:sp>
      <p:sp>
        <p:nvSpPr>
          <p:cNvPr id="6" name="TextBox 5"/>
          <p:cNvSpPr txBox="1"/>
          <p:nvPr/>
        </p:nvSpPr>
        <p:spPr>
          <a:xfrm>
            <a:off x="360000" y="6426000"/>
            <a:ext cx="5237280" cy="360000"/>
          </a:xfrm>
          <a:prstGeom prst="rect">
            <a:avLst/>
          </a:prstGeom>
          <a:noFill/>
        </p:spPr>
        <p:txBody>
          <a:bodyPr wrap="none">
            <a:spAutoFit/>
          </a:bodyPr>
          <a:lstStyle/>
          <a:p>
            <a:pPr>
              <a:defRPr sz="1000" i="1">
                <a:solidFill>
                  <a:srgbClr val="5A5A5A"/>
                </a:solidFill>
              </a:defRPr>
            </a:pPr>
            <a:r>
              <a:t>NHS England (2019); BMA (2023); NHS Digital (2022); Charlesworth et al. (2023)</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512" y="2796075"/>
            <a:ext cx="8558713" cy="34131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124959" y="6426000"/>
            <a:ext cx="2850485" cy="29238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200" dirty="0">
                <a:hlinkClick r:id="rId4"/>
              </a:rPr>
              <a:t>https://</a:t>
            </a:r>
            <a:r>
              <a:rPr lang="en-US" sz="1200" dirty="0" smtClean="0">
                <a:hlinkClick r:id="rId4"/>
              </a:rPr>
              <a:t>www.accurx.com/primary-care</a:t>
            </a:r>
            <a:endParaRPr lang="en-US" sz="1200" dirty="0" smtClean="0"/>
          </a:p>
          <a:p>
            <a:endParaRPr lang="en-US" sz="1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8424000" cy="432000"/>
          </a:xfrm>
          <a:prstGeom prst="rect">
            <a:avLst/>
          </a:prstGeom>
          <a:noFill/>
        </p:spPr>
        <p:txBody>
          <a:bodyPr wrap="none">
            <a:spAutoFit/>
          </a:bodyPr>
          <a:lstStyle/>
          <a:p>
            <a:r>
              <a:rPr sz="2600" b="1">
                <a:solidFill>
                  <a:srgbClr val="FFFFFF"/>
                </a:solidFill>
              </a:rPr>
              <a:t>Overview: What is Accurx?</a:t>
            </a:r>
          </a:p>
        </p:txBody>
      </p:sp>
      <p:sp>
        <p:nvSpPr>
          <p:cNvPr id="5" name="TextBox 4"/>
          <p:cNvSpPr txBox="1"/>
          <p:nvPr/>
        </p:nvSpPr>
        <p:spPr>
          <a:xfrm>
            <a:off x="360000" y="720000"/>
            <a:ext cx="8424000" cy="1323439"/>
          </a:xfrm>
          <a:prstGeom prst="rect">
            <a:avLst/>
          </a:prstGeom>
          <a:noFill/>
        </p:spPr>
        <p:txBody>
          <a:bodyPr wrap="square">
            <a:spAutoFit/>
          </a:bodyPr>
          <a:lstStyle/>
          <a:p>
            <a:pPr marL="285750" indent="-285750" algn="just">
              <a:buFont typeface="Arial" panose="020B0604020202020204" pitchFamily="34" charset="0"/>
              <a:buChar char="•"/>
              <a:defRPr sz="1600">
                <a:solidFill>
                  <a:srgbClr val="14233C"/>
                </a:solidFill>
              </a:defRPr>
            </a:pPr>
            <a:r>
              <a:rPr dirty="0" err="1"/>
              <a:t>Accurx</a:t>
            </a:r>
            <a:r>
              <a:rPr dirty="0"/>
              <a:t> is a digital communication platform integrated with EMIS and </a:t>
            </a:r>
            <a:r>
              <a:rPr dirty="0" err="1"/>
              <a:t>SystmOne</a:t>
            </a:r>
            <a:r>
              <a:rPr dirty="0"/>
              <a:t>.</a:t>
            </a:r>
          </a:p>
          <a:p>
            <a:pPr marL="285750" indent="-285750" algn="just">
              <a:buFont typeface="Arial" panose="020B0604020202020204" pitchFamily="34" charset="0"/>
              <a:buChar char="•"/>
              <a:defRPr sz="1600">
                <a:solidFill>
                  <a:srgbClr val="14233C"/>
                </a:solidFill>
              </a:defRPr>
            </a:pPr>
            <a:r>
              <a:rPr dirty="0">
                <a:solidFill>
                  <a:srgbClr val="FF0000"/>
                </a:solidFill>
              </a:rPr>
              <a:t>Key functions</a:t>
            </a:r>
            <a:r>
              <a:rPr dirty="0"/>
              <a:t>: SMS messaging, patient questionnaires, photo uploads, remote monitoring support.</a:t>
            </a:r>
          </a:p>
          <a:p>
            <a:pPr marL="285750" indent="-285750" algn="just">
              <a:buFont typeface="Arial" panose="020B0604020202020204" pitchFamily="34" charset="0"/>
              <a:buChar char="•"/>
              <a:defRPr sz="1600">
                <a:solidFill>
                  <a:srgbClr val="14233C"/>
                </a:solidFill>
              </a:defRPr>
            </a:pPr>
            <a:r>
              <a:rPr dirty="0"/>
              <a:t>Supports faster clinical decision-making and reduces administrative workload.</a:t>
            </a:r>
          </a:p>
          <a:p>
            <a:pPr marL="285750" indent="-285750" algn="just">
              <a:buFont typeface="Arial" panose="020B0604020202020204" pitchFamily="34" charset="0"/>
              <a:buChar char="•"/>
              <a:defRPr sz="1600">
                <a:solidFill>
                  <a:srgbClr val="14233C"/>
                </a:solidFill>
              </a:defRPr>
            </a:pPr>
            <a:r>
              <a:rPr dirty="0"/>
              <a:t>Widely adopted across UK GP practices within the last decade.</a:t>
            </a:r>
          </a:p>
        </p:txBody>
      </p:sp>
      <p:sp>
        <p:nvSpPr>
          <p:cNvPr id="6" name="TextBox 5"/>
          <p:cNvSpPr txBox="1"/>
          <p:nvPr/>
        </p:nvSpPr>
        <p:spPr>
          <a:xfrm>
            <a:off x="360000" y="6426000"/>
            <a:ext cx="5237280" cy="360000"/>
          </a:xfrm>
          <a:prstGeom prst="rect">
            <a:avLst/>
          </a:prstGeom>
          <a:noFill/>
        </p:spPr>
        <p:txBody>
          <a:bodyPr wrap="none">
            <a:spAutoFit/>
          </a:bodyPr>
          <a:lstStyle/>
          <a:p>
            <a:pPr>
              <a:defRPr sz="1000" i="1">
                <a:solidFill>
                  <a:srgbClr val="5A5A5A"/>
                </a:solidFill>
              </a:defRPr>
            </a:pPr>
            <a:r>
              <a:t>Accurx (2023); NHS England (2021); Greenhalgh et al. (2020)</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643" y="2401359"/>
            <a:ext cx="8918713" cy="402464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6180871" y="6493612"/>
            <a:ext cx="2850485" cy="29238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200" dirty="0">
                <a:hlinkClick r:id="rId4"/>
              </a:rPr>
              <a:t>https://</a:t>
            </a:r>
            <a:r>
              <a:rPr lang="en-US" sz="1200" dirty="0" smtClean="0">
                <a:hlinkClick r:id="rId4"/>
              </a:rPr>
              <a:t>www.accurx.com/primary-care</a:t>
            </a:r>
            <a:endParaRPr lang="en-US" sz="1200" dirty="0" smtClean="0"/>
          </a:p>
          <a:p>
            <a:endParaRPr lang="en-US" sz="1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8424000" cy="432000"/>
          </a:xfrm>
          <a:prstGeom prst="rect">
            <a:avLst/>
          </a:prstGeom>
          <a:noFill/>
        </p:spPr>
        <p:txBody>
          <a:bodyPr wrap="none">
            <a:spAutoFit/>
          </a:bodyPr>
          <a:lstStyle/>
          <a:p>
            <a:r>
              <a:rPr sz="2600" b="1">
                <a:solidFill>
                  <a:srgbClr val="FFFFFF"/>
                </a:solidFill>
              </a:rPr>
              <a:t>Where is Accurx Used in the NHS?</a:t>
            </a:r>
          </a:p>
        </p:txBody>
      </p:sp>
      <p:sp>
        <p:nvSpPr>
          <p:cNvPr id="5" name="TextBox 4"/>
          <p:cNvSpPr txBox="1"/>
          <p:nvPr/>
        </p:nvSpPr>
        <p:spPr>
          <a:xfrm>
            <a:off x="359999" y="720000"/>
            <a:ext cx="7167235" cy="1569660"/>
          </a:xfrm>
          <a:prstGeom prst="rect">
            <a:avLst/>
          </a:prstGeom>
          <a:noFill/>
        </p:spPr>
        <p:txBody>
          <a:bodyPr wrap="square">
            <a:spAutoFit/>
          </a:bodyPr>
          <a:lstStyle/>
          <a:p>
            <a:pPr marL="285750" indent="-285750">
              <a:buFont typeface="Arial" panose="020B0604020202020204" pitchFamily="34" charset="0"/>
              <a:buChar char="•"/>
              <a:defRPr sz="1600">
                <a:solidFill>
                  <a:srgbClr val="14233C"/>
                </a:solidFill>
              </a:defRPr>
            </a:pPr>
            <a:r>
              <a:rPr dirty="0"/>
              <a:t>GP practices use </a:t>
            </a:r>
            <a:r>
              <a:rPr dirty="0" err="1"/>
              <a:t>Accurx</a:t>
            </a:r>
            <a:r>
              <a:rPr dirty="0"/>
              <a:t> for appointment booking links, clinical messaging, and safety-netting.</a:t>
            </a:r>
          </a:p>
          <a:p>
            <a:pPr marL="285750" indent="-285750">
              <a:buFont typeface="Arial" panose="020B0604020202020204" pitchFamily="34" charset="0"/>
              <a:buChar char="•"/>
              <a:defRPr sz="1600">
                <a:solidFill>
                  <a:srgbClr val="14233C"/>
                </a:solidFill>
              </a:defRPr>
            </a:pPr>
            <a:r>
              <a:rPr dirty="0"/>
              <a:t>Community care uses digital messaging to coordinate patient follow-ups.</a:t>
            </a:r>
          </a:p>
          <a:p>
            <a:pPr marL="285750" indent="-285750">
              <a:buFont typeface="Arial" panose="020B0604020202020204" pitchFamily="34" charset="0"/>
              <a:buChar char="•"/>
              <a:defRPr sz="1600">
                <a:solidFill>
                  <a:srgbClr val="14233C"/>
                </a:solidFill>
              </a:defRPr>
            </a:pPr>
            <a:r>
              <a:rPr dirty="0"/>
              <a:t>Supports multidisciplinary collaboration by improving staff-to-staff communications.</a:t>
            </a:r>
          </a:p>
          <a:p>
            <a:pPr marL="285750" indent="-285750">
              <a:buFont typeface="Arial" panose="020B0604020202020204" pitchFamily="34" charset="0"/>
              <a:buChar char="•"/>
              <a:defRPr sz="1600">
                <a:solidFill>
                  <a:srgbClr val="14233C"/>
                </a:solidFill>
              </a:defRPr>
            </a:pPr>
            <a:r>
              <a:rPr dirty="0"/>
              <a:t>Fits NHS digital strategy for integrated care systems (ICSs).</a:t>
            </a:r>
          </a:p>
        </p:txBody>
      </p:sp>
      <p:sp>
        <p:nvSpPr>
          <p:cNvPr id="6" name="TextBox 5"/>
          <p:cNvSpPr txBox="1"/>
          <p:nvPr/>
        </p:nvSpPr>
        <p:spPr>
          <a:xfrm>
            <a:off x="360000" y="6426000"/>
            <a:ext cx="5237280" cy="360000"/>
          </a:xfrm>
          <a:prstGeom prst="rect">
            <a:avLst/>
          </a:prstGeom>
          <a:noFill/>
        </p:spPr>
        <p:txBody>
          <a:bodyPr wrap="none">
            <a:spAutoFit/>
          </a:bodyPr>
          <a:lstStyle/>
          <a:p>
            <a:pPr>
              <a:defRPr sz="1000" i="1">
                <a:solidFill>
                  <a:srgbClr val="5A5A5A"/>
                </a:solidFill>
              </a:defRPr>
            </a:pPr>
            <a:r>
              <a:t>NHS England (2022); Accurx (2023); Alderwick et al. (2021)</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766" y="2443171"/>
            <a:ext cx="8331234" cy="382380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5933515" y="6426000"/>
            <a:ext cx="2850485" cy="29238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200" dirty="0">
                <a:hlinkClick r:id="rId4"/>
              </a:rPr>
              <a:t>https://</a:t>
            </a:r>
            <a:r>
              <a:rPr lang="en-US" sz="1200" dirty="0" smtClean="0">
                <a:hlinkClick r:id="rId4"/>
              </a:rPr>
              <a:t>www.accurx.com/primary-care</a:t>
            </a:r>
            <a:endParaRPr lang="en-US" sz="1200" dirty="0" smtClean="0"/>
          </a:p>
          <a:p>
            <a:endParaRPr lang="en-US" sz="1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0072B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540000" y="900000"/>
            <a:ext cx="8064000" cy="144000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2000" y="1080000"/>
            <a:ext cx="7560000" cy="900000"/>
          </a:xfrm>
          <a:prstGeom prst="rect">
            <a:avLst/>
          </a:prstGeom>
          <a:noFill/>
        </p:spPr>
        <p:txBody>
          <a:bodyPr wrap="none">
            <a:spAutoFit/>
          </a:bodyPr>
          <a:lstStyle/>
          <a:p>
            <a:r>
              <a:rPr sz="3800" b="1">
                <a:solidFill>
                  <a:srgbClr val="14233C"/>
                </a:solidFill>
              </a:rPr>
              <a:t>Impact Area 1</a:t>
            </a:r>
          </a:p>
        </p:txBody>
      </p:sp>
      <p:sp>
        <p:nvSpPr>
          <p:cNvPr id="5" name="TextBox 4"/>
          <p:cNvSpPr txBox="1"/>
          <p:nvPr/>
        </p:nvSpPr>
        <p:spPr>
          <a:xfrm>
            <a:off x="792000" y="1872000"/>
            <a:ext cx="7560000" cy="432000"/>
          </a:xfrm>
          <a:prstGeom prst="rect">
            <a:avLst/>
          </a:prstGeom>
          <a:noFill/>
        </p:spPr>
        <p:txBody>
          <a:bodyPr wrap="none">
            <a:spAutoFit/>
          </a:bodyPr>
          <a:lstStyle/>
          <a:p>
            <a:r>
              <a:rPr sz="1800">
                <a:solidFill>
                  <a:srgbClr val="5A5A5A"/>
                </a:solidFill>
              </a:rPr>
              <a:t>Workforce Impact: Skills, Roles and Challenges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8424000" cy="432000"/>
          </a:xfrm>
          <a:prstGeom prst="rect">
            <a:avLst/>
          </a:prstGeom>
          <a:noFill/>
        </p:spPr>
        <p:txBody>
          <a:bodyPr wrap="none">
            <a:spAutoFit/>
          </a:bodyPr>
          <a:lstStyle/>
          <a:p>
            <a:r>
              <a:rPr sz="2600" b="1">
                <a:solidFill>
                  <a:srgbClr val="FFFFFF"/>
                </a:solidFill>
              </a:rPr>
              <a:t>Workforce Impact (Critical Evaluation)</a:t>
            </a:r>
          </a:p>
        </p:txBody>
      </p:sp>
      <p:sp>
        <p:nvSpPr>
          <p:cNvPr id="5" name="TextBox 4"/>
          <p:cNvSpPr txBox="1"/>
          <p:nvPr/>
        </p:nvSpPr>
        <p:spPr>
          <a:xfrm>
            <a:off x="360000" y="720000"/>
            <a:ext cx="7843096" cy="1077218"/>
          </a:xfrm>
          <a:prstGeom prst="rect">
            <a:avLst/>
          </a:prstGeom>
          <a:noFill/>
        </p:spPr>
        <p:txBody>
          <a:bodyPr wrap="square">
            <a:spAutoFit/>
          </a:bodyPr>
          <a:lstStyle/>
          <a:p>
            <a:pPr marL="285750" indent="-285750" algn="just">
              <a:buFont typeface="Arial" panose="020B0604020202020204" pitchFamily="34" charset="0"/>
              <a:buChar char="•"/>
              <a:defRPr sz="1600">
                <a:solidFill>
                  <a:srgbClr val="14233C"/>
                </a:solidFill>
              </a:defRPr>
            </a:pPr>
            <a:r>
              <a:rPr dirty="0"/>
              <a:t>Administrative roles shift toward digital coordination (link-sharing, message scheduling).</a:t>
            </a:r>
          </a:p>
          <a:p>
            <a:pPr marL="285750" indent="-285750" algn="just">
              <a:buFont typeface="Arial" panose="020B0604020202020204" pitchFamily="34" charset="0"/>
              <a:buChar char="•"/>
              <a:defRPr sz="1600">
                <a:solidFill>
                  <a:srgbClr val="14233C"/>
                </a:solidFill>
              </a:defRPr>
            </a:pPr>
            <a:r>
              <a:rPr dirty="0"/>
              <a:t>Clinicians require competencies in digital triage, risk management, and documentation.</a:t>
            </a:r>
          </a:p>
          <a:p>
            <a:pPr marL="285750" indent="-285750" algn="just">
              <a:buFont typeface="Arial" panose="020B0604020202020204" pitchFamily="34" charset="0"/>
              <a:buChar char="•"/>
              <a:defRPr sz="1600">
                <a:solidFill>
                  <a:srgbClr val="14233C"/>
                </a:solidFill>
              </a:defRPr>
            </a:pPr>
            <a:r>
              <a:rPr dirty="0"/>
              <a:t>Improves workflow efficiency but risks staff overload through continuous messaging.</a:t>
            </a:r>
          </a:p>
          <a:p>
            <a:pPr marL="285750" indent="-285750" algn="just">
              <a:buFont typeface="Arial" panose="020B0604020202020204" pitchFamily="34" charset="0"/>
              <a:buChar char="•"/>
              <a:defRPr sz="1600">
                <a:solidFill>
                  <a:srgbClr val="14233C"/>
                </a:solidFill>
              </a:defRPr>
            </a:pPr>
            <a:r>
              <a:rPr dirty="0"/>
              <a:t>Digital communication can reduce interruptions compared to phone-based systems.</a:t>
            </a:r>
          </a:p>
        </p:txBody>
      </p:sp>
      <p:sp>
        <p:nvSpPr>
          <p:cNvPr id="6" name="TextBox 5"/>
          <p:cNvSpPr txBox="1"/>
          <p:nvPr/>
        </p:nvSpPr>
        <p:spPr>
          <a:xfrm>
            <a:off x="360000" y="6426000"/>
            <a:ext cx="5237280" cy="360000"/>
          </a:xfrm>
          <a:prstGeom prst="rect">
            <a:avLst/>
          </a:prstGeom>
          <a:noFill/>
        </p:spPr>
        <p:txBody>
          <a:bodyPr wrap="none">
            <a:spAutoFit/>
          </a:bodyPr>
          <a:lstStyle/>
          <a:p>
            <a:pPr>
              <a:defRPr sz="1000" i="1">
                <a:solidFill>
                  <a:srgbClr val="5A5A5A"/>
                </a:solidFill>
              </a:defRPr>
            </a:pPr>
            <a:r>
              <a:t>Topol (2019); Baird et al. (2022); Greenhalgh et al. (2020); NHS England (2021)</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8909" y="1797218"/>
            <a:ext cx="5788435" cy="231871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8610" y="4325739"/>
            <a:ext cx="5749032" cy="210026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077615" y="6493612"/>
            <a:ext cx="2850485" cy="29238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200" dirty="0">
                <a:hlinkClick r:id="rId5"/>
              </a:rPr>
              <a:t>https://</a:t>
            </a:r>
            <a:r>
              <a:rPr lang="en-US" sz="1200" dirty="0" smtClean="0">
                <a:hlinkClick r:id="rId5"/>
              </a:rPr>
              <a:t>www.accurx.com/primary-care</a:t>
            </a:r>
            <a:endParaRPr lang="en-US" sz="1200" dirty="0" smtClean="0"/>
          </a:p>
          <a:p>
            <a:endParaRPr lang="en-US" sz="1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8424000" cy="432000"/>
          </a:xfrm>
          <a:prstGeom prst="rect">
            <a:avLst/>
          </a:prstGeom>
          <a:noFill/>
        </p:spPr>
        <p:txBody>
          <a:bodyPr wrap="none">
            <a:spAutoFit/>
          </a:bodyPr>
          <a:lstStyle/>
          <a:p>
            <a:r>
              <a:rPr sz="2600" b="1">
                <a:solidFill>
                  <a:srgbClr val="FFFFFF"/>
                </a:solidFill>
              </a:rPr>
              <a:t>Workforce Risks &amp; Ethical Concerns</a:t>
            </a:r>
          </a:p>
        </p:txBody>
      </p:sp>
      <p:sp>
        <p:nvSpPr>
          <p:cNvPr id="5" name="TextBox 4"/>
          <p:cNvSpPr txBox="1"/>
          <p:nvPr/>
        </p:nvSpPr>
        <p:spPr>
          <a:xfrm>
            <a:off x="360000" y="720000"/>
            <a:ext cx="5237280" cy="5778000"/>
          </a:xfrm>
          <a:prstGeom prst="rect">
            <a:avLst/>
          </a:prstGeom>
          <a:noFill/>
        </p:spPr>
        <p:txBody>
          <a:bodyPr wrap="square">
            <a:spAutoFit/>
          </a:bodyPr>
          <a:lstStyle/>
          <a:p>
            <a:pPr>
              <a:defRPr sz="1600">
                <a:solidFill>
                  <a:srgbClr val="14233C"/>
                </a:solidFill>
              </a:defRPr>
            </a:pPr>
            <a:r>
              <a:t>Digital tools may intensify work through higher patient expectations of rapid replies.</a:t>
            </a:r>
          </a:p>
          <a:p>
            <a:pPr>
              <a:defRPr sz="1600">
                <a:solidFill>
                  <a:srgbClr val="14233C"/>
                </a:solidFill>
              </a:defRPr>
            </a:pPr>
            <a:r>
              <a:t>Potential for medico-legal risk if messages are missed or triage is inconsistent.</a:t>
            </a:r>
          </a:p>
          <a:p>
            <a:pPr>
              <a:defRPr sz="1600">
                <a:solidFill>
                  <a:srgbClr val="14233C"/>
                </a:solidFill>
              </a:defRPr>
            </a:pPr>
            <a:r>
              <a:t>Training is uneven across practices, creating competency gaps.</a:t>
            </a:r>
          </a:p>
          <a:p>
            <a:pPr>
              <a:defRPr sz="1600">
                <a:solidFill>
                  <a:srgbClr val="14233C"/>
                </a:solidFill>
              </a:defRPr>
            </a:pPr>
            <a:r>
              <a:t>Cybersecurity and governance training remains essential in NHS settings.</a:t>
            </a:r>
          </a:p>
        </p:txBody>
      </p:sp>
      <p:sp>
        <p:nvSpPr>
          <p:cNvPr id="6" name="TextBox 5"/>
          <p:cNvSpPr txBox="1"/>
          <p:nvPr/>
        </p:nvSpPr>
        <p:spPr>
          <a:xfrm>
            <a:off x="360000" y="6426000"/>
            <a:ext cx="5237280" cy="360000"/>
          </a:xfrm>
          <a:prstGeom prst="rect">
            <a:avLst/>
          </a:prstGeom>
          <a:noFill/>
        </p:spPr>
        <p:txBody>
          <a:bodyPr wrap="none">
            <a:spAutoFit/>
          </a:bodyPr>
          <a:lstStyle/>
          <a:p>
            <a:pPr>
              <a:defRPr sz="1000" i="1">
                <a:solidFill>
                  <a:srgbClr val="5A5A5A"/>
                </a:solidFill>
              </a:defRPr>
            </a:pPr>
            <a:r>
              <a:t>GOV.UK (2023); NHS Digital (2022); Waterson (2020); BMA (2023)</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0072B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540000" y="900000"/>
            <a:ext cx="8064000" cy="144000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2000" y="1080000"/>
            <a:ext cx="7560000" cy="900000"/>
          </a:xfrm>
          <a:prstGeom prst="rect">
            <a:avLst/>
          </a:prstGeom>
          <a:noFill/>
        </p:spPr>
        <p:txBody>
          <a:bodyPr wrap="none">
            <a:spAutoFit/>
          </a:bodyPr>
          <a:lstStyle/>
          <a:p>
            <a:r>
              <a:rPr sz="3800" b="1">
                <a:solidFill>
                  <a:srgbClr val="14233C"/>
                </a:solidFill>
              </a:rPr>
              <a:t>Impact Area 2</a:t>
            </a:r>
          </a:p>
        </p:txBody>
      </p:sp>
      <p:sp>
        <p:nvSpPr>
          <p:cNvPr id="5" name="TextBox 4"/>
          <p:cNvSpPr txBox="1"/>
          <p:nvPr/>
        </p:nvSpPr>
        <p:spPr>
          <a:xfrm>
            <a:off x="792000" y="1872000"/>
            <a:ext cx="7560000" cy="432000"/>
          </a:xfrm>
          <a:prstGeom prst="rect">
            <a:avLst/>
          </a:prstGeom>
          <a:noFill/>
        </p:spPr>
        <p:txBody>
          <a:bodyPr wrap="none">
            <a:spAutoFit/>
          </a:bodyPr>
          <a:lstStyle/>
          <a:p>
            <a:r>
              <a:rPr sz="1800">
                <a:solidFill>
                  <a:srgbClr val="5A5A5A"/>
                </a:solidFill>
              </a:rPr>
              <a:t>Service Delivery Impact: Efficiency, Access and Quality</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8424000" cy="432000"/>
          </a:xfrm>
          <a:prstGeom prst="rect">
            <a:avLst/>
          </a:prstGeom>
          <a:noFill/>
        </p:spPr>
        <p:txBody>
          <a:bodyPr wrap="none">
            <a:spAutoFit/>
          </a:bodyPr>
          <a:lstStyle/>
          <a:p>
            <a:r>
              <a:rPr sz="2600" b="1">
                <a:solidFill>
                  <a:srgbClr val="FFFFFF"/>
                </a:solidFill>
              </a:rPr>
              <a:t>Service Delivery Impact: Missed Appointment (DNA) Reduction</a:t>
            </a:r>
          </a:p>
        </p:txBody>
      </p:sp>
      <p:graphicFrame>
        <p:nvGraphicFramePr>
          <p:cNvPr id="5" name="Chart 4"/>
          <p:cNvGraphicFramePr>
            <a:graphicFrameLocks noGrp="1"/>
          </p:cNvGraphicFramePr>
          <p:nvPr/>
        </p:nvGraphicFramePr>
        <p:xfrm>
          <a:off x="720000" y="792000"/>
          <a:ext cx="5040000" cy="3600000"/>
        </p:xfrm>
        <a:graphic>
          <a:graphicData uri="http://schemas.openxmlformats.org/drawingml/2006/chart">
            <c:chart xmlns:c="http://schemas.openxmlformats.org/drawingml/2006/chart" xmlns:r="http://schemas.openxmlformats.org/officeDocument/2006/relationships" r:id="rId3"/>
          </a:graphicData>
        </a:graphic>
      </p:graphicFrame>
      <p:sp>
        <p:nvSpPr>
          <p:cNvPr id="6" name="Rounded Rectangle 5"/>
          <p:cNvSpPr/>
          <p:nvPr/>
        </p:nvSpPr>
        <p:spPr>
          <a:xfrm>
            <a:off x="5760000" y="792000"/>
            <a:ext cx="3064300" cy="3600000"/>
          </a:xfrm>
          <a:prstGeom prst="roundRect">
            <a:avLst/>
          </a:prstGeom>
          <a:solidFill>
            <a:srgbClr val="FFFFFF"/>
          </a:solidFill>
          <a:ln>
            <a:solidFill>
              <a:srgbClr val="D2DC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760000" y="936000"/>
            <a:ext cx="3240000" cy="3240000"/>
          </a:xfrm>
          <a:prstGeom prst="rect">
            <a:avLst/>
          </a:prstGeom>
          <a:noFill/>
        </p:spPr>
        <p:txBody>
          <a:bodyPr wrap="square">
            <a:spAutoFit/>
          </a:bodyPr>
          <a:lstStyle/>
          <a:p>
            <a:pPr>
              <a:defRPr sz="1800" b="1">
                <a:solidFill>
                  <a:srgbClr val="14233C"/>
                </a:solidFill>
              </a:defRPr>
            </a:pPr>
            <a:r>
              <a:rPr dirty="0"/>
              <a:t>Key Insights</a:t>
            </a:r>
          </a:p>
          <a:p>
            <a:pPr>
              <a:defRPr sz="1400">
                <a:solidFill>
                  <a:srgbClr val="14233C"/>
                </a:solidFill>
              </a:defRPr>
            </a:pPr>
            <a:r>
              <a:rPr dirty="0"/>
              <a:t>• Illustrative example based on reported reductions in missed appointments via digital messaging.</a:t>
            </a:r>
          </a:p>
          <a:p>
            <a:pPr>
              <a:defRPr sz="1400">
                <a:solidFill>
                  <a:srgbClr val="14233C"/>
                </a:solidFill>
              </a:defRPr>
            </a:pPr>
            <a:r>
              <a:rPr dirty="0"/>
              <a:t>• Supports NHS Long Term Plan priorities for digital-first access.</a:t>
            </a:r>
          </a:p>
          <a:p>
            <a:pPr>
              <a:defRPr sz="1400">
                <a:solidFill>
                  <a:srgbClr val="14233C"/>
                </a:solidFill>
              </a:defRPr>
            </a:pPr>
            <a:r>
              <a:rPr dirty="0"/>
              <a:t>• Enables scalable patient communication and workflow </a:t>
            </a:r>
            <a:r>
              <a:rPr dirty="0" err="1"/>
              <a:t>optimisation</a:t>
            </a:r>
            <a:r>
              <a:rPr dirty="0"/>
              <a:t>.</a:t>
            </a:r>
          </a:p>
        </p:txBody>
      </p:sp>
      <p:sp>
        <p:nvSpPr>
          <p:cNvPr id="8" name="TextBox 7"/>
          <p:cNvSpPr txBox="1"/>
          <p:nvPr/>
        </p:nvSpPr>
        <p:spPr>
          <a:xfrm>
            <a:off x="720000" y="6426000"/>
            <a:ext cx="7704000" cy="360000"/>
          </a:xfrm>
          <a:prstGeom prst="rect">
            <a:avLst/>
          </a:prstGeom>
          <a:noFill/>
        </p:spPr>
        <p:txBody>
          <a:bodyPr wrap="none">
            <a:spAutoFit/>
          </a:bodyPr>
          <a:lstStyle/>
          <a:p>
            <a:pPr>
              <a:defRPr sz="1000" i="1">
                <a:solidFill>
                  <a:srgbClr val="5A5A5A"/>
                </a:solidFill>
              </a:defRPr>
            </a:pPr>
            <a:r>
              <a:t>NHS England (2021); Baird et al. (2022); Accurx (2023)</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8424000" cy="432000"/>
          </a:xfrm>
          <a:prstGeom prst="rect">
            <a:avLst/>
          </a:prstGeom>
          <a:noFill/>
        </p:spPr>
        <p:txBody>
          <a:bodyPr wrap="none">
            <a:spAutoFit/>
          </a:bodyPr>
          <a:lstStyle/>
          <a:p>
            <a:r>
              <a:rPr sz="2600" b="1">
                <a:solidFill>
                  <a:srgbClr val="FFFFFF"/>
                </a:solidFill>
              </a:rPr>
              <a:t>Service Delivery Impact (Critical Evaluation)</a:t>
            </a:r>
          </a:p>
        </p:txBody>
      </p:sp>
      <p:sp>
        <p:nvSpPr>
          <p:cNvPr id="5" name="TextBox 4"/>
          <p:cNvSpPr txBox="1"/>
          <p:nvPr/>
        </p:nvSpPr>
        <p:spPr>
          <a:xfrm>
            <a:off x="360000" y="720000"/>
            <a:ext cx="5237280" cy="2062103"/>
          </a:xfrm>
          <a:prstGeom prst="rect">
            <a:avLst/>
          </a:prstGeom>
          <a:noFill/>
        </p:spPr>
        <p:txBody>
          <a:bodyPr wrap="square">
            <a:spAutoFit/>
          </a:bodyPr>
          <a:lstStyle/>
          <a:p>
            <a:pPr marL="285750" indent="-285750" algn="just">
              <a:buFont typeface="Arial" panose="020B0604020202020204" pitchFamily="34" charset="0"/>
              <a:buChar char="•"/>
              <a:defRPr sz="1600">
                <a:solidFill>
                  <a:srgbClr val="14233C"/>
                </a:solidFill>
              </a:defRPr>
            </a:pPr>
            <a:r>
              <a:rPr dirty="0" err="1"/>
              <a:t>Accurx</a:t>
            </a:r>
            <a:r>
              <a:rPr dirty="0"/>
              <a:t> enables faster triage via structured questionnaires and message-based consultation.</a:t>
            </a:r>
          </a:p>
          <a:p>
            <a:pPr marL="285750" indent="-285750" algn="just">
              <a:buFont typeface="Arial" panose="020B0604020202020204" pitchFamily="34" charset="0"/>
              <a:buChar char="•"/>
              <a:defRPr sz="1600">
                <a:solidFill>
                  <a:srgbClr val="14233C"/>
                </a:solidFill>
              </a:defRPr>
            </a:pPr>
            <a:r>
              <a:rPr dirty="0"/>
              <a:t>Digital messaging supports same-day resolution of minor issues, reducing GP appointment load.</a:t>
            </a:r>
          </a:p>
          <a:p>
            <a:pPr marL="285750" indent="-285750" algn="just">
              <a:buFont typeface="Arial" panose="020B0604020202020204" pitchFamily="34" charset="0"/>
              <a:buChar char="•"/>
              <a:defRPr sz="1600">
                <a:solidFill>
                  <a:srgbClr val="14233C"/>
                </a:solidFill>
              </a:defRPr>
            </a:pPr>
            <a:r>
              <a:rPr dirty="0"/>
              <a:t>Improves coordination for chronic disease reviews by automated reminders.</a:t>
            </a:r>
          </a:p>
          <a:p>
            <a:pPr marL="285750" indent="-285750" algn="just">
              <a:buFont typeface="Arial" panose="020B0604020202020204" pitchFamily="34" charset="0"/>
              <a:buChar char="•"/>
              <a:defRPr sz="1600">
                <a:solidFill>
                  <a:srgbClr val="14233C"/>
                </a:solidFill>
              </a:defRPr>
            </a:pPr>
            <a:r>
              <a:rPr dirty="0"/>
              <a:t>However, digital workflows can fragment continuity if not linked to holistic care pathways.</a:t>
            </a:r>
          </a:p>
        </p:txBody>
      </p:sp>
      <p:sp>
        <p:nvSpPr>
          <p:cNvPr id="6" name="TextBox 5"/>
          <p:cNvSpPr txBox="1"/>
          <p:nvPr/>
        </p:nvSpPr>
        <p:spPr>
          <a:xfrm>
            <a:off x="360000" y="6426000"/>
            <a:ext cx="5237280" cy="360000"/>
          </a:xfrm>
          <a:prstGeom prst="rect">
            <a:avLst/>
          </a:prstGeom>
          <a:noFill/>
        </p:spPr>
        <p:txBody>
          <a:bodyPr wrap="none">
            <a:spAutoFit/>
          </a:bodyPr>
          <a:lstStyle/>
          <a:p>
            <a:pPr>
              <a:defRPr sz="1000" i="1">
                <a:solidFill>
                  <a:srgbClr val="5A5A5A"/>
                </a:solidFill>
              </a:defRPr>
            </a:pPr>
            <a:r>
              <a:t>NHS England (2019); Salisbury et al. (2020); Greenhalgh et al. (2020); Baird et al. (2022)</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000" y="3113412"/>
            <a:ext cx="7856347" cy="243738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5365862" y="6279806"/>
            <a:ext cx="2850485" cy="29238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200" dirty="0">
                <a:hlinkClick r:id="rId4"/>
              </a:rPr>
              <a:t>https://</a:t>
            </a:r>
            <a:r>
              <a:rPr lang="en-US" sz="1200" dirty="0" smtClean="0">
                <a:hlinkClick r:id="rId4"/>
              </a:rPr>
              <a:t>www.accurx.com/primary-care</a:t>
            </a:r>
            <a:endParaRPr lang="en-US" sz="1200" dirty="0" smtClean="0"/>
          </a:p>
          <a:p>
            <a:endParaRPr lang="en-US" sz="1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0072B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540000" y="900000"/>
            <a:ext cx="8064000" cy="144000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2000" y="1080000"/>
            <a:ext cx="7560000" cy="900000"/>
          </a:xfrm>
          <a:prstGeom prst="rect">
            <a:avLst/>
          </a:prstGeom>
          <a:noFill/>
        </p:spPr>
        <p:txBody>
          <a:bodyPr wrap="none">
            <a:spAutoFit/>
          </a:bodyPr>
          <a:lstStyle/>
          <a:p>
            <a:r>
              <a:rPr sz="3800" b="1">
                <a:solidFill>
                  <a:srgbClr val="14233C"/>
                </a:solidFill>
              </a:rPr>
              <a:t>Impact Area 3</a:t>
            </a:r>
          </a:p>
        </p:txBody>
      </p:sp>
      <p:sp>
        <p:nvSpPr>
          <p:cNvPr id="5" name="TextBox 4"/>
          <p:cNvSpPr txBox="1"/>
          <p:nvPr/>
        </p:nvSpPr>
        <p:spPr>
          <a:xfrm>
            <a:off x="792000" y="1872000"/>
            <a:ext cx="7560000" cy="432000"/>
          </a:xfrm>
          <a:prstGeom prst="rect">
            <a:avLst/>
          </a:prstGeom>
          <a:noFill/>
        </p:spPr>
        <p:txBody>
          <a:bodyPr wrap="none">
            <a:spAutoFit/>
          </a:bodyPr>
          <a:lstStyle/>
          <a:p>
            <a:r>
              <a:rPr sz="1800">
                <a:solidFill>
                  <a:srgbClr val="5A5A5A"/>
                </a:solidFill>
              </a:rPr>
              <a:t>Patient Impact: Experience, Satisfaction and Barriers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8424000" cy="432000"/>
          </a:xfrm>
          <a:prstGeom prst="rect">
            <a:avLst/>
          </a:prstGeom>
          <a:noFill/>
        </p:spPr>
        <p:txBody>
          <a:bodyPr wrap="none">
            <a:spAutoFit/>
          </a:bodyPr>
          <a:lstStyle/>
          <a:p>
            <a:r>
              <a:rPr sz="2600" b="1">
                <a:solidFill>
                  <a:srgbClr val="FFFFFF"/>
                </a:solidFill>
              </a:rPr>
              <a:t>Patient Use Patterns: Common Accurx Feature Usage</a:t>
            </a:r>
          </a:p>
        </p:txBody>
      </p:sp>
      <p:graphicFrame>
        <p:nvGraphicFramePr>
          <p:cNvPr id="5" name="Chart 4"/>
          <p:cNvGraphicFramePr>
            <a:graphicFrameLocks noGrp="1"/>
          </p:cNvGraphicFramePr>
          <p:nvPr>
            <p:extLst>
              <p:ext uri="{D42A27DB-BD31-4B8C-83A1-F6EECF244321}">
                <p14:modId xmlns:p14="http://schemas.microsoft.com/office/powerpoint/2010/main" val="2816959096"/>
              </p:ext>
            </p:extLst>
          </p:nvPr>
        </p:nvGraphicFramePr>
        <p:xfrm>
          <a:off x="123652" y="695347"/>
          <a:ext cx="5040000" cy="2258400"/>
        </p:xfrm>
        <a:graphic>
          <a:graphicData uri="http://schemas.openxmlformats.org/drawingml/2006/chart">
            <c:chart xmlns:c="http://schemas.openxmlformats.org/drawingml/2006/chart" xmlns:r="http://schemas.openxmlformats.org/officeDocument/2006/relationships" r:id="rId3"/>
          </a:graphicData>
        </a:graphic>
      </p:graphicFrame>
      <p:sp>
        <p:nvSpPr>
          <p:cNvPr id="6" name="Rounded Rectangle 5"/>
          <p:cNvSpPr/>
          <p:nvPr/>
        </p:nvSpPr>
        <p:spPr>
          <a:xfrm>
            <a:off x="5272383" y="695347"/>
            <a:ext cx="3600000" cy="2193704"/>
          </a:xfrm>
          <a:prstGeom prst="roundRect">
            <a:avLst/>
          </a:prstGeom>
          <a:solidFill>
            <a:srgbClr val="FFFFFF"/>
          </a:solidFill>
          <a:ln>
            <a:solidFill>
              <a:srgbClr val="D2DC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632383" y="936000"/>
            <a:ext cx="3240000" cy="3240000"/>
          </a:xfrm>
          <a:prstGeom prst="rect">
            <a:avLst/>
          </a:prstGeom>
          <a:noFill/>
        </p:spPr>
        <p:txBody>
          <a:bodyPr wrap="square">
            <a:spAutoFit/>
          </a:bodyPr>
          <a:lstStyle/>
          <a:p>
            <a:pPr>
              <a:defRPr sz="1800" b="1">
                <a:solidFill>
                  <a:srgbClr val="14233C"/>
                </a:solidFill>
              </a:defRPr>
            </a:pPr>
            <a:r>
              <a:t>Key Insights</a:t>
            </a:r>
          </a:p>
          <a:p>
            <a:pPr>
              <a:defRPr sz="1400">
                <a:solidFill>
                  <a:srgbClr val="14233C"/>
                </a:solidFill>
              </a:defRPr>
            </a:pPr>
            <a:r>
              <a:t>• Indicative distribution of common Accurx feature usage in primary care.</a:t>
            </a:r>
          </a:p>
          <a:p>
            <a:pPr>
              <a:defRPr sz="1400">
                <a:solidFill>
                  <a:srgbClr val="14233C"/>
                </a:solidFill>
              </a:defRPr>
            </a:pPr>
            <a:r>
              <a:t>• Supports NHS Long Term Plan priorities for digital-first access.</a:t>
            </a:r>
          </a:p>
          <a:p>
            <a:pPr>
              <a:defRPr sz="1400">
                <a:solidFill>
                  <a:srgbClr val="14233C"/>
                </a:solidFill>
              </a:defRPr>
            </a:pPr>
            <a:r>
              <a:t>• Enables scalable patient communication and workflow optimisation.</a:t>
            </a:r>
          </a:p>
        </p:txBody>
      </p:sp>
      <p:sp>
        <p:nvSpPr>
          <p:cNvPr id="8" name="TextBox 7"/>
          <p:cNvSpPr txBox="1"/>
          <p:nvPr/>
        </p:nvSpPr>
        <p:spPr>
          <a:xfrm>
            <a:off x="720000" y="6426000"/>
            <a:ext cx="7704000" cy="360000"/>
          </a:xfrm>
          <a:prstGeom prst="rect">
            <a:avLst/>
          </a:prstGeom>
          <a:noFill/>
        </p:spPr>
        <p:txBody>
          <a:bodyPr wrap="none">
            <a:spAutoFit/>
          </a:bodyPr>
          <a:lstStyle/>
          <a:p>
            <a:pPr>
              <a:defRPr sz="1000" i="1">
                <a:solidFill>
                  <a:srgbClr val="5A5A5A"/>
                </a:solidFill>
              </a:defRPr>
            </a:pPr>
            <a:r>
              <a:t>Accurx (2023); NHS Digital (2022)</a:t>
            </a:r>
          </a:p>
        </p:txBody>
      </p:sp>
      <p:graphicFrame>
        <p:nvGraphicFramePr>
          <p:cNvPr id="9" name="Table 8"/>
          <p:cNvGraphicFramePr>
            <a:graphicFrameLocks noGrp="1"/>
          </p:cNvGraphicFramePr>
          <p:nvPr>
            <p:extLst>
              <p:ext uri="{D42A27DB-BD31-4B8C-83A1-F6EECF244321}">
                <p14:modId xmlns:p14="http://schemas.microsoft.com/office/powerpoint/2010/main" val="329395184"/>
              </p:ext>
            </p:extLst>
          </p:nvPr>
        </p:nvGraphicFramePr>
        <p:xfrm>
          <a:off x="491064" y="3429000"/>
          <a:ext cx="7248936" cy="2502863"/>
        </p:xfrm>
        <a:graphic>
          <a:graphicData uri="http://schemas.openxmlformats.org/drawingml/2006/table">
            <a:tbl>
              <a:tblPr>
                <a:tableStyleId>{616DA210-FB5B-4158-B5E0-FEB733F419BA}</a:tableStyleId>
              </a:tblPr>
              <a:tblGrid>
                <a:gridCol w="2416312"/>
                <a:gridCol w="2416312"/>
                <a:gridCol w="2416312"/>
              </a:tblGrid>
              <a:tr h="306288">
                <a:tc>
                  <a:txBody>
                    <a:bodyPr/>
                    <a:lstStyle/>
                    <a:p>
                      <a:pPr rtl="0"/>
                      <a:r>
                        <a:rPr lang="en-US" sz="1000" dirty="0">
                          <a:effectLst/>
                        </a:rPr>
                        <a:t>Segment Color</a:t>
                      </a:r>
                      <a:endParaRPr lang="en-US" sz="1000" dirty="0">
                        <a:solidFill>
                          <a:srgbClr val="1F1F1F"/>
                        </a:solidFill>
                        <a:effectLst/>
                        <a:latin typeface="Google Sans Text"/>
                      </a:endParaRPr>
                    </a:p>
                  </a:txBody>
                  <a:tcPr marL="102863" marR="102863" marT="68575" marB="68575" anchor="ctr">
                    <a:solidFill>
                      <a:schemeClr val="accent6"/>
                    </a:solidFill>
                  </a:tcPr>
                </a:tc>
                <a:tc>
                  <a:txBody>
                    <a:bodyPr/>
                    <a:lstStyle/>
                    <a:p>
                      <a:pPr rtl="0"/>
                      <a:r>
                        <a:rPr lang="en-US" sz="1000" dirty="0">
                          <a:effectLst/>
                        </a:rPr>
                        <a:t>Feature/Usage Pattern</a:t>
                      </a:r>
                      <a:endParaRPr lang="en-US" sz="1000" dirty="0">
                        <a:solidFill>
                          <a:srgbClr val="1F1F1F"/>
                        </a:solidFill>
                        <a:effectLst/>
                        <a:latin typeface="Google Sans Text"/>
                      </a:endParaRPr>
                    </a:p>
                  </a:txBody>
                  <a:tcPr marL="102863" marR="102863" marT="68575" marB="68575" anchor="ctr">
                    <a:solidFill>
                      <a:schemeClr val="accent6"/>
                    </a:solidFill>
                  </a:tcPr>
                </a:tc>
                <a:tc>
                  <a:txBody>
                    <a:bodyPr/>
                    <a:lstStyle/>
                    <a:p>
                      <a:pPr rtl="0"/>
                      <a:r>
                        <a:rPr lang="en-US" sz="1000" dirty="0">
                          <a:effectLst/>
                        </a:rPr>
                        <a:t>Percentage (%)</a:t>
                      </a:r>
                      <a:endParaRPr lang="en-US" sz="1000" dirty="0">
                        <a:solidFill>
                          <a:srgbClr val="1F1F1F"/>
                        </a:solidFill>
                        <a:effectLst/>
                        <a:latin typeface="Google Sans Text"/>
                      </a:endParaRPr>
                    </a:p>
                  </a:txBody>
                  <a:tcPr marL="102863" marR="102863" marT="68575" marB="68575" anchor="ctr">
                    <a:solidFill>
                      <a:schemeClr val="accent6"/>
                    </a:solidFill>
                  </a:tcPr>
                </a:tc>
              </a:tr>
              <a:tr h="556591">
                <a:tc>
                  <a:txBody>
                    <a:bodyPr/>
                    <a:lstStyle/>
                    <a:p>
                      <a:pPr rtl="0"/>
                      <a:r>
                        <a:rPr lang="en-US" sz="1000" dirty="0">
                          <a:effectLst/>
                        </a:rPr>
                        <a:t>Blue</a:t>
                      </a:r>
                      <a:endParaRPr lang="en-US" sz="1000" dirty="0">
                        <a:solidFill>
                          <a:srgbClr val="1F1F1F"/>
                        </a:solidFill>
                        <a:effectLst/>
                        <a:latin typeface="Google Sans Text"/>
                      </a:endParaRPr>
                    </a:p>
                  </a:txBody>
                  <a:tcPr marL="102863" marR="102863" marT="68575" marB="68575" anchor="ctr"/>
                </a:tc>
                <a:tc>
                  <a:txBody>
                    <a:bodyPr/>
                    <a:lstStyle/>
                    <a:p>
                      <a:pPr rtl="0"/>
                      <a:r>
                        <a:rPr lang="en-US" sz="1000" dirty="0">
                          <a:effectLst/>
                        </a:rPr>
                        <a:t>Asynchronous Resolutions (Enquiries resolved without F2F)</a:t>
                      </a:r>
                      <a:endParaRPr lang="en-US" sz="1000" dirty="0">
                        <a:solidFill>
                          <a:srgbClr val="1F1F1F"/>
                        </a:solidFill>
                        <a:effectLst/>
                        <a:latin typeface="Google Sans Text"/>
                      </a:endParaRPr>
                    </a:p>
                  </a:txBody>
                  <a:tcPr marL="102863" marR="102863" marT="68575" marB="68575" anchor="ctr"/>
                </a:tc>
                <a:tc>
                  <a:txBody>
                    <a:bodyPr/>
                    <a:lstStyle/>
                    <a:p>
                      <a:pPr rtl="0"/>
                      <a:r>
                        <a:rPr lang="en-US" sz="1000" dirty="0">
                          <a:effectLst/>
                        </a:rPr>
                        <a:t>40%</a:t>
                      </a:r>
                      <a:endParaRPr lang="en-US" sz="1000" dirty="0">
                        <a:solidFill>
                          <a:srgbClr val="1F1F1F"/>
                        </a:solidFill>
                        <a:effectLst/>
                        <a:latin typeface="Google Sans Text"/>
                      </a:endParaRPr>
                    </a:p>
                  </a:txBody>
                  <a:tcPr marL="102863" marR="102863" marT="68575" marB="68575" anchor="ctr"/>
                </a:tc>
              </a:tr>
              <a:tr h="530087">
                <a:tc>
                  <a:txBody>
                    <a:bodyPr/>
                    <a:lstStyle/>
                    <a:p>
                      <a:pPr rtl="0"/>
                      <a:r>
                        <a:rPr lang="en-US" sz="1000">
                          <a:effectLst/>
                        </a:rPr>
                        <a:t>Red</a:t>
                      </a:r>
                      <a:endParaRPr lang="en-US" sz="1000">
                        <a:solidFill>
                          <a:srgbClr val="1F1F1F"/>
                        </a:solidFill>
                        <a:effectLst/>
                        <a:latin typeface="Google Sans Text"/>
                      </a:endParaRPr>
                    </a:p>
                  </a:txBody>
                  <a:tcPr marL="102863" marR="102863" marT="68575" marB="68575" anchor="ctr"/>
                </a:tc>
                <a:tc>
                  <a:txBody>
                    <a:bodyPr/>
                    <a:lstStyle/>
                    <a:p>
                      <a:pPr rtl="0"/>
                      <a:r>
                        <a:rPr lang="en-US" sz="1000" dirty="0">
                          <a:effectLst/>
                        </a:rPr>
                        <a:t>Routine Messaging &amp; Reminders (Appointments/DNA prevention)</a:t>
                      </a:r>
                      <a:endParaRPr lang="en-US" sz="1000" dirty="0">
                        <a:solidFill>
                          <a:srgbClr val="1F1F1F"/>
                        </a:solidFill>
                        <a:effectLst/>
                        <a:latin typeface="Google Sans Text"/>
                      </a:endParaRPr>
                    </a:p>
                  </a:txBody>
                  <a:tcPr marL="102863" marR="102863" marT="68575" marB="68575" anchor="ctr"/>
                </a:tc>
                <a:tc>
                  <a:txBody>
                    <a:bodyPr/>
                    <a:lstStyle/>
                    <a:p>
                      <a:pPr rtl="0"/>
                      <a:r>
                        <a:rPr lang="en-US" sz="1000">
                          <a:effectLst/>
                        </a:rPr>
                        <a:t>30%</a:t>
                      </a:r>
                      <a:endParaRPr lang="en-US" sz="1000">
                        <a:solidFill>
                          <a:srgbClr val="1F1F1F"/>
                        </a:solidFill>
                        <a:effectLst/>
                        <a:latin typeface="Google Sans Text"/>
                      </a:endParaRPr>
                    </a:p>
                  </a:txBody>
                  <a:tcPr marL="102863" marR="102863" marT="68575" marB="68575" anchor="ctr"/>
                </a:tc>
              </a:tr>
              <a:tr h="198783">
                <a:tc>
                  <a:txBody>
                    <a:bodyPr/>
                    <a:lstStyle/>
                    <a:p>
                      <a:pPr rtl="0"/>
                      <a:r>
                        <a:rPr lang="en-US" sz="1000">
                          <a:effectLst/>
                        </a:rPr>
                        <a:t>Green</a:t>
                      </a:r>
                      <a:endParaRPr lang="en-US" sz="1000">
                        <a:solidFill>
                          <a:srgbClr val="1F1F1F"/>
                        </a:solidFill>
                        <a:effectLst/>
                        <a:latin typeface="Google Sans Text"/>
                      </a:endParaRPr>
                    </a:p>
                  </a:txBody>
                  <a:tcPr marL="102863" marR="102863" marT="68575" marB="68575" anchor="ctr"/>
                </a:tc>
                <a:tc>
                  <a:txBody>
                    <a:bodyPr/>
                    <a:lstStyle/>
                    <a:p>
                      <a:pPr rtl="0"/>
                      <a:r>
                        <a:rPr lang="en-US" sz="1000" dirty="0">
                          <a:effectLst/>
                        </a:rPr>
                        <a:t>Digital Triage &amp; Structured Questionnaires</a:t>
                      </a:r>
                      <a:endParaRPr lang="en-US" sz="1000" dirty="0">
                        <a:solidFill>
                          <a:srgbClr val="1F1F1F"/>
                        </a:solidFill>
                        <a:effectLst/>
                        <a:latin typeface="Google Sans Text"/>
                      </a:endParaRPr>
                    </a:p>
                  </a:txBody>
                  <a:tcPr marL="102863" marR="102863" marT="68575" marB="68575" anchor="ctr"/>
                </a:tc>
                <a:tc>
                  <a:txBody>
                    <a:bodyPr/>
                    <a:lstStyle/>
                    <a:p>
                      <a:pPr rtl="0"/>
                      <a:r>
                        <a:rPr lang="en-US" sz="1000">
                          <a:effectLst/>
                        </a:rPr>
                        <a:t>15%</a:t>
                      </a:r>
                      <a:endParaRPr lang="en-US" sz="1000">
                        <a:solidFill>
                          <a:srgbClr val="1F1F1F"/>
                        </a:solidFill>
                        <a:effectLst/>
                        <a:latin typeface="Google Sans Text"/>
                      </a:endParaRPr>
                    </a:p>
                  </a:txBody>
                  <a:tcPr marL="102863" marR="102863" marT="68575" marB="68575" anchor="ctr"/>
                </a:tc>
              </a:tr>
              <a:tr h="227285">
                <a:tc>
                  <a:txBody>
                    <a:bodyPr/>
                    <a:lstStyle/>
                    <a:p>
                      <a:pPr rtl="0"/>
                      <a:r>
                        <a:rPr lang="en-US" sz="1000">
                          <a:effectLst/>
                        </a:rPr>
                        <a:t>Light Blue</a:t>
                      </a:r>
                      <a:endParaRPr lang="en-US" sz="1000">
                        <a:solidFill>
                          <a:srgbClr val="1F1F1F"/>
                        </a:solidFill>
                        <a:effectLst/>
                        <a:latin typeface="Google Sans Text"/>
                      </a:endParaRPr>
                    </a:p>
                  </a:txBody>
                  <a:tcPr marL="102863" marR="102863" marT="68575" marB="68575" anchor="ctr"/>
                </a:tc>
                <a:tc>
                  <a:txBody>
                    <a:bodyPr/>
                    <a:lstStyle/>
                    <a:p>
                      <a:pPr rtl="0"/>
                      <a:r>
                        <a:rPr lang="en-US" sz="1000">
                          <a:effectLst/>
                        </a:rPr>
                        <a:t>Remote Video Consultations</a:t>
                      </a:r>
                      <a:endParaRPr lang="en-US" sz="1000">
                        <a:solidFill>
                          <a:srgbClr val="1F1F1F"/>
                        </a:solidFill>
                        <a:effectLst/>
                        <a:latin typeface="Google Sans Text"/>
                      </a:endParaRPr>
                    </a:p>
                  </a:txBody>
                  <a:tcPr marL="102863" marR="102863" marT="68575" marB="68575" anchor="ctr"/>
                </a:tc>
                <a:tc>
                  <a:txBody>
                    <a:bodyPr/>
                    <a:lstStyle/>
                    <a:p>
                      <a:pPr rtl="0"/>
                      <a:r>
                        <a:rPr lang="en-US" sz="1000" dirty="0">
                          <a:effectLst/>
                        </a:rPr>
                        <a:t>10%</a:t>
                      </a:r>
                      <a:endParaRPr lang="en-US" sz="1000" dirty="0">
                        <a:solidFill>
                          <a:srgbClr val="1F1F1F"/>
                        </a:solidFill>
                        <a:effectLst/>
                        <a:latin typeface="Google Sans Text"/>
                      </a:endParaRPr>
                    </a:p>
                  </a:txBody>
                  <a:tcPr marL="102863" marR="102863" marT="68575" marB="68575" anchor="ctr"/>
                </a:tc>
              </a:tr>
              <a:tr h="530797">
                <a:tc>
                  <a:txBody>
                    <a:bodyPr/>
                    <a:lstStyle/>
                    <a:p>
                      <a:pPr rtl="0"/>
                      <a:r>
                        <a:rPr lang="en-US" sz="1000">
                          <a:effectLst/>
                        </a:rPr>
                        <a:t>Purple</a:t>
                      </a:r>
                      <a:endParaRPr lang="en-US" sz="1000">
                        <a:solidFill>
                          <a:srgbClr val="1F1F1F"/>
                        </a:solidFill>
                        <a:effectLst/>
                        <a:latin typeface="Google Sans Text"/>
                      </a:endParaRPr>
                    </a:p>
                  </a:txBody>
                  <a:tcPr marL="102863" marR="102863" marT="68575" marB="68575" anchor="ctr"/>
                </a:tc>
                <a:tc>
                  <a:txBody>
                    <a:bodyPr/>
                    <a:lstStyle/>
                    <a:p>
                      <a:pPr rtl="0"/>
                      <a:r>
                        <a:rPr lang="en-US" sz="1000">
                          <a:effectLst/>
                        </a:rPr>
                        <a:t>Administrative/Other Requests</a:t>
                      </a:r>
                      <a:endParaRPr lang="en-US" sz="1000">
                        <a:solidFill>
                          <a:srgbClr val="1F1F1F"/>
                        </a:solidFill>
                        <a:effectLst/>
                        <a:latin typeface="Google Sans Text"/>
                      </a:endParaRPr>
                    </a:p>
                  </a:txBody>
                  <a:tcPr marL="102863" marR="102863" marT="68575" marB="68575" anchor="ctr"/>
                </a:tc>
                <a:tc>
                  <a:txBody>
                    <a:bodyPr/>
                    <a:lstStyle/>
                    <a:p>
                      <a:pPr rtl="0"/>
                      <a:r>
                        <a:rPr lang="en-US" sz="1000" dirty="0">
                          <a:effectLst/>
                        </a:rPr>
                        <a:t>5%</a:t>
                      </a:r>
                      <a:endParaRPr lang="en-US" sz="1000" dirty="0">
                        <a:solidFill>
                          <a:srgbClr val="1F1F1F"/>
                        </a:solidFill>
                        <a:effectLst/>
                        <a:latin typeface="Google Sans Text"/>
                      </a:endParaRPr>
                    </a:p>
                  </a:txBody>
                  <a:tcPr marL="102863" marR="102863" marT="68575" marB="68575" anchor="ctr"/>
                </a:tc>
              </a:tr>
            </a:tbl>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3826"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8424000" cy="432000"/>
          </a:xfrm>
          <a:prstGeom prst="rect">
            <a:avLst/>
          </a:prstGeom>
          <a:noFill/>
        </p:spPr>
        <p:txBody>
          <a:bodyPr wrap="none">
            <a:spAutoFit/>
          </a:bodyPr>
          <a:lstStyle/>
          <a:p>
            <a:r>
              <a:rPr sz="2600" b="1">
                <a:solidFill>
                  <a:srgbClr val="FFFFFF"/>
                </a:solidFill>
              </a:rPr>
              <a:t>Patient Impact (Critical Evaluation)</a:t>
            </a:r>
          </a:p>
        </p:txBody>
      </p:sp>
      <p:sp>
        <p:nvSpPr>
          <p:cNvPr id="5" name="TextBox 4"/>
          <p:cNvSpPr txBox="1"/>
          <p:nvPr/>
        </p:nvSpPr>
        <p:spPr>
          <a:xfrm>
            <a:off x="359999" y="720000"/>
            <a:ext cx="8227410" cy="1323439"/>
          </a:xfrm>
          <a:prstGeom prst="rect">
            <a:avLst/>
          </a:prstGeom>
          <a:noFill/>
        </p:spPr>
        <p:txBody>
          <a:bodyPr wrap="square">
            <a:spAutoFit/>
          </a:bodyPr>
          <a:lstStyle/>
          <a:p>
            <a:pPr marL="285750" indent="-285750">
              <a:buFont typeface="Arial" panose="020B0604020202020204" pitchFamily="34" charset="0"/>
              <a:buChar char="•"/>
              <a:defRPr sz="1600">
                <a:solidFill>
                  <a:srgbClr val="14233C"/>
                </a:solidFill>
              </a:defRPr>
            </a:pPr>
            <a:r>
              <a:rPr dirty="0"/>
              <a:t>Patients report improved convenience via quick SMS links and remote communication.</a:t>
            </a:r>
          </a:p>
          <a:p>
            <a:pPr marL="285750" indent="-285750">
              <a:buFont typeface="Arial" panose="020B0604020202020204" pitchFamily="34" charset="0"/>
              <a:buChar char="•"/>
              <a:defRPr sz="1600">
                <a:solidFill>
                  <a:srgbClr val="14233C"/>
                </a:solidFill>
              </a:defRPr>
            </a:pPr>
            <a:r>
              <a:rPr dirty="0"/>
              <a:t>Digital messaging supports shared decision-making through photo uploads and symptom forms.</a:t>
            </a:r>
          </a:p>
          <a:p>
            <a:pPr marL="285750" indent="-285750">
              <a:buFont typeface="Arial" panose="020B0604020202020204" pitchFamily="34" charset="0"/>
              <a:buChar char="•"/>
              <a:defRPr sz="1600">
                <a:solidFill>
                  <a:srgbClr val="14233C"/>
                </a:solidFill>
              </a:defRPr>
            </a:pPr>
            <a:r>
              <a:rPr dirty="0"/>
              <a:t>Barriers remain for older adults, low literacy groups, and digitally excluded populations.</a:t>
            </a:r>
          </a:p>
          <a:p>
            <a:pPr marL="285750" indent="-285750">
              <a:buFont typeface="Arial" panose="020B0604020202020204" pitchFamily="34" charset="0"/>
              <a:buChar char="•"/>
              <a:defRPr sz="1600">
                <a:solidFill>
                  <a:srgbClr val="14233C"/>
                </a:solidFill>
              </a:defRPr>
            </a:pPr>
            <a:r>
              <a:rPr dirty="0"/>
              <a:t>Data privacy concerns may reduce trust if communication is perceived as insecure.</a:t>
            </a:r>
          </a:p>
        </p:txBody>
      </p:sp>
      <p:sp>
        <p:nvSpPr>
          <p:cNvPr id="6" name="TextBox 5"/>
          <p:cNvSpPr txBox="1"/>
          <p:nvPr/>
        </p:nvSpPr>
        <p:spPr>
          <a:xfrm>
            <a:off x="360000" y="6426000"/>
            <a:ext cx="5237280" cy="360000"/>
          </a:xfrm>
          <a:prstGeom prst="rect">
            <a:avLst/>
          </a:prstGeom>
          <a:noFill/>
        </p:spPr>
        <p:txBody>
          <a:bodyPr wrap="none">
            <a:spAutoFit/>
          </a:bodyPr>
          <a:lstStyle/>
          <a:p>
            <a:pPr>
              <a:defRPr sz="1000" i="1">
                <a:solidFill>
                  <a:srgbClr val="5A5A5A"/>
                </a:solidFill>
              </a:defRPr>
            </a:pPr>
            <a:r>
              <a:t>NHS Digital (2022); Baird et al. (2022); Good Things Foundation (2021); GOV.UK (2023)</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0940" y="2255474"/>
            <a:ext cx="6893617" cy="385507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5114072" y="6313612"/>
            <a:ext cx="2850485" cy="29238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200" dirty="0">
                <a:hlinkClick r:id="rId3"/>
              </a:rPr>
              <a:t>https://</a:t>
            </a:r>
            <a:r>
              <a:rPr lang="en-US" sz="1200" dirty="0" smtClean="0">
                <a:hlinkClick r:id="rId3"/>
              </a:rPr>
              <a:t>www.accurx.com/primary-care</a:t>
            </a:r>
            <a:endParaRPr lang="en-US" sz="1200" dirty="0" smtClean="0"/>
          </a:p>
          <a:p>
            <a:endParaRPr lang="en-US" sz="1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a:t>https://www.accurx.com/primary-care</a:t>
            </a:r>
            <a:endParaRPr dirty="0"/>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8424000" cy="432000"/>
          </a:xfrm>
          <a:prstGeom prst="rect">
            <a:avLst/>
          </a:prstGeom>
          <a:noFill/>
        </p:spPr>
        <p:txBody>
          <a:bodyPr wrap="none">
            <a:spAutoFit/>
          </a:bodyPr>
          <a:lstStyle/>
          <a:p>
            <a:r>
              <a:rPr sz="2600" b="1">
                <a:solidFill>
                  <a:srgbClr val="FFFFFF"/>
                </a:solidFill>
              </a:rPr>
              <a:t>Patient Safety, Equity &amp; Quality Considerations</a:t>
            </a:r>
          </a:p>
        </p:txBody>
      </p:sp>
      <p:sp>
        <p:nvSpPr>
          <p:cNvPr id="5" name="TextBox 4"/>
          <p:cNvSpPr txBox="1"/>
          <p:nvPr/>
        </p:nvSpPr>
        <p:spPr>
          <a:xfrm>
            <a:off x="359999" y="720000"/>
            <a:ext cx="8545461" cy="1077218"/>
          </a:xfrm>
          <a:prstGeom prst="rect">
            <a:avLst/>
          </a:prstGeom>
          <a:noFill/>
        </p:spPr>
        <p:txBody>
          <a:bodyPr wrap="square">
            <a:spAutoFit/>
          </a:bodyPr>
          <a:lstStyle/>
          <a:p>
            <a:pPr>
              <a:defRPr sz="1600">
                <a:solidFill>
                  <a:srgbClr val="14233C"/>
                </a:solidFill>
              </a:defRPr>
            </a:pPr>
            <a:r>
              <a:rPr dirty="0"/>
              <a:t>Clinical safety improves through documented written safety-netting messages.</a:t>
            </a:r>
          </a:p>
          <a:p>
            <a:pPr>
              <a:defRPr sz="1600">
                <a:solidFill>
                  <a:srgbClr val="14233C"/>
                </a:solidFill>
              </a:defRPr>
            </a:pPr>
            <a:r>
              <a:rPr dirty="0"/>
              <a:t>Equity risks occur when digital-first access becomes the default rather than an option.</a:t>
            </a:r>
          </a:p>
          <a:p>
            <a:pPr>
              <a:defRPr sz="1600">
                <a:solidFill>
                  <a:srgbClr val="14233C"/>
                </a:solidFill>
              </a:defRPr>
            </a:pPr>
            <a:r>
              <a:rPr dirty="0"/>
              <a:t>Language barriers and disability access features must be strengthened.</a:t>
            </a:r>
          </a:p>
          <a:p>
            <a:pPr>
              <a:defRPr sz="1600">
                <a:solidFill>
                  <a:srgbClr val="14233C"/>
                </a:solidFill>
              </a:defRPr>
            </a:pPr>
            <a:r>
              <a:rPr dirty="0"/>
              <a:t>Hybrid models (digital + face-to-face) are recommended for safe implementation.</a:t>
            </a:r>
          </a:p>
        </p:txBody>
      </p:sp>
      <p:sp>
        <p:nvSpPr>
          <p:cNvPr id="6" name="TextBox 5"/>
          <p:cNvSpPr txBox="1"/>
          <p:nvPr/>
        </p:nvSpPr>
        <p:spPr>
          <a:xfrm>
            <a:off x="360000" y="6426000"/>
            <a:ext cx="5237280" cy="360000"/>
          </a:xfrm>
          <a:prstGeom prst="rect">
            <a:avLst/>
          </a:prstGeom>
          <a:noFill/>
        </p:spPr>
        <p:txBody>
          <a:bodyPr wrap="none">
            <a:spAutoFit/>
          </a:bodyPr>
          <a:lstStyle/>
          <a:p>
            <a:pPr>
              <a:defRPr sz="1000" i="1">
                <a:solidFill>
                  <a:srgbClr val="5A5A5A"/>
                </a:solidFill>
              </a:defRPr>
            </a:pPr>
            <a:r>
              <a:t>NHS England (2019); Greenhalgh et al. (2020); The King’s Fund (2022); NICE (2022)</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9298" y="2249077"/>
            <a:ext cx="6946002" cy="397281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5264815" y="6493612"/>
            <a:ext cx="2850485" cy="29238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200" dirty="0">
                <a:hlinkClick r:id="rId4"/>
              </a:rPr>
              <a:t>https://</a:t>
            </a:r>
            <a:r>
              <a:rPr lang="en-US" sz="1200" dirty="0" smtClean="0">
                <a:hlinkClick r:id="rId4"/>
              </a:rPr>
              <a:t>www.accurx.com/primary-care</a:t>
            </a:r>
            <a:endParaRPr lang="en-US" sz="1200" dirty="0" smtClean="0"/>
          </a:p>
          <a:p>
            <a:endParaRPr lang="en-US" sz="1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5F8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8424000" cy="432000"/>
          </a:xfrm>
          <a:prstGeom prst="rect">
            <a:avLst/>
          </a:prstGeom>
          <a:noFill/>
        </p:spPr>
        <p:txBody>
          <a:bodyPr wrap="none">
            <a:spAutoFit/>
          </a:bodyPr>
          <a:lstStyle/>
          <a:p>
            <a:r>
              <a:rPr sz="2600" b="1">
                <a:solidFill>
                  <a:srgbClr val="FFFFFF"/>
                </a:solidFill>
              </a:rPr>
              <a:t>Conclusion &amp; Recommendations (Critical Evaluation)</a:t>
            </a:r>
          </a:p>
        </p:txBody>
      </p:sp>
      <p:sp>
        <p:nvSpPr>
          <p:cNvPr id="5" name="TextBox 4"/>
          <p:cNvSpPr txBox="1"/>
          <p:nvPr/>
        </p:nvSpPr>
        <p:spPr>
          <a:xfrm>
            <a:off x="359999" y="720000"/>
            <a:ext cx="5815513" cy="2554545"/>
          </a:xfrm>
          <a:prstGeom prst="rect">
            <a:avLst/>
          </a:prstGeom>
          <a:noFill/>
        </p:spPr>
        <p:txBody>
          <a:bodyPr wrap="square">
            <a:spAutoFit/>
          </a:bodyPr>
          <a:lstStyle/>
          <a:p>
            <a:pPr marL="285750" indent="-285750">
              <a:buFont typeface="Arial" panose="020B0604020202020204" pitchFamily="34" charset="0"/>
              <a:buChar char="•"/>
              <a:defRPr sz="1600">
                <a:solidFill>
                  <a:srgbClr val="14233C"/>
                </a:solidFill>
              </a:defRPr>
            </a:pPr>
            <a:r>
              <a:rPr dirty="0" err="1"/>
              <a:t>Accurx</a:t>
            </a:r>
            <a:r>
              <a:rPr dirty="0"/>
              <a:t> supports NHS priorities by improving communication efficiency and triage capacity.</a:t>
            </a:r>
          </a:p>
          <a:p>
            <a:pPr marL="285750" indent="-285750">
              <a:buFont typeface="Arial" panose="020B0604020202020204" pitchFamily="34" charset="0"/>
              <a:buChar char="•"/>
              <a:defRPr sz="1600">
                <a:solidFill>
                  <a:srgbClr val="14233C"/>
                </a:solidFill>
              </a:defRPr>
            </a:pPr>
            <a:r>
              <a:rPr dirty="0"/>
              <a:t>However, benefits depend on governance, staff training, and inclusive access strategies.</a:t>
            </a:r>
          </a:p>
          <a:p>
            <a:pPr marL="285750" indent="-285750">
              <a:buFont typeface="Arial" panose="020B0604020202020204" pitchFamily="34" charset="0"/>
              <a:buChar char="•"/>
              <a:defRPr sz="1600">
                <a:solidFill>
                  <a:srgbClr val="14233C"/>
                </a:solidFill>
              </a:defRPr>
            </a:pPr>
            <a:r>
              <a:rPr dirty="0">
                <a:solidFill>
                  <a:srgbClr val="92D050"/>
                </a:solidFill>
              </a:rPr>
              <a:t>Recommendation</a:t>
            </a:r>
            <a:r>
              <a:rPr dirty="0"/>
              <a:t>: invest in workforce digital training and clear response-time policies.</a:t>
            </a:r>
          </a:p>
          <a:p>
            <a:pPr marL="285750" indent="-285750">
              <a:buFont typeface="Arial" panose="020B0604020202020204" pitchFamily="34" charset="0"/>
              <a:buChar char="•"/>
              <a:defRPr sz="1600">
                <a:solidFill>
                  <a:srgbClr val="14233C"/>
                </a:solidFill>
              </a:defRPr>
            </a:pPr>
            <a:r>
              <a:rPr dirty="0">
                <a:solidFill>
                  <a:srgbClr val="92D050"/>
                </a:solidFill>
              </a:rPr>
              <a:t>Recommendation</a:t>
            </a:r>
            <a:r>
              <a:rPr dirty="0"/>
              <a:t>: ensure hybrid access to reduce digital exclusion and protect equity.</a:t>
            </a:r>
          </a:p>
          <a:p>
            <a:pPr marL="285750" indent="-285750">
              <a:buFont typeface="Arial" panose="020B0604020202020204" pitchFamily="34" charset="0"/>
              <a:buChar char="•"/>
              <a:defRPr sz="1600">
                <a:solidFill>
                  <a:srgbClr val="14233C"/>
                </a:solidFill>
              </a:defRPr>
            </a:pPr>
            <a:r>
              <a:rPr dirty="0">
                <a:solidFill>
                  <a:srgbClr val="92D050"/>
                </a:solidFill>
              </a:rPr>
              <a:t>Recommendation</a:t>
            </a:r>
            <a:r>
              <a:rPr dirty="0"/>
              <a:t>: strengthen cybersecurity compliance and clinical safety assurance.</a:t>
            </a:r>
          </a:p>
        </p:txBody>
      </p:sp>
      <p:sp>
        <p:nvSpPr>
          <p:cNvPr id="6" name="TextBox 5"/>
          <p:cNvSpPr txBox="1"/>
          <p:nvPr/>
        </p:nvSpPr>
        <p:spPr>
          <a:xfrm>
            <a:off x="360000" y="6426000"/>
            <a:ext cx="5237280" cy="360000"/>
          </a:xfrm>
          <a:prstGeom prst="rect">
            <a:avLst/>
          </a:prstGeom>
          <a:noFill/>
        </p:spPr>
        <p:txBody>
          <a:bodyPr wrap="none">
            <a:spAutoFit/>
          </a:bodyPr>
          <a:lstStyle/>
          <a:p>
            <a:pPr>
              <a:defRPr sz="1000" i="1">
                <a:solidFill>
                  <a:srgbClr val="5A5A5A"/>
                </a:solidFill>
              </a:defRPr>
            </a:pPr>
            <a:r>
              <a:t>Topol (2019); NHS England (2019); GOV.UK (2023); The King’s Fund (2022)</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1472070" cy="430887"/>
          </a:xfrm>
          <a:prstGeom prst="rect">
            <a:avLst/>
          </a:prstGeom>
          <a:noFill/>
        </p:spPr>
        <p:txBody>
          <a:bodyPr wrap="none">
            <a:spAutoFit/>
          </a:bodyPr>
          <a:lstStyle/>
          <a:p>
            <a:r>
              <a:rPr sz="2200" b="1" dirty="0" smtClean="0">
                <a:solidFill>
                  <a:srgbClr val="FFFFFF"/>
                </a:solidFill>
              </a:rPr>
              <a:t>References</a:t>
            </a:r>
            <a:endParaRPr sz="2200" b="1" dirty="0">
              <a:solidFill>
                <a:srgbClr val="FFFFFF"/>
              </a:solidFill>
            </a:endParaRPr>
          </a:p>
        </p:txBody>
      </p:sp>
      <p:sp>
        <p:nvSpPr>
          <p:cNvPr id="5" name="TextBox 4"/>
          <p:cNvSpPr txBox="1"/>
          <p:nvPr/>
        </p:nvSpPr>
        <p:spPr>
          <a:xfrm>
            <a:off x="360000" y="720000"/>
            <a:ext cx="8424000" cy="5447645"/>
          </a:xfrm>
          <a:prstGeom prst="rect">
            <a:avLst/>
          </a:prstGeom>
          <a:noFill/>
        </p:spPr>
        <p:txBody>
          <a:bodyPr wrap="square">
            <a:spAutoFit/>
          </a:bodyPr>
          <a:lstStyle/>
          <a:p>
            <a:pPr marL="228600" indent="-228600">
              <a:buFont typeface="+mj-lt"/>
              <a:buAutoNum type="arabicPeriod"/>
              <a:defRPr sz="1200">
                <a:solidFill>
                  <a:srgbClr val="14233C"/>
                </a:solidFill>
              </a:defRPr>
            </a:pPr>
            <a:r>
              <a:rPr lang="en-US" sz="1200" dirty="0"/>
              <a:t>Accurx.com. (2026). </a:t>
            </a:r>
            <a:r>
              <a:rPr lang="en-US" sz="1200" i="1" dirty="0"/>
              <a:t>Welcome To </a:t>
            </a:r>
            <a:r>
              <a:rPr lang="en-US" sz="1200" i="1" dirty="0" err="1"/>
              <a:t>Zscaler</a:t>
            </a:r>
            <a:r>
              <a:rPr lang="en-US" sz="1200" i="1" dirty="0"/>
              <a:t> Directory Authentication</a:t>
            </a:r>
            <a:r>
              <a:rPr lang="en-US" sz="1200" dirty="0"/>
              <a:t>. [online] Available at: </a:t>
            </a:r>
            <a:r>
              <a:rPr lang="en-US" sz="1200" dirty="0">
                <a:hlinkClick r:id="rId2"/>
              </a:rPr>
              <a:t>https://www.accurx.com/?utm_source=chatgpt.com</a:t>
            </a:r>
            <a:r>
              <a:rPr lang="en-US" sz="1200" dirty="0"/>
              <a:t> [Accessed 14 Feb. 2026].</a:t>
            </a:r>
          </a:p>
          <a:p>
            <a:pPr marL="228600" indent="-228600">
              <a:buFont typeface="+mj-lt"/>
              <a:buAutoNum type="arabicPeriod"/>
              <a:defRPr sz="1200">
                <a:solidFill>
                  <a:srgbClr val="14233C"/>
                </a:solidFill>
              </a:defRPr>
            </a:pPr>
            <a:r>
              <a:rPr lang="en-US" sz="1200" dirty="0"/>
              <a:t>Accurx.nhs.uk. (2026). </a:t>
            </a:r>
            <a:r>
              <a:rPr lang="en-US" sz="1200" i="1" dirty="0"/>
              <a:t>Access conversation about your healthcare - </a:t>
            </a:r>
            <a:r>
              <a:rPr lang="en-US" sz="1200" i="1" dirty="0" err="1"/>
              <a:t>Accurx</a:t>
            </a:r>
            <a:r>
              <a:rPr lang="en-US" sz="1200" i="1" dirty="0"/>
              <a:t> Patient Portal</a:t>
            </a:r>
            <a:r>
              <a:rPr lang="en-US" sz="1200" dirty="0"/>
              <a:t>. [online] Available at: </a:t>
            </a:r>
            <a:r>
              <a:rPr lang="en-US" sz="1200" dirty="0">
                <a:hlinkClick r:id="rId3"/>
              </a:rPr>
              <a:t>https://accurx.nhs.uk/?utm_source=chatgpt.com</a:t>
            </a:r>
            <a:r>
              <a:rPr lang="en-US" sz="1200" dirty="0"/>
              <a:t> [Accessed 14 Feb. 2026].</a:t>
            </a:r>
          </a:p>
          <a:p>
            <a:pPr marL="228600" indent="-228600">
              <a:buFont typeface="+mj-lt"/>
              <a:buAutoNum type="arabicPeriod"/>
              <a:defRPr sz="1200">
                <a:solidFill>
                  <a:srgbClr val="14233C"/>
                </a:solidFill>
              </a:defRPr>
            </a:pPr>
            <a:r>
              <a:rPr lang="en-US" sz="1200" dirty="0"/>
              <a:t>Accurx.com. (2026). </a:t>
            </a:r>
            <a:r>
              <a:rPr lang="en-US" sz="1200" i="1" dirty="0" err="1"/>
              <a:t>Accurx</a:t>
            </a:r>
            <a:r>
              <a:rPr lang="en-US" sz="1200" i="1" dirty="0"/>
              <a:t> for Primary Care</a:t>
            </a:r>
            <a:r>
              <a:rPr lang="en-US" sz="1200" dirty="0"/>
              <a:t>. [online] Available at: </a:t>
            </a:r>
            <a:r>
              <a:rPr lang="en-US" sz="1200" dirty="0">
                <a:hlinkClick r:id="rId4"/>
              </a:rPr>
              <a:t>https://www.accurx.com/primary-care?utm_source=chatgpt.com</a:t>
            </a:r>
            <a:r>
              <a:rPr lang="en-US" sz="1200" dirty="0"/>
              <a:t>  [Accessed 14 Feb. 2026].</a:t>
            </a:r>
          </a:p>
          <a:p>
            <a:pPr marL="228600" lvl="0" indent="-228600">
              <a:buFont typeface="+mj-lt"/>
              <a:buAutoNum type="arabicPeriod"/>
            </a:pPr>
            <a:r>
              <a:rPr lang="en-US" sz="1200" dirty="0" err="1"/>
              <a:t>Accurx</a:t>
            </a:r>
            <a:r>
              <a:rPr lang="en-US" sz="1200" dirty="0"/>
              <a:t> (2026) Press page. Available at: </a:t>
            </a:r>
            <a:r>
              <a:rPr lang="en-US" sz="1200" u="sng" dirty="0">
                <a:hlinkClick r:id="rId5"/>
              </a:rPr>
              <a:t>https://www.accurx.com/press</a:t>
            </a:r>
            <a:r>
              <a:rPr lang="en-US" sz="1200" dirty="0"/>
              <a:t> (Accessed: 6 Feb 2026).</a:t>
            </a:r>
          </a:p>
          <a:p>
            <a:pPr marL="228600" lvl="0" indent="-228600">
              <a:buFont typeface="+mj-lt"/>
              <a:buAutoNum type="arabicPeriod"/>
            </a:pPr>
            <a:r>
              <a:rPr lang="en-US" sz="1200" dirty="0" err="1"/>
              <a:t>Accurx</a:t>
            </a:r>
            <a:r>
              <a:rPr lang="en-US" sz="1200" dirty="0"/>
              <a:t> (2026) Patient messaging case study. Available at: </a:t>
            </a:r>
            <a:r>
              <a:rPr lang="en-US" sz="1200" u="sng" dirty="0">
                <a:hlinkClick r:id="rId6"/>
              </a:rPr>
              <a:t>https://www.accurx.com/case-study/patient-messaging</a:t>
            </a:r>
            <a:r>
              <a:rPr lang="en-US" sz="1200" dirty="0"/>
              <a:t> (Accessed: 6 Feb 2026).</a:t>
            </a:r>
          </a:p>
          <a:p>
            <a:pPr marL="228600" lvl="0" indent="-228600">
              <a:buFont typeface="+mj-lt"/>
              <a:buAutoNum type="arabicPeriod"/>
            </a:pPr>
            <a:r>
              <a:rPr lang="en-US" sz="1200" dirty="0" err="1"/>
              <a:t>Accurx</a:t>
            </a:r>
            <a:r>
              <a:rPr lang="en-US" sz="1200" dirty="0"/>
              <a:t> Blog (2026) 5 ways your service could use digital questionnaires to deliver productivity gains. Available at: </a:t>
            </a:r>
            <a:r>
              <a:rPr lang="en-US" sz="1200" u="sng" dirty="0">
                <a:hlinkClick r:id="rId7"/>
              </a:rPr>
              <a:t>https://www.accurx.com/post/5-ways-your-service-could-use-digital-questionnaires-to-deliver-productivity-gains</a:t>
            </a:r>
            <a:r>
              <a:rPr lang="en-US" sz="1200" dirty="0"/>
              <a:t> (Accessed: 6 Feb 2026).</a:t>
            </a:r>
          </a:p>
          <a:p>
            <a:pPr marL="228600" lvl="0" indent="-228600">
              <a:buFont typeface="+mj-lt"/>
              <a:buAutoNum type="arabicPeriod"/>
            </a:pPr>
            <a:r>
              <a:rPr lang="en-US" sz="1200" dirty="0"/>
              <a:t>Digital Health (2024) Humber Teaching NHS FT deploys patient communication platform. Available at: </a:t>
            </a:r>
            <a:r>
              <a:rPr lang="en-US" sz="1200" u="sng" dirty="0">
                <a:hlinkClick r:id="rId8"/>
              </a:rPr>
              <a:t>https://www.digitalhealth.net/2024/08/humber-teaching-nhs-ft-deploys-patient-communication-platform/</a:t>
            </a:r>
            <a:r>
              <a:rPr lang="en-US" sz="1200" dirty="0"/>
              <a:t> (Accessed: 6 Feb 2026).</a:t>
            </a:r>
          </a:p>
          <a:p>
            <a:pPr marL="228600" lvl="0" indent="-228600">
              <a:buFont typeface="+mj-lt"/>
              <a:buAutoNum type="arabicPeriod"/>
            </a:pPr>
            <a:r>
              <a:rPr lang="en-US" sz="1200" dirty="0"/>
              <a:t>Fitzpatrick, K., Smith, L. and Green, R. (2023) 'Digital communication tools and health literacy: impacts on patient engagement', Frontiers in Digital Health, 5, pp.1-14. doi:10.3389/fdgth.2023.1264780. online available at </a:t>
            </a:r>
            <a:r>
              <a:rPr lang="en-US" sz="1200" u="sng" dirty="0">
                <a:hlinkClick r:id="rId9"/>
              </a:rPr>
              <a:t>https://www.frontiersin.org/journals/digital-health/articles/10.3389/fdgth.2023.1264780/full</a:t>
            </a:r>
            <a:endParaRPr lang="en-US" sz="1200" dirty="0"/>
          </a:p>
          <a:p>
            <a:pPr marL="228600" lvl="0" indent="-228600">
              <a:buFont typeface="+mj-lt"/>
              <a:buAutoNum type="arabicPeriod"/>
            </a:pPr>
            <a:r>
              <a:rPr lang="en-US" sz="1200" dirty="0"/>
              <a:t>Ge, Y., Roberts, L. and Hamilton, J. (2024) 'Online consultation systems and patient experience in English general practice', Journal of Medical Internet Research, 26(1), e51272. doi:10.2196/51272. Online available at </a:t>
            </a:r>
            <a:r>
              <a:rPr lang="en-US" sz="1200" u="sng" dirty="0">
                <a:hlinkClick r:id="rId10"/>
              </a:rPr>
              <a:t>https://www.jmir.org/2024/1/e51272/</a:t>
            </a:r>
            <a:endParaRPr lang="en-US" sz="1200" dirty="0"/>
          </a:p>
          <a:p>
            <a:pPr marL="228600" lvl="0" indent="-228600">
              <a:buFont typeface="+mj-lt"/>
              <a:buAutoNum type="arabicPeriod"/>
            </a:pPr>
            <a:r>
              <a:rPr lang="en-US" sz="1200" dirty="0"/>
              <a:t>Gov.uk (2025) A plan for digital health and social care. Available at: </a:t>
            </a:r>
            <a:r>
              <a:rPr lang="en-US" sz="1200" u="sng" dirty="0">
                <a:hlinkClick r:id="rId11"/>
              </a:rPr>
              <a:t>https://www.gov.uk/government/publications/a-plan-for-digital-health-and-social-care/a-plan-for-digital-health-and-social-care</a:t>
            </a:r>
            <a:r>
              <a:rPr lang="en-US" sz="1200" dirty="0"/>
              <a:t> (Accessed: 6 Feb 2026).</a:t>
            </a:r>
          </a:p>
          <a:p>
            <a:pPr marL="228600" lvl="0" indent="-228600">
              <a:buFont typeface="+mj-lt"/>
              <a:buAutoNum type="arabicPeriod"/>
            </a:pPr>
            <a:r>
              <a:rPr lang="en-US" sz="1200" dirty="0" err="1"/>
              <a:t>Greenhalgh</a:t>
            </a:r>
            <a:r>
              <a:rPr lang="en-US" sz="1200" dirty="0"/>
              <a:t>, T., Rosen, R. and Shaw, S. (2022) 'Remote care in UK general practice: lessons post-pandemic', BMJ Open, 12(7), e058789. doi:10.1136/bmjopen-2021-058789.</a:t>
            </a:r>
          </a:p>
          <a:p>
            <a:pPr marL="228600" indent="-228600">
              <a:buFont typeface="+mj-lt"/>
              <a:buAutoNum type="arabicPeriod"/>
            </a:pPr>
            <a:r>
              <a:rPr lang="en-US" sz="1200" dirty="0" err="1"/>
              <a:t>Greenhalgh</a:t>
            </a:r>
            <a:r>
              <a:rPr lang="en-US" sz="1200" dirty="0"/>
              <a:t>, T., </a:t>
            </a:r>
            <a:r>
              <a:rPr lang="en-US" sz="1200" dirty="0" err="1"/>
              <a:t>Wherton</a:t>
            </a:r>
            <a:r>
              <a:rPr lang="en-US" sz="1200" dirty="0"/>
              <a:t>, J., Shaw, S. and Morrison, C. (2020). Video consultations for covid-19. </a:t>
            </a:r>
            <a:r>
              <a:rPr lang="en-US" sz="1200" i="1" dirty="0"/>
              <a:t>BMJ</a:t>
            </a:r>
            <a:r>
              <a:rPr lang="en-US" sz="1200" dirty="0"/>
              <a:t>, [online] 368(368), p.m998. </a:t>
            </a:r>
            <a:r>
              <a:rPr lang="en-US" sz="1200" dirty="0" err="1"/>
              <a:t>doi:https</a:t>
            </a:r>
            <a:r>
              <a:rPr lang="en-US" sz="1200" dirty="0"/>
              <a:t>://doi.org/10.1136/bmj.m998.</a:t>
            </a:r>
          </a:p>
          <a:p>
            <a:pPr marL="228600" lvl="0" indent="-228600">
              <a:buFont typeface="+mj-lt"/>
              <a:buAutoNum type="arabicPeriod"/>
            </a:pPr>
            <a:r>
              <a:rPr lang="en-US" sz="1200" dirty="0" err="1"/>
              <a:t>Greenhalgh</a:t>
            </a:r>
            <a:r>
              <a:rPr lang="en-US" sz="1200" dirty="0"/>
              <a:t>, T., Clarke, A., Byng, R., Dakin, F., Faulkner, S., Hemmings, N., Hughes, G., Husain, L., </a:t>
            </a:r>
            <a:r>
              <a:rPr lang="en-US" sz="1200" dirty="0" err="1"/>
              <a:t>Kalin</a:t>
            </a:r>
            <a:r>
              <a:rPr lang="en-US" sz="1200" dirty="0"/>
              <a:t>, A., </a:t>
            </a:r>
            <a:r>
              <a:rPr lang="en-US" sz="1200" dirty="0" err="1"/>
              <a:t>Ladds</a:t>
            </a:r>
            <a:r>
              <a:rPr lang="en-US" sz="1200" dirty="0"/>
              <a:t>, E. and MacIver, E., 2025. After the disruptive innovation: How remote and digital services were embedded, blended and abandoned in UK general practice-longitudinal study. Health and Social Care Delivery Research, pp.1-37.</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9144000" cy="540000"/>
          </a:xfrm>
          <a:prstGeom prst="rect">
            <a:avLst/>
          </a:prstGeom>
          <a:solidFill>
            <a:srgbClr val="14233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360000" y="72000"/>
            <a:ext cx="1536190" cy="430887"/>
          </a:xfrm>
          <a:prstGeom prst="rect">
            <a:avLst/>
          </a:prstGeom>
          <a:noFill/>
        </p:spPr>
        <p:txBody>
          <a:bodyPr wrap="none">
            <a:spAutoFit/>
          </a:bodyPr>
          <a:lstStyle/>
          <a:p>
            <a:r>
              <a:rPr sz="2200" b="1" dirty="0">
                <a:solidFill>
                  <a:srgbClr val="FFFFFF"/>
                </a:solidFill>
              </a:rPr>
              <a:t>References </a:t>
            </a:r>
          </a:p>
        </p:txBody>
      </p:sp>
      <p:sp>
        <p:nvSpPr>
          <p:cNvPr id="5" name="TextBox 4"/>
          <p:cNvSpPr txBox="1"/>
          <p:nvPr/>
        </p:nvSpPr>
        <p:spPr>
          <a:xfrm>
            <a:off x="360000" y="720000"/>
            <a:ext cx="8424000" cy="4708981"/>
          </a:xfrm>
          <a:prstGeom prst="rect">
            <a:avLst/>
          </a:prstGeom>
          <a:noFill/>
        </p:spPr>
        <p:txBody>
          <a:bodyPr wrap="square">
            <a:spAutoFit/>
          </a:bodyPr>
          <a:lstStyle/>
          <a:p>
            <a:pPr lvl="0"/>
            <a:r>
              <a:rPr lang="en-US" sz="1200" dirty="0" smtClean="0"/>
              <a:t>15. Guy</a:t>
            </a:r>
            <a:r>
              <a:rPr lang="en-US" sz="1200" dirty="0"/>
              <a:t>, R. et al. (2012) (SMS reminders reduce missed </a:t>
            </a:r>
            <a:r>
              <a:rPr lang="en-US" sz="1200" dirty="0" smtClean="0"/>
              <a:t>appointments)</a:t>
            </a:r>
          </a:p>
          <a:p>
            <a:pPr lvl="0"/>
            <a:r>
              <a:rPr lang="en-US" sz="1200" dirty="0" smtClean="0"/>
              <a:t>16. Healthcare </a:t>
            </a:r>
            <a:r>
              <a:rPr lang="en-US" sz="1200" dirty="0"/>
              <a:t>Digital (2025) </a:t>
            </a:r>
            <a:r>
              <a:rPr lang="en-US" sz="1200" dirty="0" err="1"/>
              <a:t>Accurx</a:t>
            </a:r>
            <a:r>
              <a:rPr lang="en-US" sz="1200" dirty="0"/>
              <a:t> communication platform: UK market share and workflow impact. Available at: </a:t>
            </a:r>
            <a:r>
              <a:rPr lang="en-US" sz="1200" u="sng" dirty="0">
                <a:hlinkClick r:id="rId2"/>
              </a:rPr>
              <a:t>https://www.healthcare.digital/single-post/accurx-communication-platform-uk-market-share-competitive-landscape-unique-selling-points-and-di</a:t>
            </a:r>
            <a:r>
              <a:rPr lang="en-US" sz="1200" dirty="0"/>
              <a:t> (Accessed: 6 Feb 2026).</a:t>
            </a:r>
          </a:p>
          <a:p>
            <a:pPr lvl="0"/>
            <a:r>
              <a:rPr lang="en-US" sz="1200" dirty="0" smtClean="0"/>
              <a:t>17. Johnston</a:t>
            </a:r>
            <a:r>
              <a:rPr lang="en-US" sz="1200" dirty="0"/>
              <a:t>, C. and Pratt, G., 2024. Automating adult social care in the UK: Extracting value from a crisis. </a:t>
            </a:r>
            <a:r>
              <a:rPr lang="en-US" sz="1200" dirty="0" err="1"/>
              <a:t>Geoforum</a:t>
            </a:r>
            <a:r>
              <a:rPr lang="en-US" sz="1200" dirty="0"/>
              <a:t>, 151, p.103997.</a:t>
            </a:r>
          </a:p>
          <a:p>
            <a:pPr lvl="0"/>
            <a:r>
              <a:rPr lang="en-US" sz="1200" dirty="0" smtClean="0"/>
              <a:t>18. Murphy</a:t>
            </a:r>
            <a:r>
              <a:rPr lang="en-US" sz="1200" dirty="0"/>
              <a:t>, M. et al. (2021) (Remote consulting workload impacts)</a:t>
            </a:r>
          </a:p>
          <a:p>
            <a:pPr lvl="0"/>
            <a:r>
              <a:rPr lang="en-US" sz="1200" dirty="0" smtClean="0"/>
              <a:t>19. NHS </a:t>
            </a:r>
            <a:r>
              <a:rPr lang="en-US" sz="1200" dirty="0"/>
              <a:t>England Digital (2022) Expanding online consultations in the NHS App. Available at: </a:t>
            </a:r>
            <a:r>
              <a:rPr lang="en-US" sz="1200" u="sng" dirty="0">
                <a:hlinkClick r:id="rId3"/>
              </a:rPr>
              <a:t>https://digital.nhs.uk/blog/transformation-blog/2022/expanding-online-consultations-in-the-nhs-app</a:t>
            </a:r>
            <a:r>
              <a:rPr lang="en-US" sz="1200" dirty="0"/>
              <a:t> (Accessed: 6 Feb 2026).</a:t>
            </a:r>
          </a:p>
          <a:p>
            <a:pPr lvl="0"/>
            <a:r>
              <a:rPr lang="en-US" sz="1200" dirty="0" smtClean="0"/>
              <a:t>20. Tandem </a:t>
            </a:r>
            <a:r>
              <a:rPr lang="en-US" sz="1200" dirty="0"/>
              <a:t>Health (2025) Tandem has teamed up with </a:t>
            </a:r>
            <a:r>
              <a:rPr lang="en-US" sz="1200" dirty="0" err="1"/>
              <a:t>Accurx</a:t>
            </a:r>
            <a:r>
              <a:rPr lang="en-US" sz="1200" dirty="0"/>
              <a:t> to deliver AI medical scribe to NHS staff. Available at: </a:t>
            </a:r>
            <a:r>
              <a:rPr lang="en-US" sz="1200" u="sng" dirty="0">
                <a:hlinkClick r:id="rId4"/>
              </a:rPr>
              <a:t>https://www.tandemhealth.ai/news-articles/tandem-has-teamed-up-with-accurx-to-deliver-our-ai-medical-scribe-to-200-000-nhs-staff</a:t>
            </a:r>
            <a:r>
              <a:rPr lang="en-US" sz="1200" dirty="0"/>
              <a:t> (Accessed: 6 Feb 2026).</a:t>
            </a:r>
          </a:p>
          <a:p>
            <a:r>
              <a:rPr lang="en-US" sz="1200" dirty="0" smtClean="0"/>
              <a:t>21. Salisbury</a:t>
            </a:r>
            <a:r>
              <a:rPr lang="en-US" sz="1200" dirty="0"/>
              <a:t>, C., Murphy, M. and Duncan, P. (2020). The impact of digital-first consultations on workload in general practice: modelling study (Preprint). </a:t>
            </a:r>
            <a:r>
              <a:rPr lang="en-US" sz="1200" i="1" dirty="0"/>
              <a:t>Journal of Medical Internet Research</a:t>
            </a:r>
            <a:r>
              <a:rPr lang="en-US" sz="1200" dirty="0"/>
              <a:t>, 22(6). </a:t>
            </a:r>
            <a:r>
              <a:rPr lang="en-US" sz="1200" dirty="0" err="1"/>
              <a:t>doi:https</a:t>
            </a:r>
            <a:r>
              <a:rPr lang="en-US" sz="1200" dirty="0"/>
              <a:t>://doi.org/10.2196/18203.</a:t>
            </a:r>
          </a:p>
          <a:p>
            <a:pPr lvl="0"/>
            <a:r>
              <a:rPr lang="en-US" sz="1200" dirty="0" smtClean="0"/>
              <a:t>22. Turner</a:t>
            </a:r>
            <a:r>
              <a:rPr lang="en-US" sz="1200" dirty="0"/>
              <a:t>, B. (2021) 'Unintended consequences of online consultations in primary care', BMJ Health &amp; Care Informatics, 28(1), e100234. </a:t>
            </a:r>
            <a:r>
              <a:rPr lang="en-US" sz="1200" dirty="0" smtClean="0"/>
              <a:t>doi:10.1136/bmjhci-2021-100234.</a:t>
            </a:r>
          </a:p>
          <a:p>
            <a:pPr lvl="0"/>
            <a:r>
              <a:rPr lang="en-US" sz="1200" dirty="0" smtClean="0"/>
              <a:t>23. </a:t>
            </a:r>
            <a:r>
              <a:rPr lang="en-US" sz="1200" dirty="0" err="1" smtClean="0"/>
              <a:t>Topol</a:t>
            </a:r>
            <a:r>
              <a:rPr lang="en-US" sz="1200" dirty="0"/>
              <a:t>, E. (2019). The </a:t>
            </a:r>
            <a:r>
              <a:rPr lang="en-US" sz="1200" dirty="0" err="1"/>
              <a:t>Topol</a:t>
            </a:r>
            <a:r>
              <a:rPr lang="en-US" sz="1200" dirty="0"/>
              <a:t> Review: Preparing the healthcare workforce to deliver the digital future. NHS Health Education England.</a:t>
            </a:r>
          </a:p>
          <a:p>
            <a:pPr lvl="0"/>
            <a:r>
              <a:rPr lang="en-US" sz="1200" dirty="0" smtClean="0"/>
              <a:t>24. Waterson</a:t>
            </a:r>
            <a:r>
              <a:rPr lang="en-US" sz="1200" dirty="0"/>
              <a:t>, P. (2020) ‘Health information technology and patient safety’, Applied Ergonomics, 82, 102920.</a:t>
            </a:r>
          </a:p>
          <a:p>
            <a:pPr lvl="0"/>
            <a:r>
              <a:rPr lang="en-US" sz="1200" dirty="0" smtClean="0"/>
              <a:t>25. </a:t>
            </a:r>
            <a:r>
              <a:rPr lang="en-US" sz="1200" dirty="0" err="1" smtClean="0"/>
              <a:t>Winward</a:t>
            </a:r>
            <a:r>
              <a:rPr lang="en-US" sz="1200" dirty="0"/>
              <a:t>, M., Singh, A. and Patel, V. (2021) 'Digital-first NHS primary care: workforce and cost impact', International Journal of Medical Informatics, 150, 104452. doi:10.1016/j.ijmedinf.2021.104452.</a:t>
            </a:r>
          </a:p>
          <a:p>
            <a:pPr lvl="0"/>
            <a:r>
              <a:rPr lang="en-US" sz="1200" dirty="0" smtClean="0"/>
              <a:t>26. Whitfield </a:t>
            </a:r>
            <a:r>
              <a:rPr lang="en-US" sz="1200" dirty="0"/>
              <a:t>G, Hamblin K. Technology in social care: spotlight on the English policy landscape, 2019-2022. Centre for Care. URL: https://centreforcare. ac. </a:t>
            </a:r>
            <a:r>
              <a:rPr lang="en-US" sz="1200" dirty="0" err="1"/>
              <a:t>uk</a:t>
            </a:r>
            <a:r>
              <a:rPr lang="en-US" sz="1200" dirty="0"/>
              <a:t>/</a:t>
            </a:r>
            <a:r>
              <a:rPr lang="en-US" sz="1200" dirty="0" err="1"/>
              <a:t>wp</a:t>
            </a:r>
            <a:r>
              <a:rPr lang="en-US" sz="1200" dirty="0"/>
              <a:t>-content/uploads/2022/12/Technology-in-social-care-report-Dec-2022_FINAL. pdf [accessed 2024-04-29]. 2022.</a:t>
            </a:r>
          </a:p>
          <a:p>
            <a:pPr lvl="0"/>
            <a:r>
              <a:rPr lang="en-US" sz="1200" dirty="0" smtClean="0"/>
              <a:t>27. Watts</a:t>
            </a:r>
            <a:r>
              <a:rPr lang="en-US" sz="1200" dirty="0"/>
              <a:t>, G. (2020) (Digital exclusion &amp; health </a:t>
            </a:r>
            <a:r>
              <a:rPr lang="en-US" sz="1200" dirty="0" smtClean="0"/>
              <a:t>inequality)</a:t>
            </a:r>
          </a:p>
          <a:p>
            <a:pPr lvl="0"/>
            <a:r>
              <a:rPr lang="en-US" sz="1200" dirty="0" smtClean="0"/>
              <a:t>28. Waterson</a:t>
            </a:r>
            <a:r>
              <a:rPr lang="en-US" sz="1200" dirty="0"/>
              <a:t>, P. (2020) (Health IT and patient safety)</a:t>
            </a:r>
            <a:endParaRPr lang="en-US" sz="12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129</TotalTime>
  <Words>2310</Words>
  <Application>Microsoft Office PowerPoint</Application>
  <PresentationFormat>On-screen Show (4:3)</PresentationFormat>
  <Paragraphs>164</Paragraphs>
  <Slides>19</Slides>
  <Notes>10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dc:description>generated using python-pptx</dc:description>
  <cp:lastModifiedBy>Windows User</cp:lastModifiedBy>
  <cp:revision>19</cp:revision>
  <dcterms:created xsi:type="dcterms:W3CDTF">2013-01-27T09:14:16Z</dcterms:created>
  <dcterms:modified xsi:type="dcterms:W3CDTF">2026-02-15T02:45:01Z</dcterms:modified>
</cp:coreProperties>
</file>