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65" r:id="rId5"/>
    <p:sldId id="260" r:id="rId6"/>
    <p:sldId id="259" r:id="rId7"/>
    <p:sldId id="267" r:id="rId8"/>
    <p:sldId id="266" r:id="rId9"/>
    <p:sldId id="261" r:id="rId10"/>
    <p:sldId id="262" r:id="rId11"/>
    <p:sldId id="26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25/03/2012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Lesson 2</a:t>
            </a:r>
            <a:br>
              <a:rPr lang="en-GB" dirty="0" smtClean="0"/>
            </a:br>
            <a:r>
              <a:rPr lang="en-GB" dirty="0" smtClean="0"/>
              <a:t>Parts of Speech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Roles of words in a sentence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Word classes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Characters can represent various word classes</a:t>
            </a:r>
          </a:p>
          <a:p>
            <a:r>
              <a:rPr lang="en-GB" dirty="0" smtClean="0"/>
              <a:t>A character’s position in the sentence is more important than its usual usage</a:t>
            </a:r>
          </a:p>
          <a:p>
            <a:endParaRPr lang="en-GB" dirty="0" smtClean="0"/>
          </a:p>
          <a:p>
            <a:r>
              <a:rPr lang="en-GB" dirty="0" smtClean="0"/>
              <a:t>Example from </a:t>
            </a:r>
            <a:r>
              <a:rPr lang="en-GB" i="1" dirty="0" err="1" smtClean="0"/>
              <a:t>Lunyu</a:t>
            </a:r>
            <a:r>
              <a:rPr lang="en-GB" dirty="0" smtClean="0"/>
              <a:t> 12.11:</a:t>
            </a:r>
          </a:p>
          <a:p>
            <a:r>
              <a:rPr lang="zh-TW" altLang="en-US" dirty="0" smtClean="0"/>
              <a:t>孔子對曰：「君君、臣臣、父父、子子。」</a:t>
            </a:r>
            <a:endParaRPr lang="en-GB" altLang="zh-TW" dirty="0" smtClean="0"/>
          </a:p>
          <a:p>
            <a:r>
              <a:rPr lang="en-GB" dirty="0" err="1" smtClean="0"/>
              <a:t>Kongzi</a:t>
            </a:r>
            <a:r>
              <a:rPr lang="en-GB" dirty="0" smtClean="0"/>
              <a:t> dui </a:t>
            </a:r>
            <a:r>
              <a:rPr lang="en-GB" dirty="0" err="1" smtClean="0"/>
              <a:t>yue</a:t>
            </a:r>
            <a:r>
              <a:rPr lang="en-GB" dirty="0" smtClean="0"/>
              <a:t>: Jun </a:t>
            </a:r>
            <a:r>
              <a:rPr lang="en-GB" dirty="0" err="1" smtClean="0"/>
              <a:t>jun</a:t>
            </a:r>
            <a:r>
              <a:rPr lang="en-GB" dirty="0" smtClean="0"/>
              <a:t>, chen </a:t>
            </a:r>
            <a:r>
              <a:rPr lang="en-GB" dirty="0" err="1" smtClean="0"/>
              <a:t>chen</a:t>
            </a:r>
            <a:r>
              <a:rPr lang="en-GB" dirty="0" smtClean="0"/>
              <a:t>, fu </a:t>
            </a:r>
            <a:r>
              <a:rPr lang="en-GB" dirty="0" err="1" smtClean="0"/>
              <a:t>fu</a:t>
            </a:r>
            <a:r>
              <a:rPr lang="en-GB" dirty="0" smtClean="0"/>
              <a:t>, </a:t>
            </a:r>
            <a:r>
              <a:rPr lang="en-GB" dirty="0" err="1" smtClean="0"/>
              <a:t>zi</a:t>
            </a:r>
            <a:r>
              <a:rPr lang="en-GB" dirty="0" smtClean="0"/>
              <a:t> </a:t>
            </a:r>
            <a:r>
              <a:rPr lang="en-GB" dirty="0" err="1" smtClean="0"/>
              <a:t>zi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zh-TW" altLang="en-US" dirty="0" smtClean="0"/>
              <a:t>君君</a:t>
            </a:r>
            <a:r>
              <a:rPr lang="en-GB" altLang="zh-TW" dirty="0" smtClean="0"/>
              <a:t>:  verb + object </a:t>
            </a:r>
            <a:r>
              <a:rPr lang="en-GB" altLang="zh-TW" dirty="0" smtClean="0">
                <a:sym typeface="Wingdings" pitchFamily="2" charset="2"/>
              </a:rPr>
              <a:t> ‘to </a:t>
            </a:r>
            <a:r>
              <a:rPr lang="en-GB" altLang="zh-TW" dirty="0" err="1" smtClean="0">
                <a:sym typeface="Wingdings" pitchFamily="2" charset="2"/>
              </a:rPr>
              <a:t>jun</a:t>
            </a:r>
            <a:r>
              <a:rPr lang="en-GB" altLang="zh-TW" dirty="0" smtClean="0">
                <a:sym typeface="Wingdings" pitchFamily="2" charset="2"/>
              </a:rPr>
              <a:t> a </a:t>
            </a:r>
            <a:r>
              <a:rPr lang="en-GB" altLang="zh-TW" dirty="0" err="1" smtClean="0">
                <a:sym typeface="Wingdings" pitchFamily="2" charset="2"/>
              </a:rPr>
              <a:t>jun</a:t>
            </a:r>
            <a:r>
              <a:rPr lang="en-GB" altLang="zh-TW" dirty="0" smtClean="0">
                <a:sym typeface="Wingdings" pitchFamily="2" charset="2"/>
              </a:rPr>
              <a:t>’</a:t>
            </a:r>
            <a:endParaRPr lang="en-GB" dirty="0" smtClean="0"/>
          </a:p>
          <a:p>
            <a:r>
              <a:rPr lang="en-GB" dirty="0" smtClean="0"/>
              <a:t>‘Confucius replied: “[Let] a ruler be a ruler, a subject a subject, a father a father, a son a son.”’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Subordination and Co-ordination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 fontScale="92500" lnSpcReduction="10000"/>
          </a:bodyPr>
          <a:lstStyle/>
          <a:p>
            <a:r>
              <a:rPr lang="en-GB" u="sng" dirty="0" smtClean="0"/>
              <a:t>Co-ordination </a:t>
            </a:r>
            <a:r>
              <a:rPr lang="en-GB" dirty="0" smtClean="0"/>
              <a:t>: two components having equal weight grammatically </a:t>
            </a:r>
          </a:p>
          <a:p>
            <a:pPr lvl="1"/>
            <a:r>
              <a:rPr lang="en-GB" i="1" dirty="0" err="1" smtClean="0"/>
              <a:t>shan</a:t>
            </a:r>
            <a:r>
              <a:rPr lang="en-GB" i="1" dirty="0" smtClean="0"/>
              <a:t> </a:t>
            </a:r>
            <a:r>
              <a:rPr lang="en-GB" i="1" dirty="0" err="1" smtClean="0"/>
              <a:t>chuan</a:t>
            </a:r>
            <a:r>
              <a:rPr lang="en-GB" i="1" dirty="0" smtClean="0"/>
              <a:t> </a:t>
            </a:r>
            <a:r>
              <a:rPr lang="zh-CN" altLang="en-US" dirty="0" smtClean="0"/>
              <a:t>山川 ‘</a:t>
            </a:r>
            <a:r>
              <a:rPr lang="en-GB" altLang="zh-CN" dirty="0" smtClean="0"/>
              <a:t>mountains and streams’</a:t>
            </a:r>
          </a:p>
          <a:p>
            <a:pPr lvl="1"/>
            <a:r>
              <a:rPr lang="en-GB" altLang="zh-CN" i="1" dirty="0" err="1" smtClean="0"/>
              <a:t>zi</a:t>
            </a:r>
            <a:r>
              <a:rPr lang="en-GB" altLang="zh-CN" i="1" dirty="0" smtClean="0"/>
              <a:t> </a:t>
            </a:r>
            <a:r>
              <a:rPr lang="de-DE" altLang="zh-CN" i="1" dirty="0" smtClean="0"/>
              <a:t>nü</a:t>
            </a:r>
            <a:r>
              <a:rPr lang="en-US" altLang="zh-CN" i="1" dirty="0" smtClean="0"/>
              <a:t> </a:t>
            </a:r>
            <a:r>
              <a:rPr lang="zh-CN" altLang="en-US" dirty="0" smtClean="0"/>
              <a:t>子女 </a:t>
            </a:r>
            <a:r>
              <a:rPr lang="en-GB" altLang="zh-CN" dirty="0" smtClean="0"/>
              <a:t>‘sons and daughters’</a:t>
            </a:r>
          </a:p>
          <a:p>
            <a:pPr lvl="1"/>
            <a:r>
              <a:rPr lang="en-GB" altLang="zh-CN" i="1" dirty="0" smtClean="0"/>
              <a:t>dong xi </a:t>
            </a:r>
            <a:r>
              <a:rPr lang="zh-CN" altLang="en-US" dirty="0" smtClean="0"/>
              <a:t>東西 </a:t>
            </a:r>
            <a:r>
              <a:rPr lang="en-GB" altLang="zh-CN" dirty="0" smtClean="0"/>
              <a:t>‘east and west’</a:t>
            </a:r>
            <a:endParaRPr lang="en-GB" altLang="zh-CN" i="1" dirty="0" smtClean="0"/>
          </a:p>
          <a:p>
            <a:endParaRPr lang="en-GB" u="sng" dirty="0" smtClean="0"/>
          </a:p>
          <a:p>
            <a:r>
              <a:rPr lang="en-GB" u="sng" dirty="0" smtClean="0"/>
              <a:t>Subordination </a:t>
            </a:r>
            <a:r>
              <a:rPr lang="en-GB" dirty="0" smtClean="0"/>
              <a:t>: a modifier preceding a modified </a:t>
            </a:r>
          </a:p>
          <a:p>
            <a:pPr lvl="1"/>
            <a:r>
              <a:rPr lang="en-GB" altLang="zh-CN" i="1" dirty="0" err="1" smtClean="0"/>
              <a:t>chun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feng</a:t>
            </a:r>
            <a:r>
              <a:rPr lang="en-GB" altLang="zh-CN" i="1" dirty="0" smtClean="0"/>
              <a:t> </a:t>
            </a:r>
            <a:r>
              <a:rPr lang="zh-CN" altLang="en-US" dirty="0" smtClean="0"/>
              <a:t>春風 </a:t>
            </a:r>
            <a:r>
              <a:rPr lang="en-GB" altLang="zh-CN" dirty="0" smtClean="0"/>
              <a:t>‘spring breeze’</a:t>
            </a:r>
          </a:p>
          <a:p>
            <a:pPr lvl="1"/>
            <a:r>
              <a:rPr lang="en-GB" altLang="zh-CN" i="1" dirty="0" err="1" smtClean="0"/>
              <a:t>qiu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shui</a:t>
            </a:r>
            <a:r>
              <a:rPr lang="en-GB" altLang="zh-CN" i="1" dirty="0" smtClean="0"/>
              <a:t> </a:t>
            </a:r>
            <a:r>
              <a:rPr lang="zh-CN" altLang="en-US" dirty="0" smtClean="0"/>
              <a:t>秋水 </a:t>
            </a:r>
            <a:r>
              <a:rPr lang="en-GB" altLang="zh-CN" dirty="0" smtClean="0"/>
              <a:t>‘autumn floods’</a:t>
            </a:r>
          </a:p>
          <a:p>
            <a:pPr lvl="1"/>
            <a:r>
              <a:rPr lang="en-GB" altLang="zh-CN" i="1" dirty="0" err="1" smtClean="0"/>
              <a:t>hai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shui</a:t>
            </a:r>
            <a:r>
              <a:rPr lang="en-GB" altLang="zh-CN" i="1" dirty="0" smtClean="0"/>
              <a:t> </a:t>
            </a:r>
            <a:r>
              <a:rPr lang="zh-CN" altLang="en-US" dirty="0" smtClean="0"/>
              <a:t>海水 </a:t>
            </a:r>
            <a:r>
              <a:rPr lang="en-GB" altLang="zh-CN" dirty="0" smtClean="0"/>
              <a:t>‘sea water’</a:t>
            </a:r>
            <a:endParaRPr lang="zh-CN" altLang="en-US" i="1" dirty="0" smtClean="0"/>
          </a:p>
          <a:p>
            <a:pPr lvl="1">
              <a:buNone/>
            </a:pPr>
            <a:endParaRPr lang="en-GB" altLang="zh-CN" i="1" dirty="0" smtClean="0"/>
          </a:p>
          <a:p>
            <a:pPr lvl="1">
              <a:buNone/>
            </a:pPr>
            <a:r>
              <a:rPr lang="en-GB" altLang="zh-CN" dirty="0" smtClean="0">
                <a:solidFill>
                  <a:schemeClr val="tx1"/>
                </a:solidFill>
                <a:sym typeface="Wingdings" pitchFamily="2" charset="2"/>
              </a:rPr>
              <a:t>Note: Some compounds are stable, meaning they are either subordinations or co-ordinations, some can be either subordination or co-ordinations according to the context!</a:t>
            </a:r>
            <a:endParaRPr lang="zh-CN" altLang="en-US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Song you fu </a:t>
            </a:r>
            <a:r>
              <a:rPr lang="en-GB" i="1" dirty="0" err="1" smtClean="0"/>
              <a:t>ren</a:t>
            </a:r>
            <a:r>
              <a:rPr lang="en-GB" i="1" dirty="0" smtClean="0"/>
              <a:t> </a:t>
            </a:r>
            <a:r>
              <a:rPr lang="zh-TW" altLang="en-US" dirty="0" smtClean="0"/>
              <a:t>宋有富人 </a:t>
            </a:r>
            <a:r>
              <a:rPr lang="en-GB" altLang="zh-TW" dirty="0" smtClean="0"/>
              <a:t>(</a:t>
            </a:r>
            <a:r>
              <a:rPr lang="en-GB" altLang="zh-TW" i="1" dirty="0" smtClean="0"/>
              <a:t>Han </a:t>
            </a:r>
            <a:r>
              <a:rPr lang="en-GB" altLang="zh-TW" i="1" dirty="0" err="1" smtClean="0"/>
              <a:t>Feizi</a:t>
            </a:r>
            <a:r>
              <a:rPr lang="en-GB" altLang="zh-TW" dirty="0" smtClean="0"/>
              <a:t>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宋有富人，天雨牆壞。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其子曰：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不築，必將有盜。</a:t>
            </a:r>
            <a:r>
              <a:rPr lang="en-US" altLang="zh-TW" dirty="0" smtClean="0"/>
              <a:t>』</a:t>
            </a:r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其鄰人之父亦云。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暮而果大亡其財。</a:t>
            </a:r>
            <a:r>
              <a:rPr lang="zh-CN" altLang="en-US" sz="1400" dirty="0" smtClean="0"/>
              <a:t>此夕盜至故大亡也。</a:t>
            </a:r>
            <a:endParaRPr lang="en-GB" altLang="zh-TW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其家甚智其子，而疑鄰人之父。</a:t>
            </a:r>
            <a:endParaRPr lang="en-US" altLang="zh-TW" dirty="0" smtClean="0"/>
          </a:p>
          <a:p>
            <a:pPr marL="514350" indent="-514350">
              <a:buNone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Song you fu </a:t>
            </a:r>
            <a:r>
              <a:rPr lang="en-GB" dirty="0" err="1" smtClean="0"/>
              <a:t>ren</a:t>
            </a:r>
            <a:r>
              <a:rPr lang="en-GB" dirty="0" smtClean="0"/>
              <a:t>, </a:t>
            </a:r>
            <a:r>
              <a:rPr lang="en-GB" dirty="0" err="1" smtClean="0"/>
              <a:t>tian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de-DE" dirty="0" smtClean="0"/>
              <a:t>ü qiang huai.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/>
              <a:t>Qi yi yue: </a:t>
            </a:r>
            <a:r>
              <a:rPr lang="en-GB" dirty="0" smtClean="0"/>
              <a:t>‘Bu zhu, bi </a:t>
            </a:r>
            <a:r>
              <a:rPr lang="en-GB" dirty="0" err="1" smtClean="0"/>
              <a:t>jiang</a:t>
            </a:r>
            <a:r>
              <a:rPr lang="en-GB" dirty="0" smtClean="0"/>
              <a:t> you </a:t>
            </a:r>
            <a:r>
              <a:rPr lang="en-GB" dirty="0" err="1" smtClean="0"/>
              <a:t>dao</a:t>
            </a:r>
            <a:r>
              <a:rPr lang="en-GB" dirty="0" smtClean="0"/>
              <a:t>.’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lin</a:t>
            </a:r>
            <a:r>
              <a:rPr lang="en-GB" dirty="0" smtClean="0"/>
              <a:t> </a:t>
            </a:r>
            <a:r>
              <a:rPr lang="en-GB" dirty="0" err="1" smtClean="0"/>
              <a:t>ren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fu </a:t>
            </a:r>
            <a:r>
              <a:rPr lang="en-GB" dirty="0" err="1" smtClean="0"/>
              <a:t>yi</a:t>
            </a:r>
            <a:r>
              <a:rPr lang="en-GB" dirty="0" smtClean="0"/>
              <a:t> </a:t>
            </a:r>
            <a:r>
              <a:rPr lang="en-GB" dirty="0" err="1" smtClean="0"/>
              <a:t>yun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Mu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guo</a:t>
            </a:r>
            <a:r>
              <a:rPr lang="en-GB" dirty="0" smtClean="0"/>
              <a:t> </a:t>
            </a:r>
            <a:r>
              <a:rPr lang="en-GB" dirty="0" err="1" smtClean="0"/>
              <a:t>da</a:t>
            </a:r>
            <a:r>
              <a:rPr lang="en-GB" dirty="0" smtClean="0"/>
              <a:t> wang </a:t>
            </a: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cai</a:t>
            </a:r>
            <a:r>
              <a:rPr lang="en-GB" dirty="0" smtClean="0"/>
              <a:t>. </a:t>
            </a:r>
            <a:r>
              <a:rPr lang="en-GB" sz="1400" dirty="0" err="1" smtClean="0"/>
              <a:t>Ci</a:t>
            </a:r>
            <a:r>
              <a:rPr lang="en-GB" sz="1400" dirty="0" smtClean="0"/>
              <a:t> xi </a:t>
            </a:r>
            <a:r>
              <a:rPr lang="en-GB" sz="1400" dirty="0" err="1" smtClean="0"/>
              <a:t>dao</a:t>
            </a:r>
            <a:r>
              <a:rPr lang="en-GB" sz="1400" dirty="0" smtClean="0"/>
              <a:t> </a:t>
            </a:r>
            <a:r>
              <a:rPr lang="en-GB" sz="1400" dirty="0" err="1" smtClean="0"/>
              <a:t>zhi</a:t>
            </a:r>
            <a:r>
              <a:rPr lang="en-GB" sz="1400" dirty="0" smtClean="0"/>
              <a:t> </a:t>
            </a:r>
            <a:r>
              <a:rPr lang="en-GB" sz="1400" dirty="0" err="1" smtClean="0"/>
              <a:t>gu</a:t>
            </a:r>
            <a:r>
              <a:rPr lang="en-GB" sz="1400" dirty="0" smtClean="0"/>
              <a:t> </a:t>
            </a:r>
            <a:r>
              <a:rPr lang="en-GB" sz="1400" dirty="0" err="1" smtClean="0"/>
              <a:t>da</a:t>
            </a:r>
            <a:r>
              <a:rPr lang="en-GB" sz="1400" dirty="0" smtClean="0"/>
              <a:t> wang ye.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jia</a:t>
            </a:r>
            <a:r>
              <a:rPr lang="en-GB" dirty="0" smtClean="0"/>
              <a:t> </a:t>
            </a:r>
            <a:r>
              <a:rPr lang="en-GB" dirty="0" err="1" smtClean="0"/>
              <a:t>shen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zi</a:t>
            </a:r>
            <a:r>
              <a:rPr lang="en-GB" dirty="0" smtClean="0"/>
              <a:t>,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yi</a:t>
            </a:r>
            <a:r>
              <a:rPr lang="en-GB" dirty="0" smtClean="0"/>
              <a:t> </a:t>
            </a:r>
            <a:r>
              <a:rPr lang="en-GB" dirty="0" err="1" smtClean="0"/>
              <a:t>lin</a:t>
            </a:r>
            <a:r>
              <a:rPr lang="en-GB" dirty="0" smtClean="0"/>
              <a:t> </a:t>
            </a:r>
            <a:r>
              <a:rPr lang="en-GB" dirty="0" err="1" smtClean="0"/>
              <a:t>ren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fu.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None/>
            </a:pPr>
            <a:r>
              <a:rPr lang="en-GB" sz="2900" b="1" dirty="0" smtClean="0"/>
              <a:t>1.  Third person object pronoun (him, her, it, them)</a:t>
            </a:r>
          </a:p>
          <a:p>
            <a:pPr lvl="1"/>
            <a:r>
              <a:rPr lang="en-GB" altLang="zh-CN" sz="2600" i="1" dirty="0" err="1" smtClean="0"/>
              <a:t>xue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 </a:t>
            </a:r>
            <a:r>
              <a:rPr lang="zh-CN" altLang="en-US" sz="2600" dirty="0" smtClean="0"/>
              <a:t>學之 </a:t>
            </a:r>
            <a:r>
              <a:rPr lang="en-GB" altLang="zh-CN" sz="2600" dirty="0" smtClean="0"/>
              <a:t>“to learn it”</a:t>
            </a:r>
            <a:endParaRPr lang="en-US" altLang="zh-CN" sz="2600" dirty="0" smtClean="0"/>
          </a:p>
          <a:p>
            <a:pPr lvl="1"/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 </a:t>
            </a:r>
            <a:r>
              <a:rPr lang="zh-CN" altLang="en-US" sz="2600" dirty="0" smtClean="0"/>
              <a:t>知之 </a:t>
            </a:r>
            <a:r>
              <a:rPr lang="en-GB" altLang="zh-CN" sz="2600" dirty="0" smtClean="0"/>
              <a:t>“to know it”</a:t>
            </a:r>
          </a:p>
          <a:p>
            <a:pPr lvl="1">
              <a:buNone/>
            </a:pPr>
            <a:endParaRPr lang="en-GB" altLang="zh-CN" sz="2400" dirty="0" smtClean="0"/>
          </a:p>
          <a:p>
            <a:pPr marL="0" lvl="1" indent="0">
              <a:buNone/>
            </a:pPr>
            <a:r>
              <a:rPr lang="en-GB" altLang="zh-CN" sz="2400" dirty="0" smtClean="0">
                <a:solidFill>
                  <a:schemeClr val="tx1"/>
                </a:solidFill>
              </a:rPr>
              <a:t>Note:  </a:t>
            </a:r>
            <a:r>
              <a:rPr lang="zh-CN" altLang="en-US" sz="2400" dirty="0" smtClean="0">
                <a:solidFill>
                  <a:schemeClr val="tx1"/>
                </a:solidFill>
              </a:rPr>
              <a:t>之 </a:t>
            </a:r>
            <a:r>
              <a:rPr lang="en-GB" altLang="zh-CN" sz="2400" dirty="0" smtClean="0">
                <a:solidFill>
                  <a:schemeClr val="tx1"/>
                </a:solidFill>
              </a:rPr>
              <a:t>stands in for the </a:t>
            </a:r>
            <a:r>
              <a:rPr lang="en-GB" altLang="zh-CN" sz="2400" b="1" dirty="0" smtClean="0">
                <a:solidFill>
                  <a:schemeClr val="tx1"/>
                </a:solidFill>
              </a:rPr>
              <a:t>direct object</a:t>
            </a:r>
            <a:r>
              <a:rPr lang="en-GB" altLang="zh-CN" sz="2400" dirty="0" smtClean="0">
                <a:solidFill>
                  <a:schemeClr val="tx1"/>
                </a:solidFill>
              </a:rPr>
              <a:t> of a sentence. It cannot be used as a subject!</a:t>
            </a:r>
          </a:p>
          <a:p>
            <a:pPr marL="0" lvl="1" indent="0">
              <a:buNone/>
            </a:pPr>
            <a:endParaRPr lang="en-GB" altLang="zh-CN" sz="2400" dirty="0" smtClean="0"/>
          </a:p>
          <a:p>
            <a:pPr marL="457200" lvl="1" indent="-457200">
              <a:buNone/>
            </a:pPr>
            <a:r>
              <a:rPr lang="en-GB" altLang="zh-CN" sz="2900" b="1" dirty="0" smtClean="0">
                <a:solidFill>
                  <a:schemeClr val="tx1"/>
                </a:solidFill>
              </a:rPr>
              <a:t>2. Verb:  “to go”</a:t>
            </a:r>
          </a:p>
          <a:p>
            <a:pPr marL="0" lvl="1" indent="0">
              <a:buNone/>
            </a:pPr>
            <a:endParaRPr lang="en-GB" altLang="zh-CN" sz="2400" dirty="0" smtClean="0"/>
          </a:p>
          <a:p>
            <a:pPr marL="0" lvl="1" indent="0">
              <a:buNone/>
            </a:pPr>
            <a:r>
              <a:rPr lang="en-GB" altLang="zh-CN" sz="2600" dirty="0" err="1" smtClean="0">
                <a:solidFill>
                  <a:schemeClr val="tx1"/>
                </a:solidFill>
              </a:rPr>
              <a:t>Kongzi</a:t>
            </a:r>
            <a:r>
              <a:rPr lang="en-GB" altLang="zh-CN" sz="2600" dirty="0" smtClean="0">
                <a:solidFill>
                  <a:schemeClr val="tx1"/>
                </a:solidFill>
              </a:rPr>
              <a:t> </a:t>
            </a:r>
            <a:r>
              <a:rPr lang="en-GB" altLang="zh-CN" sz="2600" dirty="0" err="1" smtClean="0">
                <a:solidFill>
                  <a:schemeClr val="tx1"/>
                </a:solidFill>
              </a:rPr>
              <a:t>zhi</a:t>
            </a:r>
            <a:r>
              <a:rPr lang="en-GB" altLang="zh-CN" sz="2600" dirty="0" smtClean="0">
                <a:solidFill>
                  <a:schemeClr val="tx1"/>
                </a:solidFill>
              </a:rPr>
              <a:t> Chu </a:t>
            </a:r>
            <a:r>
              <a:rPr lang="zh-CN" altLang="en-US" sz="2600" dirty="0" smtClean="0">
                <a:solidFill>
                  <a:schemeClr val="tx1"/>
                </a:solidFill>
              </a:rPr>
              <a:t>孔子之楚。</a:t>
            </a:r>
            <a:r>
              <a:rPr lang="en-GB" altLang="zh-CN" sz="2600" dirty="0" err="1" smtClean="0">
                <a:solidFill>
                  <a:schemeClr val="tx1"/>
                </a:solidFill>
              </a:rPr>
              <a:t>Kongzi</a:t>
            </a:r>
            <a:r>
              <a:rPr lang="en-GB" altLang="zh-CN" sz="2600" dirty="0" smtClean="0">
                <a:solidFill>
                  <a:schemeClr val="tx1"/>
                </a:solidFill>
              </a:rPr>
              <a:t> went to Chu.</a:t>
            </a:r>
          </a:p>
          <a:p>
            <a:pPr marL="0" lvl="1" indent="0">
              <a:buNone/>
            </a:pPr>
            <a:endParaRPr lang="en-GB" altLang="zh-CN" sz="2400" dirty="0" smtClean="0"/>
          </a:p>
          <a:p>
            <a:pPr marL="457200" lvl="1" indent="-457200">
              <a:buNone/>
            </a:pPr>
            <a:r>
              <a:rPr lang="en-GB" altLang="zh-CN" sz="2900" b="1" i="1" dirty="0" smtClean="0">
                <a:solidFill>
                  <a:schemeClr val="tx1"/>
                </a:solidFill>
              </a:rPr>
              <a:t>3. </a:t>
            </a:r>
            <a:r>
              <a:rPr lang="en-GB" altLang="zh-CN" sz="2900" b="1" i="1" dirty="0" err="1" smtClean="0">
                <a:solidFill>
                  <a:schemeClr val="tx1"/>
                </a:solidFill>
              </a:rPr>
              <a:t>zhi</a:t>
            </a:r>
            <a:r>
              <a:rPr lang="en-GB" altLang="zh-CN" sz="2900" b="1" i="1" dirty="0" smtClean="0">
                <a:solidFill>
                  <a:schemeClr val="tx1"/>
                </a:solidFill>
              </a:rPr>
              <a:t> </a:t>
            </a:r>
            <a:r>
              <a:rPr lang="zh-CN" altLang="en-US" sz="2900" b="1" dirty="0" smtClean="0">
                <a:solidFill>
                  <a:schemeClr val="tx1"/>
                </a:solidFill>
              </a:rPr>
              <a:t>之 </a:t>
            </a:r>
            <a:r>
              <a:rPr lang="en-GB" altLang="zh-CN" sz="2900" b="1" dirty="0" smtClean="0">
                <a:solidFill>
                  <a:schemeClr val="tx1"/>
                </a:solidFill>
              </a:rPr>
              <a:t>as particle of subordination of various kinds, expressing:</a:t>
            </a:r>
          </a:p>
          <a:p>
            <a:pPr marL="457200" lvl="1" indent="-457200"/>
            <a:r>
              <a:rPr lang="en-GB" altLang="zh-CN" sz="2600" dirty="0" smtClean="0">
                <a:solidFill>
                  <a:schemeClr val="tx1"/>
                </a:solidFill>
              </a:rPr>
              <a:t>Ownership</a:t>
            </a:r>
          </a:p>
          <a:p>
            <a:pPr marL="457200" lvl="1" indent="-457200"/>
            <a:r>
              <a:rPr lang="en-GB" altLang="zh-CN" sz="2600" dirty="0" smtClean="0">
                <a:solidFill>
                  <a:schemeClr val="tx1"/>
                </a:solidFill>
              </a:rPr>
              <a:t>Identity</a:t>
            </a:r>
          </a:p>
          <a:p>
            <a:pPr marL="457200" lvl="1" indent="-457200"/>
            <a:r>
              <a:rPr lang="en-GB" altLang="zh-CN" sz="2600" dirty="0" smtClean="0">
                <a:solidFill>
                  <a:schemeClr val="tx1"/>
                </a:solidFill>
              </a:rPr>
              <a:t>Part of a whole</a:t>
            </a:r>
          </a:p>
          <a:p>
            <a:pPr marL="457200" lvl="1" indent="-457200"/>
            <a:r>
              <a:rPr lang="en-GB" altLang="zh-CN" sz="2600" dirty="0" smtClean="0">
                <a:solidFill>
                  <a:schemeClr val="tx1"/>
                </a:solidFill>
              </a:rPr>
              <a:t>Indicating a thing’s nature</a:t>
            </a:r>
          </a:p>
          <a:p>
            <a:pPr marL="457200" lvl="1" indent="-457200"/>
            <a:r>
              <a:rPr lang="en-GB" altLang="zh-CN" sz="2600" dirty="0" smtClean="0">
                <a:solidFill>
                  <a:schemeClr val="tx1"/>
                </a:solidFill>
              </a:rPr>
              <a:t>Logical subject</a:t>
            </a:r>
          </a:p>
          <a:p>
            <a:pPr marL="457200" lvl="1" indent="-457200"/>
            <a:r>
              <a:rPr lang="en-GB" altLang="zh-CN" sz="2600" dirty="0" smtClean="0">
                <a:solidFill>
                  <a:schemeClr val="tx1"/>
                </a:solidFill>
              </a:rPr>
              <a:t>Logical object</a:t>
            </a:r>
          </a:p>
          <a:p>
            <a:pPr marL="0" lvl="1" indent="0">
              <a:buNone/>
            </a:pPr>
            <a:endParaRPr lang="en-GB" altLang="zh-CN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subordinating particle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en-GB" dirty="0" smtClean="0"/>
              <a:t>Ownership/belonging</a:t>
            </a:r>
          </a:p>
          <a:p>
            <a:pPr lvl="1"/>
            <a:r>
              <a:rPr lang="en-GB" i="1" dirty="0" err="1" smtClean="0"/>
              <a:t>xiong</a:t>
            </a:r>
            <a:r>
              <a:rPr lang="en-GB" i="1" dirty="0" smtClean="0"/>
              <a:t>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shi</a:t>
            </a:r>
            <a:r>
              <a:rPr lang="en-GB" dirty="0" smtClean="0"/>
              <a:t> </a:t>
            </a:r>
            <a:r>
              <a:rPr lang="en-GB" dirty="0" err="1" smtClean="0"/>
              <a:t>兄之室</a:t>
            </a:r>
            <a:r>
              <a:rPr lang="en-GB" dirty="0" smtClean="0"/>
              <a:t> the elder brother’s house (possessive)</a:t>
            </a:r>
          </a:p>
          <a:p>
            <a:pPr lvl="1"/>
            <a:r>
              <a:rPr lang="en-GB" altLang="zh-TW" i="1" dirty="0" smtClean="0"/>
              <a:t>gong </a:t>
            </a:r>
            <a:r>
              <a:rPr lang="en-GB" altLang="zh-TW" i="1" dirty="0" err="1" smtClean="0"/>
              <a:t>zhi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zu</a:t>
            </a:r>
            <a:r>
              <a:rPr lang="en-GB" altLang="zh-TW" dirty="0" smtClean="0"/>
              <a:t> </a:t>
            </a:r>
            <a:r>
              <a:rPr lang="zh-TW" altLang="en-US" dirty="0" smtClean="0"/>
              <a:t>公之足 </a:t>
            </a:r>
            <a:r>
              <a:rPr lang="en-GB" dirty="0" smtClean="0"/>
              <a:t>the duke’s feet (belonging)</a:t>
            </a:r>
          </a:p>
          <a:p>
            <a:pPr lvl="1"/>
            <a:r>
              <a:rPr lang="en-GB" altLang="zh-TW" i="1" dirty="0" smtClean="0"/>
              <a:t>xi men </a:t>
            </a:r>
            <a:r>
              <a:rPr lang="en-GB" altLang="zh-TW" i="1" dirty="0" err="1" smtClean="0"/>
              <a:t>zhi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wai</a:t>
            </a:r>
            <a:r>
              <a:rPr lang="en-GB" altLang="zh-TW" i="1" dirty="0" smtClean="0"/>
              <a:t> </a:t>
            </a:r>
            <a:r>
              <a:rPr lang="zh-TW" altLang="en-US" dirty="0" smtClean="0"/>
              <a:t>西門之外 </a:t>
            </a:r>
            <a:r>
              <a:rPr lang="en-GB" dirty="0" smtClean="0"/>
              <a:t>outside the western gate (spatial relation)</a:t>
            </a:r>
          </a:p>
          <a:p>
            <a:pPr lvl="1"/>
            <a:r>
              <a:rPr lang="en-GB" i="1" dirty="0" err="1" smtClean="0"/>
              <a:t>jiurou</a:t>
            </a:r>
            <a:r>
              <a:rPr lang="en-GB" i="1" dirty="0" smtClean="0"/>
              <a:t>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wei</a:t>
            </a:r>
            <a:r>
              <a:rPr lang="en-GB" dirty="0" smtClean="0"/>
              <a:t> </a:t>
            </a:r>
            <a:r>
              <a:rPr lang="en-GB" dirty="0" err="1" smtClean="0"/>
              <a:t>酒肉之味</a:t>
            </a:r>
            <a:r>
              <a:rPr lang="en-GB" dirty="0" smtClean="0"/>
              <a:t> the taste of ale and meat (area to which something refers)</a:t>
            </a:r>
          </a:p>
          <a:p>
            <a:pPr marL="457200" lvl="1" indent="-457200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457200" lvl="1" indent="-457200"/>
            <a:r>
              <a:rPr lang="en-GB" dirty="0" smtClean="0">
                <a:solidFill>
                  <a:schemeClr val="tx1"/>
                </a:solidFill>
              </a:rPr>
              <a:t>Identity</a:t>
            </a:r>
          </a:p>
          <a:p>
            <a:pPr lvl="1"/>
            <a:r>
              <a:rPr lang="en-GB" altLang="zh-TW" dirty="0" smtClean="0"/>
              <a:t>Wu </a:t>
            </a:r>
            <a:r>
              <a:rPr lang="en-GB" altLang="zh-TW" dirty="0" err="1" smtClean="0"/>
              <a:t>Yue</a:t>
            </a:r>
            <a:r>
              <a:rPr lang="en-GB" altLang="zh-TW" dirty="0" smtClean="0"/>
              <a:t> </a:t>
            </a:r>
            <a:r>
              <a:rPr lang="en-GB" altLang="zh-TW" i="1" dirty="0" err="1" smtClean="0"/>
              <a:t>zhi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guo</a:t>
            </a:r>
            <a:r>
              <a:rPr lang="en-GB" altLang="zh-TW" dirty="0" smtClean="0"/>
              <a:t> </a:t>
            </a:r>
            <a:r>
              <a:rPr lang="zh-TW" altLang="en-US" dirty="0" smtClean="0"/>
              <a:t>吳越之國 </a:t>
            </a:r>
            <a:r>
              <a:rPr lang="en-GB" dirty="0" smtClean="0"/>
              <a:t>the states of Wu and </a:t>
            </a:r>
            <a:r>
              <a:rPr lang="en-GB" dirty="0" err="1" smtClean="0"/>
              <a:t>Yue</a:t>
            </a:r>
            <a:endParaRPr lang="en-GB" dirty="0" smtClean="0"/>
          </a:p>
          <a:p>
            <a:pPr lvl="1"/>
            <a:r>
              <a:rPr lang="en-GB" i="1" dirty="0" err="1" smtClean="0"/>
              <a:t>lin</a:t>
            </a:r>
            <a:r>
              <a:rPr lang="en-GB" i="1" dirty="0" smtClean="0"/>
              <a:t> </a:t>
            </a:r>
            <a:r>
              <a:rPr lang="en-GB" i="1" dirty="0" err="1" smtClean="0"/>
              <a:t>ren</a:t>
            </a:r>
            <a:r>
              <a:rPr lang="en-GB" i="1" dirty="0" smtClean="0"/>
              <a:t> </a:t>
            </a:r>
            <a:r>
              <a:rPr lang="en-GB" i="1" dirty="0" err="1" smtClean="0"/>
              <a:t>zhi</a:t>
            </a:r>
            <a:r>
              <a:rPr lang="en-GB" i="1" dirty="0" smtClean="0"/>
              <a:t> fu </a:t>
            </a:r>
            <a:r>
              <a:rPr lang="zh-TW" altLang="en-US" dirty="0" smtClean="0"/>
              <a:t>鄰人之父 </a:t>
            </a:r>
            <a:r>
              <a:rPr lang="en-GB" altLang="zh-TW" dirty="0" smtClean="0"/>
              <a:t>the neighbour’s father</a:t>
            </a:r>
            <a:endParaRPr lang="en-GB" i="1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subordinating particle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/>
            <a:r>
              <a:rPr lang="en-GB" dirty="0" smtClean="0"/>
              <a:t>Part of a whole</a:t>
            </a:r>
          </a:p>
          <a:p>
            <a:pPr lvl="1"/>
            <a:r>
              <a:rPr lang="en-GB" i="1" dirty="0" smtClean="0"/>
              <a:t>san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yi</a:t>
            </a:r>
            <a:r>
              <a:rPr lang="en-GB" dirty="0" smtClean="0"/>
              <a:t> </a:t>
            </a:r>
            <a:r>
              <a:rPr lang="en-GB" dirty="0" err="1" smtClean="0"/>
              <a:t>三之一</a:t>
            </a:r>
            <a:r>
              <a:rPr lang="en-GB" dirty="0" smtClean="0"/>
              <a:t>[one of three:] one third</a:t>
            </a:r>
          </a:p>
          <a:p>
            <a:pPr lvl="1"/>
            <a:r>
              <a:rPr lang="en-GB" i="1" dirty="0" err="1" smtClean="0"/>
              <a:t>wu</a:t>
            </a:r>
            <a:r>
              <a:rPr lang="en-GB" i="1" dirty="0" smtClean="0"/>
              <a:t> fen </a:t>
            </a:r>
            <a:r>
              <a:rPr lang="en-GB" i="1" dirty="0" err="1" smtClean="0"/>
              <a:t>zhi</a:t>
            </a:r>
            <a:r>
              <a:rPr lang="en-GB" i="1" dirty="0" smtClean="0"/>
              <a:t> san</a:t>
            </a:r>
            <a:r>
              <a:rPr lang="en-GB" dirty="0" smtClean="0"/>
              <a:t> </a:t>
            </a:r>
            <a:r>
              <a:rPr lang="en-GB" dirty="0" err="1" smtClean="0"/>
              <a:t>五分之三</a:t>
            </a:r>
            <a:r>
              <a:rPr lang="en-GB" dirty="0" smtClean="0"/>
              <a:t>[three of five parts:] three fifths</a:t>
            </a:r>
          </a:p>
          <a:p>
            <a:r>
              <a:rPr lang="en-GB" dirty="0" smtClean="0"/>
              <a:t>Indicating nature</a:t>
            </a:r>
          </a:p>
          <a:p>
            <a:pPr lvl="1"/>
            <a:r>
              <a:rPr lang="en-GB" i="1" dirty="0" smtClean="0"/>
              <a:t>xi </a:t>
            </a:r>
            <a:r>
              <a:rPr lang="en-GB" i="1" dirty="0" err="1" smtClean="0"/>
              <a:t>yu</a:t>
            </a:r>
            <a:r>
              <a:rPr lang="en-GB" i="1" dirty="0" smtClean="0"/>
              <a:t>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bei</a:t>
            </a:r>
            <a:r>
              <a:rPr lang="en-GB" i="1" dirty="0" smtClean="0"/>
              <a:t> </a:t>
            </a:r>
            <a:r>
              <a:rPr lang="en-GB" dirty="0" err="1" smtClean="0"/>
              <a:t>犀玉之杯</a:t>
            </a:r>
            <a:r>
              <a:rPr lang="en-GB" dirty="0" smtClean="0"/>
              <a:t> goblet made from rhinoceros horn and jade</a:t>
            </a:r>
          </a:p>
          <a:p>
            <a:pPr lvl="1"/>
            <a:r>
              <a:rPr lang="en-GB" altLang="zh-CN" i="1" dirty="0" err="1" smtClean="0"/>
              <a:t>gu</a:t>
            </a:r>
            <a:r>
              <a:rPr lang="en-GB" altLang="zh-CN" i="1" dirty="0" smtClean="0"/>
              <a:t> [</a:t>
            </a:r>
            <a:r>
              <a:rPr lang="en-GB" altLang="zh-CN" i="1" dirty="0" err="1" smtClean="0"/>
              <a:t>zhi</a:t>
            </a:r>
            <a:r>
              <a:rPr lang="en-GB" altLang="zh-CN" i="1" dirty="0" smtClean="0"/>
              <a:t>] </a:t>
            </a:r>
            <a:r>
              <a:rPr lang="en-GB" altLang="zh-CN" i="1" dirty="0" err="1" smtClean="0"/>
              <a:t>ren</a:t>
            </a:r>
            <a:r>
              <a:rPr lang="en-GB" altLang="zh-CN" dirty="0" smtClean="0"/>
              <a:t> </a:t>
            </a:r>
            <a:r>
              <a:rPr lang="zh-CN" altLang="en-US" dirty="0" smtClean="0"/>
              <a:t>古人 </a:t>
            </a:r>
            <a:r>
              <a:rPr lang="en-US" altLang="zh-CN" dirty="0" smtClean="0"/>
              <a:t>/ </a:t>
            </a:r>
            <a:r>
              <a:rPr lang="zh-CN" altLang="en-US" dirty="0" smtClean="0"/>
              <a:t>古之人 </a:t>
            </a:r>
            <a:r>
              <a:rPr lang="en-GB" dirty="0" smtClean="0"/>
              <a:t>the men of antiquity</a:t>
            </a:r>
          </a:p>
          <a:p>
            <a:r>
              <a:rPr lang="en-GB" dirty="0" smtClean="0"/>
              <a:t>Logical subject (</a:t>
            </a:r>
            <a:r>
              <a:rPr lang="en-GB" dirty="0" err="1" smtClean="0"/>
              <a:t>genetivus</a:t>
            </a:r>
            <a:r>
              <a:rPr lang="en-GB" dirty="0" smtClean="0"/>
              <a:t> </a:t>
            </a:r>
            <a:r>
              <a:rPr lang="en-GB" dirty="0" err="1" smtClean="0"/>
              <a:t>subjectivus</a:t>
            </a:r>
            <a:r>
              <a:rPr lang="en-GB" dirty="0" smtClean="0"/>
              <a:t>)</a:t>
            </a:r>
          </a:p>
          <a:p>
            <a:pPr lvl="1"/>
            <a:r>
              <a:rPr lang="en-GB" altLang="zh-CN" i="1" dirty="0" err="1" smtClean="0"/>
              <a:t>fumu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zhi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ai</a:t>
            </a:r>
            <a:r>
              <a:rPr lang="en-GB" altLang="zh-CN" dirty="0" smtClean="0"/>
              <a:t> </a:t>
            </a:r>
            <a:r>
              <a:rPr lang="zh-CN" altLang="en-US" dirty="0" smtClean="0"/>
              <a:t>父母之愛 </a:t>
            </a:r>
            <a:r>
              <a:rPr lang="en-US" altLang="zh-CN" dirty="0" smtClean="0"/>
              <a:t>[</a:t>
            </a:r>
            <a:r>
              <a:rPr lang="en-GB" dirty="0" smtClean="0"/>
              <a:t>the love of parents:] parental love</a:t>
            </a:r>
          </a:p>
          <a:p>
            <a:r>
              <a:rPr lang="en-GB" dirty="0" smtClean="0"/>
              <a:t>Logical object (</a:t>
            </a:r>
            <a:r>
              <a:rPr lang="en-GB" dirty="0" err="1" smtClean="0"/>
              <a:t>genetivus</a:t>
            </a:r>
            <a:r>
              <a:rPr lang="en-GB" dirty="0" smtClean="0"/>
              <a:t> </a:t>
            </a:r>
            <a:r>
              <a:rPr lang="en-GB" dirty="0" err="1" smtClean="0"/>
              <a:t>objectivus</a:t>
            </a:r>
            <a:r>
              <a:rPr lang="en-GB" dirty="0" smtClean="0"/>
              <a:t>)</a:t>
            </a:r>
          </a:p>
          <a:p>
            <a:pPr lvl="1"/>
            <a:r>
              <a:rPr lang="en-GB" altLang="zh-CN" i="1" dirty="0" err="1" smtClean="0"/>
              <a:t>guo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zhi</a:t>
            </a:r>
            <a:r>
              <a:rPr lang="en-GB" altLang="zh-CN" i="1" dirty="0" smtClean="0"/>
              <a:t> li</a:t>
            </a:r>
            <a:r>
              <a:rPr lang="en-GB" altLang="zh-CN" dirty="0" smtClean="0"/>
              <a:t> </a:t>
            </a:r>
            <a:r>
              <a:rPr lang="zh-CN" altLang="en-US" dirty="0" smtClean="0"/>
              <a:t>國之利 </a:t>
            </a:r>
            <a:r>
              <a:rPr lang="en-GB" dirty="0" smtClean="0"/>
              <a:t>benefits for the state</a:t>
            </a:r>
          </a:p>
          <a:p>
            <a:pPr lvl="1"/>
            <a:r>
              <a:rPr lang="en-GB" i="1" dirty="0" err="1" smtClean="0"/>
              <a:t>tianxia</a:t>
            </a:r>
            <a:r>
              <a:rPr lang="en-GB" i="1" dirty="0" smtClean="0"/>
              <a:t>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hai</a:t>
            </a:r>
            <a:r>
              <a:rPr lang="en-GB" dirty="0" smtClean="0"/>
              <a:t> </a:t>
            </a:r>
            <a:r>
              <a:rPr lang="en-GB" dirty="0" err="1" smtClean="0"/>
              <a:t>天下之害</a:t>
            </a:r>
            <a:r>
              <a:rPr lang="en-GB" dirty="0" smtClean="0"/>
              <a:t> harm for the realm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subordinating particle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4.</a:t>
            </a:r>
            <a:r>
              <a:rPr lang="en-GB" i="1" dirty="0" smtClean="0"/>
              <a:t>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 </a:t>
            </a:r>
            <a:r>
              <a:rPr lang="en-GB" altLang="zh-CN" dirty="0" smtClean="0"/>
              <a:t>subordinates whole sentences</a:t>
            </a:r>
            <a:endParaRPr lang="en-GB" dirty="0" smtClean="0"/>
          </a:p>
          <a:p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 </a:t>
            </a:r>
            <a:r>
              <a:rPr lang="en-GB" dirty="0" smtClean="0"/>
              <a:t>transforms an independent sentence or phrase into part of a sentence.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Example:</a:t>
            </a:r>
          </a:p>
          <a:p>
            <a:r>
              <a:rPr lang="zh-CN" altLang="en-US" dirty="0" smtClean="0"/>
              <a:t>物之不齊，物之情也。</a:t>
            </a:r>
            <a:r>
              <a:rPr lang="en-GB" dirty="0" smtClean="0"/>
              <a:t>Wu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bu</a:t>
            </a:r>
            <a:r>
              <a:rPr lang="en-GB" dirty="0" smtClean="0"/>
              <a:t> </a:t>
            </a:r>
            <a:r>
              <a:rPr lang="en-GB" dirty="0" err="1" smtClean="0"/>
              <a:t>qi</a:t>
            </a:r>
            <a:r>
              <a:rPr lang="en-GB" dirty="0" smtClean="0"/>
              <a:t>, </a:t>
            </a:r>
            <a:r>
              <a:rPr lang="en-GB" dirty="0" err="1" smtClean="0"/>
              <a:t>wu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qing</a:t>
            </a:r>
            <a:r>
              <a:rPr lang="en-GB" dirty="0" smtClean="0"/>
              <a:t> ye.</a:t>
            </a:r>
          </a:p>
          <a:p>
            <a:r>
              <a:rPr lang="en-GB" sz="2800" dirty="0" smtClean="0"/>
              <a:t>‘Things being unequal is their nature.’</a:t>
            </a:r>
          </a:p>
          <a:p>
            <a:endParaRPr lang="en-GB" dirty="0" smtClean="0"/>
          </a:p>
          <a:p>
            <a:r>
              <a:rPr lang="en-GB" dirty="0" smtClean="0"/>
              <a:t>By inserting </a:t>
            </a:r>
            <a:r>
              <a:rPr lang="zh-CN" altLang="en-US" dirty="0" smtClean="0"/>
              <a:t>之</a:t>
            </a:r>
            <a:r>
              <a:rPr lang="en-US" altLang="zh-CN" dirty="0" smtClean="0"/>
              <a:t>, </a:t>
            </a:r>
            <a:r>
              <a:rPr lang="en-GB" dirty="0" smtClean="0"/>
              <a:t>the phrase </a:t>
            </a:r>
            <a:r>
              <a:rPr lang="zh-CN" altLang="en-US" dirty="0" smtClean="0"/>
              <a:t>物不齊 </a:t>
            </a:r>
            <a:r>
              <a:rPr lang="en-US" altLang="zh-CN" dirty="0" smtClean="0"/>
              <a:t>(“</a:t>
            </a:r>
            <a:r>
              <a:rPr lang="en-GB" dirty="0" smtClean="0"/>
              <a:t>things are not equal”) becomes part A of the nominal sentence (A -- B</a:t>
            </a:r>
            <a:r>
              <a:rPr lang="zh-CN" altLang="en-US" dirty="0" smtClean="0"/>
              <a:t>也</a:t>
            </a:r>
            <a:r>
              <a:rPr lang="en-US" altLang="zh-CN" dirty="0" smtClean="0"/>
              <a:t>). “</a:t>
            </a:r>
            <a:r>
              <a:rPr lang="en-GB" dirty="0" smtClean="0"/>
              <a:t>As for things being unequal (topic), it is their nature (comment).”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200" i="1" dirty="0" err="1" smtClean="0"/>
              <a:t>Shidong</a:t>
            </a:r>
            <a:r>
              <a:rPr lang="en-GB" altLang="zh-CN" sz="3200" i="1" dirty="0" smtClean="0"/>
              <a:t> </a:t>
            </a:r>
            <a:r>
              <a:rPr lang="en-GB" altLang="zh-CN" sz="3200" i="1" dirty="0" err="1" smtClean="0"/>
              <a:t>yongfa</a:t>
            </a:r>
            <a:r>
              <a:rPr lang="en-GB" altLang="zh-CN" sz="3200" i="1" dirty="0" smtClean="0"/>
              <a:t> </a:t>
            </a:r>
            <a:r>
              <a:rPr lang="zh-CN" altLang="en-US" sz="3200" dirty="0" smtClean="0"/>
              <a:t>使</a:t>
            </a:r>
            <a:r>
              <a:rPr lang="zh-CN" altLang="en-US" sz="3200" dirty="0" smtClean="0"/>
              <a:t>動用法</a:t>
            </a:r>
            <a:r>
              <a:rPr lang="en-GB" altLang="zh-CN" sz="3200" dirty="0" smtClean="0"/>
              <a:t> (causative verb)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When </a:t>
            </a:r>
            <a:r>
              <a:rPr lang="en-GB" dirty="0" smtClean="0"/>
              <a:t>intransitive verbs have an object, the verb must be understood in a causative (make x to be y) or putative sense (consider X as Y)</a:t>
            </a:r>
            <a:endParaRPr lang="en-GB" dirty="0" smtClean="0"/>
          </a:p>
          <a:p>
            <a:r>
              <a:rPr lang="en-GB" dirty="0" smtClean="0"/>
              <a:t>Intransitive </a:t>
            </a:r>
            <a:r>
              <a:rPr lang="en-GB" dirty="0" smtClean="0"/>
              <a:t>verb + direct object: causative phrase </a:t>
            </a:r>
            <a:r>
              <a:rPr lang="en-GB" dirty="0" smtClean="0">
                <a:sym typeface="Wingdings" pitchFamily="2" charset="2"/>
              </a:rPr>
              <a:t> “to cause </a:t>
            </a:r>
            <a:r>
              <a:rPr lang="en-GB" dirty="0" err="1" smtClean="0">
                <a:sym typeface="Wingdings" pitchFamily="2" charset="2"/>
              </a:rPr>
              <a:t>sth</a:t>
            </a:r>
            <a:r>
              <a:rPr lang="en-GB" dirty="0" smtClean="0">
                <a:sym typeface="Wingdings" pitchFamily="2" charset="2"/>
              </a:rPr>
              <a:t>./sb. to do or happen”</a:t>
            </a:r>
          </a:p>
          <a:p>
            <a:r>
              <a:rPr lang="zh-CN" altLang="en-US" dirty="0" smtClean="0">
                <a:sym typeface="Wingdings" pitchFamily="2" charset="2"/>
              </a:rPr>
              <a:t>亡 </a:t>
            </a:r>
            <a:r>
              <a:rPr lang="en-GB" altLang="zh-CN" dirty="0" smtClean="0">
                <a:sym typeface="Wingdings" pitchFamily="2" charset="2"/>
              </a:rPr>
              <a:t>“to go, depart, leave”</a:t>
            </a:r>
          </a:p>
          <a:p>
            <a:r>
              <a:rPr lang="zh-CN" altLang="en-US" dirty="0" smtClean="0">
                <a:sym typeface="Wingdings" pitchFamily="2" charset="2"/>
              </a:rPr>
              <a:t>亡其財</a:t>
            </a:r>
            <a:r>
              <a:rPr lang="en-GB" altLang="zh-CN" dirty="0" smtClean="0">
                <a:sym typeface="Wingdings" pitchFamily="2" charset="2"/>
              </a:rPr>
              <a:t> “</a:t>
            </a:r>
            <a:r>
              <a:rPr lang="en-GB" altLang="zh-CN" dirty="0" err="1" smtClean="0">
                <a:sym typeface="Wingdings" pitchFamily="2" charset="2"/>
              </a:rPr>
              <a:t>sth</a:t>
            </a:r>
            <a:r>
              <a:rPr lang="en-GB" altLang="zh-CN" dirty="0" smtClean="0">
                <a:sym typeface="Wingdings" pitchFamily="2" charset="2"/>
              </a:rPr>
              <a:t>. caused his fortune to disappear”; “</a:t>
            </a:r>
            <a:r>
              <a:rPr lang="en-GB" altLang="zh-CN" dirty="0" err="1" smtClean="0">
                <a:sym typeface="Wingdings" pitchFamily="2" charset="2"/>
              </a:rPr>
              <a:t>sth</a:t>
            </a:r>
            <a:r>
              <a:rPr lang="en-GB" altLang="zh-CN" dirty="0" smtClean="0">
                <a:sym typeface="Wingdings" pitchFamily="2" charset="2"/>
              </a:rPr>
              <a:t>. caused the loss of his fortune”; “</a:t>
            </a:r>
            <a:r>
              <a:rPr lang="en-GB" altLang="zh-CN" dirty="0" err="1" smtClean="0">
                <a:sym typeface="Wingdings" pitchFamily="2" charset="2"/>
              </a:rPr>
              <a:t>sth</a:t>
            </a:r>
            <a:r>
              <a:rPr lang="en-GB" altLang="zh-CN" dirty="0" smtClean="0">
                <a:sym typeface="Wingdings" pitchFamily="2" charset="2"/>
              </a:rPr>
              <a:t>. made his wealth disappear”</a:t>
            </a:r>
          </a:p>
          <a:p>
            <a:pPr>
              <a:buNone/>
            </a:pPr>
            <a:r>
              <a:rPr lang="en-GB" altLang="zh-CN" dirty="0" smtClean="0">
                <a:sym typeface="Wingdings" pitchFamily="2" charset="2"/>
              </a:rPr>
              <a:t> This use of an intransitive verb is called </a:t>
            </a:r>
            <a:r>
              <a:rPr lang="en-GB" altLang="zh-CN" i="1" dirty="0" err="1" smtClean="0">
                <a:sym typeface="Wingdings" pitchFamily="2" charset="2"/>
              </a:rPr>
              <a:t>shidong</a:t>
            </a:r>
            <a:r>
              <a:rPr lang="en-GB" altLang="zh-CN" i="1" dirty="0" smtClean="0">
                <a:sym typeface="Wingdings" pitchFamily="2" charset="2"/>
              </a:rPr>
              <a:t> </a:t>
            </a:r>
            <a:r>
              <a:rPr lang="en-GB" altLang="zh-CN" i="1" dirty="0" err="1" smtClean="0">
                <a:sym typeface="Wingdings" pitchFamily="2" charset="2"/>
              </a:rPr>
              <a:t>yongfa</a:t>
            </a:r>
            <a:r>
              <a:rPr lang="en-GB" altLang="zh-CN" i="1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使動用法 </a:t>
            </a:r>
            <a:r>
              <a:rPr lang="en-GB" altLang="zh-CN" dirty="0" smtClean="0"/>
              <a:t>in Chinese</a:t>
            </a:r>
            <a:endParaRPr lang="en-GB" altLang="zh-CN" dirty="0" smtClean="0">
              <a:sym typeface="Wingdings" pitchFamily="2" charset="2"/>
            </a:endParaRPr>
          </a:p>
          <a:p>
            <a:pPr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i="1" dirty="0" err="1" smtClean="0"/>
              <a:t>y</a:t>
            </a:r>
            <a:r>
              <a:rPr lang="en-GB" altLang="zh-CN" i="1" dirty="0" err="1" smtClean="0"/>
              <a:t>idong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yongfa</a:t>
            </a:r>
            <a:r>
              <a:rPr lang="en-GB" altLang="zh-CN" dirty="0" smtClean="0"/>
              <a:t> </a:t>
            </a:r>
            <a:r>
              <a:rPr lang="zh-CN" altLang="en-US" dirty="0" smtClean="0"/>
              <a:t>意</a:t>
            </a:r>
            <a:r>
              <a:rPr lang="zh-CN" altLang="en-US" dirty="0" smtClean="0"/>
              <a:t>動用</a:t>
            </a:r>
            <a:r>
              <a:rPr lang="zh-CN" altLang="en-US" dirty="0" smtClean="0"/>
              <a:t>法 </a:t>
            </a:r>
            <a:r>
              <a:rPr lang="en-GB" altLang="zh-CN" dirty="0" smtClean="0"/>
              <a:t>putative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Intransitive verb expressing a value statement or judgement + direct object: “</a:t>
            </a:r>
            <a:r>
              <a:rPr lang="en-GB" dirty="0" smtClean="0">
                <a:sym typeface="Wingdings" pitchFamily="2" charset="2"/>
              </a:rPr>
              <a:t>to regard </a:t>
            </a:r>
            <a:r>
              <a:rPr lang="en-GB" dirty="0" err="1" smtClean="0">
                <a:sym typeface="Wingdings" pitchFamily="2" charset="2"/>
              </a:rPr>
              <a:t>sth</a:t>
            </a:r>
            <a:r>
              <a:rPr lang="en-GB" dirty="0" smtClean="0">
                <a:sym typeface="Wingdings" pitchFamily="2" charset="2"/>
              </a:rPr>
              <a:t>./sb. as” or “to take </a:t>
            </a:r>
            <a:r>
              <a:rPr lang="en-GB" dirty="0" err="1" smtClean="0">
                <a:sym typeface="Wingdings" pitchFamily="2" charset="2"/>
              </a:rPr>
              <a:t>sth</a:t>
            </a:r>
            <a:r>
              <a:rPr lang="en-GB" dirty="0" smtClean="0">
                <a:sym typeface="Wingdings" pitchFamily="2" charset="2"/>
              </a:rPr>
              <a:t>./sb. to be”</a:t>
            </a:r>
          </a:p>
          <a:p>
            <a:r>
              <a:rPr lang="zh-CN" altLang="en-US" dirty="0" smtClean="0">
                <a:sym typeface="Wingdings" pitchFamily="2" charset="2"/>
              </a:rPr>
              <a:t>智</a:t>
            </a:r>
            <a:r>
              <a:rPr lang="en-GB" altLang="zh-CN" dirty="0" smtClean="0">
                <a:sym typeface="Wingdings" pitchFamily="2" charset="2"/>
              </a:rPr>
              <a:t> “to be wise”</a:t>
            </a:r>
          </a:p>
          <a:p>
            <a:r>
              <a:rPr lang="zh-CN" altLang="en-US" dirty="0" smtClean="0">
                <a:sym typeface="Wingdings" pitchFamily="2" charset="2"/>
              </a:rPr>
              <a:t>智其子</a:t>
            </a:r>
            <a:r>
              <a:rPr lang="en-GB" altLang="zh-CN" dirty="0" smtClean="0">
                <a:sym typeface="Wingdings" pitchFamily="2" charset="2"/>
              </a:rPr>
              <a:t> “to regard his son as wise”</a:t>
            </a:r>
          </a:p>
          <a:p>
            <a:r>
              <a:rPr lang="zh-CN" altLang="en-US" dirty="0" smtClean="0">
                <a:sym typeface="Wingdings" pitchFamily="2" charset="2"/>
              </a:rPr>
              <a:t>貴</a:t>
            </a:r>
            <a:r>
              <a:rPr lang="en-GB" altLang="zh-CN" dirty="0" smtClean="0">
                <a:sym typeface="Wingdings" pitchFamily="2" charset="2"/>
              </a:rPr>
              <a:t> </a:t>
            </a:r>
            <a:r>
              <a:rPr lang="en-GB" altLang="zh-CN" i="1" dirty="0" err="1" smtClean="0">
                <a:sym typeface="Wingdings" pitchFamily="2" charset="2"/>
              </a:rPr>
              <a:t>gui</a:t>
            </a:r>
            <a:r>
              <a:rPr lang="en-GB" altLang="zh-CN" dirty="0" smtClean="0">
                <a:sym typeface="Wingdings" pitchFamily="2" charset="2"/>
              </a:rPr>
              <a:t> “expensive, to be valuable”</a:t>
            </a:r>
          </a:p>
          <a:p>
            <a:r>
              <a:rPr lang="zh-CN" altLang="en-US" dirty="0" smtClean="0">
                <a:sym typeface="Wingdings" pitchFamily="2" charset="2"/>
              </a:rPr>
              <a:t>他貴其智 </a:t>
            </a:r>
            <a:r>
              <a:rPr lang="en-GB" altLang="zh-CN" dirty="0" smtClean="0">
                <a:sym typeface="Wingdings" pitchFamily="2" charset="2"/>
              </a:rPr>
              <a:t>“He regards his wisdom as valuable”  “He values/valued his wisdom”.</a:t>
            </a:r>
            <a:endParaRPr lang="en-GB" dirty="0" smtClean="0">
              <a:sym typeface="Wingdings" pitchFamily="2" charset="2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Song you fu </a:t>
            </a:r>
            <a:r>
              <a:rPr lang="en-GB" i="1" dirty="0" err="1" smtClean="0"/>
              <a:t>ren</a:t>
            </a:r>
            <a:r>
              <a:rPr lang="en-GB" i="1" dirty="0" smtClean="0"/>
              <a:t> </a:t>
            </a:r>
            <a:r>
              <a:rPr lang="zh-TW" altLang="en-US" dirty="0" smtClean="0"/>
              <a:t>宋有富人 </a:t>
            </a:r>
            <a:r>
              <a:rPr lang="en-GB" altLang="zh-TW" dirty="0" smtClean="0"/>
              <a:t>(</a:t>
            </a:r>
            <a:r>
              <a:rPr lang="en-GB" altLang="zh-TW" i="1" dirty="0" smtClean="0"/>
              <a:t>Han </a:t>
            </a:r>
            <a:r>
              <a:rPr lang="en-GB" altLang="zh-TW" i="1" dirty="0" err="1" smtClean="0"/>
              <a:t>Feizi</a:t>
            </a:r>
            <a:r>
              <a:rPr lang="en-GB" altLang="zh-TW" dirty="0" smtClean="0"/>
              <a:t>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宋有富人，天雨牆壞。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其子曰：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不築，必將有盜。</a:t>
            </a:r>
            <a:r>
              <a:rPr lang="en-US" altLang="zh-TW" dirty="0" smtClean="0"/>
              <a:t>』</a:t>
            </a:r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其鄰人之父亦云。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暮而果大亡其財。</a:t>
            </a:r>
            <a:r>
              <a:rPr lang="zh-CN" altLang="en-US" sz="1400" dirty="0" smtClean="0"/>
              <a:t>此夕盜至故大亡也。</a:t>
            </a:r>
            <a:endParaRPr lang="en-GB" altLang="zh-TW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其家甚智其子，而疑鄰人之父。</a:t>
            </a:r>
            <a:endParaRPr lang="en-US" altLang="zh-TW" dirty="0" smtClean="0"/>
          </a:p>
          <a:p>
            <a:pPr marL="514350" indent="-514350">
              <a:buNone/>
            </a:pP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Song you fu </a:t>
            </a:r>
            <a:r>
              <a:rPr lang="en-GB" dirty="0" err="1" smtClean="0"/>
              <a:t>ren</a:t>
            </a:r>
            <a:r>
              <a:rPr lang="en-GB" dirty="0" smtClean="0"/>
              <a:t>, </a:t>
            </a:r>
            <a:r>
              <a:rPr lang="en-GB" dirty="0" err="1" smtClean="0"/>
              <a:t>tian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de-DE" dirty="0" smtClean="0"/>
              <a:t>ü qiang huai.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/>
              <a:t>Qi yi yue: </a:t>
            </a:r>
            <a:r>
              <a:rPr lang="en-GB" dirty="0" smtClean="0"/>
              <a:t>‘Bu zhu, bi </a:t>
            </a:r>
            <a:r>
              <a:rPr lang="en-GB" dirty="0" err="1" smtClean="0"/>
              <a:t>jiang</a:t>
            </a:r>
            <a:r>
              <a:rPr lang="en-GB" dirty="0" smtClean="0"/>
              <a:t> you </a:t>
            </a:r>
            <a:r>
              <a:rPr lang="en-GB" dirty="0" err="1" smtClean="0"/>
              <a:t>dao</a:t>
            </a:r>
            <a:r>
              <a:rPr lang="en-GB" dirty="0" smtClean="0"/>
              <a:t>.’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lin</a:t>
            </a:r>
            <a:r>
              <a:rPr lang="en-GB" dirty="0" smtClean="0"/>
              <a:t> </a:t>
            </a:r>
            <a:r>
              <a:rPr lang="en-GB" dirty="0" err="1" smtClean="0"/>
              <a:t>ren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fu </a:t>
            </a:r>
            <a:r>
              <a:rPr lang="en-GB" dirty="0" err="1" smtClean="0"/>
              <a:t>yi</a:t>
            </a:r>
            <a:r>
              <a:rPr lang="en-GB" dirty="0" smtClean="0"/>
              <a:t> </a:t>
            </a:r>
            <a:r>
              <a:rPr lang="en-GB" dirty="0" err="1" smtClean="0"/>
              <a:t>yun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Mu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guo</a:t>
            </a:r>
            <a:r>
              <a:rPr lang="en-GB" dirty="0" smtClean="0"/>
              <a:t> </a:t>
            </a:r>
            <a:r>
              <a:rPr lang="en-GB" dirty="0" err="1" smtClean="0"/>
              <a:t>da</a:t>
            </a:r>
            <a:r>
              <a:rPr lang="en-GB" dirty="0" smtClean="0"/>
              <a:t> wang </a:t>
            </a: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cai</a:t>
            </a:r>
            <a:r>
              <a:rPr lang="en-GB" dirty="0" smtClean="0"/>
              <a:t>. </a:t>
            </a:r>
            <a:r>
              <a:rPr lang="en-GB" sz="1400" dirty="0" err="1" smtClean="0"/>
              <a:t>Ci</a:t>
            </a:r>
            <a:r>
              <a:rPr lang="en-GB" sz="1400" dirty="0" smtClean="0"/>
              <a:t> xi </a:t>
            </a:r>
            <a:r>
              <a:rPr lang="en-GB" sz="1400" dirty="0" err="1" smtClean="0"/>
              <a:t>dao</a:t>
            </a:r>
            <a:r>
              <a:rPr lang="en-GB" sz="1400" dirty="0" smtClean="0"/>
              <a:t> </a:t>
            </a:r>
            <a:r>
              <a:rPr lang="en-GB" sz="1400" dirty="0" err="1" smtClean="0"/>
              <a:t>zhi</a:t>
            </a:r>
            <a:r>
              <a:rPr lang="en-GB" sz="1400" dirty="0" smtClean="0"/>
              <a:t> </a:t>
            </a:r>
            <a:r>
              <a:rPr lang="en-GB" sz="1400" dirty="0" err="1" smtClean="0"/>
              <a:t>gu</a:t>
            </a:r>
            <a:r>
              <a:rPr lang="en-GB" sz="1400" dirty="0" smtClean="0"/>
              <a:t> </a:t>
            </a:r>
            <a:r>
              <a:rPr lang="en-GB" sz="1400" dirty="0" err="1" smtClean="0"/>
              <a:t>da</a:t>
            </a:r>
            <a:r>
              <a:rPr lang="en-GB" sz="1400" dirty="0" smtClean="0"/>
              <a:t> wang ye.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jia</a:t>
            </a:r>
            <a:r>
              <a:rPr lang="en-GB" dirty="0" smtClean="0"/>
              <a:t> </a:t>
            </a:r>
            <a:r>
              <a:rPr lang="en-GB" dirty="0" err="1" smtClean="0"/>
              <a:t>shen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zi</a:t>
            </a:r>
            <a:r>
              <a:rPr lang="en-GB" dirty="0" smtClean="0"/>
              <a:t>,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yi</a:t>
            </a:r>
            <a:r>
              <a:rPr lang="en-GB" dirty="0" smtClean="0"/>
              <a:t> </a:t>
            </a:r>
            <a:r>
              <a:rPr lang="en-GB" dirty="0" err="1" smtClean="0"/>
              <a:t>lin</a:t>
            </a:r>
            <a:r>
              <a:rPr lang="en-GB" dirty="0" smtClean="0"/>
              <a:t> </a:t>
            </a:r>
            <a:r>
              <a:rPr lang="en-GB" dirty="0" err="1" smtClean="0"/>
              <a:t>ren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fu.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252</TotalTime>
  <Words>1085</Words>
  <Application>Microsoft Office PowerPoint</Application>
  <PresentationFormat>On-screen Show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Origin</vt:lpstr>
      <vt:lpstr>Lesson 2 Parts of Speech</vt:lpstr>
      <vt:lpstr>Word classes</vt:lpstr>
      <vt:lpstr>Subordination and Co-ordination</vt:lpstr>
      <vt:lpstr>Song you fu ren 宋有富人 (Han Feizi)</vt:lpstr>
      <vt:lpstr>Uses of zhi 之</vt:lpstr>
      <vt:lpstr>The subordinating particle zhi 之</vt:lpstr>
      <vt:lpstr>The subordinating particle zhi 之</vt:lpstr>
      <vt:lpstr>The subordinating particle zhi 之</vt:lpstr>
      <vt:lpstr>Shidong yongfa 使動用法 (causative verb)</vt:lpstr>
      <vt:lpstr>yidong yongfa 意動用法 putative usage</vt:lpstr>
      <vt:lpstr>Song you fu ren 宋有富人 (Han Feizi)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34</cp:revision>
  <dcterms:created xsi:type="dcterms:W3CDTF">2012-02-02T07:21:05Z</dcterms:created>
  <dcterms:modified xsi:type="dcterms:W3CDTF">2012-03-25T17:54:03Z</dcterms:modified>
</cp:coreProperties>
</file>