
<file path=[Content_Types].xml><?xml version="1.0" encoding="utf-8"?>
<Types xmlns="http://schemas.openxmlformats.org/package/2006/content-types"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gif" ContentType="image/gif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7"/>
  </p:notesMasterIdLst>
  <p:sldIdLst>
    <p:sldId id="264" r:id="rId3"/>
    <p:sldId id="423" r:id="rId4"/>
    <p:sldId id="325" r:id="rId5"/>
    <p:sldId id="301" r:id="rId6"/>
    <p:sldId id="328" r:id="rId8"/>
    <p:sldId id="414" r:id="rId9"/>
    <p:sldId id="384" r:id="rId10"/>
    <p:sldId id="355" r:id="rId11"/>
    <p:sldId id="422" r:id="rId12"/>
    <p:sldId id="424" r:id="rId13"/>
    <p:sldId id="358" r:id="rId14"/>
    <p:sldId id="436" r:id="rId15"/>
    <p:sldId id="385" r:id="rId16"/>
    <p:sldId id="416" r:id="rId1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notesMaster" Target="notesMasters/notes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中国龙，美国鹰，俄罗斯熊，英国狮子，法国公鸡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龙字的演变。写一下龙字。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世界各地都有龙的故事。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中国有很多龙的传说，中国的历史就是龙的传说的历史。有些故事中龙是好的，正义的，有些故事中龙是负面的，坏人。下边我们看一个坏人的，哪吒脑海。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>
                <a:solidFill>
                  <a:srgbClr val="009688"/>
                </a:solidFill>
                <a:ea typeface="宋体" panose="02010600030101010101" pitchFamily="2" charset="-122"/>
                <a:sym typeface="+mn-ea"/>
              </a:rPr>
              <a:t>人们还把各种美德和优秀的品质都集中到龙的身上。我们从许多故事和传说中看到∶龙是英勇善战的，它什么强暴也不怕；龙是聪明多智的，它甚至能预见未 来；龙的本领高强，它能大能小，变化多端，兴云布雨，鸣雷闪电，开河移山，法力无边；龙是富裕的，龙宫成了宝藏的集中地；龙又是正直的、能为人民著想的，为了解救人间乾旱之苦，它甚至不惜冒犯天条。在龙的身上集中了人们美好的愿望，也常把世间的杰出人物称为人中之龙，诸葛亮号称卧龙先生就是大家熟识的例子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>
                <a:sym typeface="+mn-ea"/>
              </a:rPr>
              <a:t>Chinese dragon, also known as East Asian dragon or Long, are legendary creatures in Chinese mythology,. Chinese dragons have many animal-like forms but are most commonly depicted as snake-like with four legs. 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从佛教传入中国以后，也出现了很多关于龙的不好的故事</a:t>
            </a: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龙在中国的神话故事中。能变大变小，上天入地，下海。但最大的功能是控制下雨。中国一直是农业国家，种地是人们最重要的事情，要靠水。所以能给人类带来雨水的龙就成了龙王，掌管下雨的神。</a:t>
            </a:r>
            <a:r>
              <a:rPr lang="en-US" altLang="zh-CN"/>
              <a:t>n</a:t>
            </a:r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vmlDrawing" Target="../drawings/vmlDrawing1.v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8.wmf"/><Relationship Id="rId1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vmlDrawing" Target="../drawings/vmlDrawing2.vml"/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wmf"/><Relationship Id="rId3" Type="http://schemas.openxmlformats.org/officeDocument/2006/relationships/oleObject" Target="../embeddings/oleObject2.bin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6.jpeg"/><Relationship Id="rId3" Type="http://schemas.openxmlformats.org/officeDocument/2006/relationships/image" Target="../media/image15.png"/><Relationship Id="rId2" Type="http://schemas.openxmlformats.org/officeDocument/2006/relationships/image" Target="../media/image14.GIF"/><Relationship Id="rId1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18.png"/><Relationship Id="rId2" Type="http://schemas.openxmlformats.org/officeDocument/2006/relationships/image" Target="../media/image16.jpeg"/><Relationship Id="rId1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2.png"/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6.jpeg"/><Relationship Id="rId1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25.png"/><Relationship Id="rId3" Type="http://schemas.openxmlformats.org/officeDocument/2006/relationships/tags" Target="../tags/tag5.xml"/><Relationship Id="rId2" Type="http://schemas.openxmlformats.org/officeDocument/2006/relationships/image" Target="../media/image24.png"/><Relationship Id="rId1" Type="http://schemas.openxmlformats.org/officeDocument/2006/relationships/tags" Target="../tags/tag4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image" Target="../media/image32.png"/><Relationship Id="rId8" Type="http://schemas.openxmlformats.org/officeDocument/2006/relationships/image" Target="../media/image31.png"/><Relationship Id="rId7" Type="http://schemas.openxmlformats.org/officeDocument/2006/relationships/image" Target="../media/image30.png"/><Relationship Id="rId6" Type="http://schemas.openxmlformats.org/officeDocument/2006/relationships/image" Target="../media/image18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4" Type="http://schemas.openxmlformats.org/officeDocument/2006/relationships/slideLayout" Target="../slideLayouts/slideLayout7.xml"/><Relationship Id="rId13" Type="http://schemas.openxmlformats.org/officeDocument/2006/relationships/image" Target="../media/image36.png"/><Relationship Id="rId12" Type="http://schemas.openxmlformats.org/officeDocument/2006/relationships/image" Target="../media/image35.png"/><Relationship Id="rId11" Type="http://schemas.openxmlformats.org/officeDocument/2006/relationships/image" Target="../media/image34.png"/><Relationship Id="rId10" Type="http://schemas.openxmlformats.org/officeDocument/2006/relationships/image" Target="../media/image33.png"/><Relationship Id="rId1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40.png"/><Relationship Id="rId2" Type="http://schemas.openxmlformats.org/officeDocument/2006/relationships/hyperlink" Target="&#35270;&#39057;\nezha%20naohai.mp4" TargetMode="External"/><Relationship Id="rId1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45.png"/><Relationship Id="rId1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728980" y="458470"/>
            <a:ext cx="10412095" cy="5412105"/>
          </a:xfrm>
        </p:spPr>
        <p:txBody>
          <a:bodyPr>
            <a:normAutofit fontScale="90000"/>
          </a:bodyPr>
          <a:p>
            <a:r>
              <a:rPr lang="en-US" altLang="zh-CN">
                <a:sym typeface="+mn-ea"/>
              </a:rPr>
              <a:t>1.</a:t>
            </a:r>
            <a:r>
              <a:rPr lang="zh-CN" altLang="en-US">
                <a:sym typeface="+mn-ea"/>
              </a:rPr>
              <a:t>先看看汉字龙。在中国汉字龙和龙的历史都很长。</a:t>
            </a:r>
            <a:br>
              <a:rPr lang="zh-CN" altLang="en-US">
                <a:sym typeface="+mn-ea"/>
              </a:rPr>
            </a:br>
            <a:r>
              <a:rPr lang="en-US" altLang="zh-CN">
                <a:sym typeface="+mn-ea"/>
              </a:rPr>
              <a:t>2.</a:t>
            </a:r>
            <a:r>
              <a:rPr lang="zh-CN" altLang="en-US">
                <a:sym typeface="+mn-ea"/>
              </a:rPr>
              <a:t>中国人很喜欢龙，我们</a:t>
            </a:r>
            <a:r>
              <a:rPr lang="zh-CN" altLang="en-US">
                <a:sym typeface="+mn-ea"/>
              </a:rPr>
              <a:t>龙的传人</a:t>
            </a:r>
            <a:r>
              <a:rPr lang="zh-CN" altLang="en-US">
                <a:sym typeface="+mn-ea"/>
              </a:rPr>
              <a:t>。</a:t>
            </a:r>
            <a:r>
              <a:rPr lang="zh-CN" altLang="en-US">
                <a:sym typeface="+mn-ea"/>
              </a:rPr>
              <a:t>中国有很多有关龙的神话故事。</a:t>
            </a:r>
            <a:br>
              <a:rPr lang="zh-CN" altLang="en-US">
                <a:sym typeface="+mn-ea"/>
              </a:rPr>
            </a:br>
            <a:r>
              <a:rPr lang="en-US" altLang="zh-CN">
                <a:sym typeface="+mn-ea"/>
              </a:rPr>
              <a:t>2.</a:t>
            </a:r>
            <a:r>
              <a:rPr lang="zh-CN" altLang="en-US">
                <a:sym typeface="+mn-ea"/>
              </a:rPr>
              <a:t>在中国龙是英雄，是神。</a:t>
            </a:r>
            <a:r>
              <a:rPr lang="en-US" altLang="zh-CN">
                <a:sym typeface="+mn-ea"/>
              </a:rPr>
              <a:t>2.</a:t>
            </a:r>
            <a:r>
              <a:rPr lang="zh-CN" altLang="en-US">
                <a:sym typeface="+mn-ea"/>
              </a:rPr>
              <a:t>中国龙的样子：</a:t>
            </a:r>
            <a:r>
              <a:rPr lang="en-US" altLang="zh-CN">
                <a:sym typeface="+mn-ea"/>
              </a:rPr>
              <a:t>9</a:t>
            </a:r>
            <a:r>
              <a:rPr lang="zh-CN" altLang="en-US">
                <a:sym typeface="+mn-ea"/>
              </a:rPr>
              <a:t>种动物</a:t>
            </a:r>
            <a:br>
              <a:rPr lang="zh-CN" altLang="en-US"/>
            </a:br>
            <a:r>
              <a:rPr lang="en-US" altLang="zh-CN">
                <a:sym typeface="+mn-ea"/>
              </a:rPr>
              <a:t>3.</a:t>
            </a:r>
            <a:r>
              <a:rPr lang="zh-CN" altLang="en-US">
                <a:sym typeface="+mn-ea"/>
              </a:rPr>
              <a:t>中国龙和西方龙的区别</a:t>
            </a:r>
            <a:endParaRPr lang="zh-CN" altLang="en-US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3" name="标题 1"/>
          <p:cNvSpPr>
            <a:spLocks noGrp="1"/>
          </p:cNvSpPr>
          <p:nvPr/>
        </p:nvSpPr>
        <p:spPr>
          <a:xfrm>
            <a:off x="353060" y="560070"/>
            <a:ext cx="11306175" cy="54121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buFont typeface="Arial" panose="020B0604020202020204" pitchFamily="34" charset="0"/>
              <a:buChar char="•"/>
            </a:pPr>
            <a:r>
              <a:rPr lang="zh-CN" altLang="en-US">
                <a:sym typeface="+mn-ea"/>
              </a:rPr>
              <a:t>Chinese </a:t>
            </a:r>
            <a:r>
              <a:rPr lang="en-US" altLang="zh-CN">
                <a:sym typeface="+mn-ea"/>
              </a:rPr>
              <a:t>people </a:t>
            </a:r>
            <a:r>
              <a:rPr lang="zh-CN" altLang="en-US">
                <a:sym typeface="+mn-ea"/>
              </a:rPr>
              <a:t>worship dragon</a:t>
            </a:r>
            <a:r>
              <a:rPr lang="en-US" altLang="zh-CN">
                <a:sym typeface="+mn-ea"/>
              </a:rPr>
              <a:t>s</a:t>
            </a:r>
            <a:r>
              <a:rPr lang="en-US" altLang="zh-CN">
                <a:sym typeface="+mn-ea"/>
              </a:rPr>
              <a:t>.</a:t>
            </a:r>
            <a:br>
              <a:rPr lang="en-US" altLang="zh-CN">
                <a:sym typeface="+mn-ea"/>
              </a:rPr>
            </a:br>
            <a:r>
              <a:rPr lang="en-US" altLang="zh-CN">
                <a:sym typeface="+mn-ea"/>
              </a:rPr>
              <a:t>We</a:t>
            </a:r>
            <a:r>
              <a:rPr lang="zh-CN" altLang="en-US">
                <a:sym typeface="+mn-ea"/>
              </a:rPr>
              <a:t> are proud of been called "descendants of </a:t>
            </a:r>
            <a:r>
              <a:rPr lang="en-US" altLang="zh-CN">
                <a:sym typeface="+mn-ea"/>
              </a:rPr>
              <a:t>the dragon</a:t>
            </a:r>
            <a:r>
              <a:rPr lang="zh-CN" altLang="en-US">
                <a:sym typeface="+mn-ea"/>
              </a:rPr>
              <a:t>"！</a:t>
            </a:r>
            <a:endParaRPr lang="zh-CN" altLang="en-US">
              <a:sym typeface="+mn-ea"/>
            </a:endParaRPr>
          </a:p>
          <a:p>
            <a:pPr indent="0">
              <a:buFont typeface="Arial" panose="020B0604020202020204" pitchFamily="34" charset="0"/>
            </a:pPr>
            <a:endParaRPr lang="zh-CN" altLang="en-US">
              <a:sym typeface="+mn-ea"/>
            </a:endParaRPr>
          </a:p>
          <a:p>
            <a:pPr marL="742950" indent="-742950">
              <a:buFont typeface="Arial" panose="020B0604020202020204" pitchFamily="34" charset="0"/>
              <a:buChar char="•"/>
            </a:pPr>
            <a:r>
              <a:rPr lang="en-US" altLang="zh-CN">
                <a:sym typeface="+mn-ea"/>
              </a:rPr>
              <a:t>Dragons are heros,gods</a:t>
            </a:r>
            <a:r>
              <a:rPr lang="zh-CN" altLang="en-US">
                <a:sym typeface="+mn-ea"/>
              </a:rPr>
              <a:t>。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We have many legends about dragons</a:t>
            </a:r>
            <a:r>
              <a:rPr lang="en-US" altLang="zh-CN">
                <a:sym typeface="+mn-ea"/>
              </a:rPr>
              <a:t>.</a:t>
            </a:r>
            <a:endParaRPr lang="en-US" altLang="zh-CN">
              <a:sym typeface="+mn-ea"/>
            </a:endParaRPr>
          </a:p>
          <a:p>
            <a:pPr marL="742950" indent="-742950"/>
            <a:endParaRPr lang="zh-CN" altLang="en-US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3" name="对象 2"/>
          <p:cNvGraphicFramePr/>
          <p:nvPr/>
        </p:nvGraphicFramePr>
        <p:xfrm>
          <a:off x="0" y="0"/>
          <a:ext cx="12192000" cy="68573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" name="" r:id="rId1" imgW="1487170" imgH="11650980" progId="Paint.Picture">
                  <p:embed/>
                </p:oleObj>
              </mc:Choice>
              <mc:Fallback>
                <p:oleObj name="" r:id="rId1" imgW="1487170" imgH="11650980" progId="Paint.Picture">
                  <p:embed/>
                  <p:pic>
                    <p:nvPicPr>
                      <p:cNvPr id="0" name="图片 3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192000" cy="68573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rcRect t="30781"/>
          <a:stretch>
            <a:fillRect/>
          </a:stretch>
        </p:blipFill>
        <p:spPr>
          <a:xfrm>
            <a:off x="3794760" y="2726690"/>
            <a:ext cx="3002280" cy="253174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r="20953"/>
          <a:stretch>
            <a:fillRect/>
          </a:stretch>
        </p:blipFill>
        <p:spPr>
          <a:xfrm>
            <a:off x="0" y="635"/>
            <a:ext cx="3329940" cy="6858000"/>
          </a:xfrm>
          <a:prstGeom prst="rect">
            <a:avLst/>
          </a:prstGeom>
        </p:spPr>
      </p:pic>
      <p:graphicFrame>
        <p:nvGraphicFramePr>
          <p:cNvPr id="6" name="对象 5"/>
          <p:cNvGraphicFramePr/>
          <p:nvPr/>
        </p:nvGraphicFramePr>
        <p:xfrm>
          <a:off x="7647305" y="1702435"/>
          <a:ext cx="3997325" cy="386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" name="" r:id="rId3" imgW="4838700" imgH="4770120" progId="Paint.Picture">
                  <p:embed/>
                </p:oleObj>
              </mc:Choice>
              <mc:Fallback>
                <p:oleObj name="" r:id="rId3" imgW="4838700" imgH="4770120" progId="Paint.Picture">
                  <p:embed/>
                  <p:pic>
                    <p:nvPicPr>
                      <p:cNvPr id="0" name="图片 3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647305" y="1702435"/>
                        <a:ext cx="3997325" cy="3860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rcRect b="66563"/>
          <a:stretch>
            <a:fillRect/>
          </a:stretch>
        </p:blipFill>
        <p:spPr>
          <a:xfrm>
            <a:off x="3794760" y="1600200"/>
            <a:ext cx="3002280" cy="12230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25604"/>
          <a:stretch>
            <a:fillRect/>
          </a:stretch>
        </p:blipFill>
        <p:spPr>
          <a:xfrm>
            <a:off x="758825" y="1120140"/>
            <a:ext cx="6679565" cy="4951730"/>
          </a:xfrm>
          <a:prstGeom prst="rect">
            <a:avLst/>
          </a:prstGeom>
        </p:spPr>
      </p:pic>
      <p:pic>
        <p:nvPicPr>
          <p:cNvPr id="4" name="图片 3" descr="b273e9a28f5bd41ab82cbeae2f0c88eb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5530" y="2807335"/>
            <a:ext cx="2700655" cy="270065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5725" y="1442720"/>
            <a:ext cx="2120900" cy="1166495"/>
          </a:xfrm>
          <a:prstGeom prst="rect">
            <a:avLst/>
          </a:prstGeom>
        </p:spPr>
      </p:pic>
      <p:pic>
        <p:nvPicPr>
          <p:cNvPr id="3073" name="图片 51203" descr="11267342_094244179111_2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6369"/>
          <a:stretch>
            <a:fillRect/>
          </a:stretch>
        </p:blipFill>
        <p:spPr>
          <a:xfrm>
            <a:off x="9120505" y="5604510"/>
            <a:ext cx="1976120" cy="104965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121" name="图片 48134" descr="5c47fc3a1c847bd214cecb2c"/>
          <p:cNvPicPr>
            <a:picLocks noChangeAspect="1"/>
          </p:cNvPicPr>
          <p:nvPr/>
        </p:nvPicPr>
        <p:blipFill>
          <a:blip r:embed="rId1"/>
          <a:srcRect l="8750" t="4903" r="9845" b="2810"/>
          <a:stretch>
            <a:fillRect/>
          </a:stretch>
        </p:blipFill>
        <p:spPr>
          <a:xfrm>
            <a:off x="6986270" y="0"/>
            <a:ext cx="5113020" cy="4003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3" name="图片 51203" descr="11267342_094244179111_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6369"/>
          <a:stretch>
            <a:fillRect/>
          </a:stretch>
        </p:blipFill>
        <p:spPr>
          <a:xfrm flipH="1">
            <a:off x="0" y="123190"/>
            <a:ext cx="6491605" cy="34302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3386455"/>
            <a:ext cx="5071745" cy="334708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t="6443" b="7711"/>
          <a:stretch>
            <a:fillRect/>
          </a:stretch>
        </p:blipFill>
        <p:spPr>
          <a:xfrm>
            <a:off x="5897880" y="254635"/>
            <a:ext cx="5868670" cy="283400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480" y="3733165"/>
            <a:ext cx="5669280" cy="286512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810" y="3733165"/>
            <a:ext cx="4331970" cy="283464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032760" y="3013710"/>
            <a:ext cx="668210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800">
                <a:solidFill>
                  <a:srgbClr val="FF0000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L</a:t>
            </a:r>
            <a:r>
              <a:rPr lang="zh-CN" altLang="en-US" sz="4800">
                <a:solidFill>
                  <a:srgbClr val="FF0000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egends about dragons</a:t>
            </a:r>
            <a:r>
              <a:rPr lang="en-US" altLang="zh-CN" sz="4800">
                <a:solidFill>
                  <a:srgbClr val="FF0000"/>
                </a:solidFill>
                <a:latin typeface="Berlin Sans FB Demi" panose="020E0802020502020306" charset="0"/>
                <a:cs typeface="Berlin Sans FB Demi" panose="020E0802020502020306" charset="0"/>
                <a:sym typeface="+mn-ea"/>
              </a:rPr>
              <a:t>.</a:t>
            </a:r>
            <a:endParaRPr lang="en-US" altLang="zh-CN" sz="4800">
              <a:solidFill>
                <a:srgbClr val="FF0000"/>
              </a:solidFill>
              <a:latin typeface="Berlin Sans FB Demi" panose="020E0802020502020306" charset="0"/>
              <a:cs typeface="Berlin Sans FB Demi" panose="020E0802020502020306" charset="0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480" y="250825"/>
            <a:ext cx="4656455" cy="283781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1" name="图片 2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7090" y="453390"/>
            <a:ext cx="6210300" cy="5646420"/>
          </a:xfrm>
          <a:prstGeom prst="rect">
            <a:avLst/>
          </a:prstGeom>
        </p:spPr>
      </p:pic>
      <p:pic>
        <p:nvPicPr>
          <p:cNvPr id="3073" name="图片 51203" descr="11267342_094244179111_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6369"/>
          <a:stretch>
            <a:fillRect/>
          </a:stretch>
        </p:blipFill>
        <p:spPr>
          <a:xfrm>
            <a:off x="7379335" y="1873885"/>
            <a:ext cx="3978275" cy="211328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文本框 4"/>
          <p:cNvSpPr txBox="1"/>
          <p:nvPr/>
        </p:nvSpPr>
        <p:spPr>
          <a:xfrm>
            <a:off x="7508240" y="4211955"/>
            <a:ext cx="40132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The </a:t>
            </a:r>
            <a:r>
              <a:rPr lang="en-US" altLang="zh-CN"/>
              <a:t>Chinese </a:t>
            </a:r>
            <a:r>
              <a:rPr lang="zh-CN" altLang="en-US"/>
              <a:t>dragon </a:t>
            </a:r>
            <a:r>
              <a:rPr lang="en-US" altLang="zh-CN"/>
              <a:t>owns </a:t>
            </a:r>
            <a:endParaRPr lang="en-US" altLang="zh-CN"/>
          </a:p>
          <a:p>
            <a:r>
              <a:rPr lang="en-US" altLang="zh-CN"/>
              <a:t>all the good wishes of human beings </a:t>
            </a:r>
            <a:r>
              <a:rPr lang="zh-CN" altLang="en-US"/>
              <a:t>.</a:t>
            </a:r>
            <a:endParaRPr lang="zh-CN" altLang="en-US"/>
          </a:p>
        </p:txBody>
      </p:sp>
      <p:cxnSp>
        <p:nvCxnSpPr>
          <p:cNvPr id="13" name="直接箭头连接符 12"/>
          <p:cNvCxnSpPr/>
          <p:nvPr/>
        </p:nvCxnSpPr>
        <p:spPr>
          <a:xfrm flipV="1">
            <a:off x="3329940" y="1300480"/>
            <a:ext cx="2146300" cy="965200"/>
          </a:xfrm>
          <a:prstGeom prst="straightConnector1">
            <a:avLst/>
          </a:prstGeom>
          <a:ln w="127000"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/>
        </p:nvCxnSpPr>
        <p:spPr>
          <a:xfrm>
            <a:off x="3037840" y="1300480"/>
            <a:ext cx="2397760" cy="4409440"/>
          </a:xfrm>
          <a:prstGeom prst="straightConnector1">
            <a:avLst/>
          </a:prstGeom>
          <a:ln w="127000"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/>
          <p:nvPr/>
        </p:nvCxnSpPr>
        <p:spPr>
          <a:xfrm flipV="1">
            <a:off x="3367405" y="2407920"/>
            <a:ext cx="2146300" cy="965200"/>
          </a:xfrm>
          <a:prstGeom prst="straightConnector1">
            <a:avLst/>
          </a:prstGeom>
          <a:ln w="127000"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 flipV="1">
            <a:off x="3329940" y="3464560"/>
            <a:ext cx="2146300" cy="965200"/>
          </a:xfrm>
          <a:prstGeom prst="straightConnector1">
            <a:avLst/>
          </a:prstGeom>
          <a:ln w="127000"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箭头连接符 19"/>
          <p:cNvCxnSpPr/>
          <p:nvPr/>
        </p:nvCxnSpPr>
        <p:spPr>
          <a:xfrm flipV="1">
            <a:off x="3367405" y="4531360"/>
            <a:ext cx="2146300" cy="965200"/>
          </a:xfrm>
          <a:prstGeom prst="straightConnector1">
            <a:avLst/>
          </a:prstGeom>
          <a:ln w="127000"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674235" y="1437640"/>
            <a:ext cx="6666230" cy="4562475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l="21528" r="21736"/>
          <a:stretch>
            <a:fillRect/>
          </a:stretch>
        </p:blipFill>
        <p:spPr>
          <a:xfrm>
            <a:off x="760095" y="2416810"/>
            <a:ext cx="3467100" cy="394271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06400" y="584200"/>
            <a:ext cx="54895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 </a:t>
            </a:r>
            <a:r>
              <a:rPr lang="en-US" altLang="zh-CN" sz="3200">
                <a:latin typeface="Berlin Sans FB Demi" panose="020E0802020502020306" charset="0"/>
                <a:cs typeface="Berlin Sans FB Demi" panose="020E0802020502020306" charset="0"/>
              </a:rPr>
              <a:t>D</a:t>
            </a:r>
            <a:r>
              <a:rPr lang="zh-CN" altLang="en-US" sz="3200">
                <a:latin typeface="Berlin Sans FB Demi" panose="020E0802020502020306" charset="0"/>
                <a:cs typeface="Berlin Sans FB Demi" panose="020E0802020502020306" charset="0"/>
              </a:rPr>
              <a:t>escendants of </a:t>
            </a:r>
            <a:r>
              <a:rPr lang="en-US" altLang="zh-CN" sz="3200">
                <a:latin typeface="Berlin Sans FB Demi" panose="020E0802020502020306" charset="0"/>
                <a:cs typeface="Berlin Sans FB Demi" panose="020E0802020502020306" charset="0"/>
              </a:rPr>
              <a:t>the dragon</a:t>
            </a:r>
            <a:r>
              <a:rPr lang="zh-CN" altLang="en-US" sz="3200">
                <a:latin typeface="Berlin Sans FB Demi" panose="020E0802020502020306" charset="0"/>
                <a:cs typeface="Berlin Sans FB Demi" panose="020E0802020502020306" charset="0"/>
              </a:rPr>
              <a:t>！</a:t>
            </a:r>
            <a:endParaRPr lang="zh-CN" altLang="en-US" sz="3200">
              <a:latin typeface="Berlin Sans FB Demi" panose="020E0802020502020306" charset="0"/>
              <a:cs typeface="Berlin Sans FB Demi" panose="020E0802020502020306" charset="0"/>
            </a:endParaRPr>
          </a:p>
        </p:txBody>
      </p:sp>
      <p:pic>
        <p:nvPicPr>
          <p:cNvPr id="3073" name="图片 51203" descr="11267342_094244179111_2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6369"/>
          <a:stretch>
            <a:fillRect/>
          </a:stretch>
        </p:blipFill>
        <p:spPr>
          <a:xfrm rot="5400000">
            <a:off x="1459230" y="4569460"/>
            <a:ext cx="1867535" cy="99314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110480" y="901700"/>
            <a:ext cx="538543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600">
                <a:cs typeface="+mn-lt"/>
              </a:rPr>
              <a:t>T</a:t>
            </a:r>
            <a:r>
              <a:rPr lang="zh-CN" altLang="en-US" sz="3600">
                <a:cs typeface="+mn-lt"/>
              </a:rPr>
              <a:t>otem</a:t>
            </a:r>
            <a:r>
              <a:rPr lang="en-US" altLang="zh-CN" sz="3600">
                <a:cs typeface="+mn-lt"/>
              </a:rPr>
              <a:t>s</a:t>
            </a:r>
            <a:r>
              <a:rPr lang="zh-CN" altLang="en-US" sz="3600">
                <a:cs typeface="+mn-lt"/>
              </a:rPr>
              <a:t> </a:t>
            </a:r>
            <a:r>
              <a:rPr lang="en-US" altLang="zh-CN" sz="3600">
                <a:cs typeface="+mn-lt"/>
              </a:rPr>
              <a:t>for Countries</a:t>
            </a:r>
            <a:endParaRPr lang="en-US" altLang="zh-CN" sz="3600">
              <a:cs typeface="+mn-lt"/>
            </a:endParaRPr>
          </a:p>
        </p:txBody>
      </p:sp>
      <p:pic>
        <p:nvPicPr>
          <p:cNvPr id="3073" name="图片 51203" descr="11267342_094244179111_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6369"/>
          <a:stretch>
            <a:fillRect/>
          </a:stretch>
        </p:blipFill>
        <p:spPr>
          <a:xfrm flipH="1">
            <a:off x="1181735" y="4127500"/>
            <a:ext cx="1339850" cy="949325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5867" t="26133" r="4267" b="12800"/>
          <a:stretch>
            <a:fillRect/>
          </a:stretch>
        </p:blipFill>
        <p:spPr>
          <a:xfrm>
            <a:off x="1181735" y="2509520"/>
            <a:ext cx="1339850" cy="9493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185" y="2509520"/>
            <a:ext cx="1339850" cy="9493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5185" y="4127500"/>
            <a:ext cx="1339850" cy="9493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8460" y="2509520"/>
            <a:ext cx="1339850" cy="9493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8460" y="4127500"/>
            <a:ext cx="1339850" cy="9493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1910" y="2509520"/>
            <a:ext cx="1339850" cy="94932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28635" y="2509520"/>
            <a:ext cx="1339850" cy="94932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65360" y="2509520"/>
            <a:ext cx="1339850" cy="9493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1910" y="4127500"/>
            <a:ext cx="1339850" cy="9493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65360" y="4127500"/>
            <a:ext cx="1339850" cy="9493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28635" y="4127500"/>
            <a:ext cx="1339850" cy="9493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sp>
        <p:nvSpPr>
          <p:cNvPr id="15" name="文本框 14"/>
          <p:cNvSpPr txBox="1"/>
          <p:nvPr/>
        </p:nvSpPr>
        <p:spPr>
          <a:xfrm>
            <a:off x="502285" y="5612130"/>
            <a:ext cx="20193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sym typeface="+mn-ea"/>
              </a:rPr>
              <a:t>Chinese </a:t>
            </a:r>
            <a:r>
              <a:rPr lang="en-US" altLang="zh-CN">
                <a:sym typeface="+mn-ea"/>
              </a:rPr>
              <a:t>people </a:t>
            </a:r>
            <a:r>
              <a:rPr lang="zh-CN" altLang="en-US">
                <a:sym typeface="+mn-ea"/>
              </a:rPr>
              <a:t>worship dragon</a:t>
            </a:r>
            <a:r>
              <a:rPr lang="en-US" altLang="zh-CN">
                <a:sym typeface="+mn-ea"/>
              </a:rPr>
              <a:t>s.</a:t>
            </a:r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41375" y="248285"/>
            <a:ext cx="3527425" cy="1951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073" name="图片 51203" descr="11267342_094244179111_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6369"/>
          <a:stretch>
            <a:fillRect/>
          </a:stretch>
        </p:blipFill>
        <p:spPr>
          <a:xfrm>
            <a:off x="3769360" y="1271270"/>
            <a:ext cx="8124190" cy="431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7" name="文本框 1"/>
          <p:cNvSpPr txBox="1"/>
          <p:nvPr/>
        </p:nvSpPr>
        <p:spPr>
          <a:xfrm>
            <a:off x="5374323" y="6115685"/>
            <a:ext cx="6146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p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The Chinese Loong looks like a combination of </a:t>
            </a:r>
            <a:r>
              <a:rPr lang="en-US" altLang="zh-CN" dirty="0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9</a:t>
            </a:r>
            <a:r>
              <a:rPr lang="en-US" altLang="zh-CN" dirty="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animals. </a:t>
            </a:r>
            <a:endParaRPr lang="zh-CN" altLang="en-US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10" y="185420"/>
            <a:ext cx="2137410" cy="162814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810" y="185420"/>
            <a:ext cx="3299460" cy="6545580"/>
          </a:xfrm>
          <a:prstGeom prst="rect">
            <a:avLst/>
          </a:prstGeom>
        </p:spPr>
      </p:pic>
      <p:sp>
        <p:nvSpPr>
          <p:cNvPr id="27" name="文本框 27"/>
          <p:cNvSpPr txBox="1"/>
          <p:nvPr/>
        </p:nvSpPr>
        <p:spPr>
          <a:xfrm>
            <a:off x="7233285" y="302260"/>
            <a:ext cx="2062480" cy="1605280"/>
          </a:xfrm>
          <a:prstGeom prst="rect">
            <a:avLst/>
          </a:prstGeom>
          <a:noFill/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just">
              <a:lnSpc>
                <a:spcPct val="108000"/>
              </a:lnSpc>
              <a:spcAft>
                <a:spcPts val="800"/>
              </a:spcAft>
            </a:pPr>
            <a:r>
              <a:rPr lang="en-US" altLang="zh-CN" sz="7000" b="1" kern="100">
                <a:solidFill>
                  <a:srgbClr val="000000"/>
                </a:solidFill>
                <a:effectLst>
                  <a:outerShdw blurRad="38100" dist="19050" dir="2700000" algn="tl">
                    <a:srgbClr val="000000">
                      <a:alpha val="40000"/>
                    </a:srgb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Times New Roman" panose="02020603050405020304"/>
              </a:rPr>
              <a:t>中国</a:t>
            </a:r>
            <a:endParaRPr lang="en-US" altLang="zh-CN" sz="7000" b="1" kern="100">
              <a:solidFill>
                <a:srgbClr val="000000"/>
              </a:solidFill>
              <a:effectLst>
                <a:outerShdw blurRad="38100" dist="19050" dir="2700000" algn="tl">
                  <a:srgbClr val="000000">
                    <a:alpha val="40000"/>
                  </a:srgb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Times New Roman" panose="020206030504050203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6285" y="2721610"/>
            <a:ext cx="2240915" cy="1415415"/>
          </a:xfrm>
          <a:prstGeom prst="rect">
            <a:avLst/>
          </a:prstGeom>
        </p:spPr>
      </p:pic>
      <p:pic>
        <p:nvPicPr>
          <p:cNvPr id="5" name="图片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2170" y="1154430"/>
            <a:ext cx="8140700" cy="4408170"/>
          </a:xfrm>
          <a:prstGeom prst="rect">
            <a:avLst/>
          </a:prstGeom>
          <a:effectLst>
            <a:softEdge rad="12700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122" name="图片 48135" descr="4b1810d9607f4e18d1164eb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090" y="1764665"/>
            <a:ext cx="2776220" cy="33280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5" name="Text Box 2"/>
          <p:cNvSpPr txBox="1"/>
          <p:nvPr/>
        </p:nvSpPr>
        <p:spPr>
          <a:xfrm>
            <a:off x="3279775" y="364490"/>
            <a:ext cx="7240270" cy="583565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>
            <a:spAutoFit/>
          </a:bodyPr>
          <a:p>
            <a:pPr eaLnBrk="0" hangingPunct="0"/>
            <a:r>
              <a:rPr lang="en-US" altLang="en-GB" sz="3200" dirty="0">
                <a:latin typeface="Arial" panose="020B0604020202020204" pitchFamily="34" charset="0"/>
                <a:ea typeface="宋体" panose="02010600030101010101" pitchFamily="2" charset="-122"/>
              </a:rPr>
              <a:t>Dragon King ---The God of Water</a:t>
            </a:r>
            <a:endParaRPr lang="en-US" altLang="en-GB" sz="3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16920" r="12028" b="15387"/>
          <a:stretch>
            <a:fillRect/>
          </a:stretch>
        </p:blipFill>
        <p:spPr>
          <a:xfrm>
            <a:off x="6374765" y="1833880"/>
            <a:ext cx="5431790" cy="363982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8150" y="1833245"/>
            <a:ext cx="3144520" cy="364109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3458210" y="5681345"/>
            <a:ext cx="200469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/>
              <a:t>Dragon King</a:t>
            </a:r>
            <a:endParaRPr lang="zh-CN" altLang="en-US"/>
          </a:p>
          <a:p>
            <a:pPr algn="ctr"/>
            <a:r>
              <a:rPr lang="zh-CN" altLang="en-US"/>
              <a:t> British Museum</a:t>
            </a:r>
            <a:endParaRPr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/>
        </p:nvSpPr>
        <p:spPr>
          <a:xfrm>
            <a:off x="7389813" y="4875530"/>
            <a:ext cx="29470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>
                <a:sym typeface="+mn-ea"/>
              </a:rPr>
              <a:t> Temple </a:t>
            </a:r>
            <a:r>
              <a:rPr lang="en-US" altLang="zh-CN">
                <a:sym typeface="+mn-ea"/>
              </a:rPr>
              <a:t>of the</a:t>
            </a:r>
            <a:r>
              <a:rPr lang="zh-CN" altLang="en-US">
                <a:sym typeface="+mn-ea"/>
              </a:rPr>
              <a:t> Dragon King</a:t>
            </a:r>
            <a:endParaRPr lang="zh-CN" altLang="en-US"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7655" y="951865"/>
            <a:ext cx="5310505" cy="362204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1085" y="951865"/>
            <a:ext cx="5444490" cy="362267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ags/tag4.xml><?xml version="1.0" encoding="utf-8"?>
<p:tagLst xmlns:p="http://schemas.openxmlformats.org/presentationml/2006/main">
  <p:tag name="KSO_WM_UNIT_PLACING_PICTURE_USER_VIEWPORT" val="{&quot;height&quot;:6842,&quot;width&quot;:9122}"/>
</p:tagLst>
</file>

<file path=ppt/tags/tag5.xml><?xml version="1.0" encoding="utf-8"?>
<p:tagLst xmlns:p="http://schemas.openxmlformats.org/presentationml/2006/main">
  <p:tag name="KSO_WM_UNIT_PLACING_PICTURE_USER_VIEWPORT" val="{&quot;height&quot;:4644,&quot;width&quot;:4085}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546</Words>
  <Application>WPS 演示</Application>
  <PresentationFormat>宽屏</PresentationFormat>
  <Paragraphs>29</Paragraphs>
  <Slides>14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2</vt:i4>
      </vt:variant>
      <vt:variant>
        <vt:lpstr>幻灯片标题</vt:lpstr>
      </vt:variant>
      <vt:variant>
        <vt:i4>14</vt:i4>
      </vt:variant>
    </vt:vector>
  </HeadingPairs>
  <TitlesOfParts>
    <vt:vector size="27" baseType="lpstr">
      <vt:lpstr>Arial</vt:lpstr>
      <vt:lpstr>宋体</vt:lpstr>
      <vt:lpstr>Wingdings</vt:lpstr>
      <vt:lpstr>Berlin Sans FB Demi</vt:lpstr>
      <vt:lpstr>方正楷体拼音字库01</vt:lpstr>
      <vt:lpstr>Times New Roman</vt:lpstr>
      <vt:lpstr>黑体</vt:lpstr>
      <vt:lpstr>微软雅黑</vt:lpstr>
      <vt:lpstr>Arial Unicode MS</vt:lpstr>
      <vt:lpstr>Calibri</vt:lpstr>
      <vt:lpstr>1_自定义设计方案</vt:lpstr>
      <vt:lpstr>Paint.Picture</vt:lpstr>
      <vt:lpstr>Paint.Picture</vt:lpstr>
      <vt:lpstr>1.先看看汉字龙。在中国汉字龙和龙的历史都很长。 2.中国人很喜欢龙，我们龙的传人。中国有很多有关龙的神话故事。 2.在中国龙是英雄，是神。2.中国龙的样子：9种动物 3.中国龙和西方龙的区别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GUO ZHIQING</cp:lastModifiedBy>
  <cp:revision>47</cp:revision>
  <dcterms:created xsi:type="dcterms:W3CDTF">2020-01-17T12:47:00Z</dcterms:created>
  <dcterms:modified xsi:type="dcterms:W3CDTF">2020-03-27T13:18:46Z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