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  <p:sldMasterId id="2147483781" r:id="rId2"/>
    <p:sldMasterId id="2147484515" r:id="rId3"/>
  </p:sldMasterIdLst>
  <p:notesMasterIdLst>
    <p:notesMasterId r:id="rId47"/>
  </p:notesMasterIdLst>
  <p:sldIdLst>
    <p:sldId id="261" r:id="rId4"/>
    <p:sldId id="262" r:id="rId5"/>
    <p:sldId id="376" r:id="rId6"/>
    <p:sldId id="393" r:id="rId7"/>
    <p:sldId id="396" r:id="rId8"/>
    <p:sldId id="432" r:id="rId9"/>
    <p:sldId id="397" r:id="rId10"/>
    <p:sldId id="416" r:id="rId11"/>
    <p:sldId id="417" r:id="rId12"/>
    <p:sldId id="418" r:id="rId13"/>
    <p:sldId id="419" r:id="rId14"/>
    <p:sldId id="420" r:id="rId15"/>
    <p:sldId id="353" r:id="rId16"/>
    <p:sldId id="391" r:id="rId17"/>
    <p:sldId id="399" r:id="rId18"/>
    <p:sldId id="344" r:id="rId19"/>
    <p:sldId id="350" r:id="rId20"/>
    <p:sldId id="387" r:id="rId21"/>
    <p:sldId id="390" r:id="rId22"/>
    <p:sldId id="388" r:id="rId23"/>
    <p:sldId id="389" r:id="rId24"/>
    <p:sldId id="356" r:id="rId25"/>
    <p:sldId id="421" r:id="rId26"/>
    <p:sldId id="422" r:id="rId27"/>
    <p:sldId id="424" r:id="rId28"/>
    <p:sldId id="425" r:id="rId29"/>
    <p:sldId id="427" r:id="rId30"/>
    <p:sldId id="357" r:id="rId31"/>
    <p:sldId id="351" r:id="rId32"/>
    <p:sldId id="400" r:id="rId33"/>
    <p:sldId id="411" r:id="rId34"/>
    <p:sldId id="412" r:id="rId35"/>
    <p:sldId id="401" r:id="rId36"/>
    <p:sldId id="402" r:id="rId37"/>
    <p:sldId id="403" r:id="rId38"/>
    <p:sldId id="404" r:id="rId39"/>
    <p:sldId id="366" r:id="rId40"/>
    <p:sldId id="405" r:id="rId41"/>
    <p:sldId id="406" r:id="rId42"/>
    <p:sldId id="292" r:id="rId43"/>
    <p:sldId id="414" r:id="rId44"/>
    <p:sldId id="433" r:id="rId45"/>
    <p:sldId id="415" r:id="rId4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1" autoAdjust="0"/>
    <p:restoredTop sz="94626" autoAdjust="0"/>
  </p:normalViewPr>
  <p:slideViewPr>
    <p:cSldViewPr>
      <p:cViewPr varScale="1">
        <p:scale>
          <a:sx n="121" d="100"/>
          <a:sy n="121" d="100"/>
        </p:scale>
        <p:origin x="1816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Rectangle 2">
            <a:extLst>
              <a:ext uri="{FF2B5EF4-FFF2-40B4-BE49-F238E27FC236}">
                <a16:creationId xmlns:a16="http://schemas.microsoft.com/office/drawing/2014/main" id="{02C06854-5E0A-B365-4A89-5AC17F8E74E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11971" name="Rectangle 3">
            <a:extLst>
              <a:ext uri="{FF2B5EF4-FFF2-40B4-BE49-F238E27FC236}">
                <a16:creationId xmlns:a16="http://schemas.microsoft.com/office/drawing/2014/main" id="{301D6BE8-AFB9-6605-1BA8-90A045728D7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E673F321-BCA4-C1A6-A811-E93982A01E1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1973" name="Rectangle 5">
            <a:extLst>
              <a:ext uri="{FF2B5EF4-FFF2-40B4-BE49-F238E27FC236}">
                <a16:creationId xmlns:a16="http://schemas.microsoft.com/office/drawing/2014/main" id="{D6154AE5-1DDD-7940-6290-922AE858EAA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11974" name="Rectangle 6">
            <a:extLst>
              <a:ext uri="{FF2B5EF4-FFF2-40B4-BE49-F238E27FC236}">
                <a16:creationId xmlns:a16="http://schemas.microsoft.com/office/drawing/2014/main" id="{5A098DE4-6A7A-FFC9-3D2D-3520464ACC2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11975" name="Rectangle 7">
            <a:extLst>
              <a:ext uri="{FF2B5EF4-FFF2-40B4-BE49-F238E27FC236}">
                <a16:creationId xmlns:a16="http://schemas.microsoft.com/office/drawing/2014/main" id="{E0176289-B741-5785-B036-4851572CC1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79339C0-04B6-0C46-A69F-681EEC1285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E2EA045D-4CC4-E545-B287-213F89C575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C1615A22-FA5F-A8EA-B2F1-4CD67372D4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73061ADD-8142-C0B9-64E6-5FF6C3317D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9C383D0-B227-DF40-8B86-F05BF41AD515}" type="slidenum">
              <a:rPr lang="en-GB" altLang="en-US" sz="1200" smtClean="0"/>
              <a:pPr/>
              <a:t>11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097A38DD-FC00-9AE1-82F6-AFA414165E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B83514-32B4-2923-DB79-10D66D3936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latin typeface="+mn-lt"/>
              </a:rPr>
              <a:t>background (needs), description, benefits, deliverables, timescale, resources, and risks </a:t>
            </a:r>
            <a:r>
              <a:rPr lang="en-US" dirty="0" err="1">
                <a:latin typeface="+mn-lt"/>
              </a:rPr>
              <a:t>etc</a:t>
            </a:r>
            <a:endParaRPr lang="en-GB" dirty="0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BDF76A5B-BBD7-47FE-5BA5-7C70D64CD3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230D0C8-F501-EC49-A4F6-CBC74F3EBD92}" type="slidenum">
              <a:rPr lang="en-GB" altLang="en-US" sz="1200" smtClean="0"/>
              <a:pPr/>
              <a:t>40</a:t>
            </a:fld>
            <a:endParaRPr lang="en-GB" altLang="en-US" sz="1200"/>
          </a:p>
        </p:txBody>
      </p:sp>
      <p:sp>
        <p:nvSpPr>
          <p:cNvPr id="58373" name="Footer Placeholder 4">
            <a:extLst>
              <a:ext uri="{FF2B5EF4-FFF2-40B4-BE49-F238E27FC236}">
                <a16:creationId xmlns:a16="http://schemas.microsoft.com/office/drawing/2014/main" id="{17894ACC-4BB4-9094-8D25-3E982A9C7E6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200"/>
              <a:t>Canada Country Visit 2015</a:t>
            </a:r>
          </a:p>
        </p:txBody>
      </p:sp>
      <p:sp>
        <p:nvSpPr>
          <p:cNvPr id="58374" name="Header Placeholder 5">
            <a:extLst>
              <a:ext uri="{FF2B5EF4-FFF2-40B4-BE49-F238E27FC236}">
                <a16:creationId xmlns:a16="http://schemas.microsoft.com/office/drawing/2014/main" id="{AE537760-8C14-9AE3-836D-DEEC3D3AF78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200"/>
              <a:t>9_Environmental Assessment - WE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3.bin"/><Relationship Id="rId1" Type="http://schemas.openxmlformats.org/officeDocument/2006/relationships/slideMaster" Target="../slideMasters/slideMaster2.xml"/><Relationship Id="rId4" Type="http://schemas.openxmlformats.org/officeDocument/2006/relationships/oleObject" Target="../embeddings/oleObject4.bin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5.bin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6.bin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7.bin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8.bin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9.bin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0.bin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1.bin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2.bin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3.bin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4.bin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5.bin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10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420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8702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901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425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2582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67798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8278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43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762000"/>
            <a:ext cx="2057400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762000"/>
            <a:ext cx="601980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50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5">
            <a:extLst>
              <a:ext uri="{FF2B5EF4-FFF2-40B4-BE49-F238E27FC236}">
                <a16:creationId xmlns:a16="http://schemas.microsoft.com/office/drawing/2014/main" id="{66D00F2D-F42B-D989-EAE7-204939D4B904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2" name="Object 5">
                        <a:extLst>
                          <a:ext uri="{FF2B5EF4-FFF2-40B4-BE49-F238E27FC236}">
                            <a16:creationId xmlns:a16="http://schemas.microsoft.com/office/drawing/2014/main" id="{66D00F2D-F42B-D989-EAE7-204939D4B90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3">
            <a:extLst>
              <a:ext uri="{FF2B5EF4-FFF2-40B4-BE49-F238E27FC236}">
                <a16:creationId xmlns:a16="http://schemas.microsoft.com/office/drawing/2014/main" id="{125B8367-6CB6-DBD0-CF6F-962B9642223E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4" imgW="63055500" imgH="65887600" progId="Word.Picture.8">
                  <p:embed/>
                </p:oleObj>
              </mc:Choice>
              <mc:Fallback>
                <p:oleObj name="Picture" r:id="rId4" imgW="63055500" imgH="65887600" progId="Word.Picture.8">
                  <p:embed/>
                  <p:pic>
                    <p:nvPicPr>
                      <p:cNvPr id="3" name="Object 3">
                        <a:extLst>
                          <a:ext uri="{FF2B5EF4-FFF2-40B4-BE49-F238E27FC236}">
                            <a16:creationId xmlns:a16="http://schemas.microsoft.com/office/drawing/2014/main" id="{125B8367-6CB6-DBD0-CF6F-962B9642223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27">
            <a:extLst>
              <a:ext uri="{FF2B5EF4-FFF2-40B4-BE49-F238E27FC236}">
                <a16:creationId xmlns:a16="http://schemas.microsoft.com/office/drawing/2014/main" id="{BBF7EE9D-2EEF-A75D-7263-4B6965C7D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EAFAE-6232-214E-BFDA-A6BE5CB87B82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5" name="Footer Placeholder 16">
            <a:extLst>
              <a:ext uri="{FF2B5EF4-FFF2-40B4-BE49-F238E27FC236}">
                <a16:creationId xmlns:a16="http://schemas.microsoft.com/office/drawing/2014/main" id="{AE435F0F-0121-3E90-BBD2-CBD297076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8">
            <a:extLst>
              <a:ext uri="{FF2B5EF4-FFF2-40B4-BE49-F238E27FC236}">
                <a16:creationId xmlns:a16="http://schemas.microsoft.com/office/drawing/2014/main" id="{92E942A0-4F41-DA61-544B-E5BA56C6C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87B57-393F-8E4C-8646-BA64AB1BA3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22880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5">
            <a:extLst>
              <a:ext uri="{FF2B5EF4-FFF2-40B4-BE49-F238E27FC236}">
                <a16:creationId xmlns:a16="http://schemas.microsoft.com/office/drawing/2014/main" id="{7C6E9996-B2DB-0814-6C16-96D6F317FEC1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4" name="Object 5">
                        <a:extLst>
                          <a:ext uri="{FF2B5EF4-FFF2-40B4-BE49-F238E27FC236}">
                            <a16:creationId xmlns:a16="http://schemas.microsoft.com/office/drawing/2014/main" id="{7C6E9996-B2DB-0814-6C16-96D6F317FEC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B666CED-62DA-6BAA-1EED-93D187F51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1AA16-31E1-5D49-AF93-E8051E130D2C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95C1068-AD05-C842-AE09-8A6C0EC61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0C1A229-8FC7-81B1-D56C-4057B84FC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51A87-2A9E-6D4B-BCFF-6431DF01D2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04708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5">
            <a:extLst>
              <a:ext uri="{FF2B5EF4-FFF2-40B4-BE49-F238E27FC236}">
                <a16:creationId xmlns:a16="http://schemas.microsoft.com/office/drawing/2014/main" id="{2914C06E-3199-B095-A0A7-83887D70CF08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4" name="Object 5">
                        <a:extLst>
                          <a:ext uri="{FF2B5EF4-FFF2-40B4-BE49-F238E27FC236}">
                            <a16:creationId xmlns:a16="http://schemas.microsoft.com/office/drawing/2014/main" id="{2914C06E-3199-B095-A0A7-83887D70CF0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068CE78-E0A6-DC17-B317-33133F593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172-B1FB-A84F-8E41-A74D098DBD07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3751E9E-92E3-ABFD-F11D-9B38A581C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9515537-8AD8-D95B-7106-2FC8DC7DE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91DB2-794A-244C-8A7A-B430CCE7EFF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7787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5">
            <a:extLst>
              <a:ext uri="{FF2B5EF4-FFF2-40B4-BE49-F238E27FC236}">
                <a16:creationId xmlns:a16="http://schemas.microsoft.com/office/drawing/2014/main" id="{95A4C884-94DE-9425-2026-9794276D48BD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5" name="Object 5">
                        <a:extLst>
                          <a:ext uri="{FF2B5EF4-FFF2-40B4-BE49-F238E27FC236}">
                            <a16:creationId xmlns:a16="http://schemas.microsoft.com/office/drawing/2014/main" id="{95A4C884-94DE-9425-2026-9794276D48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5F6B8A0-8975-6CD8-2885-DB4D497E0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13F41-D579-134C-9522-243389EBECA6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7668925D-FFD8-9DED-525B-4097A8AE4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9E8B3AEB-090F-0E08-0F21-FDB2AC5ED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D2A8DB-67EB-874A-9C40-B44F51B7BD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67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ct 5">
            <a:extLst>
              <a:ext uri="{FF2B5EF4-FFF2-40B4-BE49-F238E27FC236}">
                <a16:creationId xmlns:a16="http://schemas.microsoft.com/office/drawing/2014/main" id="{4260BCCE-1638-885C-54CE-FE625998899E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7" name="Object 5">
                        <a:extLst>
                          <a:ext uri="{FF2B5EF4-FFF2-40B4-BE49-F238E27FC236}">
                            <a16:creationId xmlns:a16="http://schemas.microsoft.com/office/drawing/2014/main" id="{4260BCCE-1638-885C-54CE-FE625998899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04A69A24-D732-644F-B7F2-57147E459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B1FF5-0938-F645-9D78-080D4F56CAB3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B7488387-9BBD-BDCF-8B39-A04E3B176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4054D06E-D978-E4BD-88AE-89D967C82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9E29E-7780-6243-9181-3E7551EED4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39994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5">
            <a:extLst>
              <a:ext uri="{FF2B5EF4-FFF2-40B4-BE49-F238E27FC236}">
                <a16:creationId xmlns:a16="http://schemas.microsoft.com/office/drawing/2014/main" id="{1DF7B00C-6DA0-1313-276A-0BA5FBB79BC8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3" name="Object 5">
                        <a:extLst>
                          <a:ext uri="{FF2B5EF4-FFF2-40B4-BE49-F238E27FC236}">
                            <a16:creationId xmlns:a16="http://schemas.microsoft.com/office/drawing/2014/main" id="{1DF7B00C-6DA0-1313-276A-0BA5FBB79BC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B2BE2051-25FA-1199-046B-B07D530C0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BA248-9634-6F4A-ABDA-08D51783765D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DB17F9F-E377-B48A-3B21-1D58CB9F4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B74E4DA-A487-2D56-622A-8B4DFE331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C2D32-2170-8040-B60B-DF6DC888EF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43972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5">
            <a:extLst>
              <a:ext uri="{FF2B5EF4-FFF2-40B4-BE49-F238E27FC236}">
                <a16:creationId xmlns:a16="http://schemas.microsoft.com/office/drawing/2014/main" id="{2D5C07E4-1EC8-BE28-4A3B-F8A3BFB4950B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2" name="Object 5">
                        <a:extLst>
                          <a:ext uri="{FF2B5EF4-FFF2-40B4-BE49-F238E27FC236}">
                            <a16:creationId xmlns:a16="http://schemas.microsoft.com/office/drawing/2014/main" id="{2D5C07E4-1EC8-BE28-4A3B-F8A3BFB4950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59C678FD-78BB-06B2-27A1-DD028B8B1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126EC-5169-B74A-B098-06FAEFDB1FDE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F4C031DE-C330-F4D7-DC70-21F2FA3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DFA8FEF3-0C46-BC60-4BC8-15827981A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DE47D-D95B-9146-8776-4F91511B1C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28552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5">
            <a:extLst>
              <a:ext uri="{FF2B5EF4-FFF2-40B4-BE49-F238E27FC236}">
                <a16:creationId xmlns:a16="http://schemas.microsoft.com/office/drawing/2014/main" id="{4CAE8196-2F71-C46F-BBD2-DD440A9B6569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5" name="Object 5">
                        <a:extLst>
                          <a:ext uri="{FF2B5EF4-FFF2-40B4-BE49-F238E27FC236}">
                            <a16:creationId xmlns:a16="http://schemas.microsoft.com/office/drawing/2014/main" id="{4CAE8196-2F71-C46F-BBD2-DD440A9B656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2C7035E-885F-299B-5C31-895492D67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395C0-A760-2142-AB72-B9BBBD8DB141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7C5456CF-1796-9084-0100-9C26DC6C4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C9F8D0CC-1A1F-E5C0-3E4F-0864A98E3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8679D-72E8-4E44-8614-AAF6FD802B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34187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5">
            <a:extLst>
              <a:ext uri="{FF2B5EF4-FFF2-40B4-BE49-F238E27FC236}">
                <a16:creationId xmlns:a16="http://schemas.microsoft.com/office/drawing/2014/main" id="{B695B6C1-1C23-CE94-5688-F8CEF08839F3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5" name="Object 5">
                        <a:extLst>
                          <a:ext uri="{FF2B5EF4-FFF2-40B4-BE49-F238E27FC236}">
                            <a16:creationId xmlns:a16="http://schemas.microsoft.com/office/drawing/2014/main" id="{B695B6C1-1C23-CE94-5688-F8CEF0883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7A964CA4-36FD-2F18-1FE1-F2045BB51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AE8D6-0A32-F94C-BE40-721D26173970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43AF1938-F721-B14A-0F23-58B63B9BA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3DA1B154-DC3C-7A50-E8B1-03AE1EE5C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E722C-4A10-D94D-8A3A-647DC4C51D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68261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5">
            <a:extLst>
              <a:ext uri="{FF2B5EF4-FFF2-40B4-BE49-F238E27FC236}">
                <a16:creationId xmlns:a16="http://schemas.microsoft.com/office/drawing/2014/main" id="{9EE7CF49-4E15-A6C9-A570-220E48521872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4" name="Object 5">
                        <a:extLst>
                          <a:ext uri="{FF2B5EF4-FFF2-40B4-BE49-F238E27FC236}">
                            <a16:creationId xmlns:a16="http://schemas.microsoft.com/office/drawing/2014/main" id="{9EE7CF49-4E15-A6C9-A570-220E485218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99E91DF-48EE-EA82-EBBF-84B0280E9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4B44B-1B68-5844-BEBD-2055A433149E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4E53CC6-2F33-7003-ADFA-B1F664EC2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9CC7D65-24FA-A272-848B-67C22B82C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64E3D-2E9E-1F4F-9F0F-D1A620CB2C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047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5">
            <a:extLst>
              <a:ext uri="{FF2B5EF4-FFF2-40B4-BE49-F238E27FC236}">
                <a16:creationId xmlns:a16="http://schemas.microsoft.com/office/drawing/2014/main" id="{E5DE245D-864E-BA3E-4A91-01CBBD5A17B4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4" name="Object 5">
                        <a:extLst>
                          <a:ext uri="{FF2B5EF4-FFF2-40B4-BE49-F238E27FC236}">
                            <a16:creationId xmlns:a16="http://schemas.microsoft.com/office/drawing/2014/main" id="{E5DE245D-864E-BA3E-4A91-01CBBD5A17B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0E2B7D8-BDF4-87B6-F027-539E2472E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BA6E9-2F54-BF47-9ED4-ACC13A9761CC}" type="datetimeFigureOut">
              <a:rPr lang="en-US"/>
              <a:pPr>
                <a:defRPr/>
              </a:pPr>
              <a:t>11/6/22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74B97FE-68A4-23A0-499F-F546D8749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95B6D3F-6AA4-C3FE-D3D0-E8292A9DA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251EE-47A2-9A46-B41C-F284E0F9DC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99663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5">
            <a:extLst>
              <a:ext uri="{FF2B5EF4-FFF2-40B4-BE49-F238E27FC236}">
                <a16:creationId xmlns:a16="http://schemas.microsoft.com/office/drawing/2014/main" id="{1640B217-52FB-7910-A534-87ABDA712299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63055500" imgH="65887600" progId="Word.Picture.8">
                  <p:embed/>
                </p:oleObj>
              </mc:Choice>
              <mc:Fallback>
                <p:oleObj name="Picture" r:id="rId2" imgW="63055500" imgH="65887600" progId="Word.Picture.8">
                  <p:embed/>
                  <p:pic>
                    <p:nvPicPr>
                      <p:cNvPr id="2" name="Object 5">
                        <a:extLst>
                          <a:ext uri="{FF2B5EF4-FFF2-40B4-BE49-F238E27FC236}">
                            <a16:creationId xmlns:a16="http://schemas.microsoft.com/office/drawing/2014/main" id="{1640B217-52FB-7910-A534-87ABDA7122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2492728" y="116633"/>
            <a:ext cx="6471760" cy="576064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2400" cap="small" baseline="0">
                <a:solidFill>
                  <a:srgbClr val="002546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6">
            <a:extLst>
              <a:ext uri="{FF2B5EF4-FFF2-40B4-BE49-F238E27FC236}">
                <a16:creationId xmlns:a16="http://schemas.microsoft.com/office/drawing/2014/main" id="{168EC676-9AC6-8796-0716-A2285758A4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44842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24/10/2019</a:t>
            </a:r>
            <a:endParaRPr lang="en-US" dirty="0"/>
          </a:p>
        </p:txBody>
      </p:sp>
      <p:sp>
        <p:nvSpPr>
          <p:cNvPr id="4" name="Footer Placeholder 7">
            <a:extLst>
              <a:ext uri="{FF2B5EF4-FFF2-40B4-BE49-F238E27FC236}">
                <a16:creationId xmlns:a16="http://schemas.microsoft.com/office/drawing/2014/main" id="{C29974D3-D1F7-5815-E53C-E9B48FCAC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27313" y="6448425"/>
            <a:ext cx="3897312" cy="365125"/>
          </a:xfrm>
        </p:spPr>
        <p:txBody>
          <a:bodyPr/>
          <a:lstStyle>
            <a:lvl1pPr>
              <a:defRPr>
                <a:solidFill>
                  <a:srgbClr val="002546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en-US"/>
              <a:t>Unclassified/Unlimited distribution</a:t>
            </a:r>
            <a:endParaRPr lang="en-US" dirty="0"/>
          </a:p>
        </p:txBody>
      </p:sp>
      <p:sp>
        <p:nvSpPr>
          <p:cNvPr id="5" name="Slide Number Placeholder 8">
            <a:extLst>
              <a:ext uri="{FF2B5EF4-FFF2-40B4-BE49-F238E27FC236}">
                <a16:creationId xmlns:a16="http://schemas.microsoft.com/office/drawing/2014/main" id="{6049192B-26B6-39B3-63B4-5E5973576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44842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5EDE75-F499-724F-BF3F-E8A0A961FB1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8706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7485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3.emf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oleObject" Target="../embeddings/oleObject2.bin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jpe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0">
          <a:gsLst>
            <a:gs pos="0">
              <a:schemeClr val="bg1"/>
            </a:gs>
            <a:gs pos="100000">
              <a:srgbClr val="EAB8FE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>
            <a:extLst>
              <a:ext uri="{FF2B5EF4-FFF2-40B4-BE49-F238E27FC236}">
                <a16:creationId xmlns:a16="http://schemas.microsoft.com/office/drawing/2014/main" id="{FB78CA87-36F7-5F64-F016-F62F345522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762000"/>
            <a:ext cx="7924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84323" name="Rectangle 3">
            <a:extLst>
              <a:ext uri="{FF2B5EF4-FFF2-40B4-BE49-F238E27FC236}">
                <a16:creationId xmlns:a16="http://schemas.microsoft.com/office/drawing/2014/main" id="{58E14FBB-7925-F335-36FF-83C71D8713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20574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grpSp>
        <p:nvGrpSpPr>
          <p:cNvPr id="1028" name="Group 4">
            <a:extLst>
              <a:ext uri="{FF2B5EF4-FFF2-40B4-BE49-F238E27FC236}">
                <a16:creationId xmlns:a16="http://schemas.microsoft.com/office/drawing/2014/main" id="{B85303B3-A675-E476-AA17-9114F363EE8D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762000"/>
            <a:chOff x="0" y="0"/>
            <a:chExt cx="5904" cy="480"/>
          </a:xfrm>
        </p:grpSpPr>
        <p:pic>
          <p:nvPicPr>
            <p:cNvPr id="1033" name="Picture 5">
              <a:extLst>
                <a:ext uri="{FF2B5EF4-FFF2-40B4-BE49-F238E27FC236}">
                  <a16:creationId xmlns:a16="http://schemas.microsoft.com/office/drawing/2014/main" id="{40520898-C0F9-7328-9042-021E11F9F14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32500"/>
            <a:stretch>
              <a:fillRect/>
            </a:stretch>
          </p:blipFill>
          <p:spPr bwMode="auto">
            <a:xfrm>
              <a:off x="0" y="0"/>
              <a:ext cx="3888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4" name="Picture 6">
              <a:extLst>
                <a:ext uri="{FF2B5EF4-FFF2-40B4-BE49-F238E27FC236}">
                  <a16:creationId xmlns:a16="http://schemas.microsoft.com/office/drawing/2014/main" id="{8A2D7B8E-3000-A7FE-8679-89057C70688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833" r="32500"/>
            <a:stretch>
              <a:fillRect/>
            </a:stretch>
          </p:blipFill>
          <p:spPr bwMode="auto">
            <a:xfrm>
              <a:off x="3792" y="0"/>
              <a:ext cx="2112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029" name="Group 7">
            <a:extLst>
              <a:ext uri="{FF2B5EF4-FFF2-40B4-BE49-F238E27FC236}">
                <a16:creationId xmlns:a16="http://schemas.microsoft.com/office/drawing/2014/main" id="{DEFCBE6B-D594-3C71-2F8B-2E6A691BF299}"/>
              </a:ext>
            </a:extLst>
          </p:cNvPr>
          <p:cNvGrpSpPr>
            <a:grpSpLocks/>
          </p:cNvGrpSpPr>
          <p:nvPr/>
        </p:nvGrpSpPr>
        <p:grpSpPr bwMode="auto">
          <a:xfrm>
            <a:off x="7380288" y="6237288"/>
            <a:ext cx="1512887" cy="431800"/>
            <a:chOff x="4649" y="3929"/>
            <a:chExt cx="953" cy="272"/>
          </a:xfrm>
        </p:grpSpPr>
        <p:sp>
          <p:nvSpPr>
            <p:cNvPr id="1031" name="Rectangle 8">
              <a:extLst>
                <a:ext uri="{FF2B5EF4-FFF2-40B4-BE49-F238E27FC236}">
                  <a16:creationId xmlns:a16="http://schemas.microsoft.com/office/drawing/2014/main" id="{6776B17B-E62F-712E-5F1B-37B0BAC52FB6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>
              <a:off x="4649" y="3929"/>
              <a:ext cx="953" cy="272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>
                <a:defRPr/>
              </a:pPr>
              <a:endParaRPr lang="en-US" altLang="en-US"/>
            </a:p>
          </p:txBody>
        </p:sp>
        <p:pic>
          <p:nvPicPr>
            <p:cNvPr id="1032" name="Picture 9" descr="DPA DLO">
              <a:extLst>
                <a:ext uri="{FF2B5EF4-FFF2-40B4-BE49-F238E27FC236}">
                  <a16:creationId xmlns:a16="http://schemas.microsoft.com/office/drawing/2014/main" id="{1C75FB43-1463-46DA-AA82-C3AB8ED3C42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94" y="3974"/>
              <a:ext cx="864" cy="1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aphicFrame>
        <p:nvGraphicFramePr>
          <p:cNvPr id="1030" name="Object 10">
            <a:extLst>
              <a:ext uri="{FF2B5EF4-FFF2-40B4-BE49-F238E27FC236}">
                <a16:creationId xmlns:a16="http://schemas.microsoft.com/office/drawing/2014/main" id="{789C4731-AC22-0C4B-BB44-15E2FD9D168B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15" imgW="63055500" imgH="65887600" progId="Word.Picture.8">
                  <p:embed/>
                </p:oleObj>
              </mc:Choice>
              <mc:Fallback>
                <p:oleObj name="Picture" r:id="rId15" imgW="63055500" imgH="65887600" progId="Word.Picture.8">
                  <p:embed/>
                  <p:pic>
                    <p:nvPicPr>
                      <p:cNvPr id="1030" name="Object 10">
                        <a:extLst>
                          <a:ext uri="{FF2B5EF4-FFF2-40B4-BE49-F238E27FC236}">
                            <a16:creationId xmlns:a16="http://schemas.microsoft.com/office/drawing/2014/main" id="{789C4731-AC22-0C4B-BB44-15E2FD9D168B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 bg1="lt1" tx1="dk1" bg2="lt2" tx2="dk2" accent1="accent1" accent2="accent2" accent3="accent3" accent4="accent4" accent5="accent5" accent6="accent6" hlink="hlink" folHlink="folHlink"/>
  <p:sldLayoutIdLst>
    <p:sldLayoutId id="2147484492" r:id="rId1"/>
    <p:sldLayoutId id="2147484493" r:id="rId2"/>
    <p:sldLayoutId id="2147484494" r:id="rId3"/>
    <p:sldLayoutId id="2147484495" r:id="rId4"/>
    <p:sldLayoutId id="2147484496" r:id="rId5"/>
    <p:sldLayoutId id="2147484497" r:id="rId6"/>
    <p:sldLayoutId id="2147484498" r:id="rId7"/>
    <p:sldLayoutId id="2147484499" r:id="rId8"/>
    <p:sldLayoutId id="2147484500" r:id="rId9"/>
    <p:sldLayoutId id="2147484501" r:id="rId10"/>
    <p:sldLayoutId id="214748450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4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2" grpId="0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rgbClr val="73009C"/>
          </a:solidFill>
          <a:effectLst>
            <a:outerShdw blurRad="38100" dist="38100" dir="2700000" algn="tl">
              <a:srgbClr val="000000"/>
            </a:outerShdw>
          </a:effectLst>
          <a:latin typeface="Swis721 Blk BT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rgbClr val="73009C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&gt;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73009C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>
            <a:extLst>
              <a:ext uri="{FF2B5EF4-FFF2-40B4-BE49-F238E27FC236}">
                <a16:creationId xmlns:a16="http://schemas.microsoft.com/office/drawing/2014/main" id="{680FCA8F-232B-6099-6F79-B1DF7E349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51" name="Text Placeholder 12">
            <a:extLst>
              <a:ext uri="{FF2B5EF4-FFF2-40B4-BE49-F238E27FC236}">
                <a16:creationId xmlns:a16="http://schemas.microsoft.com/office/drawing/2014/main" id="{71EE2D71-1715-E713-2A99-BB2B2934B8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8283030C-CC55-02C8-200C-3628B11925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BCC18562-0E58-F34C-8765-0EA37E8A72C7}" type="datetimeFigureOut">
              <a:rPr lang="en-US"/>
              <a:pPr>
                <a:defRPr/>
              </a:pPr>
              <a:t>11/6/22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BE63BE-AA16-2D95-BA07-9E654DEF0C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823101DA-6ABB-B903-B827-19E61155D9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wrap="square" lIns="0" tIns="45720" rIns="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BCBCBC"/>
                </a:solidFill>
              </a:defRPr>
            </a:lvl1pPr>
          </a:lstStyle>
          <a:p>
            <a:pPr>
              <a:defRPr/>
            </a:pPr>
            <a:fld id="{91ABE654-C30F-F74E-B545-3E8B39F3664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graphicFrame>
        <p:nvGraphicFramePr>
          <p:cNvPr id="2055" name="Object 5">
            <a:extLst>
              <a:ext uri="{FF2B5EF4-FFF2-40B4-BE49-F238E27FC236}">
                <a16:creationId xmlns:a16="http://schemas.microsoft.com/office/drawing/2014/main" id="{24845472-A682-2761-AFF5-608253477A8A}"/>
              </a:ext>
            </a:extLst>
          </p:cNvPr>
          <p:cNvGraphicFramePr>
            <a:graphicFrameLocks noChangeAspect="1"/>
          </p:cNvGraphicFramePr>
          <p:nvPr userDrawn="1"/>
        </p:nvGraphicFramePr>
        <p:xfrm>
          <a:off x="611188" y="6021388"/>
          <a:ext cx="731837" cy="36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15" imgW="63055500" imgH="65887600" progId="Word.Picture.8">
                  <p:embed/>
                </p:oleObj>
              </mc:Choice>
              <mc:Fallback>
                <p:oleObj name="Picture" r:id="rId15" imgW="63055500" imgH="65887600" progId="Word.Picture.8">
                  <p:embed/>
                  <p:pic>
                    <p:nvPicPr>
                      <p:cNvPr id="2055" name="Object 5">
                        <a:extLst>
                          <a:ext uri="{FF2B5EF4-FFF2-40B4-BE49-F238E27FC236}">
                            <a16:creationId xmlns:a16="http://schemas.microsoft.com/office/drawing/2014/main" id="{24845472-A682-2761-AFF5-608253477A8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6021388"/>
                        <a:ext cx="731837" cy="36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 bg1="dk1" tx1="lt1" bg2="dk2" tx2="lt2" accent1="accent1" accent2="accent2" accent3="accent3" accent4="accent4" accent5="accent5" accent6="accent6" hlink="hlink" folHlink="folHlink"/>
  <p:sldLayoutIdLst>
    <p:sldLayoutId id="2147484503" r:id="rId1"/>
    <p:sldLayoutId id="2147484504" r:id="rId2"/>
    <p:sldLayoutId id="2147484505" r:id="rId3"/>
    <p:sldLayoutId id="2147484506" r:id="rId4"/>
    <p:sldLayoutId id="2147484507" r:id="rId5"/>
    <p:sldLayoutId id="2147484508" r:id="rId6"/>
    <p:sldLayoutId id="2147484509" r:id="rId7"/>
    <p:sldLayoutId id="2147484510" r:id="rId8"/>
    <p:sldLayoutId id="2147484511" r:id="rId9"/>
    <p:sldLayoutId id="2147484512" r:id="rId10"/>
    <p:sldLayoutId id="2147484513" r:id="rId11"/>
    <p:sldLayoutId id="2147484514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2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2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2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108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16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H_jtojTq98&amp;t=186s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bing.com/videos/search?q=camp+doha+explosion+1991&amp;&amp;view=detail&amp;mid=2020736C3C3ACF3B6D362020736C3C3ACF3B6D36&amp;&amp;FORM=VRDGAR&amp;ru=%2Fvideos%2Fsearch%3Fq%3Dcamp%2520doha%2520explosion%25201991%26qs%3DNM%26form%3DQBVR%26%3D%2525eManage%2520Your%2520Search%2520History%2525E%26sp%3D2%26pq%3Ddoha%2520explosion%26sk%3DUT1%26sc%3D4-14%26cvid%3DDFEB6E016B5B4768A7F858252C23344D" TargetMode="External"/><Relationship Id="rId4" Type="http://schemas.openxmlformats.org/officeDocument/2006/relationships/hyperlink" Target="https://www.bing.com/videos/search?q=disaster+on+US+airfield+in+vietnam&amp;&amp;view=detail&amp;mid=E5F9A5DFC09F14B29E9AE5F9A5DFC09F14B29E9A&amp;&amp;FORM=VRDGAR&amp;ru=%2Fvideos%2Fsearch%3Fq%3Ddisaster%2Bon%2BUS%2Bairfield%2Bin%2Bvietnam%26FORM%3DHDRSC4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tanks-encyclopedia.com/the-doha-disaster-aka-the-doha-dash/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ve.com/v/62216/laboratory-scale-slow-cook-off-testing-rocket-propellants-combustion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70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hyperlink" Target="https://ndiastorage.blob.core.usgovcloudapi.net/ndia/2012/IMEM/13632coulouarn7B.pdf" TargetMode="External"/><Relationship Id="rId1" Type="http://schemas.openxmlformats.org/officeDocument/2006/relationships/slideLayout" Target="../slideLayouts/slideLayout2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3528392" cy="1620014"/>
          </a:xfrm>
        </p:spPr>
        <p:txBody>
          <a:bodyPr wrap="square"/>
          <a:lstStyle/>
          <a:p>
            <a:pPr algn="just">
              <a:spcBef>
                <a:spcPts val="900"/>
              </a:spcBef>
            </a:pPr>
            <a:r>
              <a:rPr lang="en-GB" sz="1500" b="1" dirty="0">
                <a:latin typeface="Arial" panose="020B0604020202020204" pitchFamily="34" charset="0"/>
                <a:ea typeface="Times New Roman" panose="02020603050405020304" pitchFamily="18" charset="0"/>
              </a:rPr>
              <a:t>Aim: </a:t>
            </a:r>
            <a:r>
              <a:rPr lang="en-GB" sz="1500" dirty="0"/>
              <a:t>To understand the importance of </a:t>
            </a:r>
            <a:r>
              <a:rPr lang="en-GB" sz="1500" dirty="0" err="1"/>
              <a:t>Insensitve</a:t>
            </a:r>
            <a:r>
              <a:rPr lang="en-GB" sz="1500" dirty="0"/>
              <a:t> Munitions in UK defence and the methods associated in their design and development</a:t>
            </a:r>
            <a:r>
              <a:rPr lang="en-GB" sz="1500" dirty="0"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900"/>
              </a:spcBef>
            </a:pPr>
            <a:endParaRPr lang="en-US" sz="15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750"/>
              </a:spcAft>
            </a:pPr>
            <a:r>
              <a:rPr lang="en-US" sz="15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Outcomes: Upon the successful completion of this module, the student should be able to: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57175" indent="-257175" algn="just">
              <a:spcBef>
                <a:spcPts val="900"/>
              </a:spcBef>
              <a:buFont typeface="Symbol" panose="05050102010706020507" pitchFamily="18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Times New Roman" panose="02020603050405020304" pitchFamily="18" charset="0"/>
              </a:rPr>
              <a:t>Understand the threat posed by sensitive munitions and their response to certain stimuli; </a:t>
            </a:r>
            <a:endParaRPr lang="en-GB" sz="1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57175" indent="-257175" algn="just">
              <a:spcBef>
                <a:spcPts val="900"/>
              </a:spcBef>
              <a:buFont typeface="Symbol" panose="05050102010706020507" pitchFamily="18" charset="2"/>
              <a:buChar char=""/>
            </a:pPr>
            <a:r>
              <a:rPr lang="en-GB" sz="1500" dirty="0">
                <a:latin typeface="Arial" panose="020B0604020202020204" pitchFamily="34" charset="0"/>
                <a:ea typeface="Calibri" panose="020F0502020204030204" pitchFamily="34" charset="0"/>
              </a:rPr>
              <a:t>How munitions can be designed and adapted to become IM compliant; and</a:t>
            </a:r>
          </a:p>
          <a:p>
            <a:pPr marL="257175" indent="-257175" algn="just">
              <a:spcBef>
                <a:spcPts val="900"/>
              </a:spcBef>
              <a:buFont typeface="Symbol" panose="05050102010706020507" pitchFamily="18" charset="2"/>
              <a:buChar char=""/>
            </a:pPr>
            <a:r>
              <a:rPr lang="en-US" sz="1500" dirty="0">
                <a:latin typeface="Arial" panose="020B0604020202020204" pitchFamily="34" charset="0"/>
                <a:ea typeface="Times New Roman" panose="02020603050405020304" pitchFamily="18" charset="0"/>
              </a:rPr>
              <a:t>Complete a classroom exercise involving a warhead and propulsion system on a ‘nonsuch’ munition</a:t>
            </a:r>
            <a:endParaRPr lang="en-GB" sz="1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4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D531DC8-54AC-4DF3-BD43-AC8621A80189}"/>
              </a:ext>
            </a:extLst>
          </p:cNvPr>
          <p:cNvSpPr txBox="1">
            <a:spLocks/>
          </p:cNvSpPr>
          <p:nvPr/>
        </p:nvSpPr>
        <p:spPr>
          <a:xfrm>
            <a:off x="3923928" y="404664"/>
            <a:ext cx="3328367" cy="662567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 fontAlgn="auto">
              <a:spcBef>
                <a:spcPts val="750"/>
              </a:spcBef>
              <a:spcAft>
                <a:spcPts val="0"/>
              </a:spcAft>
            </a:pPr>
            <a:r>
              <a:rPr lang="en-GB" sz="3300" dirty="0">
                <a:solidFill>
                  <a:prstClr val="white"/>
                </a:solidFill>
                <a:latin typeface="Calibri" panose="020F0502020204030204"/>
              </a:rPr>
              <a:t>Insensitive Munitions</a:t>
            </a:r>
          </a:p>
        </p:txBody>
      </p:sp>
      <p:pic>
        <p:nvPicPr>
          <p:cNvPr id="7" name="Picture 6" descr="A picture containing text, bathroom, indoor, sink&#10;&#10;Description automatically generated">
            <a:extLst>
              <a:ext uri="{FF2B5EF4-FFF2-40B4-BE49-F238E27FC236}">
                <a16:creationId xmlns:a16="http://schemas.microsoft.com/office/drawing/2014/main" id="{A610A812-374A-0826-C2AD-2B61ADEA27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8" y="3861047"/>
            <a:ext cx="4513690" cy="28198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36BA46-C09D-B7EE-BF7B-E18CA558B779}"/>
              </a:ext>
            </a:extLst>
          </p:cNvPr>
          <p:cNvSpPr txBox="1"/>
          <p:nvPr/>
        </p:nvSpPr>
        <p:spPr>
          <a:xfrm>
            <a:off x="5523472" y="4365104"/>
            <a:ext cx="2792944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en-US" dirty="0"/>
              <a:t>RDX/TNT --&gt; HBU-88B</a:t>
            </a:r>
          </a:p>
        </p:txBody>
      </p:sp>
      <p:pic>
        <p:nvPicPr>
          <p:cNvPr id="10" name="Picture 9" descr="A picture containing indoor&#10;&#10;Description automatically generated">
            <a:extLst>
              <a:ext uri="{FF2B5EF4-FFF2-40B4-BE49-F238E27FC236}">
                <a16:creationId xmlns:a16="http://schemas.microsoft.com/office/drawing/2014/main" id="{22A407F6-022F-DEF0-807D-3282D0305C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064" y="908720"/>
            <a:ext cx="4533703" cy="30818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600BF9-B649-DF0A-A1BA-27E7813F4A7B}"/>
              </a:ext>
            </a:extLst>
          </p:cNvPr>
          <p:cNvSpPr txBox="1"/>
          <p:nvPr/>
        </p:nvSpPr>
        <p:spPr>
          <a:xfrm>
            <a:off x="5220072" y="5571214"/>
            <a:ext cx="3480440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en-US" dirty="0"/>
              <a:t>120mm M194A1 Mortar Round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ED0C8-9756-C258-6FA2-EAACE2F9B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50405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Insensitive Munitions (IM)</a:t>
            </a:r>
          </a:p>
        </p:txBody>
      </p:sp>
      <p:pic>
        <p:nvPicPr>
          <p:cNvPr id="16387" name="Picture 3">
            <a:extLst>
              <a:ext uri="{FF2B5EF4-FFF2-40B4-BE49-F238E27FC236}">
                <a16:creationId xmlns:a16="http://schemas.microsoft.com/office/drawing/2014/main" id="{26CB77FC-70F7-B4D5-CE2D-A678AD1DA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836613"/>
            <a:ext cx="4786312" cy="251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3">
            <a:extLst>
              <a:ext uri="{FF2B5EF4-FFF2-40B4-BE49-F238E27FC236}">
                <a16:creationId xmlns:a16="http://schemas.microsoft.com/office/drawing/2014/main" id="{DBEB7C1E-2C3D-206B-177F-11EC58404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425" y="3667125"/>
            <a:ext cx="4283075" cy="296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2964D369-E700-9B21-807B-34598475EA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88" y="1628775"/>
            <a:ext cx="8099425" cy="393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6C4B644-EE3E-5333-44CB-7CB0FD820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08012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There’s a fire, enemy attack </a:t>
            </a:r>
            <a:br>
              <a:rPr lang="en-GB" dirty="0"/>
            </a:br>
            <a:r>
              <a:rPr lang="en-GB" dirty="0"/>
              <a:t>– so what?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>
            <a:extLst>
              <a:ext uri="{FF2B5EF4-FFF2-40B4-BE49-F238E27FC236}">
                <a16:creationId xmlns:a16="http://schemas.microsoft.com/office/drawing/2014/main" id="{748FFC9B-C337-6626-137F-40CC616E6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549275"/>
            <a:ext cx="8728075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>
            <a:extLst>
              <a:ext uri="{FF2B5EF4-FFF2-40B4-BE49-F238E27FC236}">
                <a16:creationId xmlns:a16="http://schemas.microsoft.com/office/drawing/2014/main" id="{399DBC78-2B2C-57AB-FCDD-D794361817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836613"/>
            <a:ext cx="8704263" cy="342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Box 3">
            <a:extLst>
              <a:ext uri="{FF2B5EF4-FFF2-40B4-BE49-F238E27FC236}">
                <a16:creationId xmlns:a16="http://schemas.microsoft.com/office/drawing/2014/main" id="{C30A55C8-B93C-8B73-B954-285122712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6136" y="4750456"/>
            <a:ext cx="17287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200" dirty="0">
                <a:solidFill>
                  <a:srgbClr val="FFFF00"/>
                </a:solidFill>
                <a:hlinkClick r:id="rId3"/>
              </a:rPr>
              <a:t>Ammo dump explosion at a Base - 2004</a:t>
            </a:r>
            <a:endParaRPr lang="en-GB" altLang="en-US" sz="1200" dirty="0">
              <a:solidFill>
                <a:srgbClr val="FFFF00"/>
              </a:solidFill>
            </a:endParaRPr>
          </a:p>
        </p:txBody>
      </p:sp>
      <p:sp>
        <p:nvSpPr>
          <p:cNvPr id="19460" name="TextBox 5">
            <a:extLst>
              <a:ext uri="{FF2B5EF4-FFF2-40B4-BE49-F238E27FC236}">
                <a16:creationId xmlns:a16="http://schemas.microsoft.com/office/drawing/2014/main" id="{3EDD4D9F-6C9A-57F6-3978-813FE75B04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4724400"/>
            <a:ext cx="1944687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defRPr/>
            </a:pPr>
            <a:r>
              <a:rPr lang="en-GB" altLang="en-US" sz="1600" b="1" dirty="0">
                <a:solidFill>
                  <a:srgbClr val="FFFF00"/>
                </a:solidFill>
                <a:hlinkClick r:id="rId4"/>
              </a:rPr>
              <a:t>Explosions At Bien </a:t>
            </a:r>
            <a:r>
              <a:rPr lang="en-GB" altLang="en-US" sz="1600" b="1" dirty="0" err="1">
                <a:solidFill>
                  <a:srgbClr val="FFFF00"/>
                </a:solidFill>
                <a:hlinkClick r:id="rId4"/>
              </a:rPr>
              <a:t>Hoa</a:t>
            </a:r>
            <a:r>
              <a:rPr lang="en-GB" altLang="en-US" sz="1600" b="1" dirty="0">
                <a:solidFill>
                  <a:srgbClr val="FFFF00"/>
                </a:solidFill>
                <a:hlinkClick r:id="rId4"/>
              </a:rPr>
              <a:t> Us Air Base (1965) </a:t>
            </a:r>
            <a:endParaRPr lang="en-GB" altLang="en-US" sz="1600" b="1" dirty="0">
              <a:solidFill>
                <a:srgbClr val="FFF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36A5F-0062-4DBC-953C-4601A2875B21}"/>
              </a:ext>
            </a:extLst>
          </p:cNvPr>
          <p:cNvSpPr txBox="1"/>
          <p:nvPr/>
        </p:nvSpPr>
        <p:spPr>
          <a:xfrm>
            <a:off x="3059113" y="4724400"/>
            <a:ext cx="2087562" cy="9239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800" b="1" dirty="0">
                <a:solidFill>
                  <a:srgbClr val="FFFF00"/>
                </a:solidFill>
                <a:hlinkClick r:id="rId5"/>
              </a:rPr>
              <a:t>The Doha Disaster, Iraq (1991) - minute 2+</a:t>
            </a:r>
            <a:r>
              <a:rPr lang="en-GB" sz="1800" b="1" dirty="0">
                <a:solidFill>
                  <a:srgbClr val="FFFF00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0227F-EF95-E925-F047-DCB63FBFC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1680" y="188640"/>
            <a:ext cx="4978896" cy="49006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Doha - 1991</a:t>
            </a:r>
          </a:p>
        </p:txBody>
      </p:sp>
      <p:pic>
        <p:nvPicPr>
          <p:cNvPr id="20483" name="Picture 4">
            <a:extLst>
              <a:ext uri="{FF2B5EF4-FFF2-40B4-BE49-F238E27FC236}">
                <a16:creationId xmlns:a16="http://schemas.microsoft.com/office/drawing/2014/main" id="{B8081CDD-9AC7-E497-386F-8CD982D17A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" y="765175"/>
            <a:ext cx="4365625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6">
            <a:extLst>
              <a:ext uri="{FF2B5EF4-FFF2-40B4-BE49-F238E27FC236}">
                <a16:creationId xmlns:a16="http://schemas.microsoft.com/office/drawing/2014/main" id="{04D7FBEE-85D3-D73C-91C4-85704B200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325" y="765175"/>
            <a:ext cx="3822700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8">
            <a:extLst>
              <a:ext uri="{FF2B5EF4-FFF2-40B4-BE49-F238E27FC236}">
                <a16:creationId xmlns:a16="http://schemas.microsoft.com/office/drawing/2014/main" id="{D6085EE6-8DC2-5851-B776-DFB553D48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429000"/>
            <a:ext cx="4321175" cy="330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10">
            <a:extLst>
              <a:ext uri="{FF2B5EF4-FFF2-40B4-BE49-F238E27FC236}">
                <a16:creationId xmlns:a16="http://schemas.microsoft.com/office/drawing/2014/main" id="{27A6C5CE-EC5D-C53F-439E-4A16C20470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325" y="3500438"/>
            <a:ext cx="3867150" cy="267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9F3BDE-BDF1-1605-3908-5E51B22DF185}"/>
              </a:ext>
            </a:extLst>
          </p:cNvPr>
          <p:cNvSpPr txBox="1"/>
          <p:nvPr/>
        </p:nvSpPr>
        <p:spPr>
          <a:xfrm>
            <a:off x="5940425" y="6300788"/>
            <a:ext cx="2087563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1800" b="1" dirty="0">
                <a:solidFill>
                  <a:srgbClr val="FFFF00"/>
                </a:solidFill>
                <a:hlinkClick r:id="rId6"/>
              </a:rPr>
              <a:t>The Doha Disaster</a:t>
            </a:r>
            <a:endParaRPr lang="en-GB" sz="1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>
            <a:extLst>
              <a:ext uri="{FF2B5EF4-FFF2-40B4-BE49-F238E27FC236}">
                <a16:creationId xmlns:a16="http://schemas.microsoft.com/office/drawing/2014/main" id="{91D683BD-FCFC-9DA4-78A5-C9DC92043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388" y="6237288"/>
            <a:ext cx="1690687" cy="19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FB70C68-5689-58B1-7642-278CE89E3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7704" y="188640"/>
            <a:ext cx="5112568" cy="64807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Why IM?</a:t>
            </a:r>
          </a:p>
        </p:txBody>
      </p:sp>
      <p:pic>
        <p:nvPicPr>
          <p:cNvPr id="21508" name="Picture 2">
            <a:extLst>
              <a:ext uri="{FF2B5EF4-FFF2-40B4-BE49-F238E27FC236}">
                <a16:creationId xmlns:a16="http://schemas.microsoft.com/office/drawing/2014/main" id="{EAEAC69F-CF9E-C7D8-4201-A18E03386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300" y="1052513"/>
            <a:ext cx="6211888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DDC02F-F7D8-48F1-651E-D3548238F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88" y="1641475"/>
            <a:ext cx="8607425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19BB5A-2AA6-338E-9E73-DC5E238FB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3" y="2373313"/>
            <a:ext cx="8831262" cy="1033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8C1D8F2-E366-7183-7062-B312ECFDD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" y="3524250"/>
            <a:ext cx="8924925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5A664B-BBA3-57E4-DBA0-7D0A56986C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" y="4368800"/>
            <a:ext cx="8682038" cy="60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9BF22B7-52B6-84F1-F4AA-A0D2D26EC6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50" y="5081588"/>
            <a:ext cx="8240713" cy="62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3D562-B9F7-0D3E-CDCB-2D828DF46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52521"/>
            <a:ext cx="8229600" cy="65386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IM in context</a:t>
            </a:r>
          </a:p>
        </p:txBody>
      </p:sp>
      <p:sp>
        <p:nvSpPr>
          <p:cNvPr id="22531" name="TextBox 3">
            <a:extLst>
              <a:ext uri="{FF2B5EF4-FFF2-40B4-BE49-F238E27FC236}">
                <a16:creationId xmlns:a16="http://schemas.microsoft.com/office/drawing/2014/main" id="{95037EDA-04BF-324D-FA55-7EABC68F1B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1550" y="836613"/>
            <a:ext cx="7345363" cy="708025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bg1"/>
                </a:solidFill>
              </a:rPr>
              <a:t>Purpose: to reduce the vulnerability of OME in order to reduce risk and accidents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18EE53-4E7C-0B67-751C-B041435499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163" y="1933575"/>
            <a:ext cx="7704137" cy="40005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bg1"/>
                </a:solidFill>
              </a:rPr>
              <a:t>Capability = performance + S3 + in-service life + environmental impact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2F1CC0-7E8A-4BDE-51E7-1F435E90EB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3138" y="2747963"/>
            <a:ext cx="7345362" cy="40005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bg1"/>
                </a:solidFill>
              </a:rPr>
              <a:t>Can munitions really be insensitive?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AEB793-EA98-0FA0-6C1C-A7EAECDE64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08400" y="3560763"/>
            <a:ext cx="4679950" cy="101600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bg1"/>
                </a:solidFill>
              </a:rPr>
              <a:t>unfortunate term we are stuck with!*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u="sng">
                <a:solidFill>
                  <a:schemeClr val="bg1"/>
                </a:solidFill>
              </a:rPr>
              <a:t>‘less’</a:t>
            </a:r>
            <a:r>
              <a:rPr lang="en-GB" altLang="en-US">
                <a:solidFill>
                  <a:schemeClr val="bg1"/>
                </a:solidFill>
              </a:rPr>
              <a:t> sensitive</a:t>
            </a:r>
            <a:endParaRPr lang="en-GB" altLang="en-US" u="sng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C977B3-E6A2-A973-C642-471E1FCCD8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525" y="5876925"/>
            <a:ext cx="30956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600"/>
              <a:t>* French use the term Munition a Risque Attenuée (MURAT) – basically meaning less sensitive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B8D0D0-E18C-4595-7FB3-C9C98DBEFB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163" y="5167313"/>
            <a:ext cx="7343775" cy="40005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bg1"/>
                </a:solidFill>
              </a:rPr>
              <a:t>Viewed as part of the risk based approach to safety - ALARP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491B4-519D-B5B0-DBB8-31FCF62D2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96" y="134679"/>
            <a:ext cx="8229600" cy="49006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IM Goals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064BC8-52EA-7200-775B-A03BCF4C5C6F}"/>
              </a:ext>
            </a:extLst>
          </p:cNvPr>
          <p:cNvSpPr txBox="1"/>
          <p:nvPr/>
        </p:nvSpPr>
        <p:spPr>
          <a:xfrm>
            <a:off x="323850" y="908050"/>
            <a:ext cx="8424863" cy="5324475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solidFill>
                  <a:schemeClr val="bg1"/>
                </a:solidFill>
              </a:rPr>
              <a:t>Reduce Operational Risk</a:t>
            </a:r>
          </a:p>
          <a:p>
            <a:pPr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solidFill>
                  <a:schemeClr val="bg1"/>
                </a:solidFill>
              </a:rPr>
              <a:t>Reduce the risk of accidents</a:t>
            </a:r>
          </a:p>
          <a:p>
            <a:pPr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solidFill>
                  <a:schemeClr val="bg1"/>
                </a:solidFill>
              </a:rPr>
              <a:t>Increased life (aspiration?)</a:t>
            </a:r>
          </a:p>
          <a:p>
            <a:pPr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solidFill>
                  <a:schemeClr val="bg1"/>
                </a:solidFill>
              </a:rPr>
              <a:t>Fewer defects (e.g. cracking powdering)</a:t>
            </a:r>
          </a:p>
          <a:p>
            <a:pPr>
              <a:defRPr/>
            </a:pPr>
            <a:endParaRPr lang="en-GB" sz="32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solidFill>
                  <a:schemeClr val="bg1"/>
                </a:solidFill>
              </a:rPr>
              <a:t>Better tolerance of environmental conditions experienced during expeditionary operations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22F5A-FFDB-8577-AF82-43A7933F0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Achieving IM Compliance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36BFCF-56A5-B075-F145-002A2CAF9BB1}"/>
              </a:ext>
            </a:extLst>
          </p:cNvPr>
          <p:cNvSpPr txBox="1"/>
          <p:nvPr/>
        </p:nvSpPr>
        <p:spPr>
          <a:xfrm>
            <a:off x="827088" y="1125538"/>
            <a:ext cx="7345362" cy="4708525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</a:rPr>
              <a:t>Affects both new and legacy munitions (the latter on an opportunity basis)</a:t>
            </a:r>
          </a:p>
          <a:p>
            <a:pPr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bg1"/>
                </a:solidFill>
              </a:rPr>
              <a:t>Systems Approach:</a:t>
            </a:r>
          </a:p>
          <a:p>
            <a:pPr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Energetics</a:t>
            </a:r>
          </a:p>
          <a:p>
            <a:pPr marL="914400" lvl="1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Design &amp; construction</a:t>
            </a:r>
          </a:p>
          <a:p>
            <a:pPr marL="914400" lvl="1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Packaging</a:t>
            </a:r>
          </a:p>
          <a:p>
            <a:pPr marL="914400" lvl="1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Platform integration</a:t>
            </a:r>
          </a:p>
          <a:p>
            <a:pPr marL="914400" lvl="1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Barriers</a:t>
            </a:r>
          </a:p>
          <a:p>
            <a:pPr marL="914400" lvl="1" indent="-457200">
              <a:buFont typeface="Wingdings" panose="05000000000000000000" pitchFamily="2" charset="2"/>
              <a:buChar char="§"/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EB386-3E6E-9FCD-5A96-20AAA4E84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IM Assessment Phase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376275-B7AD-2A8D-F422-BD090A2165DD}"/>
              </a:ext>
            </a:extLst>
          </p:cNvPr>
          <p:cNvSpPr txBox="1"/>
          <p:nvPr/>
        </p:nvSpPr>
        <p:spPr>
          <a:xfrm>
            <a:off x="827088" y="1196975"/>
            <a:ext cx="7345362" cy="5632450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chemeClr val="bg1"/>
                </a:solidFill>
              </a:rPr>
              <a:t>Review evidence</a:t>
            </a:r>
          </a:p>
          <a:p>
            <a:pPr lvl="1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design</a:t>
            </a:r>
          </a:p>
          <a:p>
            <a:pPr lvl="2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characterisation of energetic materials (EM)</a:t>
            </a:r>
          </a:p>
          <a:p>
            <a:pPr lvl="2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modelling</a:t>
            </a:r>
          </a:p>
          <a:p>
            <a:pPr lvl="2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analysis</a:t>
            </a:r>
          </a:p>
          <a:p>
            <a:pPr lvl="2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dirty="0">
                <a:solidFill>
                  <a:schemeClr val="bg1"/>
                </a:solidFill>
              </a:rPr>
              <a:t>read across</a:t>
            </a:r>
          </a:p>
          <a:p>
            <a:pPr lvl="1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chemeClr val="bg1"/>
                </a:solidFill>
              </a:rPr>
              <a:t>Conduct tests where necessary to gather evidence (but what is sensible and reasonable?).  </a:t>
            </a:r>
          </a:p>
          <a:p>
            <a:pPr lvl="1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chemeClr val="bg1"/>
                </a:solidFill>
              </a:rPr>
              <a:t>Statistically valid data?</a:t>
            </a:r>
          </a:p>
          <a:p>
            <a:pPr lvl="1">
              <a:defRPr/>
            </a:pPr>
            <a:endParaRPr lang="en-GB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A6041-2208-C1B2-9F65-98AD7802E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544"/>
            <a:ext cx="8229600" cy="706090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What should be assessed?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FA7F0E-5212-482A-84E6-277E5CC07771}"/>
              </a:ext>
            </a:extLst>
          </p:cNvPr>
          <p:cNvSpPr txBox="1"/>
          <p:nvPr/>
        </p:nvSpPr>
        <p:spPr>
          <a:xfrm>
            <a:off x="611188" y="1228725"/>
            <a:ext cx="7345362" cy="4400550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Thermal threats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Various heating temperature ranges</a:t>
            </a: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Impact threats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Bullets, fragmentation, SCJs, EFPs etc</a:t>
            </a:r>
            <a:endParaRPr lang="en-GB" sz="2800" b="1" dirty="0">
              <a:solidFill>
                <a:schemeClr val="bg1"/>
              </a:solidFill>
            </a:endParaRP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Sympathetic Reaction</a:t>
            </a:r>
          </a:p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94CF46-ABE4-F651-4426-663A8CE91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16632"/>
            <a:ext cx="8712968" cy="92697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/>
              <a:t>The baseline requirements genesis</a:t>
            </a:r>
          </a:p>
        </p:txBody>
      </p:sp>
      <p:pic>
        <p:nvPicPr>
          <p:cNvPr id="29699" name="Picture 5">
            <a:extLst>
              <a:ext uri="{FF2B5EF4-FFF2-40B4-BE49-F238E27FC236}">
                <a16:creationId xmlns:a16="http://schemas.microsoft.com/office/drawing/2014/main" id="{8FB22631-8E6C-B015-7889-1231A926A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1052513"/>
            <a:ext cx="8531225" cy="49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>
            <a:extLst>
              <a:ext uri="{FF2B5EF4-FFF2-40B4-BE49-F238E27FC236}">
                <a16:creationId xmlns:a16="http://schemas.microsoft.com/office/drawing/2014/main" id="{4A5BCE9D-2B34-707F-AA06-27084E788E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268413"/>
            <a:ext cx="8713787" cy="510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3" name="Picture 4">
            <a:extLst>
              <a:ext uri="{FF2B5EF4-FFF2-40B4-BE49-F238E27FC236}">
                <a16:creationId xmlns:a16="http://schemas.microsoft.com/office/drawing/2014/main" id="{53F0EED0-1EF3-9236-3A82-94A90C211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188" y="260350"/>
            <a:ext cx="6324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>
            <a:extLst>
              <a:ext uri="{FF2B5EF4-FFF2-40B4-BE49-F238E27FC236}">
                <a16:creationId xmlns:a16="http://schemas.microsoft.com/office/drawing/2014/main" id="{A69238BA-3AAD-C915-FF92-AFA35C704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15888"/>
            <a:ext cx="5473700" cy="44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Picture 6">
            <a:extLst>
              <a:ext uri="{FF2B5EF4-FFF2-40B4-BE49-F238E27FC236}">
                <a16:creationId xmlns:a16="http://schemas.microsoft.com/office/drawing/2014/main" id="{841ADACF-E9B1-2D11-5199-4B32425AE2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900113"/>
            <a:ext cx="69310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Picture 8">
            <a:extLst>
              <a:ext uri="{FF2B5EF4-FFF2-40B4-BE49-F238E27FC236}">
                <a16:creationId xmlns:a16="http://schemas.microsoft.com/office/drawing/2014/main" id="{BDDAAA9A-FF40-EA07-BE82-07AB89820E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3" y="2171700"/>
            <a:ext cx="8893175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10">
            <a:extLst>
              <a:ext uri="{FF2B5EF4-FFF2-40B4-BE49-F238E27FC236}">
                <a16:creationId xmlns:a16="http://schemas.microsoft.com/office/drawing/2014/main" id="{649225CD-B2D3-6ABF-7929-C447507BD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5445125"/>
            <a:ext cx="7673975" cy="23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>
            <a:extLst>
              <a:ext uri="{FF2B5EF4-FFF2-40B4-BE49-F238E27FC236}">
                <a16:creationId xmlns:a16="http://schemas.microsoft.com/office/drawing/2014/main" id="{D031D840-7206-0BC2-16D2-946301E5C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25" y="1125538"/>
            <a:ext cx="7575550" cy="490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>
            <a:extLst>
              <a:ext uri="{FF2B5EF4-FFF2-40B4-BE49-F238E27FC236}">
                <a16:creationId xmlns:a16="http://schemas.microsoft.com/office/drawing/2014/main" id="{EC4A7CF1-EB35-1649-0705-ED0D607C16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412875"/>
            <a:ext cx="8424863" cy="4757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3">
            <a:extLst>
              <a:ext uri="{FF2B5EF4-FFF2-40B4-BE49-F238E27FC236}">
                <a16:creationId xmlns:a16="http://schemas.microsoft.com/office/drawing/2014/main" id="{68E71C40-7CB9-173E-D30B-BE641F7AD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260648"/>
            <a:ext cx="8712968" cy="92697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/>
              <a:t>Standard NATO Agreement (STANAG)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4">
            <a:extLst>
              <a:ext uri="{FF2B5EF4-FFF2-40B4-BE49-F238E27FC236}">
                <a16:creationId xmlns:a16="http://schemas.microsoft.com/office/drawing/2014/main" id="{517FB27A-61FC-EBBF-7194-0113D87098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33600"/>
            <a:ext cx="871537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1B4AAB4-A3A6-4C58-CE8D-1EC1DC8F8657}"/>
              </a:ext>
            </a:extLst>
          </p:cNvPr>
          <p:cNvSpPr txBox="1">
            <a:spLocks/>
          </p:cNvSpPr>
          <p:nvPr/>
        </p:nvSpPr>
        <p:spPr>
          <a:xfrm>
            <a:off x="457200" y="188640"/>
            <a:ext cx="8229600" cy="1143000"/>
          </a:xfrm>
          <a:prstGeom prst="rect">
            <a:avLst/>
          </a:prstGeom>
        </p:spPr>
        <p:txBody>
          <a:bodyPr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1"/>
                </a:solidFill>
                <a:latin typeface="Lucida Sans" pitchFamily="34" charset="0"/>
              </a:defRPr>
            </a:lvl9pPr>
          </a:lstStyle>
          <a:p>
            <a:pPr>
              <a:defRPr/>
            </a:pPr>
            <a:r>
              <a:rPr lang="en-GB" sz="2800" dirty="0"/>
              <a:t>How are the STANAG 4439 response levels recorded?</a:t>
            </a:r>
          </a:p>
        </p:txBody>
      </p:sp>
      <p:sp>
        <p:nvSpPr>
          <p:cNvPr id="34820" name="TextBox 7">
            <a:extLst>
              <a:ext uri="{FF2B5EF4-FFF2-40B4-BE49-F238E27FC236}">
                <a16:creationId xmlns:a16="http://schemas.microsoft.com/office/drawing/2014/main" id="{E4E4E48B-3109-24CF-94D2-9DCAF5014F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3938" y="5013325"/>
            <a:ext cx="2286000" cy="116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solidFill>
                  <a:srgbClr val="FFFF00"/>
                </a:solidFill>
                <a:hlinkClick r:id="rId3"/>
              </a:rPr>
              <a:t>Laboratory Scale Slow Cook-Off Testing of Rocket Propellants: The Combustion Rate Analysis of a Slowly Heated Propellant </a:t>
            </a:r>
            <a:endParaRPr lang="en-GB" altLang="en-US" sz="140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>
            <a:extLst>
              <a:ext uri="{FF2B5EF4-FFF2-40B4-BE49-F238E27FC236}">
                <a16:creationId xmlns:a16="http://schemas.microsoft.com/office/drawing/2014/main" id="{8E1C3427-65AF-D44D-D45C-99C7B9C5CE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765175"/>
            <a:ext cx="8461375" cy="546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6">
            <a:extLst>
              <a:ext uri="{FF2B5EF4-FFF2-40B4-BE49-F238E27FC236}">
                <a16:creationId xmlns:a16="http://schemas.microsoft.com/office/drawing/2014/main" id="{B39E5FA1-B672-8B06-72EA-700CB2F00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4450"/>
            <a:ext cx="592931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209FEB-A107-76AB-E021-4973183F7C2F}"/>
              </a:ext>
            </a:extLst>
          </p:cNvPr>
          <p:cNvSpPr txBox="1"/>
          <p:nvPr/>
        </p:nvSpPr>
        <p:spPr>
          <a:xfrm>
            <a:off x="5724128" y="1700808"/>
            <a:ext cx="16467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Fast Cook Off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E28349-1765-62A9-9CCC-6D22E96F1E25}"/>
              </a:ext>
            </a:extLst>
          </p:cNvPr>
          <p:cNvSpPr txBox="1"/>
          <p:nvPr/>
        </p:nvSpPr>
        <p:spPr>
          <a:xfrm>
            <a:off x="5717299" y="2484080"/>
            <a:ext cx="17477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Slow Cook Off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808171-D696-BBFA-2E85-064030A68A7F}"/>
              </a:ext>
            </a:extLst>
          </p:cNvPr>
          <p:cNvSpPr txBox="1"/>
          <p:nvPr/>
        </p:nvSpPr>
        <p:spPr>
          <a:xfrm>
            <a:off x="5733515" y="3316922"/>
            <a:ext cx="15840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Bullet Impact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38636D-22B0-B9A4-C6C2-B2720489098E}"/>
              </a:ext>
            </a:extLst>
          </p:cNvPr>
          <p:cNvSpPr txBox="1"/>
          <p:nvPr/>
        </p:nvSpPr>
        <p:spPr>
          <a:xfrm>
            <a:off x="5502481" y="4155866"/>
            <a:ext cx="19399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Fragment Impact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910B6F-F26C-3D7E-536F-1BF7BE82B36B}"/>
              </a:ext>
            </a:extLst>
          </p:cNvPr>
          <p:cNvSpPr txBox="1"/>
          <p:nvPr/>
        </p:nvSpPr>
        <p:spPr>
          <a:xfrm>
            <a:off x="5724128" y="4941168"/>
            <a:ext cx="15584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Single Donor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2E2ACE-003B-F446-EE0E-250F53A91F18}"/>
              </a:ext>
            </a:extLst>
          </p:cNvPr>
          <p:cNvSpPr txBox="1"/>
          <p:nvPr/>
        </p:nvSpPr>
        <p:spPr>
          <a:xfrm>
            <a:off x="5724216" y="5693186"/>
            <a:ext cx="1739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Shaped Charge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4">
            <a:extLst>
              <a:ext uri="{FF2B5EF4-FFF2-40B4-BE49-F238E27FC236}">
                <a16:creationId xmlns:a16="http://schemas.microsoft.com/office/drawing/2014/main" id="{69F177A3-BF87-656A-47E7-B62454EEC2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75" y="1052513"/>
            <a:ext cx="7740650" cy="544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7" name="TextBox 1">
            <a:extLst>
              <a:ext uri="{FF2B5EF4-FFF2-40B4-BE49-F238E27FC236}">
                <a16:creationId xmlns:a16="http://schemas.microsoft.com/office/drawing/2014/main" id="{85BC1ABB-44D6-3FD8-8876-BFE28BB71B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16238" y="361950"/>
            <a:ext cx="4103687" cy="40005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bg1"/>
                </a:solidFill>
              </a:rPr>
              <a:t>Example of colour coding IM matrix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4">
            <a:extLst>
              <a:ext uri="{FF2B5EF4-FFF2-40B4-BE49-F238E27FC236}">
                <a16:creationId xmlns:a16="http://schemas.microsoft.com/office/drawing/2014/main" id="{E8D08F6E-9C38-1625-CA65-C490D78A8A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125538"/>
            <a:ext cx="8642350" cy="446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6">
            <a:extLst>
              <a:ext uri="{FF2B5EF4-FFF2-40B4-BE49-F238E27FC236}">
                <a16:creationId xmlns:a16="http://schemas.microsoft.com/office/drawing/2014/main" id="{62C90879-3465-89E2-CA1B-A39434DD8C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33375"/>
            <a:ext cx="8991600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>
            <a:extLst>
              <a:ext uri="{FF2B5EF4-FFF2-40B4-BE49-F238E27FC236}">
                <a16:creationId xmlns:a16="http://schemas.microsoft.com/office/drawing/2014/main" id="{0FE683CB-FE30-9C99-FA14-C930C2ACC2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052513"/>
            <a:ext cx="7885112" cy="386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C1A31-28CF-6FF8-EB9D-CBA2DDFCA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IM Improvements – change the EM formulation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D296A6-589A-8FCA-22A3-3CD1E3979DD1}"/>
              </a:ext>
            </a:extLst>
          </p:cNvPr>
          <p:cNvSpPr txBox="1"/>
          <p:nvPr/>
        </p:nvSpPr>
        <p:spPr>
          <a:xfrm>
            <a:off x="323850" y="765175"/>
            <a:ext cx="8362950" cy="5692775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PBXN-109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good properties for IM-ness, performance and reasonable cost to manufacture.</a:t>
            </a: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>
                <a:solidFill>
                  <a:schemeClr val="bg1"/>
                </a:solidFill>
              </a:rPr>
              <a:t>ROWANEX </a:t>
            </a:r>
            <a:r>
              <a:rPr lang="en-GB" sz="2800" b="1" dirty="0">
                <a:solidFill>
                  <a:schemeClr val="bg1"/>
                </a:solidFill>
              </a:rPr>
              <a:t>1400</a:t>
            </a:r>
          </a:p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passes tube test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DDT resistant with IM fragment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HTPE composite 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good properties for IM-ness, performance and service life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2E60A-3CD8-4451-3D13-ABD51E1F4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IM Improvements – change the munition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AA2B35-99A8-6068-68BD-1215676DED71}"/>
              </a:ext>
            </a:extLst>
          </p:cNvPr>
          <p:cNvSpPr txBox="1"/>
          <p:nvPr/>
        </p:nvSpPr>
        <p:spPr>
          <a:xfrm>
            <a:off x="323850" y="711200"/>
            <a:ext cx="8496300" cy="6062663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Casing design</a:t>
            </a:r>
          </a:p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chemeClr val="bg1"/>
                </a:solidFill>
              </a:rPr>
              <a:t>Venting (ignition pre-empting device)</a:t>
            </a:r>
          </a:p>
          <a:p>
            <a:pPr marL="1828800" lvl="3" indent="-457200"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chemeClr val="bg1"/>
                </a:solidFill>
              </a:rPr>
              <a:t>use of explosive cutting charges (AMRAAM)</a:t>
            </a:r>
          </a:p>
          <a:p>
            <a:pPr lvl="2"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chemeClr val="bg1"/>
                </a:solidFill>
              </a:rPr>
              <a:t>Steel strip laminate (SSL) and carbon fibre composites – used for solid fuel rocket motors.</a:t>
            </a: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Surface coating</a:t>
            </a:r>
          </a:p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chemeClr val="bg1"/>
                </a:solidFill>
              </a:rPr>
              <a:t>Intumescent paint (1 – 2mm thick and expands when heated, air trapped to produce low thermal conductivity. Suitable for upgrade of legacy OME.</a:t>
            </a: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Use of internal liners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0709B-573F-EE3C-B82F-D43089142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IM Improvements – change / include packaging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A5DFEC-03C7-6A51-DFF1-8500DDF85008}"/>
              </a:ext>
            </a:extLst>
          </p:cNvPr>
          <p:cNvSpPr txBox="1"/>
          <p:nvPr/>
        </p:nvSpPr>
        <p:spPr>
          <a:xfrm>
            <a:off x="1042988" y="1700213"/>
            <a:ext cx="7345362" cy="3109912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It can either interact with the threat stimulus reducing severity</a:t>
            </a:r>
          </a:p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or can mitigate the reaction consequences  </a:t>
            </a: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C0C37-AC40-5AD1-5A29-92DE44945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IM tests - limitations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1C421-CECD-82C7-A3DA-F33AA619A93C}"/>
              </a:ext>
            </a:extLst>
          </p:cNvPr>
          <p:cNvSpPr txBox="1"/>
          <p:nvPr/>
        </p:nvSpPr>
        <p:spPr>
          <a:xfrm>
            <a:off x="492125" y="1268413"/>
            <a:ext cx="8194675" cy="3970337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chemeClr val="bg1"/>
                </a:solidFill>
              </a:rPr>
              <a:t>These can include</a:t>
            </a:r>
          </a:p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bg1"/>
                </a:solidFill>
              </a:rPr>
              <a:t>XDT – unknown to detonation transition. Of particular interest in sub-SDT mechanism impact and when significant damage is effected in the EM. 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C9C9D-A4EE-7331-7945-AA79E61AF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/>
              <a:t>Summarising design solutions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99C51B-A536-1FE9-00F4-632649C20466}"/>
              </a:ext>
            </a:extLst>
          </p:cNvPr>
          <p:cNvSpPr txBox="1"/>
          <p:nvPr/>
        </p:nvSpPr>
        <p:spPr>
          <a:xfrm>
            <a:off x="492125" y="908050"/>
            <a:ext cx="8194675" cy="5756275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pPr lvl="1">
              <a:defRPr/>
            </a:pPr>
            <a:endParaRPr lang="en-GB" sz="2800" b="1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600" dirty="0">
                <a:solidFill>
                  <a:schemeClr val="bg1"/>
                </a:solidFill>
              </a:rPr>
              <a:t>use EMs with low explosiveness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600" dirty="0">
                <a:solidFill>
                  <a:schemeClr val="bg1"/>
                </a:solidFill>
              </a:rPr>
              <a:t>select casing materials / thicknesses to pass fragment / bullet attack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600" dirty="0">
                <a:solidFill>
                  <a:schemeClr val="bg1"/>
                </a:solidFill>
              </a:rPr>
              <a:t>use mitigation technologies (if possible)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600" dirty="0">
                <a:solidFill>
                  <a:schemeClr val="bg1"/>
                </a:solidFill>
              </a:rPr>
              <a:t>adequate performance (not necessarily maximum performance)</a:t>
            </a: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/>
              </a:solidFill>
            </a:endParaRPr>
          </a:p>
          <a:p>
            <a:pPr marL="1371600" lvl="2" indent="-457200">
              <a:buFont typeface="Wingdings" panose="05000000000000000000" pitchFamily="2" charset="2"/>
              <a:buChar char="§"/>
              <a:defRPr/>
            </a:pPr>
            <a:r>
              <a:rPr lang="en-GB" sz="2600" dirty="0">
                <a:solidFill>
                  <a:schemeClr val="bg1"/>
                </a:solidFill>
              </a:rPr>
              <a:t>seek expert for advice, guidance and opinion to underpin your design!</a:t>
            </a:r>
            <a:endParaRPr lang="en-GB" sz="2600" b="1" dirty="0">
              <a:solidFill>
                <a:schemeClr val="bg1"/>
              </a:solidFill>
            </a:endParaRPr>
          </a:p>
          <a:p>
            <a:pPr lvl="2">
              <a:defRPr/>
            </a:pPr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>
            <a:extLst>
              <a:ext uri="{FF2B5EF4-FFF2-40B4-BE49-F238E27FC236}">
                <a16:creationId xmlns:a16="http://schemas.microsoft.com/office/drawing/2014/main" id="{0526E991-4983-80D5-1322-CD72AFD81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8" y="1716088"/>
            <a:ext cx="4751387" cy="380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1" name="Picture 6">
            <a:extLst>
              <a:ext uri="{FF2B5EF4-FFF2-40B4-BE49-F238E27FC236}">
                <a16:creationId xmlns:a16="http://schemas.microsoft.com/office/drawing/2014/main" id="{42FC3E74-CBC4-1325-EEF6-B94B8F3DF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700213"/>
            <a:ext cx="3614738" cy="4951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49C2C4B-17AC-CB45-C105-4A9ADF5DD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8012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Application of IM in the real world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>
            <a:extLst>
              <a:ext uri="{FF2B5EF4-FFF2-40B4-BE49-F238E27FC236}">
                <a16:creationId xmlns:a16="http://schemas.microsoft.com/office/drawing/2014/main" id="{61F4BB5A-B9F1-4009-85FF-8258F2BC0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260350"/>
            <a:ext cx="5327650" cy="127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3" name="Picture 4">
            <a:extLst>
              <a:ext uri="{FF2B5EF4-FFF2-40B4-BE49-F238E27FC236}">
                <a16:creationId xmlns:a16="http://schemas.microsoft.com/office/drawing/2014/main" id="{4B3C0F37-28B2-0BE9-D193-461FF2478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900" y="1773238"/>
            <a:ext cx="7442200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4" name="Picture 6">
            <a:extLst>
              <a:ext uri="{FF2B5EF4-FFF2-40B4-BE49-F238E27FC236}">
                <a16:creationId xmlns:a16="http://schemas.microsoft.com/office/drawing/2014/main" id="{8B682DA2-FCD2-013A-D7D9-1108F463CD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38" y="4508500"/>
            <a:ext cx="7883525" cy="143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>
            <a:extLst>
              <a:ext uri="{FF2B5EF4-FFF2-40B4-BE49-F238E27FC236}">
                <a16:creationId xmlns:a16="http://schemas.microsoft.com/office/drawing/2014/main" id="{46F393E8-4EA6-2450-67DE-D7D36717C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013" y="1700213"/>
            <a:ext cx="7164387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7" name="Picture 4">
            <a:extLst>
              <a:ext uri="{FF2B5EF4-FFF2-40B4-BE49-F238E27FC236}">
                <a16:creationId xmlns:a16="http://schemas.microsoft.com/office/drawing/2014/main" id="{78C6DC3F-9D6B-7BCE-11C6-E3A4BAFA2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3644900"/>
            <a:ext cx="8531225" cy="295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B8115A1-E9BB-EDFB-06F0-A6B5D2D58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8012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2800" dirty="0"/>
              <a:t>Recent changes to the STANAG 4439 </a:t>
            </a:r>
            <a:r>
              <a:rPr lang="en-GB" sz="2800" dirty="0" err="1"/>
              <a:t>protcols</a:t>
            </a:r>
            <a:r>
              <a:rPr lang="en-GB" sz="2800" dirty="0"/>
              <a:t>  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4">
            <a:extLst>
              <a:ext uri="{FF2B5EF4-FFF2-40B4-BE49-F238E27FC236}">
                <a16:creationId xmlns:a16="http://schemas.microsoft.com/office/drawing/2014/main" id="{04D7FE2A-3E56-83A1-06B8-3E6510E65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88913"/>
            <a:ext cx="4572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1" name="Picture 6">
            <a:extLst>
              <a:ext uri="{FF2B5EF4-FFF2-40B4-BE49-F238E27FC236}">
                <a16:creationId xmlns:a16="http://schemas.microsoft.com/office/drawing/2014/main" id="{81A9785A-BF72-FC74-ACD6-D821A2D1C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908050"/>
            <a:ext cx="8785225" cy="435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4">
            <a:extLst>
              <a:ext uri="{FF2B5EF4-FFF2-40B4-BE49-F238E27FC236}">
                <a16:creationId xmlns:a16="http://schemas.microsoft.com/office/drawing/2014/main" id="{F2B32560-612E-2893-898E-244541CEB4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15888"/>
            <a:ext cx="5219700" cy="56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5" name="Picture 6">
            <a:extLst>
              <a:ext uri="{FF2B5EF4-FFF2-40B4-BE49-F238E27FC236}">
                <a16:creationId xmlns:a16="http://schemas.microsoft.com/office/drawing/2014/main" id="{9F369696-70D1-6910-1F80-0F030039E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125538"/>
            <a:ext cx="8820150" cy="447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56" name="TextBox 8">
            <a:extLst>
              <a:ext uri="{FF2B5EF4-FFF2-40B4-BE49-F238E27FC236}">
                <a16:creationId xmlns:a16="http://schemas.microsoft.com/office/drawing/2014/main" id="{A37A26C5-A2F5-8FB9-232B-3A2289D21A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400" y="5876925"/>
            <a:ext cx="85312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600"/>
              <a:t>The primary change to the slow heating test is that the standard procedure now specifies an increased heating rate of 15°C/hr.  This increased heating rate is based on the lowest credible heating rate obtained based a studies of real fire events.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>
            <a:extLst>
              <a:ext uri="{FF2B5EF4-FFF2-40B4-BE49-F238E27FC236}">
                <a16:creationId xmlns:a16="http://schemas.microsoft.com/office/drawing/2014/main" id="{3CF3708D-1084-9848-ED5B-3380C0C9F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115888"/>
            <a:ext cx="5292725" cy="48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79" name="Picture 4">
            <a:extLst>
              <a:ext uri="{FF2B5EF4-FFF2-40B4-BE49-F238E27FC236}">
                <a16:creationId xmlns:a16="http://schemas.microsoft.com/office/drawing/2014/main" id="{B1283C83-AFB1-6EF3-02DF-44ECBDEE19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75" y="1412875"/>
            <a:ext cx="8604250" cy="370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80" name="TextBox 6">
            <a:extLst>
              <a:ext uri="{FF2B5EF4-FFF2-40B4-BE49-F238E27FC236}">
                <a16:creationId xmlns:a16="http://schemas.microsoft.com/office/drawing/2014/main" id="{D718F151-7AB5-D1A3-E8CB-4D4C3761DF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5805488"/>
            <a:ext cx="90360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/>
              <a:t>Single bullet procedure added.  Single bullet has been the practice in France for many years</a:t>
            </a:r>
            <a:r>
              <a:rPr lang="en-US" altLang="en-US" sz="1600"/>
              <a:t>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>
            <a:extLst>
              <a:ext uri="{FF2B5EF4-FFF2-40B4-BE49-F238E27FC236}">
                <a16:creationId xmlns:a16="http://schemas.microsoft.com/office/drawing/2014/main" id="{D67E22A7-3DC8-8188-90E1-07FC21072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333375"/>
            <a:ext cx="4643437" cy="4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3" name="Picture 4">
            <a:extLst>
              <a:ext uri="{FF2B5EF4-FFF2-40B4-BE49-F238E27FC236}">
                <a16:creationId xmlns:a16="http://schemas.microsoft.com/office/drawing/2014/main" id="{10D2AC00-5781-5FD5-5AD8-8525F6AF50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412875"/>
            <a:ext cx="886460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>
            <a:extLst>
              <a:ext uri="{FF2B5EF4-FFF2-40B4-BE49-F238E27FC236}">
                <a16:creationId xmlns:a16="http://schemas.microsoft.com/office/drawing/2014/main" id="{26B1BB1F-3C99-9BC2-EB7B-22A46218FD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88913"/>
            <a:ext cx="5651500" cy="48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Picture 4">
            <a:extLst>
              <a:ext uri="{FF2B5EF4-FFF2-40B4-BE49-F238E27FC236}">
                <a16:creationId xmlns:a16="http://schemas.microsoft.com/office/drawing/2014/main" id="{33B75DAF-540C-A809-7C8F-DD1644E5B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341438"/>
            <a:ext cx="8509000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>
            <a:extLst>
              <a:ext uri="{FF2B5EF4-FFF2-40B4-BE49-F238E27FC236}">
                <a16:creationId xmlns:a16="http://schemas.microsoft.com/office/drawing/2014/main" id="{4E776243-19BE-A2AD-61EE-E70FB558D3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15888"/>
            <a:ext cx="4679950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1" name="Picture 4">
            <a:extLst>
              <a:ext uri="{FF2B5EF4-FFF2-40B4-BE49-F238E27FC236}">
                <a16:creationId xmlns:a16="http://schemas.microsoft.com/office/drawing/2014/main" id="{804BCB1C-0A69-1E17-A777-B80BA80AE8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757238"/>
            <a:ext cx="8526463" cy="3608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2" name="Picture 6">
            <a:extLst>
              <a:ext uri="{FF2B5EF4-FFF2-40B4-BE49-F238E27FC236}">
                <a16:creationId xmlns:a16="http://schemas.microsoft.com/office/drawing/2014/main" id="{C619FCE1-0992-C4E8-9EF8-06D2EA54C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3" y="5516563"/>
            <a:ext cx="8245475" cy="25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>
            <a:extLst>
              <a:ext uri="{FF2B5EF4-FFF2-40B4-BE49-F238E27FC236}">
                <a16:creationId xmlns:a16="http://schemas.microsoft.com/office/drawing/2014/main" id="{923BF9AC-FDD8-F594-031C-89C5823AD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76250"/>
            <a:ext cx="7297738" cy="616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>
            <a:extLst>
              <a:ext uri="{FF2B5EF4-FFF2-40B4-BE49-F238E27FC236}">
                <a16:creationId xmlns:a16="http://schemas.microsoft.com/office/drawing/2014/main" id="{4B69E386-AA67-CD06-8647-A115A54704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88913"/>
            <a:ext cx="5022850" cy="44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299" name="Picture 4">
            <a:extLst>
              <a:ext uri="{FF2B5EF4-FFF2-40B4-BE49-F238E27FC236}">
                <a16:creationId xmlns:a16="http://schemas.microsoft.com/office/drawing/2014/main" id="{86BB8E35-23DD-BFA6-075E-DBCF220C3F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" y="808038"/>
            <a:ext cx="3889375" cy="209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0" name="Picture 6">
            <a:extLst>
              <a:ext uri="{FF2B5EF4-FFF2-40B4-BE49-F238E27FC236}">
                <a16:creationId xmlns:a16="http://schemas.microsoft.com/office/drawing/2014/main" id="{09F7321E-7DC7-8133-872B-2B83D89EE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3151188"/>
            <a:ext cx="3408363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1" name="Picture 8">
            <a:extLst>
              <a:ext uri="{FF2B5EF4-FFF2-40B4-BE49-F238E27FC236}">
                <a16:creationId xmlns:a16="http://schemas.microsoft.com/office/drawing/2014/main" id="{50EBE3AE-9D5E-314F-C3C4-08ACA90563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513" y="4429125"/>
            <a:ext cx="4803775" cy="2239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302" name="Picture 10">
            <a:extLst>
              <a:ext uri="{FF2B5EF4-FFF2-40B4-BE49-F238E27FC236}">
                <a16:creationId xmlns:a16="http://schemas.microsoft.com/office/drawing/2014/main" id="{599237EE-270B-5D7B-1482-07F00E090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838" y="842963"/>
            <a:ext cx="4706937" cy="287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2">
            <a:extLst>
              <a:ext uri="{FF2B5EF4-FFF2-40B4-BE49-F238E27FC236}">
                <a16:creationId xmlns:a16="http://schemas.microsoft.com/office/drawing/2014/main" id="{AAFBCBFB-B109-5BEE-9A20-4826C455FB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60350"/>
            <a:ext cx="6119813" cy="357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323" name="Picture 4">
            <a:extLst>
              <a:ext uri="{FF2B5EF4-FFF2-40B4-BE49-F238E27FC236}">
                <a16:creationId xmlns:a16="http://schemas.microsoft.com/office/drawing/2014/main" id="{44A130D0-026C-DDAC-DD53-94E9F2F92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8" y="981075"/>
            <a:ext cx="8861425" cy="396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6F1CE6-06AC-0DFB-37DE-84BE09577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US" sz="2790" dirty="0">
                <a:solidFill>
                  <a:schemeClr val="accent1"/>
                </a:solidFill>
              </a:rPr>
              <a:t>Harmonization</a:t>
            </a:r>
            <a:r>
              <a:rPr lang="en-US" dirty="0">
                <a:solidFill>
                  <a:schemeClr val="accent1"/>
                </a:solidFill>
              </a:rPr>
              <a:t> of IM and HC</a:t>
            </a:r>
          </a:p>
        </p:txBody>
      </p:sp>
      <p:sp>
        <p:nvSpPr>
          <p:cNvPr id="57347" name="Slide Number Placeholder 2">
            <a:extLst>
              <a:ext uri="{FF2B5EF4-FFF2-40B4-BE49-F238E27FC236}">
                <a16:creationId xmlns:a16="http://schemas.microsoft.com/office/drawing/2014/main" id="{CA671D00-9A48-3C1A-065D-6A3BDE8CFD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DFFF7D7-9AB2-AF41-9369-DEFFB91A0E2B}" type="slidenum">
              <a:rPr lang="en-US" altLang="en-US" sz="1200" smtClean="0">
                <a:solidFill>
                  <a:srgbClr val="BCBCBC"/>
                </a:solidFill>
              </a:rPr>
              <a:pPr/>
              <a:t>40</a:t>
            </a:fld>
            <a:endParaRPr lang="en-US" altLang="en-US" sz="1200">
              <a:solidFill>
                <a:srgbClr val="BCBCBC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F108E65-2766-89B3-BC4B-11D536E19C9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8313" y="908050"/>
            <a:ext cx="8331200" cy="4100513"/>
          </a:xfrm>
        </p:spPr>
        <p:txBody>
          <a:bodyPr/>
          <a:lstStyle/>
          <a:p>
            <a:pPr marL="0" indent="0">
              <a:lnSpc>
                <a:spcPct val="85000"/>
              </a:lnSpc>
              <a:spcBef>
                <a:spcPts val="0"/>
              </a:spcBef>
              <a:buFont typeface="Wingdings 2" panose="05020102010507070707" pitchFamily="18" charset="2"/>
              <a:buNone/>
              <a:defRPr/>
            </a:pPr>
            <a:r>
              <a:rPr lang="en-US" sz="2160" dirty="0"/>
              <a:t>Ongoing working group (WG) to investigate </a:t>
            </a:r>
            <a:r>
              <a:rPr lang="en-GB" sz="2160" dirty="0"/>
              <a:t>further harmonizing IM and hazard classification (HC) testing and assignment procedures. </a:t>
            </a:r>
          </a:p>
        </p:txBody>
      </p:sp>
      <p:pic>
        <p:nvPicPr>
          <p:cNvPr id="57349" name="Picture 2" descr="http://www.thecompliancecenter.com/store/media/catalog/product/cache/1/image/325x/9df78eab33525d08d6e5fb8d27136e95/l/b/lbcn016usn_hi.gif">
            <a:extLst>
              <a:ext uri="{FF2B5EF4-FFF2-40B4-BE49-F238E27FC236}">
                <a16:creationId xmlns:a16="http://schemas.microsoft.com/office/drawing/2014/main" id="{B87B2DB1-23B0-F8FB-BA5D-2ED78CBEC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2390775"/>
            <a:ext cx="2159000" cy="223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50" name="Picture 2" descr="http://www.labeline.com/store_uk/media/ecom/prodlg/un_test_criteria_5th.jpg">
            <a:extLst>
              <a:ext uri="{FF2B5EF4-FFF2-40B4-BE49-F238E27FC236}">
                <a16:creationId xmlns:a16="http://schemas.microsoft.com/office/drawing/2014/main" id="{949B8C22-6FC9-17B5-4094-4BD797307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2097088"/>
            <a:ext cx="2479675" cy="2662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3A9C6C8-7E03-3BA5-460B-0FFCC36CF4DC}"/>
              </a:ext>
            </a:extLst>
          </p:cNvPr>
          <p:cNvSpPr txBox="1">
            <a:spLocks/>
          </p:cNvSpPr>
          <p:nvPr/>
        </p:nvSpPr>
        <p:spPr>
          <a:xfrm>
            <a:off x="962025" y="5157788"/>
            <a:ext cx="7096125" cy="13335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rgbClr val="002546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rgbClr val="002546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rgbClr val="002546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rgbClr val="002546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rgbClr val="002546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ts val="0"/>
              </a:spcBef>
              <a:defRPr/>
            </a:pPr>
            <a:r>
              <a:rPr lang="en-US" sz="1620" dirty="0">
                <a:solidFill>
                  <a:srgbClr val="FFFF00"/>
                </a:solidFill>
              </a:rPr>
              <a:t>Working to combine STANAG 4439 &amp; AOP-39 with STANAG 4123 &amp; AASTP-3.</a:t>
            </a:r>
          </a:p>
          <a:p>
            <a:pPr>
              <a:lnSpc>
                <a:spcPct val="85000"/>
              </a:lnSpc>
              <a:spcBef>
                <a:spcPts val="0"/>
              </a:spcBef>
              <a:defRPr/>
            </a:pPr>
            <a:endParaRPr lang="en-US" sz="1620" dirty="0">
              <a:solidFill>
                <a:srgbClr val="FFFF00"/>
              </a:solidFill>
            </a:endParaRPr>
          </a:p>
          <a:p>
            <a:pPr>
              <a:lnSpc>
                <a:spcPct val="85000"/>
              </a:lnSpc>
              <a:spcBef>
                <a:spcPts val="0"/>
              </a:spcBef>
              <a:defRPr/>
            </a:pPr>
            <a:r>
              <a:rPr lang="en-GB" sz="1620" dirty="0">
                <a:solidFill>
                  <a:srgbClr val="FFFF00"/>
                </a:solidFill>
              </a:rPr>
              <a:t>Harmonize IM and HC testing beyond NATO: </a:t>
            </a:r>
            <a:r>
              <a:rPr lang="en-US" sz="1620" dirty="0">
                <a:solidFill>
                  <a:srgbClr val="FFFF00"/>
                </a:solidFill>
              </a:rPr>
              <a:t>Use UN test series 7 for hazard division 1.6 (rarely used)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3">
            <a:extLst>
              <a:ext uri="{FF2B5EF4-FFF2-40B4-BE49-F238E27FC236}">
                <a16:creationId xmlns:a16="http://schemas.microsoft.com/office/drawing/2014/main" id="{1769D8BC-2CF6-0CB2-4BFE-FCF9B4ECA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146050"/>
            <a:ext cx="6480175" cy="58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395" name="TextBox 5">
            <a:extLst>
              <a:ext uri="{FF2B5EF4-FFF2-40B4-BE49-F238E27FC236}">
                <a16:creationId xmlns:a16="http://schemas.microsoft.com/office/drawing/2014/main" id="{1286EA8F-12C3-E51F-989D-0B91E1B6EE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5038" y="850900"/>
            <a:ext cx="72739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The intent is that munitions should get QD benefits as they improve their insensitivity. This demonstrates a link with IM testing.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224675-F679-60CA-08D9-871DCFD63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965325"/>
            <a:ext cx="6234112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240E7E3-EA32-0ACE-BA09-64414112A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708275"/>
            <a:ext cx="3186113" cy="104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F3357CD-22F9-5E99-DCD0-281C3C693B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38438"/>
            <a:ext cx="382905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DB2F98-CB39-2BB7-6736-72852D709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4498975"/>
            <a:ext cx="5653088" cy="209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65738-53EA-E1AE-A72F-4EAED1CEF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</a:t>
            </a:r>
          </a:p>
        </p:txBody>
      </p:sp>
      <p:pic>
        <p:nvPicPr>
          <p:cNvPr id="6" name="Picture 5" descr="A picture containing outdoor, chocolate, dirty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BAD4FDFC-7434-4C96-BA1D-E9A277A785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340768"/>
            <a:ext cx="7772400" cy="437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4431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5BD55-4520-2ACC-799A-BF8FF05C3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1412776"/>
            <a:ext cx="7416824" cy="2160240"/>
          </a:xfrm>
        </p:spPr>
        <p:txBody>
          <a:bodyPr/>
          <a:lstStyle/>
          <a:p>
            <a:pPr>
              <a:defRPr/>
            </a:pPr>
            <a:r>
              <a:rPr lang="en-GB" sz="5400" dirty="0">
                <a:solidFill>
                  <a:schemeClr val="accent1"/>
                </a:solidFill>
              </a:rPr>
              <a:t>Questions &amp; discussion?</a:t>
            </a: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_TES Presentation Generic 1">
  <a:themeElements>
    <a:clrScheme name="1_TES Presentation Generic 1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TES Presentation Generic 1">
      <a:majorFont>
        <a:latin typeface="Swis721 Blk BT"/>
        <a:ea typeface=""/>
        <a:cs typeface=""/>
      </a:majorFont>
      <a:minorFont>
        <a:latin typeface="Swis721 Blk B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1_TES Presentation Generic 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ES Presentation Generic 1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TES Presentation Generic 1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ES Presentation Generic 1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ES Presentation Generic 1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ES Presentation Generic 1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TES Presentation Generic 1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816</Words>
  <Application>Microsoft Macintosh PowerPoint</Application>
  <PresentationFormat>On-screen Show (4:3)</PresentationFormat>
  <Paragraphs>145</Paragraphs>
  <Slides>43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7" baseType="lpstr">
      <vt:lpstr>Arial</vt:lpstr>
      <vt:lpstr>Book Antiqua</vt:lpstr>
      <vt:lpstr>Calibri</vt:lpstr>
      <vt:lpstr>Lucida Sans</vt:lpstr>
      <vt:lpstr>Swis721 Blk BT</vt:lpstr>
      <vt:lpstr>Symbol</vt:lpstr>
      <vt:lpstr>Times New Roman</vt:lpstr>
      <vt:lpstr>Wingdings</vt:lpstr>
      <vt:lpstr>Wingdings 2</vt:lpstr>
      <vt:lpstr>Wingdings 3</vt:lpstr>
      <vt:lpstr>1_TES Presentation Generic 1</vt:lpstr>
      <vt:lpstr>Apex</vt:lpstr>
      <vt:lpstr>UWTSD 200_Subtitle 2</vt:lpstr>
      <vt:lpstr>Picture</vt:lpstr>
      <vt:lpstr>PowerPoint Presentation</vt:lpstr>
      <vt:lpstr>Insensitive Munitions (IM)</vt:lpstr>
      <vt:lpstr>There’s a fire, enemy attack  – so what?</vt:lpstr>
      <vt:lpstr>PowerPoint Presentation</vt:lpstr>
      <vt:lpstr>PowerPoint Presentation</vt:lpstr>
      <vt:lpstr>Doha - 1991</vt:lpstr>
      <vt:lpstr>Why IM?</vt:lpstr>
      <vt:lpstr>IM in context</vt:lpstr>
      <vt:lpstr>IM Goals</vt:lpstr>
      <vt:lpstr>Achieving IM Compliance</vt:lpstr>
      <vt:lpstr>IM Assessment Phase</vt:lpstr>
      <vt:lpstr>What should be assessed?</vt:lpstr>
      <vt:lpstr>The baseline requirements genesis</vt:lpstr>
      <vt:lpstr>PowerPoint Presentation</vt:lpstr>
      <vt:lpstr>PowerPoint Presentation</vt:lpstr>
      <vt:lpstr>PowerPoint Presentation</vt:lpstr>
      <vt:lpstr>Standard NATO Agreement (STANAG)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IM Improvements – change the EM formulation</vt:lpstr>
      <vt:lpstr>IM Improvements – change the munition design</vt:lpstr>
      <vt:lpstr>IM Improvements – change / include packaging</vt:lpstr>
      <vt:lpstr>IM tests - limitations </vt:lpstr>
      <vt:lpstr>Summarising design solutions </vt:lpstr>
      <vt:lpstr>Application of IM in the real world </vt:lpstr>
      <vt:lpstr>PowerPoint Presentation</vt:lpstr>
      <vt:lpstr>Recent changes to the STANAG 4439 protcols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Harmonization of IM and HC</vt:lpstr>
      <vt:lpstr>PowerPoint Presentation</vt:lpstr>
      <vt:lpstr>Case Study</vt:lpstr>
      <vt:lpstr>Questions &amp; discussion?</vt:lpstr>
    </vt:vector>
  </TitlesOfParts>
  <Company>MoD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DPA, MoD</dc:creator>
  <cp:lastModifiedBy>Gareth Collett</cp:lastModifiedBy>
  <cp:revision>311</cp:revision>
  <dcterms:created xsi:type="dcterms:W3CDTF">2005-11-08T13:55:47Z</dcterms:created>
  <dcterms:modified xsi:type="dcterms:W3CDTF">2022-11-06T15:52:15Z</dcterms:modified>
</cp:coreProperties>
</file>