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8" r:id="rId5"/>
  </p:sldMasterIdLst>
  <p:notesMasterIdLst>
    <p:notesMasterId r:id="rId11"/>
  </p:notesMasterIdLst>
  <p:sldIdLst>
    <p:sldId id="258" r:id="rId6"/>
    <p:sldId id="312" r:id="rId7"/>
    <p:sldId id="310" r:id="rId8"/>
    <p:sldId id="311" r:id="rId9"/>
    <p:sldId id="313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840" userDrawn="1">
          <p15:clr>
            <a:srgbClr val="A4A3A4"/>
          </p15:clr>
        </p15:guide>
        <p15:guide id="2" orient="horz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974" autoAdjust="0"/>
    <p:restoredTop sz="83314" autoAdjust="0"/>
  </p:normalViewPr>
  <p:slideViewPr>
    <p:cSldViewPr snapToGrid="0" snapToObjects="1">
      <p:cViewPr varScale="1">
        <p:scale>
          <a:sx n="65" d="100"/>
          <a:sy n="65" d="100"/>
        </p:scale>
        <p:origin x="602" y="32"/>
      </p:cViewPr>
      <p:guideLst>
        <p:guide pos="3840"/>
        <p:guide orient="horz" pos="216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2.xml"/><Relationship Id="rId12" Type="http://schemas.openxmlformats.org/officeDocument/2006/relationships/presProps" Target="pres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notesMaster" Target="notesMasters/notesMaster1.xml"/><Relationship Id="rId5" Type="http://schemas.openxmlformats.org/officeDocument/2006/relationships/slideMaster" Target="slideMasters/slideMaster2.xml"/><Relationship Id="rId15" Type="http://schemas.openxmlformats.org/officeDocument/2006/relationships/tableStyles" Target="tableStyles.xml"/><Relationship Id="rId10" Type="http://schemas.openxmlformats.org/officeDocument/2006/relationships/slide" Target="slides/slide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2917D39-44C8-4CB7-9073-D4C64472DAE0}" type="datetimeFigureOut">
              <a:rPr lang="en-GB" smtClean="0"/>
              <a:t>23/10/2025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8F38699-4B03-4757-A8E8-1F22661247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38026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Fill in the relevant information for the cohort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447951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3A69AF18-C38F-3FB4-21F4-AE29689A47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lue background&#10;&#10;Description automatically generated with low confidence">
            <a:extLst>
              <a:ext uri="{FF2B5EF4-FFF2-40B4-BE49-F238E27FC236}">
                <a16:creationId xmlns:a16="http://schemas.microsoft.com/office/drawing/2014/main" id="{2E1DDE80-4CCE-9DDD-ADC8-E44ADC637C06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D9E2CC-1AE0-9F1D-FAB0-0A1AD94712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817076"/>
            <a:ext cx="5213809" cy="3118339"/>
          </a:xfrm>
        </p:spPr>
        <p:txBody>
          <a:bodyPr/>
          <a:lstStyle/>
          <a:p>
            <a:pPr marL="0" indent="0">
              <a:buNone/>
            </a:pPr>
            <a:r>
              <a:rPr lang="en-GB" sz="4000" dirty="0"/>
              <a:t> </a:t>
            </a:r>
            <a:r>
              <a:rPr lang="en-GB" sz="4800" dirty="0"/>
              <a:t>Advancing to Doctoral Research Stage</a:t>
            </a:r>
          </a:p>
          <a:p>
            <a:pPr marL="0" indent="0">
              <a:buNone/>
            </a:pPr>
            <a:r>
              <a:rPr lang="en-GB" sz="4800" dirty="0"/>
              <a:t> LCDB 7012</a:t>
            </a:r>
          </a:p>
          <a:p>
            <a:pPr marL="0" indent="0">
              <a:buNone/>
            </a:pPr>
            <a:endParaRPr lang="en-GB" sz="4800" dirty="0"/>
          </a:p>
          <a:p>
            <a:pPr marL="0" indent="0">
              <a:buNone/>
            </a:pPr>
            <a:r>
              <a:rPr lang="en-GB" sz="4000" dirty="0"/>
              <a:t> Research Design			</a:t>
            </a:r>
          </a:p>
        </p:txBody>
      </p:sp>
    </p:spTree>
    <p:extLst>
      <p:ext uri="{BB962C8B-B14F-4D97-AF65-F5344CB8AC3E}">
        <p14:creationId xmlns:p14="http://schemas.microsoft.com/office/powerpoint/2010/main" val="172088887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58F9C7-7FE3-FA9C-5B6B-46C8AC850A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badi" panose="020B0604020104020204" pitchFamily="34" charset="0"/>
              </a:rPr>
              <a:t>Research Design (RD)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6D7404-F9F2-54F8-0C9C-0DC0747406D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fontAlgn="base">
              <a:buNone/>
            </a:pPr>
            <a:r>
              <a:rPr lang="en-GB" dirty="0"/>
              <a:t>RD is all about … planning </a:t>
            </a:r>
            <a:r>
              <a:rPr lang="en-GB"/>
              <a:t>and structuring a </a:t>
            </a:r>
            <a:r>
              <a:rPr lang="en-GB" dirty="0"/>
              <a:t>project by breaking it down into key components like the research problem, question, methods, and expected outcomes. </a:t>
            </a:r>
          </a:p>
          <a:p>
            <a:pPr marL="0" indent="0" fontAlgn="base">
              <a:buNone/>
            </a:pPr>
            <a:endParaRPr lang="en-GB" dirty="0"/>
          </a:p>
          <a:p>
            <a:pPr marL="0" indent="0" fontAlgn="base">
              <a:buNone/>
            </a:pPr>
            <a:r>
              <a:rPr lang="en-GB" dirty="0"/>
              <a:t>It's a visual tool that ensures a project is well-defined, feasible, and coherent by prompting users to think about all aspects, from the theoretical framework and methodology to practical constraints like resources and team expertise. </a:t>
            </a:r>
          </a:p>
          <a:p>
            <a:pPr marL="0" indent="0" fontAlgn="base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5916165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CABA4A-E057-D57C-9576-F6E3E7EE75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badi" panose="020B0604020104020204" pitchFamily="34" charset="0"/>
              </a:rPr>
              <a:t>Research Design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77F8F4-20C8-CE78-BCB0-AF5A2C02E1B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b="1" dirty="0"/>
              <a:t>Research Question &amp; Problem:</a:t>
            </a:r>
            <a:r>
              <a:rPr lang="en-GB" dirty="0"/>
              <a:t> What is the core question, and why is it important to answer? </a:t>
            </a:r>
          </a:p>
          <a:p>
            <a:r>
              <a:rPr lang="en-GB" b="1" dirty="0"/>
              <a:t>Context &amp; Background:</a:t>
            </a:r>
            <a:r>
              <a:rPr lang="en-GB" dirty="0"/>
              <a:t> What is the broader field or problem area this research is situated in? </a:t>
            </a:r>
          </a:p>
          <a:p>
            <a:r>
              <a:rPr lang="en-GB" b="1" dirty="0"/>
              <a:t>Research Goals:</a:t>
            </a:r>
            <a:r>
              <a:rPr lang="en-GB" dirty="0"/>
              <a:t> What specific, measurable outcomes are you hoping to achieve? </a:t>
            </a:r>
          </a:p>
          <a:p>
            <a:r>
              <a:rPr lang="en-GB" b="1" dirty="0"/>
              <a:t>Theoretical Framework:</a:t>
            </a:r>
            <a:r>
              <a:rPr lang="en-GB" dirty="0"/>
              <a:t> What existing theories will guide the research? </a:t>
            </a:r>
          </a:p>
          <a:p>
            <a:r>
              <a:rPr lang="en-GB" b="1" dirty="0"/>
              <a:t>Methodology:</a:t>
            </a:r>
            <a:r>
              <a:rPr lang="en-GB" dirty="0"/>
              <a:t> What is the overall research design (e.g., qualitative, quantitative)? 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00569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16CBDD-4125-7E63-D526-5ED5B41E1FD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b="1" dirty="0"/>
              <a:t>Sample &amp; Participants:</a:t>
            </a:r>
            <a:r>
              <a:rPr lang="en-GB" dirty="0"/>
              <a:t> Who will be studied, and how will they be selected? </a:t>
            </a:r>
          </a:p>
          <a:p>
            <a:r>
              <a:rPr lang="en-GB" b="1" dirty="0"/>
              <a:t>Data Analysis:</a:t>
            </a:r>
            <a:r>
              <a:rPr lang="en-GB" dirty="0"/>
              <a:t> What methods will be used to </a:t>
            </a:r>
            <a:r>
              <a:rPr lang="en-GB" dirty="0" err="1"/>
              <a:t>analyze</a:t>
            </a:r>
            <a:r>
              <a:rPr lang="en-GB" dirty="0"/>
              <a:t> the data? </a:t>
            </a:r>
          </a:p>
          <a:p>
            <a:r>
              <a:rPr lang="en-GB" b="1" dirty="0"/>
              <a:t>Deliverables:</a:t>
            </a:r>
            <a:r>
              <a:rPr lang="en-GB" dirty="0"/>
              <a:t> What are the tangible outputs of the research? </a:t>
            </a:r>
          </a:p>
          <a:p>
            <a:r>
              <a:rPr lang="en-GB" b="1" dirty="0"/>
              <a:t>Impact &amp; Value:</a:t>
            </a:r>
            <a:r>
              <a:rPr lang="en-GB" dirty="0"/>
              <a:t> Who will benefit from this research, and what is the expected contribution? </a:t>
            </a:r>
          </a:p>
          <a:p>
            <a:r>
              <a:rPr lang="en-GB" b="1" dirty="0"/>
              <a:t>Team &amp; Expertise:</a:t>
            </a:r>
            <a:r>
              <a:rPr lang="en-GB" dirty="0"/>
              <a:t> Who is on the research team, and what are their roles and skills? </a:t>
            </a:r>
          </a:p>
          <a:p>
            <a:r>
              <a:rPr lang="en-GB" b="1" dirty="0"/>
              <a:t>Practicalities:</a:t>
            </a:r>
            <a:r>
              <a:rPr lang="en-GB" dirty="0"/>
              <a:t> What are the timeline, budget, ethical considerations, and required tools or resources? </a:t>
            </a:r>
          </a:p>
          <a:p>
            <a:r>
              <a:rPr lang="en-GB" b="1" dirty="0"/>
              <a:t>Risk Assessment:</a:t>
            </a:r>
            <a:r>
              <a:rPr lang="en-GB" dirty="0"/>
              <a:t> What could go wrong, and what are the contingency plans? 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1C6C3284-74F2-27EA-C949-ED5F628C5A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775" y="365125"/>
            <a:ext cx="11480800" cy="1325563"/>
          </a:xfrm>
        </p:spPr>
        <p:txBody>
          <a:bodyPr/>
          <a:lstStyle/>
          <a:p>
            <a:r>
              <a:rPr lang="en-GB" b="1" dirty="0">
                <a:latin typeface="Abadi" panose="020B0604020104020204" pitchFamily="34" charset="0"/>
              </a:rPr>
              <a:t>Research Design </a:t>
            </a:r>
          </a:p>
        </p:txBody>
      </p:sp>
    </p:spTree>
    <p:extLst>
      <p:ext uri="{BB962C8B-B14F-4D97-AF65-F5344CB8AC3E}">
        <p14:creationId xmlns:p14="http://schemas.microsoft.com/office/powerpoint/2010/main" val="142699008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0C40E656-C110-6B20-021F-249852BE445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l="31220" t="25320" r="31405" b="29196"/>
          <a:stretch>
            <a:fillRect/>
          </a:stretch>
        </p:blipFill>
        <p:spPr>
          <a:xfrm>
            <a:off x="-148325" y="0"/>
            <a:ext cx="12488650" cy="69729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13574141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0BE7DBDF00C77446A3212AEFF4577A21" ma:contentTypeVersion="15" ma:contentTypeDescription="Create a new document." ma:contentTypeScope="" ma:versionID="88d377bbb04589a03e167bb4dce2ed9b">
  <xsd:schema xmlns:xsd="http://www.w3.org/2001/XMLSchema" xmlns:xs="http://www.w3.org/2001/XMLSchema" xmlns:p="http://schemas.microsoft.com/office/2006/metadata/properties" xmlns:ns2="58fca413-3b36-4298-af2b-d24aa1f4750f" xmlns:ns3="1084fe36-8241-4751-a893-1fa9f44ff207" targetNamespace="http://schemas.microsoft.com/office/2006/metadata/properties" ma:root="true" ma:fieldsID="a83c89f097d3dbb612ba75a0c85ec0f4" ns2:_="" ns3:_="">
    <xsd:import namespace="58fca413-3b36-4298-af2b-d24aa1f4750f"/>
    <xsd:import namespace="1084fe36-8241-4751-a893-1fa9f44ff207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SearchProperties" minOccurs="0"/>
                <xsd:element ref="ns3:SharedWithUsers" minOccurs="0"/>
                <xsd:element ref="ns3:SharedWithDetails" minOccurs="0"/>
                <xsd:element ref="ns2:MediaServiceDateTaken" minOccurs="0"/>
                <xsd:element ref="ns2:MediaLengthInSeconds" minOccurs="0"/>
                <xsd:element ref="ns2:MediaServiceLocation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8fca413-3b36-4298-af2b-d24aa1f4750f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lcf76f155ced4ddcb4097134ff3c332f" ma:index="11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SearchProperties" ma:index="16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9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LengthInSeconds" ma:index="20" nillable="true" ma:displayName="MediaLengthInSeconds" ma:hidden="true" ma:internalName="MediaLengthInSeconds" ma:readOnly="true">
      <xsd:simpleType>
        <xsd:restriction base="dms:Unknown"/>
      </xsd:simpleType>
    </xsd:element>
    <xsd:element name="MediaServiceLocation" ma:index="21" nillable="true" ma:displayName="Location" ma:indexed="true" ma:internalName="MediaServiceLocation" ma:readOnly="true">
      <xsd:simpleType>
        <xsd:restriction base="dms:Text"/>
      </xsd:simpleType>
    </xsd:element>
    <xsd:element name="MediaServiceObjectDetectorVersions" ma:index="2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084fe36-8241-4751-a893-1fa9f44ff207" elementFormDefault="qualified">
    <xsd:import namespace="http://schemas.microsoft.com/office/2006/documentManagement/types"/>
    <xsd:import namespace="http://schemas.microsoft.com/office/infopath/2007/PartnerControls"/>
    <xsd:element name="TaxCatchAll" ma:index="12" nillable="true" ma:displayName="Taxonomy Catch All Column" ma:hidden="true" ma:list="{57825e2e-b4cb-4c0a-9f8d-3bc57ca7aae6}" ma:internalName="TaxCatchAll" ma:showField="CatchAllData" ma:web="1084fe36-8241-4751-a893-1fa9f44ff207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17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8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58fca413-3b36-4298-af2b-d24aa1f4750f">
      <Terms xmlns="http://schemas.microsoft.com/office/infopath/2007/PartnerControls"/>
    </lcf76f155ced4ddcb4097134ff3c332f>
    <TaxCatchAll xmlns="1084fe36-8241-4751-a893-1fa9f44ff207" xsi:nil="true"/>
    <SharedWithUsers xmlns="1084fe36-8241-4751-a893-1fa9f44ff207">
      <UserInfo>
        <DisplayName>Kyle Erickson</DisplayName>
        <AccountId>17</AccountId>
        <AccountType/>
      </UserInfo>
      <UserInfo>
        <DisplayName>Magdalena Ohrman</DisplayName>
        <AccountId>13</AccountId>
        <AccountType/>
      </UserInfo>
      <UserInfo>
        <DisplayName>Errietta Bissa</DisplayName>
        <AccountId>12</AccountId>
        <AccountType/>
      </UserInfo>
      <UserInfo>
        <DisplayName>Joanne Price</DisplayName>
        <AccountId>134</AccountId>
        <AccountType/>
      </UserInfo>
    </SharedWithUsers>
  </documentManagement>
</p:properties>
</file>

<file path=customXml/itemProps1.xml><?xml version="1.0" encoding="utf-8"?>
<ds:datastoreItem xmlns:ds="http://schemas.openxmlformats.org/officeDocument/2006/customXml" ds:itemID="{215FB024-880A-4974-8524-70C44E6D2B1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58fca413-3b36-4298-af2b-d24aa1f4750f"/>
    <ds:schemaRef ds:uri="1084fe36-8241-4751-a893-1fa9f44ff20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F1EB36A1-00A8-4A82-8553-77C9455E5C4D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5AC00B7-894A-4FF9-8954-5C11DD8B84A2}">
  <ds:schemaRefs>
    <ds:schemaRef ds:uri="1084fe36-8241-4751-a893-1fa9f44ff207"/>
    <ds:schemaRef ds:uri="http://purl.org/dc/dcmitype/"/>
    <ds:schemaRef ds:uri="http://www.w3.org/XML/1998/namespace"/>
    <ds:schemaRef ds:uri="http://purl.org/dc/terms/"/>
    <ds:schemaRef ds:uri="http://schemas.microsoft.com/office/infopath/2007/PartnerControls"/>
    <ds:schemaRef ds:uri="http://schemas.microsoft.com/office/2006/metadata/properties"/>
    <ds:schemaRef ds:uri="http://schemas.microsoft.com/office/2006/documentManagement/types"/>
    <ds:schemaRef ds:uri="http://schemas.openxmlformats.org/package/2006/metadata/core-properties"/>
    <ds:schemaRef ds:uri="58fca413-3b36-4298-af2b-d24aa1f4750f"/>
    <ds:schemaRef ds:uri="http://purl.org/dc/elements/1.1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Week 3 - Choosing a research topic and conducting a literature review</Template>
  <TotalTime>23</TotalTime>
  <Words>291</Words>
  <Application>Microsoft Office PowerPoint</Application>
  <PresentationFormat>Widescreen</PresentationFormat>
  <Paragraphs>24</Paragraphs>
  <Slides>5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5</vt:i4>
      </vt:variant>
    </vt:vector>
  </HeadingPairs>
  <TitlesOfParts>
    <vt:vector size="11" baseType="lpstr">
      <vt:lpstr>Abadi</vt:lpstr>
      <vt:lpstr>Arial</vt:lpstr>
      <vt:lpstr>Calibri</vt:lpstr>
      <vt:lpstr>Calibri Light</vt:lpstr>
      <vt:lpstr>UWTSD 200_Title Page</vt:lpstr>
      <vt:lpstr>UWTSD 200_Text 1</vt:lpstr>
      <vt:lpstr>PowerPoint Presentation</vt:lpstr>
      <vt:lpstr>Research Design (RD)</vt:lpstr>
      <vt:lpstr>Research Design </vt:lpstr>
      <vt:lpstr>Research Design 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Mohamed Asim</dc:creator>
  <cp:lastModifiedBy>Amare Desta</cp:lastModifiedBy>
  <cp:revision>4</cp:revision>
  <dcterms:created xsi:type="dcterms:W3CDTF">2024-06-27T03:03:47Z</dcterms:created>
  <dcterms:modified xsi:type="dcterms:W3CDTF">2025-10-23T07:53:58Z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0x0101000BE7DBDF00C77446A3212AEFF4577A21</vt:lpwstr>
  </property>
  <property fmtid="{D5CDD505-2E9C-101B-9397-08002B2CF9AE}" pid="3" name="MediaServiceImageTags">
    <vt:lpwstr/>
  </property>
</Properties>
</file>