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7" r:id="rId5"/>
    <p:sldId id="258" r:id="rId6"/>
    <p:sldId id="261" r:id="rId7"/>
    <p:sldId id="268" r:id="rId8"/>
    <p:sldId id="263" r:id="rId9"/>
    <p:sldId id="270" r:id="rId10"/>
    <p:sldId id="269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4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5C0D-856D-055E-0D42-7370DFC2F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328401-F29D-C46D-8640-ED8F07A0F1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547E-FF04-C929-7385-D52B3366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01773-FE29-42D3-E4D4-B8E2A1AF7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27C6C-B5A7-BD39-B5E1-35C7BF6B9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0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6E04C-F07F-E403-94F0-F22D676AD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4A7B-8281-9D73-8371-4EBAF960B2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5DC71-1749-6C36-CFD9-6DA6436B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2D1CC-2524-FAF3-07AC-2736115569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8CE2C-CA69-7E70-BB8F-3AE8132F5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876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7EA4E-2494-DCE5-61CB-BA4794288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51BADA-1C5C-D8D0-1D56-DAFCD4DD7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C014D-38BA-D402-34AC-594DA9D35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FF321-E366-36A2-E13E-E0E426CE8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9BC1C-D930-F0B1-32EA-7063F041A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175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78495-AE2C-F79F-B934-420CDD52E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B902B-5090-A4DD-372B-5C94A2C193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8399AA-8B0E-CB04-678E-075DC437E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88A6A-2E0A-2146-2B1A-332F545BB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1044F5-D590-031A-0FE0-EAEB1090E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B100B0-17CE-0255-5D98-3DEC28BE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855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BB725-CFB1-1E15-660D-9C9DA0926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777B76-7E2F-07F4-CFB2-9A73703EC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8351F-8579-9F59-B901-5483DC70B7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1604EA-A67A-D09C-67F4-463EE7738D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A2EC47-98AD-8054-E18C-4B6DED2639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A43FAD-A7E6-3D0B-B716-E698FB647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B5503E-3AFA-6587-F3B5-4A7EDCBF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76BD28-F3B4-ADA0-1117-FF9DB1367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158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ADA55-FC3B-5FC3-D7D2-5F072DABB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36E8CF-BA08-870D-6D27-00C834F1E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4F2698-57A2-779F-CC6B-341970B96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8A4C53-4A67-5912-4D94-D79D1F50D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026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8B024-ADC9-4B83-A74B-AB3E65F2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A4DA4E-AD1E-EB68-87FB-3CB875C94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C1E478-ED9A-1051-EBB7-39C321A51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0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0EFE-45D3-0E66-ED65-F1171CBF7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97D4-0284-7052-98D8-A06F9D270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22729D-4279-E090-951C-E43DCB0C86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BC7B84-E0D0-A22E-6A9F-C3505706F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8676D0-071D-B167-38E9-21FBED7F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E6A0C-A800-BA60-7F62-922C3DCE2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38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997D8-945E-8A86-A2E9-BD6C059F4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F7A9BC-8555-3F0F-1179-B9DA044510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D34E5-8F2B-A855-D172-7F16CEDB9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66A14E-F1B8-1BAC-B788-36D60EAC9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0E664-C027-001E-0E61-A3ED744B9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73756-6E35-B863-D0C9-F65BCAC0F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1CD4F-1999-C89C-CBFB-12C25126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2729AC-22CB-8806-0BAD-A2BF3B5D54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88D91-743D-ED72-9937-319172836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AA06E9-6863-5122-115A-58F978AD4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3CDB-CED6-0725-BCD4-068362B20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36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421319-3393-1D0F-4C29-E566C3F8FF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44C1C0-5C54-A3D1-A7C8-7001C3C2D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88653-A94A-E290-E0A1-5EC8B96CB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4DDE1-9414-5E6C-1948-E3923004C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A7E0D-D78C-D35A-7DDA-3ADB97289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473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E6C230-1290-8A8B-2BF8-ADC50013B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5E61A-3CA4-3DA6-6F82-8C55DD2F28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92DDB-E824-BAB4-5808-B49B637E4A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C790FA-7EC9-4F26-A55E-11CA8E49E64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AA1AFA-9ECE-2F5D-C610-6CBBCD5F0F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FEF3E-9184-AE42-6934-F3690427B9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999A9C-7B12-47BC-8BD2-49620C4901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7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write-business-plan?utm_source=chatgpt.com" TargetMode="External"/><Relationship Id="rId2" Type="http://schemas.openxmlformats.org/officeDocument/2006/relationships/hyperlink" Target="https://www.food.gov.uk/business-guidance/food-hygiene-for-your-business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ish-business-bank.co.uk/business-guidance" TargetMode="External"/><Relationship Id="rId5" Type="http://schemas.openxmlformats.org/officeDocument/2006/relationships/hyperlink" Target="https://en.powys.gov.uk/article/4438/Food-safety-and-hygiene---Guidance-notes-for-businesses?utm_source=chatgpt.com" TargetMode="External"/><Relationship Id="rId4" Type="http://schemas.openxmlformats.org/officeDocument/2006/relationships/hyperlink" Target="https://www.ibisworld.com/united-kingdom/industry/juice-smoothie-bars/6026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on a yellow background">
            <a:extLst>
              <a:ext uri="{FF2B5EF4-FFF2-40B4-BE49-F238E27FC236}">
                <a16:creationId xmlns:a16="http://schemas.microsoft.com/office/drawing/2014/main" id="{9685FC4D-F062-6FEC-9567-D4D0C8E53A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42260E-4AD7-E9F7-46A0-D67F99093C61}"/>
              </a:ext>
            </a:extLst>
          </p:cNvPr>
          <p:cNvSpPr txBox="1"/>
          <p:nvPr/>
        </p:nvSpPr>
        <p:spPr>
          <a:xfrm>
            <a:off x="-1" y="4772025"/>
            <a:ext cx="59531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Business Plan Presentation</a:t>
            </a:r>
          </a:p>
          <a:p>
            <a:r>
              <a:rPr lang="en-GB" dirty="0">
                <a:solidFill>
                  <a:srgbClr val="FFFFFF"/>
                </a:solidFill>
              </a:rPr>
              <a:t>Course Code: LCLM 4006 Enterprise and Entrepreneurship</a:t>
            </a:r>
          </a:p>
          <a:p>
            <a:r>
              <a:rPr lang="en-GB" dirty="0">
                <a:solidFill>
                  <a:srgbClr val="FFFFFF"/>
                </a:solidFill>
              </a:rPr>
              <a:t>Name of Student: Jhonnatha Piter Silva Vaz</a:t>
            </a:r>
          </a:p>
          <a:p>
            <a:r>
              <a:rPr lang="en-GB" dirty="0">
                <a:solidFill>
                  <a:srgbClr val="FFFFFF"/>
                </a:solidFill>
              </a:rPr>
              <a:t>Student Number: 2416716</a:t>
            </a:r>
          </a:p>
          <a:p>
            <a:r>
              <a:rPr lang="en-GB" dirty="0">
                <a:solidFill>
                  <a:srgbClr val="FFFFFF"/>
                </a:solidFill>
              </a:rPr>
              <a:t>Lecturer:  Dr Charles </a:t>
            </a:r>
            <a:r>
              <a:rPr lang="en-GB" dirty="0" err="1">
                <a:solidFill>
                  <a:srgbClr val="FFFFFF"/>
                </a:solidFill>
              </a:rPr>
              <a:t>Oham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150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erries and fruits bowl">
            <a:extLst>
              <a:ext uri="{FF2B5EF4-FFF2-40B4-BE49-F238E27FC236}">
                <a16:creationId xmlns:a16="http://schemas.microsoft.com/office/drawing/2014/main" id="{68A5CB77-553D-B14C-5F1F-16E7857893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414"/>
          <a:stretch>
            <a:fillRect/>
          </a:stretch>
        </p:blipFill>
        <p:spPr>
          <a:xfrm>
            <a:off x="-495301" y="66685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68C295-6726-0223-5718-8CFB0202E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1" y="409575"/>
            <a:ext cx="5898210" cy="533403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Overview of the Business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A0BEC-BA36-345D-9BDA-5E0CEC3EE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1266826"/>
            <a:ext cx="11185397" cy="385762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Idea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Pitter Açaí offers fresh, organic açaí bowls, smoothies, and juices made with locally sourced ingredients. The focus is on healthy, customizable, and fast options for busy, health-conscious Londoners, with in-store and delivery service.</a:t>
            </a:r>
          </a:p>
          <a:p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 and Vision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provide high-quality, nutritious açaí products that support healthy lifestyles, using sustainable practices and excellent customer service. To become London’s top açaí and healthy snack brand, known for quality, sustainability, and fast service</a:t>
            </a:r>
            <a:endParaRPr lang="en-GB" sz="18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Owner/Manager 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(Jhonnatha Piter), </a:t>
            </a: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Kitchen Lead: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(staff) Food prep, hygiene, </a:t>
            </a: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 of Shop Lead: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(staff) Customer service,</a:t>
            </a: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Part-Time Staff: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Support during peak hours.</a:t>
            </a:r>
          </a:p>
          <a:p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Format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Registered as a </a:t>
            </a: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Limited Company (Ltd)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protect owner liability and allow for future growth and investment.</a:t>
            </a:r>
          </a:p>
        </p:txBody>
      </p:sp>
    </p:spTree>
    <p:extLst>
      <p:ext uri="{BB962C8B-B14F-4D97-AF65-F5344CB8AC3E}">
        <p14:creationId xmlns:p14="http://schemas.microsoft.com/office/powerpoint/2010/main" val="95074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F27744B-47AB-4459-8C2F-1D5EE63A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banner from the ceiling&#10;&#10;AI-generated content may be incorrect.">
            <a:extLst>
              <a:ext uri="{FF2B5EF4-FFF2-40B4-BE49-F238E27FC236}">
                <a16:creationId xmlns:a16="http://schemas.microsoft.com/office/drawing/2014/main" id="{B8861037-EB08-B776-EF67-2A0AAA18C1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9" r="7408"/>
          <a:stretch>
            <a:fillRect/>
          </a:stretch>
        </p:blipFill>
        <p:spPr>
          <a:xfrm>
            <a:off x="1" y="10"/>
            <a:ext cx="6865165" cy="6857990"/>
          </a:xfrm>
          <a:custGeom>
            <a:avLst/>
            <a:gdLst/>
            <a:ahLst/>
            <a:cxnLst/>
            <a:rect l="l" t="t" r="r" b="b"/>
            <a:pathLst>
              <a:path w="6865165" h="6858000">
                <a:moveTo>
                  <a:pt x="0" y="0"/>
                </a:moveTo>
                <a:lnTo>
                  <a:pt x="6865165" y="0"/>
                </a:lnTo>
                <a:lnTo>
                  <a:pt x="6859621" y="22952"/>
                </a:lnTo>
                <a:cubicBezTo>
                  <a:pt x="6623056" y="1069835"/>
                  <a:pt x="6492240" y="2220824"/>
                  <a:pt x="6492240" y="3429001"/>
                </a:cubicBezTo>
                <a:cubicBezTo>
                  <a:pt x="6492240" y="4637179"/>
                  <a:pt x="6623056" y="5788167"/>
                  <a:pt x="6859621" y="6835050"/>
                </a:cubicBezTo>
                <a:lnTo>
                  <a:pt x="686516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 useBgFill="1">
        <p:nvSpPr>
          <p:cNvPr id="45" name="Freeform: Shape 44">
            <a:extLst>
              <a:ext uri="{FF2B5EF4-FFF2-40B4-BE49-F238E27FC236}">
                <a16:creationId xmlns:a16="http://schemas.microsoft.com/office/drawing/2014/main" id="{7D266DCC-5218-4AE0-B964-6FC2EA3BD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240" y="0"/>
            <a:ext cx="5699760" cy="6858000"/>
          </a:xfrm>
          <a:custGeom>
            <a:avLst/>
            <a:gdLst>
              <a:gd name="connsiteX0" fmla="*/ 365648 w 5588548"/>
              <a:gd name="connsiteY0" fmla="*/ 0 h 6858000"/>
              <a:gd name="connsiteX1" fmla="*/ 5588548 w 5588548"/>
              <a:gd name="connsiteY1" fmla="*/ 0 h 6858000"/>
              <a:gd name="connsiteX2" fmla="*/ 5588548 w 5588548"/>
              <a:gd name="connsiteY2" fmla="*/ 6858000 h 6858000"/>
              <a:gd name="connsiteX3" fmla="*/ 365648 w 5588548"/>
              <a:gd name="connsiteY3" fmla="*/ 6858000 h 6858000"/>
              <a:gd name="connsiteX4" fmla="*/ 360213 w 5588548"/>
              <a:gd name="connsiteY4" fmla="*/ 6835050 h 6858000"/>
              <a:gd name="connsiteX5" fmla="*/ 0 w 5588548"/>
              <a:gd name="connsiteY5" fmla="*/ 3429001 h 6858000"/>
              <a:gd name="connsiteX6" fmla="*/ 360213 w 5588548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88548" h="6858000">
                <a:moveTo>
                  <a:pt x="365648" y="0"/>
                </a:moveTo>
                <a:lnTo>
                  <a:pt x="5588548" y="0"/>
                </a:lnTo>
                <a:lnTo>
                  <a:pt x="55885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2" name="Freeform: Shape 61">
            <a:extLst>
              <a:ext uri="{FF2B5EF4-FFF2-40B4-BE49-F238E27FC236}">
                <a16:creationId xmlns:a16="http://schemas.microsoft.com/office/drawing/2014/main" id="{973DE4F1-1583-4AE3-9696-9659D27C5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384" y="0"/>
            <a:ext cx="5690616" cy="6858000"/>
          </a:xfrm>
          <a:custGeom>
            <a:avLst/>
            <a:gdLst>
              <a:gd name="connsiteX0" fmla="*/ 372925 w 5690616"/>
              <a:gd name="connsiteY0" fmla="*/ 0 h 6858000"/>
              <a:gd name="connsiteX1" fmla="*/ 5690616 w 5690616"/>
              <a:gd name="connsiteY1" fmla="*/ 0 h 6858000"/>
              <a:gd name="connsiteX2" fmla="*/ 5690616 w 5690616"/>
              <a:gd name="connsiteY2" fmla="*/ 6858000 h 6858000"/>
              <a:gd name="connsiteX3" fmla="*/ 372925 w 5690616"/>
              <a:gd name="connsiteY3" fmla="*/ 6858000 h 6858000"/>
              <a:gd name="connsiteX4" fmla="*/ 367381 w 5690616"/>
              <a:gd name="connsiteY4" fmla="*/ 6835050 h 6858000"/>
              <a:gd name="connsiteX5" fmla="*/ 0 w 5690616"/>
              <a:gd name="connsiteY5" fmla="*/ 3429001 h 6858000"/>
              <a:gd name="connsiteX6" fmla="*/ 367381 w 5690616"/>
              <a:gd name="connsiteY6" fmla="*/ 2295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90616" h="6858000">
                <a:moveTo>
                  <a:pt x="372925" y="0"/>
                </a:moveTo>
                <a:lnTo>
                  <a:pt x="5690616" y="0"/>
                </a:lnTo>
                <a:lnTo>
                  <a:pt x="5690616" y="6858000"/>
                </a:lnTo>
                <a:lnTo>
                  <a:pt x="372925" y="6858000"/>
                </a:lnTo>
                <a:lnTo>
                  <a:pt x="367381" y="6835050"/>
                </a:lnTo>
                <a:cubicBezTo>
                  <a:pt x="130816" y="5788167"/>
                  <a:pt x="0" y="4637179"/>
                  <a:pt x="0" y="3429001"/>
                </a:cubicBezTo>
                <a:cubicBezTo>
                  <a:pt x="0" y="2220824"/>
                  <a:pt x="130816" y="1069835"/>
                  <a:pt x="367381" y="22952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8C787F-56B0-FAEC-4D32-0B4A28978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64" y="914400"/>
            <a:ext cx="4485861" cy="1106556"/>
          </a:xfrm>
        </p:spPr>
        <p:txBody>
          <a:bodyPr anchor="b">
            <a:normAutofit/>
          </a:bodyPr>
          <a:lstStyle/>
          <a:p>
            <a:r>
              <a:rPr lang="en-GB" sz="3200"/>
              <a:t>Environmental Analysis 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6297641-8B9F-4767-9606-8A113132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2239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FD3C8959-A2A1-469E-8619-82F077E33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4495" y="218239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4B472-6EFD-50C4-2379-AB2CE1C405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55563" y="2440100"/>
            <a:ext cx="4485861" cy="3834804"/>
          </a:xfrm>
        </p:spPr>
        <p:txBody>
          <a:bodyPr anchor="t">
            <a:normAutofit/>
          </a:bodyPr>
          <a:lstStyle/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Must follow UK food safety rules, council permits, and import requirements for açaí.</a:t>
            </a:r>
          </a:p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High London costs affect prices and profit. Demand for healthy food stays strong.</a:t>
            </a:r>
          </a:p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People want healthy, plant-based, quick meals. Fitness culture boosts açaí popularity.</a:t>
            </a:r>
          </a:p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Delivery apps, online payments, and social media are key for sales and marketing.</a:t>
            </a:r>
          </a:p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Eco-friendly packaging and low waste are important to customers and brand image.</a:t>
            </a:r>
          </a:p>
          <a:p>
            <a:r>
              <a:rPr lang="en-GB" sz="1100" b="1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b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Must follow allergen laws, hygiene standards, employment rules, and waste regulations.</a:t>
            </a:r>
          </a:p>
          <a:p>
            <a:pPr marL="0" indent="0">
              <a:buNone/>
            </a:pPr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096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 descr="A blackboard with arrows pointing to a yellow arrow&#10;&#10;AI-generated content may be incorrect.">
            <a:extLst>
              <a:ext uri="{FF2B5EF4-FFF2-40B4-BE49-F238E27FC236}">
                <a16:creationId xmlns:a16="http://schemas.microsoft.com/office/drawing/2014/main" id="{9B1E35A2-6386-09C6-22DF-A9AB838B6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45" r="1" b="37836"/>
          <a:stretch>
            <a:fillRect/>
          </a:stretch>
        </p:blipFill>
        <p:spPr>
          <a:xfrm>
            <a:off x="626590" y="317578"/>
            <a:ext cx="10851111" cy="3508437"/>
          </a:xfrm>
          <a:prstGeom prst="rect">
            <a:avLst/>
          </a:pr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0C63D5F-4614-5FDE-B457-9B6F865754F6}"/>
              </a:ext>
            </a:extLst>
          </p:cNvPr>
          <p:cNvSpPr txBox="1"/>
          <p:nvPr/>
        </p:nvSpPr>
        <p:spPr>
          <a:xfrm>
            <a:off x="309074" y="4018143"/>
            <a:ext cx="10851111" cy="2129599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Talk to locals through fun street marketing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Post tasty bowls on social media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Team up with gyms for exposure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Use delivery apps to boost sales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Give rewards so customers come back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</a:rPr>
              <a:t>Highlight eco vibes to attract people</a:t>
            </a:r>
          </a:p>
        </p:txBody>
      </p:sp>
    </p:spTree>
    <p:extLst>
      <p:ext uri="{BB962C8B-B14F-4D97-AF65-F5344CB8AC3E}">
        <p14:creationId xmlns:p14="http://schemas.microsoft.com/office/powerpoint/2010/main" val="4156399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hand stacking coins with a plant growing on top&#10;&#10;AI-generated content may be incorrect.">
            <a:extLst>
              <a:ext uri="{FF2B5EF4-FFF2-40B4-BE49-F238E27FC236}">
                <a16:creationId xmlns:a16="http://schemas.microsoft.com/office/drawing/2014/main" id="{AEEC82C6-B0AD-CA65-90A1-653B71F33AF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6" b="4064"/>
          <a:stretch>
            <a:fillRect/>
          </a:stretch>
        </p:blipFill>
        <p:spPr>
          <a:xfrm>
            <a:off x="0" y="-1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7ACB76-8307-965E-540D-F1BF0A9AA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E53C0-1480-6373-29BF-376682ED2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2238375"/>
            <a:ext cx="10495353" cy="3890713"/>
          </a:xfrm>
        </p:spPr>
        <p:txBody>
          <a:bodyPr>
            <a:normAutofit fontScale="85000" lnSpcReduction="20000"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The start cost is £40,000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( </a:t>
            </a:r>
            <a:r>
              <a:rPr lang="en-GB" sz="2000" b="1" dirty="0">
                <a:solidFill>
                  <a:schemeClr val="bg1"/>
                </a:solidFill>
              </a:rPr>
              <a:t>Personal savings:</a:t>
            </a:r>
            <a:r>
              <a:rPr lang="en-GB" sz="2000" dirty="0">
                <a:solidFill>
                  <a:schemeClr val="bg1"/>
                </a:solidFill>
              </a:rPr>
              <a:t> £15,000-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chemeClr val="bg1"/>
                </a:solidFill>
              </a:rPr>
              <a:t>Business loan:</a:t>
            </a:r>
            <a:r>
              <a:rPr lang="en-GB" sz="2000" dirty="0">
                <a:solidFill>
                  <a:schemeClr val="bg1"/>
                </a:solidFill>
              </a:rPr>
              <a:t> £20,000-</a:t>
            </a:r>
            <a:r>
              <a:rPr lang="en-GB" sz="2000" b="1" dirty="0"/>
              <a:t> </a:t>
            </a:r>
            <a:r>
              <a:rPr lang="en-GB" sz="2000" b="1" dirty="0">
                <a:solidFill>
                  <a:schemeClr val="bg1"/>
                </a:solidFill>
              </a:rPr>
              <a:t>Partner/family contributions:</a:t>
            </a:r>
            <a:r>
              <a:rPr lang="en-GB" sz="2000" dirty="0">
                <a:solidFill>
                  <a:schemeClr val="bg1"/>
                </a:solidFill>
              </a:rPr>
              <a:t> £5,000)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The projected turnover is </a:t>
            </a:r>
            <a:r>
              <a:rPr lang="en-GB" sz="2000" dirty="0">
                <a:solidFill>
                  <a:schemeClr val="bg1"/>
                </a:solidFill>
              </a:rPr>
              <a:t>112,500 £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Cost of production 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bg1"/>
                </a:solidFill>
              </a:rPr>
              <a:t>(Fixed costs:</a:t>
            </a:r>
            <a:r>
              <a:rPr lang="en-GB" sz="2000" dirty="0">
                <a:solidFill>
                  <a:schemeClr val="bg1"/>
                </a:solidFill>
              </a:rPr>
              <a:t> £5,600/month, </a:t>
            </a:r>
            <a:r>
              <a:rPr lang="en-GB" sz="2000" b="1" dirty="0">
                <a:solidFill>
                  <a:schemeClr val="bg1"/>
                </a:solidFill>
              </a:rPr>
              <a:t>Variable cost per bowl:</a:t>
            </a:r>
            <a:r>
              <a:rPr lang="en-GB" sz="2000" dirty="0">
                <a:solidFill>
                  <a:schemeClr val="bg1"/>
                </a:solidFill>
              </a:rPr>
              <a:t> £2.90)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Sales forecast </a:t>
            </a:r>
          </a:p>
          <a:p>
            <a:pPr marL="0" lv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Açaí base: </a:t>
            </a:r>
            <a:r>
              <a:rPr lang="en-GB" sz="2000" b="1" dirty="0">
                <a:solidFill>
                  <a:schemeClr val="bg1"/>
                </a:solidFill>
              </a:rPr>
              <a:t>£1.20</a:t>
            </a:r>
            <a:endParaRPr lang="en-GB" sz="2000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Fruit toppings: </a:t>
            </a:r>
            <a:r>
              <a:rPr lang="en-GB" sz="2000" b="1" dirty="0">
                <a:solidFill>
                  <a:schemeClr val="bg1"/>
                </a:solidFill>
              </a:rPr>
              <a:t>£0.80</a:t>
            </a:r>
            <a:endParaRPr lang="en-GB" sz="2000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Granola: </a:t>
            </a:r>
            <a:r>
              <a:rPr lang="en-GB" sz="2000" b="1" dirty="0">
                <a:solidFill>
                  <a:schemeClr val="bg1"/>
                </a:solidFill>
              </a:rPr>
              <a:t>£0.30</a:t>
            </a:r>
            <a:endParaRPr lang="en-GB" sz="2000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Toppings Variables : </a:t>
            </a:r>
            <a:r>
              <a:rPr lang="en-GB" sz="2000" b="1" dirty="0">
                <a:solidFill>
                  <a:schemeClr val="bg1"/>
                </a:solidFill>
              </a:rPr>
              <a:t>£0.20</a:t>
            </a:r>
            <a:endParaRPr lang="en-GB" sz="2000" dirty="0">
              <a:solidFill>
                <a:schemeClr val="bg1"/>
              </a:solidFill>
            </a:endParaRPr>
          </a:p>
          <a:p>
            <a:pPr marL="0" lv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Packaging / cup / bowl: </a:t>
            </a:r>
            <a:r>
              <a:rPr lang="en-GB" sz="2000" b="1" dirty="0">
                <a:solidFill>
                  <a:schemeClr val="bg1"/>
                </a:solidFill>
              </a:rPr>
              <a:t>£0.40</a:t>
            </a:r>
          </a:p>
          <a:p>
            <a:pPr marL="0" lvl="0" indent="0">
              <a:buNone/>
            </a:pPr>
            <a:r>
              <a:rPr lang="en-GB" sz="2000" b="1" dirty="0">
                <a:solidFill>
                  <a:schemeClr val="bg1"/>
                </a:solidFill>
              </a:rPr>
              <a:t>Total variable cost per product = £2.90</a:t>
            </a: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593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hand stacking coins with a plant growing on top&#10;&#10;AI-generated content may be incorrect.">
            <a:extLst>
              <a:ext uri="{FF2B5EF4-FFF2-40B4-BE49-F238E27FC236}">
                <a16:creationId xmlns:a16="http://schemas.microsoft.com/office/drawing/2014/main" id="{4BE7DE3B-CBBD-4990-1EC8-9CBC6D17D5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66" b="4064"/>
          <a:stretch>
            <a:fillRect/>
          </a:stretch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F7750D-2094-6CF8-C51E-68D130325300}"/>
              </a:ext>
            </a:extLst>
          </p:cNvPr>
          <p:cNvSpPr txBox="1"/>
          <p:nvPr/>
        </p:nvSpPr>
        <p:spPr>
          <a:xfrm>
            <a:off x="-206828" y="511630"/>
            <a:ext cx="3755572" cy="8599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Funding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748B4C-69E3-D1A6-2CD1-C96617EB4CCA}"/>
              </a:ext>
            </a:extLst>
          </p:cNvPr>
          <p:cNvSpPr txBox="1"/>
          <p:nvPr/>
        </p:nvSpPr>
        <p:spPr>
          <a:xfrm>
            <a:off x="152400" y="1937657"/>
            <a:ext cx="1126671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Selling price (SP):</a:t>
            </a:r>
            <a:r>
              <a:rPr lang="en-GB" dirty="0"/>
              <a:t> £7.50</a:t>
            </a:r>
          </a:p>
          <a:p>
            <a:r>
              <a:rPr lang="en-GB" b="1" dirty="0"/>
              <a:t>Variable cost (VC):</a:t>
            </a:r>
            <a:r>
              <a:rPr lang="en-GB" dirty="0"/>
              <a:t> £2.90 → Contribution = £4.60</a:t>
            </a:r>
          </a:p>
          <a:p>
            <a:r>
              <a:rPr lang="en-GB" b="1" dirty="0"/>
              <a:t>Monthly fixed costs:</a:t>
            </a:r>
            <a:r>
              <a:rPr lang="en-GB" dirty="0"/>
              <a:t> £5,600</a:t>
            </a:r>
          </a:p>
          <a:p>
            <a:r>
              <a:rPr lang="en-GB" b="1" dirty="0"/>
              <a:t>Break-even units/month:</a:t>
            </a:r>
            <a:r>
              <a:rPr lang="en-GB" dirty="0"/>
              <a:t> 1,217 bowls</a:t>
            </a:r>
          </a:p>
          <a:p>
            <a:r>
              <a:rPr lang="en-GB" b="1" dirty="0"/>
              <a:t>Break-even sales/month (£):</a:t>
            </a:r>
            <a:r>
              <a:rPr lang="en-GB" dirty="0"/>
              <a:t> £9,127</a:t>
            </a:r>
          </a:p>
          <a:p>
            <a:r>
              <a:rPr lang="en-GB" b="1" dirty="0"/>
              <a:t>Projected Revenue:</a:t>
            </a:r>
          </a:p>
          <a:p>
            <a:r>
              <a:rPr lang="en-GB" b="1" dirty="0"/>
              <a:t> </a:t>
            </a:r>
            <a:r>
              <a:rPr lang="en-GB" dirty="0"/>
              <a:t>Month 1: £6,750</a:t>
            </a:r>
          </a:p>
          <a:p>
            <a:r>
              <a:rPr lang="en-GB" dirty="0"/>
              <a:t> Month 2: £7,500</a:t>
            </a:r>
          </a:p>
          <a:p>
            <a:r>
              <a:rPr lang="en-GB" b="1" dirty="0"/>
              <a:t> </a:t>
            </a:r>
            <a:r>
              <a:rPr lang="en-GB" dirty="0"/>
              <a:t>Month 3: £8,250</a:t>
            </a:r>
          </a:p>
          <a:p>
            <a:r>
              <a:rPr lang="en-GB" b="1" dirty="0"/>
              <a:t> </a:t>
            </a:r>
            <a:r>
              <a:rPr lang="en-GB" dirty="0"/>
              <a:t>Month 4: £10,125</a:t>
            </a:r>
          </a:p>
          <a:p>
            <a:r>
              <a:rPr lang="en-GB" dirty="0"/>
              <a:t> Year 1 total: £112,500 → Average monthly revenue: 112,500 ÷ 12 ≈ £9,375</a:t>
            </a:r>
          </a:p>
          <a:p>
            <a:endParaRPr lang="en-GB" b="1" dirty="0"/>
          </a:p>
          <a:p>
            <a:r>
              <a:rPr lang="en-GB" b="1" dirty="0"/>
              <a:t>From Month 4 onward, sales exceed break-even, meaning the business starts making a profit</a:t>
            </a:r>
            <a:r>
              <a:rPr lang="en-GB" dirty="0"/>
              <a:t>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794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blue paper">
            <a:extLst>
              <a:ext uri="{FF2B5EF4-FFF2-40B4-BE49-F238E27FC236}">
                <a16:creationId xmlns:a16="http://schemas.microsoft.com/office/drawing/2014/main" id="{22346350-B088-40A1-672B-5F5D67B7A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9" b="19179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45AFE8-171B-489E-8C8E-E5CF399C059A}"/>
              </a:ext>
            </a:extLst>
          </p:cNvPr>
          <p:cNvSpPr txBox="1"/>
          <p:nvPr/>
        </p:nvSpPr>
        <p:spPr>
          <a:xfrm>
            <a:off x="1097280" y="325550"/>
            <a:ext cx="10058400" cy="53442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700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Exit Strategy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82B6E6-D4C7-068C-881E-40F630C6FF56}"/>
              </a:ext>
            </a:extLst>
          </p:cNvPr>
          <p:cNvSpPr txBox="1"/>
          <p:nvPr/>
        </p:nvSpPr>
        <p:spPr>
          <a:xfrm>
            <a:off x="337457" y="1393371"/>
            <a:ext cx="1146265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1. </a:t>
            </a:r>
            <a:r>
              <a:rPr lang="en-GB" b="1" dirty="0">
                <a:solidFill>
                  <a:schemeClr val="bg1"/>
                </a:solidFill>
              </a:rPr>
              <a:t>Business Sale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Sell the business to another healthy food brand, café chain, or investor looking for an established açaí/juice operation </a:t>
            </a:r>
            <a:r>
              <a:rPr lang="en-GB" dirty="0"/>
              <a:t>in London.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2.</a:t>
            </a:r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</a:rPr>
              <a:t>Liquidation</a:t>
            </a:r>
          </a:p>
          <a:p>
            <a:r>
              <a:rPr lang="en-GB" dirty="0">
                <a:solidFill>
                  <a:schemeClr val="bg1"/>
                </a:solidFill>
              </a:rPr>
              <a:t>Sell assets (equipment, stock, intellectual property) if the business cannot continue profitably.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3.</a:t>
            </a:r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</a:rPr>
              <a:t>Timing &amp; Planning</a:t>
            </a:r>
          </a:p>
          <a:p>
            <a:r>
              <a:rPr lang="en-GB" dirty="0">
                <a:solidFill>
                  <a:schemeClr val="bg1"/>
                </a:solidFill>
              </a:rPr>
              <a:t>Plan exit 2–3 years after launch, once brand is established, loyal customer base is secured, and profit is stable to maximize return.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4.</a:t>
            </a:r>
            <a:r>
              <a:rPr lang="en-GB" dirty="0"/>
              <a:t> </a:t>
            </a:r>
            <a:r>
              <a:rPr lang="en-GB" b="1" dirty="0">
                <a:solidFill>
                  <a:schemeClr val="bg1"/>
                </a:solidFill>
              </a:rPr>
              <a:t>Succession Planning</a:t>
            </a:r>
          </a:p>
          <a:p>
            <a:r>
              <a:rPr lang="en-GB" dirty="0">
                <a:solidFill>
                  <a:schemeClr val="bg1"/>
                </a:solidFill>
              </a:rPr>
              <a:t>Pass the business to family members or trusted managers for long-term continuity.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8563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blue paper&#10;&#10;AI-generated content may be incorrect.">
            <a:extLst>
              <a:ext uri="{FF2B5EF4-FFF2-40B4-BE49-F238E27FC236}">
                <a16:creationId xmlns:a16="http://schemas.microsoft.com/office/drawing/2014/main" id="{931ACE6D-169E-5AA2-1B9E-A7CADB945D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79" b="191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3730C0-E4A8-089B-0F3E-FA516DAB0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C0AF3E-14D9-8CE0-66C8-E35298F9C6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Açaí is a highly nutritious, versatile superfood with growing popularity, particularly among health-conscious and fitness-focused consumers. Its rich antioxidant content, natural energy boost, and adaptability in bowls, smoothies, and juices make it an ideal base for a healthy, convenient, and trendy food business. With strong branding, high-quality ingredients, and a focus on sustainability, açaí has the potential to attract loyal customers and support long-term business growth.</a:t>
            </a:r>
            <a:endParaRPr lang="en-US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4240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DFDE6-C7D2-F5BB-621D-BEFBBBA3A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3DAE-080F-010E-82C3-B18CFDF9D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Food Standards Agency (2024) </a:t>
            </a:r>
            <a:r>
              <a:rPr lang="en-GB" i="1" dirty="0"/>
              <a:t>Food hygiene for your business</a:t>
            </a:r>
            <a:r>
              <a:rPr lang="en-GB" dirty="0"/>
              <a:t>. Food Standards Agency. Available at: </a:t>
            </a:r>
            <a:r>
              <a:rPr lang="en-GB" u="sng" dirty="0">
                <a:hlinkClick r:id="rId2"/>
              </a:rPr>
              <a:t>https://www.food.gov.uk/business-guidance/food-hygiene-for-your-business</a:t>
            </a:r>
            <a:endParaRPr lang="en-GB" dirty="0"/>
          </a:p>
          <a:p>
            <a:r>
              <a:rPr lang="en-GB" dirty="0"/>
              <a:t>GOV.UK (n.d.) </a:t>
            </a:r>
            <a:r>
              <a:rPr lang="en-GB" i="1" dirty="0"/>
              <a:t>Write a business plan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https://www.gov.uk/write-business-plan</a:t>
            </a:r>
            <a:endParaRPr lang="en-GB" dirty="0"/>
          </a:p>
          <a:p>
            <a:r>
              <a:rPr lang="en-GB" dirty="0"/>
              <a:t>IBISWorld (2024) </a:t>
            </a:r>
            <a:r>
              <a:rPr lang="en-GB" i="1" dirty="0"/>
              <a:t>Juice &amp; Smoothie Bars in the UK – market research report</a:t>
            </a:r>
            <a:r>
              <a:rPr lang="en-GB" dirty="0"/>
              <a:t>. IBISWorld. Available at: </a:t>
            </a:r>
            <a:r>
              <a:rPr lang="en-GB" u="sng" dirty="0">
                <a:hlinkClick r:id="rId4"/>
              </a:rPr>
              <a:t>https://www.ibisworld.com/united-kingdom/industry/juice-smoothie-bars/6026/</a:t>
            </a:r>
            <a:endParaRPr lang="en-GB" dirty="0"/>
          </a:p>
          <a:p>
            <a:r>
              <a:rPr lang="en-GB" dirty="0"/>
              <a:t>Powys County Council (n.d.) </a:t>
            </a:r>
            <a:r>
              <a:rPr lang="en-GB" i="1" dirty="0"/>
              <a:t>Food safety and hygiene – guidance notes for businesses</a:t>
            </a:r>
            <a:r>
              <a:rPr lang="en-GB" dirty="0"/>
              <a:t>. Powys County Council. Available at: </a:t>
            </a:r>
            <a:r>
              <a:rPr lang="en-GB" u="sng" dirty="0">
                <a:hlinkClick r:id="rId5"/>
              </a:rPr>
              <a:t>https://en.powys.gov.uk/article/4438/Food-safety-and-hygiene---Guidance-notes-for-businesses</a:t>
            </a:r>
            <a:endParaRPr lang="en-GB" dirty="0"/>
          </a:p>
          <a:p>
            <a:r>
              <a:rPr lang="en-GB" dirty="0"/>
              <a:t>British Business Bank (2023) </a:t>
            </a:r>
            <a:r>
              <a:rPr lang="en-GB" i="1" dirty="0"/>
              <a:t>Start-up business planning guide</a:t>
            </a:r>
            <a:r>
              <a:rPr lang="en-GB" dirty="0"/>
              <a:t>. British Business Bank. Available at: </a:t>
            </a:r>
            <a:r>
              <a:rPr lang="en-GB" u="sng" dirty="0">
                <a:hlinkClick r:id="rId6"/>
              </a:rPr>
              <a:t>https://www.british-business-bank.co.uk/business-guidance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79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10" ma:contentTypeDescription="Create a new document." ma:contentTypeScope="" ma:versionID="7326711c21a64d1c3e7c9a101c2f8d15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c1f10dc03c57631439342774e95aa797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C35D06D1-2A89-46A2-AB19-104F053134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1CF65E-81AE-4CFB-9D2A-53CF53263C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88F8C70-1E68-4935-9B09-61372AD58178}">
  <ds:schemaRefs>
    <ds:schemaRef ds:uri="http://schemas.microsoft.com/office/infopath/2007/PartnerControls"/>
    <ds:schemaRef ds:uri="http://purl.org/dc/terms/"/>
    <ds:schemaRef ds:uri="dd86abe3-ec21-467e-8687-9d211c569818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864</Words>
  <Application>Microsoft Office PowerPoint</Application>
  <PresentationFormat>Widescreen</PresentationFormat>
  <Paragraphs>75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PowerPoint Presentation</vt:lpstr>
      <vt:lpstr>Overview of the Business </vt:lpstr>
      <vt:lpstr>Environmental Analysis </vt:lpstr>
      <vt:lpstr>PowerPoint Presentation</vt:lpstr>
      <vt:lpstr>Funding</vt:lpstr>
      <vt:lpstr>PowerPoint Presentation</vt:lpstr>
      <vt:lpstr>PowerPoint Presentation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Charles Oham</dc:creator>
  <cp:lastModifiedBy>Jhonnatha Piter Silva Vaz (2416716)</cp:lastModifiedBy>
  <cp:revision>4</cp:revision>
  <dcterms:created xsi:type="dcterms:W3CDTF">2025-11-26T09:13:26Z</dcterms:created>
  <dcterms:modified xsi:type="dcterms:W3CDTF">2025-12-08T02:06:31Z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