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7556500" cy="10693400"/>
  <p:notesSz cx="7556500" cy="106934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8" d="100"/>
          <a:sy n="148" d="100"/>
        </p:scale>
        <p:origin x="-360" y="-3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6T22:24:39.5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1033 111 24575,'-503'0'0,"488"-2"0,0 0 0,1-1 0,-1 0 0,1-1 0,-1-1 0,1 0 0,1-1 0,-1-1 0,-15-10 0,15 9 0,-1 0 0,0 0 0,-1 2 0,0 0 0,0 1 0,0 0 0,-21-2 0,-14 3 0,-95 8 0,145-4 0,-1 0 0,0 0 0,1 0 0,-1 1 0,1-1 0,-1 0 0,1 1 0,-1 0 0,1-1 0,-1 1 0,1-1 0,0 1 0,-1 0 0,1 0 0,0 0 0,-3 2 0,4-2 0,-1-1 0,1 1 0,0 0 0,-1 0 0,1 0 0,0-1 0,0 1 0,0 0 0,-1 0 0,1 0 0,0 0 0,0-1 0,0 1 0,0 0 0,0 0 0,0 0 0,1 0 0,-1-1 0,0 1 0,0 0 0,1 0 0,-1 1 0,2 0 0,-1 1 0,1 0 0,0-1 0,0 1 0,0-1 0,0 0 0,0 0 0,0 0 0,1 0 0,-1 0 0,1 0 0,-1 0 0,1-1 0,0 0 0,4 2 0,16 2 0,0-1 0,0-1 0,0-1 0,1-1 0,-1-2 0,30-3 0,19 0 0,477 4 0,-537 1 0,0-1 0,0 2 0,0 0 0,0 0 0,-1 1 0,22 8 0,-32-11 0,-1 0 0,0 0 0,1 0 0,-1 1 0,0-1 0,1 0 0,-1 0 0,0 0 0,1 0 0,-1 0 0,0 1 0,0-1 0,1 0 0,-1 0 0,0 0 0,1 1 0,-1-1 0,0 0 0,0 1 0,0-1 0,1 0 0,-1 0 0,0 1 0,0-1 0,0 0 0,0 1 0,0-1 0,1 0 0,-1 1 0,0-1 0,0 0 0,0 1 0,0-1 0,0 0 0,0 1 0,0-1 0,0 1 0,0-1 0,-1 0 0,1 1 0,0-1 0,0 0 0,0 1 0,0-1 0,0 0 0,0 0 0,-1 1 0,-19 11 0,-31 1 0,-34-3 0,-2-3 0,-146-9 0,78-1 0,86 5 0,42 0 0,-1-1 0,1-1 0,-1-2 0,-43-8 0,66 8 0,8-1 0,18 0 0,31 0 0,-20 1 0,0-1 0,43-10 0,-45 6 0,1 2 0,53-2 0,-71 8 0,4 0 0,0-1 0,0 0 0,0-1 0,0-1 0,0 0 0,0-2 0,-1 0 0,1 0 0,18-9 0,-22 7 0,0 2 0,1-1 0,-1 2 0,1 0 0,0 0 0,28 0 0,85 7 0,-122-4 0,-1 1 0,1-1 0,-1 1 0,0 1 0,1-1 0,-1 0 0,0 1 0,0 0 0,0 0 0,7 5 0,-10-7 0,-1 1 0,1-1 0,-1 0 0,0 1 0,1-1 0,-1 0 0,0 1 0,1-1 0,-1 1 0,0-1 0,1 1 0,-1-1 0,0 0 0,0 1 0,0-1 0,0 1 0,1-1 0,-1 1 0,0-1 0,0 1 0,0 0 0,0-1 0,0 1 0,0-1 0,0 1 0,0-1 0,0 1 0,-1-1 0,1 1 0,0-1 0,0 1 0,-1 0 0,0 0 0,-1 1 0,0-1 0,1 1 0,-1-1 0,0 0 0,0 1 0,0-1 0,0 0 0,0 0 0,0-1 0,0 1 0,-4 1 0,-23 5 0,0-1 0,0-1 0,-56 2 0,-96-9 0,65-1 0,107 3 0,-24 1 0,0-2 0,0-1 0,1-1 0,-58-14 0,69 11 0,-1-1 0,1-1 0,-34-18 0,6 3-1365,37 17-5461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6T22:24:56.683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864 38 24575,'-32'-2'0,"0"-1"0,-45-10 0,46 6 0,0 2 0,-54-2 0,63 7 0,1 0 0,0 1 0,0 2 0,0 0 0,0 1 0,-28 10 0,14-1 0,-1 0 0,0-3 0,-1-1 0,0-1 0,0-2 0,0-2 0,-1-1 0,-46-3 0,83 0 0,0 0 0,0 0 0,0 0 0,0 0 0,0 0 0,0 0 0,0 0 0,1 0 0,-1-1 0,0 1 0,0 0 0,0 0 0,0-1 0,1 1 0,-1-1 0,0 1 0,0-1 0,1 1 0,-1-1 0,0 1 0,0-1 0,1 1 0,-1-1 0,1 0 0,-1 0 0,1 1 0,-1-2 0,1 1 0,0 0 0,0 0 0,1-1 0,-1 1 0,0 0 0,1 0 0,-1 0 0,1 0 0,-1 0 0,1 0 0,0 0 0,-1 1 0,1-1 0,0 0 0,0 0 0,0 0 0,1-1 0,5-3 0,0 0 0,0 0 0,0 1 0,13-6 0,4 4 0,0 1 0,1 1 0,-1 1 0,1 1 0,-1 2 0,1 0 0,26 4 0,31-1 0,46-5 0,136 5 0,-257-2 0,-1 0 0,0 1 0,1 0 0,-1 0 0,0 1 0,0-1 0,0 1 0,-1 1 0,1-1 0,8 8 0,-12-10 0,-1 0 0,0-1 0,0 1 0,0 0 0,0 0 0,0 0 0,0 0 0,0 1 0,0-1 0,0 0 0,-1 0 0,1 0 0,0 1 0,-1-1 0,1 0 0,-1 1 0,1-1 0,-1 1 0,0-1 0,1 0 0,-1 1 0,0-1 0,0 1 0,0-1 0,0 1 0,0-1 0,-1 1 0,1-1 0,0 0 0,-1 1 0,1-1 0,-1 1 0,1-1 0,-1 0 0,1 0 0,-1 1 0,0-1 0,0 0 0,0 0 0,0 0 0,0 0 0,0 0 0,0 0 0,0 0 0,0 0 0,0 0 0,-1 0 0,1-1 0,0 1 0,-1 0 0,1-1 0,-2 1 0,-9 5 0,0-1 0,-1 0 0,1-1 0,-1 0 0,0-1 0,0-1 0,-26 2 0,-103-5 0,63-2 0,-75-7 0,93 4 0,-22 6 0,65 2 0,1-2 0,0 0 0,0 0 0,0-2 0,0 0 0,-17-5 0,17-2-80,17 0 280,1 8-306,1-1 0,0 1 0,0 0 0,0 0 0,0 0 0,0 1-1,0-1 1,0 0 0,0 1 0,0-1 0,0 1 0,0 0 0,3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26T22:26:26.58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1170 0 24575,'-1110'0'0,"1107"0"0,1 0 0,-1 0 0,1 1 0,-1-1 0,1 1 0,-1-1 0,1 1 0,0 0 0,-1 0 0,1 0 0,0 0 0,0 0 0,-1 1 0,1-1 0,0 1 0,0-1 0,1 1 0,-1 0 0,0 0 0,0 0 0,1 0 0,-1 0 0,1 0 0,0 0 0,0 0 0,0 1 0,0-1 0,0 0 0,0 1 0,0-1 0,1 1 0,-1-1 0,1 1 0,0-1 0,0 1 0,0-1 0,0 1 0,0-1 0,0 1 0,1-1 0,-1 1 0,1-1 0,0 0 0,0 1 0,0-1 0,0 0 0,0 1 0,0-1 0,1 0 0,2 4 0,1-1 0,0 0 0,0 0 0,1 0 0,-1-1 0,1 0 0,0 0 0,0 0 0,1-1 0,-1 0 0,1 0 0,11 3 0,84 17 0,-83-20 0,35 3 0,1-2 0,102-5 0,-48-2 0,-87 2 0,0-1 0,0-1 0,0-1 0,-1-1 0,23-9 0,20-4 0,-30 13 0,1 0 0,0 3 0,0 1 0,50 4 0,5 0 0,-83-3 0,5 0 0,0 0 0,0 1 0,-1 0 0,22 5 0,-31-6 0,-1 1 0,1-1 0,0 1 0,-1-1 0,1 1 0,0 0 0,-1-1 0,1 1 0,-1 0 0,1 0 0,-1 0 0,1 1 0,-1-1 0,0 0 0,0 0 0,0 1 0,1-1 0,-1 1 0,-1-1 0,1 1 0,0-1 0,0 1 0,0 0 0,-1-1 0,1 1 0,-1 0 0,1 0 0,-1-1 0,0 1 0,0 0 0,0 0 0,0-1 0,0 1 0,0 0 0,0 0 0,-1 0 0,1-1 0,0 1 0,-1 0 0,-1 2 0,1-2 0,0 0 0,0 0 0,-1 0 0,1-1 0,-1 1 0,1 0 0,-1-1 0,0 1 0,1-1 0,-1 1 0,0-1 0,0 0 0,0 0 0,0 0 0,0 0 0,0 0 0,-1 0 0,1-1 0,0 1 0,0-1 0,-1 1 0,1-1 0,0 0 0,-3 0 0,-67-1 0,50-1 0,-157 1-1365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4954"/>
            <a:ext cx="642302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88304"/>
            <a:ext cx="528955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theme" Target="../theme/theme1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825" y="427736"/>
            <a:ext cx="680085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59482"/>
            <a:ext cx="680085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44862"/>
            <a:ext cx="2418080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184035" y="9908888"/>
            <a:ext cx="160020" cy="2273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5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5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5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 /><Relationship Id="rId3" Type="http://schemas.openxmlformats.org/officeDocument/2006/relationships/customXml" Target="../ink/ink1.xml" /><Relationship Id="rId7" Type="http://schemas.openxmlformats.org/officeDocument/2006/relationships/customXml" Target="../ink/ink3.xml" /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5.xml" /><Relationship Id="rId6" Type="http://schemas.openxmlformats.org/officeDocument/2006/relationships/image" Target="../media/image7.png" /><Relationship Id="rId5" Type="http://schemas.openxmlformats.org/officeDocument/2006/relationships/customXml" Target="../ink/ink2.xml" /><Relationship Id="rId4" Type="http://schemas.openxmlformats.org/officeDocument/2006/relationships/image" Target="../media/image6.png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5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 /><Relationship Id="rId1" Type="http://schemas.openxmlformats.org/officeDocument/2006/relationships/slideLayout" Target="../slideLayouts/slideLayout5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Layout" Target="../slideLayouts/slideLayout5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9724" y="2006028"/>
              <a:ext cx="5348128" cy="282088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1</a:t>
            </a:fld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7"/>
              <a:ext cx="5801359" cy="326183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55256"/>
            <a:ext cx="5595620" cy="206502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314325" marR="5080" indent="-302260">
              <a:lnSpc>
                <a:spcPct val="88100"/>
              </a:lnSpc>
              <a:spcBef>
                <a:spcPts val="285"/>
              </a:spcBef>
              <a:buFont typeface="Arial MT"/>
              <a:buChar char="•"/>
              <a:tabLst>
                <a:tab pos="314325" algn="l"/>
                <a:tab pos="314960" algn="l"/>
              </a:tabLst>
            </a:pPr>
            <a:r>
              <a:rPr sz="1300" spc="-15" dirty="0">
                <a:latin typeface="Calibri"/>
                <a:cs typeface="Calibri"/>
              </a:rPr>
              <a:t>The use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classroom has been shown to </a:t>
            </a:r>
            <a:r>
              <a:rPr sz="1300" spc="-20" dirty="0">
                <a:latin typeface="Calibri"/>
                <a:cs typeface="Calibri"/>
              </a:rPr>
              <a:t>boost student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participation,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information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retention,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overall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test performance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(Trust,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2018).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Students' self-esteem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15" dirty="0">
                <a:latin typeface="Calibri"/>
                <a:cs typeface="Calibri"/>
              </a:rPr>
              <a:t>major </a:t>
            </a:r>
            <a:r>
              <a:rPr sz="1300" spc="-20" dirty="0">
                <a:latin typeface="Calibri"/>
                <a:cs typeface="Calibri"/>
              </a:rPr>
              <a:t>factor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success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instructional </a:t>
            </a:r>
            <a:r>
              <a:rPr sz="1300" spc="-25" dirty="0">
                <a:latin typeface="Calibri"/>
                <a:cs typeface="Calibri"/>
              </a:rPr>
              <a:t>technology.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more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self-assured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more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put forth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more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value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education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(DeCoito and</a:t>
            </a:r>
            <a:r>
              <a:rPr sz="1300" spc="-20" dirty="0">
                <a:latin typeface="Calibri"/>
                <a:cs typeface="Calibri"/>
              </a:rPr>
              <a:t> Richardson,</a:t>
            </a:r>
            <a:r>
              <a:rPr sz="1300" spc="-15" dirty="0">
                <a:latin typeface="Calibri"/>
                <a:cs typeface="Calibri"/>
              </a:rPr>
              <a:t> 2018). </a:t>
            </a:r>
            <a:r>
              <a:rPr sz="1300" spc="-20" dirty="0">
                <a:latin typeface="Calibri"/>
                <a:cs typeface="Calibri"/>
              </a:rPr>
              <a:t>By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relying </a:t>
            </a:r>
            <a:r>
              <a:rPr sz="1300" spc="-10" dirty="0">
                <a:latin typeface="Calibri"/>
                <a:cs typeface="Calibri"/>
              </a:rPr>
              <a:t>on</a:t>
            </a:r>
            <a:endParaRPr sz="1300">
              <a:latin typeface="Calibri"/>
              <a:cs typeface="Calibri"/>
            </a:endParaRPr>
          </a:p>
          <a:p>
            <a:pPr marL="314325" marR="27940">
              <a:lnSpc>
                <a:spcPct val="86900"/>
              </a:lnSpc>
              <a:spcBef>
                <a:spcPts val="35"/>
              </a:spcBef>
            </a:pPr>
            <a:r>
              <a:rPr sz="1300" spc="-20" dirty="0">
                <a:latin typeface="Calibri"/>
                <a:cs typeface="Calibri"/>
              </a:rPr>
              <a:t>academic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industrial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expertise,</a:t>
            </a:r>
            <a:r>
              <a:rPr sz="1300" spc="-5" dirty="0">
                <a:latin typeface="Calibri"/>
                <a:cs typeface="Calibri"/>
              </a:rPr>
              <a:t> it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help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Welsh</a:t>
            </a:r>
            <a:r>
              <a:rPr sz="1300" spc="-20" dirty="0">
                <a:latin typeface="Calibri"/>
                <a:cs typeface="Calibri"/>
              </a:rPr>
              <a:t> manufacturing companies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improve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procedures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recruit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bright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people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throughout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organisation.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It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 also</a:t>
            </a:r>
            <a:r>
              <a:rPr sz="1300" spc="-15" dirty="0">
                <a:latin typeface="Calibri"/>
                <a:cs typeface="Calibri"/>
              </a:rPr>
              <a:t> help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them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develop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new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business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models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 are more profitable.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600">
              <a:latin typeface="Calibri"/>
              <a:cs typeface="Calibri"/>
            </a:endParaRPr>
          </a:p>
          <a:p>
            <a:pPr marL="314325" indent="-302260">
              <a:lnSpc>
                <a:spcPct val="100000"/>
              </a:lnSpc>
              <a:spcBef>
                <a:spcPts val="1385"/>
              </a:spcBef>
              <a:buFont typeface="Arial MT"/>
              <a:buChar char="•"/>
              <a:tabLst>
                <a:tab pos="314325" algn="l"/>
                <a:tab pos="314960" algn="l"/>
              </a:tabLst>
            </a:pP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staff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confident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using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collaborate?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fld id="{81D60167-4931-47E6-BA6A-407CBD079E47}" type="slidenum">
              <a:rPr dirty="0"/>
              <a:t>2</a:t>
            </a:fld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7"/>
              <a:ext cx="5801359" cy="326183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593080" cy="3689350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127635">
              <a:lnSpc>
                <a:spcPct val="96900"/>
              </a:lnSpc>
              <a:spcBef>
                <a:spcPts val="145"/>
              </a:spcBef>
            </a:pPr>
            <a:r>
              <a:rPr sz="1300" spc="-15" dirty="0">
                <a:latin typeface="Calibri"/>
                <a:cs typeface="Calibri"/>
              </a:rPr>
              <a:t>Due to the </a:t>
            </a:r>
            <a:r>
              <a:rPr sz="1300" spc="-20" dirty="0">
                <a:latin typeface="Calibri"/>
                <a:cs typeface="Calibri"/>
              </a:rPr>
              <a:t>rapid expansion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new </a:t>
            </a:r>
            <a:r>
              <a:rPr sz="1300" spc="-20" dirty="0">
                <a:latin typeface="Calibri"/>
                <a:cs typeface="Calibri"/>
              </a:rPr>
              <a:t>types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information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communication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(ICT), </a:t>
            </a:r>
            <a:r>
              <a:rPr sz="1300" spc="-20" dirty="0">
                <a:latin typeface="Calibri"/>
                <a:cs typeface="Calibri"/>
              </a:rPr>
              <a:t>students </a:t>
            </a:r>
            <a:r>
              <a:rPr sz="1300" spc="-15" dirty="0">
                <a:latin typeface="Calibri"/>
                <a:cs typeface="Calibri"/>
              </a:rPr>
              <a:t>at </a:t>
            </a:r>
            <a:r>
              <a:rPr sz="1300" spc="-10" dirty="0">
                <a:latin typeface="Calibri"/>
                <a:cs typeface="Calibri"/>
              </a:rPr>
              <a:t>all </a:t>
            </a:r>
            <a:r>
              <a:rPr sz="1300" spc="-15" dirty="0">
                <a:latin typeface="Calibri"/>
                <a:cs typeface="Calibri"/>
              </a:rPr>
              <a:t>levels, particularly those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higher education, are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experiencing disruptions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their learning processes. </a:t>
            </a:r>
            <a:r>
              <a:rPr sz="1300" spc="-20" dirty="0">
                <a:latin typeface="Calibri"/>
                <a:cs typeface="Calibri"/>
              </a:rPr>
              <a:t>Ineffectively instructing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 generation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students without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thorough </a:t>
            </a:r>
            <a:r>
              <a:rPr sz="1300" spc="-25" dirty="0">
                <a:latin typeface="Calibri"/>
                <a:cs typeface="Calibri"/>
              </a:rPr>
              <a:t>understanding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how </a:t>
            </a:r>
            <a:r>
              <a:rPr sz="1300" spc="-20" dirty="0">
                <a:latin typeface="Calibri"/>
                <a:cs typeface="Calibri"/>
              </a:rPr>
              <a:t>they </a:t>
            </a:r>
            <a:r>
              <a:rPr sz="1300" spc="-15" dirty="0">
                <a:latin typeface="Calibri"/>
                <a:cs typeface="Calibri"/>
              </a:rPr>
              <a:t>learn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20" dirty="0">
                <a:latin typeface="Calibri"/>
                <a:cs typeface="Calibri"/>
              </a:rPr>
              <a:t>equivalent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beginning </a:t>
            </a:r>
            <a:r>
              <a:rPr sz="1300" spc="-10" dirty="0">
                <a:latin typeface="Calibri"/>
                <a:cs typeface="Calibri"/>
              </a:rPr>
              <a:t>on an </a:t>
            </a:r>
            <a:r>
              <a:rPr sz="1300" spc="-15" dirty="0">
                <a:latin typeface="Calibri"/>
                <a:cs typeface="Calibri"/>
              </a:rPr>
              <a:t>endless trip.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result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exposure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technological</a:t>
            </a:r>
            <a:r>
              <a:rPr sz="1300" spc="-15" dirty="0">
                <a:latin typeface="Calibri"/>
                <a:cs typeface="Calibri"/>
              </a:rPr>
              <a:t> devices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from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20" dirty="0">
                <a:latin typeface="Calibri"/>
                <a:cs typeface="Calibri"/>
              </a:rPr>
              <a:t> young </a:t>
            </a:r>
            <a:r>
              <a:rPr sz="1300" spc="-15" dirty="0">
                <a:latin typeface="Calibri"/>
                <a:cs typeface="Calibri"/>
              </a:rPr>
              <a:t>age,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today's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pupils are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more reliant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technology-integrated </a:t>
            </a:r>
            <a:r>
              <a:rPr sz="1300" spc="-20" dirty="0">
                <a:latin typeface="Calibri"/>
                <a:cs typeface="Calibri"/>
              </a:rPr>
              <a:t>approach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learning.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result,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current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examines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impact</a:t>
            </a:r>
            <a:r>
              <a:rPr sz="1300" spc="-10" dirty="0">
                <a:latin typeface="Calibri"/>
                <a:cs typeface="Calibri"/>
              </a:rPr>
              <a:t> 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emerging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conceptualization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pedagogy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practise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higher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institutions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(Ali,</a:t>
            </a:r>
            <a:r>
              <a:rPr sz="1300" spc="-15" dirty="0">
                <a:latin typeface="Calibri"/>
                <a:cs typeface="Calibri"/>
              </a:rPr>
              <a:t> 2019).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ct val="96800"/>
              </a:lnSpc>
              <a:spcBef>
                <a:spcPts val="100"/>
              </a:spcBef>
            </a:pPr>
            <a:r>
              <a:rPr sz="1300" spc="-30" dirty="0">
                <a:latin typeface="Calibri"/>
                <a:cs typeface="Calibri"/>
              </a:rPr>
              <a:t>Technology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revolutionised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learning at the</a:t>
            </a:r>
            <a:r>
              <a:rPr sz="1300" spc="-20" dirty="0">
                <a:latin typeface="Calibri"/>
                <a:cs typeface="Calibri"/>
              </a:rPr>
              <a:t> higher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 level,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incidence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having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grown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factor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two</a:t>
            </a:r>
            <a:r>
              <a:rPr sz="1300" spc="-10" dirty="0">
                <a:latin typeface="Calibri"/>
                <a:cs typeface="Calibri"/>
              </a:rPr>
              <a:t> 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three.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It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20" dirty="0">
                <a:latin typeface="Calibri"/>
                <a:cs typeface="Calibri"/>
              </a:rPr>
              <a:t>important for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5" dirty="0">
                <a:latin typeface="Calibri"/>
                <a:cs typeface="Calibri"/>
              </a:rPr>
              <a:t>educators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explore </a:t>
            </a:r>
            <a:r>
              <a:rPr sz="1300" spc="-15" dirty="0">
                <a:latin typeface="Calibri"/>
                <a:cs typeface="Calibri"/>
              </a:rPr>
              <a:t>how to </a:t>
            </a:r>
            <a:r>
              <a:rPr sz="1300" spc="-20" dirty="0">
                <a:latin typeface="Calibri"/>
                <a:cs typeface="Calibri"/>
              </a:rPr>
              <a:t>employ research-based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approaches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protect </a:t>
            </a:r>
            <a:r>
              <a:rPr sz="1300" spc="-15" dirty="0">
                <a:latin typeface="Calibri"/>
                <a:cs typeface="Calibri"/>
              </a:rPr>
              <a:t>the quality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while </a:t>
            </a:r>
            <a:r>
              <a:rPr sz="1300" spc="-20" dirty="0">
                <a:latin typeface="Calibri"/>
                <a:cs typeface="Calibri"/>
              </a:rPr>
              <a:t>providing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0" dirty="0">
                <a:latin typeface="Calibri"/>
                <a:cs typeface="Calibri"/>
              </a:rPr>
              <a:t>learners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technologically enhanced training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relevant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needs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when</a:t>
            </a:r>
            <a:r>
              <a:rPr sz="1300" spc="-20" dirty="0">
                <a:latin typeface="Calibri"/>
                <a:cs typeface="Calibri"/>
              </a:rPr>
              <a:t> designing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instructional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materials.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One </a:t>
            </a:r>
            <a:r>
              <a:rPr sz="1300" spc="-35" dirty="0">
                <a:latin typeface="Calibri"/>
                <a:cs typeface="Calibri"/>
              </a:rPr>
              <a:t>strategy,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adoption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</a:t>
            </a:r>
            <a:r>
              <a:rPr sz="1300" spc="-15" dirty="0">
                <a:latin typeface="Calibri"/>
                <a:cs typeface="Calibri"/>
              </a:rPr>
              <a:t> activities,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has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been identified </a:t>
            </a:r>
            <a:r>
              <a:rPr sz="1300" spc="-10" dirty="0">
                <a:latin typeface="Calibri"/>
                <a:cs typeface="Calibri"/>
              </a:rPr>
              <a:t>as</a:t>
            </a:r>
            <a:r>
              <a:rPr sz="1300" dirty="0">
                <a:latin typeface="Calibri"/>
                <a:cs typeface="Calibri"/>
              </a:rPr>
              <a:t> a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very </a:t>
            </a:r>
            <a:r>
              <a:rPr sz="1300" spc="-15" dirty="0">
                <a:latin typeface="Calibri"/>
                <a:cs typeface="Calibri"/>
              </a:rPr>
              <a:t>successful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means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increasing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literacy. 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0" dirty="0">
                <a:latin typeface="Calibri"/>
                <a:cs typeface="Calibri"/>
              </a:rPr>
              <a:t>learners </a:t>
            </a:r>
            <a:r>
              <a:rPr sz="1300" spc="-10" dirty="0">
                <a:latin typeface="Calibri"/>
                <a:cs typeface="Calibri"/>
              </a:rPr>
              <a:t>(n </a:t>
            </a:r>
            <a:r>
              <a:rPr sz="1300" dirty="0">
                <a:latin typeface="Calibri"/>
                <a:cs typeface="Calibri"/>
              </a:rPr>
              <a:t>= </a:t>
            </a:r>
            <a:r>
              <a:rPr sz="1300" spc="-10" dirty="0">
                <a:latin typeface="Calibri"/>
                <a:cs typeface="Calibri"/>
              </a:rPr>
              <a:t>51)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digital </a:t>
            </a:r>
            <a:r>
              <a:rPr sz="1300" spc="-15" dirty="0">
                <a:latin typeface="Calibri"/>
                <a:cs typeface="Calibri"/>
              </a:rPr>
              <a:t>learning </a:t>
            </a:r>
            <a:r>
              <a:rPr sz="1300" spc="-20" dirty="0">
                <a:latin typeface="Calibri"/>
                <a:cs typeface="Calibri"/>
              </a:rPr>
              <a:t>settings were asked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30" dirty="0">
                <a:latin typeface="Calibri"/>
                <a:cs typeface="Calibri"/>
              </a:rPr>
              <a:t>rate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perceived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confidence </a:t>
            </a:r>
            <a:r>
              <a:rPr sz="1300" spc="-15" dirty="0">
                <a:latin typeface="Calibri"/>
                <a:cs typeface="Calibri"/>
              </a:rPr>
              <a:t>levels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importance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collaborative 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</a:t>
            </a:r>
            <a:r>
              <a:rPr sz="1300" spc="-15" dirty="0">
                <a:latin typeface="Calibri"/>
                <a:cs typeface="Calibri"/>
              </a:rPr>
              <a:t>activities.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conducted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using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quantitative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pre-post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test approach.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3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3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961559" y="1256864"/>
            <a:ext cx="5604510" cy="50457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>
              <a:lnSpc>
                <a:spcPct val="97400"/>
              </a:lnSpc>
              <a:spcBef>
                <a:spcPts val="140"/>
              </a:spcBef>
            </a:pPr>
            <a:r>
              <a:rPr sz="1300" spc="-20" dirty="0">
                <a:latin typeface="Calibri"/>
                <a:cs typeface="Calibri"/>
              </a:rPr>
              <a:t>analysed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descriptively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(i.e.,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encounters</a:t>
            </a:r>
            <a:r>
              <a:rPr sz="1300" spc="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five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activities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 </a:t>
            </a:r>
            <a:r>
              <a:rPr sz="1300" spc="-25" dirty="0">
                <a:latin typeface="Calibri"/>
                <a:cs typeface="Calibri"/>
              </a:rPr>
              <a:t>counted)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inferentially </a:t>
            </a:r>
            <a:r>
              <a:rPr sz="1300" spc="-15" dirty="0">
                <a:latin typeface="Calibri"/>
                <a:cs typeface="Calibri"/>
              </a:rPr>
              <a:t>(i.e.,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correlations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between</a:t>
            </a:r>
            <a:r>
              <a:rPr sz="1300" spc="-25" dirty="0">
                <a:latin typeface="Calibri"/>
                <a:cs typeface="Calibri"/>
              </a:rPr>
              <a:t> encounters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five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practises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calculated)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(i.e.,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mean </a:t>
            </a:r>
            <a:r>
              <a:rPr sz="1300" spc="-20" dirty="0">
                <a:latin typeface="Calibri"/>
                <a:cs typeface="Calibri"/>
              </a:rPr>
              <a:t>comparisons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perceived </a:t>
            </a:r>
            <a:r>
              <a:rPr sz="1300" spc="-15" dirty="0">
                <a:latin typeface="Calibri"/>
                <a:cs typeface="Calibri"/>
              </a:rPr>
              <a:t>levels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confidence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importance were made </a:t>
            </a:r>
            <a:r>
              <a:rPr sz="1300" spc="-15" dirty="0">
                <a:latin typeface="Calibri"/>
                <a:cs typeface="Calibri"/>
              </a:rPr>
              <a:t>with </a:t>
            </a:r>
            <a:r>
              <a:rPr sz="1300" spc="-20" dirty="0">
                <a:latin typeface="Calibri"/>
                <a:cs typeface="Calibri"/>
              </a:rPr>
              <a:t>paired </a:t>
            </a:r>
            <a:r>
              <a:rPr sz="1300" spc="-15" dirty="0">
                <a:latin typeface="Calibri"/>
                <a:cs typeface="Calibri"/>
              </a:rPr>
              <a:t>sample </a:t>
            </a:r>
            <a:r>
              <a:rPr sz="1300" spc="-20" dirty="0">
                <a:latin typeface="Calibri"/>
                <a:cs typeface="Calibri"/>
              </a:rPr>
              <a:t>test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statistical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analyses).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statistically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significant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findings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discovered</a:t>
            </a:r>
            <a:r>
              <a:rPr sz="1300" spc="-25" dirty="0">
                <a:latin typeface="Calibri"/>
                <a:cs typeface="Calibri"/>
              </a:rPr>
              <a:t> regarding </a:t>
            </a:r>
            <a:r>
              <a:rPr sz="1300" spc="-20" dirty="0">
                <a:latin typeface="Calibri"/>
                <a:cs typeface="Calibri"/>
              </a:rPr>
              <a:t> attendees'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perceived</a:t>
            </a:r>
            <a:r>
              <a:rPr sz="1300" spc="-15" dirty="0">
                <a:latin typeface="Calibri"/>
                <a:cs typeface="Calibri"/>
              </a:rPr>
              <a:t> levels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confidence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 practises,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four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statistically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significant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findings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regarding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respondents'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perceived </a:t>
            </a:r>
            <a:r>
              <a:rPr sz="1300" spc="-15" dirty="0">
                <a:latin typeface="Calibri"/>
                <a:cs typeface="Calibri"/>
              </a:rPr>
              <a:t>levels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importance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2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practises.</a:t>
            </a:r>
            <a:r>
              <a:rPr sz="1300" spc="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implications</a:t>
            </a:r>
            <a:r>
              <a:rPr sz="1300" spc="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1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these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findings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discussed,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spc="-10" dirty="0">
                <a:latin typeface="Calibri"/>
                <a:cs typeface="Calibri"/>
              </a:rPr>
              <a:t> as </a:t>
            </a:r>
            <a:r>
              <a:rPr sz="1300" spc="-15" dirty="0">
                <a:latin typeface="Calibri"/>
                <a:cs typeface="Calibri"/>
              </a:rPr>
              <a:t>their </a:t>
            </a:r>
            <a:r>
              <a:rPr sz="1300" spc="-20" dirty="0">
                <a:latin typeface="Calibri"/>
                <a:cs typeface="Calibri"/>
              </a:rPr>
              <a:t>limitations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recommendations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further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study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this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subject. </a:t>
            </a:r>
            <a:r>
              <a:rPr sz="1300" spc="-20" dirty="0">
                <a:latin typeface="Calibri"/>
                <a:cs typeface="Calibri"/>
              </a:rPr>
              <a:t>(Sharp,</a:t>
            </a:r>
            <a:r>
              <a:rPr sz="1300" spc="-15" dirty="0">
                <a:latin typeface="Calibri"/>
                <a:cs typeface="Calibri"/>
              </a:rPr>
              <a:t> 2018).</a:t>
            </a:r>
            <a:endParaRPr sz="1300">
              <a:latin typeface="Calibri"/>
              <a:cs typeface="Calibri"/>
            </a:endParaRPr>
          </a:p>
          <a:p>
            <a:pPr marL="12700" marR="90805">
              <a:lnSpc>
                <a:spcPct val="95900"/>
              </a:lnSpc>
              <a:spcBef>
                <a:spcPts val="15"/>
              </a:spcBef>
            </a:pPr>
            <a:r>
              <a:rPr sz="1300" spc="-30" dirty="0">
                <a:latin typeface="Calibri"/>
                <a:cs typeface="Calibri"/>
              </a:rPr>
              <a:t>Technology</a:t>
            </a:r>
            <a:r>
              <a:rPr sz="1300" spc="-20" dirty="0">
                <a:latin typeface="Calibri"/>
                <a:cs typeface="Calibri"/>
              </a:rPr>
              <a:t> enhancement</a:t>
            </a:r>
            <a:r>
              <a:rPr sz="1300" spc="-15" dirty="0">
                <a:latin typeface="Calibri"/>
                <a:cs typeface="Calibri"/>
              </a:rPr>
              <a:t> learning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method 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takes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deeper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level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understanding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while </a:t>
            </a:r>
            <a:r>
              <a:rPr sz="1300" spc="-10" dirty="0">
                <a:latin typeface="Calibri"/>
                <a:cs typeface="Calibri"/>
              </a:rPr>
              <a:t>also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increasing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knowledge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technology.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Various 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 </a:t>
            </a:r>
            <a:r>
              <a:rPr sz="1300" spc="-25" dirty="0">
                <a:latin typeface="Calibri"/>
                <a:cs typeface="Calibri"/>
              </a:rPr>
              <a:t>have </a:t>
            </a:r>
            <a:r>
              <a:rPr sz="1300" spc="-15" dirty="0">
                <a:latin typeface="Calibri"/>
                <a:cs typeface="Calibri"/>
              </a:rPr>
              <a:t>shed light </a:t>
            </a: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advancement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10" dirty="0">
                <a:latin typeface="Calibri"/>
                <a:cs typeface="Calibri"/>
              </a:rPr>
              <a:t>its </a:t>
            </a:r>
            <a:r>
              <a:rPr sz="1300" spc="-15" dirty="0">
                <a:latin typeface="Calibri"/>
                <a:cs typeface="Calibri"/>
              </a:rPr>
              <a:t>impact </a:t>
            </a: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sector.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this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integrative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review,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</a:t>
            </a:r>
            <a:r>
              <a:rPr sz="1300" spc="-10" dirty="0">
                <a:latin typeface="Calibri"/>
                <a:cs typeface="Calibri"/>
              </a:rPr>
              <a:t> will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analyse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current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</a:t>
            </a:r>
            <a:endParaRPr sz="1300">
              <a:latin typeface="Calibri"/>
              <a:cs typeface="Calibri"/>
            </a:endParaRPr>
          </a:p>
          <a:p>
            <a:pPr marL="12700" marR="46990">
              <a:lnSpc>
                <a:spcPct val="97200"/>
              </a:lnSpc>
              <a:spcBef>
                <a:spcPts val="90"/>
              </a:spcBef>
            </a:pP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15" dirty="0">
                <a:latin typeface="Calibri"/>
                <a:cs typeface="Calibri"/>
              </a:rPr>
              <a:t>how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learning </a:t>
            </a:r>
            <a:r>
              <a:rPr sz="1300" spc="-25" dirty="0">
                <a:latin typeface="Calibri"/>
                <a:cs typeface="Calibri"/>
              </a:rPr>
              <a:t>affects </a:t>
            </a:r>
            <a:r>
              <a:rPr sz="1300" spc="-20" dirty="0">
                <a:latin typeface="Calibri"/>
                <a:cs typeface="Calibri"/>
              </a:rPr>
              <a:t>student </a:t>
            </a:r>
            <a:r>
              <a:rPr sz="1300" spc="-15" dirty="0">
                <a:latin typeface="Calibri"/>
                <a:cs typeface="Calibri"/>
              </a:rPr>
              <a:t>learning and </a:t>
            </a:r>
            <a:r>
              <a:rPr sz="1300" spc="-20" dirty="0">
                <a:latin typeface="Calibri"/>
                <a:cs typeface="Calibri"/>
              </a:rPr>
              <a:t>academic achievement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courses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need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0" dirty="0">
                <a:latin typeface="Calibri"/>
                <a:cs typeface="Calibri"/>
              </a:rPr>
              <a:t> or </a:t>
            </a:r>
            <a:r>
              <a:rPr sz="1300" spc="-20" dirty="0">
                <a:latin typeface="Calibri"/>
                <a:cs typeface="Calibri"/>
              </a:rPr>
              <a:t>activity-based learning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environments.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writers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searched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electronic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databases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relevant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publications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using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variety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learning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approaches,</a:t>
            </a:r>
            <a:r>
              <a:rPr sz="1300" spc="-15" dirty="0">
                <a:latin typeface="Calibri"/>
                <a:cs typeface="Calibri"/>
              </a:rPr>
              <a:t> and</a:t>
            </a:r>
            <a:r>
              <a:rPr sz="1300" spc="-20" dirty="0">
                <a:latin typeface="Calibri"/>
                <a:cs typeface="Calibri"/>
              </a:rPr>
              <a:t> they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</a:t>
            </a:r>
            <a:r>
              <a:rPr sz="1300" spc="-15" dirty="0">
                <a:latin typeface="Calibri"/>
                <a:cs typeface="Calibri"/>
              </a:rPr>
              <a:t> successful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search.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were </a:t>
            </a:r>
            <a:r>
              <a:rPr sz="1300" spc="-10" dirty="0">
                <a:latin typeface="Calibri"/>
                <a:cs typeface="Calibri"/>
              </a:rPr>
              <a:t>24 </a:t>
            </a:r>
            <a:r>
              <a:rPr sz="1300" spc="-15" dirty="0">
                <a:latin typeface="Calibri"/>
                <a:cs typeface="Calibri"/>
              </a:rPr>
              <a:t>articles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 </a:t>
            </a:r>
            <a:r>
              <a:rPr sz="1300" spc="-15" dirty="0">
                <a:latin typeface="Calibri"/>
                <a:cs typeface="Calibri"/>
              </a:rPr>
              <a:t> satisfied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paper criterion,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were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gathered </a:t>
            </a:r>
            <a:r>
              <a:rPr sz="1300" spc="-20" dirty="0">
                <a:latin typeface="Calibri"/>
                <a:cs typeface="Calibri"/>
              </a:rPr>
              <a:t>from various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sources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(2011-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2017). </a:t>
            </a:r>
            <a:r>
              <a:rPr sz="1300" spc="-30" dirty="0">
                <a:latin typeface="Calibri"/>
                <a:cs typeface="Calibri"/>
              </a:rPr>
              <a:t>Techniques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improve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learning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outcomes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divided</a:t>
            </a:r>
            <a:r>
              <a:rPr sz="1300" spc="-20" dirty="0">
                <a:latin typeface="Calibri"/>
                <a:cs typeface="Calibri"/>
              </a:rPr>
              <a:t> into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three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categories: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technology-enhanced </a:t>
            </a:r>
            <a:r>
              <a:rPr sz="1300" spc="-15" dirty="0">
                <a:latin typeface="Calibri"/>
                <a:cs typeface="Calibri"/>
              </a:rPr>
              <a:t>learning,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assessment </a:t>
            </a:r>
            <a:r>
              <a:rPr sz="1300" spc="-20" dirty="0">
                <a:latin typeface="Calibri"/>
                <a:cs typeface="Calibri"/>
              </a:rPr>
              <a:t>methods,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faculty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academic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achievement</a:t>
            </a:r>
            <a:r>
              <a:rPr sz="1300" spc="-15" dirty="0">
                <a:latin typeface="Calibri"/>
                <a:cs typeface="Calibri"/>
              </a:rPr>
              <a:t> at </a:t>
            </a:r>
            <a:r>
              <a:rPr sz="1300" spc="-20" dirty="0">
                <a:latin typeface="Calibri"/>
                <a:cs typeface="Calibri"/>
              </a:rPr>
              <a:t>institutions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employ </a:t>
            </a:r>
            <a:r>
              <a:rPr sz="1300" spc="-25" dirty="0">
                <a:latin typeface="Calibri"/>
                <a:cs typeface="Calibri"/>
              </a:rPr>
              <a:t>technology.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final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results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this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study </a:t>
            </a:r>
            <a:r>
              <a:rPr sz="1300" spc="-25" dirty="0">
                <a:latin typeface="Calibri"/>
                <a:cs typeface="Calibri"/>
              </a:rPr>
              <a:t>demonstrate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link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between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work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been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done </a:t>
            </a:r>
            <a:r>
              <a:rPr sz="1300" spc="-27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elements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have</a:t>
            </a:r>
            <a:r>
              <a:rPr sz="1300" spc="-15" dirty="0">
                <a:latin typeface="Calibri"/>
                <a:cs typeface="Calibri"/>
              </a:rPr>
              <a:t> been</a:t>
            </a:r>
            <a:r>
              <a:rPr sz="1300" spc="-20" dirty="0">
                <a:latin typeface="Calibri"/>
                <a:cs typeface="Calibri"/>
              </a:rPr>
              <a:t> considered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writers.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addition,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use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various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stages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learning</a:t>
            </a:r>
            <a:r>
              <a:rPr sz="1300" spc="-20" dirty="0">
                <a:latin typeface="Calibri"/>
                <a:cs typeface="Calibri"/>
              </a:rPr>
              <a:t> process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15" dirty="0">
                <a:latin typeface="Calibri"/>
                <a:cs typeface="Calibri"/>
              </a:rPr>
              <a:t>be</a:t>
            </a:r>
            <a:r>
              <a:rPr sz="1300" spc="-20" dirty="0">
                <a:latin typeface="Calibri"/>
                <a:cs typeface="Calibri"/>
              </a:rPr>
              <a:t> more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prevalent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future </a:t>
            </a:r>
            <a:r>
              <a:rPr sz="1300" spc="-35" dirty="0">
                <a:latin typeface="Calibri"/>
                <a:cs typeface="Calibri"/>
              </a:rPr>
              <a:t>(Tawafak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et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al.,</a:t>
            </a:r>
            <a:r>
              <a:rPr sz="1300" spc="-15" dirty="0">
                <a:latin typeface="Calibri"/>
                <a:cs typeface="Calibri"/>
              </a:rPr>
              <a:t> 2018).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7"/>
              <a:ext cx="5589852" cy="326183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r>
              <a:rPr dirty="0"/>
              <a:t>4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7570" y="1716086"/>
            <a:ext cx="5801360" cy="3261996"/>
            <a:chOff x="877570" y="1716086"/>
            <a:chExt cx="5801360" cy="3261996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1716086"/>
              <a:ext cx="5567680" cy="326199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600065" cy="19640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34290">
              <a:lnSpc>
                <a:spcPct val="97700"/>
              </a:lnSpc>
              <a:spcBef>
                <a:spcPts val="135"/>
              </a:spcBef>
            </a:pPr>
            <a:r>
              <a:rPr sz="1300" spc="-25" dirty="0">
                <a:latin typeface="Calibri"/>
                <a:cs typeface="Calibri"/>
              </a:rPr>
              <a:t>Before</a:t>
            </a:r>
            <a:r>
              <a:rPr sz="1300" spc="-20" dirty="0">
                <a:latin typeface="Calibri"/>
                <a:cs typeface="Calibri"/>
              </a:rPr>
              <a:t> performing </a:t>
            </a:r>
            <a:r>
              <a:rPr sz="1300" spc="-25" dirty="0">
                <a:latin typeface="Calibri"/>
                <a:cs typeface="Calibri"/>
              </a:rPr>
              <a:t>any </a:t>
            </a:r>
            <a:r>
              <a:rPr sz="1300" spc="-35" dirty="0">
                <a:latin typeface="Calibri"/>
                <a:cs typeface="Calibri"/>
              </a:rPr>
              <a:t>study,</a:t>
            </a:r>
            <a:r>
              <a:rPr sz="1300" spc="-15" dirty="0">
                <a:latin typeface="Calibri"/>
                <a:cs typeface="Calibri"/>
              </a:rPr>
              <a:t> the </a:t>
            </a:r>
            <a:r>
              <a:rPr sz="1300" spc="-20" dirty="0">
                <a:latin typeface="Calibri"/>
                <a:cs typeface="Calibri"/>
              </a:rPr>
              <a:t>researcher must obtain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respondents'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agreement.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researcher owes</a:t>
            </a:r>
            <a:r>
              <a:rPr sz="1300" spc="-5" dirty="0">
                <a:latin typeface="Calibri"/>
                <a:cs typeface="Calibri"/>
              </a:rPr>
              <a:t> it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the </a:t>
            </a:r>
            <a:r>
              <a:rPr sz="1300" spc="-20" dirty="0">
                <a:latin typeface="Calibri"/>
                <a:cs typeface="Calibri"/>
              </a:rPr>
              <a:t>respondents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0" dirty="0">
                <a:latin typeface="Calibri"/>
                <a:cs typeface="Calibri"/>
              </a:rPr>
              <a:t>protect</a:t>
            </a:r>
            <a:r>
              <a:rPr sz="1300" spc="-15" dirty="0">
                <a:latin typeface="Calibri"/>
                <a:cs typeface="Calibri"/>
              </a:rPr>
              <a:t> their</a:t>
            </a:r>
            <a:r>
              <a:rPr sz="1300" spc="-20" dirty="0">
                <a:latin typeface="Calibri"/>
                <a:cs typeface="Calibri"/>
              </a:rPr>
              <a:t> privacy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anonymity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(Kallio</a:t>
            </a:r>
            <a:r>
              <a:rPr sz="1300" spc="-10" dirty="0">
                <a:latin typeface="Calibri"/>
                <a:cs typeface="Calibri"/>
              </a:rPr>
              <a:t> et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al., </a:t>
            </a:r>
            <a:r>
              <a:rPr sz="1300" spc="-15" dirty="0">
                <a:latin typeface="Calibri"/>
                <a:cs typeface="Calibri"/>
              </a:rPr>
              <a:t>2016). </a:t>
            </a:r>
            <a:r>
              <a:rPr sz="1300" spc="-25" dirty="0">
                <a:latin typeface="Calibri"/>
                <a:cs typeface="Calibri"/>
              </a:rPr>
              <a:t>Even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responses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unsuitable for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study,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researcher must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respect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respondents'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views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avoid </a:t>
            </a:r>
            <a:r>
              <a:rPr sz="1300" spc="-25" dirty="0">
                <a:latin typeface="Calibri"/>
                <a:cs typeface="Calibri"/>
              </a:rPr>
              <a:t>any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kind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wrongdoing.</a:t>
            </a:r>
            <a:r>
              <a:rPr sz="1300" spc="-5" dirty="0">
                <a:latin typeface="Calibri"/>
                <a:cs typeface="Calibri"/>
              </a:rPr>
              <a:t> It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</a:t>
            </a:r>
            <a:r>
              <a:rPr sz="1300" spc="-10" dirty="0">
                <a:latin typeface="Calibri"/>
                <a:cs typeface="Calibri"/>
              </a:rPr>
              <a:t> also</a:t>
            </a:r>
            <a:r>
              <a:rPr sz="1300" spc="-15" dirty="0">
                <a:latin typeface="Calibri"/>
                <a:cs typeface="Calibri"/>
              </a:rPr>
              <a:t> critical </a:t>
            </a:r>
            <a:r>
              <a:rPr sz="1300" spc="-20" dirty="0">
                <a:latin typeface="Calibri"/>
                <a:cs typeface="Calibri"/>
              </a:rPr>
              <a:t>that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research </a:t>
            </a:r>
            <a:r>
              <a:rPr sz="1300" spc="-15" dirty="0">
                <a:latin typeface="Calibri"/>
                <a:cs typeface="Calibri"/>
              </a:rPr>
              <a:t>objectives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</a:t>
            </a:r>
            <a:r>
              <a:rPr sz="1300" spc="-20" dirty="0">
                <a:latin typeface="Calibri"/>
                <a:cs typeface="Calibri"/>
              </a:rPr>
              <a:t> suitable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not misleading.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ct val="95900"/>
              </a:lnSpc>
              <a:spcBef>
                <a:spcPts val="15"/>
              </a:spcBef>
            </a:pPr>
            <a:r>
              <a:rPr sz="1300" spc="-25" dirty="0">
                <a:latin typeface="Calibri"/>
                <a:cs typeface="Calibri"/>
              </a:rPr>
              <a:t>Throughout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interview,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participants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must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maintain </a:t>
            </a:r>
            <a:r>
              <a:rPr sz="1300" spc="-15" dirty="0">
                <a:latin typeface="Calibri"/>
                <a:cs typeface="Calibri"/>
              </a:rPr>
              <a:t>clarity and</a:t>
            </a:r>
            <a:r>
              <a:rPr sz="1300" spc="-20" dirty="0">
                <a:latin typeface="Calibri"/>
                <a:cs typeface="Calibri"/>
              </a:rPr>
              <a:t> politeness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(Novara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et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al., </a:t>
            </a:r>
            <a:r>
              <a:rPr sz="1300" spc="-15" dirty="0">
                <a:latin typeface="Calibri"/>
                <a:cs typeface="Calibri"/>
              </a:rPr>
              <a:t>2018).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analysis'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results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must</a:t>
            </a:r>
            <a:r>
              <a:rPr sz="1300" spc="-15" dirty="0">
                <a:latin typeface="Calibri"/>
                <a:cs typeface="Calibri"/>
              </a:rPr>
              <a:t> be </a:t>
            </a:r>
            <a:r>
              <a:rPr sz="1300" spc="-20" dirty="0">
                <a:latin typeface="Calibri"/>
                <a:cs typeface="Calibri"/>
              </a:rPr>
              <a:t>unbiased,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clear,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significant.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65" dirty="0">
                <a:latin typeface="Calibri"/>
                <a:cs typeface="Calibri"/>
              </a:rPr>
              <a:t>To </a:t>
            </a:r>
            <a:r>
              <a:rPr sz="1300" spc="-6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make</a:t>
            </a:r>
            <a:r>
              <a:rPr sz="1300" spc="-15" dirty="0">
                <a:latin typeface="Calibri"/>
                <a:cs typeface="Calibri"/>
              </a:rPr>
              <a:t> the </a:t>
            </a:r>
            <a:r>
              <a:rPr sz="1300" spc="-20" dirty="0">
                <a:latin typeface="Calibri"/>
                <a:cs typeface="Calibri"/>
              </a:rPr>
              <a:t>contact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beneficial,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researcher</a:t>
            </a:r>
            <a:r>
              <a:rPr sz="1300" spc="-15" dirty="0">
                <a:latin typeface="Calibri"/>
                <a:cs typeface="Calibri"/>
              </a:rPr>
              <a:t> should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finish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interview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without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going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over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time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given.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Also,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following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session,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researcher </a:t>
            </a:r>
            <a:r>
              <a:rPr sz="1300" spc="-15" dirty="0">
                <a:latin typeface="Calibri"/>
                <a:cs typeface="Calibri"/>
              </a:rPr>
              <a:t>should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not </a:t>
            </a:r>
            <a:r>
              <a:rPr sz="1300" spc="-20" dirty="0">
                <a:latin typeface="Calibri"/>
                <a:cs typeface="Calibri"/>
              </a:rPr>
              <a:t>bother </a:t>
            </a:r>
            <a:r>
              <a:rPr sz="1300" spc="-15" dirty="0">
                <a:latin typeface="Calibri"/>
                <a:cs typeface="Calibri"/>
              </a:rPr>
              <a:t>the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300" spc="-15" dirty="0">
                <a:latin typeface="Calibri"/>
                <a:cs typeface="Calibri"/>
              </a:rPr>
              <a:t>subjects.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r>
              <a:rPr dirty="0"/>
              <a:t>5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554804D-5A9A-4161-9E92-65D4DC535653}"/>
                  </a:ext>
                </a:extLst>
              </p14:cNvPr>
              <p14:cNvContentPartPr/>
              <p14:nvPr/>
            </p14:nvContentPartPr>
            <p14:xfrm>
              <a:off x="6106046" y="4796032"/>
              <a:ext cx="372240" cy="54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554804D-5A9A-4161-9E92-65D4DC53565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097046" y="4787032"/>
                <a:ext cx="38988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B0179D21-1A9A-4914-B2F7-ADFB389097DF}"/>
                  </a:ext>
                </a:extLst>
              </p14:cNvPr>
              <p14:cNvContentPartPr/>
              <p14:nvPr/>
            </p14:nvContentPartPr>
            <p14:xfrm>
              <a:off x="6141326" y="4802872"/>
              <a:ext cx="311040" cy="54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B0179D21-1A9A-4914-B2F7-ADFB389097D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078686" y="4740232"/>
                <a:ext cx="43668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BDE8DFA-84D0-4903-9B0F-22542422ADE6}"/>
                  </a:ext>
                </a:extLst>
              </p14:cNvPr>
              <p14:cNvContentPartPr/>
              <p14:nvPr/>
            </p14:nvContentPartPr>
            <p14:xfrm>
              <a:off x="6076166" y="4797228"/>
              <a:ext cx="448560" cy="792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BDE8DFA-84D0-4903-9B0F-22542422ADE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013526" y="4734228"/>
                <a:ext cx="574200" cy="20484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CC828E3F-13C5-47A5-A326-84EE1E9F0CFD}"/>
              </a:ext>
            </a:extLst>
          </p:cNvPr>
          <p:cNvSpPr txBox="1"/>
          <p:nvPr/>
        </p:nvSpPr>
        <p:spPr>
          <a:xfrm>
            <a:off x="6076166" y="4684712"/>
            <a:ext cx="5366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b="1" dirty="0"/>
              <a:t>Iulian </a:t>
            </a:r>
            <a:r>
              <a:rPr lang="en-GB" sz="600" b="1" dirty="0" err="1"/>
              <a:t>Neagu</a:t>
            </a:r>
            <a:r>
              <a:rPr lang="en-GB" sz="600" b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95120" y="1933543"/>
              <a:ext cx="5360214" cy="294773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631815" cy="99821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>
              <a:lnSpc>
                <a:spcPct val="97700"/>
              </a:lnSpc>
              <a:spcBef>
                <a:spcPts val="135"/>
              </a:spcBef>
            </a:pPr>
            <a:r>
              <a:rPr sz="1300" spc="-10" dirty="0">
                <a:latin typeface="Calibri"/>
                <a:cs typeface="Calibri"/>
              </a:rPr>
              <a:t>In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Week</a:t>
            </a:r>
            <a:r>
              <a:rPr sz="1300" dirty="0">
                <a:latin typeface="Calibri"/>
                <a:cs typeface="Calibri"/>
              </a:rPr>
              <a:t> 7 </a:t>
            </a:r>
            <a:r>
              <a:rPr sz="1300" spc="-15" dirty="0">
                <a:latin typeface="Calibri"/>
                <a:cs typeface="Calibri"/>
              </a:rPr>
              <a:t>we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start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collecting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from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staff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through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surveys </a:t>
            </a:r>
            <a:r>
              <a:rPr sz="1300" spc="-15" dirty="0">
                <a:latin typeface="Calibri"/>
                <a:cs typeface="Calibri"/>
              </a:rPr>
              <a:t> and </a:t>
            </a:r>
            <a:r>
              <a:rPr sz="1300" spc="-20" dirty="0">
                <a:latin typeface="Calibri"/>
                <a:cs typeface="Calibri"/>
              </a:rPr>
              <a:t>questionnaire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ethical </a:t>
            </a:r>
            <a:r>
              <a:rPr sz="1300" spc="-40" dirty="0">
                <a:latin typeface="Calibri"/>
                <a:cs typeface="Calibri"/>
              </a:rPr>
              <a:t>manner. </a:t>
            </a:r>
            <a:r>
              <a:rPr sz="1300" spc="-10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following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dirty="0">
                <a:latin typeface="Calibri"/>
                <a:cs typeface="Calibri"/>
              </a:rPr>
              <a:t>8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15" dirty="0">
                <a:latin typeface="Calibri"/>
                <a:cs typeface="Calibri"/>
              </a:rPr>
              <a:t>collect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20" dirty="0">
                <a:latin typeface="Calibri"/>
                <a:cs typeface="Calibri"/>
              </a:rPr>
              <a:t> through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interviews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from participants.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 week </a:t>
            </a:r>
            <a:r>
              <a:rPr sz="1300" dirty="0">
                <a:latin typeface="Calibri"/>
                <a:cs typeface="Calibri"/>
              </a:rPr>
              <a:t>9</a:t>
            </a:r>
            <a:r>
              <a:rPr sz="1300" spc="29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analyze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data</a:t>
            </a:r>
            <a:r>
              <a:rPr sz="1300" spc="-15" dirty="0">
                <a:latin typeface="Calibri"/>
                <a:cs typeface="Calibri"/>
              </a:rPr>
              <a:t> and </a:t>
            </a:r>
            <a:r>
              <a:rPr sz="1300" spc="-27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filter </a:t>
            </a:r>
            <a:r>
              <a:rPr sz="1300" spc="-10" dirty="0">
                <a:latin typeface="Calibri"/>
                <a:cs typeface="Calibri"/>
              </a:rPr>
              <a:t>it. </a:t>
            </a:r>
            <a:r>
              <a:rPr sz="1300" spc="-15" dirty="0">
                <a:latin typeface="Calibri"/>
                <a:cs typeface="Calibri"/>
              </a:rPr>
              <a:t>After </a:t>
            </a:r>
            <a:r>
              <a:rPr sz="1300" spc="-20" dirty="0">
                <a:latin typeface="Calibri"/>
                <a:cs typeface="Calibri"/>
              </a:rPr>
              <a:t>that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coming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spc="-10" dirty="0">
                <a:latin typeface="Calibri"/>
                <a:cs typeface="Calibri"/>
              </a:rPr>
              <a:t>10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25" dirty="0">
                <a:latin typeface="Calibri"/>
                <a:cs typeface="Calibri"/>
              </a:rPr>
              <a:t>arrange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5" dirty="0">
                <a:latin typeface="Calibri"/>
                <a:cs typeface="Calibri"/>
              </a:rPr>
              <a:t>data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organise </a:t>
            </a:r>
            <a:r>
              <a:rPr sz="1300" spc="-5" dirty="0">
                <a:latin typeface="Calibri"/>
                <a:cs typeface="Calibri"/>
              </a:rPr>
              <a:t>it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make </a:t>
            </a:r>
            <a:r>
              <a:rPr sz="1300" spc="-20" dirty="0">
                <a:latin typeface="Calibri"/>
                <a:cs typeface="Calibri"/>
              </a:rPr>
              <a:t>presentation.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week </a:t>
            </a:r>
            <a:r>
              <a:rPr sz="1300" spc="-10" dirty="0">
                <a:latin typeface="Calibri"/>
                <a:cs typeface="Calibri"/>
              </a:rPr>
              <a:t>11</a:t>
            </a:r>
            <a:r>
              <a:rPr sz="1300" spc="-15" dirty="0">
                <a:latin typeface="Calibri"/>
                <a:cs typeface="Calibri"/>
              </a:rPr>
              <a:t> we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will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present</a:t>
            </a:r>
            <a:r>
              <a:rPr sz="1300" spc="-15" dirty="0">
                <a:latin typeface="Calibri"/>
                <a:cs typeface="Calibri"/>
              </a:rPr>
              <a:t> the</a:t>
            </a:r>
            <a:r>
              <a:rPr sz="1300" spc="-20" dirty="0">
                <a:latin typeface="Calibri"/>
                <a:cs typeface="Calibri"/>
              </a:rPr>
              <a:t> data.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35"/>
              </a:spcBef>
            </a:pPr>
            <a:r>
              <a:rPr dirty="0"/>
              <a:t>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7570" y="2187241"/>
              <a:ext cx="5801359" cy="279068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584825" cy="368935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136525">
              <a:lnSpc>
                <a:spcPct val="96200"/>
              </a:lnSpc>
              <a:spcBef>
                <a:spcPts val="155"/>
              </a:spcBef>
            </a:pPr>
            <a:r>
              <a:rPr sz="1300" spc="-20" dirty="0">
                <a:latin typeface="Calibri"/>
                <a:cs typeface="Calibri"/>
              </a:rPr>
              <a:t>When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it</a:t>
            </a:r>
            <a:r>
              <a:rPr sz="1300" spc="-15" dirty="0">
                <a:latin typeface="Calibri"/>
                <a:cs typeface="Calibri"/>
              </a:rPr>
              <a:t> comes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many</a:t>
            </a:r>
            <a:r>
              <a:rPr sz="1300" spc="-20" dirty="0">
                <a:latin typeface="Calibri"/>
                <a:cs typeface="Calibri"/>
              </a:rPr>
              <a:t> students,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engagement</a:t>
            </a:r>
            <a:r>
              <a:rPr sz="1300" spc="-15" dirty="0">
                <a:latin typeface="Calibri"/>
                <a:cs typeface="Calibri"/>
              </a:rPr>
              <a:t> with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5" dirty="0">
                <a:latin typeface="Calibri"/>
                <a:cs typeface="Calibri"/>
              </a:rPr>
              <a:t> particular school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begins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online. The quality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material </a:t>
            </a:r>
            <a:r>
              <a:rPr sz="1300" spc="-15" dirty="0">
                <a:latin typeface="Calibri"/>
                <a:cs typeface="Calibri"/>
              </a:rPr>
              <a:t>and the </a:t>
            </a:r>
            <a:r>
              <a:rPr sz="1300" spc="-20" dirty="0">
                <a:latin typeface="Calibri"/>
                <a:cs typeface="Calibri"/>
              </a:rPr>
              <a:t>experience they </a:t>
            </a:r>
            <a:r>
              <a:rPr sz="1300" spc="-25" dirty="0">
                <a:latin typeface="Calibri"/>
                <a:cs typeface="Calibri"/>
              </a:rPr>
              <a:t>have </a:t>
            </a:r>
            <a:r>
              <a:rPr sz="1300" spc="-15" dirty="0">
                <a:latin typeface="Calibri"/>
                <a:cs typeface="Calibri"/>
              </a:rPr>
              <a:t>when </a:t>
            </a:r>
            <a:r>
              <a:rPr sz="1300" spc="-20" dirty="0">
                <a:latin typeface="Calibri"/>
                <a:cs typeface="Calibri"/>
              </a:rPr>
              <a:t>conducting </a:t>
            </a:r>
            <a:r>
              <a:rPr sz="1300" spc="-15" dirty="0">
                <a:latin typeface="Calibri"/>
                <a:cs typeface="Calibri"/>
              </a:rPr>
              <a:t> initial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20" dirty="0">
                <a:latin typeface="Calibri"/>
                <a:cs typeface="Calibri"/>
              </a:rPr>
              <a:t> replies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5" dirty="0">
                <a:latin typeface="Calibri"/>
                <a:cs typeface="Calibri"/>
              </a:rPr>
              <a:t>any</a:t>
            </a:r>
            <a:r>
              <a:rPr sz="1300" spc="-20" dirty="0">
                <a:latin typeface="Calibri"/>
                <a:cs typeface="Calibri"/>
              </a:rPr>
              <a:t> questions,</a:t>
            </a:r>
            <a:r>
              <a:rPr sz="1300" spc="-10" dirty="0">
                <a:latin typeface="Calibri"/>
                <a:cs typeface="Calibri"/>
              </a:rPr>
              <a:t> will </a:t>
            </a:r>
            <a:r>
              <a:rPr sz="1300" spc="-20" dirty="0">
                <a:latin typeface="Calibri"/>
                <a:cs typeface="Calibri"/>
              </a:rPr>
              <a:t>leave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an</a:t>
            </a:r>
            <a:r>
              <a:rPr sz="1300" spc="-20" dirty="0">
                <a:latin typeface="Calibri"/>
                <a:cs typeface="Calibri"/>
              </a:rPr>
              <a:t> impression.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510"/>
              </a:lnSpc>
            </a:pPr>
            <a:r>
              <a:rPr sz="1300" spc="-25" dirty="0">
                <a:latin typeface="Calibri"/>
                <a:cs typeface="Calibri"/>
              </a:rPr>
              <a:t>Preparatory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open</a:t>
            </a:r>
            <a:r>
              <a:rPr sz="1300" spc="-20" dirty="0">
                <a:latin typeface="Calibri"/>
                <a:cs typeface="Calibri"/>
              </a:rPr>
              <a:t> study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modules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increasingly</a:t>
            </a:r>
            <a:r>
              <a:rPr sz="1300" spc="-15" dirty="0">
                <a:latin typeface="Calibri"/>
                <a:cs typeface="Calibri"/>
              </a:rPr>
              <a:t> being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offered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by </a:t>
            </a:r>
            <a:r>
              <a:rPr sz="1300" spc="-20" dirty="0">
                <a:latin typeface="Calibri"/>
                <a:cs typeface="Calibri"/>
              </a:rPr>
              <a:t>institutions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endParaRPr sz="1300">
              <a:latin typeface="Calibri"/>
              <a:cs typeface="Calibri"/>
            </a:endParaRPr>
          </a:p>
          <a:p>
            <a:pPr marL="12700" marR="258445" algn="just">
              <a:lnSpc>
                <a:spcPct val="96200"/>
              </a:lnSpc>
              <a:spcBef>
                <a:spcPts val="85"/>
              </a:spcBef>
            </a:pPr>
            <a:r>
              <a:rPr sz="1300" spc="-20" dirty="0">
                <a:latin typeface="Calibri"/>
                <a:cs typeface="Calibri"/>
              </a:rPr>
              <a:t>prospective students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means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establishing relationships </a:t>
            </a:r>
            <a:r>
              <a:rPr sz="1300" spc="-25" dirty="0">
                <a:latin typeface="Calibri"/>
                <a:cs typeface="Calibri"/>
              </a:rPr>
              <a:t>before </a:t>
            </a:r>
            <a:r>
              <a:rPr sz="1300" spc="-20" dirty="0">
                <a:latin typeface="Calibri"/>
                <a:cs typeface="Calibri"/>
              </a:rPr>
              <a:t>formal </a:t>
            </a:r>
            <a:r>
              <a:rPr sz="1300" spc="-25" dirty="0">
                <a:latin typeface="Calibri"/>
                <a:cs typeface="Calibri"/>
              </a:rPr>
              <a:t>study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begins; to </a:t>
            </a:r>
            <a:r>
              <a:rPr sz="1300" spc="-20" dirty="0">
                <a:latin typeface="Calibri"/>
                <a:cs typeface="Calibri"/>
              </a:rPr>
              <a:t>maintain </a:t>
            </a:r>
            <a:r>
              <a:rPr sz="1300" spc="-25" dirty="0">
                <a:latin typeface="Calibri"/>
                <a:cs typeface="Calibri"/>
              </a:rPr>
              <a:t>interest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enable autonomous learning;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5" dirty="0">
                <a:latin typeface="Calibri"/>
                <a:cs typeface="Calibri"/>
              </a:rPr>
              <a:t>incorporate key 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topics;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and,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some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cases,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support widening participation.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490"/>
              </a:lnSpc>
              <a:spcBef>
                <a:spcPts val="60"/>
              </a:spcBef>
            </a:pP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nature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the </a:t>
            </a:r>
            <a:r>
              <a:rPr sz="1300" spc="-20" dirty="0">
                <a:latin typeface="Calibri"/>
                <a:cs typeface="Calibri"/>
              </a:rPr>
              <a:t>student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15" dirty="0">
                <a:latin typeface="Calibri"/>
                <a:cs typeface="Calibri"/>
              </a:rPr>
              <a:t>intrinsic.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It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20" dirty="0">
                <a:latin typeface="Calibri"/>
                <a:cs typeface="Calibri"/>
              </a:rPr>
              <a:t>entirely </a:t>
            </a:r>
            <a:r>
              <a:rPr sz="1300" spc="-15" dirty="0">
                <a:latin typeface="Calibri"/>
                <a:cs typeface="Calibri"/>
              </a:rPr>
              <a:t>up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us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whether </a:t>
            </a:r>
            <a:r>
              <a:rPr sz="1300" spc="-27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or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not we </a:t>
            </a:r>
            <a:r>
              <a:rPr sz="1300" spc="-25" dirty="0">
                <a:latin typeface="Calibri"/>
                <a:cs typeface="Calibri"/>
              </a:rPr>
              <a:t>want</a:t>
            </a:r>
            <a:r>
              <a:rPr sz="1300" spc="-15" dirty="0">
                <a:latin typeface="Calibri"/>
                <a:cs typeface="Calibri"/>
              </a:rPr>
              <a:t> to </a:t>
            </a:r>
            <a:r>
              <a:rPr sz="1300" spc="-20" dirty="0">
                <a:latin typeface="Calibri"/>
                <a:cs typeface="Calibri"/>
              </a:rPr>
              <a:t>participate</a:t>
            </a:r>
            <a:r>
              <a:rPr sz="1300" spc="-15" dirty="0">
                <a:latin typeface="Calibri"/>
                <a:cs typeface="Calibri"/>
              </a:rPr>
              <a:t> actively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crafting 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experience.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educators,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</a:t>
            </a:r>
            <a:endParaRPr sz="1300">
              <a:latin typeface="Calibri"/>
              <a:cs typeface="Calibri"/>
            </a:endParaRPr>
          </a:p>
          <a:p>
            <a:pPr marL="12700" marR="53340">
              <a:lnSpc>
                <a:spcPct val="96800"/>
              </a:lnSpc>
              <a:spcBef>
                <a:spcPts val="60"/>
              </a:spcBef>
            </a:pPr>
            <a:r>
              <a:rPr sz="1300" spc="-15" dirty="0">
                <a:latin typeface="Calibri"/>
                <a:cs typeface="Calibri"/>
              </a:rPr>
              <a:t>can</a:t>
            </a:r>
            <a:r>
              <a:rPr sz="1300" spc="-25" dirty="0">
                <a:latin typeface="Calibri"/>
                <a:cs typeface="Calibri"/>
              </a:rPr>
              <a:t> encourage</a:t>
            </a:r>
            <a:r>
              <a:rPr sz="1300" spc="-15" dirty="0">
                <a:latin typeface="Calibri"/>
                <a:cs typeface="Calibri"/>
              </a:rPr>
              <a:t> good</a:t>
            </a:r>
            <a:r>
              <a:rPr sz="1300" spc="-20" dirty="0">
                <a:latin typeface="Calibri"/>
                <a:cs typeface="Calibri"/>
              </a:rPr>
              <a:t> 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practises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-</a:t>
            </a:r>
            <a:r>
              <a:rPr sz="1300" spc="-15" dirty="0">
                <a:latin typeface="Calibri"/>
                <a:cs typeface="Calibri"/>
              </a:rPr>
              <a:t> those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critical,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deliberate,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respectable,</a:t>
            </a:r>
            <a:r>
              <a:rPr sz="1300" spc="-15" dirty="0">
                <a:latin typeface="Calibri"/>
                <a:cs typeface="Calibri"/>
              </a:rPr>
              <a:t> and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scholarly </a:t>
            </a:r>
            <a:r>
              <a:rPr sz="1300" spc="-20" dirty="0">
                <a:latin typeface="Calibri"/>
                <a:cs typeface="Calibri"/>
              </a:rPr>
              <a:t>developments that </a:t>
            </a:r>
            <a:r>
              <a:rPr sz="1300" spc="-15" dirty="0">
                <a:latin typeface="Calibri"/>
                <a:cs typeface="Calibri"/>
              </a:rPr>
              <a:t>we know </a:t>
            </a:r>
            <a:r>
              <a:rPr sz="1300" spc="-10" dirty="0">
                <a:latin typeface="Calibri"/>
                <a:cs typeface="Calibri"/>
              </a:rPr>
              <a:t>will </a:t>
            </a:r>
            <a:r>
              <a:rPr sz="1300" spc="-20" dirty="0">
                <a:latin typeface="Calibri"/>
                <a:cs typeface="Calibri"/>
              </a:rPr>
              <a:t>provide learners </a:t>
            </a:r>
            <a:r>
              <a:rPr sz="1300" spc="-15" dirty="0">
                <a:latin typeface="Calibri"/>
                <a:cs typeface="Calibri"/>
              </a:rPr>
              <a:t>with the </a:t>
            </a:r>
            <a:r>
              <a:rPr sz="1300" spc="-20" dirty="0">
                <a:latin typeface="Calibri"/>
                <a:cs typeface="Calibri"/>
              </a:rPr>
              <a:t>highest </a:t>
            </a:r>
            <a:r>
              <a:rPr sz="1300" spc="-15" dirty="0">
                <a:latin typeface="Calibri"/>
                <a:cs typeface="Calibri"/>
              </a:rPr>
              <a:t>chance </a:t>
            </a:r>
            <a:r>
              <a:rPr sz="1300" spc="-10" dirty="0">
                <a:latin typeface="Calibri"/>
                <a:cs typeface="Calibri"/>
              </a:rPr>
              <a:t> of </a:t>
            </a:r>
            <a:r>
              <a:rPr sz="1300" spc="-15" dirty="0">
                <a:latin typeface="Calibri"/>
                <a:cs typeface="Calibri"/>
              </a:rPr>
              <a:t>success </a:t>
            </a:r>
            <a:r>
              <a:rPr sz="1300" dirty="0">
                <a:latin typeface="Calibri"/>
                <a:cs typeface="Calibri"/>
              </a:rPr>
              <a:t>- </a:t>
            </a:r>
            <a:r>
              <a:rPr sz="1300" spc="-15" dirty="0">
                <a:latin typeface="Calibri"/>
                <a:cs typeface="Calibri"/>
              </a:rPr>
              <a:t>by </a:t>
            </a:r>
            <a:r>
              <a:rPr sz="1300" spc="-20" dirty="0">
                <a:latin typeface="Calibri"/>
                <a:cs typeface="Calibri"/>
              </a:rPr>
              <a:t>providing </a:t>
            </a:r>
            <a:r>
              <a:rPr sz="1300" spc="-15" dirty="0">
                <a:latin typeface="Calibri"/>
                <a:cs typeface="Calibri"/>
              </a:rPr>
              <a:t>them with </a:t>
            </a:r>
            <a:r>
              <a:rPr sz="1300" spc="-20" dirty="0">
                <a:latin typeface="Calibri"/>
                <a:cs typeface="Calibri"/>
              </a:rPr>
              <a:t>resources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opportunities. </a:t>
            </a:r>
            <a:r>
              <a:rPr sz="1300" spc="-25" dirty="0">
                <a:latin typeface="Calibri"/>
                <a:cs typeface="Calibri"/>
              </a:rPr>
              <a:t>Alternatively, </a:t>
            </a:r>
            <a:r>
              <a:rPr sz="1300" spc="-15" dirty="0">
                <a:latin typeface="Calibri"/>
                <a:cs typeface="Calibri"/>
              </a:rPr>
              <a:t>we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may </a:t>
            </a:r>
            <a:r>
              <a:rPr sz="1300" spc="-20" dirty="0">
                <a:latin typeface="Calibri"/>
                <a:cs typeface="Calibri"/>
              </a:rPr>
              <a:t>leave</a:t>
            </a:r>
            <a:r>
              <a:rPr sz="1300" spc="-15" dirty="0">
                <a:latin typeface="Calibri"/>
                <a:cs typeface="Calibri"/>
              </a:rPr>
              <a:t> them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own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devices,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which,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my </a:t>
            </a:r>
            <a:r>
              <a:rPr sz="1300" spc="-20" dirty="0">
                <a:latin typeface="Calibri"/>
                <a:cs typeface="Calibri"/>
              </a:rPr>
              <a:t>opinion,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poses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several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hazards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 learning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well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to our own </a:t>
            </a:r>
            <a:r>
              <a:rPr sz="1300" spc="-20" dirty="0">
                <a:latin typeface="Calibri"/>
                <a:cs typeface="Calibri"/>
              </a:rPr>
              <a:t>relevance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25" dirty="0">
                <a:latin typeface="Calibri"/>
                <a:cs typeface="Calibri"/>
              </a:rPr>
              <a:t>educators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20" dirty="0">
                <a:latin typeface="Calibri"/>
                <a:cs typeface="Calibri"/>
              </a:rPr>
              <a:t>today's </a:t>
            </a:r>
            <a:r>
              <a:rPr sz="1300" spc="-25" dirty="0">
                <a:latin typeface="Calibri"/>
                <a:cs typeface="Calibri"/>
              </a:rPr>
              <a:t>environment. </a:t>
            </a:r>
            <a:r>
              <a:rPr sz="1300" spc="-20" dirty="0">
                <a:latin typeface="Calibri"/>
                <a:cs typeface="Calibri"/>
              </a:rPr>
              <a:t> There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is </a:t>
            </a:r>
            <a:r>
              <a:rPr sz="1300" spc="-15" dirty="0">
                <a:latin typeface="Calibri"/>
                <a:cs typeface="Calibri"/>
              </a:rPr>
              <a:t>little </a:t>
            </a:r>
            <a:r>
              <a:rPr sz="1300" spc="-20" dirty="0">
                <a:latin typeface="Calibri"/>
                <a:cs typeface="Calibri"/>
              </a:rPr>
              <a:t>question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25" dirty="0">
                <a:latin typeface="Calibri"/>
                <a:cs typeface="Calibri"/>
              </a:rPr>
              <a:t>may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increase learning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facilitating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access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information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increasing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communication,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well</a:t>
            </a:r>
            <a:r>
              <a:rPr sz="1300" spc="-10" dirty="0">
                <a:latin typeface="Calibri"/>
                <a:cs typeface="Calibri"/>
              </a:rPr>
              <a:t> as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giving </a:t>
            </a:r>
            <a:r>
              <a:rPr sz="1300" spc="-20" dirty="0">
                <a:latin typeface="Calibri"/>
                <a:cs typeface="Calibri"/>
              </a:rPr>
              <a:t>options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self-directed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collaborative learning. </a:t>
            </a:r>
            <a:r>
              <a:rPr sz="1300" spc="-10" dirty="0">
                <a:latin typeface="Calibri"/>
                <a:cs typeface="Calibri"/>
              </a:rPr>
              <a:t>ICT skills </a:t>
            </a:r>
            <a:r>
              <a:rPr sz="1300" spc="-25" dirty="0">
                <a:latin typeface="Calibri"/>
                <a:cs typeface="Calibri"/>
              </a:rPr>
              <a:t>may </a:t>
            </a:r>
            <a:r>
              <a:rPr sz="1300" spc="-10" dirty="0">
                <a:latin typeface="Calibri"/>
                <a:cs typeface="Calibri"/>
              </a:rPr>
              <a:t>also </a:t>
            </a:r>
            <a:r>
              <a:rPr sz="1300" spc="-15" dirty="0">
                <a:latin typeface="Calibri"/>
                <a:cs typeface="Calibri"/>
              </a:rPr>
              <a:t>assist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development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capable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future-ready </a:t>
            </a:r>
            <a:r>
              <a:rPr sz="1300" spc="-15" dirty="0">
                <a:latin typeface="Calibri"/>
                <a:cs typeface="Calibri"/>
              </a:rPr>
              <a:t>people.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dirty="0">
                <a:latin typeface="Calibri"/>
                <a:cs typeface="Calibri"/>
              </a:rPr>
              <a:t>a </a:t>
            </a:r>
            <a:r>
              <a:rPr sz="1300" spc="-20" dirty="0">
                <a:latin typeface="Calibri"/>
                <a:cs typeface="Calibri"/>
              </a:rPr>
              <a:t>result, </a:t>
            </a:r>
            <a:r>
              <a:rPr sz="1300" spc="-25" dirty="0">
                <a:latin typeface="Calibri"/>
                <a:cs typeface="Calibri"/>
              </a:rPr>
              <a:t>throughout </a:t>
            </a: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past decade,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educators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have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been obliged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incorporate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tools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their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lessons.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Despite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7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7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" name="object 2"/>
          <p:cNvSpPr txBox="1"/>
          <p:nvPr/>
        </p:nvSpPr>
        <p:spPr>
          <a:xfrm>
            <a:off x="961559" y="1256864"/>
            <a:ext cx="5368925" cy="99821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>
              <a:lnSpc>
                <a:spcPct val="97700"/>
              </a:lnSpc>
              <a:spcBef>
                <a:spcPts val="135"/>
              </a:spcBef>
            </a:pPr>
            <a:r>
              <a:rPr sz="1300" spc="-15" dirty="0">
                <a:latin typeface="Calibri"/>
                <a:cs typeface="Calibri"/>
              </a:rPr>
              <a:t>the </a:t>
            </a:r>
            <a:r>
              <a:rPr sz="1300" spc="-20" dirty="0">
                <a:latin typeface="Calibri"/>
                <a:cs typeface="Calibri"/>
              </a:rPr>
              <a:t>fact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that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students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"digital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natives," </a:t>
            </a:r>
            <a:r>
              <a:rPr sz="1300" spc="-15" dirty="0">
                <a:latin typeface="Calibri"/>
                <a:cs typeface="Calibri"/>
              </a:rPr>
              <a:t>who </a:t>
            </a:r>
            <a:r>
              <a:rPr sz="1300" spc="-20" dirty="0">
                <a:latin typeface="Calibri"/>
                <a:cs typeface="Calibri"/>
              </a:rPr>
              <a:t>are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familiar </a:t>
            </a:r>
            <a:r>
              <a:rPr sz="1300" spc="-15" dirty="0">
                <a:latin typeface="Calibri"/>
                <a:cs typeface="Calibri"/>
              </a:rPr>
              <a:t>with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engaged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 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30" dirty="0">
                <a:latin typeface="Calibri"/>
                <a:cs typeface="Calibri"/>
              </a:rPr>
              <a:t>technology,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they </a:t>
            </a:r>
            <a:r>
              <a:rPr sz="1300" spc="-15" dirty="0">
                <a:latin typeface="Calibri"/>
                <a:cs typeface="Calibri"/>
              </a:rPr>
              <a:t>rely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on</a:t>
            </a:r>
            <a:r>
              <a:rPr sz="1300" spc="-20" dirty="0">
                <a:latin typeface="Calibri"/>
                <a:cs typeface="Calibri"/>
              </a:rPr>
              <a:t> teachers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help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them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learn</a:t>
            </a:r>
            <a:r>
              <a:rPr sz="1300" spc="-20" dirty="0">
                <a:latin typeface="Calibri"/>
                <a:cs typeface="Calibri"/>
              </a:rPr>
              <a:t> through 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methods.</a:t>
            </a:r>
            <a:r>
              <a:rPr sz="1300" spc="-10" dirty="0">
                <a:latin typeface="Calibri"/>
                <a:cs typeface="Calibri"/>
              </a:rPr>
              <a:t> In 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addition to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"technologies"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curriculum,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curriculum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mandates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instructors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to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build </a:t>
            </a:r>
            <a:r>
              <a:rPr sz="1300" spc="-20" dirty="0">
                <a:latin typeface="Calibri"/>
                <a:cs typeface="Calibri"/>
              </a:rPr>
              <a:t>students' </a:t>
            </a:r>
            <a:r>
              <a:rPr sz="1300" spc="-25" dirty="0">
                <a:latin typeface="Calibri"/>
                <a:cs typeface="Calibri"/>
              </a:rPr>
              <a:t>general </a:t>
            </a:r>
            <a:r>
              <a:rPr sz="1300" spc="-20" dirty="0">
                <a:latin typeface="Calibri"/>
                <a:cs typeface="Calibri"/>
              </a:rPr>
              <a:t>information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0" dirty="0">
                <a:latin typeface="Calibri"/>
                <a:cs typeface="Calibri"/>
              </a:rPr>
              <a:t>communication technology </a:t>
            </a:r>
            <a:r>
              <a:rPr sz="1300" spc="-15" dirty="0">
                <a:latin typeface="Calibri"/>
                <a:cs typeface="Calibri"/>
              </a:rPr>
              <a:t>(ICT)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competencies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across</a:t>
            </a:r>
            <a:r>
              <a:rPr sz="1300" spc="-10" dirty="0">
                <a:latin typeface="Calibri"/>
                <a:cs typeface="Calibri"/>
              </a:rPr>
              <a:t> all</a:t>
            </a:r>
            <a:r>
              <a:rPr sz="1300" spc="-15" dirty="0">
                <a:latin typeface="Calibri"/>
                <a:cs typeface="Calibri"/>
              </a:rPr>
              <a:t> fields</a:t>
            </a:r>
            <a:r>
              <a:rPr sz="1300" spc="-10" dirty="0">
                <a:latin typeface="Calibri"/>
                <a:cs typeface="Calibri"/>
              </a:rPr>
              <a:t> of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35" dirty="0">
                <a:latin typeface="Calibri"/>
                <a:cs typeface="Calibri"/>
              </a:rPr>
              <a:t>study,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well </a:t>
            </a:r>
            <a:r>
              <a:rPr sz="1300" spc="-10" dirty="0">
                <a:latin typeface="Calibri"/>
                <a:cs typeface="Calibri"/>
              </a:rPr>
              <a:t>as </a:t>
            </a:r>
            <a:r>
              <a:rPr sz="1300" spc="-15" dirty="0">
                <a:latin typeface="Calibri"/>
                <a:cs typeface="Calibri"/>
              </a:rPr>
              <a:t>across</a:t>
            </a:r>
            <a:r>
              <a:rPr sz="1300" spc="-10" dirty="0">
                <a:latin typeface="Calibri"/>
                <a:cs typeface="Calibri"/>
              </a:rPr>
              <a:t> all</a:t>
            </a:r>
            <a:r>
              <a:rPr sz="1300" spc="-15" dirty="0">
                <a:latin typeface="Calibri"/>
                <a:cs typeface="Calibri"/>
              </a:rPr>
              <a:t> subjects.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0857" y="1709375"/>
            <a:ext cx="5815330" cy="3275329"/>
            <a:chOff x="870857" y="1709375"/>
            <a:chExt cx="5815330" cy="327532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34690" y="1867098"/>
              <a:ext cx="5493162" cy="29598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77570" y="1716087"/>
              <a:ext cx="5801360" cy="3261995"/>
            </a:xfrm>
            <a:custGeom>
              <a:avLst/>
              <a:gdLst/>
              <a:ahLst/>
              <a:cxnLst/>
              <a:rect l="l" t="t" r="r" b="b"/>
              <a:pathLst>
                <a:path w="5801359" h="3261995">
                  <a:moveTo>
                    <a:pt x="0" y="0"/>
                  </a:moveTo>
                  <a:lnTo>
                    <a:pt x="5801359" y="0"/>
                  </a:lnTo>
                  <a:lnTo>
                    <a:pt x="5801359" y="3261836"/>
                  </a:lnTo>
                  <a:lnTo>
                    <a:pt x="0" y="3261836"/>
                  </a:lnTo>
                  <a:lnTo>
                    <a:pt x="0" y="0"/>
                  </a:lnTo>
                  <a:close/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61559" y="5179640"/>
            <a:ext cx="5396865" cy="2726055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2700" marR="10795">
              <a:lnSpc>
                <a:spcPct val="96400"/>
              </a:lnSpc>
              <a:spcBef>
                <a:spcPts val="155"/>
              </a:spcBef>
            </a:pPr>
            <a:r>
              <a:rPr sz="1300" spc="-35" dirty="0">
                <a:latin typeface="Calibri"/>
                <a:cs typeface="Calibri"/>
              </a:rPr>
              <a:t>Tawafak,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R.M.,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Romli,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A.B.,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bin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Abdullah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Arshah,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R.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30" dirty="0">
                <a:latin typeface="Calibri"/>
                <a:cs typeface="Calibri"/>
              </a:rPr>
              <a:t> Almaroof,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R.A.S.,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2018. 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Assessing the impact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technology </a:t>
            </a:r>
            <a:r>
              <a:rPr sz="1300" spc="-15" dirty="0">
                <a:latin typeface="Calibri"/>
                <a:cs typeface="Calibri"/>
              </a:rPr>
              <a:t>learning and assessment </a:t>
            </a:r>
            <a:r>
              <a:rPr sz="1300" spc="-20" dirty="0">
                <a:latin typeface="Calibri"/>
                <a:cs typeface="Calibri"/>
              </a:rPr>
              <a:t>method </a:t>
            </a:r>
            <a:r>
              <a:rPr sz="1300" spc="-10" dirty="0">
                <a:latin typeface="Calibri"/>
                <a:cs typeface="Calibri"/>
              </a:rPr>
              <a:t>on </a:t>
            </a:r>
            <a:r>
              <a:rPr sz="1300" spc="-20" dirty="0">
                <a:latin typeface="Calibri"/>
                <a:cs typeface="Calibri"/>
              </a:rPr>
              <a:t>academic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performance.</a:t>
            </a:r>
            <a:r>
              <a:rPr sz="1300" spc="3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EURASIA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Journal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10" dirty="0">
                <a:latin typeface="Calibri"/>
                <a:cs typeface="Calibri"/>
              </a:rPr>
              <a:t>of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Mathematics,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Science</a:t>
            </a:r>
            <a:r>
              <a:rPr sz="1300" i="1" spc="3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and</a:t>
            </a:r>
            <a:r>
              <a:rPr sz="1300" i="1" spc="25" dirty="0">
                <a:latin typeface="Calibri"/>
                <a:cs typeface="Calibri"/>
              </a:rPr>
              <a:t> </a:t>
            </a:r>
            <a:r>
              <a:rPr sz="1300" i="1" spc="-30" dirty="0">
                <a:latin typeface="Calibri"/>
                <a:cs typeface="Calibri"/>
              </a:rPr>
              <a:t>Technology </a:t>
            </a:r>
            <a:r>
              <a:rPr sz="1300" i="1" spc="-25" dirty="0">
                <a:latin typeface="Calibri"/>
                <a:cs typeface="Calibri"/>
              </a:rPr>
              <a:t> Education</a:t>
            </a:r>
            <a:r>
              <a:rPr sz="1300" spc="-25" dirty="0">
                <a:latin typeface="Calibri"/>
                <a:cs typeface="Calibri"/>
              </a:rPr>
              <a:t>,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14</a:t>
            </a:r>
            <a:r>
              <a:rPr sz="1300" spc="-15" dirty="0">
                <a:latin typeface="Calibri"/>
                <a:cs typeface="Calibri"/>
              </a:rPr>
              <a:t>(6), </a:t>
            </a:r>
            <a:r>
              <a:rPr sz="1300" spc="-20" dirty="0">
                <a:latin typeface="Calibri"/>
                <a:cs typeface="Calibri"/>
              </a:rPr>
              <a:t>pp.2241-2254.</a:t>
            </a:r>
            <a:endParaRPr sz="1300">
              <a:latin typeface="Calibri"/>
              <a:cs typeface="Calibri"/>
            </a:endParaRPr>
          </a:p>
          <a:p>
            <a:pPr marL="12700" marR="5080">
              <a:lnSpc>
                <a:spcPts val="1510"/>
              </a:lnSpc>
              <a:spcBef>
                <a:spcPts val="114"/>
              </a:spcBef>
            </a:pPr>
            <a:r>
              <a:rPr sz="1300" spc="-10" dirty="0">
                <a:latin typeface="Calibri"/>
                <a:cs typeface="Calibri"/>
              </a:rPr>
              <a:t>Ali, </a:t>
            </a:r>
            <a:r>
              <a:rPr sz="1300" spc="-60" dirty="0">
                <a:latin typeface="Calibri"/>
                <a:cs typeface="Calibri"/>
              </a:rPr>
              <a:t>W.,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2019.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The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Efficacy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Evolving </a:t>
            </a:r>
            <a:r>
              <a:rPr sz="1300" spc="-30" dirty="0">
                <a:latin typeface="Calibri"/>
                <a:cs typeface="Calibri"/>
              </a:rPr>
              <a:t>Technology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Conceptualizing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Pedagogy</a:t>
            </a:r>
            <a:r>
              <a:rPr sz="1300" spc="-2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Practice </a:t>
            </a:r>
            <a:r>
              <a:rPr sz="1300" spc="-5" dirty="0">
                <a:latin typeface="Calibri"/>
                <a:cs typeface="Calibri"/>
              </a:rPr>
              <a:t>in</a:t>
            </a:r>
            <a:r>
              <a:rPr sz="1300" spc="-3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Higher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Education.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Higher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Education</a:t>
            </a:r>
            <a:r>
              <a:rPr sz="1300" i="1" spc="-2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Studies</a:t>
            </a:r>
            <a:r>
              <a:rPr sz="1300" spc="-20" dirty="0">
                <a:latin typeface="Calibri"/>
                <a:cs typeface="Calibri"/>
              </a:rPr>
              <a:t>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9</a:t>
            </a:r>
            <a:r>
              <a:rPr sz="1300" spc="-15" dirty="0">
                <a:latin typeface="Calibri"/>
                <a:cs typeface="Calibri"/>
              </a:rPr>
              <a:t>(2), </a:t>
            </a:r>
            <a:r>
              <a:rPr sz="1300" spc="-20" dirty="0">
                <a:latin typeface="Calibri"/>
                <a:cs typeface="Calibri"/>
              </a:rPr>
              <a:t>pp.81-95.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ts val="1425"/>
              </a:lnSpc>
            </a:pPr>
            <a:r>
              <a:rPr sz="1300" spc="-20" dirty="0">
                <a:latin typeface="Calibri"/>
                <a:cs typeface="Calibri"/>
              </a:rPr>
              <a:t>Sharp,</a:t>
            </a:r>
            <a:r>
              <a:rPr sz="1300" spc="-10" dirty="0">
                <a:latin typeface="Calibri"/>
                <a:cs typeface="Calibri"/>
              </a:rPr>
              <a:t> L.A., </a:t>
            </a:r>
            <a:r>
              <a:rPr sz="1300" spc="-15" dirty="0">
                <a:latin typeface="Calibri"/>
                <a:cs typeface="Calibri"/>
              </a:rPr>
              <a:t>2018.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Collaborative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Digital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Literacy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Practices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among </a:t>
            </a:r>
            <a:r>
              <a:rPr sz="1300" spc="-15" dirty="0">
                <a:latin typeface="Calibri"/>
                <a:cs typeface="Calibri"/>
              </a:rPr>
              <a:t>Adult </a:t>
            </a:r>
            <a:r>
              <a:rPr sz="1300" spc="-20" dirty="0">
                <a:latin typeface="Calibri"/>
                <a:cs typeface="Calibri"/>
              </a:rPr>
              <a:t>Learners:</a:t>
            </a:r>
            <a:endParaRPr sz="1300">
              <a:latin typeface="Calibri"/>
              <a:cs typeface="Calibri"/>
            </a:endParaRPr>
          </a:p>
          <a:p>
            <a:pPr marL="12700" marR="374650">
              <a:lnSpc>
                <a:spcPts val="1490"/>
              </a:lnSpc>
              <a:spcBef>
                <a:spcPts val="85"/>
              </a:spcBef>
            </a:pPr>
            <a:r>
              <a:rPr sz="1300" spc="-20" dirty="0">
                <a:latin typeface="Calibri"/>
                <a:cs typeface="Calibri"/>
              </a:rPr>
              <a:t>Levels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Confidence</a:t>
            </a:r>
            <a:r>
              <a:rPr sz="1300" spc="-15" dirty="0">
                <a:latin typeface="Calibri"/>
                <a:cs typeface="Calibri"/>
              </a:rPr>
              <a:t> and</a:t>
            </a:r>
            <a:r>
              <a:rPr sz="1300" spc="-20" dirty="0">
                <a:latin typeface="Calibri"/>
                <a:cs typeface="Calibri"/>
              </a:rPr>
              <a:t> Perceptions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of </a:t>
            </a:r>
            <a:r>
              <a:rPr sz="1300" spc="-20" dirty="0">
                <a:latin typeface="Calibri"/>
                <a:cs typeface="Calibri"/>
              </a:rPr>
              <a:t>Importance.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International</a:t>
            </a:r>
            <a:r>
              <a:rPr sz="1300" i="1" spc="-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Journal</a:t>
            </a:r>
            <a:r>
              <a:rPr sz="1300" i="1" spc="-5" dirty="0">
                <a:latin typeface="Calibri"/>
                <a:cs typeface="Calibri"/>
              </a:rPr>
              <a:t> </a:t>
            </a:r>
            <a:r>
              <a:rPr sz="1300" i="1" spc="-10" dirty="0">
                <a:latin typeface="Calibri"/>
                <a:cs typeface="Calibri"/>
              </a:rPr>
              <a:t>of </a:t>
            </a:r>
            <a:r>
              <a:rPr sz="1300" i="1" spc="-28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Instruction</a:t>
            </a:r>
            <a:r>
              <a:rPr sz="1300" spc="-20" dirty="0">
                <a:latin typeface="Calibri"/>
                <a:cs typeface="Calibri"/>
              </a:rPr>
              <a:t>, </a:t>
            </a:r>
            <a:r>
              <a:rPr sz="1300" i="1" spc="-15" dirty="0">
                <a:latin typeface="Calibri"/>
                <a:cs typeface="Calibri"/>
              </a:rPr>
              <a:t>11</a:t>
            </a:r>
            <a:r>
              <a:rPr sz="1300" spc="-15" dirty="0">
                <a:latin typeface="Calibri"/>
                <a:cs typeface="Calibri"/>
              </a:rPr>
              <a:t>(1), </a:t>
            </a:r>
            <a:r>
              <a:rPr sz="1300" spc="-20" dirty="0">
                <a:latin typeface="Calibri"/>
                <a:cs typeface="Calibri"/>
              </a:rPr>
              <a:t>pp.153-166.</a:t>
            </a:r>
            <a:endParaRPr sz="1300">
              <a:latin typeface="Calibri"/>
              <a:cs typeface="Calibri"/>
            </a:endParaRPr>
          </a:p>
          <a:p>
            <a:pPr marL="12700" marR="12065">
              <a:lnSpc>
                <a:spcPct val="96200"/>
              </a:lnSpc>
              <a:spcBef>
                <a:spcPts val="65"/>
              </a:spcBef>
            </a:pPr>
            <a:r>
              <a:rPr sz="1300" spc="-25" dirty="0">
                <a:latin typeface="Calibri"/>
                <a:cs typeface="Calibri"/>
              </a:rPr>
              <a:t>Novara,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Lavanco,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G.,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Mannino,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G.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0" dirty="0">
                <a:latin typeface="Calibri"/>
                <a:cs typeface="Calibri"/>
              </a:rPr>
              <a:t> Serio,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C.,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2018.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Management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and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human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factors: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exploratory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research</a:t>
            </a:r>
            <a:r>
              <a:rPr sz="1300" spc="-15" dirty="0">
                <a:latin typeface="Calibri"/>
                <a:cs typeface="Calibri"/>
              </a:rPr>
              <a:t> with </a:t>
            </a:r>
            <a:r>
              <a:rPr sz="1300" spc="-20" dirty="0">
                <a:latin typeface="Calibri"/>
                <a:cs typeface="Calibri"/>
              </a:rPr>
              <a:t>focus</a:t>
            </a:r>
            <a:r>
              <a:rPr sz="1300" spc="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groups.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i="1" spc="-30" dirty="0">
                <a:latin typeface="Calibri"/>
                <a:cs typeface="Calibri"/>
              </a:rPr>
              <a:t>World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Futures</a:t>
            </a:r>
            <a:r>
              <a:rPr sz="1300" spc="-20" dirty="0">
                <a:latin typeface="Calibri"/>
                <a:cs typeface="Calibri"/>
              </a:rPr>
              <a:t>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74</a:t>
            </a:r>
            <a:r>
              <a:rPr sz="1300" spc="-15" dirty="0">
                <a:latin typeface="Calibri"/>
                <a:cs typeface="Calibri"/>
              </a:rPr>
              <a:t>(5),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pp.343-354.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Kallio,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H.,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Pietilä,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A.M.,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Johnson,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M. and</a:t>
            </a:r>
            <a:r>
              <a:rPr sz="1300" spc="-20" dirty="0">
                <a:latin typeface="Calibri"/>
                <a:cs typeface="Calibri"/>
              </a:rPr>
              <a:t> Kangasniemi,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M.,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2016.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Systematic </a:t>
            </a:r>
            <a:r>
              <a:rPr sz="1300" spc="-20" dirty="0">
                <a:latin typeface="Calibri"/>
                <a:cs typeface="Calibri"/>
              </a:rPr>
              <a:t> methodological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review: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developing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5" dirty="0">
                <a:latin typeface="Calibri"/>
                <a:cs typeface="Calibri"/>
              </a:rPr>
              <a:t>framework</a:t>
            </a:r>
            <a:r>
              <a:rPr sz="1300" spc="-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for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dirty="0">
                <a:latin typeface="Calibri"/>
                <a:cs typeface="Calibri"/>
              </a:rPr>
              <a:t>a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qualitative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semi-structured </a:t>
            </a:r>
            <a:r>
              <a:rPr sz="1300" spc="-1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interview</a:t>
            </a:r>
            <a:r>
              <a:rPr sz="1300" spc="-25" dirty="0">
                <a:latin typeface="Calibri"/>
                <a:cs typeface="Calibri"/>
              </a:rPr>
              <a:t> </a:t>
            </a:r>
            <a:r>
              <a:rPr sz="1300" spc="-20" dirty="0">
                <a:latin typeface="Calibri"/>
                <a:cs typeface="Calibri"/>
              </a:rPr>
              <a:t>guide.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Journal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10" dirty="0">
                <a:latin typeface="Calibri"/>
                <a:cs typeface="Calibri"/>
              </a:rPr>
              <a:t>of</a:t>
            </a:r>
            <a:r>
              <a:rPr sz="1300" i="1" spc="-1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advanced</a:t>
            </a:r>
            <a:r>
              <a:rPr sz="1300" i="1" spc="-25" dirty="0">
                <a:latin typeface="Calibri"/>
                <a:cs typeface="Calibri"/>
              </a:rPr>
              <a:t> </a:t>
            </a:r>
            <a:r>
              <a:rPr sz="1300" i="1" spc="-20" dirty="0">
                <a:latin typeface="Calibri"/>
                <a:cs typeface="Calibri"/>
              </a:rPr>
              <a:t>nursing</a:t>
            </a:r>
            <a:r>
              <a:rPr sz="1300" spc="-20" dirty="0">
                <a:latin typeface="Calibri"/>
                <a:cs typeface="Calibri"/>
              </a:rPr>
              <a:t>,</a:t>
            </a:r>
            <a:r>
              <a:rPr sz="1300" spc="-10" dirty="0">
                <a:latin typeface="Calibri"/>
                <a:cs typeface="Calibri"/>
              </a:rPr>
              <a:t> </a:t>
            </a:r>
            <a:r>
              <a:rPr sz="1300" i="1" spc="-15" dirty="0">
                <a:latin typeface="Calibri"/>
                <a:cs typeface="Calibri"/>
              </a:rPr>
              <a:t>72</a:t>
            </a:r>
            <a:r>
              <a:rPr sz="1300" spc="-15" dirty="0">
                <a:latin typeface="Calibri"/>
                <a:cs typeface="Calibri"/>
              </a:rPr>
              <a:t>(12), </a:t>
            </a:r>
            <a:r>
              <a:rPr sz="1300" spc="-20" dirty="0">
                <a:latin typeface="Calibri"/>
                <a:cs typeface="Calibri"/>
              </a:rPr>
              <a:t>pp.2954-2965.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09435" y="9908888"/>
            <a:ext cx="109220" cy="22732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300" dirty="0">
                <a:latin typeface="Calibri"/>
                <a:cs typeface="Calibri"/>
              </a:rPr>
              <a:t>8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1458</Words>
  <Application>Microsoft Office PowerPoint</Application>
  <PresentationFormat>Custom</PresentationFormat>
  <Paragraphs>35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Digital Skills and Research Methods Component 1 Jan 2022 (2)</dc:title>
  <dc:creator>Aly AsGher</dc:creator>
  <cp:lastModifiedBy>julian alpha</cp:lastModifiedBy>
  <cp:revision>3</cp:revision>
  <dcterms:created xsi:type="dcterms:W3CDTF">2022-02-26T22:18:17Z</dcterms:created>
  <dcterms:modified xsi:type="dcterms:W3CDTF">2022-02-26T22:38:01Z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2022-02-25T00:00:00Z</vt:filetime>
  </property>
  <property fmtid="{D5CDD505-2E9C-101B-9397-08002B2CF9AE}" pid="3" name="Creator">
    <vt:lpwstr>PowerPoint</vt:lpwstr>
  </property>
  <property fmtid="{D5CDD505-2E9C-101B-9397-08002B2CF9AE}" pid="4" name="LastSaved">
    <vt:filetime>2022-02-26T00:00:00Z</vt:filetime>
  </property>
</Properties>
</file>