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7" r:id="rId2"/>
    <p:sldId id="258" r:id="rId3"/>
    <p:sldId id="259" r:id="rId4"/>
    <p:sldId id="260" r:id="rId5"/>
    <p:sldId id="261" r:id="rId6"/>
    <p:sldId id="262" r:id="rId7"/>
    <p:sldId id="264" r:id="rId8"/>
    <p:sldId id="266" r:id="rId9"/>
    <p:sldId id="267" r:id="rId10"/>
    <p:sldId id="268" r:id="rId11"/>
    <p:sldId id="269" r:id="rId12"/>
    <p:sldId id="270" r:id="rId13"/>
    <p:sldId id="271" r:id="rId14"/>
    <p:sldId id="272" r:id="rId15"/>
    <p:sldId id="273" r:id="rId16"/>
    <p:sldId id="274" r:id="rId17"/>
    <p:sldId id="275" r:id="rId18"/>
    <p:sldId id="276" r:id="rId19"/>
    <p:sldId id="277" r:id="rId20"/>
    <p:sldId id="278" r:id="rId21"/>
    <p:sldId id="279" r:id="rId22"/>
    <p:sldId id="280" r:id="rId23"/>
    <p:sldId id="281" r:id="rId2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20" autoAdjust="0"/>
    <p:restoredTop sz="94660"/>
  </p:normalViewPr>
  <p:slideViewPr>
    <p:cSldViewPr snapToGrid="0">
      <p:cViewPr varScale="1">
        <p:scale>
          <a:sx n="54" d="100"/>
          <a:sy n="54" d="100"/>
        </p:scale>
        <p:origin x="485" y="53"/>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16934" y="0"/>
            <a:ext cx="12231160" cy="6856214"/>
            <a:chOff x="-16934" y="0"/>
            <a:chExt cx="12231160" cy="6856214"/>
          </a:xfrm>
        </p:grpSpPr>
        <p:pic>
          <p:nvPicPr>
            <p:cNvPr id="16" name="Picture 15" descr="HD-PanelTitleR1.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6" name="Rectangle 25"/>
            <p:cNvSpPr/>
            <p:nvPr/>
          </p:nvSpPr>
          <p:spPr>
            <a:xfrm>
              <a:off x="2328332" y="1540931"/>
              <a:ext cx="7543802" cy="3835401"/>
            </a:xfrm>
            <a:prstGeom prst="rect">
              <a:avLst/>
            </a:prstGeom>
            <a:noFill/>
            <a:ln w="15875">
              <a:miter lim="800000"/>
            </a:ln>
          </p:spPr>
          <p:style>
            <a:lnRef idx="1">
              <a:schemeClr val="accent1"/>
            </a:lnRef>
            <a:fillRef idx="3">
              <a:schemeClr val="accent1"/>
            </a:fillRef>
            <a:effectRef idx="2">
              <a:schemeClr val="accent1"/>
            </a:effectRef>
            <a:fontRef idx="minor">
              <a:schemeClr val="lt1"/>
            </a:fontRef>
          </p:style>
        </p:sp>
        <p:pic>
          <p:nvPicPr>
            <p:cNvPr id="17" name="Picture 16"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16934" y="3147609"/>
              <a:ext cx="2478024" cy="612648"/>
            </a:xfrm>
            <a:prstGeom prst="rect">
              <a:avLst/>
            </a:prstGeom>
          </p:spPr>
        </p:pic>
        <p:pic>
          <p:nvPicPr>
            <p:cNvPr id="20" name="Picture 19"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9736202" y="3147609"/>
              <a:ext cx="2478024" cy="612648"/>
            </a:xfrm>
            <a:prstGeom prst="rect">
              <a:avLst/>
            </a:prstGeom>
          </p:spPr>
        </p:pic>
      </p:grpSp>
      <p:sp>
        <p:nvSpPr>
          <p:cNvPr id="2" name="Title 1"/>
          <p:cNvSpPr>
            <a:spLocks noGrp="1"/>
          </p:cNvSpPr>
          <p:nvPr>
            <p:ph type="ctrTitle"/>
          </p:nvPr>
        </p:nvSpPr>
        <p:spPr>
          <a:xfrm>
            <a:off x="2692398" y="1871131"/>
            <a:ext cx="6815669" cy="1515533"/>
          </a:xfrm>
        </p:spPr>
        <p:txBody>
          <a:bodyPr anchor="b">
            <a:noAutofit/>
          </a:bodyPr>
          <a:lstStyle>
            <a:lvl1pPr algn="ctr">
              <a:defRPr sz="5400">
                <a:effectLst/>
              </a:defRPr>
            </a:lvl1pPr>
          </a:lstStyle>
          <a:p>
            <a:r>
              <a:rPr lang="en-US" smtClean="0"/>
              <a:t>Click to edit Master title style</a:t>
            </a:r>
            <a:endParaRPr lang="en-US" dirty="0"/>
          </a:p>
        </p:txBody>
      </p:sp>
      <p:sp>
        <p:nvSpPr>
          <p:cNvPr id="3" name="Subtitle 2"/>
          <p:cNvSpPr>
            <a:spLocks noGrp="1"/>
          </p:cNvSpPr>
          <p:nvPr>
            <p:ph type="subTitle" idx="1"/>
          </p:nvPr>
        </p:nvSpPr>
        <p:spPr>
          <a:xfrm>
            <a:off x="2692398" y="3657597"/>
            <a:ext cx="6815669" cy="1320802"/>
          </a:xfrm>
        </p:spPr>
        <p:txBody>
          <a:bodyPr anchor="t">
            <a:normAutofit/>
          </a:bodyPr>
          <a:lstStyle>
            <a:lvl1pPr marL="0" indent="0" algn="ct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a:xfrm>
            <a:off x="7983232" y="5037663"/>
            <a:ext cx="897467" cy="279400"/>
          </a:xfrm>
        </p:spPr>
        <p:txBody>
          <a:bodyPr/>
          <a:lstStyle/>
          <a:p>
            <a:fld id="{561F857F-3417-4B4D-A088-F9002CAC51DE}" type="datetimeFigureOut">
              <a:rPr lang="en-GB" smtClean="0"/>
              <a:t>05/10/2021</a:t>
            </a:fld>
            <a:endParaRPr lang="en-GB"/>
          </a:p>
        </p:txBody>
      </p:sp>
      <p:sp>
        <p:nvSpPr>
          <p:cNvPr id="5" name="Footer Placeholder 4"/>
          <p:cNvSpPr>
            <a:spLocks noGrp="1"/>
          </p:cNvSpPr>
          <p:nvPr>
            <p:ph type="ftr" sz="quarter" idx="11"/>
          </p:nvPr>
        </p:nvSpPr>
        <p:spPr>
          <a:xfrm>
            <a:off x="2692397" y="5037663"/>
            <a:ext cx="5214635" cy="279400"/>
          </a:xfrm>
        </p:spPr>
        <p:txBody>
          <a:bodyPr/>
          <a:lstStyle/>
          <a:p>
            <a:endParaRPr lang="en-GB"/>
          </a:p>
        </p:txBody>
      </p:sp>
      <p:sp>
        <p:nvSpPr>
          <p:cNvPr id="6" name="Slide Number Placeholder 5"/>
          <p:cNvSpPr>
            <a:spLocks noGrp="1"/>
          </p:cNvSpPr>
          <p:nvPr>
            <p:ph type="sldNum" sz="quarter" idx="12"/>
          </p:nvPr>
        </p:nvSpPr>
        <p:spPr>
          <a:xfrm>
            <a:off x="8956900" y="5037663"/>
            <a:ext cx="551167" cy="279400"/>
          </a:xfrm>
        </p:spPr>
        <p:txBody>
          <a:bodyPr/>
          <a:lstStyle/>
          <a:p>
            <a:fld id="{795CC798-9933-487C-8608-E30594B3FE9F}" type="slidenum">
              <a:rPr lang="en-GB" smtClean="0"/>
              <a:t>‹#›</a:t>
            </a:fld>
            <a:endParaRPr lang="en-GB"/>
          </a:p>
        </p:txBody>
      </p:sp>
      <p:cxnSp>
        <p:nvCxnSpPr>
          <p:cNvPr id="15" name="Straight Connector 14"/>
          <p:cNvCxnSpPr/>
          <p:nvPr/>
        </p:nvCxnSpPr>
        <p:spPr>
          <a:xfrm>
            <a:off x="2692399" y="3522131"/>
            <a:ext cx="6815668" cy="0"/>
          </a:xfrm>
          <a:prstGeom prst="line">
            <a:avLst/>
          </a:prstGeom>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96426199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7" name="Straight Connector 6"/>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561F857F-3417-4B4D-A088-F9002CAC51DE}" type="datetimeFigureOut">
              <a:rPr lang="en-GB" smtClean="0"/>
              <a:t>05/10/2021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95CC798-9933-487C-8608-E30594B3FE9F}" type="slidenum">
              <a:rPr lang="en-GB" smtClean="0"/>
              <a:t>‹#›</a:t>
            </a:fld>
            <a:endParaRPr lang="en-GB"/>
          </a:p>
        </p:txBody>
      </p:sp>
    </p:spTree>
    <p:extLst>
      <p:ext uri="{BB962C8B-B14F-4D97-AF65-F5344CB8AC3E}">
        <p14:creationId xmlns:p14="http://schemas.microsoft.com/office/powerpoint/2010/main" val="140026277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15069" y="1752606"/>
            <a:ext cx="8158688" cy="1822514"/>
          </a:xfrm>
        </p:spPr>
        <p:txBody>
          <a:bodyPr anchor="b">
            <a:normAutofit/>
          </a:bodyPr>
          <a:lstStyle>
            <a:lvl1pPr algn="ctr">
              <a:defRPr sz="44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2015067" y="3846051"/>
            <a:ext cx="8158690" cy="954547"/>
          </a:xfrm>
        </p:spPr>
        <p:txBody>
          <a:bodyPr anchor="t">
            <a:normAutofit/>
          </a:bodyPr>
          <a:lstStyle>
            <a:lvl1pPr marL="0" indent="0" algn="ctr">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561F857F-3417-4B4D-A088-F9002CAC51DE}" type="datetimeFigureOut">
              <a:rPr lang="en-GB" smtClean="0"/>
              <a:t>05/10/2021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95CC798-9933-487C-8608-E30594B3FE9F}" type="slidenum">
              <a:rPr lang="en-GB" smtClean="0"/>
              <a:t>‹#›</a:t>
            </a:fld>
            <a:endParaRPr lang="en-GB"/>
          </a:p>
        </p:txBody>
      </p:sp>
      <p:cxnSp>
        <p:nvCxnSpPr>
          <p:cNvPr id="16" name="Straight Connector 15"/>
          <p:cNvCxnSpPr/>
          <p:nvPr/>
        </p:nvCxnSpPr>
        <p:spPr>
          <a:xfrm>
            <a:off x="2012723" y="3710585"/>
            <a:ext cx="8163380"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19941616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cxnSp>
        <p:nvCxnSpPr>
          <p:cNvPr id="8" name="Straight Connector 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298448" y="2560320"/>
            <a:ext cx="4718304" cy="3310128"/>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181344" y="2560320"/>
            <a:ext cx="4718304" cy="3310128"/>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561F857F-3417-4B4D-A088-F9002CAC51DE}" type="datetimeFigureOut">
              <a:rPr lang="en-GB" smtClean="0"/>
              <a:t>05/10/2021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95CC798-9933-487C-8608-E30594B3FE9F}" type="slidenum">
              <a:rPr lang="en-GB" smtClean="0"/>
              <a:t>‹#›</a:t>
            </a:fld>
            <a:endParaRPr lang="en-GB"/>
          </a:p>
        </p:txBody>
      </p:sp>
    </p:spTree>
    <p:extLst>
      <p:ext uri="{BB962C8B-B14F-4D97-AF65-F5344CB8AC3E}">
        <p14:creationId xmlns:p14="http://schemas.microsoft.com/office/powerpoint/2010/main" val="347187418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129540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1295400" y="3243262"/>
            <a:ext cx="4718304" cy="2632605"/>
          </a:xfrm>
        </p:spPr>
        <p:txBody>
          <a:bodyPr anchor="t">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18067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180670" y="3243262"/>
            <a:ext cx="4718304" cy="2632605"/>
          </a:xfrm>
        </p:spPr>
        <p:txBody>
          <a:bodyPr anchor="t">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561F857F-3417-4B4D-A088-F9002CAC51DE}" type="datetimeFigureOut">
              <a:rPr lang="en-GB" smtClean="0"/>
              <a:t>05/10/2021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795CC798-9933-487C-8608-E30594B3FE9F}" type="slidenum">
              <a:rPr lang="en-GB" smtClean="0"/>
              <a:t>‹#›</a:t>
            </a:fld>
            <a:endParaRPr lang="en-GB"/>
          </a:p>
        </p:txBody>
      </p:sp>
      <p:cxnSp>
        <p:nvCxnSpPr>
          <p:cNvPr id="18" name="Straight Connector 1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7936334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561F857F-3417-4B4D-A088-F9002CAC51DE}" type="datetimeFigureOut">
              <a:rPr lang="en-GB" smtClean="0"/>
              <a:t>05/10/2021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795CC798-9933-487C-8608-E30594B3FE9F}" type="slidenum">
              <a:rPr lang="en-GB" smtClean="0"/>
              <a:t>‹#›</a:t>
            </a:fld>
            <a:endParaRPr lang="en-GB"/>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403844495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61F857F-3417-4B4D-A088-F9002CAC51DE}" type="datetimeFigureOut">
              <a:rPr lang="en-GB" smtClean="0"/>
              <a:t>05/10/2021</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795CC798-9933-487C-8608-E30594B3FE9F}" type="slidenum">
              <a:rPr lang="en-GB" smtClean="0"/>
              <a:t>‹#›</a:t>
            </a:fld>
            <a:endParaRPr lang="en-GB"/>
          </a:p>
        </p:txBody>
      </p:sp>
    </p:spTree>
    <p:extLst>
      <p:ext uri="{BB962C8B-B14F-4D97-AF65-F5344CB8AC3E}">
        <p14:creationId xmlns:p14="http://schemas.microsoft.com/office/powerpoint/2010/main" val="309902628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3811" y="1388534"/>
            <a:ext cx="3718455" cy="1371600"/>
          </a:xfrm>
        </p:spPr>
        <p:txBody>
          <a:bodyPr anchor="b">
            <a:normAutofit/>
          </a:bodyPr>
          <a:lstStyle>
            <a:lvl1pPr algn="ctr">
              <a:defRPr sz="2400" b="0"/>
            </a:lvl1pPr>
          </a:lstStyle>
          <a:p>
            <a:r>
              <a:rPr lang="en-US" smtClean="0"/>
              <a:t>Click to edit Master title style</a:t>
            </a:r>
            <a:endParaRPr lang="en-US" dirty="0"/>
          </a:p>
        </p:txBody>
      </p:sp>
      <p:sp>
        <p:nvSpPr>
          <p:cNvPr id="3" name="Content Placeholder 2"/>
          <p:cNvSpPr>
            <a:spLocks noGrp="1"/>
          </p:cNvSpPr>
          <p:nvPr>
            <p:ph idx="1"/>
          </p:nvPr>
        </p:nvSpPr>
        <p:spPr>
          <a:xfrm>
            <a:off x="5418668" y="982131"/>
            <a:ext cx="5469466" cy="4893735"/>
          </a:xfrm>
        </p:spPr>
        <p:txBody>
          <a:bodyPr anchor="ct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1293811" y="3031065"/>
            <a:ext cx="3718455" cy="243840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561F857F-3417-4B4D-A088-F9002CAC51DE}" type="datetimeFigureOut">
              <a:rPr lang="en-GB" smtClean="0"/>
              <a:t>05/10/2021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95CC798-9933-487C-8608-E30594B3FE9F}" type="slidenum">
              <a:rPr lang="en-GB" smtClean="0"/>
              <a:t>‹#›</a:t>
            </a:fld>
            <a:endParaRPr lang="en-GB"/>
          </a:p>
        </p:txBody>
      </p:sp>
      <p:cxnSp>
        <p:nvCxnSpPr>
          <p:cNvPr id="16" name="Straight Connector 15"/>
          <p:cNvCxnSpPr/>
          <p:nvPr/>
        </p:nvCxnSpPr>
        <p:spPr>
          <a:xfrm>
            <a:off x="1396169" y="2912533"/>
            <a:ext cx="35144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30868271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399" y="1883832"/>
            <a:ext cx="6241816" cy="1371600"/>
          </a:xfrm>
        </p:spPr>
        <p:txBody>
          <a:bodyPr anchor="b">
            <a:normAutofit/>
          </a:bodyPr>
          <a:lstStyle>
            <a:lvl1pPr algn="ctr">
              <a:defRPr sz="2800" b="0"/>
            </a:lvl1pPr>
          </a:lstStyle>
          <a:p>
            <a:r>
              <a:rPr lang="en-US" smtClean="0"/>
              <a:t>Click to edit Master title style</a:t>
            </a:r>
            <a:endParaRPr lang="en-US" dirty="0"/>
          </a:p>
        </p:txBody>
      </p:sp>
      <p:sp>
        <p:nvSpPr>
          <p:cNvPr id="17" name="Picture Placeholder 2"/>
          <p:cNvSpPr>
            <a:spLocks noGrp="1" noChangeAspect="1"/>
          </p:cNvSpPr>
          <p:nvPr>
            <p:ph type="pic" idx="1"/>
          </p:nvPr>
        </p:nvSpPr>
        <p:spPr>
          <a:xfrm>
            <a:off x="8094831" y="1041400"/>
            <a:ext cx="3063347" cy="4775200"/>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1295399" y="3255432"/>
            <a:ext cx="6241816" cy="1828800"/>
          </a:xfrm>
        </p:spPr>
        <p:txBody>
          <a:bodyPr anchor="t">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561F857F-3417-4B4D-A088-F9002CAC51DE}" type="datetimeFigureOut">
              <a:rPr lang="en-GB" smtClean="0"/>
              <a:t>05/10/2021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95CC798-9933-487C-8608-E30594B3FE9F}" type="slidenum">
              <a:rPr lang="en-GB" smtClean="0"/>
              <a:t>‹#›</a:t>
            </a:fld>
            <a:endParaRPr lang="en-GB"/>
          </a:p>
        </p:txBody>
      </p:sp>
    </p:spTree>
    <p:extLst>
      <p:ext uri="{BB962C8B-B14F-4D97-AF65-F5344CB8AC3E}">
        <p14:creationId xmlns:p14="http://schemas.microsoft.com/office/powerpoint/2010/main" val="346214310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401" y="4815415"/>
            <a:ext cx="9609666" cy="566738"/>
          </a:xfrm>
        </p:spPr>
        <p:txBody>
          <a:bodyPr anchor="b">
            <a:normAutofit/>
          </a:bodyPr>
          <a:lstStyle>
            <a:lvl1pPr algn="ctr">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1041427" y="1041399"/>
            <a:ext cx="10105972" cy="3335869"/>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1295401" y="5382153"/>
            <a:ext cx="9609666"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561F857F-3417-4B4D-A088-F9002CAC51DE}" type="datetimeFigureOut">
              <a:rPr lang="en-GB" smtClean="0"/>
              <a:t>05/10/2021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95CC798-9933-487C-8608-E30594B3FE9F}" type="slidenum">
              <a:rPr lang="en-GB" smtClean="0"/>
              <a:t>‹#›</a:t>
            </a:fld>
            <a:endParaRPr lang="en-GB"/>
          </a:p>
        </p:txBody>
      </p:sp>
    </p:spTree>
    <p:extLst>
      <p:ext uri="{BB962C8B-B14F-4D97-AF65-F5344CB8AC3E}">
        <p14:creationId xmlns:p14="http://schemas.microsoft.com/office/powerpoint/2010/main" val="150093695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303868" y="982132"/>
            <a:ext cx="9592732" cy="2954868"/>
          </a:xfrm>
        </p:spPr>
        <p:txBody>
          <a:bodyPr anchor="ctr">
            <a:normAutofit/>
          </a:bodyPr>
          <a:lstStyle>
            <a:lvl1pPr algn="ctr">
              <a:defRPr sz="32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303868" y="4343399"/>
            <a:ext cx="9592732"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561F857F-3417-4B4D-A088-F9002CAC51DE}" type="datetimeFigureOut">
              <a:rPr lang="en-GB" smtClean="0"/>
              <a:t>05/10/2021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95CC798-9933-487C-8608-E30594B3FE9F}" type="slidenum">
              <a:rPr lang="en-GB" smtClean="0"/>
              <a:t>‹#›</a:t>
            </a:fld>
            <a:endParaRPr lang="en-GB"/>
          </a:p>
        </p:txBody>
      </p:sp>
      <p:cxnSp>
        <p:nvCxnSpPr>
          <p:cNvPr id="15" name="Straight Connector 14"/>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49999364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370668"/>
          </a:xfrm>
        </p:spPr>
        <p:txBody>
          <a:bodyPr anchor="ctr">
            <a:normAutofit/>
          </a:bodyPr>
          <a:lstStyle>
            <a:lvl1pPr algn="ctr">
              <a:defRPr sz="3200" b="0" cap="none">
                <a:solidFill>
                  <a:schemeClr val="tx1"/>
                </a:solidFill>
              </a:defRPr>
            </a:lvl1pPr>
          </a:lstStyle>
          <a:p>
            <a:r>
              <a:rPr lang="en-US" smtClean="0"/>
              <a:t>Click to edit Master title style</a:t>
            </a:r>
            <a:endParaRPr lang="en-US" dirty="0"/>
          </a:p>
        </p:txBody>
      </p:sp>
      <p:sp>
        <p:nvSpPr>
          <p:cNvPr id="10" name="Text Placeholder 9"/>
          <p:cNvSpPr>
            <a:spLocks noGrp="1"/>
          </p:cNvSpPr>
          <p:nvPr>
            <p:ph type="body" sz="quarter" idx="13"/>
          </p:nvPr>
        </p:nvSpPr>
        <p:spPr>
          <a:xfrm>
            <a:off x="1674812" y="3352800"/>
            <a:ext cx="8839202" cy="584200"/>
          </a:xfrm>
        </p:spPr>
        <p:txBody>
          <a:bodyPr anchor="ctr">
            <a:normAutofit/>
          </a:bodyPr>
          <a:lstStyle>
            <a:lvl1pPr marL="0" indent="0" algn="r">
              <a:buFontTx/>
              <a:buNone/>
              <a:defRPr sz="20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Edit Master text styles</a:t>
            </a:r>
          </a:p>
        </p:txBody>
      </p:sp>
      <p:sp>
        <p:nvSpPr>
          <p:cNvPr id="3" name="Text Placeholder 2"/>
          <p:cNvSpPr>
            <a:spLocks noGrp="1"/>
          </p:cNvSpPr>
          <p:nvPr>
            <p:ph type="body" idx="1"/>
          </p:nvPr>
        </p:nvSpPr>
        <p:spPr>
          <a:xfrm>
            <a:off x="1295401" y="4343399"/>
            <a:ext cx="9609666"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561F857F-3417-4B4D-A088-F9002CAC51DE}" type="datetimeFigureOut">
              <a:rPr lang="en-GB" smtClean="0"/>
              <a:t>05/10/2021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95CC798-9933-487C-8608-E30594B3FE9F}" type="slidenum">
              <a:rPr lang="en-GB" smtClean="0"/>
              <a:t>‹#›</a:t>
            </a:fld>
            <a:endParaRPr lang="en-GB"/>
          </a:p>
        </p:txBody>
      </p:sp>
      <p:sp>
        <p:nvSpPr>
          <p:cNvPr id="14" name="TextBox 13"/>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600267" y="2827870"/>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19" name="Straight Connector 18"/>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04579464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295402" y="3308581"/>
            <a:ext cx="9609668" cy="1468800"/>
          </a:xfrm>
        </p:spPr>
        <p:txBody>
          <a:bodyPr anchor="b">
            <a:normAutofit/>
          </a:bodyPr>
          <a:lstStyle>
            <a:lvl1pPr algn="l">
              <a:defRPr sz="32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295401" y="4777381"/>
            <a:ext cx="9609668"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561F857F-3417-4B4D-A088-F9002CAC51DE}" type="datetimeFigureOut">
              <a:rPr lang="en-GB" smtClean="0"/>
              <a:t>05/10/2021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95CC798-9933-487C-8608-E30594B3FE9F}" type="slidenum">
              <a:rPr lang="en-GB" smtClean="0"/>
              <a:t>‹#›</a:t>
            </a:fld>
            <a:endParaRPr lang="en-GB"/>
          </a:p>
        </p:txBody>
      </p:sp>
    </p:spTree>
    <p:extLst>
      <p:ext uri="{BB962C8B-B14F-4D97-AF65-F5344CB8AC3E}">
        <p14:creationId xmlns:p14="http://schemas.microsoft.com/office/powerpoint/2010/main" val="402637366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243668"/>
          </a:xfrm>
        </p:spPr>
        <p:txBody>
          <a:bodyPr anchor="ctr">
            <a:normAutofit/>
          </a:bodyPr>
          <a:lstStyle>
            <a:lvl1pPr algn="ctr">
              <a:defRPr sz="3200" b="0" cap="none">
                <a:solidFill>
                  <a:schemeClr val="tx1"/>
                </a:solidFill>
              </a:defRPr>
            </a:lvl1pPr>
          </a:lstStyle>
          <a:p>
            <a:r>
              <a:rPr lang="en-US" smtClean="0"/>
              <a:t>Click to edit Master title style</a:t>
            </a:r>
            <a:endParaRPr lang="en-US" dirty="0"/>
          </a:p>
        </p:txBody>
      </p:sp>
      <p:sp>
        <p:nvSpPr>
          <p:cNvPr id="23" name="Text Placeholder 2"/>
          <p:cNvSpPr>
            <a:spLocks noGrp="1"/>
          </p:cNvSpPr>
          <p:nvPr>
            <p:ph type="body" idx="13"/>
          </p:nvPr>
        </p:nvSpPr>
        <p:spPr>
          <a:xfrm>
            <a:off x="1295401" y="3639312"/>
            <a:ext cx="9609668" cy="886968"/>
          </a:xfrm>
        </p:spPr>
        <p:txBody>
          <a:bodyPr anchor="b">
            <a:normAutofit/>
          </a:bodyPr>
          <a:lstStyle>
            <a:lvl1pPr marL="0" indent="0" algn="l">
              <a:spcBef>
                <a:spcPts val="0"/>
              </a:spcBef>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3" name="Text Placeholder 2"/>
          <p:cNvSpPr>
            <a:spLocks noGrp="1"/>
          </p:cNvSpPr>
          <p:nvPr>
            <p:ph type="body" idx="1"/>
          </p:nvPr>
        </p:nvSpPr>
        <p:spPr>
          <a:xfrm>
            <a:off x="1295401" y="4529667"/>
            <a:ext cx="9609668" cy="13462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561F857F-3417-4B4D-A088-F9002CAC51DE}" type="datetimeFigureOut">
              <a:rPr lang="en-GB" smtClean="0"/>
              <a:t>05/10/2021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95CC798-9933-487C-8608-E30594B3FE9F}" type="slidenum">
              <a:rPr lang="en-GB" smtClean="0"/>
              <a:t>‹#›</a:t>
            </a:fld>
            <a:endParaRPr lang="en-GB"/>
          </a:p>
        </p:txBody>
      </p:sp>
      <p:sp>
        <p:nvSpPr>
          <p:cNvPr id="12" name="TextBox 11"/>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3" name="TextBox 12"/>
          <p:cNvSpPr txBox="1"/>
          <p:nvPr/>
        </p:nvSpPr>
        <p:spPr>
          <a:xfrm>
            <a:off x="10600267" y="259926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26" name="Straight Connector 25"/>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3730795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295401" y="982132"/>
            <a:ext cx="9609666" cy="2243668"/>
          </a:xfrm>
        </p:spPr>
        <p:txBody>
          <a:bodyPr vert="horz" lIns="91440" tIns="45720" rIns="91440" bIns="45720" rtlCol="0" anchor="ctr">
            <a:normAutofit/>
          </a:bodyPr>
          <a:lstStyle>
            <a:lvl1pPr>
              <a:defRPr lang="en-US" b="0" dirty="0"/>
            </a:lvl1pPr>
          </a:lstStyle>
          <a:p>
            <a:pPr marL="0" lvl="0"/>
            <a:r>
              <a:rPr lang="en-US" smtClean="0"/>
              <a:t>Click to edit Master title style</a:t>
            </a:r>
            <a:endParaRPr lang="en-US" dirty="0"/>
          </a:p>
        </p:txBody>
      </p:sp>
      <p:sp>
        <p:nvSpPr>
          <p:cNvPr id="20" name="Text Placeholder 2"/>
          <p:cNvSpPr>
            <a:spLocks noGrp="1"/>
          </p:cNvSpPr>
          <p:nvPr>
            <p:ph type="body" idx="13"/>
          </p:nvPr>
        </p:nvSpPr>
        <p:spPr>
          <a:xfrm>
            <a:off x="1295401" y="3630168"/>
            <a:ext cx="9609668" cy="841248"/>
          </a:xfrm>
        </p:spPr>
        <p:txBody>
          <a:bodyPr anchor="b">
            <a:normAutofit/>
          </a:bodyPr>
          <a:lstStyle>
            <a:lvl1pPr marL="0" indent="0" algn="l">
              <a:spcBef>
                <a:spcPts val="0"/>
              </a:spcBef>
              <a:buNone/>
              <a:defRPr sz="2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3" name="Text Placeholder 2"/>
          <p:cNvSpPr>
            <a:spLocks noGrp="1"/>
          </p:cNvSpPr>
          <p:nvPr>
            <p:ph type="body" idx="1"/>
          </p:nvPr>
        </p:nvSpPr>
        <p:spPr>
          <a:xfrm>
            <a:off x="1295400" y="4470399"/>
            <a:ext cx="9609670" cy="1405467"/>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561F857F-3417-4B4D-A088-F9002CAC51DE}" type="datetimeFigureOut">
              <a:rPr lang="en-GB" smtClean="0"/>
              <a:t>05/10/2021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95CC798-9933-487C-8608-E30594B3FE9F}" type="slidenum">
              <a:rPr lang="en-GB" smtClean="0"/>
              <a:t>‹#›</a:t>
            </a:fld>
            <a:endParaRPr lang="en-GB"/>
          </a:p>
        </p:txBody>
      </p:sp>
      <p:cxnSp>
        <p:nvCxnSpPr>
          <p:cNvPr id="15" name="Straight Connector 14"/>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17128064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561F857F-3417-4B4D-A088-F9002CAC51DE}" type="datetimeFigureOut">
              <a:rPr lang="en-GB" smtClean="0"/>
              <a:t>05/10/2021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95CC798-9933-487C-8608-E30594B3FE9F}" type="slidenum">
              <a:rPr lang="en-GB" smtClean="0"/>
              <a:t>‹#›</a:t>
            </a:fld>
            <a:endParaRPr lang="en-GB"/>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48250992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9356" y="982131"/>
            <a:ext cx="1890895" cy="4893735"/>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1295398" y="982132"/>
            <a:ext cx="7433025" cy="4893734"/>
          </a:xfrm>
        </p:spPr>
        <p:txBody>
          <a:bodyPr vert="eaVert" ancho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561F857F-3417-4B4D-A088-F9002CAC51DE}" type="datetimeFigureOut">
              <a:rPr lang="en-GB" smtClean="0"/>
              <a:t>05/10/2021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95CC798-9933-487C-8608-E30594B3FE9F}" type="slidenum">
              <a:rPr lang="en-GB" smtClean="0"/>
              <a:t>‹#›</a:t>
            </a:fld>
            <a:endParaRPr lang="en-GB"/>
          </a:p>
        </p:txBody>
      </p:sp>
      <p:cxnSp>
        <p:nvCxnSpPr>
          <p:cNvPr id="14" name="Straight Connector 13"/>
          <p:cNvCxnSpPr/>
          <p:nvPr/>
        </p:nvCxnSpPr>
        <p:spPr>
          <a:xfrm>
            <a:off x="8863890" y="990600"/>
            <a:ext cx="0" cy="487680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6849689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4.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3.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grpSp>
        <p:nvGrpSpPr>
          <p:cNvPr id="7" name="Group 6"/>
          <p:cNvGrpSpPr/>
          <p:nvPr/>
        </p:nvGrpSpPr>
        <p:grpSpPr>
          <a:xfrm>
            <a:off x="-15736" y="0"/>
            <a:ext cx="12229962" cy="6856214"/>
            <a:chOff x="-15736" y="0"/>
            <a:chExt cx="12229962" cy="6856214"/>
          </a:xfrm>
        </p:grpSpPr>
        <p:pic>
          <p:nvPicPr>
            <p:cNvPr id="8" name="Picture 7" descr="HD-PanelContent.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9" name="Rectangle 8"/>
            <p:cNvSpPr/>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10" name="Picture 9"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11" name="Picture 10"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p:nvSpPr>
          <p:cNvPr id="2" name="Title Placeholder 1"/>
          <p:cNvSpPr>
            <a:spLocks noGrp="1"/>
          </p:cNvSpPr>
          <p:nvPr>
            <p:ph type="title"/>
          </p:nvPr>
        </p:nvSpPr>
        <p:spPr>
          <a:xfrm>
            <a:off x="1295402" y="982132"/>
            <a:ext cx="9601196" cy="1303867"/>
          </a:xfrm>
          <a:prstGeom prst="rect">
            <a:avLst/>
          </a:prstGeom>
          <a:effectLst/>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1295401" y="2556932"/>
            <a:ext cx="9601196" cy="3318936"/>
          </a:xfrm>
          <a:prstGeom prst="rect">
            <a:avLst/>
          </a:prstGeom>
        </p:spPr>
        <p:txBody>
          <a:bodyPr vert="horz" lIns="91440" tIns="45720" rIns="91440" bIns="45720" rtlCol="0" anchor="t">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8677501" y="5969000"/>
            <a:ext cx="1600200"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561F857F-3417-4B4D-A088-F9002CAC51DE}" type="datetimeFigureOut">
              <a:rPr lang="en-GB" smtClean="0"/>
              <a:t>05/10/2021</a:t>
            </a:fld>
            <a:endParaRPr lang="en-GB"/>
          </a:p>
        </p:txBody>
      </p:sp>
      <p:sp>
        <p:nvSpPr>
          <p:cNvPr id="5" name="Footer Placeholder 4"/>
          <p:cNvSpPr>
            <a:spLocks noGrp="1"/>
          </p:cNvSpPr>
          <p:nvPr>
            <p:ph type="ftr" sz="quarter" idx="3"/>
          </p:nvPr>
        </p:nvSpPr>
        <p:spPr>
          <a:xfrm>
            <a:off x="1295401" y="5969000"/>
            <a:ext cx="7305900" cy="279400"/>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GB"/>
          </a:p>
        </p:txBody>
      </p:sp>
      <p:sp>
        <p:nvSpPr>
          <p:cNvPr id="6" name="Slide Number Placeholder 5"/>
          <p:cNvSpPr>
            <a:spLocks noGrp="1"/>
          </p:cNvSpPr>
          <p:nvPr>
            <p:ph type="sldNum" sz="quarter" idx="4"/>
          </p:nvPr>
        </p:nvSpPr>
        <p:spPr>
          <a:xfrm>
            <a:off x="10353901" y="5969000"/>
            <a:ext cx="542697"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795CC798-9933-487C-8608-E30594B3FE9F}" type="slidenum">
              <a:rPr lang="en-GB" smtClean="0"/>
              <a:t>‹#›</a:t>
            </a:fld>
            <a:endParaRPr lang="en-GB"/>
          </a:p>
        </p:txBody>
      </p:sp>
    </p:spTree>
    <p:extLst>
      <p:ext uri="{BB962C8B-B14F-4D97-AF65-F5344CB8AC3E}">
        <p14:creationId xmlns:p14="http://schemas.microsoft.com/office/powerpoint/2010/main" val="1603200809"/>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ctr" defTabSz="457200" rtl="0" eaLnBrk="1" latinLnBrk="0" hangingPunct="1">
        <a:spcBef>
          <a:spcPct val="0"/>
        </a:spcBef>
        <a:buNone/>
        <a:defRPr sz="44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hyperlink" Target="https://news.cgtn.com/news/2019-07-16/China-issues-new-documents-to-implement-Healthy-China-initiative-ImIqjuksqA/index.html" TargetMode="Externa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hyperlink" Target="http://english.www.gov.cn/policies/latestreleases/201907/15/content_WS5d2c6f8fc6d05cbd94d67a02.html" TargetMode="Externa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hyperlink" Target="health.people.com.cn" TargetMode="Externa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7.jpeg"/><Relationship Id="rId1" Type="http://schemas.openxmlformats.org/officeDocument/2006/relationships/slideLayout" Target="../slideLayouts/slideLayout2.xml"/><Relationship Id="rId5" Type="http://schemas.openxmlformats.org/officeDocument/2006/relationships/image" Target="../media/image10.jpeg"/><Relationship Id="rId4" Type="http://schemas.openxmlformats.org/officeDocument/2006/relationships/image" Target="../media/image9.jpe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FD3AEF-A0C8-D745-929C-31B92CFA8794}"/>
              </a:ext>
            </a:extLst>
          </p:cNvPr>
          <p:cNvSpPr>
            <a:spLocks noGrp="1"/>
          </p:cNvSpPr>
          <p:nvPr>
            <p:ph type="ctrTitle"/>
          </p:nvPr>
        </p:nvSpPr>
        <p:spPr>
          <a:xfrm>
            <a:off x="2692398" y="1550505"/>
            <a:ext cx="6815669" cy="1948070"/>
          </a:xfrm>
        </p:spPr>
        <p:txBody>
          <a:bodyPr/>
          <a:lstStyle/>
          <a:p>
            <a:r>
              <a:rPr lang="en-US" altLang="zh-CN" sz="3200" dirty="0"/>
              <a:t>HPCH5010/6010 </a:t>
            </a:r>
            <a:br>
              <a:rPr lang="en-US" altLang="zh-CN" sz="3200" dirty="0"/>
            </a:br>
            <a:r>
              <a:rPr lang="en-US" altLang="zh-CN" sz="3200" dirty="0"/>
              <a:t>Chinese Wellbeing: from Philosophy and Religion to Culture</a:t>
            </a:r>
            <a:br>
              <a:rPr lang="en-US" altLang="zh-CN" sz="3200" dirty="0"/>
            </a:br>
            <a:r>
              <a:rPr lang="en-US" altLang="zh-CN" sz="3200"/>
              <a:t>Week </a:t>
            </a:r>
            <a:r>
              <a:rPr lang="en-US" altLang="zh-CN" sz="3200" smtClean="0"/>
              <a:t>4-2</a:t>
            </a:r>
            <a:endParaRPr lang="en-US" sz="2800" dirty="0"/>
          </a:p>
        </p:txBody>
      </p:sp>
      <p:sp>
        <p:nvSpPr>
          <p:cNvPr id="3" name="Subtitle 2">
            <a:extLst>
              <a:ext uri="{FF2B5EF4-FFF2-40B4-BE49-F238E27FC236}">
                <a16:creationId xmlns:a16="http://schemas.microsoft.com/office/drawing/2014/main" id="{0F4F688E-07B1-D142-BE03-4856ABFD2721}"/>
              </a:ext>
            </a:extLst>
          </p:cNvPr>
          <p:cNvSpPr>
            <a:spLocks noGrp="1"/>
          </p:cNvSpPr>
          <p:nvPr>
            <p:ph type="subTitle" idx="1"/>
          </p:nvPr>
        </p:nvSpPr>
        <p:spPr/>
        <p:txBody>
          <a:bodyPr>
            <a:normAutofit lnSpcReduction="10000"/>
          </a:bodyPr>
          <a:lstStyle/>
          <a:p>
            <a:r>
              <a:rPr lang="en-US" dirty="0" err="1"/>
              <a:t>Yiying</a:t>
            </a:r>
            <a:r>
              <a:rPr lang="en-US" dirty="0"/>
              <a:t> Jiao</a:t>
            </a:r>
          </a:p>
          <a:p>
            <a:r>
              <a:rPr lang="en-US" dirty="0"/>
              <a:t>Lecturer in Chinese Studies</a:t>
            </a:r>
          </a:p>
          <a:p>
            <a:r>
              <a:rPr lang="en-US" dirty="0"/>
              <a:t>Institute of Education and Humanities</a:t>
            </a:r>
          </a:p>
        </p:txBody>
      </p:sp>
    </p:spTree>
    <p:extLst>
      <p:ext uri="{BB962C8B-B14F-4D97-AF65-F5344CB8AC3E}">
        <p14:creationId xmlns:p14="http://schemas.microsoft.com/office/powerpoint/2010/main" val="16756232"/>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ltLang="zh-CN" dirty="0" smtClean="0"/>
              <a:t>Healthy China Initiative</a:t>
            </a:r>
            <a:endParaRPr lang="en-GB" dirty="0"/>
          </a:p>
        </p:txBody>
      </p:sp>
      <p:sp>
        <p:nvSpPr>
          <p:cNvPr id="3" name="Content Placeholder 2"/>
          <p:cNvSpPr>
            <a:spLocks noGrp="1"/>
          </p:cNvSpPr>
          <p:nvPr>
            <p:ph idx="1"/>
          </p:nvPr>
        </p:nvSpPr>
        <p:spPr>
          <a:xfrm>
            <a:off x="785815" y="2471737"/>
            <a:ext cx="10601324" cy="3900487"/>
          </a:xfrm>
        </p:spPr>
        <p:txBody>
          <a:bodyPr>
            <a:normAutofit fontScale="77500" lnSpcReduction="20000"/>
          </a:bodyPr>
          <a:lstStyle/>
          <a:p>
            <a:pPr marL="0" indent="0">
              <a:buNone/>
            </a:pPr>
            <a:r>
              <a:rPr lang="en-GB" dirty="0"/>
              <a:t>I</a:t>
            </a:r>
            <a:r>
              <a:rPr lang="en-GB" dirty="0" smtClean="0"/>
              <a:t>n July 2019, the </a:t>
            </a:r>
            <a:r>
              <a:rPr lang="en-GB" dirty="0"/>
              <a:t>State Council, China's cabinet, has issued a new guideline to implement the country's Healthy China </a:t>
            </a:r>
            <a:r>
              <a:rPr lang="en-GB" dirty="0" smtClean="0"/>
              <a:t>initiative. With </a:t>
            </a:r>
            <a:r>
              <a:rPr lang="en-GB" dirty="0"/>
              <a:t>focus on disease prevention and health promotion, the guideline proposed 15 special campaigns to </a:t>
            </a:r>
            <a:r>
              <a:rPr lang="en-GB" dirty="0" smtClean="0"/>
              <a:t>“intervene </a:t>
            </a:r>
            <a:r>
              <a:rPr lang="en-GB" dirty="0"/>
              <a:t>in health influencing factors, protect full-life-cycle health and prevent and control major diseases</a:t>
            </a:r>
            <a:r>
              <a:rPr lang="en-GB" dirty="0" smtClean="0"/>
              <a:t>.”</a:t>
            </a:r>
          </a:p>
          <a:p>
            <a:pPr marL="0" indent="0">
              <a:buNone/>
            </a:pPr>
            <a:endParaRPr lang="en-US" dirty="0"/>
          </a:p>
          <a:p>
            <a:pPr marL="0" indent="0">
              <a:buNone/>
            </a:pPr>
            <a:r>
              <a:rPr lang="en-US" dirty="0" smtClean="0"/>
              <a:t>2019-2030 action plan for Healthy China Initiative has three main parts:</a:t>
            </a:r>
          </a:p>
          <a:p>
            <a:pPr marL="457200" indent="-457200">
              <a:buAutoNum type="arabicPeriod"/>
            </a:pPr>
            <a:r>
              <a:rPr lang="en-GB" b="1" dirty="0" smtClean="0"/>
              <a:t>Comprehensive </a:t>
            </a:r>
            <a:r>
              <a:rPr lang="en-GB" b="1" dirty="0"/>
              <a:t>intervention on health-influencing factors</a:t>
            </a:r>
            <a:r>
              <a:rPr lang="en-GB" dirty="0"/>
              <a:t>, including popularizing health knowledge, implementing rational diet, nationwide fitness programs and tobacco control, and promoting mental health and healthy environment</a:t>
            </a:r>
            <a:r>
              <a:rPr lang="en-GB" dirty="0" smtClean="0"/>
              <a:t>.</a:t>
            </a:r>
          </a:p>
          <a:p>
            <a:pPr marL="457200" indent="-457200">
              <a:buAutoNum type="arabicPeriod"/>
            </a:pPr>
            <a:r>
              <a:rPr lang="en-GB" b="1" dirty="0"/>
              <a:t>Protect full-life-cycle health, </a:t>
            </a:r>
            <a:r>
              <a:rPr lang="en-GB" dirty="0"/>
              <a:t>including health of women and children, primary- and secondary-school students, workers and the aged</a:t>
            </a:r>
            <a:r>
              <a:rPr lang="en-GB" dirty="0" smtClean="0"/>
              <a:t>.</a:t>
            </a:r>
          </a:p>
          <a:p>
            <a:pPr marL="457200" indent="-457200">
              <a:buAutoNum type="arabicPeriod"/>
            </a:pPr>
            <a:r>
              <a:rPr lang="en-GB" b="1" dirty="0"/>
              <a:t>Prevent and control major diseases, </a:t>
            </a:r>
            <a:r>
              <a:rPr lang="en-GB" dirty="0"/>
              <a:t>including cardiovascular and cerebrovascular diseases; cancer, chronic respiratory disease; diabetes; and infectious and endemic diseases.</a:t>
            </a:r>
            <a:endParaRPr lang="en-US" dirty="0" smtClean="0"/>
          </a:p>
          <a:p>
            <a:pPr marL="0" indent="0">
              <a:buNone/>
            </a:pPr>
            <a:endParaRPr lang="en-US" dirty="0"/>
          </a:p>
        </p:txBody>
      </p:sp>
    </p:spTree>
    <p:extLst>
      <p:ext uri="{BB962C8B-B14F-4D97-AF65-F5344CB8AC3E}">
        <p14:creationId xmlns:p14="http://schemas.microsoft.com/office/powerpoint/2010/main" val="367083343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ltLang="zh-CN" dirty="0"/>
              <a:t>Healthy China Initiative</a:t>
            </a:r>
            <a:endParaRPr lang="en-GB" dirty="0"/>
          </a:p>
        </p:txBody>
      </p:sp>
      <p:sp>
        <p:nvSpPr>
          <p:cNvPr id="3" name="Content Placeholder 2"/>
          <p:cNvSpPr>
            <a:spLocks noGrp="1"/>
          </p:cNvSpPr>
          <p:nvPr>
            <p:ph idx="1"/>
          </p:nvPr>
        </p:nvSpPr>
        <p:spPr/>
        <p:txBody>
          <a:bodyPr>
            <a:normAutofit fontScale="92500" lnSpcReduction="10000"/>
          </a:bodyPr>
          <a:lstStyle/>
          <a:p>
            <a:pPr marL="0" indent="0">
              <a:buNone/>
            </a:pPr>
            <a:r>
              <a:rPr lang="en-GB" dirty="0"/>
              <a:t>"Healthy China 2030"</a:t>
            </a:r>
          </a:p>
          <a:p>
            <a:pPr marL="0" indent="0">
              <a:buNone/>
            </a:pPr>
            <a:r>
              <a:rPr lang="en-GB" dirty="0"/>
              <a:t>The plan also gives suggestions on how individuals, families and society can improve the overall mental health situation, such as by using more scientific methods to ease pressure, ensuring enough sleep, giving full play to the role of mental healthcare institutions, and enhancing mental health education among new employees and students</a:t>
            </a:r>
            <a:r>
              <a:rPr lang="en-GB" dirty="0" smtClean="0"/>
              <a:t>.</a:t>
            </a:r>
          </a:p>
          <a:p>
            <a:pPr marL="0" indent="0">
              <a:buNone/>
            </a:pPr>
            <a:endParaRPr lang="en-US" dirty="0"/>
          </a:p>
          <a:p>
            <a:pPr marL="0" indent="0">
              <a:buNone/>
            </a:pPr>
            <a:r>
              <a:rPr lang="en-GB" dirty="0">
                <a:hlinkClick r:id="rId2"/>
              </a:rPr>
              <a:t>https://news.cgtn.com/news/2019-07-16/China-issues-new-documents-to-implement-Healthy-China-initiative-ImIqjuksqA/index.html</a:t>
            </a:r>
            <a:endParaRPr lang="en-GB" dirty="0"/>
          </a:p>
          <a:p>
            <a:pPr marL="0" indent="0">
              <a:buNone/>
            </a:pPr>
            <a:endParaRPr lang="en-GB" dirty="0"/>
          </a:p>
          <a:p>
            <a:endParaRPr lang="en-GB" dirty="0"/>
          </a:p>
        </p:txBody>
      </p:sp>
    </p:spTree>
    <p:extLst>
      <p:ext uri="{BB962C8B-B14F-4D97-AF65-F5344CB8AC3E}">
        <p14:creationId xmlns:p14="http://schemas.microsoft.com/office/powerpoint/2010/main" val="11516863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ltLang="zh-CN" dirty="0"/>
              <a:t>Healthy China Initiative</a:t>
            </a:r>
            <a:endParaRPr lang="en-GB" dirty="0"/>
          </a:p>
        </p:txBody>
      </p:sp>
      <p:sp>
        <p:nvSpPr>
          <p:cNvPr id="3" name="Content Placeholder 2"/>
          <p:cNvSpPr>
            <a:spLocks noGrp="1"/>
          </p:cNvSpPr>
          <p:nvPr>
            <p:ph idx="1"/>
          </p:nvPr>
        </p:nvSpPr>
        <p:spPr/>
        <p:txBody>
          <a:bodyPr/>
          <a:lstStyle/>
          <a:p>
            <a:pPr marL="0" indent="0">
              <a:buNone/>
            </a:pPr>
            <a:r>
              <a:rPr lang="en-GB" dirty="0">
                <a:hlinkClick r:id="rId2"/>
              </a:rPr>
              <a:t>State Council measures to enhance people’s fitness, health</a:t>
            </a:r>
            <a:endParaRPr lang="en-GB" dirty="0"/>
          </a:p>
          <a:p>
            <a:pPr marL="0" indent="0">
              <a:buNone/>
            </a:pPr>
            <a:endParaRPr lang="en-US" dirty="0" smtClean="0"/>
          </a:p>
          <a:p>
            <a:pPr marL="0" indent="0">
              <a:buNone/>
            </a:pPr>
            <a:endParaRPr lang="en-GB" dirty="0"/>
          </a:p>
        </p:txBody>
      </p:sp>
    </p:spTree>
    <p:extLst>
      <p:ext uri="{BB962C8B-B14F-4D97-AF65-F5344CB8AC3E}">
        <p14:creationId xmlns:p14="http://schemas.microsoft.com/office/powerpoint/2010/main" val="378368785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People’s Health Community</a:t>
            </a:r>
            <a:endParaRPr lang="en-GB" dirty="0"/>
          </a:p>
        </p:txBody>
      </p:sp>
      <p:sp>
        <p:nvSpPr>
          <p:cNvPr id="3" name="Content Placeholder 2"/>
          <p:cNvSpPr>
            <a:spLocks noGrp="1"/>
          </p:cNvSpPr>
          <p:nvPr>
            <p:ph idx="1"/>
          </p:nvPr>
        </p:nvSpPr>
        <p:spPr/>
        <p:txBody>
          <a:bodyPr>
            <a:normAutofit fontScale="92500"/>
          </a:bodyPr>
          <a:lstStyle/>
          <a:p>
            <a:pPr marL="0" indent="0">
              <a:buNone/>
            </a:pPr>
            <a:r>
              <a:rPr lang="en-US" dirty="0" smtClean="0"/>
              <a:t>In August 2020, </a:t>
            </a:r>
            <a:r>
              <a:rPr lang="en-US" dirty="0" smtClean="0">
                <a:hlinkClick r:id="rId2"/>
              </a:rPr>
              <a:t>health.people.com.cn</a:t>
            </a:r>
            <a:r>
              <a:rPr lang="en-US" dirty="0" smtClean="0"/>
              <a:t> initiated the “People’s Health Community” project. </a:t>
            </a:r>
            <a:r>
              <a:rPr lang="en-GB" dirty="0"/>
              <a:t>Mao </a:t>
            </a:r>
            <a:r>
              <a:rPr lang="en-GB" dirty="0" err="1"/>
              <a:t>Qun'an</a:t>
            </a:r>
            <a:r>
              <a:rPr lang="en-GB" dirty="0"/>
              <a:t>, deputy director of </a:t>
            </a:r>
            <a:r>
              <a:rPr lang="en-GB" dirty="0" smtClean="0"/>
              <a:t>the </a:t>
            </a:r>
            <a:r>
              <a:rPr lang="en-GB" dirty="0"/>
              <a:t>healthy China </a:t>
            </a:r>
            <a:r>
              <a:rPr lang="en-GB" dirty="0" smtClean="0"/>
              <a:t>Initiative </a:t>
            </a:r>
            <a:r>
              <a:rPr lang="en-GB" dirty="0"/>
              <a:t>Promotion </a:t>
            </a:r>
            <a:r>
              <a:rPr lang="en-GB" dirty="0" smtClean="0"/>
              <a:t>Committee office </a:t>
            </a:r>
            <a:r>
              <a:rPr lang="en-GB" dirty="0"/>
              <a:t>and director of the </a:t>
            </a:r>
            <a:r>
              <a:rPr lang="en-GB" dirty="0" smtClean="0"/>
              <a:t>Planning </a:t>
            </a:r>
            <a:r>
              <a:rPr lang="en-GB" dirty="0"/>
              <a:t>and Information Department of the National Health Commission, Jiao </a:t>
            </a:r>
            <a:r>
              <a:rPr lang="en-GB" dirty="0" err="1"/>
              <a:t>Yahui</a:t>
            </a:r>
            <a:r>
              <a:rPr lang="en-GB" dirty="0"/>
              <a:t>, supervisor of the medical administration and hospital administration of the National Health Commission, ye </a:t>
            </a:r>
            <a:r>
              <a:rPr lang="en-GB" dirty="0" err="1"/>
              <a:t>Zhenzhen</a:t>
            </a:r>
            <a:r>
              <a:rPr lang="en-GB" dirty="0"/>
              <a:t>, party secretary, chairman and President of the people's network, Liu </a:t>
            </a:r>
            <a:r>
              <a:rPr lang="en-GB" dirty="0" err="1"/>
              <a:t>Xinmin</a:t>
            </a:r>
            <a:r>
              <a:rPr lang="en-GB" dirty="0"/>
              <a:t>, president of the first hospital of Peking University, ye </a:t>
            </a:r>
            <a:r>
              <a:rPr lang="en-GB" dirty="0" err="1"/>
              <a:t>Yongan</a:t>
            </a:r>
            <a:r>
              <a:rPr lang="en-GB" dirty="0"/>
              <a:t>, Party Secretary of </a:t>
            </a:r>
            <a:r>
              <a:rPr lang="en-GB" dirty="0" err="1"/>
              <a:t>Dongzhimen</a:t>
            </a:r>
            <a:r>
              <a:rPr lang="en-GB" dirty="0"/>
              <a:t> Hospital of Beijing University of traditional Chinese medicine, and other guests attended the launching ceremony.</a:t>
            </a:r>
          </a:p>
        </p:txBody>
      </p:sp>
    </p:spTree>
    <p:extLst>
      <p:ext uri="{BB962C8B-B14F-4D97-AF65-F5344CB8AC3E}">
        <p14:creationId xmlns:p14="http://schemas.microsoft.com/office/powerpoint/2010/main" val="227595518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People’s Health Community</a:t>
            </a:r>
            <a:endParaRPr lang="en-GB" dirty="0"/>
          </a:p>
        </p:txBody>
      </p:sp>
      <p:sp>
        <p:nvSpPr>
          <p:cNvPr id="3" name="Content Placeholder 2"/>
          <p:cNvSpPr>
            <a:spLocks noGrp="1"/>
          </p:cNvSpPr>
          <p:nvPr>
            <p:ph idx="1"/>
          </p:nvPr>
        </p:nvSpPr>
        <p:spPr/>
        <p:txBody>
          <a:bodyPr>
            <a:normAutofit fontScale="92500" lnSpcReduction="20000"/>
          </a:bodyPr>
          <a:lstStyle/>
          <a:p>
            <a:pPr marL="0" indent="0">
              <a:buNone/>
            </a:pPr>
            <a:r>
              <a:rPr lang="en-GB" dirty="0"/>
              <a:t>The "people's healthy community" project will rely on the people's good doctor client and people's preferred platform of the people's daily to provide health promotion services and healthy life services for community members, further strengthen family health education services and improve people's health literacy. In the first phase, offline activities will be carried out in more than 50 cities across the country, geographical community user groups will be established, multi-dimensional health </a:t>
            </a:r>
            <a:r>
              <a:rPr lang="en-GB" dirty="0" smtClean="0"/>
              <a:t>knowledge propagation </a:t>
            </a:r>
            <a:r>
              <a:rPr lang="en-GB" dirty="0"/>
              <a:t>will be </a:t>
            </a:r>
            <a:r>
              <a:rPr lang="en-GB" dirty="0" smtClean="0"/>
              <a:t>updated </a:t>
            </a:r>
            <a:r>
              <a:rPr lang="en-GB" dirty="0"/>
              <a:t>regularly, various forms of online and offline activities such as </a:t>
            </a:r>
            <a:r>
              <a:rPr lang="en-GB" dirty="0" smtClean="0"/>
              <a:t>health product </a:t>
            </a:r>
            <a:r>
              <a:rPr lang="en-GB" dirty="0"/>
              <a:t>recommendation, </a:t>
            </a:r>
            <a:r>
              <a:rPr lang="en-GB" dirty="0" smtClean="0"/>
              <a:t>“People’s good doctor” free </a:t>
            </a:r>
            <a:r>
              <a:rPr lang="en-GB" dirty="0"/>
              <a:t>clinic and health </a:t>
            </a:r>
            <a:r>
              <a:rPr lang="en-GB" dirty="0" smtClean="0"/>
              <a:t>themed events </a:t>
            </a:r>
            <a:r>
              <a:rPr lang="en-GB" dirty="0"/>
              <a:t>will be organized, </a:t>
            </a:r>
            <a:r>
              <a:rPr lang="en-GB" dirty="0" smtClean="0"/>
              <a:t>to attract actively participate of the public, to safeguard public </a:t>
            </a:r>
            <a:r>
              <a:rPr lang="en-GB" dirty="0"/>
              <a:t>health </a:t>
            </a:r>
            <a:r>
              <a:rPr lang="en-GB" dirty="0" smtClean="0"/>
              <a:t>and </a:t>
            </a:r>
            <a:r>
              <a:rPr lang="en-GB" dirty="0"/>
              <a:t>realize </a:t>
            </a:r>
            <a:r>
              <a:rPr lang="en-GB" dirty="0" smtClean="0"/>
              <a:t>healthy nation goals through </a:t>
            </a:r>
            <a:r>
              <a:rPr lang="en-GB" dirty="0"/>
              <a:t>"</a:t>
            </a:r>
            <a:r>
              <a:rPr lang="en-GB" dirty="0" smtClean="0"/>
              <a:t>co-construction </a:t>
            </a:r>
            <a:r>
              <a:rPr lang="en-GB" dirty="0"/>
              <a:t>and sharing".</a:t>
            </a:r>
          </a:p>
        </p:txBody>
      </p:sp>
    </p:spTree>
    <p:extLst>
      <p:ext uri="{BB962C8B-B14F-4D97-AF65-F5344CB8AC3E}">
        <p14:creationId xmlns:p14="http://schemas.microsoft.com/office/powerpoint/2010/main" val="78269137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TCM in Schools</a:t>
            </a:r>
            <a:endParaRPr lang="en-GB" dirty="0"/>
          </a:p>
        </p:txBody>
      </p:sp>
      <p:pic>
        <p:nvPicPr>
          <p:cNvPr id="1026" name="Picture 2" descr="https://pics5.baidu.com/feed/00e93901213fb80e6f7dce23960c1f27bb3894f8.jpeg?token=821d3ce542d5faa40e1abefe5ba93544"/>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147771" y="1928813"/>
            <a:ext cx="4981308" cy="3317875"/>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http://www.moe.gov.cn/jyb_xwfb/s5984/201903/W020190315302715213715.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581150" y="3282418"/>
            <a:ext cx="5033700" cy="3221569"/>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descr="https://pics3.baidu.com/feed/023b5bb5c9ea15ce22b2ebbbf20ef8f43a87b23d.jpeg?token=563d38eac9d09248591a116b1d81a6a8&amp;s=0EA2498516430AE49495A8B503005016"/>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129079" y="1928813"/>
            <a:ext cx="4973504" cy="3326032"/>
          </a:xfrm>
          <a:prstGeom prst="rect">
            <a:avLst/>
          </a:prstGeom>
          <a:noFill/>
          <a:extLst>
            <a:ext uri="{909E8E84-426E-40DD-AFC4-6F175D3DCCD1}">
              <a14:hiddenFill xmlns:a14="http://schemas.microsoft.com/office/drawing/2010/main">
                <a:solidFill>
                  <a:srgbClr val="FFFFFF"/>
                </a:solidFill>
              </a14:hiddenFill>
            </a:ext>
          </a:extLst>
        </p:spPr>
      </p:pic>
      <p:pic>
        <p:nvPicPr>
          <p:cNvPr id="1032" name="Picture 8" descr="https://pics1.baidu.com/feed/bf096b63f6246b609453c0ab32e18a4b500fa2b5.jpeg?token=64d510040e7fbb114041331838d2ac5c"/>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213475" y="3902447"/>
            <a:ext cx="4816475" cy="320596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096246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02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028"/>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030"/>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03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38FAAE-C613-C548-B4DD-387AA986AB4F}"/>
              </a:ext>
            </a:extLst>
          </p:cNvPr>
          <p:cNvSpPr>
            <a:spLocks noGrp="1"/>
          </p:cNvSpPr>
          <p:nvPr>
            <p:ph type="title"/>
          </p:nvPr>
        </p:nvSpPr>
        <p:spPr/>
        <p:txBody>
          <a:bodyPr/>
          <a:lstStyle/>
          <a:p>
            <a:r>
              <a:rPr lang="en-US" altLang="zh-CN" dirty="0"/>
              <a:t>The</a:t>
            </a:r>
            <a:r>
              <a:rPr lang="zh-CN" altLang="en-US" dirty="0"/>
              <a:t> </a:t>
            </a:r>
            <a:r>
              <a:rPr lang="en-US" altLang="zh-CN" dirty="0"/>
              <a:t>‘out</a:t>
            </a:r>
            <a:r>
              <a:rPr lang="zh-CN" altLang="en-US" dirty="0"/>
              <a:t> </a:t>
            </a:r>
            <a:r>
              <a:rPr lang="en-US" altLang="zh-CN" dirty="0"/>
              <a:t>of</a:t>
            </a:r>
            <a:r>
              <a:rPr lang="zh-CN" altLang="en-US" dirty="0"/>
              <a:t> </a:t>
            </a:r>
            <a:r>
              <a:rPr lang="en-US" altLang="zh-CN" dirty="0"/>
              <a:t>school</a:t>
            </a:r>
            <a:r>
              <a:rPr lang="zh-CN" altLang="en-US" dirty="0"/>
              <a:t> </a:t>
            </a:r>
            <a:r>
              <a:rPr lang="en-US" altLang="zh-CN" dirty="0"/>
              <a:t>education’</a:t>
            </a:r>
            <a:r>
              <a:rPr lang="zh-CN" altLang="en-US" dirty="0"/>
              <a:t> </a:t>
            </a:r>
            <a:r>
              <a:rPr lang="en-US" altLang="zh-CN" dirty="0"/>
              <a:t>phenomena</a:t>
            </a:r>
            <a:endParaRPr lang="en-CN" dirty="0"/>
          </a:p>
        </p:txBody>
      </p:sp>
      <p:sp>
        <p:nvSpPr>
          <p:cNvPr id="3" name="Content Placeholder 2">
            <a:extLst>
              <a:ext uri="{FF2B5EF4-FFF2-40B4-BE49-F238E27FC236}">
                <a16:creationId xmlns:a16="http://schemas.microsoft.com/office/drawing/2014/main" id="{AF212FAD-41D9-2D4F-9C7D-7EF211F41A18}"/>
              </a:ext>
            </a:extLst>
          </p:cNvPr>
          <p:cNvSpPr>
            <a:spLocks noGrp="1"/>
          </p:cNvSpPr>
          <p:nvPr>
            <p:ph idx="1"/>
          </p:nvPr>
        </p:nvSpPr>
        <p:spPr/>
        <p:txBody>
          <a:bodyPr>
            <a:normAutofit fontScale="85000" lnSpcReduction="20000"/>
          </a:bodyPr>
          <a:lstStyle/>
          <a:p>
            <a:pPr marL="0" indent="0">
              <a:buNone/>
            </a:pPr>
            <a:r>
              <a:rPr lang="en-US" dirty="0"/>
              <a:t>China's education and training market will reach a potential size of 500 billion yuan in the next five to 10 years, according to the Ministry of Education's National Education Development Statistics Bulletin. In particular, education and training in the K12 phase (primary and secondary schools) has exceeded more than 300 billion markets and is growing at a rapid rate of 30 per cent per year, with more than 100 million adolescents and children participating in various types of training each year. </a:t>
            </a:r>
          </a:p>
          <a:p>
            <a:pPr marL="0" indent="0">
              <a:buNone/>
            </a:pPr>
            <a:endParaRPr lang="en-US" dirty="0"/>
          </a:p>
          <a:p>
            <a:pPr marL="0" indent="0">
              <a:buNone/>
            </a:pPr>
            <a:r>
              <a:rPr lang="en-US" dirty="0"/>
              <a:t>At present, there are more than 200 million primary and secondary school students in China. In large and medium-sized cities, more than 90% of primary school students receive a variety of tutoring after class, which is an incredibly large demand group market. In sinking cities such as the Third and Fourth Lines, parents and children are also affected by online education to varying degrees and are beginning to accept this new educational model.</a:t>
            </a:r>
            <a:endParaRPr lang="en-CN" dirty="0"/>
          </a:p>
        </p:txBody>
      </p:sp>
    </p:spTree>
    <p:extLst>
      <p:ext uri="{BB962C8B-B14F-4D97-AF65-F5344CB8AC3E}">
        <p14:creationId xmlns:p14="http://schemas.microsoft.com/office/powerpoint/2010/main" val="2822626615"/>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38FAAE-C613-C548-B4DD-387AA986AB4F}"/>
              </a:ext>
            </a:extLst>
          </p:cNvPr>
          <p:cNvSpPr>
            <a:spLocks noGrp="1"/>
          </p:cNvSpPr>
          <p:nvPr>
            <p:ph type="title"/>
          </p:nvPr>
        </p:nvSpPr>
        <p:spPr/>
        <p:txBody>
          <a:bodyPr/>
          <a:lstStyle/>
          <a:p>
            <a:r>
              <a:rPr lang="en-US" altLang="zh-CN" dirty="0"/>
              <a:t>The</a:t>
            </a:r>
            <a:r>
              <a:rPr lang="zh-CN" altLang="en-US" dirty="0"/>
              <a:t> </a:t>
            </a:r>
            <a:r>
              <a:rPr lang="en-US" altLang="zh-CN" dirty="0"/>
              <a:t>‘out</a:t>
            </a:r>
            <a:r>
              <a:rPr lang="zh-CN" altLang="en-US" dirty="0"/>
              <a:t> </a:t>
            </a:r>
            <a:r>
              <a:rPr lang="en-US" altLang="zh-CN" dirty="0"/>
              <a:t>of</a:t>
            </a:r>
            <a:r>
              <a:rPr lang="zh-CN" altLang="en-US" dirty="0"/>
              <a:t> </a:t>
            </a:r>
            <a:r>
              <a:rPr lang="en-US" altLang="zh-CN" dirty="0"/>
              <a:t>school</a:t>
            </a:r>
            <a:r>
              <a:rPr lang="zh-CN" altLang="en-US" dirty="0"/>
              <a:t> </a:t>
            </a:r>
            <a:r>
              <a:rPr lang="en-US" altLang="zh-CN" dirty="0"/>
              <a:t>education’</a:t>
            </a:r>
            <a:r>
              <a:rPr lang="zh-CN" altLang="en-US" dirty="0"/>
              <a:t> </a:t>
            </a:r>
            <a:r>
              <a:rPr lang="en-US" altLang="zh-CN" dirty="0"/>
              <a:t>phenomena</a:t>
            </a:r>
            <a:endParaRPr lang="en-CN" dirty="0"/>
          </a:p>
        </p:txBody>
      </p:sp>
      <p:sp>
        <p:nvSpPr>
          <p:cNvPr id="3" name="Content Placeholder 2">
            <a:extLst>
              <a:ext uri="{FF2B5EF4-FFF2-40B4-BE49-F238E27FC236}">
                <a16:creationId xmlns:a16="http://schemas.microsoft.com/office/drawing/2014/main" id="{AF212FAD-41D9-2D4F-9C7D-7EF211F41A18}"/>
              </a:ext>
            </a:extLst>
          </p:cNvPr>
          <p:cNvSpPr>
            <a:spLocks noGrp="1"/>
          </p:cNvSpPr>
          <p:nvPr>
            <p:ph idx="1"/>
          </p:nvPr>
        </p:nvSpPr>
        <p:spPr>
          <a:xfrm>
            <a:off x="1251678" y="2286000"/>
            <a:ext cx="10178322" cy="4409089"/>
          </a:xfrm>
        </p:spPr>
        <p:txBody>
          <a:bodyPr>
            <a:normAutofit fontScale="70000" lnSpcReduction="20000"/>
          </a:bodyPr>
          <a:lstStyle/>
          <a:p>
            <a:pPr marL="0" indent="0">
              <a:buNone/>
            </a:pPr>
            <a:r>
              <a:rPr lang="en-US" dirty="0"/>
              <a:t>There is a great demand for extra-curricular education and training in primary and secondary schools. In 2019, there were 10,561.24 million primary school students in China, an increase of 2.2198 million, or 2.15 percent, over the previous year. There were 48.2714 million students in junior high schools, an increase of 1.7455 million, or 3.75 percent, over the previous year. There were 3,994.9 million students in high schools, an increase of 602.3 million, or 1.53 percent, over the previous year. There is a big gap between the number of high school students enrolled in the country and the actual number of junior high school graduates, and the competition in the college entrance examination is fierce. With the increase of competitive pressure in the college entrance examination, the number of students participating in extracurricular training is increasing exponentially;</a:t>
            </a:r>
          </a:p>
          <a:p>
            <a:pPr marL="0" indent="0">
              <a:buNone/>
            </a:pPr>
            <a:endParaRPr lang="en-US" dirty="0"/>
          </a:p>
          <a:p>
            <a:pPr marL="0" indent="0">
              <a:buNone/>
            </a:pPr>
            <a:r>
              <a:rPr lang="en-US" dirty="0"/>
              <a:t>Chinese parents </a:t>
            </a:r>
            <a:r>
              <a:rPr lang="en-US" altLang="zh-CN" dirty="0"/>
              <a:t>are</a:t>
            </a:r>
            <a:r>
              <a:rPr lang="zh-CN" altLang="en-US" dirty="0"/>
              <a:t> </a:t>
            </a:r>
            <a:r>
              <a:rPr lang="en-US" altLang="zh-CN" dirty="0"/>
              <a:t>quire</a:t>
            </a:r>
            <a:r>
              <a:rPr lang="zh-CN" altLang="en-US" dirty="0"/>
              <a:t> </a:t>
            </a:r>
            <a:r>
              <a:rPr lang="en-US" altLang="zh-CN" dirty="0"/>
              <a:t>generous</a:t>
            </a:r>
            <a:r>
              <a:rPr lang="zh-CN" altLang="en-US" dirty="0"/>
              <a:t> </a:t>
            </a:r>
            <a:r>
              <a:rPr lang="en-US" dirty="0"/>
              <a:t>in their children's education investment</a:t>
            </a:r>
            <a:r>
              <a:rPr lang="en-US" altLang="zh-CN" dirty="0"/>
              <a:t>.</a:t>
            </a:r>
            <a:r>
              <a:rPr lang="en-US" dirty="0"/>
              <a:t> According to the 2019 Domestic Household Children's Education Investment Survey released in the future, the annual expenditure on family children's education is mainly concentrated in the range of 12,000-24,000 yuan and 24,000-36,000 yuan, accounting for 22.4% and 21.7%, respectively. 38.8 per cent of the households surveyed spent 2-3 per cent of their family's annual household income on their children's out-of-school education and development. The participation rate of out-of-school education in primary and secondary school students is over 40%. Intense competition and the country's talent selection mechanism have stimulated the need for parents to allow their children to attend extracurricular training. In some large and medium-sized cities, about 70% of primary school students and nearly half of middle school students take advantage of the two-day break to participate in tutoring.</a:t>
            </a:r>
            <a:endParaRPr lang="en-CN" dirty="0"/>
          </a:p>
        </p:txBody>
      </p:sp>
    </p:spTree>
    <p:extLst>
      <p:ext uri="{BB962C8B-B14F-4D97-AF65-F5344CB8AC3E}">
        <p14:creationId xmlns:p14="http://schemas.microsoft.com/office/powerpoint/2010/main" val="425514749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38FAAE-C613-C548-B4DD-387AA986AB4F}"/>
              </a:ext>
            </a:extLst>
          </p:cNvPr>
          <p:cNvSpPr>
            <a:spLocks noGrp="1"/>
          </p:cNvSpPr>
          <p:nvPr>
            <p:ph type="title"/>
          </p:nvPr>
        </p:nvSpPr>
        <p:spPr/>
        <p:txBody>
          <a:bodyPr/>
          <a:lstStyle/>
          <a:p>
            <a:r>
              <a:rPr lang="en-US" altLang="zh-CN" dirty="0"/>
              <a:t>The</a:t>
            </a:r>
            <a:r>
              <a:rPr lang="zh-CN" altLang="en-US" dirty="0"/>
              <a:t> </a:t>
            </a:r>
            <a:r>
              <a:rPr lang="en-US" altLang="zh-CN" dirty="0"/>
              <a:t>‘out</a:t>
            </a:r>
            <a:r>
              <a:rPr lang="zh-CN" altLang="en-US" dirty="0"/>
              <a:t> </a:t>
            </a:r>
            <a:r>
              <a:rPr lang="en-US" altLang="zh-CN" dirty="0"/>
              <a:t>of</a:t>
            </a:r>
            <a:r>
              <a:rPr lang="zh-CN" altLang="en-US" dirty="0"/>
              <a:t> </a:t>
            </a:r>
            <a:r>
              <a:rPr lang="en-US" altLang="zh-CN" dirty="0"/>
              <a:t>school</a:t>
            </a:r>
            <a:r>
              <a:rPr lang="zh-CN" altLang="en-US" dirty="0"/>
              <a:t> </a:t>
            </a:r>
            <a:r>
              <a:rPr lang="en-US" altLang="zh-CN" dirty="0"/>
              <a:t>education’</a:t>
            </a:r>
            <a:r>
              <a:rPr lang="zh-CN" altLang="en-US" dirty="0"/>
              <a:t> </a:t>
            </a:r>
            <a:r>
              <a:rPr lang="en-US" altLang="zh-CN" dirty="0"/>
              <a:t>phenomena</a:t>
            </a:r>
            <a:endParaRPr lang="en-CN" dirty="0"/>
          </a:p>
        </p:txBody>
      </p:sp>
      <p:sp>
        <p:nvSpPr>
          <p:cNvPr id="3" name="Content Placeholder 2">
            <a:extLst>
              <a:ext uri="{FF2B5EF4-FFF2-40B4-BE49-F238E27FC236}">
                <a16:creationId xmlns:a16="http://schemas.microsoft.com/office/drawing/2014/main" id="{AF212FAD-41D9-2D4F-9C7D-7EF211F41A18}"/>
              </a:ext>
            </a:extLst>
          </p:cNvPr>
          <p:cNvSpPr>
            <a:spLocks noGrp="1"/>
          </p:cNvSpPr>
          <p:nvPr>
            <p:ph idx="1"/>
          </p:nvPr>
        </p:nvSpPr>
        <p:spPr>
          <a:xfrm>
            <a:off x="1178105" y="2307022"/>
            <a:ext cx="10178322" cy="4093778"/>
          </a:xfrm>
        </p:spPr>
        <p:txBody>
          <a:bodyPr>
            <a:normAutofit fontScale="70000" lnSpcReduction="20000"/>
          </a:bodyPr>
          <a:lstStyle/>
          <a:p>
            <a:pPr marL="0" indent="0">
              <a:buNone/>
            </a:pPr>
            <a:r>
              <a:rPr lang="en-US" dirty="0"/>
              <a:t>In recent years, public opinion on extracurricular training institutions to increase the burden of students increasingly loud, the education sector to strengthen supervision of the call is also a wave higher than a wave. On the one hand, too heavy a curriculum encroaches on children too much leisure time, on the other hand, after-school remedial classes bring great financial pressure and accompany their children to work in class, so that parents physically and mentally exhausted.</a:t>
            </a:r>
          </a:p>
          <a:p>
            <a:pPr marL="0" indent="0">
              <a:buNone/>
            </a:pPr>
            <a:endParaRPr lang="en-US" dirty="0"/>
          </a:p>
          <a:p>
            <a:pPr marL="0" indent="0">
              <a:buNone/>
            </a:pPr>
            <a:r>
              <a:rPr lang="en-US" dirty="0"/>
              <a:t>Since the second half of </a:t>
            </a:r>
            <a:r>
              <a:rPr lang="en-US" altLang="zh-CN" dirty="0"/>
              <a:t>2017</a:t>
            </a:r>
            <a:r>
              <a:rPr lang="en-US" dirty="0"/>
              <a:t>, </a:t>
            </a:r>
            <a:r>
              <a:rPr lang="en-US" altLang="zh-CN" dirty="0"/>
              <a:t>S</a:t>
            </a:r>
            <a:r>
              <a:rPr lang="en-US" dirty="0"/>
              <a:t>hanghai's education and training institutions have been officially launched. After mapping more than 7,000 training institutions in the city, it was found that there are only more than 2000 private training institutions with full licenses in Shanghai, more than 3,200 with business licenses but no educational and training qualifications, and more than 1,300 without licenses. </a:t>
            </a:r>
          </a:p>
          <a:p>
            <a:pPr marL="0" indent="0">
              <a:buNone/>
            </a:pPr>
            <a:endParaRPr lang="en-US" dirty="0"/>
          </a:p>
          <a:p>
            <a:pPr marL="0" indent="0">
              <a:buNone/>
            </a:pPr>
            <a:r>
              <a:rPr lang="en-US" dirty="0"/>
              <a:t>After </a:t>
            </a:r>
            <a:r>
              <a:rPr lang="en-US" dirty="0" err="1"/>
              <a:t>shuting</a:t>
            </a:r>
            <a:r>
              <a:rPr lang="en-US" dirty="0"/>
              <a:t> down and banning a number of undocumented and undocumented training institutions, Shanghai has introduced management measures for private training institutions and cracked down on all kinds of cup competitions hosted by training institutions. At the time, many saw Shanghai's combination as a regulatory cap for local governments, but a few months later, a wave of regulation swept the country.</a:t>
            </a:r>
            <a:endParaRPr lang="en-CN" dirty="0"/>
          </a:p>
        </p:txBody>
      </p:sp>
    </p:spTree>
    <p:extLst>
      <p:ext uri="{BB962C8B-B14F-4D97-AF65-F5344CB8AC3E}">
        <p14:creationId xmlns:p14="http://schemas.microsoft.com/office/powerpoint/2010/main" val="389966169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38FAAE-C613-C548-B4DD-387AA986AB4F}"/>
              </a:ext>
            </a:extLst>
          </p:cNvPr>
          <p:cNvSpPr>
            <a:spLocks noGrp="1"/>
          </p:cNvSpPr>
          <p:nvPr>
            <p:ph type="title"/>
          </p:nvPr>
        </p:nvSpPr>
        <p:spPr/>
        <p:txBody>
          <a:bodyPr/>
          <a:lstStyle/>
          <a:p>
            <a:r>
              <a:rPr lang="en-US" altLang="zh-CN" dirty="0"/>
              <a:t>The</a:t>
            </a:r>
            <a:r>
              <a:rPr lang="zh-CN" altLang="en-US" dirty="0"/>
              <a:t> </a:t>
            </a:r>
            <a:r>
              <a:rPr lang="en-US" altLang="zh-CN" dirty="0"/>
              <a:t>‘out</a:t>
            </a:r>
            <a:r>
              <a:rPr lang="zh-CN" altLang="en-US" dirty="0"/>
              <a:t> </a:t>
            </a:r>
            <a:r>
              <a:rPr lang="en-US" altLang="zh-CN" dirty="0"/>
              <a:t>of</a:t>
            </a:r>
            <a:r>
              <a:rPr lang="zh-CN" altLang="en-US" dirty="0"/>
              <a:t> </a:t>
            </a:r>
            <a:r>
              <a:rPr lang="en-US" altLang="zh-CN" dirty="0"/>
              <a:t>school</a:t>
            </a:r>
            <a:r>
              <a:rPr lang="zh-CN" altLang="en-US" dirty="0"/>
              <a:t> </a:t>
            </a:r>
            <a:r>
              <a:rPr lang="en-US" altLang="zh-CN" dirty="0"/>
              <a:t>education’</a:t>
            </a:r>
            <a:r>
              <a:rPr lang="zh-CN" altLang="en-US" dirty="0"/>
              <a:t> </a:t>
            </a:r>
            <a:r>
              <a:rPr lang="en-US" altLang="zh-CN" dirty="0"/>
              <a:t>phenomena</a:t>
            </a:r>
            <a:endParaRPr lang="en-CN" dirty="0"/>
          </a:p>
        </p:txBody>
      </p:sp>
      <p:sp>
        <p:nvSpPr>
          <p:cNvPr id="3" name="Content Placeholder 2">
            <a:extLst>
              <a:ext uri="{FF2B5EF4-FFF2-40B4-BE49-F238E27FC236}">
                <a16:creationId xmlns:a16="http://schemas.microsoft.com/office/drawing/2014/main" id="{AF212FAD-41D9-2D4F-9C7D-7EF211F41A18}"/>
              </a:ext>
            </a:extLst>
          </p:cNvPr>
          <p:cNvSpPr>
            <a:spLocks noGrp="1"/>
          </p:cNvSpPr>
          <p:nvPr>
            <p:ph idx="1"/>
          </p:nvPr>
        </p:nvSpPr>
        <p:spPr/>
        <p:txBody>
          <a:bodyPr>
            <a:normAutofit fontScale="85000" lnSpcReduction="20000"/>
          </a:bodyPr>
          <a:lstStyle/>
          <a:p>
            <a:pPr marL="0" indent="0">
              <a:buNone/>
            </a:pPr>
            <a:r>
              <a:rPr lang="en-US" dirty="0"/>
              <a:t>The four </a:t>
            </a:r>
            <a:r>
              <a:rPr lang="en-US" altLang="zh-CN" dirty="0"/>
              <a:t>chao</a:t>
            </a:r>
            <a:r>
              <a:rPr lang="en-US" dirty="0"/>
              <a:t>s</a:t>
            </a:r>
            <a:r>
              <a:rPr lang="zh-CN" altLang="en-US" dirty="0"/>
              <a:t> </a:t>
            </a:r>
            <a:r>
              <a:rPr lang="en-US" dirty="0"/>
              <a:t>behind the boom in the education and training industry</a:t>
            </a:r>
            <a:r>
              <a:rPr lang="en-US" altLang="zh-CN" dirty="0"/>
              <a:t>:</a:t>
            </a:r>
          </a:p>
          <a:p>
            <a:pPr marL="0" indent="0">
              <a:buNone/>
            </a:pPr>
            <a:endParaRPr lang="en-US" dirty="0"/>
          </a:p>
          <a:p>
            <a:pPr marL="457200" indent="-457200">
              <a:buAutoNum type="arabicPeriod"/>
            </a:pPr>
            <a:r>
              <a:rPr lang="en-US" altLang="zh-CN" dirty="0"/>
              <a:t>Over-propaganda, false promises.</a:t>
            </a:r>
          </a:p>
          <a:p>
            <a:pPr marL="457200" indent="-457200">
              <a:buAutoNum type="arabicPeriod"/>
            </a:pPr>
            <a:r>
              <a:rPr lang="en-US" altLang="zh-CN" dirty="0"/>
              <a:t>Uneven</a:t>
            </a:r>
            <a:r>
              <a:rPr lang="zh-CN" altLang="en-US" dirty="0"/>
              <a:t> </a:t>
            </a:r>
            <a:r>
              <a:rPr lang="en-US" altLang="zh-CN" dirty="0"/>
              <a:t>teaching</a:t>
            </a:r>
            <a:r>
              <a:rPr lang="zh-CN" altLang="en-US" dirty="0"/>
              <a:t> </a:t>
            </a:r>
            <a:r>
              <a:rPr lang="en-US" altLang="zh-CN" dirty="0"/>
              <a:t>quality</a:t>
            </a:r>
            <a:r>
              <a:rPr lang="zh-CN" altLang="en-US" dirty="0"/>
              <a:t> </a:t>
            </a:r>
            <a:r>
              <a:rPr lang="en-US" altLang="zh-CN" dirty="0"/>
              <a:t>and</a:t>
            </a:r>
            <a:r>
              <a:rPr lang="zh-CN" altLang="en-US" dirty="0"/>
              <a:t> </a:t>
            </a:r>
            <a:r>
              <a:rPr lang="en-US" altLang="zh-CN" dirty="0"/>
              <a:t>teaching</a:t>
            </a:r>
            <a:r>
              <a:rPr lang="zh-CN" altLang="en-US" dirty="0"/>
              <a:t> </a:t>
            </a:r>
            <a:r>
              <a:rPr lang="en-US" altLang="zh-CN" dirty="0"/>
              <a:t>staff</a:t>
            </a:r>
          </a:p>
          <a:p>
            <a:pPr marL="457200" indent="-457200">
              <a:buAutoNum type="arabicPeriod"/>
            </a:pPr>
            <a:r>
              <a:rPr lang="en-US" altLang="zh-CN" dirty="0"/>
              <a:t>Constant</a:t>
            </a:r>
            <a:r>
              <a:rPr lang="zh-CN" altLang="en-US" dirty="0"/>
              <a:t> </a:t>
            </a:r>
            <a:r>
              <a:rPr lang="en-US" altLang="zh-CN" dirty="0"/>
              <a:t>cutthroat</a:t>
            </a:r>
            <a:r>
              <a:rPr lang="zh-CN" altLang="en-US" dirty="0"/>
              <a:t> </a:t>
            </a:r>
            <a:r>
              <a:rPr lang="en-US" altLang="zh-CN" dirty="0"/>
              <a:t>competition</a:t>
            </a:r>
          </a:p>
          <a:p>
            <a:pPr marL="457200" indent="-457200">
              <a:buAutoNum type="arabicPeriod"/>
            </a:pPr>
            <a:r>
              <a:rPr lang="en-US" altLang="zh-CN" dirty="0"/>
              <a:t>Out-of-control</a:t>
            </a:r>
            <a:r>
              <a:rPr lang="zh-CN" altLang="en-US" dirty="0"/>
              <a:t> </a:t>
            </a:r>
            <a:r>
              <a:rPr lang="en-US" altLang="zh-CN" dirty="0"/>
              <a:t>management</a:t>
            </a:r>
            <a:r>
              <a:rPr lang="zh-CN" altLang="en-US" dirty="0"/>
              <a:t> </a:t>
            </a:r>
            <a:r>
              <a:rPr lang="en-US" altLang="zh-CN" dirty="0"/>
              <a:t>in</a:t>
            </a:r>
            <a:r>
              <a:rPr lang="zh-CN" altLang="en-US" dirty="0"/>
              <a:t> </a:t>
            </a:r>
            <a:r>
              <a:rPr lang="en-US" altLang="zh-CN" dirty="0"/>
              <a:t>second</a:t>
            </a:r>
            <a:r>
              <a:rPr lang="zh-CN" altLang="en-US" dirty="0"/>
              <a:t> </a:t>
            </a:r>
            <a:r>
              <a:rPr lang="en-US" altLang="zh-CN" dirty="0"/>
              <a:t>and</a:t>
            </a:r>
            <a:r>
              <a:rPr lang="zh-CN" altLang="en-US" dirty="0"/>
              <a:t> </a:t>
            </a:r>
            <a:r>
              <a:rPr lang="en-US" altLang="zh-CN" dirty="0"/>
              <a:t>third</a:t>
            </a:r>
            <a:r>
              <a:rPr lang="zh-CN" altLang="en-US" dirty="0"/>
              <a:t> </a:t>
            </a:r>
            <a:r>
              <a:rPr lang="en-US" altLang="zh-CN" dirty="0"/>
              <a:t>their</a:t>
            </a:r>
            <a:r>
              <a:rPr lang="zh-CN" altLang="en-US" dirty="0"/>
              <a:t> </a:t>
            </a:r>
            <a:r>
              <a:rPr lang="en-US" altLang="zh-CN" dirty="0"/>
              <a:t>cities</a:t>
            </a:r>
            <a:r>
              <a:rPr lang="zh-CN" altLang="en-US" dirty="0"/>
              <a:t> </a:t>
            </a:r>
            <a:r>
              <a:rPr lang="en-US" altLang="zh-CN" dirty="0"/>
              <a:t>and</a:t>
            </a:r>
            <a:r>
              <a:rPr lang="zh-CN" altLang="en-US" dirty="0"/>
              <a:t> </a:t>
            </a:r>
            <a:r>
              <a:rPr lang="en-US" altLang="zh-CN" dirty="0"/>
              <a:t>rural</a:t>
            </a:r>
            <a:r>
              <a:rPr lang="zh-CN" altLang="en-US" dirty="0"/>
              <a:t> </a:t>
            </a:r>
            <a:r>
              <a:rPr lang="en-US" altLang="zh-CN" dirty="0"/>
              <a:t>area</a:t>
            </a:r>
          </a:p>
          <a:p>
            <a:pPr marL="457200" indent="-457200">
              <a:buAutoNum type="arabicPeriod"/>
            </a:pPr>
            <a:r>
              <a:rPr lang="en-US" dirty="0"/>
              <a:t>Public school teachers part-time after-school this is illegal operation, the education department expressly prohibited. However, in practice, some educational and training institutions are playing the first-line teacher card, supervision has almost become blank.</a:t>
            </a:r>
          </a:p>
          <a:p>
            <a:pPr marL="0" indent="0">
              <a:buNone/>
            </a:pPr>
            <a:endParaRPr lang="en-CN" dirty="0"/>
          </a:p>
        </p:txBody>
      </p:sp>
    </p:spTree>
    <p:extLst>
      <p:ext uri="{BB962C8B-B14F-4D97-AF65-F5344CB8AC3E}">
        <p14:creationId xmlns:p14="http://schemas.microsoft.com/office/powerpoint/2010/main" val="198663287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38FAAE-C613-C548-B4DD-387AA986AB4F}"/>
              </a:ext>
            </a:extLst>
          </p:cNvPr>
          <p:cNvSpPr>
            <a:spLocks noGrp="1"/>
          </p:cNvSpPr>
          <p:nvPr>
            <p:ph type="title"/>
          </p:nvPr>
        </p:nvSpPr>
        <p:spPr/>
        <p:txBody>
          <a:bodyPr/>
          <a:lstStyle/>
          <a:p>
            <a:r>
              <a:rPr lang="en-US" altLang="zh-CN" dirty="0"/>
              <a:t>The</a:t>
            </a:r>
            <a:r>
              <a:rPr lang="zh-CN" altLang="en-US" dirty="0"/>
              <a:t> </a:t>
            </a:r>
            <a:r>
              <a:rPr lang="en-US" altLang="zh-CN" dirty="0"/>
              <a:t>‘out</a:t>
            </a:r>
            <a:r>
              <a:rPr lang="zh-CN" altLang="en-US" dirty="0"/>
              <a:t> </a:t>
            </a:r>
            <a:r>
              <a:rPr lang="en-US" altLang="zh-CN" dirty="0"/>
              <a:t>of</a:t>
            </a:r>
            <a:r>
              <a:rPr lang="zh-CN" altLang="en-US" dirty="0"/>
              <a:t> </a:t>
            </a:r>
            <a:r>
              <a:rPr lang="en-US" altLang="zh-CN" dirty="0"/>
              <a:t>school</a:t>
            </a:r>
            <a:r>
              <a:rPr lang="zh-CN" altLang="en-US" dirty="0"/>
              <a:t> </a:t>
            </a:r>
            <a:r>
              <a:rPr lang="en-US" altLang="zh-CN" dirty="0"/>
              <a:t>education’</a:t>
            </a:r>
            <a:r>
              <a:rPr lang="zh-CN" altLang="en-US" dirty="0"/>
              <a:t> </a:t>
            </a:r>
            <a:r>
              <a:rPr lang="en-US" altLang="zh-CN" dirty="0"/>
              <a:t>phenomena</a:t>
            </a:r>
            <a:endParaRPr lang="en-CN" dirty="0"/>
          </a:p>
        </p:txBody>
      </p:sp>
      <p:sp>
        <p:nvSpPr>
          <p:cNvPr id="3" name="Content Placeholder 2">
            <a:extLst>
              <a:ext uri="{FF2B5EF4-FFF2-40B4-BE49-F238E27FC236}">
                <a16:creationId xmlns:a16="http://schemas.microsoft.com/office/drawing/2014/main" id="{AF212FAD-41D9-2D4F-9C7D-7EF211F41A18}"/>
              </a:ext>
            </a:extLst>
          </p:cNvPr>
          <p:cNvSpPr>
            <a:spLocks noGrp="1"/>
          </p:cNvSpPr>
          <p:nvPr>
            <p:ph idx="1"/>
          </p:nvPr>
        </p:nvSpPr>
        <p:spPr/>
        <p:txBody>
          <a:bodyPr>
            <a:normAutofit fontScale="55000" lnSpcReduction="20000"/>
          </a:bodyPr>
          <a:lstStyle/>
          <a:p>
            <a:pPr marL="0" indent="0">
              <a:buNone/>
            </a:pPr>
            <a:r>
              <a:rPr lang="en-US" dirty="0"/>
              <a:t>Shadow education</a:t>
            </a:r>
          </a:p>
          <a:p>
            <a:pPr marL="0" indent="0">
              <a:buNone/>
            </a:pPr>
            <a:endParaRPr lang="en-US" dirty="0"/>
          </a:p>
          <a:p>
            <a:pPr marL="0" indent="0">
              <a:buNone/>
            </a:pPr>
            <a:r>
              <a:rPr lang="en-US" dirty="0"/>
              <a:t>The suspension of the Olympic</a:t>
            </a:r>
            <a:r>
              <a:rPr lang="zh-CN" altLang="en-US" dirty="0"/>
              <a:t> </a:t>
            </a:r>
            <a:r>
              <a:rPr lang="en-US" altLang="zh-CN" dirty="0"/>
              <a:t>Mathematics</a:t>
            </a:r>
            <a:r>
              <a:rPr lang="en-US" dirty="0"/>
              <a:t> competition did not stop Cui </a:t>
            </a:r>
            <a:r>
              <a:rPr lang="en-US" dirty="0" err="1"/>
              <a:t>Xiuling's</a:t>
            </a:r>
            <a:r>
              <a:rPr lang="en-US" dirty="0"/>
              <a:t> impulse to report for the class. She lives and works in a third-tier city in Fujian, and her children are about to face a small rise. The quality of education in local secondary schools is seriously </a:t>
            </a:r>
            <a:r>
              <a:rPr lang="en-US" dirty="0" err="1"/>
              <a:t>unearing</a:t>
            </a:r>
            <a:r>
              <a:rPr lang="en-US" dirty="0"/>
              <a:t>, with nearly half of the students admitted to the city's best high schools each year coming from a privately run secondary school in the city. The middle school is also in hot demand every year, with a recruitment ratio of nearly 10:1. </a:t>
            </a:r>
          </a:p>
          <a:p>
            <a:pPr marL="0" indent="0">
              <a:buNone/>
            </a:pPr>
            <a:endParaRPr lang="en-US" dirty="0"/>
          </a:p>
          <a:p>
            <a:pPr marL="0" indent="0">
              <a:buNone/>
            </a:pPr>
            <a:r>
              <a:rPr lang="en-US" dirty="0"/>
              <a:t>Cui </a:t>
            </a:r>
            <a:r>
              <a:rPr lang="en-US" dirty="0" err="1"/>
              <a:t>Xiuling</a:t>
            </a:r>
            <a:r>
              <a:rPr lang="en-US" dirty="0"/>
              <a:t> heard from colleagues who have children here, because the education department prohibits the holding of entrance examination, the school takes the form of interview enrollment, but the interview assessment content is no different from the nature of the written test, the math part is still in primary school Olympic number entitled main, just do not allow the pen count writing. In order to get the child through the interview, Cui </a:t>
            </a:r>
            <a:r>
              <a:rPr lang="en-US" dirty="0" err="1"/>
              <a:t>Xiuling</a:t>
            </a:r>
            <a:r>
              <a:rPr lang="en-US" dirty="0"/>
              <a:t> is recently looking around for suitable Olympic training courses. </a:t>
            </a:r>
          </a:p>
          <a:p>
            <a:pPr marL="0" indent="0">
              <a:buNone/>
            </a:pPr>
            <a:endParaRPr lang="en-US" dirty="0"/>
          </a:p>
          <a:p>
            <a:pPr marL="0" indent="0">
              <a:buNone/>
            </a:pPr>
            <a:r>
              <a:rPr lang="en-US" dirty="0"/>
              <a:t>"Although the school interview should not examine the </a:t>
            </a:r>
            <a:r>
              <a:rPr lang="en-US" dirty="0" err="1"/>
              <a:t>olympic</a:t>
            </a:r>
            <a:r>
              <a:rPr lang="en-US" dirty="0"/>
              <a:t> questions, but as a parent, this practice can also be understood. The knowledge in class is too basic, the school in order to screen the assessment, the Olympic questions as a tool to distinguish between high-quality students. "In her opinion, even without the Olympic numbers, there may be other selection tools. </a:t>
            </a:r>
          </a:p>
          <a:p>
            <a:pPr marL="0" indent="0">
              <a:buNone/>
            </a:pPr>
            <a:endParaRPr lang="en-US" dirty="0"/>
          </a:p>
        </p:txBody>
      </p:sp>
    </p:spTree>
    <p:extLst>
      <p:ext uri="{BB962C8B-B14F-4D97-AF65-F5344CB8AC3E}">
        <p14:creationId xmlns:p14="http://schemas.microsoft.com/office/powerpoint/2010/main" val="45770674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38FAAE-C613-C548-B4DD-387AA986AB4F}"/>
              </a:ext>
            </a:extLst>
          </p:cNvPr>
          <p:cNvSpPr>
            <a:spLocks noGrp="1"/>
          </p:cNvSpPr>
          <p:nvPr>
            <p:ph type="title"/>
          </p:nvPr>
        </p:nvSpPr>
        <p:spPr/>
        <p:txBody>
          <a:bodyPr/>
          <a:lstStyle/>
          <a:p>
            <a:r>
              <a:rPr lang="en-US" altLang="zh-CN" dirty="0"/>
              <a:t>The</a:t>
            </a:r>
            <a:r>
              <a:rPr lang="zh-CN" altLang="en-US" dirty="0"/>
              <a:t> </a:t>
            </a:r>
            <a:r>
              <a:rPr lang="en-US" altLang="zh-CN" dirty="0"/>
              <a:t>‘out</a:t>
            </a:r>
            <a:r>
              <a:rPr lang="zh-CN" altLang="en-US" dirty="0"/>
              <a:t> </a:t>
            </a:r>
            <a:r>
              <a:rPr lang="en-US" altLang="zh-CN" dirty="0"/>
              <a:t>of</a:t>
            </a:r>
            <a:r>
              <a:rPr lang="zh-CN" altLang="en-US" dirty="0"/>
              <a:t> </a:t>
            </a:r>
            <a:r>
              <a:rPr lang="en-US" altLang="zh-CN" dirty="0"/>
              <a:t>school</a:t>
            </a:r>
            <a:r>
              <a:rPr lang="zh-CN" altLang="en-US" dirty="0"/>
              <a:t> </a:t>
            </a:r>
            <a:r>
              <a:rPr lang="en-US" altLang="zh-CN" dirty="0"/>
              <a:t>education’</a:t>
            </a:r>
            <a:r>
              <a:rPr lang="zh-CN" altLang="en-US" dirty="0"/>
              <a:t> </a:t>
            </a:r>
            <a:r>
              <a:rPr lang="en-US" altLang="zh-CN" dirty="0"/>
              <a:t>phenomena</a:t>
            </a:r>
            <a:endParaRPr lang="en-CN" dirty="0"/>
          </a:p>
        </p:txBody>
      </p:sp>
      <p:sp>
        <p:nvSpPr>
          <p:cNvPr id="3" name="Content Placeholder 2">
            <a:extLst>
              <a:ext uri="{FF2B5EF4-FFF2-40B4-BE49-F238E27FC236}">
                <a16:creationId xmlns:a16="http://schemas.microsoft.com/office/drawing/2014/main" id="{AF212FAD-41D9-2D4F-9C7D-7EF211F41A18}"/>
              </a:ext>
            </a:extLst>
          </p:cNvPr>
          <p:cNvSpPr>
            <a:spLocks noGrp="1"/>
          </p:cNvSpPr>
          <p:nvPr>
            <p:ph idx="1"/>
          </p:nvPr>
        </p:nvSpPr>
        <p:spPr/>
        <p:txBody>
          <a:bodyPr>
            <a:normAutofit fontScale="62500" lnSpcReduction="20000"/>
          </a:bodyPr>
          <a:lstStyle/>
          <a:p>
            <a:pPr marL="0" indent="0">
              <a:buNone/>
            </a:pPr>
            <a:r>
              <a:rPr lang="en-US" dirty="0"/>
              <a:t>The school's entrance examination system is the baton of parents' extracurricular reporting classes, and the parents' demand for "pulling high" provides a constant impetus for the training institutions to teach super-standards. "Which parents do not want their children's grades to go further, test the class of 30 hope into the top five, test the top five hope into the forefront of grade. Although it is not allowed to advance the teaching, but the content of each lesson is the teacher's own grasp, even if the education department submitted the curriculum, the lecture is still as follows. Zhong Li said. </a:t>
            </a:r>
          </a:p>
          <a:p>
            <a:pPr marL="0" indent="0">
              <a:buNone/>
            </a:pPr>
            <a:endParaRPr lang="en-US" dirty="0"/>
          </a:p>
          <a:p>
            <a:pPr marL="0" indent="0">
              <a:buNone/>
            </a:pPr>
            <a:r>
              <a:rPr lang="en-US" dirty="0"/>
              <a:t>Extracurricular remedial work is like a shadow, swaying before and after school education, and forming a subject education model that exceeds curriculum standards and school progress. Parents' "snatching" psychology, so that extracurricular remedial work can continue to grow momentum, expand the scale, and reverse to parents, children wear test-taker shackles, and even let education into the "school burden reduction, school plus negative" cycle. </a:t>
            </a:r>
          </a:p>
          <a:p>
            <a:pPr marL="0" indent="0">
              <a:buNone/>
            </a:pPr>
            <a:endParaRPr lang="en-US" dirty="0"/>
          </a:p>
          <a:p>
            <a:pPr marL="0" indent="0">
              <a:buNone/>
            </a:pPr>
            <a:r>
              <a:rPr lang="en-US" dirty="0"/>
              <a:t>According to the latest survey data from Peking University's Institute of Education and Finance, the total participation rate of after-school remedial work for students in the basic education stage in China in 2017 was 47.2%, estimating the overall size of the country's out-of-school education industry at about 458.5 billion yuan.</a:t>
            </a:r>
            <a:endParaRPr lang="en-CN" dirty="0"/>
          </a:p>
          <a:p>
            <a:pPr marL="0" indent="0">
              <a:buNone/>
            </a:pPr>
            <a:endParaRPr lang="en-CN" dirty="0"/>
          </a:p>
        </p:txBody>
      </p:sp>
    </p:spTree>
    <p:extLst>
      <p:ext uri="{BB962C8B-B14F-4D97-AF65-F5344CB8AC3E}">
        <p14:creationId xmlns:p14="http://schemas.microsoft.com/office/powerpoint/2010/main" val="1764411681"/>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C9CE44-5646-2B4C-93FC-A847ADC34EE0}"/>
              </a:ext>
            </a:extLst>
          </p:cNvPr>
          <p:cNvSpPr>
            <a:spLocks noGrp="1"/>
          </p:cNvSpPr>
          <p:nvPr>
            <p:ph type="title"/>
          </p:nvPr>
        </p:nvSpPr>
        <p:spPr/>
        <p:txBody>
          <a:bodyPr>
            <a:normAutofit fontScale="90000"/>
          </a:bodyPr>
          <a:lstStyle/>
          <a:p>
            <a:r>
              <a:rPr lang="en-US" dirty="0"/>
              <a:t>D</a:t>
            </a:r>
            <a:r>
              <a:rPr lang="en-CN" dirty="0"/>
              <a:t>evelopment</a:t>
            </a:r>
            <a:r>
              <a:rPr lang="zh-CN" altLang="en-US" dirty="0"/>
              <a:t> </a:t>
            </a:r>
            <a:r>
              <a:rPr lang="en-US" altLang="zh-CN" dirty="0"/>
              <a:t>of</a:t>
            </a:r>
            <a:r>
              <a:rPr lang="zh-CN" altLang="en-US" dirty="0"/>
              <a:t> </a:t>
            </a:r>
            <a:r>
              <a:rPr lang="en-US" altLang="zh-CN" dirty="0"/>
              <a:t>payment</a:t>
            </a:r>
            <a:r>
              <a:rPr lang="zh-CN" altLang="en-US" dirty="0"/>
              <a:t> </a:t>
            </a:r>
            <a:r>
              <a:rPr lang="en-US" altLang="zh-CN" dirty="0"/>
              <a:t>method</a:t>
            </a:r>
            <a:r>
              <a:rPr lang="zh-CN" altLang="en-US" dirty="0"/>
              <a:t> </a:t>
            </a:r>
            <a:r>
              <a:rPr lang="en-US" altLang="zh-CN" dirty="0"/>
              <a:t>in</a:t>
            </a:r>
            <a:r>
              <a:rPr lang="zh-CN" altLang="en-US" dirty="0"/>
              <a:t> </a:t>
            </a:r>
            <a:r>
              <a:rPr lang="en-US" altLang="zh-CN" dirty="0"/>
              <a:t>china</a:t>
            </a:r>
            <a:r>
              <a:rPr lang="zh-CN" altLang="en-US" dirty="0"/>
              <a:t> </a:t>
            </a:r>
            <a:r>
              <a:rPr lang="en-US" altLang="zh-CN" dirty="0"/>
              <a:t>and</a:t>
            </a:r>
            <a:r>
              <a:rPr lang="zh-CN" altLang="en-US" dirty="0"/>
              <a:t> </a:t>
            </a:r>
            <a:r>
              <a:rPr lang="en-US" altLang="zh-CN" dirty="0"/>
              <a:t>its</a:t>
            </a:r>
            <a:r>
              <a:rPr lang="zh-CN" altLang="en-US" dirty="0"/>
              <a:t> </a:t>
            </a:r>
            <a:r>
              <a:rPr lang="en-US" altLang="zh-CN" dirty="0"/>
              <a:t>effect</a:t>
            </a:r>
            <a:endParaRPr lang="en-CN" dirty="0"/>
          </a:p>
        </p:txBody>
      </p:sp>
      <p:sp>
        <p:nvSpPr>
          <p:cNvPr id="3" name="Content Placeholder 2">
            <a:extLst>
              <a:ext uri="{FF2B5EF4-FFF2-40B4-BE49-F238E27FC236}">
                <a16:creationId xmlns:a16="http://schemas.microsoft.com/office/drawing/2014/main" id="{E79F302A-AC66-5F4B-975E-F09AA3DBF6BF}"/>
              </a:ext>
            </a:extLst>
          </p:cNvPr>
          <p:cNvSpPr>
            <a:spLocks noGrp="1"/>
          </p:cNvSpPr>
          <p:nvPr>
            <p:ph idx="1"/>
          </p:nvPr>
        </p:nvSpPr>
        <p:spPr/>
        <p:txBody>
          <a:bodyPr>
            <a:normAutofit fontScale="62500" lnSpcReduction="20000"/>
          </a:bodyPr>
          <a:lstStyle/>
          <a:p>
            <a:pPr marL="0" indent="0">
              <a:buNone/>
            </a:pPr>
            <a:r>
              <a:rPr lang="en-CN" b="1" dirty="0"/>
              <a:t>M</a:t>
            </a:r>
            <a:r>
              <a:rPr lang="en-US" altLang="zh-CN" b="1" dirty="0" err="1"/>
              <a:t>obile</a:t>
            </a:r>
            <a:r>
              <a:rPr lang="zh-CN" altLang="en-US" b="1" dirty="0"/>
              <a:t> </a:t>
            </a:r>
            <a:r>
              <a:rPr lang="en-US" altLang="zh-CN" b="1" dirty="0"/>
              <a:t>payment</a:t>
            </a:r>
          </a:p>
          <a:p>
            <a:pPr marL="0" indent="0">
              <a:buNone/>
            </a:pPr>
            <a:endParaRPr lang="en-US" dirty="0"/>
          </a:p>
          <a:p>
            <a:pPr marL="0" indent="0">
              <a:buNone/>
            </a:pPr>
            <a:r>
              <a:rPr lang="en-US" dirty="0"/>
              <a:t>With the development of personal mobile smart terminals, the Internet users' online mode is diverted from the PC side to the mobile side, and the battlefield of major Internet companies has also shifted to the mobile side. But as early as 1999, the earliest mobile payment in China appeared. In 2002, UnionPay launched a mobile SMS payment model. From 2011 to 2012, China Unicom, China Mobile, and China Telecom successively established e-commerce companies. At the same time, Alipay launched barcode payment, which opened the prelude to mobile payment.</a:t>
            </a:r>
          </a:p>
          <a:p>
            <a:pPr marL="0" indent="0">
              <a:buNone/>
            </a:pPr>
            <a:endParaRPr lang="en-US" dirty="0"/>
          </a:p>
          <a:p>
            <a:pPr marL="0" indent="0">
              <a:buNone/>
            </a:pPr>
            <a:r>
              <a:rPr lang="en-US" dirty="0"/>
              <a:t>The form of mobile payment has completely broken the time and space limitations of traditional payment, and consumers can pay at any time and any seller. At the same time, mobile payment needs to provide payment passwords, fingerprints or facial recognition, which has high privacy and security, and the payment process does not require cash, change, or signatures. Convenient and fast mobile payment will undoubtedly become a basic facility and integrate with all walks of life, so seizing the mobile payment market has also become an important task for major Internet companies and mobile phone companies.</a:t>
            </a:r>
            <a:endParaRPr lang="en-CN" dirty="0"/>
          </a:p>
        </p:txBody>
      </p:sp>
    </p:spTree>
    <p:extLst>
      <p:ext uri="{BB962C8B-B14F-4D97-AF65-F5344CB8AC3E}">
        <p14:creationId xmlns:p14="http://schemas.microsoft.com/office/powerpoint/2010/main" val="3387854311"/>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C9CE44-5646-2B4C-93FC-A847ADC34EE0}"/>
              </a:ext>
            </a:extLst>
          </p:cNvPr>
          <p:cNvSpPr>
            <a:spLocks noGrp="1"/>
          </p:cNvSpPr>
          <p:nvPr>
            <p:ph type="title"/>
          </p:nvPr>
        </p:nvSpPr>
        <p:spPr/>
        <p:txBody>
          <a:bodyPr>
            <a:normAutofit fontScale="90000"/>
          </a:bodyPr>
          <a:lstStyle/>
          <a:p>
            <a:r>
              <a:rPr lang="en-US" dirty="0"/>
              <a:t>D</a:t>
            </a:r>
            <a:r>
              <a:rPr lang="en-CN" dirty="0"/>
              <a:t>evelopment</a:t>
            </a:r>
            <a:r>
              <a:rPr lang="zh-CN" altLang="en-US" dirty="0"/>
              <a:t> </a:t>
            </a:r>
            <a:r>
              <a:rPr lang="en-US" altLang="zh-CN" dirty="0"/>
              <a:t>of</a:t>
            </a:r>
            <a:r>
              <a:rPr lang="zh-CN" altLang="en-US" dirty="0"/>
              <a:t> </a:t>
            </a:r>
            <a:r>
              <a:rPr lang="en-US" altLang="zh-CN" dirty="0"/>
              <a:t>payment</a:t>
            </a:r>
            <a:r>
              <a:rPr lang="zh-CN" altLang="en-US" dirty="0"/>
              <a:t> </a:t>
            </a:r>
            <a:r>
              <a:rPr lang="en-US" altLang="zh-CN" dirty="0"/>
              <a:t>method</a:t>
            </a:r>
            <a:r>
              <a:rPr lang="zh-CN" altLang="en-US" dirty="0"/>
              <a:t> </a:t>
            </a:r>
            <a:r>
              <a:rPr lang="en-US" altLang="zh-CN" dirty="0"/>
              <a:t>in</a:t>
            </a:r>
            <a:r>
              <a:rPr lang="zh-CN" altLang="en-US" dirty="0"/>
              <a:t> </a:t>
            </a:r>
            <a:r>
              <a:rPr lang="en-US" altLang="zh-CN" dirty="0"/>
              <a:t>china</a:t>
            </a:r>
            <a:r>
              <a:rPr lang="zh-CN" altLang="en-US" dirty="0"/>
              <a:t> </a:t>
            </a:r>
            <a:r>
              <a:rPr lang="en-US" altLang="zh-CN" dirty="0"/>
              <a:t>and</a:t>
            </a:r>
            <a:r>
              <a:rPr lang="zh-CN" altLang="en-US" dirty="0"/>
              <a:t> </a:t>
            </a:r>
            <a:r>
              <a:rPr lang="en-US" altLang="zh-CN" dirty="0"/>
              <a:t>its</a:t>
            </a:r>
            <a:r>
              <a:rPr lang="zh-CN" altLang="en-US" dirty="0"/>
              <a:t> </a:t>
            </a:r>
            <a:r>
              <a:rPr lang="en-US" altLang="zh-CN" dirty="0"/>
              <a:t>effect</a:t>
            </a:r>
            <a:endParaRPr lang="en-CN" dirty="0"/>
          </a:p>
        </p:txBody>
      </p:sp>
      <p:sp>
        <p:nvSpPr>
          <p:cNvPr id="3" name="Content Placeholder 2">
            <a:extLst>
              <a:ext uri="{FF2B5EF4-FFF2-40B4-BE49-F238E27FC236}">
                <a16:creationId xmlns:a16="http://schemas.microsoft.com/office/drawing/2014/main" id="{E79F302A-AC66-5F4B-975E-F09AA3DBF6BF}"/>
              </a:ext>
            </a:extLst>
          </p:cNvPr>
          <p:cNvSpPr>
            <a:spLocks noGrp="1"/>
          </p:cNvSpPr>
          <p:nvPr>
            <p:ph idx="1"/>
          </p:nvPr>
        </p:nvSpPr>
        <p:spPr>
          <a:xfrm>
            <a:off x="1251678" y="2286001"/>
            <a:ext cx="10178322" cy="4189614"/>
          </a:xfrm>
        </p:spPr>
        <p:txBody>
          <a:bodyPr>
            <a:normAutofit fontScale="70000" lnSpcReduction="20000"/>
          </a:bodyPr>
          <a:lstStyle/>
          <a:p>
            <a:pPr marL="0" indent="0">
              <a:buNone/>
            </a:pPr>
            <a:r>
              <a:rPr lang="en-US" dirty="0"/>
              <a:t>On August 9, 2013, WeChat 5.0 was officially launched. The new WeChat payment function challenged a leading Alipay. Unlike the previous payment method change, mobile payment does not require cash, bank cards or checks, and buyers can use mobile The mobile phone directly completes the payment, so the core of this payment battle is to seize the consumer's mobile payment entrance and habits.</a:t>
            </a:r>
          </a:p>
          <a:p>
            <a:pPr marL="0" indent="0">
              <a:buNone/>
            </a:pPr>
            <a:endParaRPr lang="en-US" dirty="0"/>
          </a:p>
          <a:p>
            <a:pPr marL="0" indent="0">
              <a:buNone/>
            </a:pPr>
            <a:r>
              <a:rPr lang="en-US" dirty="0"/>
              <a:t>In order to seize the mobile payment market, major manufacturers continue to carry out technological innovations to increase the diversified security and convenience of mobile payment, thereby further improving the mobile payment platform. According to the statistics of China Payment and Clearing Association, third-party payment in online payment in 2013 Accounted for 88.3%, and mobile payment only accounted for 11.7%. Three years later, mobile payment in online payments has risen to 48.5%.</a:t>
            </a:r>
          </a:p>
          <a:p>
            <a:pPr marL="0" indent="0">
              <a:buNone/>
            </a:pPr>
            <a:endParaRPr lang="en-US" dirty="0"/>
          </a:p>
          <a:p>
            <a:pPr marL="0" indent="0">
              <a:buNone/>
            </a:pPr>
            <a:r>
              <a:rPr lang="en-US" dirty="0"/>
              <a:t>According to the data of the "Overall Operation of Payment System in 2018" published by the People's Bank of China, in 2018, non-bank payment institutions had 530.61 billion online payment transactions with an amount of 208.07 trillion yuan, a year-on-year increase of 85.05% and 45.23% respectively. As of September 23, 2019, China's mobile payment rate has reached 71.4%. Mobile payment has become the main domestic payment method at present.</a:t>
            </a:r>
            <a:endParaRPr lang="en-CN" dirty="0"/>
          </a:p>
        </p:txBody>
      </p:sp>
    </p:spTree>
    <p:extLst>
      <p:ext uri="{BB962C8B-B14F-4D97-AF65-F5344CB8AC3E}">
        <p14:creationId xmlns:p14="http://schemas.microsoft.com/office/powerpoint/2010/main" val="315633423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C9CE44-5646-2B4C-93FC-A847ADC34EE0}"/>
              </a:ext>
            </a:extLst>
          </p:cNvPr>
          <p:cNvSpPr>
            <a:spLocks noGrp="1"/>
          </p:cNvSpPr>
          <p:nvPr>
            <p:ph type="title"/>
          </p:nvPr>
        </p:nvSpPr>
        <p:spPr/>
        <p:txBody>
          <a:bodyPr>
            <a:normAutofit fontScale="90000"/>
          </a:bodyPr>
          <a:lstStyle/>
          <a:p>
            <a:r>
              <a:rPr lang="en-US" dirty="0"/>
              <a:t>D</a:t>
            </a:r>
            <a:r>
              <a:rPr lang="en-CN" dirty="0"/>
              <a:t>evelopment</a:t>
            </a:r>
            <a:r>
              <a:rPr lang="zh-CN" altLang="en-US" dirty="0"/>
              <a:t> </a:t>
            </a:r>
            <a:r>
              <a:rPr lang="en-US" altLang="zh-CN" dirty="0"/>
              <a:t>of</a:t>
            </a:r>
            <a:r>
              <a:rPr lang="zh-CN" altLang="en-US" dirty="0"/>
              <a:t> </a:t>
            </a:r>
            <a:r>
              <a:rPr lang="en-US" altLang="zh-CN" dirty="0"/>
              <a:t>payment</a:t>
            </a:r>
            <a:r>
              <a:rPr lang="zh-CN" altLang="en-US" dirty="0"/>
              <a:t> </a:t>
            </a:r>
            <a:r>
              <a:rPr lang="en-US" altLang="zh-CN" dirty="0"/>
              <a:t>method</a:t>
            </a:r>
            <a:r>
              <a:rPr lang="zh-CN" altLang="en-US" dirty="0"/>
              <a:t> </a:t>
            </a:r>
            <a:r>
              <a:rPr lang="en-US" altLang="zh-CN" dirty="0"/>
              <a:t>in</a:t>
            </a:r>
            <a:r>
              <a:rPr lang="zh-CN" altLang="en-US" dirty="0"/>
              <a:t> </a:t>
            </a:r>
            <a:r>
              <a:rPr lang="en-US" altLang="zh-CN" dirty="0"/>
              <a:t>china</a:t>
            </a:r>
            <a:r>
              <a:rPr lang="zh-CN" altLang="en-US" dirty="0"/>
              <a:t> </a:t>
            </a:r>
            <a:r>
              <a:rPr lang="en-US" altLang="zh-CN" dirty="0"/>
              <a:t>and</a:t>
            </a:r>
            <a:r>
              <a:rPr lang="zh-CN" altLang="en-US" dirty="0"/>
              <a:t> </a:t>
            </a:r>
            <a:r>
              <a:rPr lang="en-US" altLang="zh-CN" dirty="0"/>
              <a:t>its</a:t>
            </a:r>
            <a:r>
              <a:rPr lang="zh-CN" altLang="en-US" dirty="0"/>
              <a:t> </a:t>
            </a:r>
            <a:r>
              <a:rPr lang="en-US" altLang="zh-CN" dirty="0"/>
              <a:t>effect</a:t>
            </a:r>
            <a:endParaRPr lang="en-CN" dirty="0"/>
          </a:p>
        </p:txBody>
      </p:sp>
      <p:pic>
        <p:nvPicPr>
          <p:cNvPr id="9218" name="Picture 2">
            <a:extLst>
              <a:ext uri="{FF2B5EF4-FFF2-40B4-BE49-F238E27FC236}">
                <a16:creationId xmlns:a16="http://schemas.microsoft.com/office/drawing/2014/main" id="{96AA9771-2B22-714C-BB5F-0E0A9C7AB6A4}"/>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2443536" y="2014826"/>
            <a:ext cx="7877451" cy="484317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1096654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C9CE44-5646-2B4C-93FC-A847ADC34EE0}"/>
              </a:ext>
            </a:extLst>
          </p:cNvPr>
          <p:cNvSpPr>
            <a:spLocks noGrp="1"/>
          </p:cNvSpPr>
          <p:nvPr>
            <p:ph type="title"/>
          </p:nvPr>
        </p:nvSpPr>
        <p:spPr/>
        <p:txBody>
          <a:bodyPr/>
          <a:lstStyle/>
          <a:p>
            <a:r>
              <a:rPr lang="en-US" altLang="zh-CN" dirty="0"/>
              <a:t>E-commerce</a:t>
            </a:r>
            <a:r>
              <a:rPr lang="zh-CN" altLang="en-US" dirty="0"/>
              <a:t> </a:t>
            </a:r>
            <a:r>
              <a:rPr lang="en-US" altLang="zh-CN" dirty="0"/>
              <a:t>in</a:t>
            </a:r>
            <a:r>
              <a:rPr lang="zh-CN" altLang="en-US" dirty="0"/>
              <a:t> </a:t>
            </a:r>
            <a:r>
              <a:rPr lang="en-US" altLang="zh-CN" dirty="0"/>
              <a:t>China</a:t>
            </a:r>
            <a:endParaRPr lang="en-CN" dirty="0"/>
          </a:p>
        </p:txBody>
      </p:sp>
      <p:sp>
        <p:nvSpPr>
          <p:cNvPr id="3" name="Content Placeholder 2">
            <a:extLst>
              <a:ext uri="{FF2B5EF4-FFF2-40B4-BE49-F238E27FC236}">
                <a16:creationId xmlns:a16="http://schemas.microsoft.com/office/drawing/2014/main" id="{E79F302A-AC66-5F4B-975E-F09AA3DBF6BF}"/>
              </a:ext>
            </a:extLst>
          </p:cNvPr>
          <p:cNvSpPr>
            <a:spLocks noGrp="1"/>
          </p:cNvSpPr>
          <p:nvPr>
            <p:ph idx="1"/>
          </p:nvPr>
        </p:nvSpPr>
        <p:spPr/>
        <p:txBody>
          <a:bodyPr/>
          <a:lstStyle/>
          <a:p>
            <a:pPr marL="0" indent="0">
              <a:buNone/>
            </a:pPr>
            <a:r>
              <a:rPr lang="en-US" dirty="0"/>
              <a:t>From 2013 to 2018, the value of online shopping transactions in China increased from 267.9 billion yuan to 5,737 billion yuan, a compound growth rate of 84.6%; it is expected that in 2019, the value of online shopping transactions will reach 6,661 billion yuan.</a:t>
            </a:r>
          </a:p>
          <a:p>
            <a:pPr marL="0" indent="0">
              <a:buNone/>
            </a:pPr>
            <a:endParaRPr lang="en-US" dirty="0"/>
          </a:p>
          <a:p>
            <a:pPr marL="0" indent="0">
              <a:buNone/>
            </a:pPr>
            <a:endParaRPr lang="en-US" dirty="0"/>
          </a:p>
          <a:p>
            <a:pPr marL="0" indent="0">
              <a:buNone/>
            </a:pPr>
            <a:endParaRPr lang="en-CN" dirty="0"/>
          </a:p>
        </p:txBody>
      </p:sp>
      <p:pic>
        <p:nvPicPr>
          <p:cNvPr id="5" name="Picture 4" descr="Chart, bar chart&#10;&#10;Description automatically generated">
            <a:extLst>
              <a:ext uri="{FF2B5EF4-FFF2-40B4-BE49-F238E27FC236}">
                <a16:creationId xmlns:a16="http://schemas.microsoft.com/office/drawing/2014/main" id="{F7FC6549-8982-9E41-9E93-881527B441E3}"/>
              </a:ext>
            </a:extLst>
          </p:cNvPr>
          <p:cNvPicPr>
            <a:picLocks noChangeAspect="1"/>
          </p:cNvPicPr>
          <p:nvPr/>
        </p:nvPicPr>
        <p:blipFill>
          <a:blip r:embed="rId2"/>
          <a:stretch>
            <a:fillRect/>
          </a:stretch>
        </p:blipFill>
        <p:spPr>
          <a:xfrm>
            <a:off x="2917371" y="3454400"/>
            <a:ext cx="6096000" cy="3403600"/>
          </a:xfrm>
          <a:prstGeom prst="rect">
            <a:avLst/>
          </a:prstGeom>
        </p:spPr>
      </p:pic>
    </p:spTree>
    <p:extLst>
      <p:ext uri="{BB962C8B-B14F-4D97-AF65-F5344CB8AC3E}">
        <p14:creationId xmlns:p14="http://schemas.microsoft.com/office/powerpoint/2010/main" val="109048798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C9CE44-5646-2B4C-93FC-A847ADC34EE0}"/>
              </a:ext>
            </a:extLst>
          </p:cNvPr>
          <p:cNvSpPr>
            <a:spLocks noGrp="1"/>
          </p:cNvSpPr>
          <p:nvPr>
            <p:ph type="title"/>
          </p:nvPr>
        </p:nvSpPr>
        <p:spPr/>
        <p:txBody>
          <a:bodyPr>
            <a:normAutofit fontScale="90000"/>
          </a:bodyPr>
          <a:lstStyle/>
          <a:p>
            <a:r>
              <a:rPr lang="en-US" dirty="0"/>
              <a:t>D</a:t>
            </a:r>
            <a:r>
              <a:rPr lang="en-CN" dirty="0"/>
              <a:t>evelopment</a:t>
            </a:r>
            <a:r>
              <a:rPr lang="zh-CN" altLang="en-US" dirty="0"/>
              <a:t> </a:t>
            </a:r>
            <a:r>
              <a:rPr lang="en-US" altLang="zh-CN" dirty="0"/>
              <a:t>of</a:t>
            </a:r>
            <a:r>
              <a:rPr lang="zh-CN" altLang="en-US" dirty="0"/>
              <a:t> </a:t>
            </a:r>
            <a:r>
              <a:rPr lang="en-US" altLang="zh-CN" dirty="0"/>
              <a:t>payment</a:t>
            </a:r>
            <a:r>
              <a:rPr lang="zh-CN" altLang="en-US" dirty="0"/>
              <a:t> </a:t>
            </a:r>
            <a:r>
              <a:rPr lang="en-US" altLang="zh-CN" dirty="0"/>
              <a:t>method</a:t>
            </a:r>
            <a:r>
              <a:rPr lang="zh-CN" altLang="en-US" dirty="0"/>
              <a:t> </a:t>
            </a:r>
            <a:r>
              <a:rPr lang="en-US" altLang="zh-CN" dirty="0"/>
              <a:t>in</a:t>
            </a:r>
            <a:r>
              <a:rPr lang="zh-CN" altLang="en-US" dirty="0"/>
              <a:t> </a:t>
            </a:r>
            <a:r>
              <a:rPr lang="en-US" altLang="zh-CN" dirty="0"/>
              <a:t>china</a:t>
            </a:r>
            <a:r>
              <a:rPr lang="zh-CN" altLang="en-US" dirty="0"/>
              <a:t> </a:t>
            </a:r>
            <a:r>
              <a:rPr lang="en-US" altLang="zh-CN" dirty="0"/>
              <a:t>and</a:t>
            </a:r>
            <a:r>
              <a:rPr lang="zh-CN" altLang="en-US" dirty="0"/>
              <a:t> </a:t>
            </a:r>
            <a:r>
              <a:rPr lang="en-US" altLang="zh-CN" dirty="0"/>
              <a:t>its</a:t>
            </a:r>
            <a:r>
              <a:rPr lang="zh-CN" altLang="en-US" dirty="0"/>
              <a:t> </a:t>
            </a:r>
            <a:r>
              <a:rPr lang="en-US" altLang="zh-CN" dirty="0"/>
              <a:t>effect</a:t>
            </a:r>
            <a:endParaRPr lang="en-CN" dirty="0"/>
          </a:p>
        </p:txBody>
      </p:sp>
      <p:sp>
        <p:nvSpPr>
          <p:cNvPr id="3" name="Content Placeholder 2">
            <a:extLst>
              <a:ext uri="{FF2B5EF4-FFF2-40B4-BE49-F238E27FC236}">
                <a16:creationId xmlns:a16="http://schemas.microsoft.com/office/drawing/2014/main" id="{E79F302A-AC66-5F4B-975E-F09AA3DBF6BF}"/>
              </a:ext>
            </a:extLst>
          </p:cNvPr>
          <p:cNvSpPr>
            <a:spLocks noGrp="1"/>
          </p:cNvSpPr>
          <p:nvPr>
            <p:ph idx="1"/>
          </p:nvPr>
        </p:nvSpPr>
        <p:spPr/>
        <p:txBody>
          <a:bodyPr>
            <a:normAutofit fontScale="92500" lnSpcReduction="20000"/>
          </a:bodyPr>
          <a:lstStyle/>
          <a:p>
            <a:pPr marL="0" indent="0">
              <a:buNone/>
            </a:pPr>
            <a:r>
              <a:rPr lang="en-US" dirty="0"/>
              <a:t>Specifically, among the categories of goods purchased online by Chinese netizens, toiletries (40.8%) have the highest proportion, followed by beauty and cosmetics (33.1%), food and beverages (32.2%) and household products (31.7%), followed by digital Home appliances, clothing and luggage, fresh fruits, maternal and child products and nutrition and health products.</a:t>
            </a:r>
          </a:p>
          <a:p>
            <a:pPr marL="0" indent="0">
              <a:buNone/>
            </a:pPr>
            <a:endParaRPr lang="en-US" dirty="0"/>
          </a:p>
          <a:p>
            <a:pPr marL="0" indent="0">
              <a:buNone/>
            </a:pPr>
            <a:r>
              <a:rPr lang="en-US" dirty="0"/>
              <a:t>With the increase in the popularity of the Internet, the number of online shopping users in China has increased steadily every year. From June 2016 to June 2019, the number of Chinese online shopping users increased from 447.72 million to 638.82 million, and the utilization rate of online shopping increased from 63.1% to 74.8%.</a:t>
            </a:r>
            <a:endParaRPr lang="en-CN" dirty="0"/>
          </a:p>
        </p:txBody>
      </p:sp>
    </p:spTree>
    <p:extLst>
      <p:ext uri="{BB962C8B-B14F-4D97-AF65-F5344CB8AC3E}">
        <p14:creationId xmlns:p14="http://schemas.microsoft.com/office/powerpoint/2010/main" val="162797622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9A2636-C12A-F549-B150-A7384DAFACEF}"/>
              </a:ext>
            </a:extLst>
          </p:cNvPr>
          <p:cNvSpPr>
            <a:spLocks noGrp="1"/>
          </p:cNvSpPr>
          <p:nvPr>
            <p:ph type="title"/>
          </p:nvPr>
        </p:nvSpPr>
        <p:spPr/>
        <p:txBody>
          <a:bodyPr>
            <a:normAutofit fontScale="90000"/>
          </a:bodyPr>
          <a:lstStyle/>
          <a:p>
            <a:r>
              <a:rPr lang="en-US" dirty="0"/>
              <a:t>D</a:t>
            </a:r>
            <a:r>
              <a:rPr lang="en-CN" dirty="0"/>
              <a:t>evelopment</a:t>
            </a:r>
            <a:r>
              <a:rPr lang="zh-CN" altLang="en-US" dirty="0"/>
              <a:t> </a:t>
            </a:r>
            <a:r>
              <a:rPr lang="en-US" altLang="zh-CN" dirty="0"/>
              <a:t>of</a:t>
            </a:r>
            <a:r>
              <a:rPr lang="zh-CN" altLang="en-US" dirty="0"/>
              <a:t> </a:t>
            </a:r>
            <a:r>
              <a:rPr lang="en-US" altLang="zh-CN" dirty="0"/>
              <a:t>payment</a:t>
            </a:r>
            <a:r>
              <a:rPr lang="zh-CN" altLang="en-US" dirty="0"/>
              <a:t> </a:t>
            </a:r>
            <a:r>
              <a:rPr lang="en-US" altLang="zh-CN" dirty="0"/>
              <a:t>method</a:t>
            </a:r>
            <a:r>
              <a:rPr lang="zh-CN" altLang="en-US" dirty="0"/>
              <a:t> </a:t>
            </a:r>
            <a:r>
              <a:rPr lang="en-US" altLang="zh-CN" dirty="0"/>
              <a:t>in</a:t>
            </a:r>
            <a:r>
              <a:rPr lang="zh-CN" altLang="en-US" dirty="0"/>
              <a:t> </a:t>
            </a:r>
            <a:r>
              <a:rPr lang="en-US" altLang="zh-CN" dirty="0"/>
              <a:t>china</a:t>
            </a:r>
            <a:r>
              <a:rPr lang="zh-CN" altLang="en-US" dirty="0"/>
              <a:t> </a:t>
            </a:r>
            <a:r>
              <a:rPr lang="en-US" altLang="zh-CN" dirty="0"/>
              <a:t>and</a:t>
            </a:r>
            <a:r>
              <a:rPr lang="zh-CN" altLang="en-US" dirty="0"/>
              <a:t> </a:t>
            </a:r>
            <a:r>
              <a:rPr lang="en-US" altLang="zh-CN" dirty="0"/>
              <a:t>its</a:t>
            </a:r>
            <a:r>
              <a:rPr lang="zh-CN" altLang="en-US" dirty="0"/>
              <a:t> </a:t>
            </a:r>
            <a:r>
              <a:rPr lang="en-US" altLang="zh-CN" dirty="0"/>
              <a:t>effect</a:t>
            </a:r>
            <a:endParaRPr lang="en-CN" dirty="0"/>
          </a:p>
        </p:txBody>
      </p:sp>
      <p:pic>
        <p:nvPicPr>
          <p:cNvPr id="5" name="Content Placeholder 4" descr="Chart, bar chart&#10;&#10;Description automatically generated">
            <a:extLst>
              <a:ext uri="{FF2B5EF4-FFF2-40B4-BE49-F238E27FC236}">
                <a16:creationId xmlns:a16="http://schemas.microsoft.com/office/drawing/2014/main" id="{47C8C516-0C9A-E044-BFBB-ADBE8CA86D16}"/>
              </a:ext>
            </a:extLst>
          </p:cNvPr>
          <p:cNvPicPr>
            <a:picLocks noGrp="1" noChangeAspect="1"/>
          </p:cNvPicPr>
          <p:nvPr>
            <p:ph idx="1"/>
          </p:nvPr>
        </p:nvPicPr>
        <p:blipFill>
          <a:blip r:embed="rId2"/>
          <a:stretch>
            <a:fillRect/>
          </a:stretch>
        </p:blipFill>
        <p:spPr>
          <a:xfrm>
            <a:off x="2423754" y="1729955"/>
            <a:ext cx="7834169" cy="5128045"/>
          </a:xfrm>
        </p:spPr>
      </p:pic>
    </p:spTree>
    <p:extLst>
      <p:ext uri="{BB962C8B-B14F-4D97-AF65-F5344CB8AC3E}">
        <p14:creationId xmlns:p14="http://schemas.microsoft.com/office/powerpoint/2010/main" val="119225374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9A2636-C12A-F549-B150-A7384DAFACEF}"/>
              </a:ext>
            </a:extLst>
          </p:cNvPr>
          <p:cNvSpPr>
            <a:spLocks noGrp="1"/>
          </p:cNvSpPr>
          <p:nvPr>
            <p:ph type="title"/>
          </p:nvPr>
        </p:nvSpPr>
        <p:spPr/>
        <p:txBody>
          <a:bodyPr>
            <a:normAutofit fontScale="90000"/>
          </a:bodyPr>
          <a:lstStyle/>
          <a:p>
            <a:r>
              <a:rPr lang="en-US" dirty="0"/>
              <a:t>D</a:t>
            </a:r>
            <a:r>
              <a:rPr lang="en-CN" dirty="0"/>
              <a:t>evelopment</a:t>
            </a:r>
            <a:r>
              <a:rPr lang="zh-CN" altLang="en-US" dirty="0"/>
              <a:t> </a:t>
            </a:r>
            <a:r>
              <a:rPr lang="en-US" altLang="zh-CN" dirty="0"/>
              <a:t>of</a:t>
            </a:r>
            <a:r>
              <a:rPr lang="zh-CN" altLang="en-US" dirty="0"/>
              <a:t> </a:t>
            </a:r>
            <a:r>
              <a:rPr lang="en-US" altLang="zh-CN" dirty="0"/>
              <a:t>payment</a:t>
            </a:r>
            <a:r>
              <a:rPr lang="zh-CN" altLang="en-US" dirty="0"/>
              <a:t> </a:t>
            </a:r>
            <a:r>
              <a:rPr lang="en-US" altLang="zh-CN" dirty="0"/>
              <a:t>method</a:t>
            </a:r>
            <a:r>
              <a:rPr lang="zh-CN" altLang="en-US" dirty="0"/>
              <a:t> </a:t>
            </a:r>
            <a:r>
              <a:rPr lang="en-US" altLang="zh-CN" dirty="0"/>
              <a:t>in</a:t>
            </a:r>
            <a:r>
              <a:rPr lang="zh-CN" altLang="en-US" dirty="0"/>
              <a:t> </a:t>
            </a:r>
            <a:r>
              <a:rPr lang="en-US" altLang="zh-CN" dirty="0"/>
              <a:t>china</a:t>
            </a:r>
            <a:r>
              <a:rPr lang="zh-CN" altLang="en-US" dirty="0"/>
              <a:t> </a:t>
            </a:r>
            <a:r>
              <a:rPr lang="en-US" altLang="zh-CN" dirty="0"/>
              <a:t>and</a:t>
            </a:r>
            <a:r>
              <a:rPr lang="zh-CN" altLang="en-US" dirty="0"/>
              <a:t> </a:t>
            </a:r>
            <a:r>
              <a:rPr lang="en-US" altLang="zh-CN" dirty="0"/>
              <a:t>its</a:t>
            </a:r>
            <a:r>
              <a:rPr lang="zh-CN" altLang="en-US" dirty="0"/>
              <a:t> </a:t>
            </a:r>
            <a:r>
              <a:rPr lang="en-US" altLang="zh-CN" dirty="0"/>
              <a:t>effect</a:t>
            </a:r>
            <a:endParaRPr lang="en-CN" dirty="0"/>
          </a:p>
        </p:txBody>
      </p:sp>
      <p:sp>
        <p:nvSpPr>
          <p:cNvPr id="3" name="Content Placeholder 2">
            <a:extLst>
              <a:ext uri="{FF2B5EF4-FFF2-40B4-BE49-F238E27FC236}">
                <a16:creationId xmlns:a16="http://schemas.microsoft.com/office/drawing/2014/main" id="{C7BF383D-652A-A24E-9836-945745BADF1C}"/>
              </a:ext>
            </a:extLst>
          </p:cNvPr>
          <p:cNvSpPr>
            <a:spLocks noGrp="1"/>
          </p:cNvSpPr>
          <p:nvPr>
            <p:ph idx="1"/>
          </p:nvPr>
        </p:nvSpPr>
        <p:spPr/>
        <p:txBody>
          <a:bodyPr>
            <a:normAutofit/>
          </a:bodyPr>
          <a:lstStyle/>
          <a:p>
            <a:pPr marL="0" indent="0">
              <a:buNone/>
            </a:pPr>
            <a:r>
              <a:rPr lang="en-US" sz="2400" dirty="0"/>
              <a:t>From the perspective of user penetration rankings, Taobao has the highest penetration rate, reaching 53.3%; followed by </a:t>
            </a:r>
            <a:r>
              <a:rPr lang="en-US" sz="2400" dirty="0" err="1"/>
              <a:t>JD.com</a:t>
            </a:r>
            <a:r>
              <a:rPr lang="en-US" sz="2400" dirty="0"/>
              <a:t>, </a:t>
            </a:r>
            <a:r>
              <a:rPr lang="en-US" sz="2400" dirty="0" err="1"/>
              <a:t>Pinduoduo</a:t>
            </a:r>
            <a:r>
              <a:rPr lang="en-US" sz="2400" dirty="0"/>
              <a:t> and </a:t>
            </a:r>
            <a:r>
              <a:rPr lang="en-US" sz="2400" dirty="0" err="1"/>
              <a:t>Vipshop</a:t>
            </a:r>
            <a:r>
              <a:rPr lang="en-US" sz="2400" dirty="0"/>
              <a:t>, with penetration rates of 20.6%, 19.4%, and 15.6% respectively; while </a:t>
            </a:r>
            <a:r>
              <a:rPr lang="en-US" sz="2400" dirty="0" err="1"/>
              <a:t>Tmall</a:t>
            </a:r>
            <a:r>
              <a:rPr lang="en-US" sz="2400" dirty="0"/>
              <a:t>, </a:t>
            </a:r>
            <a:r>
              <a:rPr lang="en-US" sz="2400" dirty="0" err="1"/>
              <a:t>Xianyu</a:t>
            </a:r>
            <a:r>
              <a:rPr lang="en-US" sz="2400" dirty="0"/>
              <a:t>, Suning The penetration rate of apps such as Tesco are all below 10%. Alibaba Group has an absolute market advantage in China's e-commerce industry. The user penetration rate of its Taobao, </a:t>
            </a:r>
            <a:r>
              <a:rPr lang="en-US" sz="2400" dirty="0" err="1"/>
              <a:t>Tmall</a:t>
            </a:r>
            <a:r>
              <a:rPr lang="en-US" sz="2400" dirty="0"/>
              <a:t>, </a:t>
            </a:r>
            <a:r>
              <a:rPr lang="en-US" sz="2400" dirty="0" err="1"/>
              <a:t>Xianyu</a:t>
            </a:r>
            <a:r>
              <a:rPr lang="en-US" sz="2400" dirty="0"/>
              <a:t> and other platforms have all entered China's TOP10.</a:t>
            </a:r>
            <a:endParaRPr lang="en-CN" sz="2400" dirty="0"/>
          </a:p>
        </p:txBody>
      </p:sp>
    </p:spTree>
    <p:extLst>
      <p:ext uri="{BB962C8B-B14F-4D97-AF65-F5344CB8AC3E}">
        <p14:creationId xmlns:p14="http://schemas.microsoft.com/office/powerpoint/2010/main" val="89115678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9A2636-C12A-F549-B150-A7384DAFACEF}"/>
              </a:ext>
            </a:extLst>
          </p:cNvPr>
          <p:cNvSpPr>
            <a:spLocks noGrp="1"/>
          </p:cNvSpPr>
          <p:nvPr>
            <p:ph type="title"/>
          </p:nvPr>
        </p:nvSpPr>
        <p:spPr/>
        <p:txBody>
          <a:bodyPr>
            <a:normAutofit fontScale="90000"/>
          </a:bodyPr>
          <a:lstStyle/>
          <a:p>
            <a:r>
              <a:rPr lang="en-US" dirty="0"/>
              <a:t>D</a:t>
            </a:r>
            <a:r>
              <a:rPr lang="en-CN" dirty="0"/>
              <a:t>evelopment</a:t>
            </a:r>
            <a:r>
              <a:rPr lang="zh-CN" altLang="en-US" dirty="0"/>
              <a:t> </a:t>
            </a:r>
            <a:r>
              <a:rPr lang="en-US" altLang="zh-CN" dirty="0"/>
              <a:t>of</a:t>
            </a:r>
            <a:r>
              <a:rPr lang="zh-CN" altLang="en-US" dirty="0"/>
              <a:t> </a:t>
            </a:r>
            <a:r>
              <a:rPr lang="en-US" altLang="zh-CN" dirty="0"/>
              <a:t>payment</a:t>
            </a:r>
            <a:r>
              <a:rPr lang="zh-CN" altLang="en-US" dirty="0"/>
              <a:t> </a:t>
            </a:r>
            <a:r>
              <a:rPr lang="en-US" altLang="zh-CN" dirty="0"/>
              <a:t>method</a:t>
            </a:r>
            <a:r>
              <a:rPr lang="zh-CN" altLang="en-US" dirty="0"/>
              <a:t> </a:t>
            </a:r>
            <a:r>
              <a:rPr lang="en-US" altLang="zh-CN" dirty="0"/>
              <a:t>in</a:t>
            </a:r>
            <a:r>
              <a:rPr lang="zh-CN" altLang="en-US" dirty="0"/>
              <a:t> </a:t>
            </a:r>
            <a:r>
              <a:rPr lang="en-US" altLang="zh-CN" dirty="0"/>
              <a:t>china</a:t>
            </a:r>
            <a:r>
              <a:rPr lang="zh-CN" altLang="en-US" dirty="0"/>
              <a:t> </a:t>
            </a:r>
            <a:r>
              <a:rPr lang="en-US" altLang="zh-CN" dirty="0"/>
              <a:t>and</a:t>
            </a:r>
            <a:r>
              <a:rPr lang="zh-CN" altLang="en-US" dirty="0"/>
              <a:t> </a:t>
            </a:r>
            <a:r>
              <a:rPr lang="en-US" altLang="zh-CN" dirty="0"/>
              <a:t>its</a:t>
            </a:r>
            <a:r>
              <a:rPr lang="zh-CN" altLang="en-US" dirty="0"/>
              <a:t> </a:t>
            </a:r>
            <a:r>
              <a:rPr lang="en-US" altLang="zh-CN" dirty="0"/>
              <a:t>effect</a:t>
            </a:r>
            <a:endParaRPr lang="en-CN" dirty="0"/>
          </a:p>
        </p:txBody>
      </p:sp>
      <p:pic>
        <p:nvPicPr>
          <p:cNvPr id="5" name="Content Placeholder 4" descr="Chart&#10;&#10;Description automatically generated">
            <a:extLst>
              <a:ext uri="{FF2B5EF4-FFF2-40B4-BE49-F238E27FC236}">
                <a16:creationId xmlns:a16="http://schemas.microsoft.com/office/drawing/2014/main" id="{DA6A6677-95C9-CD4D-B68E-A9C23C5D3C65}"/>
              </a:ext>
            </a:extLst>
          </p:cNvPr>
          <p:cNvPicPr>
            <a:picLocks noGrp="1" noChangeAspect="1"/>
          </p:cNvPicPr>
          <p:nvPr>
            <p:ph idx="1"/>
          </p:nvPr>
        </p:nvPicPr>
        <p:blipFill>
          <a:blip r:embed="rId2"/>
          <a:stretch>
            <a:fillRect/>
          </a:stretch>
        </p:blipFill>
        <p:spPr>
          <a:xfrm>
            <a:off x="2667896" y="1874517"/>
            <a:ext cx="6333421" cy="4845508"/>
          </a:xfrm>
        </p:spPr>
      </p:pic>
    </p:spTree>
    <p:extLst>
      <p:ext uri="{BB962C8B-B14F-4D97-AF65-F5344CB8AC3E}">
        <p14:creationId xmlns:p14="http://schemas.microsoft.com/office/powerpoint/2010/main" val="296339755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9A2636-C12A-F549-B150-A7384DAFACEF}"/>
              </a:ext>
            </a:extLst>
          </p:cNvPr>
          <p:cNvSpPr>
            <a:spLocks noGrp="1"/>
          </p:cNvSpPr>
          <p:nvPr>
            <p:ph type="title"/>
          </p:nvPr>
        </p:nvSpPr>
        <p:spPr/>
        <p:txBody>
          <a:bodyPr>
            <a:normAutofit fontScale="90000"/>
          </a:bodyPr>
          <a:lstStyle/>
          <a:p>
            <a:r>
              <a:rPr lang="en-US" dirty="0"/>
              <a:t>D</a:t>
            </a:r>
            <a:r>
              <a:rPr lang="en-CN" dirty="0"/>
              <a:t>evelopment</a:t>
            </a:r>
            <a:r>
              <a:rPr lang="zh-CN" altLang="en-US" dirty="0"/>
              <a:t> </a:t>
            </a:r>
            <a:r>
              <a:rPr lang="en-US" altLang="zh-CN" dirty="0"/>
              <a:t>of</a:t>
            </a:r>
            <a:r>
              <a:rPr lang="zh-CN" altLang="en-US" dirty="0"/>
              <a:t> </a:t>
            </a:r>
            <a:r>
              <a:rPr lang="en-US" altLang="zh-CN" dirty="0"/>
              <a:t>payment</a:t>
            </a:r>
            <a:r>
              <a:rPr lang="zh-CN" altLang="en-US" dirty="0"/>
              <a:t> </a:t>
            </a:r>
            <a:r>
              <a:rPr lang="en-US" altLang="zh-CN" dirty="0"/>
              <a:t>method</a:t>
            </a:r>
            <a:r>
              <a:rPr lang="zh-CN" altLang="en-US" dirty="0"/>
              <a:t> </a:t>
            </a:r>
            <a:r>
              <a:rPr lang="en-US" altLang="zh-CN" dirty="0"/>
              <a:t>in</a:t>
            </a:r>
            <a:r>
              <a:rPr lang="zh-CN" altLang="en-US" dirty="0"/>
              <a:t> </a:t>
            </a:r>
            <a:r>
              <a:rPr lang="en-US" altLang="zh-CN" dirty="0"/>
              <a:t>china</a:t>
            </a:r>
            <a:r>
              <a:rPr lang="zh-CN" altLang="en-US" dirty="0"/>
              <a:t> </a:t>
            </a:r>
            <a:r>
              <a:rPr lang="en-US" altLang="zh-CN" dirty="0"/>
              <a:t>and</a:t>
            </a:r>
            <a:r>
              <a:rPr lang="zh-CN" altLang="en-US" dirty="0"/>
              <a:t> </a:t>
            </a:r>
            <a:r>
              <a:rPr lang="en-US" altLang="zh-CN" dirty="0"/>
              <a:t>its</a:t>
            </a:r>
            <a:r>
              <a:rPr lang="zh-CN" altLang="en-US" dirty="0"/>
              <a:t> </a:t>
            </a:r>
            <a:r>
              <a:rPr lang="en-US" altLang="zh-CN" dirty="0"/>
              <a:t>effect</a:t>
            </a:r>
            <a:endParaRPr lang="en-CN" dirty="0"/>
          </a:p>
        </p:txBody>
      </p:sp>
      <p:sp>
        <p:nvSpPr>
          <p:cNvPr id="3" name="Content Placeholder 2">
            <a:extLst>
              <a:ext uri="{FF2B5EF4-FFF2-40B4-BE49-F238E27FC236}">
                <a16:creationId xmlns:a16="http://schemas.microsoft.com/office/drawing/2014/main" id="{C7BF383D-652A-A24E-9836-945745BADF1C}"/>
              </a:ext>
            </a:extLst>
          </p:cNvPr>
          <p:cNvSpPr>
            <a:spLocks noGrp="1"/>
          </p:cNvSpPr>
          <p:nvPr>
            <p:ph idx="1"/>
          </p:nvPr>
        </p:nvSpPr>
        <p:spPr>
          <a:xfrm>
            <a:off x="1251678" y="2286001"/>
            <a:ext cx="4427594" cy="4297679"/>
          </a:xfrm>
        </p:spPr>
        <p:txBody>
          <a:bodyPr/>
          <a:lstStyle/>
          <a:p>
            <a:pPr marL="0" indent="0">
              <a:buNone/>
            </a:pPr>
            <a:r>
              <a:rPr lang="en-US" dirty="0"/>
              <a:t>Looking at the age distribution of online shopping users in China, about 33.3% of users are 31-40 years old, 25.3% are 26-30 years old, and 11.9% are 19-25 years old. Therefore, Chinese online shopping users generally tend to be younger, with online shopping users aged 19 to 40 accounting for 70.5%.</a:t>
            </a:r>
            <a:endParaRPr lang="en-CN" dirty="0"/>
          </a:p>
        </p:txBody>
      </p:sp>
      <p:pic>
        <p:nvPicPr>
          <p:cNvPr id="5" name="Picture 4" descr="Chart, pie chart&#10;&#10;Description automatically generated">
            <a:extLst>
              <a:ext uri="{FF2B5EF4-FFF2-40B4-BE49-F238E27FC236}">
                <a16:creationId xmlns:a16="http://schemas.microsoft.com/office/drawing/2014/main" id="{66A979CB-4C94-2F45-BE7B-8011D49F1FDF}"/>
              </a:ext>
            </a:extLst>
          </p:cNvPr>
          <p:cNvPicPr>
            <a:picLocks noChangeAspect="1"/>
          </p:cNvPicPr>
          <p:nvPr/>
        </p:nvPicPr>
        <p:blipFill>
          <a:blip r:embed="rId2"/>
          <a:stretch>
            <a:fillRect/>
          </a:stretch>
        </p:blipFill>
        <p:spPr>
          <a:xfrm>
            <a:off x="5708507" y="1874518"/>
            <a:ext cx="6156369" cy="4586352"/>
          </a:xfrm>
          <a:prstGeom prst="rect">
            <a:avLst/>
          </a:prstGeom>
        </p:spPr>
      </p:pic>
    </p:spTree>
    <p:extLst>
      <p:ext uri="{BB962C8B-B14F-4D97-AF65-F5344CB8AC3E}">
        <p14:creationId xmlns:p14="http://schemas.microsoft.com/office/powerpoint/2010/main" val="32715376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9A2636-C12A-F549-B150-A7384DAFACEF}"/>
              </a:ext>
            </a:extLst>
          </p:cNvPr>
          <p:cNvSpPr>
            <a:spLocks noGrp="1"/>
          </p:cNvSpPr>
          <p:nvPr>
            <p:ph type="title"/>
          </p:nvPr>
        </p:nvSpPr>
        <p:spPr/>
        <p:txBody>
          <a:bodyPr>
            <a:normAutofit fontScale="90000"/>
          </a:bodyPr>
          <a:lstStyle/>
          <a:p>
            <a:r>
              <a:rPr lang="en-US" dirty="0"/>
              <a:t>D</a:t>
            </a:r>
            <a:r>
              <a:rPr lang="en-CN" dirty="0"/>
              <a:t>evelopment</a:t>
            </a:r>
            <a:r>
              <a:rPr lang="zh-CN" altLang="en-US" dirty="0"/>
              <a:t> </a:t>
            </a:r>
            <a:r>
              <a:rPr lang="en-US" altLang="zh-CN" dirty="0"/>
              <a:t>of</a:t>
            </a:r>
            <a:r>
              <a:rPr lang="zh-CN" altLang="en-US" dirty="0"/>
              <a:t> </a:t>
            </a:r>
            <a:r>
              <a:rPr lang="en-US" altLang="zh-CN" dirty="0"/>
              <a:t>payment</a:t>
            </a:r>
            <a:r>
              <a:rPr lang="zh-CN" altLang="en-US" dirty="0"/>
              <a:t> </a:t>
            </a:r>
            <a:r>
              <a:rPr lang="en-US" altLang="zh-CN" dirty="0"/>
              <a:t>method</a:t>
            </a:r>
            <a:r>
              <a:rPr lang="zh-CN" altLang="en-US" dirty="0"/>
              <a:t> </a:t>
            </a:r>
            <a:r>
              <a:rPr lang="en-US" altLang="zh-CN" dirty="0"/>
              <a:t>in</a:t>
            </a:r>
            <a:r>
              <a:rPr lang="zh-CN" altLang="en-US" dirty="0"/>
              <a:t> </a:t>
            </a:r>
            <a:r>
              <a:rPr lang="en-US" altLang="zh-CN" dirty="0"/>
              <a:t>china</a:t>
            </a:r>
            <a:r>
              <a:rPr lang="zh-CN" altLang="en-US" dirty="0"/>
              <a:t> </a:t>
            </a:r>
            <a:r>
              <a:rPr lang="en-US" altLang="zh-CN" dirty="0"/>
              <a:t>and</a:t>
            </a:r>
            <a:r>
              <a:rPr lang="zh-CN" altLang="en-US" dirty="0"/>
              <a:t> </a:t>
            </a:r>
            <a:r>
              <a:rPr lang="en-US" altLang="zh-CN" dirty="0"/>
              <a:t>its</a:t>
            </a:r>
            <a:r>
              <a:rPr lang="zh-CN" altLang="en-US" dirty="0"/>
              <a:t> </a:t>
            </a:r>
            <a:r>
              <a:rPr lang="en-US" altLang="zh-CN" dirty="0"/>
              <a:t>effect</a:t>
            </a:r>
            <a:endParaRPr lang="en-CN" dirty="0"/>
          </a:p>
        </p:txBody>
      </p:sp>
      <p:sp>
        <p:nvSpPr>
          <p:cNvPr id="3" name="Content Placeholder 2">
            <a:extLst>
              <a:ext uri="{FF2B5EF4-FFF2-40B4-BE49-F238E27FC236}">
                <a16:creationId xmlns:a16="http://schemas.microsoft.com/office/drawing/2014/main" id="{C7BF383D-652A-A24E-9836-945745BADF1C}"/>
              </a:ext>
            </a:extLst>
          </p:cNvPr>
          <p:cNvSpPr>
            <a:spLocks noGrp="1"/>
          </p:cNvSpPr>
          <p:nvPr>
            <p:ph idx="1"/>
          </p:nvPr>
        </p:nvSpPr>
        <p:spPr>
          <a:xfrm>
            <a:off x="1251678" y="2103121"/>
            <a:ext cx="4449875" cy="4571999"/>
          </a:xfrm>
        </p:spPr>
        <p:txBody>
          <a:bodyPr>
            <a:normAutofit fontScale="92500" lnSpcReduction="10000"/>
          </a:bodyPr>
          <a:lstStyle/>
          <a:p>
            <a:pPr marL="0" indent="0">
              <a:buNone/>
            </a:pPr>
            <a:r>
              <a:rPr lang="en-US" dirty="0"/>
              <a:t>From the perspective of the influencing factors of online shopping behaviors of online shopping users, the most important reason for Chinese users to shop online is the promotion activities brought by e-commerce festivals or e-commerce platforms, followed by promotion by the brand itself, and then by the influence of internet celebrities and celebrities. Goods, or the influence of social circles. Therefore, e-commerce platforms or brand promotions are the most attractive to consumers.</a:t>
            </a:r>
            <a:endParaRPr lang="en-CN" dirty="0"/>
          </a:p>
        </p:txBody>
      </p:sp>
      <p:pic>
        <p:nvPicPr>
          <p:cNvPr id="5" name="Picture 4" descr="Chart, bar chart, funnel chart&#10;&#10;Description automatically generated">
            <a:extLst>
              <a:ext uri="{FF2B5EF4-FFF2-40B4-BE49-F238E27FC236}">
                <a16:creationId xmlns:a16="http://schemas.microsoft.com/office/drawing/2014/main" id="{365D778F-FAFA-7346-A895-7C509F94F175}"/>
              </a:ext>
            </a:extLst>
          </p:cNvPr>
          <p:cNvPicPr>
            <a:picLocks noChangeAspect="1"/>
          </p:cNvPicPr>
          <p:nvPr/>
        </p:nvPicPr>
        <p:blipFill>
          <a:blip r:embed="rId2"/>
          <a:stretch>
            <a:fillRect/>
          </a:stretch>
        </p:blipFill>
        <p:spPr>
          <a:xfrm>
            <a:off x="5701553" y="2103121"/>
            <a:ext cx="6418572" cy="4571998"/>
          </a:xfrm>
          <a:prstGeom prst="rect">
            <a:avLst/>
          </a:prstGeom>
        </p:spPr>
      </p:pic>
    </p:spTree>
    <p:extLst>
      <p:ext uri="{BB962C8B-B14F-4D97-AF65-F5344CB8AC3E}">
        <p14:creationId xmlns:p14="http://schemas.microsoft.com/office/powerpoint/2010/main" val="492877292"/>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Organic">
  <a:themeElements>
    <a:clrScheme name="Organic">
      <a:dk1>
        <a:sysClr val="windowText" lastClr="000000"/>
      </a:dk1>
      <a:lt1>
        <a:sysClr val="window" lastClr="FFFFFF"/>
      </a:lt1>
      <a:dk2>
        <a:srgbClr val="212121"/>
      </a:dk2>
      <a:lt2>
        <a:srgbClr val="DADADA"/>
      </a:lt2>
      <a:accent1>
        <a:srgbClr val="83992A"/>
      </a:accent1>
      <a:accent2>
        <a:srgbClr val="3C9770"/>
      </a:accent2>
      <a:accent3>
        <a:srgbClr val="44709D"/>
      </a:accent3>
      <a:accent4>
        <a:srgbClr val="A23C33"/>
      </a:accent4>
      <a:accent5>
        <a:srgbClr val="D97828"/>
      </a:accent5>
      <a:accent6>
        <a:srgbClr val="DEB340"/>
      </a:accent6>
      <a:hlink>
        <a:srgbClr val="A8BF4D"/>
      </a:hlink>
      <a:folHlink>
        <a:srgbClr val="B4CA80"/>
      </a:folHlink>
    </a:clrScheme>
    <a:fontScheme name="Organic">
      <a:majorFont>
        <a:latin typeface="Garamond" panose="020204040303010108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aramond" panose="02020404030301010803"/>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ganic">
      <a:fillStyleLst>
        <a:solidFill>
          <a:schemeClr val="phClr"/>
        </a:solidFill>
        <a:gradFill rotWithShape="1">
          <a:gsLst>
            <a:gs pos="0">
              <a:schemeClr val="phClr">
                <a:tint val="60000"/>
                <a:lumMod val="110000"/>
              </a:schemeClr>
            </a:gs>
            <a:gs pos="100000">
              <a:schemeClr val="phClr">
                <a:tint val="82000"/>
              </a:schemeClr>
            </a:gs>
          </a:gsLst>
          <a:lin ang="5400000" scaled="0"/>
        </a:gradFill>
        <a:blipFill>
          <a:blip xmlns:r="http://schemas.openxmlformats.org/officeDocument/2006/relationships" r:embed="rId1">
            <a:duotone>
              <a:schemeClr val="phClr">
                <a:shade val="74000"/>
                <a:satMod val="130000"/>
                <a:lumMod val="90000"/>
              </a:schemeClr>
              <a:schemeClr val="phClr">
                <a:tint val="94000"/>
                <a:satMod val="120000"/>
                <a:lumMod val="104000"/>
              </a:schemeClr>
            </a:duotone>
          </a:blip>
          <a:tile tx="0" ty="0" sx="100000" sy="100000" flip="none" algn="tl"/>
        </a:blipFill>
      </a:fillStyleLst>
      <a:lnStyleLst>
        <a:ln w="9525"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38100" dist="254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98000"/>
              </a:schemeClr>
            </a:gs>
          </a:gsLst>
          <a:lin ang="5400000" scaled="0"/>
        </a:gradFill>
        <a:blipFill>
          <a:blip xmlns:r="http://schemas.openxmlformats.org/officeDocument/2006/relationships" r:embed="rId2"/>
          <a:stretch/>
        </a:blipFill>
      </a:bgFillStyleLst>
    </a:fmtScheme>
  </a:themeElements>
  <a:objectDefaults/>
  <a:extraClrSchemeLst/>
  <a:extLst>
    <a:ext uri="{05A4C25C-085E-4340-85A3-A5531E510DB2}">
      <thm15:themeFamily xmlns:thm15="http://schemas.microsoft.com/office/thememl/2012/main" name="Organic" id="{28CDC826-8792-45C0-861B-85EB3ADEDA33}" vid="{7DAC20F1-423D-49E2-BD0B-50532748BAD0}"/>
    </a:ext>
  </a:extLst>
</a:theme>
</file>

<file path=docProps/app.xml><?xml version="1.0" encoding="utf-8"?>
<Properties xmlns="http://schemas.openxmlformats.org/officeDocument/2006/extended-properties" xmlns:vt="http://schemas.openxmlformats.org/officeDocument/2006/docPropsVTypes">
  <Template>Organic</Template>
  <TotalTime>88</TotalTime>
  <Words>2775</Words>
  <Application>Microsoft Office PowerPoint</Application>
  <PresentationFormat>Widescreen</PresentationFormat>
  <Paragraphs>87</Paragraphs>
  <Slides>23</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23</vt:i4>
      </vt:variant>
    </vt:vector>
  </HeadingPairs>
  <TitlesOfParts>
    <vt:vector size="27" baseType="lpstr">
      <vt:lpstr>方正舒体</vt:lpstr>
      <vt:lpstr>Arial</vt:lpstr>
      <vt:lpstr>Garamond</vt:lpstr>
      <vt:lpstr>Organic</vt:lpstr>
      <vt:lpstr>HPCH5010/6010  Chinese Wellbeing: from Philosophy and Religion to Culture Week 4-2</vt:lpstr>
      <vt:lpstr>Healthy China Initiative</vt:lpstr>
      <vt:lpstr>Healthy China Initiative</vt:lpstr>
      <vt:lpstr>Healthy China Initiative</vt:lpstr>
      <vt:lpstr>People’s Health Community</vt:lpstr>
      <vt:lpstr>People’s Health Community</vt:lpstr>
      <vt:lpstr>TCM in Schools</vt:lpstr>
      <vt:lpstr>The ‘out of school education’ phenomena</vt:lpstr>
      <vt:lpstr>The ‘out of school education’ phenomena</vt:lpstr>
      <vt:lpstr>The ‘out of school education’ phenomena</vt:lpstr>
      <vt:lpstr>The ‘out of school education’ phenomena</vt:lpstr>
      <vt:lpstr>The ‘out of school education’ phenomena</vt:lpstr>
      <vt:lpstr>The ‘out of school education’ phenomena</vt:lpstr>
      <vt:lpstr>Development of payment method in china and its effect</vt:lpstr>
      <vt:lpstr>Development of payment method in china and its effect</vt:lpstr>
      <vt:lpstr>Development of payment method in china and its effect</vt:lpstr>
      <vt:lpstr>E-commerce in China</vt:lpstr>
      <vt:lpstr>Development of payment method in china and its effect</vt:lpstr>
      <vt:lpstr>Development of payment method in china and its effect</vt:lpstr>
      <vt:lpstr>Development of payment method in china and its effect</vt:lpstr>
      <vt:lpstr>Development of payment method in china and its effect</vt:lpstr>
      <vt:lpstr>Development of payment method in china and its effect</vt:lpstr>
      <vt:lpstr>Development of payment method in china and its effect</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HPCH5010/6010  Chinese Wellbeing: from Philosophy and Religion to Culture Week 4-3</dc:title>
  <dc:creator>Yiying Jiao</dc:creator>
  <cp:lastModifiedBy>Yiying Jiao</cp:lastModifiedBy>
  <cp:revision>4</cp:revision>
  <dcterms:created xsi:type="dcterms:W3CDTF">2021-10-04T18:17:00Z</dcterms:created>
  <dcterms:modified xsi:type="dcterms:W3CDTF">2021-10-05T08:56:40Z</dcterms:modified>
</cp:coreProperties>
</file>