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5"/>
  </p:notesMasterIdLst>
  <p:sldIdLst>
    <p:sldId id="256" r:id="rId2"/>
    <p:sldId id="257" r:id="rId3"/>
    <p:sldId id="268" r:id="rId4"/>
    <p:sldId id="258" r:id="rId5"/>
    <p:sldId id="259" r:id="rId6"/>
    <p:sldId id="270" r:id="rId7"/>
    <p:sldId id="271" r:id="rId8"/>
    <p:sldId id="272" r:id="rId9"/>
    <p:sldId id="273" r:id="rId10"/>
    <p:sldId id="274" r:id="rId11"/>
    <p:sldId id="275" r:id="rId12"/>
    <p:sldId id="264" r:id="rId13"/>
    <p:sldId id="265" r:id="rId14"/>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11"/>
    <p:restoredTop sz="94610"/>
  </p:normalViewPr>
  <p:slideViewPr>
    <p:cSldViewPr snapToGrid="0" snapToObjects="1">
      <p:cViewPr varScale="1">
        <p:scale>
          <a:sx n="159" d="100"/>
          <a:sy n="159" d="100"/>
        </p:scale>
        <p:origin x="336" y="1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azad Shah" userId="b70f65ff0e1b64e2" providerId="LiveId" clId="{B6BC7BF7-274B-4690-8D1D-35345EDD9036}"/>
    <pc:docChg chg="delSld">
      <pc:chgData name="Shazad Shah" userId="b70f65ff0e1b64e2" providerId="LiveId" clId="{B6BC7BF7-274B-4690-8D1D-35345EDD9036}" dt="2026-03-15T21:44:16.201" v="1" actId="47"/>
      <pc:docMkLst>
        <pc:docMk/>
      </pc:docMkLst>
      <pc:sldChg chg="del">
        <pc:chgData name="Shazad Shah" userId="b70f65ff0e1b64e2" providerId="LiveId" clId="{B6BC7BF7-274B-4690-8D1D-35345EDD9036}" dt="2026-03-15T21:44:16.201" v="1" actId="47"/>
        <pc:sldMkLst>
          <pc:docMk/>
          <pc:sldMk cId="0" sldId="260"/>
        </pc:sldMkLst>
      </pc:sldChg>
      <pc:sldChg chg="del">
        <pc:chgData name="Shazad Shah" userId="b70f65ff0e1b64e2" providerId="LiveId" clId="{B6BC7BF7-274B-4690-8D1D-35345EDD9036}" dt="2026-03-15T21:44:16.201" v="1" actId="47"/>
        <pc:sldMkLst>
          <pc:docMk/>
          <pc:sldMk cId="0" sldId="261"/>
        </pc:sldMkLst>
      </pc:sldChg>
      <pc:sldChg chg="del">
        <pc:chgData name="Shazad Shah" userId="b70f65ff0e1b64e2" providerId="LiveId" clId="{B6BC7BF7-274B-4690-8D1D-35345EDD9036}" dt="2026-03-15T21:44:16.201" v="1" actId="47"/>
        <pc:sldMkLst>
          <pc:docMk/>
          <pc:sldMk cId="0" sldId="262"/>
        </pc:sldMkLst>
      </pc:sldChg>
      <pc:sldChg chg="del">
        <pc:chgData name="Shazad Shah" userId="b70f65ff0e1b64e2" providerId="LiveId" clId="{B6BC7BF7-274B-4690-8D1D-35345EDD9036}" dt="2026-03-15T21:44:16.201" v="1" actId="47"/>
        <pc:sldMkLst>
          <pc:docMk/>
          <pc:sldMk cId="0" sldId="263"/>
        </pc:sldMkLst>
      </pc:sldChg>
      <pc:sldChg chg="del">
        <pc:chgData name="Shazad Shah" userId="b70f65ff0e1b64e2" providerId="LiveId" clId="{B6BC7BF7-274B-4690-8D1D-35345EDD9036}" dt="2026-03-15T21:44:08.247" v="0" actId="47"/>
        <pc:sldMkLst>
          <pc:docMk/>
          <pc:sldMk cId="1943519036" sldId="267"/>
        </pc:sldMkLst>
      </pc:sldChg>
      <pc:sldChg chg="del">
        <pc:chgData name="Shazad Shah" userId="b70f65ff0e1b64e2" providerId="LiveId" clId="{B6BC7BF7-274B-4690-8D1D-35345EDD9036}" dt="2026-03-15T21:44:16.201" v="1" actId="47"/>
        <pc:sldMkLst>
          <pc:docMk/>
          <pc:sldMk cId="4255045694" sldId="269"/>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EC379D2-EDC3-4751-AC2B-ECE5C09176EB}" type="doc">
      <dgm:prSet loTypeId="urn:microsoft.com/office/officeart/2005/8/layout/matrix1" loCatId="matrix" qsTypeId="urn:microsoft.com/office/officeart/2005/8/quickstyle/simple1" qsCatId="simple" csTypeId="urn:microsoft.com/office/officeart/2005/8/colors/colorful1" csCatId="colorful" phldr="1"/>
      <dgm:spPr/>
      <dgm:t>
        <a:bodyPr/>
        <a:lstStyle/>
        <a:p>
          <a:endParaRPr lang="en-GB"/>
        </a:p>
      </dgm:t>
    </dgm:pt>
    <dgm:pt modelId="{A0646569-18C6-4E38-B415-EEF89AB7DD73}">
      <dgm:prSet phldrT="[Text]" custT="1"/>
      <dgm:spPr/>
      <dgm:t>
        <a:bodyPr/>
        <a:lstStyle/>
        <a:p>
          <a:r>
            <a:rPr lang="en-GB" sz="4000" dirty="0">
              <a:latin typeface="Arial" panose="020B0604020202020204" pitchFamily="34" charset="0"/>
              <a:cs typeface="Arial" panose="020B0604020202020204" pitchFamily="34" charset="0"/>
            </a:rPr>
            <a:t>4P’s</a:t>
          </a:r>
        </a:p>
      </dgm:t>
    </dgm:pt>
    <dgm:pt modelId="{1186E50E-A927-40D0-87AE-5C76A51964E0}" type="parTrans" cxnId="{DB922B42-25BF-4E9E-A58C-758C40543B9E}">
      <dgm:prSet/>
      <dgm:spPr/>
      <dgm:t>
        <a:bodyPr/>
        <a:lstStyle/>
        <a:p>
          <a:endParaRPr lang="en-GB"/>
        </a:p>
      </dgm:t>
    </dgm:pt>
    <dgm:pt modelId="{11B0394D-AEE7-4346-8E25-A60EFB8AD6EF}" type="sibTrans" cxnId="{DB922B42-25BF-4E9E-A58C-758C40543B9E}">
      <dgm:prSet/>
      <dgm:spPr/>
      <dgm:t>
        <a:bodyPr/>
        <a:lstStyle/>
        <a:p>
          <a:endParaRPr lang="en-GB"/>
        </a:p>
      </dgm:t>
    </dgm:pt>
    <dgm:pt modelId="{98946B3E-E87A-401A-8F38-11132437AD6D}">
      <dgm:prSet phldrT="[Text]"/>
      <dgm:spPr/>
      <dgm:t>
        <a:bodyPr/>
        <a:lstStyle/>
        <a:p>
          <a:r>
            <a:rPr lang="en-GB" b="1" dirty="0">
              <a:latin typeface="Arial" panose="020B0604020202020204" pitchFamily="34" charset="0"/>
              <a:cs typeface="Arial" panose="020B0604020202020204" pitchFamily="34" charset="0"/>
            </a:rPr>
            <a:t>Product: </a:t>
          </a:r>
          <a:r>
            <a:rPr lang="en-GB" dirty="0">
              <a:latin typeface="Arial" panose="020B0604020202020204" pitchFamily="34" charset="0"/>
              <a:cs typeface="Arial" panose="020B0604020202020204" pitchFamily="34" charset="0"/>
            </a:rPr>
            <a:t>The product strategy will focus on coordinated collections by finish, colour, and occasion rather than random stock. This will make it easier to upsell and reduce customer uncertainty. The business will also consider product safety when buying, following UK rules on metals and restricted substances. Stock will begin with UK wholesalers for faster supply, with possible overseas sourcing later to improve margins. Inventory will be controlled through regular stock reviews, reorder points, and early seasonal buying (Kotler and Armstrong, 2021; Trading Standards, 2024; OPSS, 2019; GOV.UK, n.d.; Johnson et al., 2017).</a:t>
          </a:r>
        </a:p>
      </dgm:t>
    </dgm:pt>
    <dgm:pt modelId="{DC39D1E9-E171-4194-8E50-845F1797BBBB}" type="parTrans" cxnId="{BCE9391A-09FC-44EF-BE11-43817C3F9F0F}">
      <dgm:prSet/>
      <dgm:spPr/>
      <dgm:t>
        <a:bodyPr/>
        <a:lstStyle/>
        <a:p>
          <a:endParaRPr lang="en-GB"/>
        </a:p>
      </dgm:t>
    </dgm:pt>
    <dgm:pt modelId="{7D48C3D8-46C8-488C-B52B-0C010F91BD3A}" type="sibTrans" cxnId="{BCE9391A-09FC-44EF-BE11-43817C3F9F0F}">
      <dgm:prSet/>
      <dgm:spPr/>
      <dgm:t>
        <a:bodyPr/>
        <a:lstStyle/>
        <a:p>
          <a:endParaRPr lang="en-GB"/>
        </a:p>
      </dgm:t>
    </dgm:pt>
    <dgm:pt modelId="{0489BF81-C683-42D8-8274-D79BD9A8CE47}">
      <dgm:prSet phldrT="[Text]"/>
      <dgm:spPr/>
      <dgm:t>
        <a:bodyPr/>
        <a:lstStyle/>
        <a:p>
          <a:r>
            <a:rPr lang="en-GB" b="1" dirty="0">
              <a:latin typeface="Arial" panose="020B0604020202020204" pitchFamily="34" charset="0"/>
              <a:cs typeface="Arial" panose="020B0604020202020204" pitchFamily="34" charset="0"/>
            </a:rPr>
            <a:t>Price: </a:t>
          </a:r>
          <a:r>
            <a:rPr lang="en-GB" dirty="0">
              <a:latin typeface="Arial" panose="020B0604020202020204" pitchFamily="34" charset="0"/>
              <a:cs typeface="Arial" panose="020B0604020202020204" pitchFamily="34" charset="0"/>
            </a:rPr>
            <a:t>Pricing will use a good–better–best structure, with lower-priced everyday items, mid-range occasion sets, and premium bridal bundles. This will suit different budgets while encouraging higher-margin bundle sales. Promotions will focus on added value, such as gift packaging or matching items, rather than heavy discounting, helping to protect profit and brand image (Porter, 1980; Kotler and Armstrong, 2021).</a:t>
          </a:r>
        </a:p>
      </dgm:t>
    </dgm:pt>
    <dgm:pt modelId="{9F32850B-010B-4F62-8BD6-5259631486BB}" type="parTrans" cxnId="{58A83F9D-8C94-4B3E-AC57-94A907B4AECB}">
      <dgm:prSet/>
      <dgm:spPr/>
      <dgm:t>
        <a:bodyPr/>
        <a:lstStyle/>
        <a:p>
          <a:endParaRPr lang="en-GB"/>
        </a:p>
      </dgm:t>
    </dgm:pt>
    <dgm:pt modelId="{991B4C67-0B4A-4F3F-80C7-E7DDAA9FCBB7}" type="sibTrans" cxnId="{58A83F9D-8C94-4B3E-AC57-94A907B4AECB}">
      <dgm:prSet/>
      <dgm:spPr/>
      <dgm:t>
        <a:bodyPr/>
        <a:lstStyle/>
        <a:p>
          <a:endParaRPr lang="en-GB"/>
        </a:p>
      </dgm:t>
    </dgm:pt>
    <dgm:pt modelId="{F7FF9DD0-7FE9-4290-82F5-26E251A61329}">
      <dgm:prSet phldrT="[Text]"/>
      <dgm:spPr/>
      <dgm:t>
        <a:bodyPr/>
        <a:lstStyle/>
        <a:p>
          <a:r>
            <a:rPr lang="en-GB" b="1" dirty="0">
              <a:latin typeface="Arial" panose="020B0604020202020204" pitchFamily="34" charset="0"/>
              <a:cs typeface="Arial" panose="020B0604020202020204" pitchFamily="34" charset="0"/>
            </a:rPr>
            <a:t>Place: </a:t>
          </a:r>
          <a:r>
            <a:rPr lang="en-GB" dirty="0">
              <a:latin typeface="Arial" panose="020B0604020202020204" pitchFamily="34" charset="0"/>
              <a:cs typeface="Arial" panose="020B0604020202020204" pitchFamily="34" charset="0"/>
            </a:rPr>
            <a:t>The business will use an omnichannel approach, selling through both a physical shop on Alum Rock Road and an online store. The shop will allow customers to try on items and buy immediately, while the website will offer convenience and wider reach. Click-and-collect will help drive store visits and extra purchases. Online sales will also follow consumer rules on cancellations and returns to build trust (Chaffey and Ellis-Chadwick, 2022; BIS, 2013).</a:t>
          </a:r>
        </a:p>
      </dgm:t>
    </dgm:pt>
    <dgm:pt modelId="{429365AE-D105-469E-8CBC-630F50B7699B}" type="parTrans" cxnId="{59E910BD-6A7E-4A1E-86A6-FEC197879B17}">
      <dgm:prSet/>
      <dgm:spPr/>
      <dgm:t>
        <a:bodyPr/>
        <a:lstStyle/>
        <a:p>
          <a:endParaRPr lang="en-GB"/>
        </a:p>
      </dgm:t>
    </dgm:pt>
    <dgm:pt modelId="{4B171C5A-BEEC-4349-A40E-E982FE21BC4C}" type="sibTrans" cxnId="{59E910BD-6A7E-4A1E-86A6-FEC197879B17}">
      <dgm:prSet/>
      <dgm:spPr/>
      <dgm:t>
        <a:bodyPr/>
        <a:lstStyle/>
        <a:p>
          <a:endParaRPr lang="en-GB"/>
        </a:p>
      </dgm:t>
    </dgm:pt>
    <dgm:pt modelId="{79FDD678-C046-4FCD-9491-2BABBD743E43}">
      <dgm:prSet phldrT="[Text]"/>
      <dgm:spPr/>
      <dgm:t>
        <a:bodyPr/>
        <a:lstStyle/>
        <a:p>
          <a:r>
            <a:rPr lang="en-GB" b="1" dirty="0">
              <a:latin typeface="Arial" panose="020B0604020202020204" pitchFamily="34" charset="0"/>
              <a:cs typeface="Arial" panose="020B0604020202020204" pitchFamily="34" charset="0"/>
            </a:rPr>
            <a:t>Promotion: </a:t>
          </a:r>
          <a:r>
            <a:rPr lang="en-GB" dirty="0">
              <a:latin typeface="Arial" panose="020B0604020202020204" pitchFamily="34" charset="0"/>
              <a:cs typeface="Arial" panose="020B0604020202020204" pitchFamily="34" charset="0"/>
            </a:rPr>
            <a:t>Promotion will combine local visibility with digital marketing. In-store activity will highlight seasonal themes such as weddings and Eid, while online promotion will focus on try-on content, bundles, and customer stories. This suits visually driven products like jewellery and supports both awareness and sales (Chaffey and Ellis-Chadwick, 2019).</a:t>
          </a:r>
        </a:p>
      </dgm:t>
    </dgm:pt>
    <dgm:pt modelId="{870A5DB9-B1C3-48D1-9278-0B439A67A658}" type="parTrans" cxnId="{DC2D7239-7F65-4BFD-BE02-B489F7754CFE}">
      <dgm:prSet/>
      <dgm:spPr/>
      <dgm:t>
        <a:bodyPr/>
        <a:lstStyle/>
        <a:p>
          <a:endParaRPr lang="en-GB"/>
        </a:p>
      </dgm:t>
    </dgm:pt>
    <dgm:pt modelId="{7E7D00C8-8FF7-4D98-ADE0-A5F234A21E36}" type="sibTrans" cxnId="{DC2D7239-7F65-4BFD-BE02-B489F7754CFE}">
      <dgm:prSet/>
      <dgm:spPr/>
      <dgm:t>
        <a:bodyPr/>
        <a:lstStyle/>
        <a:p>
          <a:endParaRPr lang="en-GB"/>
        </a:p>
      </dgm:t>
    </dgm:pt>
    <dgm:pt modelId="{CCCD7CF9-F96E-4A6C-A2A9-37B8B84BCA5A}" type="pres">
      <dgm:prSet presAssocID="{AEC379D2-EDC3-4751-AC2B-ECE5C09176EB}" presName="diagram" presStyleCnt="0">
        <dgm:presLayoutVars>
          <dgm:chMax val="1"/>
          <dgm:dir/>
          <dgm:animLvl val="ctr"/>
          <dgm:resizeHandles val="exact"/>
        </dgm:presLayoutVars>
      </dgm:prSet>
      <dgm:spPr/>
    </dgm:pt>
    <dgm:pt modelId="{3BA4267D-5EAF-442E-929F-4B1C2BEC9539}" type="pres">
      <dgm:prSet presAssocID="{AEC379D2-EDC3-4751-AC2B-ECE5C09176EB}" presName="matrix" presStyleCnt="0"/>
      <dgm:spPr/>
    </dgm:pt>
    <dgm:pt modelId="{F8926A63-2563-4C85-B3C9-825A352C3A6B}" type="pres">
      <dgm:prSet presAssocID="{AEC379D2-EDC3-4751-AC2B-ECE5C09176EB}" presName="tile1" presStyleLbl="node1" presStyleIdx="0" presStyleCnt="4"/>
      <dgm:spPr/>
    </dgm:pt>
    <dgm:pt modelId="{EF255333-65A7-4357-9845-6EAE52923EB8}" type="pres">
      <dgm:prSet presAssocID="{AEC379D2-EDC3-4751-AC2B-ECE5C09176EB}" presName="tile1text" presStyleLbl="node1" presStyleIdx="0" presStyleCnt="4">
        <dgm:presLayoutVars>
          <dgm:chMax val="0"/>
          <dgm:chPref val="0"/>
          <dgm:bulletEnabled val="1"/>
        </dgm:presLayoutVars>
      </dgm:prSet>
      <dgm:spPr/>
    </dgm:pt>
    <dgm:pt modelId="{E176EEA5-A818-464A-9A51-B1276A0DBC44}" type="pres">
      <dgm:prSet presAssocID="{AEC379D2-EDC3-4751-AC2B-ECE5C09176EB}" presName="tile2" presStyleLbl="node1" presStyleIdx="1" presStyleCnt="4"/>
      <dgm:spPr/>
    </dgm:pt>
    <dgm:pt modelId="{B67EDBBF-22A6-40A7-A32C-B594A46C9221}" type="pres">
      <dgm:prSet presAssocID="{AEC379D2-EDC3-4751-AC2B-ECE5C09176EB}" presName="tile2text" presStyleLbl="node1" presStyleIdx="1" presStyleCnt="4">
        <dgm:presLayoutVars>
          <dgm:chMax val="0"/>
          <dgm:chPref val="0"/>
          <dgm:bulletEnabled val="1"/>
        </dgm:presLayoutVars>
      </dgm:prSet>
      <dgm:spPr/>
    </dgm:pt>
    <dgm:pt modelId="{EFE25E11-238A-4849-9981-86FD80ED4F2C}" type="pres">
      <dgm:prSet presAssocID="{AEC379D2-EDC3-4751-AC2B-ECE5C09176EB}" presName="tile3" presStyleLbl="node1" presStyleIdx="2" presStyleCnt="4"/>
      <dgm:spPr/>
    </dgm:pt>
    <dgm:pt modelId="{A17E23B8-C6C3-4E39-9886-3C918029593C}" type="pres">
      <dgm:prSet presAssocID="{AEC379D2-EDC3-4751-AC2B-ECE5C09176EB}" presName="tile3text" presStyleLbl="node1" presStyleIdx="2" presStyleCnt="4">
        <dgm:presLayoutVars>
          <dgm:chMax val="0"/>
          <dgm:chPref val="0"/>
          <dgm:bulletEnabled val="1"/>
        </dgm:presLayoutVars>
      </dgm:prSet>
      <dgm:spPr/>
    </dgm:pt>
    <dgm:pt modelId="{01B11A6E-03A3-47F6-B67C-96A326FF230E}" type="pres">
      <dgm:prSet presAssocID="{AEC379D2-EDC3-4751-AC2B-ECE5C09176EB}" presName="tile4" presStyleLbl="node1" presStyleIdx="3" presStyleCnt="4"/>
      <dgm:spPr/>
    </dgm:pt>
    <dgm:pt modelId="{65922B7E-0059-4E9E-B7C0-470DCA7F8076}" type="pres">
      <dgm:prSet presAssocID="{AEC379D2-EDC3-4751-AC2B-ECE5C09176EB}" presName="tile4text" presStyleLbl="node1" presStyleIdx="3" presStyleCnt="4">
        <dgm:presLayoutVars>
          <dgm:chMax val="0"/>
          <dgm:chPref val="0"/>
          <dgm:bulletEnabled val="1"/>
        </dgm:presLayoutVars>
      </dgm:prSet>
      <dgm:spPr/>
    </dgm:pt>
    <dgm:pt modelId="{91B42115-55D1-47D9-9DB3-3B53A1CEBBED}" type="pres">
      <dgm:prSet presAssocID="{AEC379D2-EDC3-4751-AC2B-ECE5C09176EB}" presName="centerTile" presStyleLbl="fgShp" presStyleIdx="0" presStyleCnt="1">
        <dgm:presLayoutVars>
          <dgm:chMax val="0"/>
          <dgm:chPref val="0"/>
        </dgm:presLayoutVars>
      </dgm:prSet>
      <dgm:spPr/>
    </dgm:pt>
  </dgm:ptLst>
  <dgm:cxnLst>
    <dgm:cxn modelId="{BCE9391A-09FC-44EF-BE11-43817C3F9F0F}" srcId="{A0646569-18C6-4E38-B415-EEF89AB7DD73}" destId="{98946B3E-E87A-401A-8F38-11132437AD6D}" srcOrd="0" destOrd="0" parTransId="{DC39D1E9-E171-4194-8E50-845F1797BBBB}" sibTransId="{7D48C3D8-46C8-488C-B52B-0C010F91BD3A}"/>
    <dgm:cxn modelId="{4E1B1439-959A-4477-BF9B-1C0DFCBC3145}" type="presOf" srcId="{0489BF81-C683-42D8-8274-D79BD9A8CE47}" destId="{B67EDBBF-22A6-40A7-A32C-B594A46C9221}" srcOrd="1" destOrd="0" presId="urn:microsoft.com/office/officeart/2005/8/layout/matrix1"/>
    <dgm:cxn modelId="{DC2D7239-7F65-4BFD-BE02-B489F7754CFE}" srcId="{A0646569-18C6-4E38-B415-EEF89AB7DD73}" destId="{79FDD678-C046-4FCD-9491-2BABBD743E43}" srcOrd="3" destOrd="0" parTransId="{870A5DB9-B1C3-48D1-9278-0B439A67A658}" sibTransId="{7E7D00C8-8FF7-4D98-ADE0-A5F234A21E36}"/>
    <dgm:cxn modelId="{DB922B42-25BF-4E9E-A58C-758C40543B9E}" srcId="{AEC379D2-EDC3-4751-AC2B-ECE5C09176EB}" destId="{A0646569-18C6-4E38-B415-EEF89AB7DD73}" srcOrd="0" destOrd="0" parTransId="{1186E50E-A927-40D0-87AE-5C76A51964E0}" sibTransId="{11B0394D-AEE7-4346-8E25-A60EFB8AD6EF}"/>
    <dgm:cxn modelId="{99EDAA45-BDA4-4050-B295-8E2553DCE441}" type="presOf" srcId="{79FDD678-C046-4FCD-9491-2BABBD743E43}" destId="{65922B7E-0059-4E9E-B7C0-470DCA7F8076}" srcOrd="1" destOrd="0" presId="urn:microsoft.com/office/officeart/2005/8/layout/matrix1"/>
    <dgm:cxn modelId="{1617ED8C-8FAA-479E-AE3C-685FBEF3665D}" type="presOf" srcId="{79FDD678-C046-4FCD-9491-2BABBD743E43}" destId="{01B11A6E-03A3-47F6-B67C-96A326FF230E}" srcOrd="0" destOrd="0" presId="urn:microsoft.com/office/officeart/2005/8/layout/matrix1"/>
    <dgm:cxn modelId="{47E93190-A436-49EE-B729-E839860A8D98}" type="presOf" srcId="{F7FF9DD0-7FE9-4290-82F5-26E251A61329}" destId="{A17E23B8-C6C3-4E39-9886-3C918029593C}" srcOrd="1" destOrd="0" presId="urn:microsoft.com/office/officeart/2005/8/layout/matrix1"/>
    <dgm:cxn modelId="{165F7D93-01A4-4E20-9171-158D0EA9391E}" type="presOf" srcId="{F7FF9DD0-7FE9-4290-82F5-26E251A61329}" destId="{EFE25E11-238A-4849-9981-86FD80ED4F2C}" srcOrd="0" destOrd="0" presId="urn:microsoft.com/office/officeart/2005/8/layout/matrix1"/>
    <dgm:cxn modelId="{461C0294-FAA5-47DF-A08D-237978F6941C}" type="presOf" srcId="{98946B3E-E87A-401A-8F38-11132437AD6D}" destId="{F8926A63-2563-4C85-B3C9-825A352C3A6B}" srcOrd="0" destOrd="0" presId="urn:microsoft.com/office/officeart/2005/8/layout/matrix1"/>
    <dgm:cxn modelId="{3E620B9C-69A6-4939-B5E3-C11F9B2D6FCF}" type="presOf" srcId="{98946B3E-E87A-401A-8F38-11132437AD6D}" destId="{EF255333-65A7-4357-9845-6EAE52923EB8}" srcOrd="1" destOrd="0" presId="urn:microsoft.com/office/officeart/2005/8/layout/matrix1"/>
    <dgm:cxn modelId="{58A83F9D-8C94-4B3E-AC57-94A907B4AECB}" srcId="{A0646569-18C6-4E38-B415-EEF89AB7DD73}" destId="{0489BF81-C683-42D8-8274-D79BD9A8CE47}" srcOrd="1" destOrd="0" parTransId="{9F32850B-010B-4F62-8BD6-5259631486BB}" sibTransId="{991B4C67-0B4A-4F3F-80C7-E7DDAA9FCBB7}"/>
    <dgm:cxn modelId="{645526A9-FF7B-494A-BBD0-C9A221B97F8F}" type="presOf" srcId="{A0646569-18C6-4E38-B415-EEF89AB7DD73}" destId="{91B42115-55D1-47D9-9DB3-3B53A1CEBBED}" srcOrd="0" destOrd="0" presId="urn:microsoft.com/office/officeart/2005/8/layout/matrix1"/>
    <dgm:cxn modelId="{C9D3F9BB-6874-4197-B958-7C1B923FC792}" type="presOf" srcId="{AEC379D2-EDC3-4751-AC2B-ECE5C09176EB}" destId="{CCCD7CF9-F96E-4A6C-A2A9-37B8B84BCA5A}" srcOrd="0" destOrd="0" presId="urn:microsoft.com/office/officeart/2005/8/layout/matrix1"/>
    <dgm:cxn modelId="{59E910BD-6A7E-4A1E-86A6-FEC197879B17}" srcId="{A0646569-18C6-4E38-B415-EEF89AB7DD73}" destId="{F7FF9DD0-7FE9-4290-82F5-26E251A61329}" srcOrd="2" destOrd="0" parTransId="{429365AE-D105-469E-8CBC-630F50B7699B}" sibTransId="{4B171C5A-BEEC-4349-A40E-E982FE21BC4C}"/>
    <dgm:cxn modelId="{EC3DE0E0-1925-4BBE-B388-CC38784C9843}" type="presOf" srcId="{0489BF81-C683-42D8-8274-D79BD9A8CE47}" destId="{E176EEA5-A818-464A-9A51-B1276A0DBC44}" srcOrd="0" destOrd="0" presId="urn:microsoft.com/office/officeart/2005/8/layout/matrix1"/>
    <dgm:cxn modelId="{75302CC1-FD4B-4610-B85A-8171E30B8336}" type="presParOf" srcId="{CCCD7CF9-F96E-4A6C-A2A9-37B8B84BCA5A}" destId="{3BA4267D-5EAF-442E-929F-4B1C2BEC9539}" srcOrd="0" destOrd="0" presId="urn:microsoft.com/office/officeart/2005/8/layout/matrix1"/>
    <dgm:cxn modelId="{1F6C90F9-D720-4BB8-9385-F04BA667EF83}" type="presParOf" srcId="{3BA4267D-5EAF-442E-929F-4B1C2BEC9539}" destId="{F8926A63-2563-4C85-B3C9-825A352C3A6B}" srcOrd="0" destOrd="0" presId="urn:microsoft.com/office/officeart/2005/8/layout/matrix1"/>
    <dgm:cxn modelId="{DF2324E3-68D0-48B4-B5BC-ED00E4EB6056}" type="presParOf" srcId="{3BA4267D-5EAF-442E-929F-4B1C2BEC9539}" destId="{EF255333-65A7-4357-9845-6EAE52923EB8}" srcOrd="1" destOrd="0" presId="urn:microsoft.com/office/officeart/2005/8/layout/matrix1"/>
    <dgm:cxn modelId="{18527357-43A9-4B84-BDE0-AE465ABC42A0}" type="presParOf" srcId="{3BA4267D-5EAF-442E-929F-4B1C2BEC9539}" destId="{E176EEA5-A818-464A-9A51-B1276A0DBC44}" srcOrd="2" destOrd="0" presId="urn:microsoft.com/office/officeart/2005/8/layout/matrix1"/>
    <dgm:cxn modelId="{BBEBE171-824A-4ED9-8594-62B7D4970E24}" type="presParOf" srcId="{3BA4267D-5EAF-442E-929F-4B1C2BEC9539}" destId="{B67EDBBF-22A6-40A7-A32C-B594A46C9221}" srcOrd="3" destOrd="0" presId="urn:microsoft.com/office/officeart/2005/8/layout/matrix1"/>
    <dgm:cxn modelId="{7F3C3198-4B57-469C-9203-7F5104B21242}" type="presParOf" srcId="{3BA4267D-5EAF-442E-929F-4B1C2BEC9539}" destId="{EFE25E11-238A-4849-9981-86FD80ED4F2C}" srcOrd="4" destOrd="0" presId="urn:microsoft.com/office/officeart/2005/8/layout/matrix1"/>
    <dgm:cxn modelId="{7974B388-72F1-4795-90E5-39DB423C5417}" type="presParOf" srcId="{3BA4267D-5EAF-442E-929F-4B1C2BEC9539}" destId="{A17E23B8-C6C3-4E39-9886-3C918029593C}" srcOrd="5" destOrd="0" presId="urn:microsoft.com/office/officeart/2005/8/layout/matrix1"/>
    <dgm:cxn modelId="{79959AFC-47B7-4566-99AD-2EA360CB946D}" type="presParOf" srcId="{3BA4267D-5EAF-442E-929F-4B1C2BEC9539}" destId="{01B11A6E-03A3-47F6-B67C-96A326FF230E}" srcOrd="6" destOrd="0" presId="urn:microsoft.com/office/officeart/2005/8/layout/matrix1"/>
    <dgm:cxn modelId="{F5E60D41-1C15-423F-AD5C-385A456FE7A4}" type="presParOf" srcId="{3BA4267D-5EAF-442E-929F-4B1C2BEC9539}" destId="{65922B7E-0059-4E9E-B7C0-470DCA7F8076}" srcOrd="7" destOrd="0" presId="urn:microsoft.com/office/officeart/2005/8/layout/matrix1"/>
    <dgm:cxn modelId="{770C7857-171C-46E6-B63D-A5DAE87356C4}" type="presParOf" srcId="{CCCD7CF9-F96E-4A6C-A2A9-37B8B84BCA5A}" destId="{91B42115-55D1-47D9-9DB3-3B53A1CEBBED}" srcOrd="1" destOrd="0" presId="urn:microsoft.com/office/officeart/2005/8/layout/matrix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926A63-2563-4C85-B3C9-825A352C3A6B}">
      <dsp:nvSpPr>
        <dsp:cNvPr id="0" name=""/>
        <dsp:cNvSpPr/>
      </dsp:nvSpPr>
      <dsp:spPr>
        <a:xfrm rot="16200000">
          <a:off x="382327" y="-382327"/>
          <a:ext cx="1910566" cy="2675221"/>
        </a:xfrm>
        <a:prstGeom prst="round1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896" tIns="56896" rIns="56896" bIns="56896" numCol="1" spcCol="1270" anchor="ctr" anchorCtr="0">
          <a:noAutofit/>
        </a:bodyPr>
        <a:lstStyle/>
        <a:p>
          <a:pPr marL="0" lvl="0" indent="0" algn="ctr" defTabSz="355600">
            <a:lnSpc>
              <a:spcPct val="90000"/>
            </a:lnSpc>
            <a:spcBef>
              <a:spcPct val="0"/>
            </a:spcBef>
            <a:spcAft>
              <a:spcPct val="35000"/>
            </a:spcAft>
            <a:buNone/>
          </a:pPr>
          <a:r>
            <a:rPr lang="en-GB" sz="800" b="1" kern="1200" dirty="0">
              <a:latin typeface="Arial" panose="020B0604020202020204" pitchFamily="34" charset="0"/>
              <a:cs typeface="Arial" panose="020B0604020202020204" pitchFamily="34" charset="0"/>
            </a:rPr>
            <a:t>Product: </a:t>
          </a:r>
          <a:r>
            <a:rPr lang="en-GB" sz="800" kern="1200" dirty="0">
              <a:latin typeface="Arial" panose="020B0604020202020204" pitchFamily="34" charset="0"/>
              <a:cs typeface="Arial" panose="020B0604020202020204" pitchFamily="34" charset="0"/>
            </a:rPr>
            <a:t>The product strategy will focus on coordinated collections by finish, colour, and occasion rather than random stock. This will make it easier to upsell and reduce customer uncertainty. The business will also consider product safety when buying, following UK rules on metals and restricted substances. Stock will begin with UK wholesalers for faster supply, with possible overseas sourcing later to improve margins. Inventory will be controlled through regular stock reviews, reorder points, and early seasonal buying (Kotler and Armstrong, 2021; Trading Standards, 2024; OPSS, 2019; GOV.UK, n.d.; Johnson et al., 2017).</a:t>
          </a:r>
        </a:p>
      </dsp:txBody>
      <dsp:txXfrm rot="5400000">
        <a:off x="0" y="0"/>
        <a:ext cx="2675221" cy="1432924"/>
      </dsp:txXfrm>
    </dsp:sp>
    <dsp:sp modelId="{E176EEA5-A818-464A-9A51-B1276A0DBC44}">
      <dsp:nvSpPr>
        <dsp:cNvPr id="0" name=""/>
        <dsp:cNvSpPr/>
      </dsp:nvSpPr>
      <dsp:spPr>
        <a:xfrm>
          <a:off x="2675221" y="0"/>
          <a:ext cx="2675221" cy="1910566"/>
        </a:xfrm>
        <a:prstGeom prst="round1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896" tIns="56896" rIns="56896" bIns="56896" numCol="1" spcCol="1270" anchor="ctr" anchorCtr="0">
          <a:noAutofit/>
        </a:bodyPr>
        <a:lstStyle/>
        <a:p>
          <a:pPr marL="0" lvl="0" indent="0" algn="ctr" defTabSz="355600">
            <a:lnSpc>
              <a:spcPct val="90000"/>
            </a:lnSpc>
            <a:spcBef>
              <a:spcPct val="0"/>
            </a:spcBef>
            <a:spcAft>
              <a:spcPct val="35000"/>
            </a:spcAft>
            <a:buNone/>
          </a:pPr>
          <a:r>
            <a:rPr lang="en-GB" sz="800" b="1" kern="1200" dirty="0">
              <a:latin typeface="Arial" panose="020B0604020202020204" pitchFamily="34" charset="0"/>
              <a:cs typeface="Arial" panose="020B0604020202020204" pitchFamily="34" charset="0"/>
            </a:rPr>
            <a:t>Price: </a:t>
          </a:r>
          <a:r>
            <a:rPr lang="en-GB" sz="800" kern="1200" dirty="0">
              <a:latin typeface="Arial" panose="020B0604020202020204" pitchFamily="34" charset="0"/>
              <a:cs typeface="Arial" panose="020B0604020202020204" pitchFamily="34" charset="0"/>
            </a:rPr>
            <a:t>Pricing will use a good–better–best structure, with lower-priced everyday items, mid-range occasion sets, and premium bridal bundles. This will suit different budgets while encouraging higher-margin bundle sales. Promotions will focus on added value, such as gift packaging or matching items, rather than heavy discounting, helping to protect profit and brand image (Porter, 1980; Kotler and Armstrong, 2021).</a:t>
          </a:r>
        </a:p>
      </dsp:txBody>
      <dsp:txXfrm>
        <a:off x="2675221" y="0"/>
        <a:ext cx="2675221" cy="1432924"/>
      </dsp:txXfrm>
    </dsp:sp>
    <dsp:sp modelId="{EFE25E11-238A-4849-9981-86FD80ED4F2C}">
      <dsp:nvSpPr>
        <dsp:cNvPr id="0" name=""/>
        <dsp:cNvSpPr/>
      </dsp:nvSpPr>
      <dsp:spPr>
        <a:xfrm rot="10800000">
          <a:off x="0" y="1910566"/>
          <a:ext cx="2675221" cy="1910566"/>
        </a:xfrm>
        <a:prstGeom prst="round1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896" tIns="56896" rIns="56896" bIns="56896" numCol="1" spcCol="1270" anchor="ctr" anchorCtr="0">
          <a:noAutofit/>
        </a:bodyPr>
        <a:lstStyle/>
        <a:p>
          <a:pPr marL="0" lvl="0" indent="0" algn="ctr" defTabSz="355600">
            <a:lnSpc>
              <a:spcPct val="90000"/>
            </a:lnSpc>
            <a:spcBef>
              <a:spcPct val="0"/>
            </a:spcBef>
            <a:spcAft>
              <a:spcPct val="35000"/>
            </a:spcAft>
            <a:buNone/>
          </a:pPr>
          <a:r>
            <a:rPr lang="en-GB" sz="800" b="1" kern="1200" dirty="0">
              <a:latin typeface="Arial" panose="020B0604020202020204" pitchFamily="34" charset="0"/>
              <a:cs typeface="Arial" panose="020B0604020202020204" pitchFamily="34" charset="0"/>
            </a:rPr>
            <a:t>Place: </a:t>
          </a:r>
          <a:r>
            <a:rPr lang="en-GB" sz="800" kern="1200" dirty="0">
              <a:latin typeface="Arial" panose="020B0604020202020204" pitchFamily="34" charset="0"/>
              <a:cs typeface="Arial" panose="020B0604020202020204" pitchFamily="34" charset="0"/>
            </a:rPr>
            <a:t>The business will use an omnichannel approach, selling through both a physical shop on Alum Rock Road and an online store. The shop will allow customers to try on items and buy immediately, while the website will offer convenience and wider reach. Click-and-collect will help drive store visits and extra purchases. Online sales will also follow consumer rules on cancellations and returns to build trust (Chaffey and Ellis-Chadwick, 2022; BIS, 2013).</a:t>
          </a:r>
        </a:p>
      </dsp:txBody>
      <dsp:txXfrm rot="10800000">
        <a:off x="0" y="2388207"/>
        <a:ext cx="2675221" cy="1432924"/>
      </dsp:txXfrm>
    </dsp:sp>
    <dsp:sp modelId="{01B11A6E-03A3-47F6-B67C-96A326FF230E}">
      <dsp:nvSpPr>
        <dsp:cNvPr id="0" name=""/>
        <dsp:cNvSpPr/>
      </dsp:nvSpPr>
      <dsp:spPr>
        <a:xfrm rot="5400000">
          <a:off x="3057549" y="1528238"/>
          <a:ext cx="1910566" cy="2675221"/>
        </a:xfrm>
        <a:prstGeom prst="round1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896" tIns="56896" rIns="56896" bIns="56896" numCol="1" spcCol="1270" anchor="ctr" anchorCtr="0">
          <a:noAutofit/>
        </a:bodyPr>
        <a:lstStyle/>
        <a:p>
          <a:pPr marL="0" lvl="0" indent="0" algn="ctr" defTabSz="355600">
            <a:lnSpc>
              <a:spcPct val="90000"/>
            </a:lnSpc>
            <a:spcBef>
              <a:spcPct val="0"/>
            </a:spcBef>
            <a:spcAft>
              <a:spcPct val="35000"/>
            </a:spcAft>
            <a:buNone/>
          </a:pPr>
          <a:r>
            <a:rPr lang="en-GB" sz="800" b="1" kern="1200" dirty="0">
              <a:latin typeface="Arial" panose="020B0604020202020204" pitchFamily="34" charset="0"/>
              <a:cs typeface="Arial" panose="020B0604020202020204" pitchFamily="34" charset="0"/>
            </a:rPr>
            <a:t>Promotion: </a:t>
          </a:r>
          <a:r>
            <a:rPr lang="en-GB" sz="800" kern="1200" dirty="0">
              <a:latin typeface="Arial" panose="020B0604020202020204" pitchFamily="34" charset="0"/>
              <a:cs typeface="Arial" panose="020B0604020202020204" pitchFamily="34" charset="0"/>
            </a:rPr>
            <a:t>Promotion will combine local visibility with digital marketing. In-store activity will highlight seasonal themes such as weddings and Eid, while online promotion will focus on try-on content, bundles, and customer stories. This suits visually driven products like jewellery and supports both awareness and sales (Chaffey and Ellis-Chadwick, 2019).</a:t>
          </a:r>
        </a:p>
      </dsp:txBody>
      <dsp:txXfrm rot="-5400000">
        <a:off x="2675222" y="2388207"/>
        <a:ext cx="2675221" cy="1432924"/>
      </dsp:txXfrm>
    </dsp:sp>
    <dsp:sp modelId="{91B42115-55D1-47D9-9DB3-3B53A1CEBBED}">
      <dsp:nvSpPr>
        <dsp:cNvPr id="0" name=""/>
        <dsp:cNvSpPr/>
      </dsp:nvSpPr>
      <dsp:spPr>
        <a:xfrm>
          <a:off x="1872655" y="1432924"/>
          <a:ext cx="1605132" cy="955283"/>
        </a:xfrm>
        <a:prstGeom prst="roundRect">
          <a:avLst/>
        </a:prstGeom>
        <a:solidFill>
          <a:schemeClr val="accent2">
            <a:tint val="4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0" tIns="152400" rIns="152400" bIns="152400" numCol="1" spcCol="1270" anchor="ctr" anchorCtr="0">
          <a:noAutofit/>
        </a:bodyPr>
        <a:lstStyle/>
        <a:p>
          <a:pPr marL="0" lvl="0" indent="0" algn="ctr" defTabSz="1778000">
            <a:lnSpc>
              <a:spcPct val="90000"/>
            </a:lnSpc>
            <a:spcBef>
              <a:spcPct val="0"/>
            </a:spcBef>
            <a:spcAft>
              <a:spcPct val="35000"/>
            </a:spcAft>
            <a:buNone/>
          </a:pPr>
          <a:r>
            <a:rPr lang="en-GB" sz="4000" kern="1200" dirty="0">
              <a:latin typeface="Arial" panose="020B0604020202020204" pitchFamily="34" charset="0"/>
              <a:cs typeface="Arial" panose="020B0604020202020204" pitchFamily="34" charset="0"/>
            </a:rPr>
            <a:t>4P’s</a:t>
          </a:r>
        </a:p>
      </dsp:txBody>
      <dsp:txXfrm>
        <a:off x="1919288" y="1479557"/>
        <a:ext cx="1511866" cy="862017"/>
      </dsp:txXfrm>
    </dsp:sp>
  </dsp:spTree>
</dsp:drawing>
</file>

<file path=ppt/diagrams/layout1.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5523161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74794238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59689234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353754130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293466695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414560406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39457032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379586137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8.xml"/><Relationship Id="rId1" Type="http://schemas.openxmlformats.org/officeDocument/2006/relationships/slideLayout" Target="../slideLayouts/slideLayout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6F1EA"/>
        </a:solidFill>
        <a:effectLst/>
      </p:bgPr>
    </p:bg>
    <p:spTree>
      <p:nvGrpSpPr>
        <p:cNvPr id="1" name=""/>
        <p:cNvGrpSpPr/>
        <p:nvPr/>
      </p:nvGrpSpPr>
      <p:grpSpPr>
        <a:xfrm>
          <a:off x="0" y="0"/>
          <a:ext cx="0" cy="0"/>
          <a:chOff x="0" y="0"/>
          <a:chExt cx="0" cy="0"/>
        </a:xfrm>
      </p:grpSpPr>
      <p:pic>
        <p:nvPicPr>
          <p:cNvPr id="6" name="Picture 5" descr="University of Wales Trinity Saint David">
            <a:extLst>
              <a:ext uri="{FF2B5EF4-FFF2-40B4-BE49-F238E27FC236}">
                <a16:creationId xmlns:a16="http://schemas.microsoft.com/office/drawing/2014/main" id="{1CAB2229-A963-5E2B-226E-B10BF83B8B9F}"/>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384721" y="193901"/>
            <a:ext cx="3619500" cy="1266825"/>
          </a:xfrm>
          <a:prstGeom prst="rect">
            <a:avLst/>
          </a:prstGeom>
          <a:noFill/>
          <a:ln>
            <a:noFill/>
          </a:ln>
        </p:spPr>
      </p:pic>
      <p:sp>
        <p:nvSpPr>
          <p:cNvPr id="10" name="TextBox 9">
            <a:extLst>
              <a:ext uri="{FF2B5EF4-FFF2-40B4-BE49-F238E27FC236}">
                <a16:creationId xmlns:a16="http://schemas.microsoft.com/office/drawing/2014/main" id="{E68C8F8C-6568-9B40-9894-17E269DC7FED}"/>
              </a:ext>
            </a:extLst>
          </p:cNvPr>
          <p:cNvSpPr txBox="1"/>
          <p:nvPr/>
        </p:nvSpPr>
        <p:spPr>
          <a:xfrm>
            <a:off x="1758043" y="1376051"/>
            <a:ext cx="6096000" cy="3599383"/>
          </a:xfrm>
          <a:prstGeom prst="rect">
            <a:avLst/>
          </a:prstGeom>
          <a:noFill/>
        </p:spPr>
        <p:txBody>
          <a:bodyPr wrap="square">
            <a:spAutoFit/>
          </a:bodyPr>
          <a:lstStyle/>
          <a:p>
            <a:pPr>
              <a:lnSpc>
                <a:spcPct val="107000"/>
              </a:lnSpc>
              <a:spcAft>
                <a:spcPts val="800"/>
              </a:spcAft>
            </a:pPr>
            <a:r>
              <a:rPr lang="en-GB" sz="2400" kern="100" dirty="0">
                <a:effectLst/>
                <a:latin typeface="Arial" panose="020B0604020202020204" pitchFamily="34" charset="0"/>
                <a:ea typeface="Calibri" panose="020F0502020204030204" pitchFamily="34" charset="0"/>
                <a:cs typeface="Arial" panose="020B0604020202020204" pitchFamily="34" charset="0"/>
              </a:rPr>
              <a:t>Name: Shazad Hussain Shah</a:t>
            </a:r>
            <a:endParaRPr lang="en-GB" sz="2400" kern="100" dirty="0">
              <a:effectLst/>
              <a:latin typeface="Arial" panose="020B0604020202020204" pitchFamily="34" charset="0"/>
              <a:ea typeface="Aptos" panose="020B0004020202020204" pitchFamily="34" charset="0"/>
              <a:cs typeface="Arial" panose="020B0604020202020204" pitchFamily="34" charset="0"/>
            </a:endParaRPr>
          </a:p>
          <a:p>
            <a:pPr>
              <a:lnSpc>
                <a:spcPct val="150000"/>
              </a:lnSpc>
              <a:spcAft>
                <a:spcPts val="800"/>
              </a:spcAft>
            </a:pPr>
            <a:r>
              <a:rPr lang="en-GB" sz="2400" kern="100" dirty="0">
                <a:effectLst/>
                <a:latin typeface="Arial" panose="020B0604020202020204" pitchFamily="34" charset="0"/>
                <a:ea typeface="Calibri" panose="020F0502020204030204" pitchFamily="34" charset="0"/>
                <a:cs typeface="Arial" panose="020B0604020202020204" pitchFamily="34" charset="0"/>
              </a:rPr>
              <a:t>Student number: 2311387</a:t>
            </a:r>
            <a:endParaRPr lang="en-GB" sz="2400" kern="100" dirty="0">
              <a:effectLst/>
              <a:latin typeface="Arial" panose="020B0604020202020204" pitchFamily="34" charset="0"/>
              <a:ea typeface="Aptos" panose="020B0004020202020204" pitchFamily="34" charset="0"/>
              <a:cs typeface="Arial" panose="020B0604020202020204" pitchFamily="34" charset="0"/>
            </a:endParaRPr>
          </a:p>
          <a:p>
            <a:pPr>
              <a:lnSpc>
                <a:spcPct val="150000"/>
              </a:lnSpc>
              <a:spcAft>
                <a:spcPts val="800"/>
              </a:spcAft>
            </a:pPr>
            <a:r>
              <a:rPr lang="en-GB" sz="2400" kern="100" dirty="0">
                <a:effectLst/>
                <a:latin typeface="Arial" panose="020B0604020202020204" pitchFamily="34" charset="0"/>
                <a:ea typeface="Calibri" panose="020F0502020204030204" pitchFamily="34" charset="0"/>
                <a:cs typeface="Arial" panose="020B0604020202020204" pitchFamily="34" charset="0"/>
              </a:rPr>
              <a:t>Module code and title: LCBB5013/Entrepreneurship</a:t>
            </a:r>
            <a:endParaRPr lang="en-GB" sz="2400" kern="100" dirty="0">
              <a:effectLst/>
              <a:latin typeface="Arial" panose="020B0604020202020204" pitchFamily="34" charset="0"/>
              <a:ea typeface="Aptos" panose="020B0004020202020204" pitchFamily="34" charset="0"/>
              <a:cs typeface="Arial" panose="020B0604020202020204" pitchFamily="34" charset="0"/>
            </a:endParaRPr>
          </a:p>
          <a:p>
            <a:pPr>
              <a:lnSpc>
                <a:spcPct val="150000"/>
              </a:lnSpc>
              <a:spcAft>
                <a:spcPts val="800"/>
              </a:spcAft>
            </a:pPr>
            <a:r>
              <a:rPr lang="en-GB" sz="2400" kern="100" dirty="0">
                <a:effectLst/>
                <a:latin typeface="Arial" panose="020B0604020202020204" pitchFamily="34" charset="0"/>
                <a:ea typeface="Calibri" panose="020F0502020204030204" pitchFamily="34" charset="0"/>
                <a:cs typeface="Arial" panose="020B0604020202020204" pitchFamily="34" charset="0"/>
              </a:rPr>
              <a:t>Lecturer name: </a:t>
            </a:r>
            <a:r>
              <a:rPr lang="en-GB" sz="2400" kern="100" dirty="0" err="1">
                <a:effectLst/>
                <a:latin typeface="Arial" panose="020B0604020202020204" pitchFamily="34" charset="0"/>
                <a:ea typeface="Calibri" panose="020F0502020204030204" pitchFamily="34" charset="0"/>
                <a:cs typeface="Arial" panose="020B0604020202020204" pitchFamily="34" charset="0"/>
              </a:rPr>
              <a:t>Fouziya</a:t>
            </a:r>
            <a:r>
              <a:rPr lang="en-GB" sz="2400" kern="100" dirty="0">
                <a:effectLst/>
                <a:latin typeface="Arial" panose="020B0604020202020204" pitchFamily="34" charset="0"/>
                <a:ea typeface="Calibri" panose="020F0502020204030204" pitchFamily="34" charset="0"/>
                <a:cs typeface="Arial" panose="020B0604020202020204" pitchFamily="34" charset="0"/>
              </a:rPr>
              <a:t> Farheen</a:t>
            </a:r>
            <a:endParaRPr lang="en-GB" sz="2400" kern="100" dirty="0">
              <a:effectLst/>
              <a:latin typeface="Arial" panose="020B0604020202020204" pitchFamily="34" charset="0"/>
              <a:ea typeface="Aptos" panose="020B0004020202020204" pitchFamily="34" charset="0"/>
              <a:cs typeface="Arial" panose="020B0604020202020204" pitchFamily="34" charset="0"/>
            </a:endParaRPr>
          </a:p>
          <a:p>
            <a:pPr>
              <a:lnSpc>
                <a:spcPct val="150000"/>
              </a:lnSpc>
              <a:spcAft>
                <a:spcPts val="800"/>
              </a:spcAft>
            </a:pPr>
            <a:r>
              <a:rPr lang="en-GB" sz="2400" kern="100" dirty="0">
                <a:effectLst/>
                <a:latin typeface="Arial" panose="020B0604020202020204" pitchFamily="34" charset="0"/>
                <a:ea typeface="Calibri" panose="020F0502020204030204" pitchFamily="34" charset="0"/>
                <a:cs typeface="Arial" panose="020B0604020202020204" pitchFamily="34" charset="0"/>
              </a:rPr>
              <a:t>Assignment title: Portfolio - Presentation</a:t>
            </a:r>
            <a:endParaRPr lang="en-GB" sz="2400" kern="100" dirty="0">
              <a:effectLst/>
              <a:latin typeface="Arial" panose="020B0604020202020204" pitchFamily="34" charset="0"/>
              <a:ea typeface="Aptos" panose="020B0004020202020204" pitchFamily="34" charset="0"/>
              <a:cs typeface="Arial" panose="020B0604020202020204"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2191695" cy="502920"/>
          </a:xfrm>
          <a:prstGeom prst="rect">
            <a:avLst/>
          </a:prstGeom>
          <a:solidFill>
            <a:srgbClr val="12344A"/>
          </a:solidFill>
          <a:ln w="12700">
            <a:solidFill>
              <a:srgbClr val="12344A"/>
            </a:solidFill>
            <a:prstDash val="solid"/>
          </a:ln>
        </p:spPr>
        <p:txBody>
          <a:bodyPr/>
          <a:lstStyle/>
          <a:p>
            <a:endParaRPr lang="en-GB" dirty="0"/>
          </a:p>
        </p:txBody>
      </p:sp>
      <p:sp>
        <p:nvSpPr>
          <p:cNvPr id="3" name="Text 1"/>
          <p:cNvSpPr/>
          <p:nvPr/>
        </p:nvSpPr>
        <p:spPr>
          <a:xfrm>
            <a:off x="411480" y="118872"/>
            <a:ext cx="7315200" cy="219456"/>
          </a:xfrm>
          <a:prstGeom prst="rect">
            <a:avLst/>
          </a:prstGeom>
          <a:noFill/>
          <a:ln/>
        </p:spPr>
        <p:txBody>
          <a:bodyPr wrap="square" rtlCol="0" anchor="ctr"/>
          <a:lstStyle/>
          <a:p>
            <a:pPr marL="0" indent="0">
              <a:buNone/>
            </a:pPr>
            <a:r>
              <a:rPr lang="en-US" sz="2400" b="1" dirty="0">
                <a:solidFill>
                  <a:srgbClr val="FFFFFF"/>
                </a:solidFill>
                <a:latin typeface="Aptos Display" pitchFamily="34" charset="0"/>
              </a:rPr>
              <a:t>Business Overview</a:t>
            </a:r>
            <a:endParaRPr lang="en-US" sz="2400" dirty="0"/>
          </a:p>
        </p:txBody>
      </p:sp>
      <p:sp>
        <p:nvSpPr>
          <p:cNvPr id="4" name="Text 2"/>
          <p:cNvSpPr/>
          <p:nvPr/>
        </p:nvSpPr>
        <p:spPr>
          <a:xfrm>
            <a:off x="10330543" y="91440"/>
            <a:ext cx="1540328" cy="219456"/>
          </a:xfrm>
          <a:prstGeom prst="rect">
            <a:avLst/>
          </a:prstGeom>
          <a:noFill/>
          <a:ln/>
        </p:spPr>
        <p:txBody>
          <a:bodyPr wrap="square" rtlCol="0" anchor="ctr"/>
          <a:lstStyle/>
          <a:p>
            <a:pPr marL="0" indent="0" algn="r">
              <a:buNone/>
            </a:pPr>
            <a:r>
              <a:rPr lang="en-US" sz="900" i="1" dirty="0">
                <a:solidFill>
                  <a:srgbClr val="D8E6EC"/>
                </a:solidFill>
              </a:rPr>
              <a:t>What is this venture about?</a:t>
            </a:r>
            <a:endParaRPr lang="en-US" sz="900" dirty="0"/>
          </a:p>
        </p:txBody>
      </p:sp>
      <p:sp>
        <p:nvSpPr>
          <p:cNvPr id="5" name="Shape 3"/>
          <p:cNvSpPr/>
          <p:nvPr/>
        </p:nvSpPr>
        <p:spPr>
          <a:xfrm>
            <a:off x="502920" y="676656"/>
            <a:ext cx="11155680" cy="0"/>
          </a:xfrm>
          <a:prstGeom prst="line">
            <a:avLst/>
          </a:prstGeom>
          <a:noFill/>
          <a:ln w="12700">
            <a:solidFill>
              <a:srgbClr val="C89B3C"/>
            </a:solidFill>
            <a:prstDash val="solid"/>
          </a:ln>
        </p:spPr>
      </p:sp>
      <p:sp>
        <p:nvSpPr>
          <p:cNvPr id="6" name="Shape 4"/>
          <p:cNvSpPr/>
          <p:nvPr/>
        </p:nvSpPr>
        <p:spPr>
          <a:xfrm>
            <a:off x="4352544" y="3180371"/>
            <a:ext cx="3566160" cy="1828800"/>
          </a:xfrm>
          <a:prstGeom prst="roundRect">
            <a:avLst>
              <a:gd name="adj" fmla="val 4000"/>
            </a:avLst>
          </a:prstGeom>
          <a:solidFill>
            <a:srgbClr val="EAF6F5"/>
          </a:solidFill>
          <a:ln w="12700">
            <a:solidFill>
              <a:srgbClr val="EAF6F5"/>
            </a:solidFill>
            <a:prstDash val="solid"/>
          </a:ln>
        </p:spPr>
      </p:sp>
      <p:sp>
        <p:nvSpPr>
          <p:cNvPr id="9" name="Shape 7"/>
          <p:cNvSpPr/>
          <p:nvPr/>
        </p:nvSpPr>
        <p:spPr>
          <a:xfrm>
            <a:off x="4352544" y="884876"/>
            <a:ext cx="3566160" cy="1828800"/>
          </a:xfrm>
          <a:prstGeom prst="roundRect">
            <a:avLst>
              <a:gd name="adj" fmla="val 4000"/>
            </a:avLst>
          </a:prstGeom>
          <a:solidFill>
            <a:srgbClr val="F9F3E7"/>
          </a:solidFill>
          <a:ln w="12700">
            <a:solidFill>
              <a:srgbClr val="F9F3E7"/>
            </a:solidFill>
            <a:prstDash val="solid"/>
          </a:ln>
        </p:spPr>
      </p:sp>
      <p:sp>
        <p:nvSpPr>
          <p:cNvPr id="11" name="Text 9"/>
          <p:cNvSpPr/>
          <p:nvPr/>
        </p:nvSpPr>
        <p:spPr>
          <a:xfrm>
            <a:off x="4489704" y="1298448"/>
            <a:ext cx="3291840" cy="1371600"/>
          </a:xfrm>
          <a:prstGeom prst="rect">
            <a:avLst/>
          </a:prstGeom>
          <a:noFill/>
          <a:ln/>
        </p:spPr>
        <p:txBody>
          <a:bodyPr wrap="square" rtlCol="0" anchor="ctr"/>
          <a:lstStyle/>
          <a:p>
            <a:pPr marL="0" indent="0">
              <a:buNone/>
            </a:pPr>
            <a:endParaRPr lang="en-US" sz="1250" dirty="0"/>
          </a:p>
        </p:txBody>
      </p:sp>
      <p:sp>
        <p:nvSpPr>
          <p:cNvPr id="12" name="Shape 10"/>
          <p:cNvSpPr/>
          <p:nvPr/>
        </p:nvSpPr>
        <p:spPr>
          <a:xfrm>
            <a:off x="8092440" y="891625"/>
            <a:ext cx="3520440" cy="1828800"/>
          </a:xfrm>
          <a:prstGeom prst="roundRect">
            <a:avLst>
              <a:gd name="adj" fmla="val 4000"/>
            </a:avLst>
          </a:prstGeom>
          <a:solidFill>
            <a:srgbClr val="EEF4FA"/>
          </a:solidFill>
          <a:ln w="12700">
            <a:solidFill>
              <a:srgbClr val="EEF4FA"/>
            </a:solidFill>
            <a:prstDash val="solid"/>
          </a:ln>
        </p:spPr>
        <p:txBody>
          <a:bodyPr/>
          <a:lstStyle/>
          <a:p>
            <a:endParaRPr lang="en-GB" dirty="0"/>
          </a:p>
        </p:txBody>
      </p:sp>
      <p:sp>
        <p:nvSpPr>
          <p:cNvPr id="14" name="Text 12"/>
          <p:cNvSpPr/>
          <p:nvPr/>
        </p:nvSpPr>
        <p:spPr>
          <a:xfrm>
            <a:off x="8238744" y="1298448"/>
            <a:ext cx="3246120" cy="1371600"/>
          </a:xfrm>
          <a:prstGeom prst="rect">
            <a:avLst/>
          </a:prstGeom>
          <a:noFill/>
          <a:ln/>
        </p:spPr>
        <p:txBody>
          <a:bodyPr wrap="square" rtlCol="0" anchor="ctr"/>
          <a:lstStyle/>
          <a:p>
            <a:pPr marL="0" indent="0">
              <a:buNone/>
            </a:pPr>
            <a:endParaRPr lang="en-US" sz="1250" dirty="0"/>
          </a:p>
        </p:txBody>
      </p:sp>
      <p:sp>
        <p:nvSpPr>
          <p:cNvPr id="17" name="Shape 15"/>
          <p:cNvSpPr/>
          <p:nvPr/>
        </p:nvSpPr>
        <p:spPr>
          <a:xfrm>
            <a:off x="8092440" y="3180371"/>
            <a:ext cx="3520440" cy="1844257"/>
          </a:xfrm>
          <a:prstGeom prst="roundRect">
            <a:avLst>
              <a:gd name="adj" fmla="val 4571"/>
            </a:avLst>
          </a:prstGeom>
          <a:solidFill>
            <a:srgbClr val="FFF7ED"/>
          </a:solidFill>
          <a:ln w="12700">
            <a:solidFill>
              <a:srgbClr val="FFF7ED"/>
            </a:solidFill>
            <a:prstDash val="solid"/>
          </a:ln>
        </p:spPr>
      </p:sp>
      <p:sp>
        <p:nvSpPr>
          <p:cNvPr id="19" name="Text 17"/>
          <p:cNvSpPr/>
          <p:nvPr/>
        </p:nvSpPr>
        <p:spPr>
          <a:xfrm>
            <a:off x="8300356" y="3813048"/>
            <a:ext cx="3138787" cy="1143000"/>
          </a:xfrm>
          <a:prstGeom prst="rect">
            <a:avLst/>
          </a:prstGeom>
          <a:noFill/>
          <a:ln/>
        </p:spPr>
        <p:txBody>
          <a:bodyPr wrap="square" rtlCol="0" anchor="ctr"/>
          <a:lstStyle/>
          <a:p>
            <a:pPr marL="0" indent="0">
              <a:buNone/>
            </a:pPr>
            <a:endParaRPr lang="en-US" sz="1250" dirty="0"/>
          </a:p>
        </p:txBody>
      </p:sp>
      <p:sp>
        <p:nvSpPr>
          <p:cNvPr id="20" name="Text 1">
            <a:extLst>
              <a:ext uri="{FF2B5EF4-FFF2-40B4-BE49-F238E27FC236}">
                <a16:creationId xmlns:a16="http://schemas.microsoft.com/office/drawing/2014/main" id="{997BC41C-F2D0-C81C-A104-45C31F968F74}"/>
              </a:ext>
            </a:extLst>
          </p:cNvPr>
          <p:cNvSpPr/>
          <p:nvPr/>
        </p:nvSpPr>
        <p:spPr>
          <a:xfrm>
            <a:off x="320040" y="943352"/>
            <a:ext cx="3840480" cy="457200"/>
          </a:xfrm>
          <a:prstGeom prst="rect">
            <a:avLst/>
          </a:prstGeom>
          <a:noFill/>
          <a:ln/>
        </p:spPr>
        <p:txBody>
          <a:bodyPr wrap="square" rtlCol="0" anchor="ctr"/>
          <a:lstStyle/>
          <a:p>
            <a:pPr marL="0" indent="0">
              <a:buNone/>
            </a:pPr>
            <a:r>
              <a:rPr lang="en-US" sz="2800" b="1" dirty="0">
                <a:solidFill>
                  <a:srgbClr val="12344A"/>
                </a:solidFill>
                <a:latin typeface="Aptos Display" pitchFamily="34" charset="0"/>
                <a:ea typeface="Aptos Display" pitchFamily="34" charset="-122"/>
                <a:cs typeface="Aptos Display" pitchFamily="34" charset="-120"/>
              </a:rPr>
              <a:t>Elegance Imitations Ltd</a:t>
            </a:r>
            <a:endParaRPr lang="en-US" sz="2800" dirty="0"/>
          </a:p>
        </p:txBody>
      </p:sp>
      <p:sp>
        <p:nvSpPr>
          <p:cNvPr id="21" name="TextBox 20">
            <a:extLst>
              <a:ext uri="{FF2B5EF4-FFF2-40B4-BE49-F238E27FC236}">
                <a16:creationId xmlns:a16="http://schemas.microsoft.com/office/drawing/2014/main" id="{76AF38E1-FD25-D060-8005-9823294EA529}"/>
              </a:ext>
            </a:extLst>
          </p:cNvPr>
          <p:cNvSpPr txBox="1"/>
          <p:nvPr/>
        </p:nvSpPr>
        <p:spPr>
          <a:xfrm>
            <a:off x="493341" y="1370072"/>
            <a:ext cx="3923211" cy="369332"/>
          </a:xfrm>
          <a:prstGeom prst="rect">
            <a:avLst/>
          </a:prstGeom>
          <a:noFill/>
        </p:spPr>
        <p:txBody>
          <a:bodyPr wrap="square" rtlCol="0">
            <a:spAutoFit/>
          </a:bodyPr>
          <a:lstStyle/>
          <a:p>
            <a:r>
              <a:rPr lang="en-GB" i="1" dirty="0"/>
              <a:t>“Where imitation meets elegance”.</a:t>
            </a:r>
          </a:p>
        </p:txBody>
      </p:sp>
      <p:sp>
        <p:nvSpPr>
          <p:cNvPr id="22" name="Text 3">
            <a:extLst>
              <a:ext uri="{FF2B5EF4-FFF2-40B4-BE49-F238E27FC236}">
                <a16:creationId xmlns:a16="http://schemas.microsoft.com/office/drawing/2014/main" id="{C10D1CA0-B380-5C86-D470-75D946DDE9BD}"/>
              </a:ext>
            </a:extLst>
          </p:cNvPr>
          <p:cNvSpPr/>
          <p:nvPr/>
        </p:nvSpPr>
        <p:spPr>
          <a:xfrm>
            <a:off x="4589853" y="1323920"/>
            <a:ext cx="2855976" cy="861714"/>
          </a:xfrm>
          <a:prstGeom prst="rect">
            <a:avLst/>
          </a:prstGeom>
          <a:noFill/>
          <a:ln/>
        </p:spPr>
        <p:txBody>
          <a:bodyPr wrap="square" rtlCol="0" anchor="ctr"/>
          <a:lstStyle/>
          <a:p>
            <a:pPr marL="0" indent="0">
              <a:buNone/>
            </a:pPr>
            <a:r>
              <a:rPr lang="en-US" sz="1600" dirty="0">
                <a:solidFill>
                  <a:srgbClr val="1F2937"/>
                </a:solidFill>
                <a:latin typeface="Arial" panose="020B0604020202020204" pitchFamily="34" charset="0"/>
                <a:cs typeface="Arial" panose="020B0604020202020204" pitchFamily="34" charset="0"/>
              </a:rPr>
              <a:t>A specialist Asian imitation </a:t>
            </a:r>
            <a:r>
              <a:rPr lang="en-US" sz="1600" dirty="0" err="1">
                <a:solidFill>
                  <a:srgbClr val="1F2937"/>
                </a:solidFill>
                <a:latin typeface="Arial" panose="020B0604020202020204" pitchFamily="34" charset="0"/>
                <a:cs typeface="Arial" panose="020B0604020202020204" pitchFamily="34" charset="0"/>
              </a:rPr>
              <a:t>jewellery</a:t>
            </a:r>
            <a:r>
              <a:rPr lang="en-US" sz="1600" dirty="0">
                <a:solidFill>
                  <a:srgbClr val="1F2937"/>
                </a:solidFill>
                <a:latin typeface="Arial" panose="020B0604020202020204" pitchFamily="34" charset="0"/>
                <a:cs typeface="Arial" panose="020B0604020202020204" pitchFamily="34" charset="0"/>
              </a:rPr>
              <a:t> retailer offering alternatives to real </a:t>
            </a:r>
            <a:r>
              <a:rPr lang="en-US" sz="1600" dirty="0" err="1">
                <a:solidFill>
                  <a:srgbClr val="1F2937"/>
                </a:solidFill>
                <a:latin typeface="Arial" panose="020B0604020202020204" pitchFamily="34" charset="0"/>
                <a:cs typeface="Arial" panose="020B0604020202020204" pitchFamily="34" charset="0"/>
              </a:rPr>
              <a:t>jewellery</a:t>
            </a:r>
            <a:r>
              <a:rPr lang="en-US" sz="1600" dirty="0">
                <a:solidFill>
                  <a:srgbClr val="1F2937"/>
                </a:solidFill>
                <a:latin typeface="Arial" panose="020B0604020202020204" pitchFamily="34" charset="0"/>
                <a:cs typeface="Arial" panose="020B0604020202020204" pitchFamily="34" charset="0"/>
              </a:rPr>
              <a:t>.</a:t>
            </a:r>
            <a:endParaRPr lang="en-US" sz="1600" dirty="0">
              <a:latin typeface="Arial" panose="020B0604020202020204" pitchFamily="34" charset="0"/>
              <a:cs typeface="Arial" panose="020B0604020202020204" pitchFamily="34" charset="0"/>
            </a:endParaRPr>
          </a:p>
        </p:txBody>
      </p:sp>
      <p:sp>
        <p:nvSpPr>
          <p:cNvPr id="23" name="TextBox 22">
            <a:extLst>
              <a:ext uri="{FF2B5EF4-FFF2-40B4-BE49-F238E27FC236}">
                <a16:creationId xmlns:a16="http://schemas.microsoft.com/office/drawing/2014/main" id="{6664E4B8-4BCD-84BB-BA58-BE8CCDD869A5}"/>
              </a:ext>
            </a:extLst>
          </p:cNvPr>
          <p:cNvSpPr txBox="1"/>
          <p:nvPr/>
        </p:nvSpPr>
        <p:spPr>
          <a:xfrm>
            <a:off x="8323217" y="1229868"/>
            <a:ext cx="3058886" cy="1261884"/>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Three clear shopping zones:</a:t>
            </a:r>
          </a:p>
          <a:p>
            <a:pPr marL="171450" indent="-171450">
              <a:buFont typeface="Arial" panose="020B0604020202020204" pitchFamily="34" charset="0"/>
              <a:buChar char="•"/>
            </a:pPr>
            <a:r>
              <a:rPr lang="en-GB" sz="1600" dirty="0">
                <a:latin typeface="Arial" panose="020B0604020202020204" pitchFamily="34" charset="0"/>
                <a:cs typeface="Arial" panose="020B0604020202020204" pitchFamily="34" charset="0"/>
              </a:rPr>
              <a:t>Bridal</a:t>
            </a:r>
          </a:p>
          <a:p>
            <a:pPr marL="171450" indent="-171450">
              <a:buFont typeface="Arial" panose="020B0604020202020204" pitchFamily="34" charset="0"/>
              <a:buChar char="•"/>
            </a:pPr>
            <a:r>
              <a:rPr lang="en-GB" sz="1600" dirty="0">
                <a:latin typeface="Arial" panose="020B0604020202020204" pitchFamily="34" charset="0"/>
                <a:cs typeface="Arial" panose="020B0604020202020204" pitchFamily="34" charset="0"/>
              </a:rPr>
              <a:t>Occasions</a:t>
            </a:r>
          </a:p>
          <a:p>
            <a:pPr marL="171450" indent="-171450">
              <a:buFont typeface="Arial" panose="020B0604020202020204" pitchFamily="34" charset="0"/>
              <a:buChar char="•"/>
            </a:pPr>
            <a:r>
              <a:rPr lang="en-GB" sz="1600" dirty="0">
                <a:latin typeface="Arial" panose="020B0604020202020204" pitchFamily="34" charset="0"/>
                <a:cs typeface="Arial" panose="020B0604020202020204" pitchFamily="34" charset="0"/>
              </a:rPr>
              <a:t>Everyday wear</a:t>
            </a:r>
          </a:p>
          <a:p>
            <a:pPr marL="171450" indent="-171450">
              <a:buFont typeface="Arial" panose="020B0604020202020204" pitchFamily="34" charset="0"/>
              <a:buChar char="•"/>
            </a:pPr>
            <a:endParaRPr lang="en-GB" sz="1200" dirty="0"/>
          </a:p>
        </p:txBody>
      </p:sp>
      <p:sp>
        <p:nvSpPr>
          <p:cNvPr id="26" name="TextBox 25">
            <a:extLst>
              <a:ext uri="{FF2B5EF4-FFF2-40B4-BE49-F238E27FC236}">
                <a16:creationId xmlns:a16="http://schemas.microsoft.com/office/drawing/2014/main" id="{490ECB42-94C4-0719-2C33-66C11D1FDD6E}"/>
              </a:ext>
            </a:extLst>
          </p:cNvPr>
          <p:cNvSpPr txBox="1"/>
          <p:nvPr/>
        </p:nvSpPr>
        <p:spPr>
          <a:xfrm>
            <a:off x="8238744" y="3266543"/>
            <a:ext cx="3140529" cy="1758085"/>
          </a:xfrm>
          <a:prstGeom prst="rect">
            <a:avLst/>
          </a:prstGeom>
          <a:noFill/>
        </p:spPr>
        <p:txBody>
          <a:bodyPr wrap="square" rtlCol="0">
            <a:spAutoFit/>
          </a:bodyPr>
          <a:lstStyle/>
          <a:p>
            <a:pPr marL="342900" lvl="0" indent="-342900">
              <a:spcAft>
                <a:spcPts val="800"/>
              </a:spcAft>
              <a:buSzPts val="1000"/>
              <a:buFont typeface="Symbol" panose="05050102010706020507" pitchFamily="18" charset="2"/>
              <a:buChar char=""/>
              <a:tabLst>
                <a:tab pos="457200" algn="l"/>
              </a:tabLst>
            </a:pPr>
            <a:r>
              <a:rPr lang="en-GB" sz="1200" b="1" kern="100" dirty="0">
                <a:effectLst/>
                <a:latin typeface="Arial" panose="020B0604020202020204" pitchFamily="34" charset="0"/>
                <a:ea typeface="Aptos" panose="020B0004020202020204" pitchFamily="34" charset="0"/>
                <a:cs typeface="Times New Roman" panose="02020603050405020304" pitchFamily="18" charset="0"/>
              </a:rPr>
              <a:t>Bridal appointment slots</a:t>
            </a:r>
            <a:r>
              <a:rPr lang="en-GB" sz="1200" kern="100" dirty="0">
                <a:effectLst/>
                <a:latin typeface="Arial" panose="020B0604020202020204" pitchFamily="34" charset="0"/>
                <a:ea typeface="Aptos" panose="020B0004020202020204" pitchFamily="34" charset="0"/>
                <a:cs typeface="Times New Roman" panose="02020603050405020304" pitchFamily="18" charset="0"/>
              </a:rPr>
              <a:t> (timed, guided selection)</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spcAft>
                <a:spcPts val="800"/>
              </a:spcAft>
              <a:buSzPts val="1000"/>
              <a:buFont typeface="Symbol" panose="05050102010706020507" pitchFamily="18" charset="2"/>
              <a:buChar char=""/>
              <a:tabLst>
                <a:tab pos="457200" algn="l"/>
              </a:tabLst>
            </a:pPr>
            <a:r>
              <a:rPr lang="en-GB" sz="1200" b="1" kern="100" dirty="0">
                <a:effectLst/>
                <a:latin typeface="Arial" panose="020B0604020202020204" pitchFamily="34" charset="0"/>
                <a:ea typeface="Aptos" panose="020B0004020202020204" pitchFamily="34" charset="0"/>
                <a:cs typeface="Times New Roman" panose="02020603050405020304" pitchFamily="18" charset="0"/>
              </a:rPr>
              <a:t>Styling and colour-matching advice</a:t>
            </a:r>
            <a:r>
              <a:rPr lang="en-GB" sz="1200" kern="100" dirty="0">
                <a:effectLst/>
                <a:latin typeface="Arial" panose="020B0604020202020204" pitchFamily="34" charset="0"/>
                <a:ea typeface="Aptos" panose="020B0004020202020204" pitchFamily="34" charset="0"/>
                <a:cs typeface="Times New Roman" panose="02020603050405020304" pitchFamily="18" charset="0"/>
              </a:rPr>
              <a:t> (building a full look)</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spcAft>
                <a:spcPts val="800"/>
              </a:spcAft>
              <a:buSzPts val="1000"/>
              <a:buFont typeface="Symbol" panose="05050102010706020507" pitchFamily="18" charset="2"/>
              <a:buChar char=""/>
              <a:tabLst>
                <a:tab pos="457200" algn="l"/>
              </a:tabLst>
            </a:pPr>
            <a:r>
              <a:rPr lang="en-GB" sz="1200" b="1" kern="100" dirty="0">
                <a:effectLst/>
                <a:latin typeface="Arial" panose="020B0604020202020204" pitchFamily="34" charset="0"/>
                <a:ea typeface="Aptos" panose="020B0004020202020204" pitchFamily="34" charset="0"/>
                <a:cs typeface="Times New Roman" panose="02020603050405020304" pitchFamily="18" charset="0"/>
              </a:rPr>
              <a:t>Gift-ready packaging and wrapping</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spcAft>
                <a:spcPts val="800"/>
              </a:spcAft>
              <a:buSzPts val="1000"/>
              <a:buFont typeface="Symbol" panose="05050102010706020507" pitchFamily="18" charset="2"/>
              <a:buChar char=""/>
              <a:tabLst>
                <a:tab pos="457200" algn="l"/>
              </a:tabLst>
            </a:pPr>
            <a:r>
              <a:rPr lang="en-GB" sz="1200" b="1" kern="100" dirty="0">
                <a:effectLst/>
                <a:latin typeface="Arial" panose="020B0604020202020204" pitchFamily="34" charset="0"/>
                <a:ea typeface="Aptos" panose="020B0004020202020204" pitchFamily="34" charset="0"/>
                <a:cs typeface="Times New Roman" panose="02020603050405020304" pitchFamily="18" charset="0"/>
              </a:rPr>
              <a:t>After-sales guidance</a:t>
            </a:r>
            <a:r>
              <a:rPr lang="en-GB" sz="1200" kern="100" dirty="0">
                <a:effectLst/>
                <a:latin typeface="Arial" panose="020B0604020202020204" pitchFamily="34" charset="0"/>
                <a:ea typeface="Aptos" panose="020B0004020202020204" pitchFamily="34" charset="0"/>
                <a:cs typeface="Times New Roman" panose="02020603050405020304" pitchFamily="18" charset="0"/>
              </a:rPr>
              <a:t> (storage/care, avoiding tangling and damage)</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27" name="TextBox 26">
            <a:extLst>
              <a:ext uri="{FF2B5EF4-FFF2-40B4-BE49-F238E27FC236}">
                <a16:creationId xmlns:a16="http://schemas.microsoft.com/office/drawing/2014/main" id="{9887608D-2CBB-DE58-A007-577F3978737E}"/>
              </a:ext>
            </a:extLst>
          </p:cNvPr>
          <p:cNvSpPr txBox="1"/>
          <p:nvPr/>
        </p:nvSpPr>
        <p:spPr>
          <a:xfrm>
            <a:off x="4634157" y="3429000"/>
            <a:ext cx="3002933" cy="1323439"/>
          </a:xfrm>
          <a:prstGeom prst="rect">
            <a:avLst/>
          </a:prstGeom>
          <a:noFill/>
        </p:spPr>
        <p:txBody>
          <a:bodyPr wrap="square" rtlCol="0">
            <a:spAutoFit/>
          </a:bodyPr>
          <a:lstStyle/>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Necklaces</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Earrings</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Hair Accessories</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Bangles and bracelets</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Rings</a:t>
            </a:r>
          </a:p>
        </p:txBody>
      </p:sp>
      <p:pic>
        <p:nvPicPr>
          <p:cNvPr id="7" name="Picture 6">
            <a:extLst>
              <a:ext uri="{FF2B5EF4-FFF2-40B4-BE49-F238E27FC236}">
                <a16:creationId xmlns:a16="http://schemas.microsoft.com/office/drawing/2014/main" id="{255B7398-2C4D-DF25-C038-03A3988CA1CE}"/>
              </a:ext>
            </a:extLst>
          </p:cNvPr>
          <p:cNvPicPr>
            <a:picLocks noChangeAspect="1"/>
          </p:cNvPicPr>
          <p:nvPr/>
        </p:nvPicPr>
        <p:blipFill>
          <a:blip r:embed="rId3"/>
          <a:stretch>
            <a:fillRect/>
          </a:stretch>
        </p:blipFill>
        <p:spPr>
          <a:xfrm>
            <a:off x="907640" y="1840984"/>
            <a:ext cx="2562809" cy="2562809"/>
          </a:xfrm>
          <a:prstGeom prst="rect">
            <a:avLst/>
          </a:prstGeom>
        </p:spPr>
      </p:pic>
      <p:sp>
        <p:nvSpPr>
          <p:cNvPr id="8" name="TextBox 7">
            <a:extLst>
              <a:ext uri="{FF2B5EF4-FFF2-40B4-BE49-F238E27FC236}">
                <a16:creationId xmlns:a16="http://schemas.microsoft.com/office/drawing/2014/main" id="{3386B5D1-B10F-0581-9230-CF8B5331B801}"/>
              </a:ext>
            </a:extLst>
          </p:cNvPr>
          <p:cNvSpPr txBox="1"/>
          <p:nvPr/>
        </p:nvSpPr>
        <p:spPr>
          <a:xfrm>
            <a:off x="812727" y="4403793"/>
            <a:ext cx="1810138" cy="239361"/>
          </a:xfrm>
          <a:prstGeom prst="rect">
            <a:avLst/>
          </a:prstGeom>
          <a:noFill/>
        </p:spPr>
        <p:txBody>
          <a:bodyPr wrap="square" lIns="91440" tIns="45720" rIns="91440" bIns="45720" rtlCol="0">
            <a:spAutoFit/>
          </a:bodyPr>
          <a:lstStyle/>
          <a:p>
            <a:pPr>
              <a:lnSpc>
                <a:spcPct val="130000"/>
              </a:lnSpc>
            </a:pPr>
            <a:r>
              <a:rPr lang="en-GB" sz="800" dirty="0"/>
              <a:t>(Source: www.kylescollection.com</a:t>
            </a:r>
            <a:r>
              <a:rPr lang="en-GB" sz="800" dirty="0">
                <a:solidFill>
                  <a:schemeClr val="bg1"/>
                </a:solidFill>
              </a:rPr>
              <a: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8"/>
                                        </p:tgtEl>
                                        <p:attrNameLst>
                                          <p:attrName>style.visibility</p:attrName>
                                        </p:attrNameLst>
                                      </p:cBhvr>
                                      <p:to>
                                        <p:strVal val="visible"/>
                                      </p:to>
                                    </p:set>
                                    <p:anim calcmode="lin" valueType="num">
                                      <p:cBhvr additive="base">
                                        <p:cTn id="11" dur="500" fill="hold"/>
                                        <p:tgtEl>
                                          <p:spTgt spid="8"/>
                                        </p:tgtEl>
                                        <p:attrNameLst>
                                          <p:attrName>ppt_x</p:attrName>
                                        </p:attrNameLst>
                                      </p:cBhvr>
                                      <p:tavLst>
                                        <p:tav tm="0">
                                          <p:val>
                                            <p:strVal val="#ppt_x"/>
                                          </p:val>
                                        </p:tav>
                                        <p:tav tm="100000">
                                          <p:val>
                                            <p:strVal val="#ppt_x"/>
                                          </p:val>
                                        </p:tav>
                                      </p:tavLst>
                                    </p:anim>
                                    <p:anim calcmode="lin" valueType="num">
                                      <p:cBhvr additive="base">
                                        <p:cTn id="12" dur="500" fill="hold"/>
                                        <p:tgtEl>
                                          <p:spTgt spid="8"/>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20"/>
                                        </p:tgtEl>
                                        <p:attrNameLst>
                                          <p:attrName>style.visibility</p:attrName>
                                        </p:attrNameLst>
                                      </p:cBhvr>
                                      <p:to>
                                        <p:strVal val="visible"/>
                                      </p:to>
                                    </p:set>
                                    <p:anim calcmode="lin" valueType="num">
                                      <p:cBhvr additive="base">
                                        <p:cTn id="15" dur="500" fill="hold"/>
                                        <p:tgtEl>
                                          <p:spTgt spid="20"/>
                                        </p:tgtEl>
                                        <p:attrNameLst>
                                          <p:attrName>ppt_x</p:attrName>
                                        </p:attrNameLst>
                                      </p:cBhvr>
                                      <p:tavLst>
                                        <p:tav tm="0">
                                          <p:val>
                                            <p:strVal val="#ppt_x"/>
                                          </p:val>
                                        </p:tav>
                                        <p:tav tm="100000">
                                          <p:val>
                                            <p:strVal val="#ppt_x"/>
                                          </p:val>
                                        </p:tav>
                                      </p:tavLst>
                                    </p:anim>
                                    <p:anim calcmode="lin" valueType="num">
                                      <p:cBhvr additive="base">
                                        <p:cTn id="16" dur="500" fill="hold"/>
                                        <p:tgtEl>
                                          <p:spTgt spid="20"/>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21"/>
                                        </p:tgtEl>
                                        <p:attrNameLst>
                                          <p:attrName>style.visibility</p:attrName>
                                        </p:attrNameLst>
                                      </p:cBhvr>
                                      <p:to>
                                        <p:strVal val="visible"/>
                                      </p:to>
                                    </p:set>
                                    <p:anim calcmode="lin" valueType="num">
                                      <p:cBhvr additive="base">
                                        <p:cTn id="19" dur="500" fill="hold"/>
                                        <p:tgtEl>
                                          <p:spTgt spid="21"/>
                                        </p:tgtEl>
                                        <p:attrNameLst>
                                          <p:attrName>ppt_x</p:attrName>
                                        </p:attrNameLst>
                                      </p:cBhvr>
                                      <p:tavLst>
                                        <p:tav tm="0">
                                          <p:val>
                                            <p:strVal val="#ppt_x"/>
                                          </p:val>
                                        </p:tav>
                                        <p:tav tm="100000">
                                          <p:val>
                                            <p:strVal val="#ppt_x"/>
                                          </p:val>
                                        </p:tav>
                                      </p:tavLst>
                                    </p:anim>
                                    <p:anim calcmode="lin" valueType="num">
                                      <p:cBhvr additive="base">
                                        <p:cTn id="20" dur="500" fill="hold"/>
                                        <p:tgtEl>
                                          <p:spTgt spid="21"/>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9"/>
                                        </p:tgtEl>
                                        <p:attrNameLst>
                                          <p:attrName>style.visibility</p:attrName>
                                        </p:attrNameLst>
                                      </p:cBhvr>
                                      <p:to>
                                        <p:strVal val="visible"/>
                                      </p:to>
                                    </p:set>
                                    <p:anim calcmode="lin" valueType="num">
                                      <p:cBhvr additive="base">
                                        <p:cTn id="25" dur="500" fill="hold"/>
                                        <p:tgtEl>
                                          <p:spTgt spid="9"/>
                                        </p:tgtEl>
                                        <p:attrNameLst>
                                          <p:attrName>ppt_x</p:attrName>
                                        </p:attrNameLst>
                                      </p:cBhvr>
                                      <p:tavLst>
                                        <p:tav tm="0">
                                          <p:val>
                                            <p:strVal val="#ppt_x"/>
                                          </p:val>
                                        </p:tav>
                                        <p:tav tm="100000">
                                          <p:val>
                                            <p:strVal val="#ppt_x"/>
                                          </p:val>
                                        </p:tav>
                                      </p:tavLst>
                                    </p:anim>
                                    <p:anim calcmode="lin" valueType="num">
                                      <p:cBhvr additive="base">
                                        <p:cTn id="26" dur="500" fill="hold"/>
                                        <p:tgtEl>
                                          <p:spTgt spid="9"/>
                                        </p:tgtEl>
                                        <p:attrNameLst>
                                          <p:attrName>ppt_y</p:attrName>
                                        </p:attrNameLst>
                                      </p:cBhvr>
                                      <p:tavLst>
                                        <p:tav tm="0">
                                          <p:val>
                                            <p:strVal val="1+#ppt_h/2"/>
                                          </p:val>
                                        </p:tav>
                                        <p:tav tm="100000">
                                          <p:val>
                                            <p:strVal val="#ppt_y"/>
                                          </p:val>
                                        </p:tav>
                                      </p:tavLst>
                                    </p:anim>
                                  </p:childTnLst>
                                </p:cTn>
                              </p:par>
                              <p:par>
                                <p:cTn id="27" presetID="2" presetClass="entr" presetSubtype="4" fill="hold" grpId="0" nodeType="withEffect">
                                  <p:stCondLst>
                                    <p:cond delay="0"/>
                                  </p:stCondLst>
                                  <p:childTnLst>
                                    <p:set>
                                      <p:cBhvr>
                                        <p:cTn id="28" dur="1" fill="hold">
                                          <p:stCondLst>
                                            <p:cond delay="0"/>
                                          </p:stCondLst>
                                        </p:cTn>
                                        <p:tgtEl>
                                          <p:spTgt spid="22"/>
                                        </p:tgtEl>
                                        <p:attrNameLst>
                                          <p:attrName>style.visibility</p:attrName>
                                        </p:attrNameLst>
                                      </p:cBhvr>
                                      <p:to>
                                        <p:strVal val="visible"/>
                                      </p:to>
                                    </p:set>
                                    <p:anim calcmode="lin" valueType="num">
                                      <p:cBhvr additive="base">
                                        <p:cTn id="29" dur="500" fill="hold"/>
                                        <p:tgtEl>
                                          <p:spTgt spid="22"/>
                                        </p:tgtEl>
                                        <p:attrNameLst>
                                          <p:attrName>ppt_x</p:attrName>
                                        </p:attrNameLst>
                                      </p:cBhvr>
                                      <p:tavLst>
                                        <p:tav tm="0">
                                          <p:val>
                                            <p:strVal val="#ppt_x"/>
                                          </p:val>
                                        </p:tav>
                                        <p:tav tm="100000">
                                          <p:val>
                                            <p:strVal val="#ppt_x"/>
                                          </p:val>
                                        </p:tav>
                                      </p:tavLst>
                                    </p:anim>
                                    <p:anim calcmode="lin" valueType="num">
                                      <p:cBhvr additive="base">
                                        <p:cTn id="30" dur="500" fill="hold"/>
                                        <p:tgtEl>
                                          <p:spTgt spid="22"/>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grpId="0" nodeType="clickEffect">
                                  <p:stCondLst>
                                    <p:cond delay="0"/>
                                  </p:stCondLst>
                                  <p:childTnLst>
                                    <p:set>
                                      <p:cBhvr>
                                        <p:cTn id="34" dur="1" fill="hold">
                                          <p:stCondLst>
                                            <p:cond delay="0"/>
                                          </p:stCondLst>
                                        </p:cTn>
                                        <p:tgtEl>
                                          <p:spTgt spid="23"/>
                                        </p:tgtEl>
                                        <p:attrNameLst>
                                          <p:attrName>style.visibility</p:attrName>
                                        </p:attrNameLst>
                                      </p:cBhvr>
                                      <p:to>
                                        <p:strVal val="visible"/>
                                      </p:to>
                                    </p:set>
                                    <p:anim calcmode="lin" valueType="num">
                                      <p:cBhvr additive="base">
                                        <p:cTn id="35" dur="500" fill="hold"/>
                                        <p:tgtEl>
                                          <p:spTgt spid="23"/>
                                        </p:tgtEl>
                                        <p:attrNameLst>
                                          <p:attrName>ppt_x</p:attrName>
                                        </p:attrNameLst>
                                      </p:cBhvr>
                                      <p:tavLst>
                                        <p:tav tm="0">
                                          <p:val>
                                            <p:strVal val="#ppt_x"/>
                                          </p:val>
                                        </p:tav>
                                        <p:tav tm="100000">
                                          <p:val>
                                            <p:strVal val="#ppt_x"/>
                                          </p:val>
                                        </p:tav>
                                      </p:tavLst>
                                    </p:anim>
                                    <p:anim calcmode="lin" valueType="num">
                                      <p:cBhvr additive="base">
                                        <p:cTn id="36" dur="500" fill="hold"/>
                                        <p:tgtEl>
                                          <p:spTgt spid="23"/>
                                        </p:tgtEl>
                                        <p:attrNameLst>
                                          <p:attrName>ppt_y</p:attrName>
                                        </p:attrNameLst>
                                      </p:cBhvr>
                                      <p:tavLst>
                                        <p:tav tm="0">
                                          <p:val>
                                            <p:strVal val="1+#ppt_h/2"/>
                                          </p:val>
                                        </p:tav>
                                        <p:tav tm="100000">
                                          <p:val>
                                            <p:strVal val="#ppt_y"/>
                                          </p:val>
                                        </p:tav>
                                      </p:tavLst>
                                    </p:anim>
                                  </p:childTnLst>
                                </p:cTn>
                              </p:par>
                              <p:par>
                                <p:cTn id="37" presetID="2" presetClass="entr" presetSubtype="4" fill="hold" grpId="0" nodeType="withEffect">
                                  <p:stCondLst>
                                    <p:cond delay="0"/>
                                  </p:stCondLst>
                                  <p:childTnLst>
                                    <p:set>
                                      <p:cBhvr>
                                        <p:cTn id="38" dur="1" fill="hold">
                                          <p:stCondLst>
                                            <p:cond delay="0"/>
                                          </p:stCondLst>
                                        </p:cTn>
                                        <p:tgtEl>
                                          <p:spTgt spid="12"/>
                                        </p:tgtEl>
                                        <p:attrNameLst>
                                          <p:attrName>style.visibility</p:attrName>
                                        </p:attrNameLst>
                                      </p:cBhvr>
                                      <p:to>
                                        <p:strVal val="visible"/>
                                      </p:to>
                                    </p:set>
                                    <p:anim calcmode="lin" valueType="num">
                                      <p:cBhvr additive="base">
                                        <p:cTn id="39" dur="500" fill="hold"/>
                                        <p:tgtEl>
                                          <p:spTgt spid="12"/>
                                        </p:tgtEl>
                                        <p:attrNameLst>
                                          <p:attrName>ppt_x</p:attrName>
                                        </p:attrNameLst>
                                      </p:cBhvr>
                                      <p:tavLst>
                                        <p:tav tm="0">
                                          <p:val>
                                            <p:strVal val="#ppt_x"/>
                                          </p:val>
                                        </p:tav>
                                        <p:tav tm="100000">
                                          <p:val>
                                            <p:strVal val="#ppt_x"/>
                                          </p:val>
                                        </p:tav>
                                      </p:tavLst>
                                    </p:anim>
                                    <p:anim calcmode="lin" valueType="num">
                                      <p:cBhvr additive="base">
                                        <p:cTn id="40"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2" presetClass="entr" presetSubtype="4" fill="hold" nodeType="clickEffect">
                                  <p:stCondLst>
                                    <p:cond delay="0"/>
                                  </p:stCondLst>
                                  <p:childTnLst>
                                    <p:set>
                                      <p:cBhvr>
                                        <p:cTn id="44" dur="1" fill="hold">
                                          <p:stCondLst>
                                            <p:cond delay="0"/>
                                          </p:stCondLst>
                                        </p:cTn>
                                        <p:tgtEl>
                                          <p:spTgt spid="6"/>
                                        </p:tgtEl>
                                        <p:attrNameLst>
                                          <p:attrName>style.visibility</p:attrName>
                                        </p:attrNameLst>
                                      </p:cBhvr>
                                      <p:to>
                                        <p:strVal val="visible"/>
                                      </p:to>
                                    </p:set>
                                    <p:anim calcmode="lin" valueType="num">
                                      <p:cBhvr additive="base">
                                        <p:cTn id="45" dur="500" fill="hold"/>
                                        <p:tgtEl>
                                          <p:spTgt spid="6"/>
                                        </p:tgtEl>
                                        <p:attrNameLst>
                                          <p:attrName>ppt_x</p:attrName>
                                        </p:attrNameLst>
                                      </p:cBhvr>
                                      <p:tavLst>
                                        <p:tav tm="0">
                                          <p:val>
                                            <p:strVal val="#ppt_x"/>
                                          </p:val>
                                        </p:tav>
                                        <p:tav tm="100000">
                                          <p:val>
                                            <p:strVal val="#ppt_x"/>
                                          </p:val>
                                        </p:tav>
                                      </p:tavLst>
                                    </p:anim>
                                    <p:anim calcmode="lin" valueType="num">
                                      <p:cBhvr additive="base">
                                        <p:cTn id="46" dur="500" fill="hold"/>
                                        <p:tgtEl>
                                          <p:spTgt spid="6"/>
                                        </p:tgtEl>
                                        <p:attrNameLst>
                                          <p:attrName>ppt_y</p:attrName>
                                        </p:attrNameLst>
                                      </p:cBhvr>
                                      <p:tavLst>
                                        <p:tav tm="0">
                                          <p:val>
                                            <p:strVal val="1+#ppt_h/2"/>
                                          </p:val>
                                        </p:tav>
                                        <p:tav tm="100000">
                                          <p:val>
                                            <p:strVal val="#ppt_y"/>
                                          </p:val>
                                        </p:tav>
                                      </p:tavLst>
                                    </p:anim>
                                  </p:childTnLst>
                                </p:cTn>
                              </p:par>
                              <p:par>
                                <p:cTn id="47" presetID="2" presetClass="entr" presetSubtype="4" fill="hold" grpId="0" nodeType="withEffect">
                                  <p:stCondLst>
                                    <p:cond delay="0"/>
                                  </p:stCondLst>
                                  <p:childTnLst>
                                    <p:set>
                                      <p:cBhvr>
                                        <p:cTn id="48" dur="1" fill="hold">
                                          <p:stCondLst>
                                            <p:cond delay="0"/>
                                          </p:stCondLst>
                                        </p:cTn>
                                        <p:tgtEl>
                                          <p:spTgt spid="27"/>
                                        </p:tgtEl>
                                        <p:attrNameLst>
                                          <p:attrName>style.visibility</p:attrName>
                                        </p:attrNameLst>
                                      </p:cBhvr>
                                      <p:to>
                                        <p:strVal val="visible"/>
                                      </p:to>
                                    </p:set>
                                    <p:anim calcmode="lin" valueType="num">
                                      <p:cBhvr additive="base">
                                        <p:cTn id="49" dur="500" fill="hold"/>
                                        <p:tgtEl>
                                          <p:spTgt spid="27"/>
                                        </p:tgtEl>
                                        <p:attrNameLst>
                                          <p:attrName>ppt_x</p:attrName>
                                        </p:attrNameLst>
                                      </p:cBhvr>
                                      <p:tavLst>
                                        <p:tav tm="0">
                                          <p:val>
                                            <p:strVal val="#ppt_x"/>
                                          </p:val>
                                        </p:tav>
                                        <p:tav tm="100000">
                                          <p:val>
                                            <p:strVal val="#ppt_x"/>
                                          </p:val>
                                        </p:tav>
                                      </p:tavLst>
                                    </p:anim>
                                    <p:anim calcmode="lin" valueType="num">
                                      <p:cBhvr additive="base">
                                        <p:cTn id="50" dur="500" fill="hold"/>
                                        <p:tgtEl>
                                          <p:spTgt spid="27"/>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26"/>
                                        </p:tgtEl>
                                        <p:attrNameLst>
                                          <p:attrName>style.visibility</p:attrName>
                                        </p:attrNameLst>
                                      </p:cBhvr>
                                      <p:to>
                                        <p:strVal val="visible"/>
                                      </p:to>
                                    </p:set>
                                    <p:anim calcmode="lin" valueType="num">
                                      <p:cBhvr additive="base">
                                        <p:cTn id="55" dur="500" fill="hold"/>
                                        <p:tgtEl>
                                          <p:spTgt spid="26"/>
                                        </p:tgtEl>
                                        <p:attrNameLst>
                                          <p:attrName>ppt_x</p:attrName>
                                        </p:attrNameLst>
                                      </p:cBhvr>
                                      <p:tavLst>
                                        <p:tav tm="0">
                                          <p:val>
                                            <p:strVal val="#ppt_x"/>
                                          </p:val>
                                        </p:tav>
                                        <p:tav tm="100000">
                                          <p:val>
                                            <p:strVal val="#ppt_x"/>
                                          </p:val>
                                        </p:tav>
                                      </p:tavLst>
                                    </p:anim>
                                    <p:anim calcmode="lin" valueType="num">
                                      <p:cBhvr additive="base">
                                        <p:cTn id="56" dur="500" fill="hold"/>
                                        <p:tgtEl>
                                          <p:spTgt spid="26"/>
                                        </p:tgtEl>
                                        <p:attrNameLst>
                                          <p:attrName>ppt_y</p:attrName>
                                        </p:attrNameLst>
                                      </p:cBhvr>
                                      <p:tavLst>
                                        <p:tav tm="0">
                                          <p:val>
                                            <p:strVal val="1+#ppt_h/2"/>
                                          </p:val>
                                        </p:tav>
                                        <p:tav tm="100000">
                                          <p:val>
                                            <p:strVal val="#ppt_y"/>
                                          </p:val>
                                        </p:tav>
                                      </p:tavLst>
                                    </p:anim>
                                  </p:childTnLst>
                                </p:cTn>
                              </p:par>
                              <p:par>
                                <p:cTn id="57" presetID="2" presetClass="entr" presetSubtype="4" fill="hold" nodeType="withEffect">
                                  <p:stCondLst>
                                    <p:cond delay="0"/>
                                  </p:stCondLst>
                                  <p:childTnLst>
                                    <p:set>
                                      <p:cBhvr>
                                        <p:cTn id="58" dur="1" fill="hold">
                                          <p:stCondLst>
                                            <p:cond delay="0"/>
                                          </p:stCondLst>
                                        </p:cTn>
                                        <p:tgtEl>
                                          <p:spTgt spid="17"/>
                                        </p:tgtEl>
                                        <p:attrNameLst>
                                          <p:attrName>style.visibility</p:attrName>
                                        </p:attrNameLst>
                                      </p:cBhvr>
                                      <p:to>
                                        <p:strVal val="visible"/>
                                      </p:to>
                                    </p:set>
                                    <p:anim calcmode="lin" valueType="num">
                                      <p:cBhvr additive="base">
                                        <p:cTn id="59" dur="500" fill="hold"/>
                                        <p:tgtEl>
                                          <p:spTgt spid="17"/>
                                        </p:tgtEl>
                                        <p:attrNameLst>
                                          <p:attrName>ppt_x</p:attrName>
                                        </p:attrNameLst>
                                      </p:cBhvr>
                                      <p:tavLst>
                                        <p:tav tm="0">
                                          <p:val>
                                            <p:strVal val="#ppt_x"/>
                                          </p:val>
                                        </p:tav>
                                        <p:tav tm="100000">
                                          <p:val>
                                            <p:strVal val="#ppt_x"/>
                                          </p:val>
                                        </p:tav>
                                      </p:tavLst>
                                    </p:anim>
                                    <p:anim calcmode="lin" valueType="num">
                                      <p:cBhvr additive="base">
                                        <p:cTn id="60"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P spid="20" grpId="0" animBg="1"/>
      <p:bldP spid="21" grpId="0"/>
      <p:bldP spid="22" grpId="0" animBg="1"/>
      <p:bldP spid="23" grpId="0"/>
      <p:bldP spid="26" grpId="0"/>
      <p:bldP spid="27" grpId="0"/>
      <p:bldP spid="8"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2191695" cy="502920"/>
          </a:xfrm>
          <a:prstGeom prst="rect">
            <a:avLst/>
          </a:prstGeom>
          <a:solidFill>
            <a:srgbClr val="12344A"/>
          </a:solidFill>
          <a:ln w="12700">
            <a:solidFill>
              <a:srgbClr val="12344A"/>
            </a:solidFill>
            <a:prstDash val="solid"/>
          </a:ln>
        </p:spPr>
        <p:txBody>
          <a:bodyPr/>
          <a:lstStyle/>
          <a:p>
            <a:endParaRPr lang="en-GB" dirty="0"/>
          </a:p>
        </p:txBody>
      </p:sp>
      <p:sp>
        <p:nvSpPr>
          <p:cNvPr id="3" name="Text 1"/>
          <p:cNvSpPr/>
          <p:nvPr/>
        </p:nvSpPr>
        <p:spPr>
          <a:xfrm>
            <a:off x="411480" y="118872"/>
            <a:ext cx="7315200" cy="219456"/>
          </a:xfrm>
          <a:prstGeom prst="rect">
            <a:avLst/>
          </a:prstGeom>
          <a:noFill/>
          <a:ln/>
        </p:spPr>
        <p:txBody>
          <a:bodyPr wrap="square" rtlCol="0" anchor="ctr"/>
          <a:lstStyle/>
          <a:p>
            <a:pPr marL="0" indent="0">
              <a:buNone/>
            </a:pPr>
            <a:r>
              <a:rPr lang="en-US" sz="2400" b="1" dirty="0">
                <a:solidFill>
                  <a:srgbClr val="FFFFFF"/>
                </a:solidFill>
                <a:latin typeface="Aptos Display" pitchFamily="34" charset="0"/>
              </a:rPr>
              <a:t>Objectives</a:t>
            </a:r>
            <a:endParaRPr lang="en-US" sz="2400" dirty="0"/>
          </a:p>
        </p:txBody>
      </p:sp>
      <p:sp>
        <p:nvSpPr>
          <p:cNvPr id="5" name="Shape 3"/>
          <p:cNvSpPr/>
          <p:nvPr/>
        </p:nvSpPr>
        <p:spPr>
          <a:xfrm>
            <a:off x="502920" y="676656"/>
            <a:ext cx="11155680" cy="0"/>
          </a:xfrm>
          <a:prstGeom prst="line">
            <a:avLst/>
          </a:prstGeom>
          <a:noFill/>
          <a:ln w="12700">
            <a:solidFill>
              <a:srgbClr val="C89B3C"/>
            </a:solidFill>
            <a:prstDash val="solid"/>
          </a:ln>
        </p:spPr>
      </p:sp>
      <p:sp>
        <p:nvSpPr>
          <p:cNvPr id="9" name="Shape 7"/>
          <p:cNvSpPr/>
          <p:nvPr/>
        </p:nvSpPr>
        <p:spPr>
          <a:xfrm>
            <a:off x="6917303" y="2583631"/>
            <a:ext cx="2386825" cy="1828800"/>
          </a:xfrm>
          <a:prstGeom prst="roundRect">
            <a:avLst>
              <a:gd name="adj" fmla="val 4000"/>
            </a:avLst>
          </a:prstGeom>
          <a:solidFill>
            <a:srgbClr val="F9F3E7"/>
          </a:solidFill>
          <a:ln w="12700">
            <a:solidFill>
              <a:srgbClr val="F9F3E7"/>
            </a:solidFill>
            <a:prstDash val="solid"/>
          </a:ln>
        </p:spPr>
      </p:sp>
      <p:sp>
        <p:nvSpPr>
          <p:cNvPr id="12" name="Shape 10"/>
          <p:cNvSpPr/>
          <p:nvPr/>
        </p:nvSpPr>
        <p:spPr>
          <a:xfrm>
            <a:off x="10057535" y="2572702"/>
            <a:ext cx="2118302" cy="1415124"/>
          </a:xfrm>
          <a:prstGeom prst="roundRect">
            <a:avLst>
              <a:gd name="adj" fmla="val 4000"/>
            </a:avLst>
          </a:prstGeom>
          <a:solidFill>
            <a:srgbClr val="EEF4FA"/>
          </a:solidFill>
          <a:ln w="12700">
            <a:solidFill>
              <a:srgbClr val="EEF4FA"/>
            </a:solidFill>
            <a:prstDash val="solid"/>
          </a:ln>
        </p:spPr>
        <p:txBody>
          <a:bodyPr/>
          <a:lstStyle/>
          <a:p>
            <a:endParaRPr lang="en-GB" dirty="0"/>
          </a:p>
        </p:txBody>
      </p:sp>
      <p:sp>
        <p:nvSpPr>
          <p:cNvPr id="14" name="Text 12"/>
          <p:cNvSpPr/>
          <p:nvPr/>
        </p:nvSpPr>
        <p:spPr>
          <a:xfrm>
            <a:off x="8238744" y="1298448"/>
            <a:ext cx="3246120" cy="1371600"/>
          </a:xfrm>
          <a:prstGeom prst="rect">
            <a:avLst/>
          </a:prstGeom>
          <a:noFill/>
          <a:ln/>
        </p:spPr>
        <p:txBody>
          <a:bodyPr wrap="square" rtlCol="0" anchor="ctr"/>
          <a:lstStyle/>
          <a:p>
            <a:pPr marL="0" indent="0">
              <a:buNone/>
            </a:pPr>
            <a:endParaRPr lang="en-US" sz="1250" dirty="0"/>
          </a:p>
        </p:txBody>
      </p:sp>
      <p:sp>
        <p:nvSpPr>
          <p:cNvPr id="17" name="Shape 15"/>
          <p:cNvSpPr/>
          <p:nvPr/>
        </p:nvSpPr>
        <p:spPr>
          <a:xfrm>
            <a:off x="88180" y="2602972"/>
            <a:ext cx="3143706" cy="1844257"/>
          </a:xfrm>
          <a:prstGeom prst="roundRect">
            <a:avLst>
              <a:gd name="adj" fmla="val 4571"/>
            </a:avLst>
          </a:prstGeom>
          <a:solidFill>
            <a:srgbClr val="FFF7ED"/>
          </a:solidFill>
          <a:ln w="12700">
            <a:solidFill>
              <a:srgbClr val="FFF7ED"/>
            </a:solidFill>
            <a:prstDash val="solid"/>
          </a:ln>
        </p:spPr>
        <p:txBody>
          <a:bodyPr/>
          <a:lstStyle/>
          <a:p>
            <a:endParaRPr lang="en-GB" dirty="0"/>
          </a:p>
        </p:txBody>
      </p:sp>
      <p:sp>
        <p:nvSpPr>
          <p:cNvPr id="7" name="Rectangle 6">
            <a:extLst>
              <a:ext uri="{FF2B5EF4-FFF2-40B4-BE49-F238E27FC236}">
                <a16:creationId xmlns:a16="http://schemas.microsoft.com/office/drawing/2014/main" id="{91237E0E-BEE5-D152-A183-0EC561FEBE0C}"/>
              </a:ext>
            </a:extLst>
          </p:cNvPr>
          <p:cNvSpPr/>
          <p:nvPr/>
        </p:nvSpPr>
        <p:spPr>
          <a:xfrm>
            <a:off x="585336" y="1574435"/>
            <a:ext cx="10990847" cy="79408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TextBox 7">
            <a:extLst>
              <a:ext uri="{FF2B5EF4-FFF2-40B4-BE49-F238E27FC236}">
                <a16:creationId xmlns:a16="http://schemas.microsoft.com/office/drawing/2014/main" id="{8BE2ABDC-FFF9-5602-456E-142205485AF6}"/>
              </a:ext>
            </a:extLst>
          </p:cNvPr>
          <p:cNvSpPr txBox="1"/>
          <p:nvPr/>
        </p:nvSpPr>
        <p:spPr>
          <a:xfrm>
            <a:off x="502920" y="824163"/>
            <a:ext cx="9850254" cy="646331"/>
          </a:xfrm>
          <a:prstGeom prst="rect">
            <a:avLst/>
          </a:prstGeom>
          <a:noFill/>
        </p:spPr>
        <p:txBody>
          <a:bodyPr wrap="square" rtlCol="0">
            <a:spAutoFit/>
          </a:bodyPr>
          <a:lstStyle/>
          <a:p>
            <a:r>
              <a:rPr lang="en-GB" sz="1800" dirty="0">
                <a:effectLst/>
                <a:latin typeface="Arial" panose="020B0604020202020204" pitchFamily="34" charset="0"/>
                <a:ea typeface="Aptos" panose="020B0004020202020204" pitchFamily="34" charset="0"/>
              </a:rPr>
              <a:t>The objectives of Elegance Imitations Ltd will be set in stages so progress can be measured clearly.</a:t>
            </a:r>
            <a:endParaRPr lang="en-GB" dirty="0"/>
          </a:p>
        </p:txBody>
      </p:sp>
      <p:sp>
        <p:nvSpPr>
          <p:cNvPr id="10" name="TextBox 9">
            <a:extLst>
              <a:ext uri="{FF2B5EF4-FFF2-40B4-BE49-F238E27FC236}">
                <a16:creationId xmlns:a16="http://schemas.microsoft.com/office/drawing/2014/main" id="{10F1C9B1-B7B2-C04E-6731-4AEFCF95E4B1}"/>
              </a:ext>
            </a:extLst>
          </p:cNvPr>
          <p:cNvSpPr txBox="1"/>
          <p:nvPr/>
        </p:nvSpPr>
        <p:spPr>
          <a:xfrm>
            <a:off x="4628549" y="1661082"/>
            <a:ext cx="3098131" cy="646331"/>
          </a:xfrm>
          <a:prstGeom prst="rect">
            <a:avLst/>
          </a:prstGeom>
          <a:noFill/>
        </p:spPr>
        <p:txBody>
          <a:bodyPr wrap="square" rtlCol="0">
            <a:spAutoFit/>
          </a:bodyPr>
          <a:lstStyle/>
          <a:p>
            <a:r>
              <a:rPr lang="en-GB" sz="3600" dirty="0">
                <a:latin typeface="Arial" panose="020B0604020202020204" pitchFamily="34" charset="0"/>
                <a:cs typeface="Arial" panose="020B0604020202020204" pitchFamily="34" charset="0"/>
              </a:rPr>
              <a:t>Objectives</a:t>
            </a:r>
          </a:p>
        </p:txBody>
      </p:sp>
      <p:sp>
        <p:nvSpPr>
          <p:cNvPr id="13" name="Shape 7">
            <a:extLst>
              <a:ext uri="{FF2B5EF4-FFF2-40B4-BE49-F238E27FC236}">
                <a16:creationId xmlns:a16="http://schemas.microsoft.com/office/drawing/2014/main" id="{369A7301-57CD-27CB-391C-0015D9E9B8F0}"/>
              </a:ext>
            </a:extLst>
          </p:cNvPr>
          <p:cNvSpPr/>
          <p:nvPr/>
        </p:nvSpPr>
        <p:spPr>
          <a:xfrm>
            <a:off x="845061" y="4776550"/>
            <a:ext cx="2386825" cy="1828800"/>
          </a:xfrm>
          <a:prstGeom prst="roundRect">
            <a:avLst>
              <a:gd name="adj" fmla="val 4000"/>
            </a:avLst>
          </a:prstGeom>
          <a:solidFill>
            <a:srgbClr val="F9F3E7"/>
          </a:solidFill>
          <a:ln w="12700">
            <a:solidFill>
              <a:srgbClr val="F9F3E7"/>
            </a:solidFill>
            <a:prstDash val="solid"/>
          </a:ln>
        </p:spPr>
      </p:sp>
      <p:sp>
        <p:nvSpPr>
          <p:cNvPr id="16" name="Rectangle: Rounded Corners 15">
            <a:extLst>
              <a:ext uri="{FF2B5EF4-FFF2-40B4-BE49-F238E27FC236}">
                <a16:creationId xmlns:a16="http://schemas.microsoft.com/office/drawing/2014/main" id="{14270602-3C11-EA53-EA2E-D72829955D52}"/>
              </a:ext>
            </a:extLst>
          </p:cNvPr>
          <p:cNvSpPr/>
          <p:nvPr/>
        </p:nvSpPr>
        <p:spPr>
          <a:xfrm>
            <a:off x="691449" y="2592043"/>
            <a:ext cx="1669983" cy="369332"/>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TextBox 17">
            <a:extLst>
              <a:ext uri="{FF2B5EF4-FFF2-40B4-BE49-F238E27FC236}">
                <a16:creationId xmlns:a16="http://schemas.microsoft.com/office/drawing/2014/main" id="{5D3E445E-865B-DF51-3596-70709FBD9C48}"/>
              </a:ext>
            </a:extLst>
          </p:cNvPr>
          <p:cNvSpPr txBox="1"/>
          <p:nvPr/>
        </p:nvSpPr>
        <p:spPr>
          <a:xfrm>
            <a:off x="839248" y="2575543"/>
            <a:ext cx="1518496"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0-3 months</a:t>
            </a:r>
          </a:p>
        </p:txBody>
      </p:sp>
      <p:sp>
        <p:nvSpPr>
          <p:cNvPr id="25" name="TextBox 24">
            <a:extLst>
              <a:ext uri="{FF2B5EF4-FFF2-40B4-BE49-F238E27FC236}">
                <a16:creationId xmlns:a16="http://schemas.microsoft.com/office/drawing/2014/main" id="{4308042D-DE0E-00C2-044F-8481E659451D}"/>
              </a:ext>
            </a:extLst>
          </p:cNvPr>
          <p:cNvSpPr txBox="1"/>
          <p:nvPr/>
        </p:nvSpPr>
        <p:spPr>
          <a:xfrm>
            <a:off x="88180" y="3148124"/>
            <a:ext cx="3236495" cy="923330"/>
          </a:xfrm>
          <a:prstGeom prst="rect">
            <a:avLst/>
          </a:prstGeom>
          <a:noFill/>
        </p:spPr>
        <p:txBody>
          <a:bodyPr wrap="square" rtlCol="0">
            <a:spAutoFit/>
          </a:bodyPr>
          <a:lstStyle/>
          <a:p>
            <a:pPr marL="171450" indent="-171450">
              <a:buFont typeface="Arial" panose="020B0604020202020204" pitchFamily="34" charset="0"/>
              <a:buChar char="•"/>
            </a:pPr>
            <a:r>
              <a:rPr lang="en-GB" sz="900" dirty="0">
                <a:latin typeface="Arial" panose="020B0604020202020204" pitchFamily="34" charset="0"/>
                <a:ea typeface="Aptos" panose="020B0004020202020204" pitchFamily="34" charset="0"/>
                <a:cs typeface="Arial" panose="020B0604020202020204" pitchFamily="34" charset="0"/>
              </a:rPr>
              <a:t>S</a:t>
            </a:r>
            <a:r>
              <a:rPr lang="en-GB" sz="900" dirty="0">
                <a:effectLst/>
                <a:latin typeface="Arial" panose="020B0604020202020204" pitchFamily="34" charset="0"/>
                <a:ea typeface="Aptos" panose="020B0004020202020204" pitchFamily="34" charset="0"/>
                <a:cs typeface="Arial" panose="020B0604020202020204" pitchFamily="34" charset="0"/>
              </a:rPr>
              <a:t>etting up legally and operationally by registering as a limited company.</a:t>
            </a:r>
          </a:p>
          <a:p>
            <a:pPr marL="171450" indent="-171450">
              <a:buFont typeface="Arial" panose="020B0604020202020204" pitchFamily="34" charset="0"/>
              <a:buChar char="•"/>
            </a:pPr>
            <a:r>
              <a:rPr lang="en-GB" sz="900" dirty="0">
                <a:latin typeface="Arial" panose="020B0604020202020204" pitchFamily="34" charset="0"/>
                <a:cs typeface="Arial" panose="020B0604020202020204" pitchFamily="34" charset="0"/>
              </a:rPr>
              <a:t>Securing premises.</a:t>
            </a:r>
          </a:p>
          <a:p>
            <a:pPr marL="171450" indent="-171450">
              <a:buFont typeface="Arial" panose="020B0604020202020204" pitchFamily="34" charset="0"/>
              <a:buChar char="•"/>
            </a:pPr>
            <a:r>
              <a:rPr lang="en-GB" sz="900" dirty="0">
                <a:latin typeface="Arial" panose="020B0604020202020204" pitchFamily="34" charset="0"/>
                <a:cs typeface="Arial" panose="020B0604020202020204" pitchFamily="34" charset="0"/>
              </a:rPr>
              <a:t>Completing fit-out.</a:t>
            </a:r>
          </a:p>
          <a:p>
            <a:pPr marL="171450" indent="-171450">
              <a:buFont typeface="Arial" panose="020B0604020202020204" pitchFamily="34" charset="0"/>
              <a:buChar char="•"/>
            </a:pPr>
            <a:r>
              <a:rPr lang="en-GB" sz="900" dirty="0">
                <a:latin typeface="Arial" panose="020B0604020202020204" pitchFamily="34" charset="0"/>
                <a:cs typeface="Arial" panose="020B0604020202020204" pitchFamily="34" charset="0"/>
              </a:rPr>
              <a:t>Buying initial stock.</a:t>
            </a:r>
          </a:p>
          <a:p>
            <a:pPr marL="171450" indent="-171450">
              <a:buFont typeface="Arial" panose="020B0604020202020204" pitchFamily="34" charset="0"/>
              <a:buChar char="•"/>
            </a:pPr>
            <a:r>
              <a:rPr lang="en-GB" sz="900" dirty="0">
                <a:latin typeface="Arial" panose="020B0604020202020204" pitchFamily="34" charset="0"/>
                <a:cs typeface="Arial" panose="020B0604020202020204" pitchFamily="34" charset="0"/>
              </a:rPr>
              <a:t>Launching Social Media and a basic website.</a:t>
            </a:r>
          </a:p>
        </p:txBody>
      </p:sp>
      <p:sp>
        <p:nvSpPr>
          <p:cNvPr id="28" name="Shape 10">
            <a:extLst>
              <a:ext uri="{FF2B5EF4-FFF2-40B4-BE49-F238E27FC236}">
                <a16:creationId xmlns:a16="http://schemas.microsoft.com/office/drawing/2014/main" id="{C50C7902-502C-4ED8-1351-06B705F9CC27}"/>
              </a:ext>
            </a:extLst>
          </p:cNvPr>
          <p:cNvSpPr/>
          <p:nvPr/>
        </p:nvSpPr>
        <p:spPr>
          <a:xfrm>
            <a:off x="4075961" y="4766220"/>
            <a:ext cx="2118302" cy="1415124"/>
          </a:xfrm>
          <a:prstGeom prst="roundRect">
            <a:avLst>
              <a:gd name="adj" fmla="val 4000"/>
            </a:avLst>
          </a:prstGeom>
          <a:solidFill>
            <a:srgbClr val="EEF4FA"/>
          </a:solidFill>
          <a:ln w="12700">
            <a:solidFill>
              <a:srgbClr val="EEF4FA"/>
            </a:solidFill>
            <a:prstDash val="solid"/>
          </a:ln>
        </p:spPr>
        <p:txBody>
          <a:bodyPr/>
          <a:lstStyle/>
          <a:p>
            <a:endParaRPr lang="en-GB" dirty="0"/>
          </a:p>
        </p:txBody>
      </p:sp>
      <p:sp>
        <p:nvSpPr>
          <p:cNvPr id="29" name="Shape 10">
            <a:extLst>
              <a:ext uri="{FF2B5EF4-FFF2-40B4-BE49-F238E27FC236}">
                <a16:creationId xmlns:a16="http://schemas.microsoft.com/office/drawing/2014/main" id="{7766E148-EB40-4180-0B0A-A1280F72A56B}"/>
              </a:ext>
            </a:extLst>
          </p:cNvPr>
          <p:cNvSpPr/>
          <p:nvPr/>
        </p:nvSpPr>
        <p:spPr>
          <a:xfrm>
            <a:off x="4007170" y="2592043"/>
            <a:ext cx="2118302" cy="1415124"/>
          </a:xfrm>
          <a:prstGeom prst="roundRect">
            <a:avLst>
              <a:gd name="adj" fmla="val 4000"/>
            </a:avLst>
          </a:prstGeom>
          <a:solidFill>
            <a:srgbClr val="EEF4FA"/>
          </a:solidFill>
          <a:ln w="12700">
            <a:solidFill>
              <a:srgbClr val="EEF4FA"/>
            </a:solidFill>
            <a:prstDash val="solid"/>
          </a:ln>
        </p:spPr>
        <p:txBody>
          <a:bodyPr/>
          <a:lstStyle/>
          <a:p>
            <a:endParaRPr lang="en-GB" dirty="0"/>
          </a:p>
        </p:txBody>
      </p:sp>
      <p:sp>
        <p:nvSpPr>
          <p:cNvPr id="31" name="Rectangle: Rounded Corners 30">
            <a:extLst>
              <a:ext uri="{FF2B5EF4-FFF2-40B4-BE49-F238E27FC236}">
                <a16:creationId xmlns:a16="http://schemas.microsoft.com/office/drawing/2014/main" id="{D22C3D28-C64F-FD94-56A1-4ECC1AD2A0F8}"/>
              </a:ext>
            </a:extLst>
          </p:cNvPr>
          <p:cNvSpPr/>
          <p:nvPr/>
        </p:nvSpPr>
        <p:spPr>
          <a:xfrm>
            <a:off x="4310438" y="2579409"/>
            <a:ext cx="1593842" cy="230832"/>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2" name="TextBox 31">
            <a:extLst>
              <a:ext uri="{FF2B5EF4-FFF2-40B4-BE49-F238E27FC236}">
                <a16:creationId xmlns:a16="http://schemas.microsoft.com/office/drawing/2014/main" id="{4EBA1041-2D3C-74BD-8313-E9B1D102C2FF}"/>
              </a:ext>
            </a:extLst>
          </p:cNvPr>
          <p:cNvSpPr txBox="1"/>
          <p:nvPr/>
        </p:nvSpPr>
        <p:spPr>
          <a:xfrm>
            <a:off x="4237444" y="2583518"/>
            <a:ext cx="1793281" cy="230832"/>
          </a:xfrm>
          <a:prstGeom prst="rect">
            <a:avLst/>
          </a:prstGeom>
          <a:noFill/>
        </p:spPr>
        <p:txBody>
          <a:bodyPr wrap="square" rtlCol="0">
            <a:spAutoFit/>
          </a:bodyPr>
          <a:lstStyle/>
          <a:p>
            <a:r>
              <a:rPr lang="en-GB" sz="900" dirty="0">
                <a:latin typeface="Arial" panose="020B0604020202020204" pitchFamily="34" charset="0"/>
                <a:cs typeface="Arial" panose="020B0604020202020204" pitchFamily="34" charset="0"/>
              </a:rPr>
              <a:t>How will success be measured</a:t>
            </a:r>
          </a:p>
        </p:txBody>
      </p:sp>
      <p:sp>
        <p:nvSpPr>
          <p:cNvPr id="33" name="TextBox 32">
            <a:extLst>
              <a:ext uri="{FF2B5EF4-FFF2-40B4-BE49-F238E27FC236}">
                <a16:creationId xmlns:a16="http://schemas.microsoft.com/office/drawing/2014/main" id="{F1D61085-3BB3-F89B-696A-448268783B52}"/>
              </a:ext>
            </a:extLst>
          </p:cNvPr>
          <p:cNvSpPr txBox="1"/>
          <p:nvPr/>
        </p:nvSpPr>
        <p:spPr>
          <a:xfrm>
            <a:off x="4017360" y="2879625"/>
            <a:ext cx="2277477" cy="923330"/>
          </a:xfrm>
          <a:prstGeom prst="rect">
            <a:avLst/>
          </a:prstGeom>
          <a:noFill/>
        </p:spPr>
        <p:txBody>
          <a:bodyPr wrap="square" rtlCol="0">
            <a:spAutoFit/>
          </a:bodyPr>
          <a:lstStyle/>
          <a:p>
            <a:pPr marL="171450" indent="-171450">
              <a:buFont typeface="Arial" panose="020B0604020202020204" pitchFamily="34" charset="0"/>
              <a:buChar char="•"/>
            </a:pPr>
            <a:r>
              <a:rPr lang="en-GB" sz="900" dirty="0">
                <a:latin typeface="Arial" panose="020B0604020202020204" pitchFamily="34" charset="0"/>
                <a:cs typeface="Arial" panose="020B0604020202020204" pitchFamily="34" charset="0"/>
              </a:rPr>
              <a:t>Whether the business is fully registered.</a:t>
            </a:r>
          </a:p>
          <a:p>
            <a:pPr marL="171450" indent="-171450">
              <a:buFont typeface="Arial" panose="020B0604020202020204" pitchFamily="34" charset="0"/>
              <a:buChar char="•"/>
            </a:pPr>
            <a:r>
              <a:rPr lang="en-GB" sz="900" dirty="0">
                <a:latin typeface="Arial" panose="020B0604020202020204" pitchFamily="34" charset="0"/>
                <a:cs typeface="Arial" panose="020B0604020202020204" pitchFamily="34" charset="0"/>
              </a:rPr>
              <a:t>The shop is ready to trade.</a:t>
            </a:r>
          </a:p>
          <a:p>
            <a:pPr marL="171450" indent="-171450">
              <a:buFont typeface="Arial" panose="020B0604020202020204" pitchFamily="34" charset="0"/>
              <a:buChar char="•"/>
            </a:pPr>
            <a:r>
              <a:rPr lang="en-GB" sz="900" dirty="0">
                <a:latin typeface="Arial" panose="020B0604020202020204" pitchFamily="34" charset="0"/>
                <a:cs typeface="Arial" panose="020B0604020202020204" pitchFamily="34" charset="0"/>
              </a:rPr>
              <a:t>Most of the opening stock is displayed.</a:t>
            </a:r>
          </a:p>
          <a:p>
            <a:pPr marL="171450" indent="-171450">
              <a:buFont typeface="Arial" panose="020B0604020202020204" pitchFamily="34" charset="0"/>
              <a:buChar char="•"/>
            </a:pPr>
            <a:r>
              <a:rPr lang="en-GB" sz="900" dirty="0">
                <a:latin typeface="Arial" panose="020B0604020202020204" pitchFamily="34" charset="0"/>
                <a:cs typeface="Arial" panose="020B0604020202020204" pitchFamily="34" charset="0"/>
              </a:rPr>
              <a:t>Online platforms are live.</a:t>
            </a:r>
          </a:p>
        </p:txBody>
      </p:sp>
      <p:sp>
        <p:nvSpPr>
          <p:cNvPr id="34" name="Arrow: Right 33">
            <a:extLst>
              <a:ext uri="{FF2B5EF4-FFF2-40B4-BE49-F238E27FC236}">
                <a16:creationId xmlns:a16="http://schemas.microsoft.com/office/drawing/2014/main" id="{8164F9DB-0074-40E3-1854-94B51886C0F5}"/>
              </a:ext>
            </a:extLst>
          </p:cNvPr>
          <p:cNvSpPr/>
          <p:nvPr/>
        </p:nvSpPr>
        <p:spPr>
          <a:xfrm>
            <a:off x="3239103" y="3079830"/>
            <a:ext cx="760850" cy="465571"/>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7" name="Rectangle: Rounded Corners 36">
            <a:extLst>
              <a:ext uri="{FF2B5EF4-FFF2-40B4-BE49-F238E27FC236}">
                <a16:creationId xmlns:a16="http://schemas.microsoft.com/office/drawing/2014/main" id="{7EB8F60C-6CBD-ACD7-C7FE-91BDEDC40DEA}"/>
              </a:ext>
            </a:extLst>
          </p:cNvPr>
          <p:cNvSpPr/>
          <p:nvPr/>
        </p:nvSpPr>
        <p:spPr>
          <a:xfrm>
            <a:off x="1204289" y="4776550"/>
            <a:ext cx="1669983" cy="369332"/>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8" name="Rectangle: Rounded Corners 37">
            <a:extLst>
              <a:ext uri="{FF2B5EF4-FFF2-40B4-BE49-F238E27FC236}">
                <a16:creationId xmlns:a16="http://schemas.microsoft.com/office/drawing/2014/main" id="{DA0D383B-447C-412D-7890-1EA1DD6E0C61}"/>
              </a:ext>
            </a:extLst>
          </p:cNvPr>
          <p:cNvSpPr/>
          <p:nvPr/>
        </p:nvSpPr>
        <p:spPr>
          <a:xfrm>
            <a:off x="7275723" y="2600870"/>
            <a:ext cx="1669983" cy="369332"/>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9" name="TextBox 38">
            <a:extLst>
              <a:ext uri="{FF2B5EF4-FFF2-40B4-BE49-F238E27FC236}">
                <a16:creationId xmlns:a16="http://schemas.microsoft.com/office/drawing/2014/main" id="{B4F84D4E-7569-46D7-40BA-7F2F14A1E6F7}"/>
              </a:ext>
            </a:extLst>
          </p:cNvPr>
          <p:cNvSpPr txBox="1"/>
          <p:nvPr/>
        </p:nvSpPr>
        <p:spPr>
          <a:xfrm>
            <a:off x="7469431" y="2572702"/>
            <a:ext cx="1476275" cy="369332"/>
          </a:xfrm>
          <a:prstGeom prst="rect">
            <a:avLst/>
          </a:prstGeom>
          <a:noFill/>
        </p:spPr>
        <p:txBody>
          <a:bodyPr wrap="square" rtlCol="0">
            <a:spAutoFit/>
          </a:bodyPr>
          <a:lstStyle/>
          <a:p>
            <a:r>
              <a:rPr lang="en-GB" dirty="0"/>
              <a:t>3-6 months</a:t>
            </a:r>
          </a:p>
        </p:txBody>
      </p:sp>
      <p:sp>
        <p:nvSpPr>
          <p:cNvPr id="41" name="Rectangle: Rounded Corners 40">
            <a:extLst>
              <a:ext uri="{FF2B5EF4-FFF2-40B4-BE49-F238E27FC236}">
                <a16:creationId xmlns:a16="http://schemas.microsoft.com/office/drawing/2014/main" id="{BF43249D-C181-6E27-D567-4BC507FD862F}"/>
              </a:ext>
            </a:extLst>
          </p:cNvPr>
          <p:cNvSpPr/>
          <p:nvPr/>
        </p:nvSpPr>
        <p:spPr>
          <a:xfrm>
            <a:off x="4368722" y="4776550"/>
            <a:ext cx="1663029" cy="230832"/>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2" name="Rectangle: Rounded Corners 41">
            <a:extLst>
              <a:ext uri="{FF2B5EF4-FFF2-40B4-BE49-F238E27FC236}">
                <a16:creationId xmlns:a16="http://schemas.microsoft.com/office/drawing/2014/main" id="{77BA9E8A-981A-275D-F9E2-6412656D85A3}"/>
              </a:ext>
            </a:extLst>
          </p:cNvPr>
          <p:cNvSpPr/>
          <p:nvPr/>
        </p:nvSpPr>
        <p:spPr>
          <a:xfrm>
            <a:off x="10319765" y="2572837"/>
            <a:ext cx="1593842" cy="230832"/>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3" name="TextBox 42">
            <a:extLst>
              <a:ext uri="{FF2B5EF4-FFF2-40B4-BE49-F238E27FC236}">
                <a16:creationId xmlns:a16="http://schemas.microsoft.com/office/drawing/2014/main" id="{6067F0FA-A377-960A-954D-1D20EF1434E2}"/>
              </a:ext>
            </a:extLst>
          </p:cNvPr>
          <p:cNvSpPr txBox="1"/>
          <p:nvPr/>
        </p:nvSpPr>
        <p:spPr>
          <a:xfrm>
            <a:off x="10240825" y="2586196"/>
            <a:ext cx="1793281" cy="230832"/>
          </a:xfrm>
          <a:prstGeom prst="rect">
            <a:avLst/>
          </a:prstGeom>
          <a:noFill/>
        </p:spPr>
        <p:txBody>
          <a:bodyPr wrap="square" rtlCol="0">
            <a:spAutoFit/>
          </a:bodyPr>
          <a:lstStyle/>
          <a:p>
            <a:r>
              <a:rPr lang="en-GB" sz="900" dirty="0">
                <a:latin typeface="Arial" panose="020B0604020202020204" pitchFamily="34" charset="0"/>
                <a:cs typeface="Arial" panose="020B0604020202020204" pitchFamily="34" charset="0"/>
              </a:rPr>
              <a:t>How will success be measured</a:t>
            </a:r>
          </a:p>
        </p:txBody>
      </p:sp>
      <p:sp>
        <p:nvSpPr>
          <p:cNvPr id="44" name="TextBox 43">
            <a:extLst>
              <a:ext uri="{FF2B5EF4-FFF2-40B4-BE49-F238E27FC236}">
                <a16:creationId xmlns:a16="http://schemas.microsoft.com/office/drawing/2014/main" id="{39AA58F7-DE31-109E-2C03-558AB0E2145E}"/>
              </a:ext>
            </a:extLst>
          </p:cNvPr>
          <p:cNvSpPr txBox="1"/>
          <p:nvPr/>
        </p:nvSpPr>
        <p:spPr>
          <a:xfrm>
            <a:off x="4337289" y="4780512"/>
            <a:ext cx="1793281" cy="230832"/>
          </a:xfrm>
          <a:prstGeom prst="rect">
            <a:avLst/>
          </a:prstGeom>
          <a:noFill/>
        </p:spPr>
        <p:txBody>
          <a:bodyPr wrap="square" rtlCol="0">
            <a:spAutoFit/>
          </a:bodyPr>
          <a:lstStyle/>
          <a:p>
            <a:r>
              <a:rPr lang="en-GB" sz="900" dirty="0">
                <a:latin typeface="Arial" panose="020B0604020202020204" pitchFamily="34" charset="0"/>
                <a:cs typeface="Arial" panose="020B0604020202020204" pitchFamily="34" charset="0"/>
              </a:rPr>
              <a:t>How will success be measured</a:t>
            </a:r>
          </a:p>
        </p:txBody>
      </p:sp>
      <p:sp>
        <p:nvSpPr>
          <p:cNvPr id="45" name="TextBox 44">
            <a:extLst>
              <a:ext uri="{FF2B5EF4-FFF2-40B4-BE49-F238E27FC236}">
                <a16:creationId xmlns:a16="http://schemas.microsoft.com/office/drawing/2014/main" id="{2EC08D7C-E376-D1A9-435E-48BD1C678BD6}"/>
              </a:ext>
            </a:extLst>
          </p:cNvPr>
          <p:cNvSpPr txBox="1"/>
          <p:nvPr/>
        </p:nvSpPr>
        <p:spPr>
          <a:xfrm>
            <a:off x="1349775" y="4754942"/>
            <a:ext cx="1476053" cy="369332"/>
          </a:xfrm>
          <a:prstGeom prst="rect">
            <a:avLst/>
          </a:prstGeom>
          <a:noFill/>
        </p:spPr>
        <p:txBody>
          <a:bodyPr wrap="square" rtlCol="0">
            <a:spAutoFit/>
          </a:bodyPr>
          <a:lstStyle/>
          <a:p>
            <a:r>
              <a:rPr lang="en-GB" dirty="0"/>
              <a:t>6-12 months</a:t>
            </a:r>
          </a:p>
        </p:txBody>
      </p:sp>
      <p:sp>
        <p:nvSpPr>
          <p:cNvPr id="46" name="TextBox 45">
            <a:extLst>
              <a:ext uri="{FF2B5EF4-FFF2-40B4-BE49-F238E27FC236}">
                <a16:creationId xmlns:a16="http://schemas.microsoft.com/office/drawing/2014/main" id="{701EE9AC-66E1-86F8-8895-6AAB71286520}"/>
              </a:ext>
            </a:extLst>
          </p:cNvPr>
          <p:cNvSpPr txBox="1"/>
          <p:nvPr/>
        </p:nvSpPr>
        <p:spPr>
          <a:xfrm>
            <a:off x="6956586" y="3204656"/>
            <a:ext cx="2404234" cy="553998"/>
          </a:xfrm>
          <a:prstGeom prst="rect">
            <a:avLst/>
          </a:prstGeom>
          <a:noFill/>
        </p:spPr>
        <p:txBody>
          <a:bodyPr wrap="square" rtlCol="0">
            <a:spAutoFit/>
          </a:bodyPr>
          <a:lstStyle/>
          <a:p>
            <a:pPr marL="171450" indent="-171450">
              <a:buFont typeface="Arial" panose="020B0604020202020204" pitchFamily="34" charset="0"/>
              <a:buChar char="•"/>
            </a:pPr>
            <a:r>
              <a:rPr lang="en-GB" sz="1000" dirty="0">
                <a:latin typeface="Arial" panose="020B0604020202020204" pitchFamily="34" charset="0"/>
                <a:cs typeface="Arial" panose="020B0604020202020204" pitchFamily="34" charset="0"/>
              </a:rPr>
              <a:t>The goal is to build awareness.</a:t>
            </a:r>
          </a:p>
          <a:p>
            <a:pPr marL="171450" indent="-171450">
              <a:buFont typeface="Arial" panose="020B0604020202020204" pitchFamily="34" charset="0"/>
              <a:buChar char="•"/>
            </a:pPr>
            <a:r>
              <a:rPr lang="en-GB" sz="1000" dirty="0">
                <a:latin typeface="Arial" panose="020B0604020202020204" pitchFamily="34" charset="0"/>
                <a:cs typeface="Arial" panose="020B0604020202020204" pitchFamily="34" charset="0"/>
              </a:rPr>
              <a:t>Attract customers and generate regular sales.</a:t>
            </a:r>
          </a:p>
        </p:txBody>
      </p:sp>
      <p:sp>
        <p:nvSpPr>
          <p:cNvPr id="47" name="TextBox 46">
            <a:extLst>
              <a:ext uri="{FF2B5EF4-FFF2-40B4-BE49-F238E27FC236}">
                <a16:creationId xmlns:a16="http://schemas.microsoft.com/office/drawing/2014/main" id="{214E3D90-29B5-F692-8EB1-5D9091808931}"/>
              </a:ext>
            </a:extLst>
          </p:cNvPr>
          <p:cNvSpPr txBox="1"/>
          <p:nvPr/>
        </p:nvSpPr>
        <p:spPr>
          <a:xfrm>
            <a:off x="10171791" y="3001246"/>
            <a:ext cx="1793281" cy="784830"/>
          </a:xfrm>
          <a:prstGeom prst="rect">
            <a:avLst/>
          </a:prstGeom>
          <a:noFill/>
        </p:spPr>
        <p:txBody>
          <a:bodyPr wrap="square" rtlCol="0">
            <a:spAutoFit/>
          </a:bodyPr>
          <a:lstStyle/>
          <a:p>
            <a:pPr marL="171450" indent="-171450">
              <a:buFont typeface="Arial" panose="020B0604020202020204" pitchFamily="34" charset="0"/>
              <a:buChar char="•"/>
            </a:pPr>
            <a:r>
              <a:rPr lang="en-GB" sz="900" dirty="0">
                <a:latin typeface="Arial" panose="020B0604020202020204" pitchFamily="34" charset="0"/>
                <a:cs typeface="Arial" panose="020B0604020202020204" pitchFamily="34" charset="0"/>
              </a:rPr>
              <a:t>Sales revenue.</a:t>
            </a:r>
          </a:p>
          <a:p>
            <a:pPr marL="171450" indent="-171450">
              <a:buFont typeface="Arial" panose="020B0604020202020204" pitchFamily="34" charset="0"/>
              <a:buChar char="•"/>
            </a:pPr>
            <a:r>
              <a:rPr lang="en-GB" sz="900" dirty="0">
                <a:latin typeface="Arial" panose="020B0604020202020204" pitchFamily="34" charset="0"/>
                <a:cs typeface="Arial" panose="020B0604020202020204" pitchFamily="34" charset="0"/>
              </a:rPr>
              <a:t>Customer footfall.</a:t>
            </a:r>
          </a:p>
          <a:p>
            <a:pPr marL="171450" indent="-171450">
              <a:buFont typeface="Arial" panose="020B0604020202020204" pitchFamily="34" charset="0"/>
              <a:buChar char="•"/>
            </a:pPr>
            <a:r>
              <a:rPr lang="en-GB" sz="900" dirty="0">
                <a:latin typeface="Arial" panose="020B0604020202020204" pitchFamily="34" charset="0"/>
                <a:cs typeface="Arial" panose="020B0604020202020204" pitchFamily="34" charset="0"/>
              </a:rPr>
              <a:t>Bridal appointments.</a:t>
            </a:r>
          </a:p>
          <a:p>
            <a:pPr marL="171450" indent="-171450">
              <a:buFont typeface="Arial" panose="020B0604020202020204" pitchFamily="34" charset="0"/>
              <a:buChar char="•"/>
            </a:pPr>
            <a:r>
              <a:rPr lang="en-GB" sz="900" dirty="0">
                <a:latin typeface="Arial" panose="020B0604020202020204" pitchFamily="34" charset="0"/>
                <a:cs typeface="Arial" panose="020B0604020202020204" pitchFamily="34" charset="0"/>
              </a:rPr>
              <a:t>Repeat visits.</a:t>
            </a:r>
          </a:p>
          <a:p>
            <a:pPr marL="171450" indent="-171450">
              <a:buFont typeface="Arial" panose="020B0604020202020204" pitchFamily="34" charset="0"/>
              <a:buChar char="•"/>
            </a:pPr>
            <a:r>
              <a:rPr lang="en-GB" sz="900" dirty="0">
                <a:latin typeface="Arial" panose="020B0604020202020204" pitchFamily="34" charset="0"/>
                <a:cs typeface="Arial" panose="020B0604020202020204" pitchFamily="34" charset="0"/>
              </a:rPr>
              <a:t>Customer reviews.</a:t>
            </a:r>
          </a:p>
        </p:txBody>
      </p:sp>
      <p:sp>
        <p:nvSpPr>
          <p:cNvPr id="48" name="Arrow: Right 47">
            <a:extLst>
              <a:ext uri="{FF2B5EF4-FFF2-40B4-BE49-F238E27FC236}">
                <a16:creationId xmlns:a16="http://schemas.microsoft.com/office/drawing/2014/main" id="{6C73CD9E-028D-94CA-C22D-C8B9A079DA86}"/>
              </a:ext>
            </a:extLst>
          </p:cNvPr>
          <p:cNvSpPr/>
          <p:nvPr/>
        </p:nvSpPr>
        <p:spPr>
          <a:xfrm>
            <a:off x="6139906" y="3079829"/>
            <a:ext cx="760850" cy="465571"/>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9" name="Arrow: Right 48">
            <a:extLst>
              <a:ext uri="{FF2B5EF4-FFF2-40B4-BE49-F238E27FC236}">
                <a16:creationId xmlns:a16="http://schemas.microsoft.com/office/drawing/2014/main" id="{98091874-F3F5-7BB1-BCFC-92D46FFF637C}"/>
              </a:ext>
            </a:extLst>
          </p:cNvPr>
          <p:cNvSpPr/>
          <p:nvPr/>
        </p:nvSpPr>
        <p:spPr>
          <a:xfrm>
            <a:off x="9294426" y="3058287"/>
            <a:ext cx="760850" cy="465571"/>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0" name="Arrow: Right 49">
            <a:extLst>
              <a:ext uri="{FF2B5EF4-FFF2-40B4-BE49-F238E27FC236}">
                <a16:creationId xmlns:a16="http://schemas.microsoft.com/office/drawing/2014/main" id="{BBD255DD-F595-582C-19EA-EEE3A033A67A}"/>
              </a:ext>
            </a:extLst>
          </p:cNvPr>
          <p:cNvSpPr/>
          <p:nvPr/>
        </p:nvSpPr>
        <p:spPr>
          <a:xfrm>
            <a:off x="3282851" y="5047748"/>
            <a:ext cx="760850" cy="465571"/>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1" name="TextBox 50">
            <a:extLst>
              <a:ext uri="{FF2B5EF4-FFF2-40B4-BE49-F238E27FC236}">
                <a16:creationId xmlns:a16="http://schemas.microsoft.com/office/drawing/2014/main" id="{B76A49DE-CD4D-A49A-7AE5-04B9D03A2EB5}"/>
              </a:ext>
            </a:extLst>
          </p:cNvPr>
          <p:cNvSpPr txBox="1"/>
          <p:nvPr/>
        </p:nvSpPr>
        <p:spPr>
          <a:xfrm>
            <a:off x="968542" y="5336988"/>
            <a:ext cx="2009553" cy="830997"/>
          </a:xfrm>
          <a:prstGeom prst="rect">
            <a:avLst/>
          </a:prstGeom>
          <a:noFill/>
        </p:spPr>
        <p:txBody>
          <a:bodyPr wrap="square" rtlCol="0">
            <a:spAutoFit/>
          </a:bodyPr>
          <a:lstStyle/>
          <a:p>
            <a:pPr marL="171450" indent="-171450">
              <a:buFont typeface="Arial" panose="020B0604020202020204" pitchFamily="34" charset="0"/>
              <a:buChar char="•"/>
            </a:pPr>
            <a:r>
              <a:rPr lang="en-GB" sz="800" dirty="0">
                <a:latin typeface="Arial" panose="020B0604020202020204" pitchFamily="34" charset="0"/>
                <a:ea typeface="Aptos" panose="020B0004020202020204" pitchFamily="34" charset="0"/>
              </a:rPr>
              <a:t>T</a:t>
            </a:r>
            <a:r>
              <a:rPr lang="en-GB" sz="800" dirty="0">
                <a:effectLst/>
                <a:latin typeface="Arial" panose="020B0604020202020204" pitchFamily="34" charset="0"/>
                <a:ea typeface="Aptos" panose="020B0004020202020204" pitchFamily="34" charset="0"/>
              </a:rPr>
              <a:t>he business will aim to improve efficiency and move towards break-even by identifying best-selling products.</a:t>
            </a:r>
          </a:p>
          <a:p>
            <a:pPr marL="171450" indent="-171450">
              <a:buFont typeface="Arial" panose="020B0604020202020204" pitchFamily="34" charset="0"/>
              <a:buChar char="•"/>
            </a:pPr>
            <a:r>
              <a:rPr lang="en-GB" sz="800" dirty="0">
                <a:latin typeface="Arial" panose="020B0604020202020204" pitchFamily="34" charset="0"/>
                <a:ea typeface="Aptos" panose="020B0004020202020204" pitchFamily="34" charset="0"/>
              </a:rPr>
              <a:t>R</a:t>
            </a:r>
            <a:r>
              <a:rPr lang="en-GB" sz="800" dirty="0">
                <a:effectLst/>
                <a:latin typeface="Arial" panose="020B0604020202020204" pitchFamily="34" charset="0"/>
                <a:ea typeface="Aptos" panose="020B0004020202020204" pitchFamily="34" charset="0"/>
              </a:rPr>
              <a:t>educing slow-moving stock.</a:t>
            </a:r>
          </a:p>
          <a:p>
            <a:pPr marL="171450" indent="-171450">
              <a:buFont typeface="Arial" panose="020B0604020202020204" pitchFamily="34" charset="0"/>
              <a:buChar char="•"/>
            </a:pPr>
            <a:r>
              <a:rPr lang="en-GB" sz="800" dirty="0">
                <a:latin typeface="Arial" panose="020B0604020202020204" pitchFamily="34" charset="0"/>
                <a:ea typeface="Aptos" panose="020B0004020202020204" pitchFamily="34" charset="0"/>
              </a:rPr>
              <a:t>I</a:t>
            </a:r>
            <a:r>
              <a:rPr lang="en-GB" sz="800" dirty="0">
                <a:effectLst/>
                <a:latin typeface="Arial" panose="020B0604020202020204" pitchFamily="34" charset="0"/>
                <a:ea typeface="Aptos" panose="020B0004020202020204" pitchFamily="34" charset="0"/>
              </a:rPr>
              <a:t>ncreasing online sales.</a:t>
            </a:r>
          </a:p>
        </p:txBody>
      </p:sp>
      <p:sp>
        <p:nvSpPr>
          <p:cNvPr id="52" name="TextBox 51">
            <a:extLst>
              <a:ext uri="{FF2B5EF4-FFF2-40B4-BE49-F238E27FC236}">
                <a16:creationId xmlns:a16="http://schemas.microsoft.com/office/drawing/2014/main" id="{4549C5DD-7C31-AB43-4707-DEDAF718616B}"/>
              </a:ext>
            </a:extLst>
          </p:cNvPr>
          <p:cNvSpPr txBox="1"/>
          <p:nvPr/>
        </p:nvSpPr>
        <p:spPr>
          <a:xfrm>
            <a:off x="4329752" y="5178236"/>
            <a:ext cx="1593842" cy="830997"/>
          </a:xfrm>
          <a:prstGeom prst="rect">
            <a:avLst/>
          </a:prstGeom>
          <a:noFill/>
        </p:spPr>
        <p:txBody>
          <a:bodyPr wrap="square" rtlCol="0">
            <a:spAutoFit/>
          </a:bodyPr>
          <a:lstStyle/>
          <a:p>
            <a:pPr marL="171450" indent="-171450">
              <a:buFont typeface="Arial" panose="020B0604020202020204" pitchFamily="34" charset="0"/>
              <a:buChar char="•"/>
            </a:pPr>
            <a:r>
              <a:rPr lang="en-GB" sz="800" dirty="0">
                <a:latin typeface="Arial" panose="020B0604020202020204" pitchFamily="34" charset="0"/>
                <a:cs typeface="Arial" panose="020B0604020202020204" pitchFamily="34" charset="0"/>
              </a:rPr>
              <a:t>Progress will be measured through stock turnover.</a:t>
            </a:r>
          </a:p>
          <a:p>
            <a:pPr marL="171450" indent="-171450">
              <a:buFont typeface="Arial" panose="020B0604020202020204" pitchFamily="34" charset="0"/>
              <a:buChar char="•"/>
            </a:pPr>
            <a:r>
              <a:rPr lang="en-GB" sz="800" dirty="0">
                <a:latin typeface="Arial" panose="020B0604020202020204" pitchFamily="34" charset="0"/>
                <a:cs typeface="Arial" panose="020B0604020202020204" pitchFamily="34" charset="0"/>
              </a:rPr>
              <a:t>Profit margins.</a:t>
            </a:r>
          </a:p>
          <a:p>
            <a:pPr marL="171450" indent="-171450">
              <a:buFont typeface="Arial" panose="020B0604020202020204" pitchFamily="34" charset="0"/>
              <a:buChar char="•"/>
            </a:pPr>
            <a:r>
              <a:rPr lang="en-GB" sz="800" dirty="0">
                <a:latin typeface="Arial" panose="020B0604020202020204" pitchFamily="34" charset="0"/>
                <a:cs typeface="Arial" panose="020B0604020202020204" pitchFamily="34" charset="0"/>
              </a:rPr>
              <a:t>Whether monthly income begins to cover monthly costs.</a:t>
            </a:r>
          </a:p>
        </p:txBody>
      </p:sp>
      <p:sp>
        <p:nvSpPr>
          <p:cNvPr id="53" name="Shape 7">
            <a:extLst>
              <a:ext uri="{FF2B5EF4-FFF2-40B4-BE49-F238E27FC236}">
                <a16:creationId xmlns:a16="http://schemas.microsoft.com/office/drawing/2014/main" id="{66DF8E8D-77BD-EF80-ED4C-7EE97D8522B0}"/>
              </a:ext>
            </a:extLst>
          </p:cNvPr>
          <p:cNvSpPr/>
          <p:nvPr/>
        </p:nvSpPr>
        <p:spPr>
          <a:xfrm>
            <a:off x="6972336" y="4780512"/>
            <a:ext cx="2386825" cy="1828800"/>
          </a:xfrm>
          <a:prstGeom prst="roundRect">
            <a:avLst>
              <a:gd name="adj" fmla="val 4000"/>
            </a:avLst>
          </a:prstGeom>
          <a:solidFill>
            <a:srgbClr val="F9F3E7"/>
          </a:solidFill>
          <a:ln w="12700">
            <a:solidFill>
              <a:srgbClr val="F9F3E7"/>
            </a:solidFill>
            <a:prstDash val="solid"/>
          </a:ln>
        </p:spPr>
      </p:sp>
      <p:sp>
        <p:nvSpPr>
          <p:cNvPr id="54" name="Rectangle: Rounded Corners 53">
            <a:extLst>
              <a:ext uri="{FF2B5EF4-FFF2-40B4-BE49-F238E27FC236}">
                <a16:creationId xmlns:a16="http://schemas.microsoft.com/office/drawing/2014/main" id="{743ADEE6-357A-50DE-BBD6-0DE18376E248}"/>
              </a:ext>
            </a:extLst>
          </p:cNvPr>
          <p:cNvSpPr/>
          <p:nvPr/>
        </p:nvSpPr>
        <p:spPr>
          <a:xfrm>
            <a:off x="7331564" y="4780512"/>
            <a:ext cx="1669983" cy="369332"/>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5" name="TextBox 54">
            <a:extLst>
              <a:ext uri="{FF2B5EF4-FFF2-40B4-BE49-F238E27FC236}">
                <a16:creationId xmlns:a16="http://schemas.microsoft.com/office/drawing/2014/main" id="{EFB9CB01-7165-A8B1-0C8D-C2F10725C467}"/>
              </a:ext>
            </a:extLst>
          </p:cNvPr>
          <p:cNvSpPr txBox="1"/>
          <p:nvPr/>
        </p:nvSpPr>
        <p:spPr>
          <a:xfrm>
            <a:off x="7361733" y="4766922"/>
            <a:ext cx="1669983" cy="369332"/>
          </a:xfrm>
          <a:prstGeom prst="rect">
            <a:avLst/>
          </a:prstGeom>
          <a:noFill/>
        </p:spPr>
        <p:txBody>
          <a:bodyPr wrap="square" rtlCol="0">
            <a:spAutoFit/>
          </a:bodyPr>
          <a:lstStyle/>
          <a:p>
            <a:r>
              <a:rPr lang="en-GB" dirty="0"/>
              <a:t>1-3 year period</a:t>
            </a:r>
          </a:p>
        </p:txBody>
      </p:sp>
      <p:sp>
        <p:nvSpPr>
          <p:cNvPr id="56" name="TextBox 55">
            <a:extLst>
              <a:ext uri="{FF2B5EF4-FFF2-40B4-BE49-F238E27FC236}">
                <a16:creationId xmlns:a16="http://schemas.microsoft.com/office/drawing/2014/main" id="{1859BFC6-7D61-4288-1C95-94C55F927F8B}"/>
              </a:ext>
            </a:extLst>
          </p:cNvPr>
          <p:cNvSpPr txBox="1"/>
          <p:nvPr/>
        </p:nvSpPr>
        <p:spPr>
          <a:xfrm>
            <a:off x="7095817" y="5340950"/>
            <a:ext cx="2009553" cy="707886"/>
          </a:xfrm>
          <a:prstGeom prst="rect">
            <a:avLst/>
          </a:prstGeom>
          <a:noFill/>
        </p:spPr>
        <p:txBody>
          <a:bodyPr wrap="square" rtlCol="0">
            <a:spAutoFit/>
          </a:bodyPr>
          <a:lstStyle/>
          <a:p>
            <a:pPr marL="171450" indent="-171450">
              <a:buFont typeface="Arial" panose="020B0604020202020204" pitchFamily="34" charset="0"/>
              <a:buChar char="•"/>
            </a:pPr>
            <a:r>
              <a:rPr lang="en-GB" sz="800" dirty="0">
                <a:latin typeface="Arial" panose="020B0604020202020204" pitchFamily="34" charset="0"/>
                <a:ea typeface="Aptos" panose="020B0004020202020204" pitchFamily="34" charset="0"/>
              </a:rPr>
              <a:t>G</a:t>
            </a:r>
            <a:r>
              <a:rPr lang="en-GB" sz="800" dirty="0">
                <a:effectLst/>
                <a:latin typeface="Arial" panose="020B0604020202020204" pitchFamily="34" charset="0"/>
                <a:ea typeface="Aptos" panose="020B0004020202020204" pitchFamily="34" charset="0"/>
              </a:rPr>
              <a:t>rowth through expanding the customer base.</a:t>
            </a:r>
          </a:p>
          <a:p>
            <a:pPr marL="171450" indent="-171450">
              <a:buFont typeface="Arial" panose="020B0604020202020204" pitchFamily="34" charset="0"/>
              <a:buChar char="•"/>
            </a:pPr>
            <a:r>
              <a:rPr lang="en-GB" sz="800" dirty="0">
                <a:latin typeface="Arial" panose="020B0604020202020204" pitchFamily="34" charset="0"/>
                <a:ea typeface="Aptos" panose="020B0004020202020204" pitchFamily="34" charset="0"/>
              </a:rPr>
              <a:t>I</a:t>
            </a:r>
            <a:r>
              <a:rPr lang="en-GB" sz="800" dirty="0">
                <a:effectLst/>
                <a:latin typeface="Arial" panose="020B0604020202020204" pitchFamily="34" charset="0"/>
                <a:ea typeface="Aptos" panose="020B0004020202020204" pitchFamily="34" charset="0"/>
              </a:rPr>
              <a:t>ntroducing exclusive collections.</a:t>
            </a:r>
          </a:p>
          <a:p>
            <a:pPr marL="171450" indent="-171450">
              <a:buFont typeface="Arial" panose="020B0604020202020204" pitchFamily="34" charset="0"/>
              <a:buChar char="•"/>
            </a:pPr>
            <a:r>
              <a:rPr lang="en-GB" sz="800" dirty="0">
                <a:latin typeface="Arial" panose="020B0604020202020204" pitchFamily="34" charset="0"/>
                <a:ea typeface="Aptos" panose="020B0004020202020204" pitchFamily="34" charset="0"/>
              </a:rPr>
              <a:t>B</a:t>
            </a:r>
            <a:r>
              <a:rPr lang="en-GB" sz="800" dirty="0">
                <a:effectLst/>
                <a:latin typeface="Arial" panose="020B0604020202020204" pitchFamily="34" charset="0"/>
                <a:ea typeface="Aptos" panose="020B0004020202020204" pitchFamily="34" charset="0"/>
              </a:rPr>
              <a:t>uilding partnerships with bridal and event-related businesses</a:t>
            </a:r>
          </a:p>
        </p:txBody>
      </p:sp>
      <p:sp>
        <p:nvSpPr>
          <p:cNvPr id="57" name="Arrow: Right 56">
            <a:extLst>
              <a:ext uri="{FF2B5EF4-FFF2-40B4-BE49-F238E27FC236}">
                <a16:creationId xmlns:a16="http://schemas.microsoft.com/office/drawing/2014/main" id="{317E5CD2-DE1C-66B7-D700-CBFCF353299A}"/>
              </a:ext>
            </a:extLst>
          </p:cNvPr>
          <p:cNvSpPr/>
          <p:nvPr/>
        </p:nvSpPr>
        <p:spPr>
          <a:xfrm>
            <a:off x="6208350" y="5009242"/>
            <a:ext cx="760850" cy="465571"/>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8" name="Shape 10">
            <a:extLst>
              <a:ext uri="{FF2B5EF4-FFF2-40B4-BE49-F238E27FC236}">
                <a16:creationId xmlns:a16="http://schemas.microsoft.com/office/drawing/2014/main" id="{646FBDD7-CCAE-1F0D-018F-13F0393539BC}"/>
              </a:ext>
            </a:extLst>
          </p:cNvPr>
          <p:cNvSpPr/>
          <p:nvPr/>
        </p:nvSpPr>
        <p:spPr>
          <a:xfrm>
            <a:off x="10049892" y="4776032"/>
            <a:ext cx="2118302" cy="1415124"/>
          </a:xfrm>
          <a:prstGeom prst="roundRect">
            <a:avLst>
              <a:gd name="adj" fmla="val 4000"/>
            </a:avLst>
          </a:prstGeom>
          <a:solidFill>
            <a:srgbClr val="EEF4FA"/>
          </a:solidFill>
          <a:ln w="12700">
            <a:solidFill>
              <a:srgbClr val="EEF4FA"/>
            </a:solidFill>
            <a:prstDash val="solid"/>
          </a:ln>
        </p:spPr>
        <p:txBody>
          <a:bodyPr/>
          <a:lstStyle/>
          <a:p>
            <a:endParaRPr lang="en-GB" dirty="0"/>
          </a:p>
        </p:txBody>
      </p:sp>
      <p:sp>
        <p:nvSpPr>
          <p:cNvPr id="59" name="Rectangle: Rounded Corners 58">
            <a:extLst>
              <a:ext uri="{FF2B5EF4-FFF2-40B4-BE49-F238E27FC236}">
                <a16:creationId xmlns:a16="http://schemas.microsoft.com/office/drawing/2014/main" id="{8269E42D-6EC2-6D81-52AA-0155E7492C7A}"/>
              </a:ext>
            </a:extLst>
          </p:cNvPr>
          <p:cNvSpPr/>
          <p:nvPr/>
        </p:nvSpPr>
        <p:spPr>
          <a:xfrm>
            <a:off x="10277528" y="4789391"/>
            <a:ext cx="1663029" cy="230832"/>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0" name="TextBox 59">
            <a:extLst>
              <a:ext uri="{FF2B5EF4-FFF2-40B4-BE49-F238E27FC236}">
                <a16:creationId xmlns:a16="http://schemas.microsoft.com/office/drawing/2014/main" id="{62CB8924-95C4-0C63-7199-8A1A9B73DEAB}"/>
              </a:ext>
            </a:extLst>
          </p:cNvPr>
          <p:cNvSpPr txBox="1"/>
          <p:nvPr/>
        </p:nvSpPr>
        <p:spPr>
          <a:xfrm>
            <a:off x="10240825" y="4781641"/>
            <a:ext cx="1793281" cy="230832"/>
          </a:xfrm>
          <a:prstGeom prst="rect">
            <a:avLst/>
          </a:prstGeom>
          <a:noFill/>
        </p:spPr>
        <p:txBody>
          <a:bodyPr wrap="square" rtlCol="0">
            <a:spAutoFit/>
          </a:bodyPr>
          <a:lstStyle/>
          <a:p>
            <a:r>
              <a:rPr lang="en-GB" sz="900" dirty="0">
                <a:latin typeface="Arial" panose="020B0604020202020204" pitchFamily="34" charset="0"/>
                <a:cs typeface="Arial" panose="020B0604020202020204" pitchFamily="34" charset="0"/>
              </a:rPr>
              <a:t>How will success be measured</a:t>
            </a:r>
          </a:p>
        </p:txBody>
      </p:sp>
      <p:sp>
        <p:nvSpPr>
          <p:cNvPr id="61" name="Arrow: Right 60">
            <a:extLst>
              <a:ext uri="{FF2B5EF4-FFF2-40B4-BE49-F238E27FC236}">
                <a16:creationId xmlns:a16="http://schemas.microsoft.com/office/drawing/2014/main" id="{4357D810-6417-33F6-66B5-ABC1B322D4F1}"/>
              </a:ext>
            </a:extLst>
          </p:cNvPr>
          <p:cNvSpPr/>
          <p:nvPr/>
        </p:nvSpPr>
        <p:spPr>
          <a:xfrm>
            <a:off x="9351853" y="5040314"/>
            <a:ext cx="698039" cy="433468"/>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2" name="TextBox 61">
            <a:extLst>
              <a:ext uri="{FF2B5EF4-FFF2-40B4-BE49-F238E27FC236}">
                <a16:creationId xmlns:a16="http://schemas.microsoft.com/office/drawing/2014/main" id="{FF7B51C4-441C-09D2-6410-9CFD979B39ED}"/>
              </a:ext>
            </a:extLst>
          </p:cNvPr>
          <p:cNvSpPr txBox="1"/>
          <p:nvPr/>
        </p:nvSpPr>
        <p:spPr>
          <a:xfrm>
            <a:off x="10172661" y="5147445"/>
            <a:ext cx="1861445" cy="707886"/>
          </a:xfrm>
          <a:prstGeom prst="rect">
            <a:avLst/>
          </a:prstGeom>
          <a:noFill/>
        </p:spPr>
        <p:txBody>
          <a:bodyPr wrap="square" rtlCol="0">
            <a:spAutoFit/>
          </a:bodyPr>
          <a:lstStyle/>
          <a:p>
            <a:pPr marL="171450" indent="-171450">
              <a:buFont typeface="Arial" panose="020B0604020202020204" pitchFamily="34" charset="0"/>
              <a:buChar char="•"/>
            </a:pPr>
            <a:r>
              <a:rPr lang="en-GB" sz="800" dirty="0">
                <a:latin typeface="Arial" panose="020B0604020202020204" pitchFamily="34" charset="0"/>
                <a:cs typeface="Arial" panose="020B0604020202020204" pitchFamily="34" charset="0"/>
              </a:rPr>
              <a:t>Through sales growth.</a:t>
            </a:r>
          </a:p>
          <a:p>
            <a:pPr marL="171450" indent="-171450">
              <a:buFont typeface="Arial" panose="020B0604020202020204" pitchFamily="34" charset="0"/>
              <a:buChar char="•"/>
            </a:pPr>
            <a:r>
              <a:rPr lang="en-GB" sz="800" dirty="0">
                <a:latin typeface="Arial" panose="020B0604020202020204" pitchFamily="34" charset="0"/>
                <a:cs typeface="Arial" panose="020B0604020202020204" pitchFamily="34" charset="0"/>
              </a:rPr>
              <a:t>Online orders.</a:t>
            </a:r>
          </a:p>
          <a:p>
            <a:pPr marL="171450" indent="-171450">
              <a:buFont typeface="Arial" panose="020B0604020202020204" pitchFamily="34" charset="0"/>
              <a:buChar char="•"/>
            </a:pPr>
            <a:r>
              <a:rPr lang="en-GB" sz="800" dirty="0">
                <a:latin typeface="Arial" panose="020B0604020202020204" pitchFamily="34" charset="0"/>
                <a:cs typeface="Arial" panose="020B0604020202020204" pitchFamily="34" charset="0"/>
              </a:rPr>
              <a:t>Repeat customers</a:t>
            </a:r>
          </a:p>
          <a:p>
            <a:pPr marL="171450" indent="-171450">
              <a:buFont typeface="Arial" panose="020B0604020202020204" pitchFamily="34" charset="0"/>
              <a:buChar char="•"/>
            </a:pPr>
            <a:r>
              <a:rPr lang="en-GB" sz="800" dirty="0">
                <a:latin typeface="Arial" panose="020B0604020202020204" pitchFamily="34" charset="0"/>
                <a:cs typeface="Arial" panose="020B0604020202020204" pitchFamily="34" charset="0"/>
              </a:rPr>
              <a:t>Improved profitability</a:t>
            </a:r>
          </a:p>
          <a:p>
            <a:pPr marL="171450" indent="-171450">
              <a:buFont typeface="Arial" panose="020B0604020202020204" pitchFamily="34" charset="0"/>
              <a:buChar char="•"/>
            </a:pPr>
            <a:endParaRPr lang="en-GB" sz="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59179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1000"/>
                                        <p:tgtEl>
                                          <p:spTgt spid="10"/>
                                        </p:tgtEl>
                                      </p:cBhvr>
                                    </p:animEffect>
                                    <p:anim calcmode="lin" valueType="num">
                                      <p:cBhvr>
                                        <p:cTn id="8" dur="1000" fill="hold"/>
                                        <p:tgtEl>
                                          <p:spTgt spid="10"/>
                                        </p:tgtEl>
                                        <p:attrNameLst>
                                          <p:attrName>ppt_x</p:attrName>
                                        </p:attrNameLst>
                                      </p:cBhvr>
                                      <p:tavLst>
                                        <p:tav tm="0">
                                          <p:val>
                                            <p:strVal val="#ppt_x"/>
                                          </p:val>
                                        </p:tav>
                                        <p:tav tm="100000">
                                          <p:val>
                                            <p:strVal val="#ppt_x"/>
                                          </p:val>
                                        </p:tav>
                                      </p:tavLst>
                                    </p:anim>
                                    <p:anim calcmode="lin" valueType="num">
                                      <p:cBhvr>
                                        <p:cTn id="9" dur="1000" fill="hold"/>
                                        <p:tgtEl>
                                          <p:spTgt spid="10"/>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1000"/>
                                        <p:tgtEl>
                                          <p:spTgt spid="7"/>
                                        </p:tgtEl>
                                      </p:cBhvr>
                                    </p:animEffect>
                                    <p:anim calcmode="lin" valueType="num">
                                      <p:cBhvr>
                                        <p:cTn id="13" dur="1000" fill="hold"/>
                                        <p:tgtEl>
                                          <p:spTgt spid="7"/>
                                        </p:tgtEl>
                                        <p:attrNameLst>
                                          <p:attrName>ppt_x</p:attrName>
                                        </p:attrNameLst>
                                      </p:cBhvr>
                                      <p:tavLst>
                                        <p:tav tm="0">
                                          <p:val>
                                            <p:strVal val="#ppt_x"/>
                                          </p:val>
                                        </p:tav>
                                        <p:tav tm="100000">
                                          <p:val>
                                            <p:strVal val="#ppt_x"/>
                                          </p:val>
                                        </p:tav>
                                      </p:tavLst>
                                    </p:anim>
                                    <p:anim calcmode="lin" valueType="num">
                                      <p:cBhvr>
                                        <p:cTn id="14"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25"/>
                                        </p:tgtEl>
                                        <p:attrNameLst>
                                          <p:attrName>style.visibility</p:attrName>
                                        </p:attrNameLst>
                                      </p:cBhvr>
                                      <p:to>
                                        <p:strVal val="visible"/>
                                      </p:to>
                                    </p:set>
                                    <p:animEffect transition="in" filter="fade">
                                      <p:cBhvr>
                                        <p:cTn id="19" dur="1000"/>
                                        <p:tgtEl>
                                          <p:spTgt spid="25"/>
                                        </p:tgtEl>
                                      </p:cBhvr>
                                    </p:animEffect>
                                    <p:anim calcmode="lin" valueType="num">
                                      <p:cBhvr>
                                        <p:cTn id="20" dur="1000" fill="hold"/>
                                        <p:tgtEl>
                                          <p:spTgt spid="25"/>
                                        </p:tgtEl>
                                        <p:attrNameLst>
                                          <p:attrName>ppt_x</p:attrName>
                                        </p:attrNameLst>
                                      </p:cBhvr>
                                      <p:tavLst>
                                        <p:tav tm="0">
                                          <p:val>
                                            <p:strVal val="#ppt_x"/>
                                          </p:val>
                                        </p:tav>
                                        <p:tav tm="100000">
                                          <p:val>
                                            <p:strVal val="#ppt_x"/>
                                          </p:val>
                                        </p:tav>
                                      </p:tavLst>
                                    </p:anim>
                                    <p:anim calcmode="lin" valueType="num">
                                      <p:cBhvr>
                                        <p:cTn id="21" dur="1000" fill="hold"/>
                                        <p:tgtEl>
                                          <p:spTgt spid="25"/>
                                        </p:tgtEl>
                                        <p:attrNameLst>
                                          <p:attrName>ppt_y</p:attrName>
                                        </p:attrNameLst>
                                      </p:cBhvr>
                                      <p:tavLst>
                                        <p:tav tm="0">
                                          <p:val>
                                            <p:strVal val="#ppt_y+.1"/>
                                          </p:val>
                                        </p:tav>
                                        <p:tav tm="100000">
                                          <p:val>
                                            <p:strVal val="#ppt_y"/>
                                          </p:val>
                                        </p:tav>
                                      </p:tavLst>
                                    </p:anim>
                                  </p:childTnLst>
                                </p:cTn>
                              </p:par>
                              <p:par>
                                <p:cTn id="22" presetID="42" presetClass="entr" presetSubtype="0" fill="hold" grpId="0" nodeType="withEffect">
                                  <p:stCondLst>
                                    <p:cond delay="0"/>
                                  </p:stCondLst>
                                  <p:childTnLst>
                                    <p:set>
                                      <p:cBhvr>
                                        <p:cTn id="23" dur="1" fill="hold">
                                          <p:stCondLst>
                                            <p:cond delay="0"/>
                                          </p:stCondLst>
                                        </p:cTn>
                                        <p:tgtEl>
                                          <p:spTgt spid="17"/>
                                        </p:tgtEl>
                                        <p:attrNameLst>
                                          <p:attrName>style.visibility</p:attrName>
                                        </p:attrNameLst>
                                      </p:cBhvr>
                                      <p:to>
                                        <p:strVal val="visible"/>
                                      </p:to>
                                    </p:set>
                                    <p:animEffect transition="in" filter="fade">
                                      <p:cBhvr>
                                        <p:cTn id="24" dur="1000"/>
                                        <p:tgtEl>
                                          <p:spTgt spid="17"/>
                                        </p:tgtEl>
                                      </p:cBhvr>
                                    </p:animEffect>
                                    <p:anim calcmode="lin" valueType="num">
                                      <p:cBhvr>
                                        <p:cTn id="25" dur="1000" fill="hold"/>
                                        <p:tgtEl>
                                          <p:spTgt spid="17"/>
                                        </p:tgtEl>
                                        <p:attrNameLst>
                                          <p:attrName>ppt_x</p:attrName>
                                        </p:attrNameLst>
                                      </p:cBhvr>
                                      <p:tavLst>
                                        <p:tav tm="0">
                                          <p:val>
                                            <p:strVal val="#ppt_x"/>
                                          </p:val>
                                        </p:tav>
                                        <p:tav tm="100000">
                                          <p:val>
                                            <p:strVal val="#ppt_x"/>
                                          </p:val>
                                        </p:tav>
                                      </p:tavLst>
                                    </p:anim>
                                    <p:anim calcmode="lin" valueType="num">
                                      <p:cBhvr>
                                        <p:cTn id="26" dur="1000" fill="hold"/>
                                        <p:tgtEl>
                                          <p:spTgt spid="17"/>
                                        </p:tgtEl>
                                        <p:attrNameLst>
                                          <p:attrName>ppt_y</p:attrName>
                                        </p:attrNameLst>
                                      </p:cBhvr>
                                      <p:tavLst>
                                        <p:tav tm="0">
                                          <p:val>
                                            <p:strVal val="#ppt_y+.1"/>
                                          </p:val>
                                        </p:tav>
                                        <p:tav tm="100000">
                                          <p:val>
                                            <p:strVal val="#ppt_y"/>
                                          </p:val>
                                        </p:tav>
                                      </p:tavLst>
                                    </p:anim>
                                  </p:childTnLst>
                                </p:cTn>
                              </p:par>
                              <p:par>
                                <p:cTn id="27" presetID="42" presetClass="entr" presetSubtype="0" fill="hold" grpId="0" nodeType="withEffect">
                                  <p:stCondLst>
                                    <p:cond delay="0"/>
                                  </p:stCondLst>
                                  <p:childTnLst>
                                    <p:set>
                                      <p:cBhvr>
                                        <p:cTn id="28" dur="1" fill="hold">
                                          <p:stCondLst>
                                            <p:cond delay="0"/>
                                          </p:stCondLst>
                                        </p:cTn>
                                        <p:tgtEl>
                                          <p:spTgt spid="16"/>
                                        </p:tgtEl>
                                        <p:attrNameLst>
                                          <p:attrName>style.visibility</p:attrName>
                                        </p:attrNameLst>
                                      </p:cBhvr>
                                      <p:to>
                                        <p:strVal val="visible"/>
                                      </p:to>
                                    </p:set>
                                    <p:animEffect transition="in" filter="fade">
                                      <p:cBhvr>
                                        <p:cTn id="29" dur="1000"/>
                                        <p:tgtEl>
                                          <p:spTgt spid="16"/>
                                        </p:tgtEl>
                                      </p:cBhvr>
                                    </p:animEffect>
                                    <p:anim calcmode="lin" valueType="num">
                                      <p:cBhvr>
                                        <p:cTn id="30" dur="1000" fill="hold"/>
                                        <p:tgtEl>
                                          <p:spTgt spid="16"/>
                                        </p:tgtEl>
                                        <p:attrNameLst>
                                          <p:attrName>ppt_x</p:attrName>
                                        </p:attrNameLst>
                                      </p:cBhvr>
                                      <p:tavLst>
                                        <p:tav tm="0">
                                          <p:val>
                                            <p:strVal val="#ppt_x"/>
                                          </p:val>
                                        </p:tav>
                                        <p:tav tm="100000">
                                          <p:val>
                                            <p:strVal val="#ppt_x"/>
                                          </p:val>
                                        </p:tav>
                                      </p:tavLst>
                                    </p:anim>
                                    <p:anim calcmode="lin" valueType="num">
                                      <p:cBhvr>
                                        <p:cTn id="31" dur="1000" fill="hold"/>
                                        <p:tgtEl>
                                          <p:spTgt spid="16"/>
                                        </p:tgtEl>
                                        <p:attrNameLst>
                                          <p:attrName>ppt_y</p:attrName>
                                        </p:attrNameLst>
                                      </p:cBhvr>
                                      <p:tavLst>
                                        <p:tav tm="0">
                                          <p:val>
                                            <p:strVal val="#ppt_y+.1"/>
                                          </p:val>
                                        </p:tav>
                                        <p:tav tm="100000">
                                          <p:val>
                                            <p:strVal val="#ppt_y"/>
                                          </p:val>
                                        </p:tav>
                                      </p:tavLst>
                                    </p:anim>
                                  </p:childTnLst>
                                </p:cTn>
                              </p:par>
                              <p:par>
                                <p:cTn id="32" presetID="42" presetClass="entr" presetSubtype="0" fill="hold" grpId="0" nodeType="withEffect">
                                  <p:stCondLst>
                                    <p:cond delay="0"/>
                                  </p:stCondLst>
                                  <p:childTnLst>
                                    <p:set>
                                      <p:cBhvr>
                                        <p:cTn id="33" dur="1" fill="hold">
                                          <p:stCondLst>
                                            <p:cond delay="0"/>
                                          </p:stCondLst>
                                        </p:cTn>
                                        <p:tgtEl>
                                          <p:spTgt spid="18"/>
                                        </p:tgtEl>
                                        <p:attrNameLst>
                                          <p:attrName>style.visibility</p:attrName>
                                        </p:attrNameLst>
                                      </p:cBhvr>
                                      <p:to>
                                        <p:strVal val="visible"/>
                                      </p:to>
                                    </p:set>
                                    <p:animEffect transition="in" filter="fade">
                                      <p:cBhvr>
                                        <p:cTn id="34" dur="1000"/>
                                        <p:tgtEl>
                                          <p:spTgt spid="18"/>
                                        </p:tgtEl>
                                      </p:cBhvr>
                                    </p:animEffect>
                                    <p:anim calcmode="lin" valueType="num">
                                      <p:cBhvr>
                                        <p:cTn id="35" dur="1000" fill="hold"/>
                                        <p:tgtEl>
                                          <p:spTgt spid="18"/>
                                        </p:tgtEl>
                                        <p:attrNameLst>
                                          <p:attrName>ppt_x</p:attrName>
                                        </p:attrNameLst>
                                      </p:cBhvr>
                                      <p:tavLst>
                                        <p:tav tm="0">
                                          <p:val>
                                            <p:strVal val="#ppt_x"/>
                                          </p:val>
                                        </p:tav>
                                        <p:tav tm="100000">
                                          <p:val>
                                            <p:strVal val="#ppt_x"/>
                                          </p:val>
                                        </p:tav>
                                      </p:tavLst>
                                    </p:anim>
                                    <p:anim calcmode="lin" valueType="num">
                                      <p:cBhvr>
                                        <p:cTn id="36" dur="1000" fill="hold"/>
                                        <p:tgtEl>
                                          <p:spTgt spid="18"/>
                                        </p:tgtEl>
                                        <p:attrNameLst>
                                          <p:attrName>ppt_y</p:attrName>
                                        </p:attrNameLst>
                                      </p:cBhvr>
                                      <p:tavLst>
                                        <p:tav tm="0">
                                          <p:val>
                                            <p:strVal val="#ppt_y+.1"/>
                                          </p:val>
                                        </p:tav>
                                        <p:tav tm="100000">
                                          <p:val>
                                            <p:strVal val="#ppt_y"/>
                                          </p:val>
                                        </p:tav>
                                      </p:tavLst>
                                    </p:anim>
                                  </p:childTnLst>
                                </p:cTn>
                              </p:par>
                              <p:par>
                                <p:cTn id="37" presetID="42" presetClass="entr" presetSubtype="0" fill="hold" grpId="0" nodeType="withEffect">
                                  <p:stCondLst>
                                    <p:cond delay="0"/>
                                  </p:stCondLst>
                                  <p:childTnLst>
                                    <p:set>
                                      <p:cBhvr>
                                        <p:cTn id="38" dur="1" fill="hold">
                                          <p:stCondLst>
                                            <p:cond delay="0"/>
                                          </p:stCondLst>
                                        </p:cTn>
                                        <p:tgtEl>
                                          <p:spTgt spid="34"/>
                                        </p:tgtEl>
                                        <p:attrNameLst>
                                          <p:attrName>style.visibility</p:attrName>
                                        </p:attrNameLst>
                                      </p:cBhvr>
                                      <p:to>
                                        <p:strVal val="visible"/>
                                      </p:to>
                                    </p:set>
                                    <p:animEffect transition="in" filter="fade">
                                      <p:cBhvr>
                                        <p:cTn id="39" dur="1000"/>
                                        <p:tgtEl>
                                          <p:spTgt spid="34"/>
                                        </p:tgtEl>
                                      </p:cBhvr>
                                    </p:animEffect>
                                    <p:anim calcmode="lin" valueType="num">
                                      <p:cBhvr>
                                        <p:cTn id="40" dur="1000" fill="hold"/>
                                        <p:tgtEl>
                                          <p:spTgt spid="34"/>
                                        </p:tgtEl>
                                        <p:attrNameLst>
                                          <p:attrName>ppt_x</p:attrName>
                                        </p:attrNameLst>
                                      </p:cBhvr>
                                      <p:tavLst>
                                        <p:tav tm="0">
                                          <p:val>
                                            <p:strVal val="#ppt_x"/>
                                          </p:val>
                                        </p:tav>
                                        <p:tav tm="100000">
                                          <p:val>
                                            <p:strVal val="#ppt_x"/>
                                          </p:val>
                                        </p:tav>
                                      </p:tavLst>
                                    </p:anim>
                                    <p:anim calcmode="lin" valueType="num">
                                      <p:cBhvr>
                                        <p:cTn id="41" dur="1000" fill="hold"/>
                                        <p:tgtEl>
                                          <p:spTgt spid="34"/>
                                        </p:tgtEl>
                                        <p:attrNameLst>
                                          <p:attrName>ppt_y</p:attrName>
                                        </p:attrNameLst>
                                      </p:cBhvr>
                                      <p:tavLst>
                                        <p:tav tm="0">
                                          <p:val>
                                            <p:strVal val="#ppt_y+.1"/>
                                          </p:val>
                                        </p:tav>
                                        <p:tav tm="100000">
                                          <p:val>
                                            <p:strVal val="#ppt_y"/>
                                          </p:val>
                                        </p:tav>
                                      </p:tavLst>
                                    </p:anim>
                                  </p:childTnLst>
                                </p:cTn>
                              </p:par>
                              <p:par>
                                <p:cTn id="42" presetID="42" presetClass="entr" presetSubtype="0" fill="hold" grpId="0" nodeType="withEffect">
                                  <p:stCondLst>
                                    <p:cond delay="0"/>
                                  </p:stCondLst>
                                  <p:childTnLst>
                                    <p:set>
                                      <p:cBhvr>
                                        <p:cTn id="43" dur="1" fill="hold">
                                          <p:stCondLst>
                                            <p:cond delay="0"/>
                                          </p:stCondLst>
                                        </p:cTn>
                                        <p:tgtEl>
                                          <p:spTgt spid="32"/>
                                        </p:tgtEl>
                                        <p:attrNameLst>
                                          <p:attrName>style.visibility</p:attrName>
                                        </p:attrNameLst>
                                      </p:cBhvr>
                                      <p:to>
                                        <p:strVal val="visible"/>
                                      </p:to>
                                    </p:set>
                                    <p:animEffect transition="in" filter="fade">
                                      <p:cBhvr>
                                        <p:cTn id="44" dur="1000"/>
                                        <p:tgtEl>
                                          <p:spTgt spid="32"/>
                                        </p:tgtEl>
                                      </p:cBhvr>
                                    </p:animEffect>
                                    <p:anim calcmode="lin" valueType="num">
                                      <p:cBhvr>
                                        <p:cTn id="45" dur="1000" fill="hold"/>
                                        <p:tgtEl>
                                          <p:spTgt spid="32"/>
                                        </p:tgtEl>
                                        <p:attrNameLst>
                                          <p:attrName>ppt_x</p:attrName>
                                        </p:attrNameLst>
                                      </p:cBhvr>
                                      <p:tavLst>
                                        <p:tav tm="0">
                                          <p:val>
                                            <p:strVal val="#ppt_x"/>
                                          </p:val>
                                        </p:tav>
                                        <p:tav tm="100000">
                                          <p:val>
                                            <p:strVal val="#ppt_x"/>
                                          </p:val>
                                        </p:tav>
                                      </p:tavLst>
                                    </p:anim>
                                    <p:anim calcmode="lin" valueType="num">
                                      <p:cBhvr>
                                        <p:cTn id="46" dur="1000" fill="hold"/>
                                        <p:tgtEl>
                                          <p:spTgt spid="32"/>
                                        </p:tgtEl>
                                        <p:attrNameLst>
                                          <p:attrName>ppt_y</p:attrName>
                                        </p:attrNameLst>
                                      </p:cBhvr>
                                      <p:tavLst>
                                        <p:tav tm="0">
                                          <p:val>
                                            <p:strVal val="#ppt_y+.1"/>
                                          </p:val>
                                        </p:tav>
                                        <p:tav tm="100000">
                                          <p:val>
                                            <p:strVal val="#ppt_y"/>
                                          </p:val>
                                        </p:tav>
                                      </p:tavLst>
                                    </p:anim>
                                  </p:childTnLst>
                                </p:cTn>
                              </p:par>
                              <p:par>
                                <p:cTn id="47" presetID="42" presetClass="entr" presetSubtype="0" fill="hold" grpId="0" nodeType="withEffect">
                                  <p:stCondLst>
                                    <p:cond delay="0"/>
                                  </p:stCondLst>
                                  <p:childTnLst>
                                    <p:set>
                                      <p:cBhvr>
                                        <p:cTn id="48" dur="1" fill="hold">
                                          <p:stCondLst>
                                            <p:cond delay="0"/>
                                          </p:stCondLst>
                                        </p:cTn>
                                        <p:tgtEl>
                                          <p:spTgt spid="31"/>
                                        </p:tgtEl>
                                        <p:attrNameLst>
                                          <p:attrName>style.visibility</p:attrName>
                                        </p:attrNameLst>
                                      </p:cBhvr>
                                      <p:to>
                                        <p:strVal val="visible"/>
                                      </p:to>
                                    </p:set>
                                    <p:animEffect transition="in" filter="fade">
                                      <p:cBhvr>
                                        <p:cTn id="49" dur="1000"/>
                                        <p:tgtEl>
                                          <p:spTgt spid="31"/>
                                        </p:tgtEl>
                                      </p:cBhvr>
                                    </p:animEffect>
                                    <p:anim calcmode="lin" valueType="num">
                                      <p:cBhvr>
                                        <p:cTn id="50" dur="1000" fill="hold"/>
                                        <p:tgtEl>
                                          <p:spTgt spid="31"/>
                                        </p:tgtEl>
                                        <p:attrNameLst>
                                          <p:attrName>ppt_x</p:attrName>
                                        </p:attrNameLst>
                                      </p:cBhvr>
                                      <p:tavLst>
                                        <p:tav tm="0">
                                          <p:val>
                                            <p:strVal val="#ppt_x"/>
                                          </p:val>
                                        </p:tav>
                                        <p:tav tm="100000">
                                          <p:val>
                                            <p:strVal val="#ppt_x"/>
                                          </p:val>
                                        </p:tav>
                                      </p:tavLst>
                                    </p:anim>
                                    <p:anim calcmode="lin" valueType="num">
                                      <p:cBhvr>
                                        <p:cTn id="51" dur="1000" fill="hold"/>
                                        <p:tgtEl>
                                          <p:spTgt spid="31"/>
                                        </p:tgtEl>
                                        <p:attrNameLst>
                                          <p:attrName>ppt_y</p:attrName>
                                        </p:attrNameLst>
                                      </p:cBhvr>
                                      <p:tavLst>
                                        <p:tav tm="0">
                                          <p:val>
                                            <p:strVal val="#ppt_y+.1"/>
                                          </p:val>
                                        </p:tav>
                                        <p:tav tm="100000">
                                          <p:val>
                                            <p:strVal val="#ppt_y"/>
                                          </p:val>
                                        </p:tav>
                                      </p:tavLst>
                                    </p:anim>
                                  </p:childTnLst>
                                </p:cTn>
                              </p:par>
                              <p:par>
                                <p:cTn id="52" presetID="42" presetClass="entr" presetSubtype="0" fill="hold" grpId="0" nodeType="withEffect">
                                  <p:stCondLst>
                                    <p:cond delay="0"/>
                                  </p:stCondLst>
                                  <p:childTnLst>
                                    <p:set>
                                      <p:cBhvr>
                                        <p:cTn id="53" dur="1" fill="hold">
                                          <p:stCondLst>
                                            <p:cond delay="0"/>
                                          </p:stCondLst>
                                        </p:cTn>
                                        <p:tgtEl>
                                          <p:spTgt spid="29"/>
                                        </p:tgtEl>
                                        <p:attrNameLst>
                                          <p:attrName>style.visibility</p:attrName>
                                        </p:attrNameLst>
                                      </p:cBhvr>
                                      <p:to>
                                        <p:strVal val="visible"/>
                                      </p:to>
                                    </p:set>
                                    <p:animEffect transition="in" filter="fade">
                                      <p:cBhvr>
                                        <p:cTn id="54" dur="1000"/>
                                        <p:tgtEl>
                                          <p:spTgt spid="29"/>
                                        </p:tgtEl>
                                      </p:cBhvr>
                                    </p:animEffect>
                                    <p:anim calcmode="lin" valueType="num">
                                      <p:cBhvr>
                                        <p:cTn id="55" dur="1000" fill="hold"/>
                                        <p:tgtEl>
                                          <p:spTgt spid="29"/>
                                        </p:tgtEl>
                                        <p:attrNameLst>
                                          <p:attrName>ppt_x</p:attrName>
                                        </p:attrNameLst>
                                      </p:cBhvr>
                                      <p:tavLst>
                                        <p:tav tm="0">
                                          <p:val>
                                            <p:strVal val="#ppt_x"/>
                                          </p:val>
                                        </p:tav>
                                        <p:tav tm="100000">
                                          <p:val>
                                            <p:strVal val="#ppt_x"/>
                                          </p:val>
                                        </p:tav>
                                      </p:tavLst>
                                    </p:anim>
                                    <p:anim calcmode="lin" valueType="num">
                                      <p:cBhvr>
                                        <p:cTn id="56" dur="1000" fill="hold"/>
                                        <p:tgtEl>
                                          <p:spTgt spid="29"/>
                                        </p:tgtEl>
                                        <p:attrNameLst>
                                          <p:attrName>ppt_y</p:attrName>
                                        </p:attrNameLst>
                                      </p:cBhvr>
                                      <p:tavLst>
                                        <p:tav tm="0">
                                          <p:val>
                                            <p:strVal val="#ppt_y+.1"/>
                                          </p:val>
                                        </p:tav>
                                        <p:tav tm="100000">
                                          <p:val>
                                            <p:strVal val="#ppt_y"/>
                                          </p:val>
                                        </p:tav>
                                      </p:tavLst>
                                    </p:anim>
                                  </p:childTnLst>
                                </p:cTn>
                              </p:par>
                              <p:par>
                                <p:cTn id="57" presetID="42" presetClass="entr" presetSubtype="0" fill="hold" grpId="0" nodeType="withEffect">
                                  <p:stCondLst>
                                    <p:cond delay="0"/>
                                  </p:stCondLst>
                                  <p:childTnLst>
                                    <p:set>
                                      <p:cBhvr>
                                        <p:cTn id="58" dur="1" fill="hold">
                                          <p:stCondLst>
                                            <p:cond delay="0"/>
                                          </p:stCondLst>
                                        </p:cTn>
                                        <p:tgtEl>
                                          <p:spTgt spid="33"/>
                                        </p:tgtEl>
                                        <p:attrNameLst>
                                          <p:attrName>style.visibility</p:attrName>
                                        </p:attrNameLst>
                                      </p:cBhvr>
                                      <p:to>
                                        <p:strVal val="visible"/>
                                      </p:to>
                                    </p:set>
                                    <p:animEffect transition="in" filter="fade">
                                      <p:cBhvr>
                                        <p:cTn id="59" dur="1000"/>
                                        <p:tgtEl>
                                          <p:spTgt spid="33"/>
                                        </p:tgtEl>
                                      </p:cBhvr>
                                    </p:animEffect>
                                    <p:anim calcmode="lin" valueType="num">
                                      <p:cBhvr>
                                        <p:cTn id="60" dur="1000" fill="hold"/>
                                        <p:tgtEl>
                                          <p:spTgt spid="33"/>
                                        </p:tgtEl>
                                        <p:attrNameLst>
                                          <p:attrName>ppt_x</p:attrName>
                                        </p:attrNameLst>
                                      </p:cBhvr>
                                      <p:tavLst>
                                        <p:tav tm="0">
                                          <p:val>
                                            <p:strVal val="#ppt_x"/>
                                          </p:val>
                                        </p:tav>
                                        <p:tav tm="100000">
                                          <p:val>
                                            <p:strVal val="#ppt_x"/>
                                          </p:val>
                                        </p:tav>
                                      </p:tavLst>
                                    </p:anim>
                                    <p:anim calcmode="lin" valueType="num">
                                      <p:cBhvr>
                                        <p:cTn id="61" dur="1000" fill="hold"/>
                                        <p:tgtEl>
                                          <p:spTgt spid="33"/>
                                        </p:tgtEl>
                                        <p:attrNameLst>
                                          <p:attrName>ppt_y</p:attrName>
                                        </p:attrNameLst>
                                      </p:cBhvr>
                                      <p:tavLst>
                                        <p:tav tm="0">
                                          <p:val>
                                            <p:strVal val="#ppt_y+.1"/>
                                          </p:val>
                                        </p:tav>
                                        <p:tav tm="100000">
                                          <p:val>
                                            <p:strVal val="#ppt_y"/>
                                          </p:val>
                                        </p:tav>
                                      </p:tavLst>
                                    </p:anim>
                                  </p:childTnLst>
                                </p:cTn>
                              </p:par>
                              <p:par>
                                <p:cTn id="62" presetID="42" presetClass="entr" presetSubtype="0" fill="hold" grpId="0" nodeType="withEffect">
                                  <p:stCondLst>
                                    <p:cond delay="0"/>
                                  </p:stCondLst>
                                  <p:childTnLst>
                                    <p:set>
                                      <p:cBhvr>
                                        <p:cTn id="63" dur="1" fill="hold">
                                          <p:stCondLst>
                                            <p:cond delay="0"/>
                                          </p:stCondLst>
                                        </p:cTn>
                                        <p:tgtEl>
                                          <p:spTgt spid="48"/>
                                        </p:tgtEl>
                                        <p:attrNameLst>
                                          <p:attrName>style.visibility</p:attrName>
                                        </p:attrNameLst>
                                      </p:cBhvr>
                                      <p:to>
                                        <p:strVal val="visible"/>
                                      </p:to>
                                    </p:set>
                                    <p:animEffect transition="in" filter="fade">
                                      <p:cBhvr>
                                        <p:cTn id="64" dur="1000"/>
                                        <p:tgtEl>
                                          <p:spTgt spid="48"/>
                                        </p:tgtEl>
                                      </p:cBhvr>
                                    </p:animEffect>
                                    <p:anim calcmode="lin" valueType="num">
                                      <p:cBhvr>
                                        <p:cTn id="65" dur="1000" fill="hold"/>
                                        <p:tgtEl>
                                          <p:spTgt spid="48"/>
                                        </p:tgtEl>
                                        <p:attrNameLst>
                                          <p:attrName>ppt_x</p:attrName>
                                        </p:attrNameLst>
                                      </p:cBhvr>
                                      <p:tavLst>
                                        <p:tav tm="0">
                                          <p:val>
                                            <p:strVal val="#ppt_x"/>
                                          </p:val>
                                        </p:tav>
                                        <p:tav tm="100000">
                                          <p:val>
                                            <p:strVal val="#ppt_x"/>
                                          </p:val>
                                        </p:tav>
                                      </p:tavLst>
                                    </p:anim>
                                    <p:anim calcmode="lin" valueType="num">
                                      <p:cBhvr>
                                        <p:cTn id="66" dur="1000" fill="hold"/>
                                        <p:tgtEl>
                                          <p:spTgt spid="48"/>
                                        </p:tgtEl>
                                        <p:attrNameLst>
                                          <p:attrName>ppt_y</p:attrName>
                                        </p:attrNameLst>
                                      </p:cBhvr>
                                      <p:tavLst>
                                        <p:tav tm="0">
                                          <p:val>
                                            <p:strVal val="#ppt_y+.1"/>
                                          </p:val>
                                        </p:tav>
                                        <p:tav tm="100000">
                                          <p:val>
                                            <p:strVal val="#ppt_y"/>
                                          </p:val>
                                        </p:tav>
                                      </p:tavLst>
                                    </p:anim>
                                  </p:childTnLst>
                                </p:cTn>
                              </p:par>
                              <p:par>
                                <p:cTn id="67" presetID="42" presetClass="entr" presetSubtype="0" fill="hold" grpId="0" nodeType="withEffect">
                                  <p:stCondLst>
                                    <p:cond delay="0"/>
                                  </p:stCondLst>
                                  <p:childTnLst>
                                    <p:set>
                                      <p:cBhvr>
                                        <p:cTn id="68" dur="1" fill="hold">
                                          <p:stCondLst>
                                            <p:cond delay="0"/>
                                          </p:stCondLst>
                                        </p:cTn>
                                        <p:tgtEl>
                                          <p:spTgt spid="46"/>
                                        </p:tgtEl>
                                        <p:attrNameLst>
                                          <p:attrName>style.visibility</p:attrName>
                                        </p:attrNameLst>
                                      </p:cBhvr>
                                      <p:to>
                                        <p:strVal val="visible"/>
                                      </p:to>
                                    </p:set>
                                    <p:animEffect transition="in" filter="fade">
                                      <p:cBhvr>
                                        <p:cTn id="69" dur="1000"/>
                                        <p:tgtEl>
                                          <p:spTgt spid="46"/>
                                        </p:tgtEl>
                                      </p:cBhvr>
                                    </p:animEffect>
                                    <p:anim calcmode="lin" valueType="num">
                                      <p:cBhvr>
                                        <p:cTn id="70" dur="1000" fill="hold"/>
                                        <p:tgtEl>
                                          <p:spTgt spid="46"/>
                                        </p:tgtEl>
                                        <p:attrNameLst>
                                          <p:attrName>ppt_x</p:attrName>
                                        </p:attrNameLst>
                                      </p:cBhvr>
                                      <p:tavLst>
                                        <p:tav tm="0">
                                          <p:val>
                                            <p:strVal val="#ppt_x"/>
                                          </p:val>
                                        </p:tav>
                                        <p:tav tm="100000">
                                          <p:val>
                                            <p:strVal val="#ppt_x"/>
                                          </p:val>
                                        </p:tav>
                                      </p:tavLst>
                                    </p:anim>
                                    <p:anim calcmode="lin" valueType="num">
                                      <p:cBhvr>
                                        <p:cTn id="71" dur="1000" fill="hold"/>
                                        <p:tgtEl>
                                          <p:spTgt spid="46"/>
                                        </p:tgtEl>
                                        <p:attrNameLst>
                                          <p:attrName>ppt_y</p:attrName>
                                        </p:attrNameLst>
                                      </p:cBhvr>
                                      <p:tavLst>
                                        <p:tav tm="0">
                                          <p:val>
                                            <p:strVal val="#ppt_y+.1"/>
                                          </p:val>
                                        </p:tav>
                                        <p:tav tm="100000">
                                          <p:val>
                                            <p:strVal val="#ppt_y"/>
                                          </p:val>
                                        </p:tav>
                                      </p:tavLst>
                                    </p:anim>
                                  </p:childTnLst>
                                </p:cTn>
                              </p:par>
                              <p:par>
                                <p:cTn id="72" presetID="42" presetClass="entr" presetSubtype="0" fill="hold" nodeType="withEffect">
                                  <p:stCondLst>
                                    <p:cond delay="0"/>
                                  </p:stCondLst>
                                  <p:childTnLst>
                                    <p:set>
                                      <p:cBhvr>
                                        <p:cTn id="73" dur="1" fill="hold">
                                          <p:stCondLst>
                                            <p:cond delay="0"/>
                                          </p:stCondLst>
                                        </p:cTn>
                                        <p:tgtEl>
                                          <p:spTgt spid="9"/>
                                        </p:tgtEl>
                                        <p:attrNameLst>
                                          <p:attrName>style.visibility</p:attrName>
                                        </p:attrNameLst>
                                      </p:cBhvr>
                                      <p:to>
                                        <p:strVal val="visible"/>
                                      </p:to>
                                    </p:set>
                                    <p:animEffect transition="in" filter="fade">
                                      <p:cBhvr>
                                        <p:cTn id="74" dur="1000"/>
                                        <p:tgtEl>
                                          <p:spTgt spid="9"/>
                                        </p:tgtEl>
                                      </p:cBhvr>
                                    </p:animEffect>
                                    <p:anim calcmode="lin" valueType="num">
                                      <p:cBhvr>
                                        <p:cTn id="75" dur="1000" fill="hold"/>
                                        <p:tgtEl>
                                          <p:spTgt spid="9"/>
                                        </p:tgtEl>
                                        <p:attrNameLst>
                                          <p:attrName>ppt_x</p:attrName>
                                        </p:attrNameLst>
                                      </p:cBhvr>
                                      <p:tavLst>
                                        <p:tav tm="0">
                                          <p:val>
                                            <p:strVal val="#ppt_x"/>
                                          </p:val>
                                        </p:tav>
                                        <p:tav tm="100000">
                                          <p:val>
                                            <p:strVal val="#ppt_x"/>
                                          </p:val>
                                        </p:tav>
                                      </p:tavLst>
                                    </p:anim>
                                    <p:anim calcmode="lin" valueType="num">
                                      <p:cBhvr>
                                        <p:cTn id="76" dur="1000" fill="hold"/>
                                        <p:tgtEl>
                                          <p:spTgt spid="9"/>
                                        </p:tgtEl>
                                        <p:attrNameLst>
                                          <p:attrName>ppt_y</p:attrName>
                                        </p:attrNameLst>
                                      </p:cBhvr>
                                      <p:tavLst>
                                        <p:tav tm="0">
                                          <p:val>
                                            <p:strVal val="#ppt_y+.1"/>
                                          </p:val>
                                        </p:tav>
                                        <p:tav tm="100000">
                                          <p:val>
                                            <p:strVal val="#ppt_y"/>
                                          </p:val>
                                        </p:tav>
                                      </p:tavLst>
                                    </p:anim>
                                  </p:childTnLst>
                                </p:cTn>
                              </p:par>
                              <p:par>
                                <p:cTn id="77" presetID="42" presetClass="entr" presetSubtype="0" fill="hold" grpId="0" nodeType="withEffect">
                                  <p:stCondLst>
                                    <p:cond delay="0"/>
                                  </p:stCondLst>
                                  <p:childTnLst>
                                    <p:set>
                                      <p:cBhvr>
                                        <p:cTn id="78" dur="1" fill="hold">
                                          <p:stCondLst>
                                            <p:cond delay="0"/>
                                          </p:stCondLst>
                                        </p:cTn>
                                        <p:tgtEl>
                                          <p:spTgt spid="39"/>
                                        </p:tgtEl>
                                        <p:attrNameLst>
                                          <p:attrName>style.visibility</p:attrName>
                                        </p:attrNameLst>
                                      </p:cBhvr>
                                      <p:to>
                                        <p:strVal val="visible"/>
                                      </p:to>
                                    </p:set>
                                    <p:animEffect transition="in" filter="fade">
                                      <p:cBhvr>
                                        <p:cTn id="79" dur="1000"/>
                                        <p:tgtEl>
                                          <p:spTgt spid="39"/>
                                        </p:tgtEl>
                                      </p:cBhvr>
                                    </p:animEffect>
                                    <p:anim calcmode="lin" valueType="num">
                                      <p:cBhvr>
                                        <p:cTn id="80" dur="1000" fill="hold"/>
                                        <p:tgtEl>
                                          <p:spTgt spid="39"/>
                                        </p:tgtEl>
                                        <p:attrNameLst>
                                          <p:attrName>ppt_x</p:attrName>
                                        </p:attrNameLst>
                                      </p:cBhvr>
                                      <p:tavLst>
                                        <p:tav tm="0">
                                          <p:val>
                                            <p:strVal val="#ppt_x"/>
                                          </p:val>
                                        </p:tav>
                                        <p:tav tm="100000">
                                          <p:val>
                                            <p:strVal val="#ppt_x"/>
                                          </p:val>
                                        </p:tav>
                                      </p:tavLst>
                                    </p:anim>
                                    <p:anim calcmode="lin" valueType="num">
                                      <p:cBhvr>
                                        <p:cTn id="81" dur="1000" fill="hold"/>
                                        <p:tgtEl>
                                          <p:spTgt spid="39"/>
                                        </p:tgtEl>
                                        <p:attrNameLst>
                                          <p:attrName>ppt_y</p:attrName>
                                        </p:attrNameLst>
                                      </p:cBhvr>
                                      <p:tavLst>
                                        <p:tav tm="0">
                                          <p:val>
                                            <p:strVal val="#ppt_y+.1"/>
                                          </p:val>
                                        </p:tav>
                                        <p:tav tm="100000">
                                          <p:val>
                                            <p:strVal val="#ppt_y"/>
                                          </p:val>
                                        </p:tav>
                                      </p:tavLst>
                                    </p:anim>
                                  </p:childTnLst>
                                </p:cTn>
                              </p:par>
                              <p:par>
                                <p:cTn id="82" presetID="42" presetClass="entr" presetSubtype="0" fill="hold" grpId="0" nodeType="withEffect">
                                  <p:stCondLst>
                                    <p:cond delay="0"/>
                                  </p:stCondLst>
                                  <p:childTnLst>
                                    <p:set>
                                      <p:cBhvr>
                                        <p:cTn id="83" dur="1" fill="hold">
                                          <p:stCondLst>
                                            <p:cond delay="0"/>
                                          </p:stCondLst>
                                        </p:cTn>
                                        <p:tgtEl>
                                          <p:spTgt spid="38"/>
                                        </p:tgtEl>
                                        <p:attrNameLst>
                                          <p:attrName>style.visibility</p:attrName>
                                        </p:attrNameLst>
                                      </p:cBhvr>
                                      <p:to>
                                        <p:strVal val="visible"/>
                                      </p:to>
                                    </p:set>
                                    <p:animEffect transition="in" filter="fade">
                                      <p:cBhvr>
                                        <p:cTn id="84" dur="1000"/>
                                        <p:tgtEl>
                                          <p:spTgt spid="38"/>
                                        </p:tgtEl>
                                      </p:cBhvr>
                                    </p:animEffect>
                                    <p:anim calcmode="lin" valueType="num">
                                      <p:cBhvr>
                                        <p:cTn id="85" dur="1000" fill="hold"/>
                                        <p:tgtEl>
                                          <p:spTgt spid="38"/>
                                        </p:tgtEl>
                                        <p:attrNameLst>
                                          <p:attrName>ppt_x</p:attrName>
                                        </p:attrNameLst>
                                      </p:cBhvr>
                                      <p:tavLst>
                                        <p:tav tm="0">
                                          <p:val>
                                            <p:strVal val="#ppt_x"/>
                                          </p:val>
                                        </p:tav>
                                        <p:tav tm="100000">
                                          <p:val>
                                            <p:strVal val="#ppt_x"/>
                                          </p:val>
                                        </p:tav>
                                      </p:tavLst>
                                    </p:anim>
                                    <p:anim calcmode="lin" valueType="num">
                                      <p:cBhvr>
                                        <p:cTn id="86" dur="1000" fill="hold"/>
                                        <p:tgtEl>
                                          <p:spTgt spid="38"/>
                                        </p:tgtEl>
                                        <p:attrNameLst>
                                          <p:attrName>ppt_y</p:attrName>
                                        </p:attrNameLst>
                                      </p:cBhvr>
                                      <p:tavLst>
                                        <p:tav tm="0">
                                          <p:val>
                                            <p:strVal val="#ppt_y+.1"/>
                                          </p:val>
                                        </p:tav>
                                        <p:tav tm="100000">
                                          <p:val>
                                            <p:strVal val="#ppt_y"/>
                                          </p:val>
                                        </p:tav>
                                      </p:tavLst>
                                    </p:anim>
                                  </p:childTnLst>
                                </p:cTn>
                              </p:par>
                              <p:par>
                                <p:cTn id="87" presetID="42" presetClass="entr" presetSubtype="0" fill="hold" grpId="0" nodeType="withEffect">
                                  <p:stCondLst>
                                    <p:cond delay="0"/>
                                  </p:stCondLst>
                                  <p:childTnLst>
                                    <p:set>
                                      <p:cBhvr>
                                        <p:cTn id="88" dur="1" fill="hold">
                                          <p:stCondLst>
                                            <p:cond delay="0"/>
                                          </p:stCondLst>
                                        </p:cTn>
                                        <p:tgtEl>
                                          <p:spTgt spid="49"/>
                                        </p:tgtEl>
                                        <p:attrNameLst>
                                          <p:attrName>style.visibility</p:attrName>
                                        </p:attrNameLst>
                                      </p:cBhvr>
                                      <p:to>
                                        <p:strVal val="visible"/>
                                      </p:to>
                                    </p:set>
                                    <p:animEffect transition="in" filter="fade">
                                      <p:cBhvr>
                                        <p:cTn id="89" dur="1000"/>
                                        <p:tgtEl>
                                          <p:spTgt spid="49"/>
                                        </p:tgtEl>
                                      </p:cBhvr>
                                    </p:animEffect>
                                    <p:anim calcmode="lin" valueType="num">
                                      <p:cBhvr>
                                        <p:cTn id="90" dur="1000" fill="hold"/>
                                        <p:tgtEl>
                                          <p:spTgt spid="49"/>
                                        </p:tgtEl>
                                        <p:attrNameLst>
                                          <p:attrName>ppt_x</p:attrName>
                                        </p:attrNameLst>
                                      </p:cBhvr>
                                      <p:tavLst>
                                        <p:tav tm="0">
                                          <p:val>
                                            <p:strVal val="#ppt_x"/>
                                          </p:val>
                                        </p:tav>
                                        <p:tav tm="100000">
                                          <p:val>
                                            <p:strVal val="#ppt_x"/>
                                          </p:val>
                                        </p:tav>
                                      </p:tavLst>
                                    </p:anim>
                                    <p:anim calcmode="lin" valueType="num">
                                      <p:cBhvr>
                                        <p:cTn id="91" dur="1000" fill="hold"/>
                                        <p:tgtEl>
                                          <p:spTgt spid="49"/>
                                        </p:tgtEl>
                                        <p:attrNameLst>
                                          <p:attrName>ppt_y</p:attrName>
                                        </p:attrNameLst>
                                      </p:cBhvr>
                                      <p:tavLst>
                                        <p:tav tm="0">
                                          <p:val>
                                            <p:strVal val="#ppt_y+.1"/>
                                          </p:val>
                                        </p:tav>
                                        <p:tav tm="100000">
                                          <p:val>
                                            <p:strVal val="#ppt_y"/>
                                          </p:val>
                                        </p:tav>
                                      </p:tavLst>
                                    </p:anim>
                                  </p:childTnLst>
                                </p:cTn>
                              </p:par>
                              <p:par>
                                <p:cTn id="92" presetID="42" presetClass="entr" presetSubtype="0" fill="hold" grpId="0" nodeType="withEffect">
                                  <p:stCondLst>
                                    <p:cond delay="0"/>
                                  </p:stCondLst>
                                  <p:childTnLst>
                                    <p:set>
                                      <p:cBhvr>
                                        <p:cTn id="93" dur="1" fill="hold">
                                          <p:stCondLst>
                                            <p:cond delay="0"/>
                                          </p:stCondLst>
                                        </p:cTn>
                                        <p:tgtEl>
                                          <p:spTgt spid="47"/>
                                        </p:tgtEl>
                                        <p:attrNameLst>
                                          <p:attrName>style.visibility</p:attrName>
                                        </p:attrNameLst>
                                      </p:cBhvr>
                                      <p:to>
                                        <p:strVal val="visible"/>
                                      </p:to>
                                    </p:set>
                                    <p:animEffect transition="in" filter="fade">
                                      <p:cBhvr>
                                        <p:cTn id="94" dur="1000"/>
                                        <p:tgtEl>
                                          <p:spTgt spid="47"/>
                                        </p:tgtEl>
                                      </p:cBhvr>
                                    </p:animEffect>
                                    <p:anim calcmode="lin" valueType="num">
                                      <p:cBhvr>
                                        <p:cTn id="95" dur="1000" fill="hold"/>
                                        <p:tgtEl>
                                          <p:spTgt spid="47"/>
                                        </p:tgtEl>
                                        <p:attrNameLst>
                                          <p:attrName>ppt_x</p:attrName>
                                        </p:attrNameLst>
                                      </p:cBhvr>
                                      <p:tavLst>
                                        <p:tav tm="0">
                                          <p:val>
                                            <p:strVal val="#ppt_x"/>
                                          </p:val>
                                        </p:tav>
                                        <p:tav tm="100000">
                                          <p:val>
                                            <p:strVal val="#ppt_x"/>
                                          </p:val>
                                        </p:tav>
                                      </p:tavLst>
                                    </p:anim>
                                    <p:anim calcmode="lin" valueType="num">
                                      <p:cBhvr>
                                        <p:cTn id="96" dur="1000" fill="hold"/>
                                        <p:tgtEl>
                                          <p:spTgt spid="47"/>
                                        </p:tgtEl>
                                        <p:attrNameLst>
                                          <p:attrName>ppt_y</p:attrName>
                                        </p:attrNameLst>
                                      </p:cBhvr>
                                      <p:tavLst>
                                        <p:tav tm="0">
                                          <p:val>
                                            <p:strVal val="#ppt_y+.1"/>
                                          </p:val>
                                        </p:tav>
                                        <p:tav tm="100000">
                                          <p:val>
                                            <p:strVal val="#ppt_y"/>
                                          </p:val>
                                        </p:tav>
                                      </p:tavLst>
                                    </p:anim>
                                  </p:childTnLst>
                                </p:cTn>
                              </p:par>
                              <p:par>
                                <p:cTn id="97" presetID="42" presetClass="entr" presetSubtype="0" fill="hold" grpId="0" nodeType="withEffect">
                                  <p:stCondLst>
                                    <p:cond delay="0"/>
                                  </p:stCondLst>
                                  <p:childTnLst>
                                    <p:set>
                                      <p:cBhvr>
                                        <p:cTn id="98" dur="1" fill="hold">
                                          <p:stCondLst>
                                            <p:cond delay="0"/>
                                          </p:stCondLst>
                                        </p:cTn>
                                        <p:tgtEl>
                                          <p:spTgt spid="12"/>
                                        </p:tgtEl>
                                        <p:attrNameLst>
                                          <p:attrName>style.visibility</p:attrName>
                                        </p:attrNameLst>
                                      </p:cBhvr>
                                      <p:to>
                                        <p:strVal val="visible"/>
                                      </p:to>
                                    </p:set>
                                    <p:animEffect transition="in" filter="fade">
                                      <p:cBhvr>
                                        <p:cTn id="99" dur="1000"/>
                                        <p:tgtEl>
                                          <p:spTgt spid="12"/>
                                        </p:tgtEl>
                                      </p:cBhvr>
                                    </p:animEffect>
                                    <p:anim calcmode="lin" valueType="num">
                                      <p:cBhvr>
                                        <p:cTn id="100" dur="1000" fill="hold"/>
                                        <p:tgtEl>
                                          <p:spTgt spid="12"/>
                                        </p:tgtEl>
                                        <p:attrNameLst>
                                          <p:attrName>ppt_x</p:attrName>
                                        </p:attrNameLst>
                                      </p:cBhvr>
                                      <p:tavLst>
                                        <p:tav tm="0">
                                          <p:val>
                                            <p:strVal val="#ppt_x"/>
                                          </p:val>
                                        </p:tav>
                                        <p:tav tm="100000">
                                          <p:val>
                                            <p:strVal val="#ppt_x"/>
                                          </p:val>
                                        </p:tav>
                                      </p:tavLst>
                                    </p:anim>
                                    <p:anim calcmode="lin" valueType="num">
                                      <p:cBhvr>
                                        <p:cTn id="101" dur="1000" fill="hold"/>
                                        <p:tgtEl>
                                          <p:spTgt spid="12"/>
                                        </p:tgtEl>
                                        <p:attrNameLst>
                                          <p:attrName>ppt_y</p:attrName>
                                        </p:attrNameLst>
                                      </p:cBhvr>
                                      <p:tavLst>
                                        <p:tav tm="0">
                                          <p:val>
                                            <p:strVal val="#ppt_y+.1"/>
                                          </p:val>
                                        </p:tav>
                                        <p:tav tm="100000">
                                          <p:val>
                                            <p:strVal val="#ppt_y"/>
                                          </p:val>
                                        </p:tav>
                                      </p:tavLst>
                                    </p:anim>
                                  </p:childTnLst>
                                </p:cTn>
                              </p:par>
                              <p:par>
                                <p:cTn id="102" presetID="42" presetClass="entr" presetSubtype="0" fill="hold" grpId="0" nodeType="withEffect">
                                  <p:stCondLst>
                                    <p:cond delay="0"/>
                                  </p:stCondLst>
                                  <p:childTnLst>
                                    <p:set>
                                      <p:cBhvr>
                                        <p:cTn id="103" dur="1" fill="hold">
                                          <p:stCondLst>
                                            <p:cond delay="0"/>
                                          </p:stCondLst>
                                        </p:cTn>
                                        <p:tgtEl>
                                          <p:spTgt spid="43"/>
                                        </p:tgtEl>
                                        <p:attrNameLst>
                                          <p:attrName>style.visibility</p:attrName>
                                        </p:attrNameLst>
                                      </p:cBhvr>
                                      <p:to>
                                        <p:strVal val="visible"/>
                                      </p:to>
                                    </p:set>
                                    <p:animEffect transition="in" filter="fade">
                                      <p:cBhvr>
                                        <p:cTn id="104" dur="1000"/>
                                        <p:tgtEl>
                                          <p:spTgt spid="43"/>
                                        </p:tgtEl>
                                      </p:cBhvr>
                                    </p:animEffect>
                                    <p:anim calcmode="lin" valueType="num">
                                      <p:cBhvr>
                                        <p:cTn id="105" dur="1000" fill="hold"/>
                                        <p:tgtEl>
                                          <p:spTgt spid="43"/>
                                        </p:tgtEl>
                                        <p:attrNameLst>
                                          <p:attrName>ppt_x</p:attrName>
                                        </p:attrNameLst>
                                      </p:cBhvr>
                                      <p:tavLst>
                                        <p:tav tm="0">
                                          <p:val>
                                            <p:strVal val="#ppt_x"/>
                                          </p:val>
                                        </p:tav>
                                        <p:tav tm="100000">
                                          <p:val>
                                            <p:strVal val="#ppt_x"/>
                                          </p:val>
                                        </p:tav>
                                      </p:tavLst>
                                    </p:anim>
                                    <p:anim calcmode="lin" valueType="num">
                                      <p:cBhvr>
                                        <p:cTn id="106" dur="1000" fill="hold"/>
                                        <p:tgtEl>
                                          <p:spTgt spid="43"/>
                                        </p:tgtEl>
                                        <p:attrNameLst>
                                          <p:attrName>ppt_y</p:attrName>
                                        </p:attrNameLst>
                                      </p:cBhvr>
                                      <p:tavLst>
                                        <p:tav tm="0">
                                          <p:val>
                                            <p:strVal val="#ppt_y+.1"/>
                                          </p:val>
                                        </p:tav>
                                        <p:tav tm="100000">
                                          <p:val>
                                            <p:strVal val="#ppt_y"/>
                                          </p:val>
                                        </p:tav>
                                      </p:tavLst>
                                    </p:anim>
                                  </p:childTnLst>
                                </p:cTn>
                              </p:par>
                              <p:par>
                                <p:cTn id="107" presetID="42" presetClass="entr" presetSubtype="0" fill="hold" grpId="0" nodeType="withEffect">
                                  <p:stCondLst>
                                    <p:cond delay="0"/>
                                  </p:stCondLst>
                                  <p:childTnLst>
                                    <p:set>
                                      <p:cBhvr>
                                        <p:cTn id="108" dur="1" fill="hold">
                                          <p:stCondLst>
                                            <p:cond delay="0"/>
                                          </p:stCondLst>
                                        </p:cTn>
                                        <p:tgtEl>
                                          <p:spTgt spid="42"/>
                                        </p:tgtEl>
                                        <p:attrNameLst>
                                          <p:attrName>style.visibility</p:attrName>
                                        </p:attrNameLst>
                                      </p:cBhvr>
                                      <p:to>
                                        <p:strVal val="visible"/>
                                      </p:to>
                                    </p:set>
                                    <p:animEffect transition="in" filter="fade">
                                      <p:cBhvr>
                                        <p:cTn id="109" dur="1000"/>
                                        <p:tgtEl>
                                          <p:spTgt spid="42"/>
                                        </p:tgtEl>
                                      </p:cBhvr>
                                    </p:animEffect>
                                    <p:anim calcmode="lin" valueType="num">
                                      <p:cBhvr>
                                        <p:cTn id="110" dur="1000" fill="hold"/>
                                        <p:tgtEl>
                                          <p:spTgt spid="42"/>
                                        </p:tgtEl>
                                        <p:attrNameLst>
                                          <p:attrName>ppt_x</p:attrName>
                                        </p:attrNameLst>
                                      </p:cBhvr>
                                      <p:tavLst>
                                        <p:tav tm="0">
                                          <p:val>
                                            <p:strVal val="#ppt_x"/>
                                          </p:val>
                                        </p:tav>
                                        <p:tav tm="100000">
                                          <p:val>
                                            <p:strVal val="#ppt_x"/>
                                          </p:val>
                                        </p:tav>
                                      </p:tavLst>
                                    </p:anim>
                                    <p:anim calcmode="lin" valueType="num">
                                      <p:cBhvr>
                                        <p:cTn id="111" dur="1000" fill="hold"/>
                                        <p:tgtEl>
                                          <p:spTgt spid="42"/>
                                        </p:tgtEl>
                                        <p:attrNameLst>
                                          <p:attrName>ppt_y</p:attrName>
                                        </p:attrNameLst>
                                      </p:cBhvr>
                                      <p:tavLst>
                                        <p:tav tm="0">
                                          <p:val>
                                            <p:strVal val="#ppt_y+.1"/>
                                          </p:val>
                                        </p:tav>
                                        <p:tav tm="100000">
                                          <p:val>
                                            <p:strVal val="#ppt_y"/>
                                          </p:val>
                                        </p:tav>
                                      </p:tavLst>
                                    </p:anim>
                                  </p:childTnLst>
                                </p:cTn>
                              </p:par>
                            </p:childTnLst>
                          </p:cTn>
                        </p:par>
                      </p:childTnLst>
                    </p:cTn>
                  </p:par>
                  <p:par>
                    <p:cTn id="112" fill="hold">
                      <p:stCondLst>
                        <p:cond delay="indefinite"/>
                      </p:stCondLst>
                      <p:childTnLst>
                        <p:par>
                          <p:cTn id="113" fill="hold">
                            <p:stCondLst>
                              <p:cond delay="0"/>
                            </p:stCondLst>
                            <p:childTnLst>
                              <p:par>
                                <p:cTn id="114" presetID="42" presetClass="entr" presetSubtype="0" fill="hold" nodeType="clickEffect">
                                  <p:stCondLst>
                                    <p:cond delay="0"/>
                                  </p:stCondLst>
                                  <p:childTnLst>
                                    <p:set>
                                      <p:cBhvr>
                                        <p:cTn id="115" dur="1" fill="hold">
                                          <p:stCondLst>
                                            <p:cond delay="0"/>
                                          </p:stCondLst>
                                        </p:cTn>
                                        <p:tgtEl>
                                          <p:spTgt spid="13"/>
                                        </p:tgtEl>
                                        <p:attrNameLst>
                                          <p:attrName>style.visibility</p:attrName>
                                        </p:attrNameLst>
                                      </p:cBhvr>
                                      <p:to>
                                        <p:strVal val="visible"/>
                                      </p:to>
                                    </p:set>
                                    <p:animEffect transition="in" filter="fade">
                                      <p:cBhvr>
                                        <p:cTn id="116" dur="1000"/>
                                        <p:tgtEl>
                                          <p:spTgt spid="13"/>
                                        </p:tgtEl>
                                      </p:cBhvr>
                                    </p:animEffect>
                                    <p:anim calcmode="lin" valueType="num">
                                      <p:cBhvr>
                                        <p:cTn id="117" dur="1000" fill="hold"/>
                                        <p:tgtEl>
                                          <p:spTgt spid="13"/>
                                        </p:tgtEl>
                                        <p:attrNameLst>
                                          <p:attrName>ppt_x</p:attrName>
                                        </p:attrNameLst>
                                      </p:cBhvr>
                                      <p:tavLst>
                                        <p:tav tm="0">
                                          <p:val>
                                            <p:strVal val="#ppt_x"/>
                                          </p:val>
                                        </p:tav>
                                        <p:tav tm="100000">
                                          <p:val>
                                            <p:strVal val="#ppt_x"/>
                                          </p:val>
                                        </p:tav>
                                      </p:tavLst>
                                    </p:anim>
                                    <p:anim calcmode="lin" valueType="num">
                                      <p:cBhvr>
                                        <p:cTn id="118" dur="1000" fill="hold"/>
                                        <p:tgtEl>
                                          <p:spTgt spid="13"/>
                                        </p:tgtEl>
                                        <p:attrNameLst>
                                          <p:attrName>ppt_y</p:attrName>
                                        </p:attrNameLst>
                                      </p:cBhvr>
                                      <p:tavLst>
                                        <p:tav tm="0">
                                          <p:val>
                                            <p:strVal val="#ppt_y+.1"/>
                                          </p:val>
                                        </p:tav>
                                        <p:tav tm="100000">
                                          <p:val>
                                            <p:strVal val="#ppt_y"/>
                                          </p:val>
                                        </p:tav>
                                      </p:tavLst>
                                    </p:anim>
                                  </p:childTnLst>
                                </p:cTn>
                              </p:par>
                              <p:par>
                                <p:cTn id="119" presetID="42" presetClass="entr" presetSubtype="0" fill="hold" grpId="0" nodeType="withEffect">
                                  <p:stCondLst>
                                    <p:cond delay="0"/>
                                  </p:stCondLst>
                                  <p:childTnLst>
                                    <p:set>
                                      <p:cBhvr>
                                        <p:cTn id="120" dur="1" fill="hold">
                                          <p:stCondLst>
                                            <p:cond delay="0"/>
                                          </p:stCondLst>
                                        </p:cTn>
                                        <p:tgtEl>
                                          <p:spTgt spid="37"/>
                                        </p:tgtEl>
                                        <p:attrNameLst>
                                          <p:attrName>style.visibility</p:attrName>
                                        </p:attrNameLst>
                                      </p:cBhvr>
                                      <p:to>
                                        <p:strVal val="visible"/>
                                      </p:to>
                                    </p:set>
                                    <p:animEffect transition="in" filter="fade">
                                      <p:cBhvr>
                                        <p:cTn id="121" dur="1000"/>
                                        <p:tgtEl>
                                          <p:spTgt spid="37"/>
                                        </p:tgtEl>
                                      </p:cBhvr>
                                    </p:animEffect>
                                    <p:anim calcmode="lin" valueType="num">
                                      <p:cBhvr>
                                        <p:cTn id="122" dur="1000" fill="hold"/>
                                        <p:tgtEl>
                                          <p:spTgt spid="37"/>
                                        </p:tgtEl>
                                        <p:attrNameLst>
                                          <p:attrName>ppt_x</p:attrName>
                                        </p:attrNameLst>
                                      </p:cBhvr>
                                      <p:tavLst>
                                        <p:tav tm="0">
                                          <p:val>
                                            <p:strVal val="#ppt_x"/>
                                          </p:val>
                                        </p:tav>
                                        <p:tav tm="100000">
                                          <p:val>
                                            <p:strVal val="#ppt_x"/>
                                          </p:val>
                                        </p:tav>
                                      </p:tavLst>
                                    </p:anim>
                                    <p:anim calcmode="lin" valueType="num">
                                      <p:cBhvr>
                                        <p:cTn id="123" dur="1000" fill="hold"/>
                                        <p:tgtEl>
                                          <p:spTgt spid="37"/>
                                        </p:tgtEl>
                                        <p:attrNameLst>
                                          <p:attrName>ppt_y</p:attrName>
                                        </p:attrNameLst>
                                      </p:cBhvr>
                                      <p:tavLst>
                                        <p:tav tm="0">
                                          <p:val>
                                            <p:strVal val="#ppt_y+.1"/>
                                          </p:val>
                                        </p:tav>
                                        <p:tav tm="100000">
                                          <p:val>
                                            <p:strVal val="#ppt_y"/>
                                          </p:val>
                                        </p:tav>
                                      </p:tavLst>
                                    </p:anim>
                                  </p:childTnLst>
                                </p:cTn>
                              </p:par>
                              <p:par>
                                <p:cTn id="124" presetID="42" presetClass="entr" presetSubtype="0" fill="hold" grpId="0" nodeType="withEffect">
                                  <p:stCondLst>
                                    <p:cond delay="0"/>
                                  </p:stCondLst>
                                  <p:childTnLst>
                                    <p:set>
                                      <p:cBhvr>
                                        <p:cTn id="125" dur="1" fill="hold">
                                          <p:stCondLst>
                                            <p:cond delay="0"/>
                                          </p:stCondLst>
                                        </p:cTn>
                                        <p:tgtEl>
                                          <p:spTgt spid="45"/>
                                        </p:tgtEl>
                                        <p:attrNameLst>
                                          <p:attrName>style.visibility</p:attrName>
                                        </p:attrNameLst>
                                      </p:cBhvr>
                                      <p:to>
                                        <p:strVal val="visible"/>
                                      </p:to>
                                    </p:set>
                                    <p:animEffect transition="in" filter="fade">
                                      <p:cBhvr>
                                        <p:cTn id="126" dur="1000"/>
                                        <p:tgtEl>
                                          <p:spTgt spid="45"/>
                                        </p:tgtEl>
                                      </p:cBhvr>
                                    </p:animEffect>
                                    <p:anim calcmode="lin" valueType="num">
                                      <p:cBhvr>
                                        <p:cTn id="127" dur="1000" fill="hold"/>
                                        <p:tgtEl>
                                          <p:spTgt spid="45"/>
                                        </p:tgtEl>
                                        <p:attrNameLst>
                                          <p:attrName>ppt_x</p:attrName>
                                        </p:attrNameLst>
                                      </p:cBhvr>
                                      <p:tavLst>
                                        <p:tav tm="0">
                                          <p:val>
                                            <p:strVal val="#ppt_x"/>
                                          </p:val>
                                        </p:tav>
                                        <p:tav tm="100000">
                                          <p:val>
                                            <p:strVal val="#ppt_x"/>
                                          </p:val>
                                        </p:tav>
                                      </p:tavLst>
                                    </p:anim>
                                    <p:anim calcmode="lin" valueType="num">
                                      <p:cBhvr>
                                        <p:cTn id="128" dur="1000" fill="hold"/>
                                        <p:tgtEl>
                                          <p:spTgt spid="45"/>
                                        </p:tgtEl>
                                        <p:attrNameLst>
                                          <p:attrName>ppt_y</p:attrName>
                                        </p:attrNameLst>
                                      </p:cBhvr>
                                      <p:tavLst>
                                        <p:tav tm="0">
                                          <p:val>
                                            <p:strVal val="#ppt_y+.1"/>
                                          </p:val>
                                        </p:tav>
                                        <p:tav tm="100000">
                                          <p:val>
                                            <p:strVal val="#ppt_y"/>
                                          </p:val>
                                        </p:tav>
                                      </p:tavLst>
                                    </p:anim>
                                  </p:childTnLst>
                                </p:cTn>
                              </p:par>
                              <p:par>
                                <p:cTn id="129" presetID="42" presetClass="entr" presetSubtype="0" fill="hold" grpId="0" nodeType="withEffect">
                                  <p:stCondLst>
                                    <p:cond delay="0"/>
                                  </p:stCondLst>
                                  <p:childTnLst>
                                    <p:set>
                                      <p:cBhvr>
                                        <p:cTn id="130" dur="1" fill="hold">
                                          <p:stCondLst>
                                            <p:cond delay="0"/>
                                          </p:stCondLst>
                                        </p:cTn>
                                        <p:tgtEl>
                                          <p:spTgt spid="51"/>
                                        </p:tgtEl>
                                        <p:attrNameLst>
                                          <p:attrName>style.visibility</p:attrName>
                                        </p:attrNameLst>
                                      </p:cBhvr>
                                      <p:to>
                                        <p:strVal val="visible"/>
                                      </p:to>
                                    </p:set>
                                    <p:animEffect transition="in" filter="fade">
                                      <p:cBhvr>
                                        <p:cTn id="131" dur="1000"/>
                                        <p:tgtEl>
                                          <p:spTgt spid="51"/>
                                        </p:tgtEl>
                                      </p:cBhvr>
                                    </p:animEffect>
                                    <p:anim calcmode="lin" valueType="num">
                                      <p:cBhvr>
                                        <p:cTn id="132" dur="1000" fill="hold"/>
                                        <p:tgtEl>
                                          <p:spTgt spid="51"/>
                                        </p:tgtEl>
                                        <p:attrNameLst>
                                          <p:attrName>ppt_x</p:attrName>
                                        </p:attrNameLst>
                                      </p:cBhvr>
                                      <p:tavLst>
                                        <p:tav tm="0">
                                          <p:val>
                                            <p:strVal val="#ppt_x"/>
                                          </p:val>
                                        </p:tav>
                                        <p:tav tm="100000">
                                          <p:val>
                                            <p:strVal val="#ppt_x"/>
                                          </p:val>
                                        </p:tav>
                                      </p:tavLst>
                                    </p:anim>
                                    <p:anim calcmode="lin" valueType="num">
                                      <p:cBhvr>
                                        <p:cTn id="133" dur="1000" fill="hold"/>
                                        <p:tgtEl>
                                          <p:spTgt spid="51"/>
                                        </p:tgtEl>
                                        <p:attrNameLst>
                                          <p:attrName>ppt_y</p:attrName>
                                        </p:attrNameLst>
                                      </p:cBhvr>
                                      <p:tavLst>
                                        <p:tav tm="0">
                                          <p:val>
                                            <p:strVal val="#ppt_y+.1"/>
                                          </p:val>
                                        </p:tav>
                                        <p:tav tm="100000">
                                          <p:val>
                                            <p:strVal val="#ppt_y"/>
                                          </p:val>
                                        </p:tav>
                                      </p:tavLst>
                                    </p:anim>
                                  </p:childTnLst>
                                </p:cTn>
                              </p:par>
                              <p:par>
                                <p:cTn id="134" presetID="42" presetClass="entr" presetSubtype="0" fill="hold" grpId="0" nodeType="withEffect">
                                  <p:stCondLst>
                                    <p:cond delay="0"/>
                                  </p:stCondLst>
                                  <p:childTnLst>
                                    <p:set>
                                      <p:cBhvr>
                                        <p:cTn id="135" dur="1" fill="hold">
                                          <p:stCondLst>
                                            <p:cond delay="0"/>
                                          </p:stCondLst>
                                        </p:cTn>
                                        <p:tgtEl>
                                          <p:spTgt spid="50"/>
                                        </p:tgtEl>
                                        <p:attrNameLst>
                                          <p:attrName>style.visibility</p:attrName>
                                        </p:attrNameLst>
                                      </p:cBhvr>
                                      <p:to>
                                        <p:strVal val="visible"/>
                                      </p:to>
                                    </p:set>
                                    <p:animEffect transition="in" filter="fade">
                                      <p:cBhvr>
                                        <p:cTn id="136" dur="1000"/>
                                        <p:tgtEl>
                                          <p:spTgt spid="50"/>
                                        </p:tgtEl>
                                      </p:cBhvr>
                                    </p:animEffect>
                                    <p:anim calcmode="lin" valueType="num">
                                      <p:cBhvr>
                                        <p:cTn id="137" dur="1000" fill="hold"/>
                                        <p:tgtEl>
                                          <p:spTgt spid="50"/>
                                        </p:tgtEl>
                                        <p:attrNameLst>
                                          <p:attrName>ppt_x</p:attrName>
                                        </p:attrNameLst>
                                      </p:cBhvr>
                                      <p:tavLst>
                                        <p:tav tm="0">
                                          <p:val>
                                            <p:strVal val="#ppt_x"/>
                                          </p:val>
                                        </p:tav>
                                        <p:tav tm="100000">
                                          <p:val>
                                            <p:strVal val="#ppt_x"/>
                                          </p:val>
                                        </p:tav>
                                      </p:tavLst>
                                    </p:anim>
                                    <p:anim calcmode="lin" valueType="num">
                                      <p:cBhvr>
                                        <p:cTn id="138" dur="1000" fill="hold"/>
                                        <p:tgtEl>
                                          <p:spTgt spid="50"/>
                                        </p:tgtEl>
                                        <p:attrNameLst>
                                          <p:attrName>ppt_y</p:attrName>
                                        </p:attrNameLst>
                                      </p:cBhvr>
                                      <p:tavLst>
                                        <p:tav tm="0">
                                          <p:val>
                                            <p:strVal val="#ppt_y+.1"/>
                                          </p:val>
                                        </p:tav>
                                        <p:tav tm="100000">
                                          <p:val>
                                            <p:strVal val="#ppt_y"/>
                                          </p:val>
                                        </p:tav>
                                      </p:tavLst>
                                    </p:anim>
                                  </p:childTnLst>
                                </p:cTn>
                              </p:par>
                              <p:par>
                                <p:cTn id="139" presetID="42" presetClass="entr" presetSubtype="0" fill="hold" grpId="0" nodeType="withEffect">
                                  <p:stCondLst>
                                    <p:cond delay="0"/>
                                  </p:stCondLst>
                                  <p:childTnLst>
                                    <p:set>
                                      <p:cBhvr>
                                        <p:cTn id="140" dur="1" fill="hold">
                                          <p:stCondLst>
                                            <p:cond delay="0"/>
                                          </p:stCondLst>
                                        </p:cTn>
                                        <p:tgtEl>
                                          <p:spTgt spid="52"/>
                                        </p:tgtEl>
                                        <p:attrNameLst>
                                          <p:attrName>style.visibility</p:attrName>
                                        </p:attrNameLst>
                                      </p:cBhvr>
                                      <p:to>
                                        <p:strVal val="visible"/>
                                      </p:to>
                                    </p:set>
                                    <p:animEffect transition="in" filter="fade">
                                      <p:cBhvr>
                                        <p:cTn id="141" dur="1000"/>
                                        <p:tgtEl>
                                          <p:spTgt spid="52"/>
                                        </p:tgtEl>
                                      </p:cBhvr>
                                    </p:animEffect>
                                    <p:anim calcmode="lin" valueType="num">
                                      <p:cBhvr>
                                        <p:cTn id="142" dur="1000" fill="hold"/>
                                        <p:tgtEl>
                                          <p:spTgt spid="52"/>
                                        </p:tgtEl>
                                        <p:attrNameLst>
                                          <p:attrName>ppt_x</p:attrName>
                                        </p:attrNameLst>
                                      </p:cBhvr>
                                      <p:tavLst>
                                        <p:tav tm="0">
                                          <p:val>
                                            <p:strVal val="#ppt_x"/>
                                          </p:val>
                                        </p:tav>
                                        <p:tav tm="100000">
                                          <p:val>
                                            <p:strVal val="#ppt_x"/>
                                          </p:val>
                                        </p:tav>
                                      </p:tavLst>
                                    </p:anim>
                                    <p:anim calcmode="lin" valueType="num">
                                      <p:cBhvr>
                                        <p:cTn id="143" dur="1000" fill="hold"/>
                                        <p:tgtEl>
                                          <p:spTgt spid="52"/>
                                        </p:tgtEl>
                                        <p:attrNameLst>
                                          <p:attrName>ppt_y</p:attrName>
                                        </p:attrNameLst>
                                      </p:cBhvr>
                                      <p:tavLst>
                                        <p:tav tm="0">
                                          <p:val>
                                            <p:strVal val="#ppt_y+.1"/>
                                          </p:val>
                                        </p:tav>
                                        <p:tav tm="100000">
                                          <p:val>
                                            <p:strVal val="#ppt_y"/>
                                          </p:val>
                                        </p:tav>
                                      </p:tavLst>
                                    </p:anim>
                                  </p:childTnLst>
                                </p:cTn>
                              </p:par>
                              <p:par>
                                <p:cTn id="144" presetID="42" presetClass="entr" presetSubtype="0" fill="hold" grpId="0" nodeType="withEffect">
                                  <p:stCondLst>
                                    <p:cond delay="0"/>
                                  </p:stCondLst>
                                  <p:childTnLst>
                                    <p:set>
                                      <p:cBhvr>
                                        <p:cTn id="145" dur="1" fill="hold">
                                          <p:stCondLst>
                                            <p:cond delay="0"/>
                                          </p:stCondLst>
                                        </p:cTn>
                                        <p:tgtEl>
                                          <p:spTgt spid="44"/>
                                        </p:tgtEl>
                                        <p:attrNameLst>
                                          <p:attrName>style.visibility</p:attrName>
                                        </p:attrNameLst>
                                      </p:cBhvr>
                                      <p:to>
                                        <p:strVal val="visible"/>
                                      </p:to>
                                    </p:set>
                                    <p:animEffect transition="in" filter="fade">
                                      <p:cBhvr>
                                        <p:cTn id="146" dur="1000"/>
                                        <p:tgtEl>
                                          <p:spTgt spid="44"/>
                                        </p:tgtEl>
                                      </p:cBhvr>
                                    </p:animEffect>
                                    <p:anim calcmode="lin" valueType="num">
                                      <p:cBhvr>
                                        <p:cTn id="147" dur="1000" fill="hold"/>
                                        <p:tgtEl>
                                          <p:spTgt spid="44"/>
                                        </p:tgtEl>
                                        <p:attrNameLst>
                                          <p:attrName>ppt_x</p:attrName>
                                        </p:attrNameLst>
                                      </p:cBhvr>
                                      <p:tavLst>
                                        <p:tav tm="0">
                                          <p:val>
                                            <p:strVal val="#ppt_x"/>
                                          </p:val>
                                        </p:tav>
                                        <p:tav tm="100000">
                                          <p:val>
                                            <p:strVal val="#ppt_x"/>
                                          </p:val>
                                        </p:tav>
                                      </p:tavLst>
                                    </p:anim>
                                    <p:anim calcmode="lin" valueType="num">
                                      <p:cBhvr>
                                        <p:cTn id="148" dur="1000" fill="hold"/>
                                        <p:tgtEl>
                                          <p:spTgt spid="44"/>
                                        </p:tgtEl>
                                        <p:attrNameLst>
                                          <p:attrName>ppt_y</p:attrName>
                                        </p:attrNameLst>
                                      </p:cBhvr>
                                      <p:tavLst>
                                        <p:tav tm="0">
                                          <p:val>
                                            <p:strVal val="#ppt_y+.1"/>
                                          </p:val>
                                        </p:tav>
                                        <p:tav tm="100000">
                                          <p:val>
                                            <p:strVal val="#ppt_y"/>
                                          </p:val>
                                        </p:tav>
                                      </p:tavLst>
                                    </p:anim>
                                  </p:childTnLst>
                                </p:cTn>
                              </p:par>
                              <p:par>
                                <p:cTn id="149" presetID="42" presetClass="entr" presetSubtype="0" fill="hold" grpId="0" nodeType="withEffect">
                                  <p:stCondLst>
                                    <p:cond delay="0"/>
                                  </p:stCondLst>
                                  <p:childTnLst>
                                    <p:set>
                                      <p:cBhvr>
                                        <p:cTn id="150" dur="1" fill="hold">
                                          <p:stCondLst>
                                            <p:cond delay="0"/>
                                          </p:stCondLst>
                                        </p:cTn>
                                        <p:tgtEl>
                                          <p:spTgt spid="41"/>
                                        </p:tgtEl>
                                        <p:attrNameLst>
                                          <p:attrName>style.visibility</p:attrName>
                                        </p:attrNameLst>
                                      </p:cBhvr>
                                      <p:to>
                                        <p:strVal val="visible"/>
                                      </p:to>
                                    </p:set>
                                    <p:animEffect transition="in" filter="fade">
                                      <p:cBhvr>
                                        <p:cTn id="151" dur="1000"/>
                                        <p:tgtEl>
                                          <p:spTgt spid="41"/>
                                        </p:tgtEl>
                                      </p:cBhvr>
                                    </p:animEffect>
                                    <p:anim calcmode="lin" valueType="num">
                                      <p:cBhvr>
                                        <p:cTn id="152" dur="1000" fill="hold"/>
                                        <p:tgtEl>
                                          <p:spTgt spid="41"/>
                                        </p:tgtEl>
                                        <p:attrNameLst>
                                          <p:attrName>ppt_x</p:attrName>
                                        </p:attrNameLst>
                                      </p:cBhvr>
                                      <p:tavLst>
                                        <p:tav tm="0">
                                          <p:val>
                                            <p:strVal val="#ppt_x"/>
                                          </p:val>
                                        </p:tav>
                                        <p:tav tm="100000">
                                          <p:val>
                                            <p:strVal val="#ppt_x"/>
                                          </p:val>
                                        </p:tav>
                                      </p:tavLst>
                                    </p:anim>
                                    <p:anim calcmode="lin" valueType="num">
                                      <p:cBhvr>
                                        <p:cTn id="153" dur="1000" fill="hold"/>
                                        <p:tgtEl>
                                          <p:spTgt spid="41"/>
                                        </p:tgtEl>
                                        <p:attrNameLst>
                                          <p:attrName>ppt_y</p:attrName>
                                        </p:attrNameLst>
                                      </p:cBhvr>
                                      <p:tavLst>
                                        <p:tav tm="0">
                                          <p:val>
                                            <p:strVal val="#ppt_y+.1"/>
                                          </p:val>
                                        </p:tav>
                                        <p:tav tm="100000">
                                          <p:val>
                                            <p:strVal val="#ppt_y"/>
                                          </p:val>
                                        </p:tav>
                                      </p:tavLst>
                                    </p:anim>
                                  </p:childTnLst>
                                </p:cTn>
                              </p:par>
                              <p:par>
                                <p:cTn id="154" presetID="42" presetClass="entr" presetSubtype="0" fill="hold" grpId="0" nodeType="withEffect">
                                  <p:stCondLst>
                                    <p:cond delay="0"/>
                                  </p:stCondLst>
                                  <p:childTnLst>
                                    <p:set>
                                      <p:cBhvr>
                                        <p:cTn id="155" dur="1" fill="hold">
                                          <p:stCondLst>
                                            <p:cond delay="0"/>
                                          </p:stCondLst>
                                        </p:cTn>
                                        <p:tgtEl>
                                          <p:spTgt spid="28"/>
                                        </p:tgtEl>
                                        <p:attrNameLst>
                                          <p:attrName>style.visibility</p:attrName>
                                        </p:attrNameLst>
                                      </p:cBhvr>
                                      <p:to>
                                        <p:strVal val="visible"/>
                                      </p:to>
                                    </p:set>
                                    <p:animEffect transition="in" filter="fade">
                                      <p:cBhvr>
                                        <p:cTn id="156" dur="1000"/>
                                        <p:tgtEl>
                                          <p:spTgt spid="28"/>
                                        </p:tgtEl>
                                      </p:cBhvr>
                                    </p:animEffect>
                                    <p:anim calcmode="lin" valueType="num">
                                      <p:cBhvr>
                                        <p:cTn id="157" dur="1000" fill="hold"/>
                                        <p:tgtEl>
                                          <p:spTgt spid="28"/>
                                        </p:tgtEl>
                                        <p:attrNameLst>
                                          <p:attrName>ppt_x</p:attrName>
                                        </p:attrNameLst>
                                      </p:cBhvr>
                                      <p:tavLst>
                                        <p:tav tm="0">
                                          <p:val>
                                            <p:strVal val="#ppt_x"/>
                                          </p:val>
                                        </p:tav>
                                        <p:tav tm="100000">
                                          <p:val>
                                            <p:strVal val="#ppt_x"/>
                                          </p:val>
                                        </p:tav>
                                      </p:tavLst>
                                    </p:anim>
                                    <p:anim calcmode="lin" valueType="num">
                                      <p:cBhvr>
                                        <p:cTn id="158" dur="1000" fill="hold"/>
                                        <p:tgtEl>
                                          <p:spTgt spid="28"/>
                                        </p:tgtEl>
                                        <p:attrNameLst>
                                          <p:attrName>ppt_y</p:attrName>
                                        </p:attrNameLst>
                                      </p:cBhvr>
                                      <p:tavLst>
                                        <p:tav tm="0">
                                          <p:val>
                                            <p:strVal val="#ppt_y+.1"/>
                                          </p:val>
                                        </p:tav>
                                        <p:tav tm="100000">
                                          <p:val>
                                            <p:strVal val="#ppt_y"/>
                                          </p:val>
                                        </p:tav>
                                      </p:tavLst>
                                    </p:anim>
                                  </p:childTnLst>
                                </p:cTn>
                              </p:par>
                              <p:par>
                                <p:cTn id="159" presetID="42" presetClass="entr" presetSubtype="0" fill="hold" grpId="0" nodeType="withEffect">
                                  <p:stCondLst>
                                    <p:cond delay="0"/>
                                  </p:stCondLst>
                                  <p:childTnLst>
                                    <p:set>
                                      <p:cBhvr>
                                        <p:cTn id="160" dur="1" fill="hold">
                                          <p:stCondLst>
                                            <p:cond delay="0"/>
                                          </p:stCondLst>
                                        </p:cTn>
                                        <p:tgtEl>
                                          <p:spTgt spid="57"/>
                                        </p:tgtEl>
                                        <p:attrNameLst>
                                          <p:attrName>style.visibility</p:attrName>
                                        </p:attrNameLst>
                                      </p:cBhvr>
                                      <p:to>
                                        <p:strVal val="visible"/>
                                      </p:to>
                                    </p:set>
                                    <p:animEffect transition="in" filter="fade">
                                      <p:cBhvr>
                                        <p:cTn id="161" dur="1000"/>
                                        <p:tgtEl>
                                          <p:spTgt spid="57"/>
                                        </p:tgtEl>
                                      </p:cBhvr>
                                    </p:animEffect>
                                    <p:anim calcmode="lin" valueType="num">
                                      <p:cBhvr>
                                        <p:cTn id="162" dur="1000" fill="hold"/>
                                        <p:tgtEl>
                                          <p:spTgt spid="57"/>
                                        </p:tgtEl>
                                        <p:attrNameLst>
                                          <p:attrName>ppt_x</p:attrName>
                                        </p:attrNameLst>
                                      </p:cBhvr>
                                      <p:tavLst>
                                        <p:tav tm="0">
                                          <p:val>
                                            <p:strVal val="#ppt_x"/>
                                          </p:val>
                                        </p:tav>
                                        <p:tav tm="100000">
                                          <p:val>
                                            <p:strVal val="#ppt_x"/>
                                          </p:val>
                                        </p:tav>
                                      </p:tavLst>
                                    </p:anim>
                                    <p:anim calcmode="lin" valueType="num">
                                      <p:cBhvr>
                                        <p:cTn id="163" dur="1000" fill="hold"/>
                                        <p:tgtEl>
                                          <p:spTgt spid="57"/>
                                        </p:tgtEl>
                                        <p:attrNameLst>
                                          <p:attrName>ppt_y</p:attrName>
                                        </p:attrNameLst>
                                      </p:cBhvr>
                                      <p:tavLst>
                                        <p:tav tm="0">
                                          <p:val>
                                            <p:strVal val="#ppt_y+.1"/>
                                          </p:val>
                                        </p:tav>
                                        <p:tav tm="100000">
                                          <p:val>
                                            <p:strVal val="#ppt_y"/>
                                          </p:val>
                                        </p:tav>
                                      </p:tavLst>
                                    </p:anim>
                                  </p:childTnLst>
                                </p:cTn>
                              </p:par>
                              <p:par>
                                <p:cTn id="164" presetID="42" presetClass="entr" presetSubtype="0" fill="hold" nodeType="withEffect">
                                  <p:stCondLst>
                                    <p:cond delay="0"/>
                                  </p:stCondLst>
                                  <p:childTnLst>
                                    <p:set>
                                      <p:cBhvr>
                                        <p:cTn id="165" dur="1" fill="hold">
                                          <p:stCondLst>
                                            <p:cond delay="0"/>
                                          </p:stCondLst>
                                        </p:cTn>
                                        <p:tgtEl>
                                          <p:spTgt spid="53"/>
                                        </p:tgtEl>
                                        <p:attrNameLst>
                                          <p:attrName>style.visibility</p:attrName>
                                        </p:attrNameLst>
                                      </p:cBhvr>
                                      <p:to>
                                        <p:strVal val="visible"/>
                                      </p:to>
                                    </p:set>
                                    <p:animEffect transition="in" filter="fade">
                                      <p:cBhvr>
                                        <p:cTn id="166" dur="1000"/>
                                        <p:tgtEl>
                                          <p:spTgt spid="53"/>
                                        </p:tgtEl>
                                      </p:cBhvr>
                                    </p:animEffect>
                                    <p:anim calcmode="lin" valueType="num">
                                      <p:cBhvr>
                                        <p:cTn id="167" dur="1000" fill="hold"/>
                                        <p:tgtEl>
                                          <p:spTgt spid="53"/>
                                        </p:tgtEl>
                                        <p:attrNameLst>
                                          <p:attrName>ppt_x</p:attrName>
                                        </p:attrNameLst>
                                      </p:cBhvr>
                                      <p:tavLst>
                                        <p:tav tm="0">
                                          <p:val>
                                            <p:strVal val="#ppt_x"/>
                                          </p:val>
                                        </p:tav>
                                        <p:tav tm="100000">
                                          <p:val>
                                            <p:strVal val="#ppt_x"/>
                                          </p:val>
                                        </p:tav>
                                      </p:tavLst>
                                    </p:anim>
                                    <p:anim calcmode="lin" valueType="num">
                                      <p:cBhvr>
                                        <p:cTn id="168" dur="1000" fill="hold"/>
                                        <p:tgtEl>
                                          <p:spTgt spid="53"/>
                                        </p:tgtEl>
                                        <p:attrNameLst>
                                          <p:attrName>ppt_y</p:attrName>
                                        </p:attrNameLst>
                                      </p:cBhvr>
                                      <p:tavLst>
                                        <p:tav tm="0">
                                          <p:val>
                                            <p:strVal val="#ppt_y+.1"/>
                                          </p:val>
                                        </p:tav>
                                        <p:tav tm="100000">
                                          <p:val>
                                            <p:strVal val="#ppt_y"/>
                                          </p:val>
                                        </p:tav>
                                      </p:tavLst>
                                    </p:anim>
                                  </p:childTnLst>
                                </p:cTn>
                              </p:par>
                              <p:par>
                                <p:cTn id="169" presetID="42" presetClass="entr" presetSubtype="0" fill="hold" grpId="0" nodeType="withEffect">
                                  <p:stCondLst>
                                    <p:cond delay="0"/>
                                  </p:stCondLst>
                                  <p:childTnLst>
                                    <p:set>
                                      <p:cBhvr>
                                        <p:cTn id="170" dur="1" fill="hold">
                                          <p:stCondLst>
                                            <p:cond delay="0"/>
                                          </p:stCondLst>
                                        </p:cTn>
                                        <p:tgtEl>
                                          <p:spTgt spid="54"/>
                                        </p:tgtEl>
                                        <p:attrNameLst>
                                          <p:attrName>style.visibility</p:attrName>
                                        </p:attrNameLst>
                                      </p:cBhvr>
                                      <p:to>
                                        <p:strVal val="visible"/>
                                      </p:to>
                                    </p:set>
                                    <p:animEffect transition="in" filter="fade">
                                      <p:cBhvr>
                                        <p:cTn id="171" dur="1000"/>
                                        <p:tgtEl>
                                          <p:spTgt spid="54"/>
                                        </p:tgtEl>
                                      </p:cBhvr>
                                    </p:animEffect>
                                    <p:anim calcmode="lin" valueType="num">
                                      <p:cBhvr>
                                        <p:cTn id="172" dur="1000" fill="hold"/>
                                        <p:tgtEl>
                                          <p:spTgt spid="54"/>
                                        </p:tgtEl>
                                        <p:attrNameLst>
                                          <p:attrName>ppt_x</p:attrName>
                                        </p:attrNameLst>
                                      </p:cBhvr>
                                      <p:tavLst>
                                        <p:tav tm="0">
                                          <p:val>
                                            <p:strVal val="#ppt_x"/>
                                          </p:val>
                                        </p:tav>
                                        <p:tav tm="100000">
                                          <p:val>
                                            <p:strVal val="#ppt_x"/>
                                          </p:val>
                                        </p:tav>
                                      </p:tavLst>
                                    </p:anim>
                                    <p:anim calcmode="lin" valueType="num">
                                      <p:cBhvr>
                                        <p:cTn id="173" dur="1000" fill="hold"/>
                                        <p:tgtEl>
                                          <p:spTgt spid="54"/>
                                        </p:tgtEl>
                                        <p:attrNameLst>
                                          <p:attrName>ppt_y</p:attrName>
                                        </p:attrNameLst>
                                      </p:cBhvr>
                                      <p:tavLst>
                                        <p:tav tm="0">
                                          <p:val>
                                            <p:strVal val="#ppt_y+.1"/>
                                          </p:val>
                                        </p:tav>
                                        <p:tav tm="100000">
                                          <p:val>
                                            <p:strVal val="#ppt_y"/>
                                          </p:val>
                                        </p:tav>
                                      </p:tavLst>
                                    </p:anim>
                                  </p:childTnLst>
                                </p:cTn>
                              </p:par>
                              <p:par>
                                <p:cTn id="174" presetID="42" presetClass="entr" presetSubtype="0" fill="hold" grpId="0" nodeType="withEffect">
                                  <p:stCondLst>
                                    <p:cond delay="0"/>
                                  </p:stCondLst>
                                  <p:childTnLst>
                                    <p:set>
                                      <p:cBhvr>
                                        <p:cTn id="175" dur="1" fill="hold">
                                          <p:stCondLst>
                                            <p:cond delay="0"/>
                                          </p:stCondLst>
                                        </p:cTn>
                                        <p:tgtEl>
                                          <p:spTgt spid="55"/>
                                        </p:tgtEl>
                                        <p:attrNameLst>
                                          <p:attrName>style.visibility</p:attrName>
                                        </p:attrNameLst>
                                      </p:cBhvr>
                                      <p:to>
                                        <p:strVal val="visible"/>
                                      </p:to>
                                    </p:set>
                                    <p:animEffect transition="in" filter="fade">
                                      <p:cBhvr>
                                        <p:cTn id="176" dur="1000"/>
                                        <p:tgtEl>
                                          <p:spTgt spid="55"/>
                                        </p:tgtEl>
                                      </p:cBhvr>
                                    </p:animEffect>
                                    <p:anim calcmode="lin" valueType="num">
                                      <p:cBhvr>
                                        <p:cTn id="177" dur="1000" fill="hold"/>
                                        <p:tgtEl>
                                          <p:spTgt spid="55"/>
                                        </p:tgtEl>
                                        <p:attrNameLst>
                                          <p:attrName>ppt_x</p:attrName>
                                        </p:attrNameLst>
                                      </p:cBhvr>
                                      <p:tavLst>
                                        <p:tav tm="0">
                                          <p:val>
                                            <p:strVal val="#ppt_x"/>
                                          </p:val>
                                        </p:tav>
                                        <p:tav tm="100000">
                                          <p:val>
                                            <p:strVal val="#ppt_x"/>
                                          </p:val>
                                        </p:tav>
                                      </p:tavLst>
                                    </p:anim>
                                    <p:anim calcmode="lin" valueType="num">
                                      <p:cBhvr>
                                        <p:cTn id="178" dur="1000" fill="hold"/>
                                        <p:tgtEl>
                                          <p:spTgt spid="55"/>
                                        </p:tgtEl>
                                        <p:attrNameLst>
                                          <p:attrName>ppt_y</p:attrName>
                                        </p:attrNameLst>
                                      </p:cBhvr>
                                      <p:tavLst>
                                        <p:tav tm="0">
                                          <p:val>
                                            <p:strVal val="#ppt_y+.1"/>
                                          </p:val>
                                        </p:tav>
                                        <p:tav tm="100000">
                                          <p:val>
                                            <p:strVal val="#ppt_y"/>
                                          </p:val>
                                        </p:tav>
                                      </p:tavLst>
                                    </p:anim>
                                  </p:childTnLst>
                                </p:cTn>
                              </p:par>
                              <p:par>
                                <p:cTn id="179" presetID="42" presetClass="entr" presetSubtype="0" fill="hold" grpId="0" nodeType="withEffect">
                                  <p:stCondLst>
                                    <p:cond delay="0"/>
                                  </p:stCondLst>
                                  <p:childTnLst>
                                    <p:set>
                                      <p:cBhvr>
                                        <p:cTn id="180" dur="1" fill="hold">
                                          <p:stCondLst>
                                            <p:cond delay="0"/>
                                          </p:stCondLst>
                                        </p:cTn>
                                        <p:tgtEl>
                                          <p:spTgt spid="56"/>
                                        </p:tgtEl>
                                        <p:attrNameLst>
                                          <p:attrName>style.visibility</p:attrName>
                                        </p:attrNameLst>
                                      </p:cBhvr>
                                      <p:to>
                                        <p:strVal val="visible"/>
                                      </p:to>
                                    </p:set>
                                    <p:animEffect transition="in" filter="fade">
                                      <p:cBhvr>
                                        <p:cTn id="181" dur="1000"/>
                                        <p:tgtEl>
                                          <p:spTgt spid="56"/>
                                        </p:tgtEl>
                                      </p:cBhvr>
                                    </p:animEffect>
                                    <p:anim calcmode="lin" valueType="num">
                                      <p:cBhvr>
                                        <p:cTn id="182" dur="1000" fill="hold"/>
                                        <p:tgtEl>
                                          <p:spTgt spid="56"/>
                                        </p:tgtEl>
                                        <p:attrNameLst>
                                          <p:attrName>ppt_x</p:attrName>
                                        </p:attrNameLst>
                                      </p:cBhvr>
                                      <p:tavLst>
                                        <p:tav tm="0">
                                          <p:val>
                                            <p:strVal val="#ppt_x"/>
                                          </p:val>
                                        </p:tav>
                                        <p:tav tm="100000">
                                          <p:val>
                                            <p:strVal val="#ppt_x"/>
                                          </p:val>
                                        </p:tav>
                                      </p:tavLst>
                                    </p:anim>
                                    <p:anim calcmode="lin" valueType="num">
                                      <p:cBhvr>
                                        <p:cTn id="183" dur="1000" fill="hold"/>
                                        <p:tgtEl>
                                          <p:spTgt spid="56"/>
                                        </p:tgtEl>
                                        <p:attrNameLst>
                                          <p:attrName>ppt_y</p:attrName>
                                        </p:attrNameLst>
                                      </p:cBhvr>
                                      <p:tavLst>
                                        <p:tav tm="0">
                                          <p:val>
                                            <p:strVal val="#ppt_y+.1"/>
                                          </p:val>
                                        </p:tav>
                                        <p:tav tm="100000">
                                          <p:val>
                                            <p:strVal val="#ppt_y"/>
                                          </p:val>
                                        </p:tav>
                                      </p:tavLst>
                                    </p:anim>
                                  </p:childTnLst>
                                </p:cTn>
                              </p:par>
                              <p:par>
                                <p:cTn id="184" presetID="42" presetClass="entr" presetSubtype="0" fill="hold" grpId="0" nodeType="withEffect">
                                  <p:stCondLst>
                                    <p:cond delay="0"/>
                                  </p:stCondLst>
                                  <p:childTnLst>
                                    <p:set>
                                      <p:cBhvr>
                                        <p:cTn id="185" dur="1" fill="hold">
                                          <p:stCondLst>
                                            <p:cond delay="0"/>
                                          </p:stCondLst>
                                        </p:cTn>
                                        <p:tgtEl>
                                          <p:spTgt spid="61"/>
                                        </p:tgtEl>
                                        <p:attrNameLst>
                                          <p:attrName>style.visibility</p:attrName>
                                        </p:attrNameLst>
                                      </p:cBhvr>
                                      <p:to>
                                        <p:strVal val="visible"/>
                                      </p:to>
                                    </p:set>
                                    <p:animEffect transition="in" filter="fade">
                                      <p:cBhvr>
                                        <p:cTn id="186" dur="1000"/>
                                        <p:tgtEl>
                                          <p:spTgt spid="61"/>
                                        </p:tgtEl>
                                      </p:cBhvr>
                                    </p:animEffect>
                                    <p:anim calcmode="lin" valueType="num">
                                      <p:cBhvr>
                                        <p:cTn id="187" dur="1000" fill="hold"/>
                                        <p:tgtEl>
                                          <p:spTgt spid="61"/>
                                        </p:tgtEl>
                                        <p:attrNameLst>
                                          <p:attrName>ppt_x</p:attrName>
                                        </p:attrNameLst>
                                      </p:cBhvr>
                                      <p:tavLst>
                                        <p:tav tm="0">
                                          <p:val>
                                            <p:strVal val="#ppt_x"/>
                                          </p:val>
                                        </p:tav>
                                        <p:tav tm="100000">
                                          <p:val>
                                            <p:strVal val="#ppt_x"/>
                                          </p:val>
                                        </p:tav>
                                      </p:tavLst>
                                    </p:anim>
                                    <p:anim calcmode="lin" valueType="num">
                                      <p:cBhvr>
                                        <p:cTn id="188" dur="1000" fill="hold"/>
                                        <p:tgtEl>
                                          <p:spTgt spid="61"/>
                                        </p:tgtEl>
                                        <p:attrNameLst>
                                          <p:attrName>ppt_y</p:attrName>
                                        </p:attrNameLst>
                                      </p:cBhvr>
                                      <p:tavLst>
                                        <p:tav tm="0">
                                          <p:val>
                                            <p:strVal val="#ppt_y+.1"/>
                                          </p:val>
                                        </p:tav>
                                        <p:tav tm="100000">
                                          <p:val>
                                            <p:strVal val="#ppt_y"/>
                                          </p:val>
                                        </p:tav>
                                      </p:tavLst>
                                    </p:anim>
                                  </p:childTnLst>
                                </p:cTn>
                              </p:par>
                              <p:par>
                                <p:cTn id="189" presetID="42" presetClass="entr" presetSubtype="0" fill="hold" grpId="0" nodeType="withEffect">
                                  <p:stCondLst>
                                    <p:cond delay="0"/>
                                  </p:stCondLst>
                                  <p:childTnLst>
                                    <p:set>
                                      <p:cBhvr>
                                        <p:cTn id="190" dur="1" fill="hold">
                                          <p:stCondLst>
                                            <p:cond delay="0"/>
                                          </p:stCondLst>
                                        </p:cTn>
                                        <p:tgtEl>
                                          <p:spTgt spid="62"/>
                                        </p:tgtEl>
                                        <p:attrNameLst>
                                          <p:attrName>style.visibility</p:attrName>
                                        </p:attrNameLst>
                                      </p:cBhvr>
                                      <p:to>
                                        <p:strVal val="visible"/>
                                      </p:to>
                                    </p:set>
                                    <p:animEffect transition="in" filter="fade">
                                      <p:cBhvr>
                                        <p:cTn id="191" dur="1000"/>
                                        <p:tgtEl>
                                          <p:spTgt spid="62"/>
                                        </p:tgtEl>
                                      </p:cBhvr>
                                    </p:animEffect>
                                    <p:anim calcmode="lin" valueType="num">
                                      <p:cBhvr>
                                        <p:cTn id="192" dur="1000" fill="hold"/>
                                        <p:tgtEl>
                                          <p:spTgt spid="62"/>
                                        </p:tgtEl>
                                        <p:attrNameLst>
                                          <p:attrName>ppt_x</p:attrName>
                                        </p:attrNameLst>
                                      </p:cBhvr>
                                      <p:tavLst>
                                        <p:tav tm="0">
                                          <p:val>
                                            <p:strVal val="#ppt_x"/>
                                          </p:val>
                                        </p:tav>
                                        <p:tav tm="100000">
                                          <p:val>
                                            <p:strVal val="#ppt_x"/>
                                          </p:val>
                                        </p:tav>
                                      </p:tavLst>
                                    </p:anim>
                                    <p:anim calcmode="lin" valueType="num">
                                      <p:cBhvr>
                                        <p:cTn id="193" dur="1000" fill="hold"/>
                                        <p:tgtEl>
                                          <p:spTgt spid="62"/>
                                        </p:tgtEl>
                                        <p:attrNameLst>
                                          <p:attrName>ppt_y</p:attrName>
                                        </p:attrNameLst>
                                      </p:cBhvr>
                                      <p:tavLst>
                                        <p:tav tm="0">
                                          <p:val>
                                            <p:strVal val="#ppt_y+.1"/>
                                          </p:val>
                                        </p:tav>
                                        <p:tav tm="100000">
                                          <p:val>
                                            <p:strVal val="#ppt_y"/>
                                          </p:val>
                                        </p:tav>
                                      </p:tavLst>
                                    </p:anim>
                                  </p:childTnLst>
                                </p:cTn>
                              </p:par>
                              <p:par>
                                <p:cTn id="194" presetID="42" presetClass="entr" presetSubtype="0" fill="hold" grpId="0" nodeType="withEffect">
                                  <p:stCondLst>
                                    <p:cond delay="0"/>
                                  </p:stCondLst>
                                  <p:childTnLst>
                                    <p:set>
                                      <p:cBhvr>
                                        <p:cTn id="195" dur="1" fill="hold">
                                          <p:stCondLst>
                                            <p:cond delay="0"/>
                                          </p:stCondLst>
                                        </p:cTn>
                                        <p:tgtEl>
                                          <p:spTgt spid="60"/>
                                        </p:tgtEl>
                                        <p:attrNameLst>
                                          <p:attrName>style.visibility</p:attrName>
                                        </p:attrNameLst>
                                      </p:cBhvr>
                                      <p:to>
                                        <p:strVal val="visible"/>
                                      </p:to>
                                    </p:set>
                                    <p:animEffect transition="in" filter="fade">
                                      <p:cBhvr>
                                        <p:cTn id="196" dur="1000"/>
                                        <p:tgtEl>
                                          <p:spTgt spid="60"/>
                                        </p:tgtEl>
                                      </p:cBhvr>
                                    </p:animEffect>
                                    <p:anim calcmode="lin" valueType="num">
                                      <p:cBhvr>
                                        <p:cTn id="197" dur="1000" fill="hold"/>
                                        <p:tgtEl>
                                          <p:spTgt spid="60"/>
                                        </p:tgtEl>
                                        <p:attrNameLst>
                                          <p:attrName>ppt_x</p:attrName>
                                        </p:attrNameLst>
                                      </p:cBhvr>
                                      <p:tavLst>
                                        <p:tav tm="0">
                                          <p:val>
                                            <p:strVal val="#ppt_x"/>
                                          </p:val>
                                        </p:tav>
                                        <p:tav tm="100000">
                                          <p:val>
                                            <p:strVal val="#ppt_x"/>
                                          </p:val>
                                        </p:tav>
                                      </p:tavLst>
                                    </p:anim>
                                    <p:anim calcmode="lin" valueType="num">
                                      <p:cBhvr>
                                        <p:cTn id="198" dur="1000" fill="hold"/>
                                        <p:tgtEl>
                                          <p:spTgt spid="60"/>
                                        </p:tgtEl>
                                        <p:attrNameLst>
                                          <p:attrName>ppt_y</p:attrName>
                                        </p:attrNameLst>
                                      </p:cBhvr>
                                      <p:tavLst>
                                        <p:tav tm="0">
                                          <p:val>
                                            <p:strVal val="#ppt_y+.1"/>
                                          </p:val>
                                        </p:tav>
                                        <p:tav tm="100000">
                                          <p:val>
                                            <p:strVal val="#ppt_y"/>
                                          </p:val>
                                        </p:tav>
                                      </p:tavLst>
                                    </p:anim>
                                  </p:childTnLst>
                                </p:cTn>
                              </p:par>
                              <p:par>
                                <p:cTn id="199" presetID="42" presetClass="entr" presetSubtype="0" fill="hold" grpId="0" nodeType="withEffect">
                                  <p:stCondLst>
                                    <p:cond delay="0"/>
                                  </p:stCondLst>
                                  <p:childTnLst>
                                    <p:set>
                                      <p:cBhvr>
                                        <p:cTn id="200" dur="1" fill="hold">
                                          <p:stCondLst>
                                            <p:cond delay="0"/>
                                          </p:stCondLst>
                                        </p:cTn>
                                        <p:tgtEl>
                                          <p:spTgt spid="59"/>
                                        </p:tgtEl>
                                        <p:attrNameLst>
                                          <p:attrName>style.visibility</p:attrName>
                                        </p:attrNameLst>
                                      </p:cBhvr>
                                      <p:to>
                                        <p:strVal val="visible"/>
                                      </p:to>
                                    </p:set>
                                    <p:animEffect transition="in" filter="fade">
                                      <p:cBhvr>
                                        <p:cTn id="201" dur="1000"/>
                                        <p:tgtEl>
                                          <p:spTgt spid="59"/>
                                        </p:tgtEl>
                                      </p:cBhvr>
                                    </p:animEffect>
                                    <p:anim calcmode="lin" valueType="num">
                                      <p:cBhvr>
                                        <p:cTn id="202" dur="1000" fill="hold"/>
                                        <p:tgtEl>
                                          <p:spTgt spid="59"/>
                                        </p:tgtEl>
                                        <p:attrNameLst>
                                          <p:attrName>ppt_x</p:attrName>
                                        </p:attrNameLst>
                                      </p:cBhvr>
                                      <p:tavLst>
                                        <p:tav tm="0">
                                          <p:val>
                                            <p:strVal val="#ppt_x"/>
                                          </p:val>
                                        </p:tav>
                                        <p:tav tm="100000">
                                          <p:val>
                                            <p:strVal val="#ppt_x"/>
                                          </p:val>
                                        </p:tav>
                                      </p:tavLst>
                                    </p:anim>
                                    <p:anim calcmode="lin" valueType="num">
                                      <p:cBhvr>
                                        <p:cTn id="203" dur="1000" fill="hold"/>
                                        <p:tgtEl>
                                          <p:spTgt spid="59"/>
                                        </p:tgtEl>
                                        <p:attrNameLst>
                                          <p:attrName>ppt_y</p:attrName>
                                        </p:attrNameLst>
                                      </p:cBhvr>
                                      <p:tavLst>
                                        <p:tav tm="0">
                                          <p:val>
                                            <p:strVal val="#ppt_y+.1"/>
                                          </p:val>
                                        </p:tav>
                                        <p:tav tm="100000">
                                          <p:val>
                                            <p:strVal val="#ppt_y"/>
                                          </p:val>
                                        </p:tav>
                                      </p:tavLst>
                                    </p:anim>
                                  </p:childTnLst>
                                </p:cTn>
                              </p:par>
                              <p:par>
                                <p:cTn id="204" presetID="42" presetClass="entr" presetSubtype="0" fill="hold" grpId="0" nodeType="withEffect">
                                  <p:stCondLst>
                                    <p:cond delay="0"/>
                                  </p:stCondLst>
                                  <p:childTnLst>
                                    <p:set>
                                      <p:cBhvr>
                                        <p:cTn id="205" dur="1" fill="hold">
                                          <p:stCondLst>
                                            <p:cond delay="0"/>
                                          </p:stCondLst>
                                        </p:cTn>
                                        <p:tgtEl>
                                          <p:spTgt spid="58"/>
                                        </p:tgtEl>
                                        <p:attrNameLst>
                                          <p:attrName>style.visibility</p:attrName>
                                        </p:attrNameLst>
                                      </p:cBhvr>
                                      <p:to>
                                        <p:strVal val="visible"/>
                                      </p:to>
                                    </p:set>
                                    <p:animEffect transition="in" filter="fade">
                                      <p:cBhvr>
                                        <p:cTn id="206" dur="1000"/>
                                        <p:tgtEl>
                                          <p:spTgt spid="58"/>
                                        </p:tgtEl>
                                      </p:cBhvr>
                                    </p:animEffect>
                                    <p:anim calcmode="lin" valueType="num">
                                      <p:cBhvr>
                                        <p:cTn id="207" dur="1000" fill="hold"/>
                                        <p:tgtEl>
                                          <p:spTgt spid="58"/>
                                        </p:tgtEl>
                                        <p:attrNameLst>
                                          <p:attrName>ppt_x</p:attrName>
                                        </p:attrNameLst>
                                      </p:cBhvr>
                                      <p:tavLst>
                                        <p:tav tm="0">
                                          <p:val>
                                            <p:strVal val="#ppt_x"/>
                                          </p:val>
                                        </p:tav>
                                        <p:tav tm="100000">
                                          <p:val>
                                            <p:strVal val="#ppt_x"/>
                                          </p:val>
                                        </p:tav>
                                      </p:tavLst>
                                    </p:anim>
                                    <p:anim calcmode="lin" valueType="num">
                                      <p:cBhvr>
                                        <p:cTn id="208" dur="1000" fill="hold"/>
                                        <p:tgtEl>
                                          <p:spTgt spid="5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P spid="17" grpId="0" animBg="1"/>
      <p:bldP spid="7" grpId="0" animBg="1"/>
      <p:bldP spid="10" grpId="0"/>
      <p:bldP spid="16" grpId="0" animBg="1"/>
      <p:bldP spid="18" grpId="0"/>
      <p:bldP spid="25" grpId="0"/>
      <p:bldP spid="28" grpId="0" animBg="1"/>
      <p:bldP spid="29" grpId="0" animBg="1"/>
      <p:bldP spid="31" grpId="0" animBg="1"/>
      <p:bldP spid="32" grpId="0"/>
      <p:bldP spid="33" grpId="0"/>
      <p:bldP spid="34" grpId="0" animBg="1"/>
      <p:bldP spid="37" grpId="0" animBg="1"/>
      <p:bldP spid="38" grpId="0" animBg="1"/>
      <p:bldP spid="39" grpId="0"/>
      <p:bldP spid="41" grpId="0" animBg="1"/>
      <p:bldP spid="42" grpId="0" animBg="1"/>
      <p:bldP spid="43" grpId="0"/>
      <p:bldP spid="44" grpId="0"/>
      <p:bldP spid="45" grpId="0"/>
      <p:bldP spid="46" grpId="0"/>
      <p:bldP spid="47" grpId="0"/>
      <p:bldP spid="48" grpId="0" animBg="1"/>
      <p:bldP spid="49" grpId="0" animBg="1"/>
      <p:bldP spid="50" grpId="0" animBg="1"/>
      <p:bldP spid="51" grpId="0"/>
      <p:bldP spid="52" grpId="0"/>
      <p:bldP spid="54" grpId="0" animBg="1"/>
      <p:bldP spid="55" grpId="0"/>
      <p:bldP spid="56" grpId="0"/>
      <p:bldP spid="57" grpId="0" animBg="1"/>
      <p:bldP spid="58" grpId="0" animBg="1"/>
      <p:bldP spid="59" grpId="0" animBg="1"/>
      <p:bldP spid="60" grpId="0"/>
      <p:bldP spid="61" grpId="0" animBg="1"/>
      <p:bldP spid="62" grpId="0"/>
    </p:bldLst>
  </p:timing>
</p:sld>
</file>

<file path=ppt/slides/slide4.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2191695" cy="502920"/>
          </a:xfrm>
          <a:prstGeom prst="rect">
            <a:avLst/>
          </a:prstGeom>
          <a:solidFill>
            <a:srgbClr val="12344A"/>
          </a:solidFill>
          <a:ln w="12700">
            <a:solidFill>
              <a:srgbClr val="12344A"/>
            </a:solidFill>
            <a:prstDash val="solid"/>
          </a:ln>
        </p:spPr>
      </p:sp>
      <p:sp>
        <p:nvSpPr>
          <p:cNvPr id="3" name="Text 1"/>
          <p:cNvSpPr/>
          <p:nvPr/>
        </p:nvSpPr>
        <p:spPr>
          <a:xfrm>
            <a:off x="411480" y="118872"/>
            <a:ext cx="7315200" cy="219456"/>
          </a:xfrm>
          <a:prstGeom prst="rect">
            <a:avLst/>
          </a:prstGeom>
          <a:noFill/>
          <a:ln/>
        </p:spPr>
        <p:txBody>
          <a:bodyPr wrap="square" rtlCol="0" anchor="ctr"/>
          <a:lstStyle/>
          <a:p>
            <a:pPr marL="0" indent="0">
              <a:buNone/>
            </a:pPr>
            <a:r>
              <a:rPr lang="en-US" sz="2400" b="1" dirty="0">
                <a:solidFill>
                  <a:srgbClr val="FFFFFF"/>
                </a:solidFill>
                <a:latin typeface="Arial" panose="020B0604020202020204" pitchFamily="34" charset="0"/>
                <a:ea typeface="Aptos Display" pitchFamily="34" charset="-122"/>
                <a:cs typeface="Arial" panose="020B0604020202020204" pitchFamily="34" charset="0"/>
              </a:rPr>
              <a:t>Business model and USP</a:t>
            </a:r>
            <a:endParaRPr lang="en-US" sz="2400" dirty="0">
              <a:latin typeface="Arial" panose="020B0604020202020204" pitchFamily="34" charset="0"/>
              <a:cs typeface="Arial" panose="020B0604020202020204" pitchFamily="34" charset="0"/>
            </a:endParaRPr>
          </a:p>
        </p:txBody>
      </p:sp>
      <p:sp>
        <p:nvSpPr>
          <p:cNvPr id="5" name="Shape 3"/>
          <p:cNvSpPr/>
          <p:nvPr/>
        </p:nvSpPr>
        <p:spPr>
          <a:xfrm>
            <a:off x="502920" y="676656"/>
            <a:ext cx="11155680" cy="0"/>
          </a:xfrm>
          <a:prstGeom prst="line">
            <a:avLst/>
          </a:prstGeom>
          <a:noFill/>
          <a:ln w="12700">
            <a:solidFill>
              <a:srgbClr val="C89B3C"/>
            </a:solidFill>
            <a:prstDash val="solid"/>
          </a:ln>
        </p:spPr>
      </p:sp>
      <p:sp>
        <p:nvSpPr>
          <p:cNvPr id="6" name="Text 4"/>
          <p:cNvSpPr/>
          <p:nvPr/>
        </p:nvSpPr>
        <p:spPr>
          <a:xfrm>
            <a:off x="640080" y="914400"/>
            <a:ext cx="10972800" cy="777240"/>
          </a:xfrm>
          <a:prstGeom prst="rect">
            <a:avLst/>
          </a:prstGeom>
          <a:noFill/>
          <a:ln/>
        </p:spPr>
        <p:txBody>
          <a:bodyPr wrap="square" rtlCol="0" anchor="ctr"/>
          <a:lstStyle/>
          <a:p>
            <a:pPr marL="0" indent="0">
              <a:buNone/>
            </a:pPr>
            <a:r>
              <a:rPr lang="en-US" sz="1800" dirty="0">
                <a:solidFill>
                  <a:srgbClr val="1F2937"/>
                </a:solidFill>
                <a:latin typeface="Arial" panose="020B0604020202020204" pitchFamily="34" charset="0"/>
                <a:cs typeface="Arial" panose="020B0604020202020204" pitchFamily="34" charset="0"/>
              </a:rPr>
              <a:t>Revenue comes from curated jewellery collections sold as single items and coordinated bundles, supported by assisted-selling services that raise conversion and average order value; this fits a service-led differentiation strategy (Johnson </a:t>
            </a:r>
            <a:r>
              <a:rPr lang="en-US" sz="1800" i="1" dirty="0">
                <a:solidFill>
                  <a:srgbClr val="1F2937"/>
                </a:solidFill>
                <a:latin typeface="Arial" panose="020B0604020202020204" pitchFamily="34" charset="0"/>
                <a:cs typeface="Arial" panose="020B0604020202020204" pitchFamily="34" charset="0"/>
              </a:rPr>
              <a:t>et al</a:t>
            </a:r>
            <a:r>
              <a:rPr lang="en-US" sz="1800" dirty="0">
                <a:solidFill>
                  <a:srgbClr val="1F2937"/>
                </a:solidFill>
                <a:latin typeface="Arial" panose="020B0604020202020204" pitchFamily="34" charset="0"/>
                <a:cs typeface="Arial" panose="020B0604020202020204" pitchFamily="34" charset="0"/>
              </a:rPr>
              <a:t>., 2017).</a:t>
            </a:r>
            <a:endParaRPr lang="en-US" sz="1800" dirty="0">
              <a:latin typeface="Arial" panose="020B0604020202020204" pitchFamily="34" charset="0"/>
              <a:cs typeface="Arial" panose="020B0604020202020204" pitchFamily="34" charset="0"/>
            </a:endParaRPr>
          </a:p>
        </p:txBody>
      </p:sp>
      <p:sp>
        <p:nvSpPr>
          <p:cNvPr id="7" name="Shape 5"/>
          <p:cNvSpPr/>
          <p:nvPr/>
        </p:nvSpPr>
        <p:spPr>
          <a:xfrm>
            <a:off x="315949" y="2898648"/>
            <a:ext cx="2514600" cy="2011680"/>
          </a:xfrm>
          <a:prstGeom prst="roundRect">
            <a:avLst>
              <a:gd name="adj" fmla="val 3636"/>
            </a:avLst>
          </a:prstGeom>
          <a:solidFill>
            <a:srgbClr val="EEF4FA"/>
          </a:solidFill>
          <a:ln w="12700">
            <a:solidFill>
              <a:srgbClr val="EEF4FA"/>
            </a:solidFill>
            <a:prstDash val="solid"/>
          </a:ln>
        </p:spPr>
      </p:sp>
      <p:sp>
        <p:nvSpPr>
          <p:cNvPr id="8" name="Text 6"/>
          <p:cNvSpPr/>
          <p:nvPr/>
        </p:nvSpPr>
        <p:spPr>
          <a:xfrm>
            <a:off x="462253" y="3008376"/>
            <a:ext cx="2240280" cy="182880"/>
          </a:xfrm>
          <a:prstGeom prst="rect">
            <a:avLst/>
          </a:prstGeom>
          <a:noFill/>
          <a:ln/>
        </p:spPr>
        <p:txBody>
          <a:bodyPr wrap="square" rtlCol="0" anchor="ctr"/>
          <a:lstStyle/>
          <a:p>
            <a:pPr marL="0" indent="0">
              <a:buNone/>
            </a:pPr>
            <a:r>
              <a:rPr lang="en-US" sz="1500" b="1" dirty="0">
                <a:solidFill>
                  <a:srgbClr val="12344A"/>
                </a:solidFill>
                <a:latin typeface="Arial" panose="020B0604020202020204" pitchFamily="34" charset="0"/>
                <a:cs typeface="Arial" panose="020B0604020202020204" pitchFamily="34" charset="0"/>
              </a:rPr>
              <a:t>Core ranges</a:t>
            </a:r>
            <a:endParaRPr lang="en-US" sz="1500" dirty="0">
              <a:latin typeface="Arial" panose="020B0604020202020204" pitchFamily="34" charset="0"/>
              <a:cs typeface="Arial" panose="020B0604020202020204" pitchFamily="34" charset="0"/>
            </a:endParaRPr>
          </a:p>
        </p:txBody>
      </p:sp>
      <p:sp>
        <p:nvSpPr>
          <p:cNvPr id="9" name="Text 7"/>
          <p:cNvSpPr/>
          <p:nvPr/>
        </p:nvSpPr>
        <p:spPr>
          <a:xfrm>
            <a:off x="462253" y="3282696"/>
            <a:ext cx="2240280" cy="1554480"/>
          </a:xfrm>
          <a:prstGeom prst="rect">
            <a:avLst/>
          </a:prstGeom>
          <a:noFill/>
          <a:ln/>
        </p:spPr>
        <p:txBody>
          <a:bodyPr wrap="square" rtlCol="0" anchor="ctr"/>
          <a:lstStyle/>
          <a:p>
            <a:pPr marL="0" indent="0">
              <a:buNone/>
            </a:pPr>
            <a:r>
              <a:rPr lang="en-US" sz="1250" dirty="0">
                <a:solidFill>
                  <a:srgbClr val="1F2937"/>
                </a:solidFill>
                <a:latin typeface="Arial" panose="020B0604020202020204" pitchFamily="34" charset="0"/>
                <a:cs typeface="Arial" panose="020B0604020202020204" pitchFamily="34" charset="0"/>
              </a:rPr>
              <a:t>Bridal sets</a:t>
            </a:r>
            <a:endParaRPr lang="en-US" sz="1250" dirty="0">
              <a:latin typeface="Arial" panose="020B0604020202020204" pitchFamily="34" charset="0"/>
              <a:cs typeface="Arial" panose="020B0604020202020204" pitchFamily="34" charset="0"/>
            </a:endParaRPr>
          </a:p>
          <a:p>
            <a:pPr marL="0" indent="0">
              <a:buNone/>
            </a:pPr>
            <a:r>
              <a:rPr lang="en-US" sz="1250" dirty="0">
                <a:solidFill>
                  <a:srgbClr val="1F2937"/>
                </a:solidFill>
                <a:latin typeface="Arial" panose="020B0604020202020204" pitchFamily="34" charset="0"/>
                <a:cs typeface="Arial" panose="020B0604020202020204" pitchFamily="34" charset="0"/>
              </a:rPr>
              <a:t>Occasion wear</a:t>
            </a:r>
            <a:endParaRPr lang="en-US" sz="1250" dirty="0">
              <a:latin typeface="Arial" panose="020B0604020202020204" pitchFamily="34" charset="0"/>
              <a:cs typeface="Arial" panose="020B0604020202020204" pitchFamily="34" charset="0"/>
            </a:endParaRPr>
          </a:p>
          <a:p>
            <a:pPr marL="0" indent="0">
              <a:buNone/>
            </a:pPr>
            <a:r>
              <a:rPr lang="en-US" sz="1250" dirty="0">
                <a:solidFill>
                  <a:srgbClr val="1F2937"/>
                </a:solidFill>
                <a:latin typeface="Arial" panose="020B0604020202020204" pitchFamily="34" charset="0"/>
                <a:cs typeface="Arial" panose="020B0604020202020204" pitchFamily="34" charset="0"/>
              </a:rPr>
              <a:t>Everyday lines</a:t>
            </a:r>
            <a:endParaRPr lang="en-US" sz="1250" dirty="0">
              <a:latin typeface="Arial" panose="020B0604020202020204" pitchFamily="34" charset="0"/>
              <a:cs typeface="Arial" panose="020B0604020202020204" pitchFamily="34" charset="0"/>
            </a:endParaRPr>
          </a:p>
          <a:p>
            <a:pPr marL="0" indent="0">
              <a:buNone/>
            </a:pPr>
            <a:r>
              <a:rPr lang="en-US" sz="1250" dirty="0">
                <a:solidFill>
                  <a:srgbClr val="1F2937"/>
                </a:solidFill>
                <a:latin typeface="Arial" panose="020B0604020202020204" pitchFamily="34" charset="0"/>
                <a:cs typeface="Arial" panose="020B0604020202020204" pitchFamily="34" charset="0"/>
              </a:rPr>
              <a:t>Gift-ready pieces</a:t>
            </a:r>
            <a:endParaRPr lang="en-US" sz="1250" dirty="0">
              <a:latin typeface="Arial" panose="020B0604020202020204" pitchFamily="34" charset="0"/>
              <a:cs typeface="Arial" panose="020B0604020202020204" pitchFamily="34" charset="0"/>
            </a:endParaRPr>
          </a:p>
        </p:txBody>
      </p:sp>
      <p:sp>
        <p:nvSpPr>
          <p:cNvPr id="10" name="Shape 8"/>
          <p:cNvSpPr/>
          <p:nvPr/>
        </p:nvSpPr>
        <p:spPr>
          <a:xfrm>
            <a:off x="2948458" y="2898648"/>
            <a:ext cx="2514600" cy="2011680"/>
          </a:xfrm>
          <a:prstGeom prst="roundRect">
            <a:avLst>
              <a:gd name="adj" fmla="val 3636"/>
            </a:avLst>
          </a:prstGeom>
          <a:solidFill>
            <a:srgbClr val="F9F3E7"/>
          </a:solidFill>
          <a:ln w="12700">
            <a:solidFill>
              <a:srgbClr val="F9F3E7"/>
            </a:solidFill>
            <a:prstDash val="solid"/>
          </a:ln>
        </p:spPr>
      </p:sp>
      <p:sp>
        <p:nvSpPr>
          <p:cNvPr id="11" name="Text 9"/>
          <p:cNvSpPr/>
          <p:nvPr/>
        </p:nvSpPr>
        <p:spPr>
          <a:xfrm>
            <a:off x="3114013" y="3008376"/>
            <a:ext cx="2240280" cy="182880"/>
          </a:xfrm>
          <a:prstGeom prst="rect">
            <a:avLst/>
          </a:prstGeom>
          <a:noFill/>
          <a:ln/>
        </p:spPr>
        <p:txBody>
          <a:bodyPr wrap="square" rtlCol="0" anchor="ctr"/>
          <a:lstStyle/>
          <a:p>
            <a:pPr marL="0" indent="0">
              <a:buNone/>
            </a:pPr>
            <a:r>
              <a:rPr lang="en-US" sz="1500" b="1" dirty="0">
                <a:solidFill>
                  <a:srgbClr val="12344A"/>
                </a:solidFill>
                <a:latin typeface="Arial" panose="020B0604020202020204" pitchFamily="34" charset="0"/>
                <a:cs typeface="Arial" panose="020B0604020202020204" pitchFamily="34" charset="0"/>
              </a:rPr>
              <a:t>Service layer</a:t>
            </a:r>
            <a:endParaRPr lang="en-US" sz="1500" dirty="0">
              <a:latin typeface="Arial" panose="020B0604020202020204" pitchFamily="34" charset="0"/>
              <a:cs typeface="Arial" panose="020B0604020202020204" pitchFamily="34" charset="0"/>
            </a:endParaRPr>
          </a:p>
        </p:txBody>
      </p:sp>
      <p:sp>
        <p:nvSpPr>
          <p:cNvPr id="12" name="Text 10"/>
          <p:cNvSpPr/>
          <p:nvPr/>
        </p:nvSpPr>
        <p:spPr>
          <a:xfrm>
            <a:off x="3114013" y="3282696"/>
            <a:ext cx="2240280" cy="1554480"/>
          </a:xfrm>
          <a:prstGeom prst="rect">
            <a:avLst/>
          </a:prstGeom>
          <a:noFill/>
          <a:ln/>
        </p:spPr>
        <p:txBody>
          <a:bodyPr wrap="square" rtlCol="0" anchor="ctr"/>
          <a:lstStyle/>
          <a:p>
            <a:pPr marL="0" indent="0">
              <a:buNone/>
            </a:pPr>
            <a:r>
              <a:rPr lang="en-US" sz="1250" dirty="0">
                <a:solidFill>
                  <a:srgbClr val="1F2937"/>
                </a:solidFill>
                <a:latin typeface="Arial" panose="020B0604020202020204" pitchFamily="34" charset="0"/>
                <a:cs typeface="Arial" panose="020B0604020202020204" pitchFamily="34" charset="0"/>
              </a:rPr>
              <a:t>Appointment-led styling</a:t>
            </a:r>
            <a:endParaRPr lang="en-US" sz="1250" dirty="0">
              <a:latin typeface="Arial" panose="020B0604020202020204" pitchFamily="34" charset="0"/>
              <a:cs typeface="Arial" panose="020B0604020202020204" pitchFamily="34" charset="0"/>
            </a:endParaRPr>
          </a:p>
          <a:p>
            <a:pPr marL="0" indent="0">
              <a:buNone/>
            </a:pPr>
            <a:r>
              <a:rPr lang="en-US" sz="1250" dirty="0">
                <a:solidFill>
                  <a:srgbClr val="1F2937"/>
                </a:solidFill>
                <a:latin typeface="Arial" panose="020B0604020202020204" pitchFamily="34" charset="0"/>
                <a:cs typeface="Arial" panose="020B0604020202020204" pitchFamily="34" charset="0"/>
              </a:rPr>
              <a:t>Colour matching</a:t>
            </a:r>
            <a:endParaRPr lang="en-US" sz="1250" dirty="0">
              <a:latin typeface="Arial" panose="020B0604020202020204" pitchFamily="34" charset="0"/>
              <a:cs typeface="Arial" panose="020B0604020202020204" pitchFamily="34" charset="0"/>
            </a:endParaRPr>
          </a:p>
          <a:p>
            <a:pPr marL="0" indent="0">
              <a:buNone/>
            </a:pPr>
            <a:r>
              <a:rPr lang="en-US" sz="1250" dirty="0">
                <a:solidFill>
                  <a:srgbClr val="1F2937"/>
                </a:solidFill>
                <a:latin typeface="Arial" panose="020B0604020202020204" pitchFamily="34" charset="0"/>
                <a:cs typeface="Arial" panose="020B0604020202020204" pitchFamily="34" charset="0"/>
              </a:rPr>
              <a:t>Gift wrapping</a:t>
            </a:r>
            <a:endParaRPr lang="en-US" sz="1250" dirty="0">
              <a:latin typeface="Arial" panose="020B0604020202020204" pitchFamily="34" charset="0"/>
              <a:cs typeface="Arial" panose="020B0604020202020204" pitchFamily="34" charset="0"/>
            </a:endParaRPr>
          </a:p>
          <a:p>
            <a:pPr marL="0" indent="0">
              <a:buNone/>
            </a:pPr>
            <a:r>
              <a:rPr lang="en-US" sz="1250" dirty="0">
                <a:solidFill>
                  <a:srgbClr val="1F2937"/>
                </a:solidFill>
                <a:latin typeface="Arial" panose="020B0604020202020204" pitchFamily="34" charset="0"/>
                <a:cs typeface="Arial" panose="020B0604020202020204" pitchFamily="34" charset="0"/>
              </a:rPr>
              <a:t>After-sales care advice</a:t>
            </a:r>
            <a:endParaRPr lang="en-US" sz="1250" dirty="0">
              <a:latin typeface="Arial" panose="020B0604020202020204" pitchFamily="34" charset="0"/>
              <a:cs typeface="Arial" panose="020B0604020202020204" pitchFamily="34" charset="0"/>
            </a:endParaRPr>
          </a:p>
        </p:txBody>
      </p:sp>
      <p:sp>
        <p:nvSpPr>
          <p:cNvPr id="13" name="Shape 11"/>
          <p:cNvSpPr/>
          <p:nvPr/>
        </p:nvSpPr>
        <p:spPr>
          <a:xfrm>
            <a:off x="5619469" y="2898648"/>
            <a:ext cx="2514600" cy="2011680"/>
          </a:xfrm>
          <a:prstGeom prst="roundRect">
            <a:avLst>
              <a:gd name="adj" fmla="val 3636"/>
            </a:avLst>
          </a:prstGeom>
          <a:solidFill>
            <a:srgbClr val="EAF6F5"/>
          </a:solidFill>
          <a:ln w="12700">
            <a:solidFill>
              <a:srgbClr val="EAF6F5"/>
            </a:solidFill>
            <a:prstDash val="solid"/>
          </a:ln>
        </p:spPr>
      </p:sp>
      <p:sp>
        <p:nvSpPr>
          <p:cNvPr id="14" name="Text 12"/>
          <p:cNvSpPr/>
          <p:nvPr/>
        </p:nvSpPr>
        <p:spPr>
          <a:xfrm>
            <a:off x="5765773" y="3008376"/>
            <a:ext cx="2240280" cy="182880"/>
          </a:xfrm>
          <a:prstGeom prst="rect">
            <a:avLst/>
          </a:prstGeom>
          <a:noFill/>
          <a:ln/>
        </p:spPr>
        <p:txBody>
          <a:bodyPr wrap="square" rtlCol="0" anchor="ctr"/>
          <a:lstStyle/>
          <a:p>
            <a:pPr marL="0" indent="0">
              <a:buNone/>
            </a:pPr>
            <a:r>
              <a:rPr lang="en-US" sz="1500" b="1" dirty="0">
                <a:solidFill>
                  <a:srgbClr val="12344A"/>
                </a:solidFill>
                <a:latin typeface="Arial" panose="020B0604020202020204" pitchFamily="34" charset="0"/>
                <a:cs typeface="Arial" panose="020B0604020202020204" pitchFamily="34" charset="0"/>
              </a:rPr>
              <a:t>Trust controls</a:t>
            </a:r>
            <a:endParaRPr lang="en-US" sz="1500" dirty="0">
              <a:latin typeface="Arial" panose="020B0604020202020204" pitchFamily="34" charset="0"/>
              <a:cs typeface="Arial" panose="020B0604020202020204" pitchFamily="34" charset="0"/>
            </a:endParaRPr>
          </a:p>
        </p:txBody>
      </p:sp>
      <p:sp>
        <p:nvSpPr>
          <p:cNvPr id="15" name="Text 13"/>
          <p:cNvSpPr/>
          <p:nvPr/>
        </p:nvSpPr>
        <p:spPr>
          <a:xfrm>
            <a:off x="5765773" y="3282696"/>
            <a:ext cx="2240280" cy="1554480"/>
          </a:xfrm>
          <a:prstGeom prst="rect">
            <a:avLst/>
          </a:prstGeom>
          <a:noFill/>
          <a:ln/>
        </p:spPr>
        <p:txBody>
          <a:bodyPr wrap="square" rtlCol="0" anchor="ctr"/>
          <a:lstStyle/>
          <a:p>
            <a:pPr marL="0" indent="0">
              <a:buNone/>
            </a:pPr>
            <a:r>
              <a:rPr lang="en-US" sz="1250" dirty="0">
                <a:solidFill>
                  <a:srgbClr val="1F2937"/>
                </a:solidFill>
                <a:latin typeface="Arial" panose="020B0604020202020204" pitchFamily="34" charset="0"/>
                <a:cs typeface="Arial" panose="020B0604020202020204" pitchFamily="34" charset="0"/>
              </a:rPr>
              <a:t>Traceable purchasing</a:t>
            </a:r>
            <a:endParaRPr lang="en-US" sz="1250" dirty="0">
              <a:latin typeface="Arial" panose="020B0604020202020204" pitchFamily="34" charset="0"/>
              <a:cs typeface="Arial" panose="020B0604020202020204" pitchFamily="34" charset="0"/>
            </a:endParaRPr>
          </a:p>
          <a:p>
            <a:pPr marL="0" indent="0">
              <a:buNone/>
            </a:pPr>
            <a:r>
              <a:rPr lang="en-US" sz="1250" dirty="0">
                <a:solidFill>
                  <a:srgbClr val="1F2937"/>
                </a:solidFill>
                <a:latin typeface="Arial" panose="020B0604020202020204" pitchFamily="34" charset="0"/>
                <a:cs typeface="Arial" panose="020B0604020202020204" pitchFamily="34" charset="0"/>
              </a:rPr>
              <a:t>Clear returns policy</a:t>
            </a:r>
            <a:endParaRPr lang="en-US" sz="1250" dirty="0">
              <a:latin typeface="Arial" panose="020B0604020202020204" pitchFamily="34" charset="0"/>
              <a:cs typeface="Arial" panose="020B0604020202020204" pitchFamily="34" charset="0"/>
            </a:endParaRPr>
          </a:p>
          <a:p>
            <a:pPr marL="0" indent="0">
              <a:buNone/>
            </a:pPr>
            <a:r>
              <a:rPr lang="en-US" sz="1250" dirty="0">
                <a:solidFill>
                  <a:srgbClr val="1F2937"/>
                </a:solidFill>
                <a:latin typeface="Arial" panose="020B0604020202020204" pitchFamily="34" charset="0"/>
                <a:cs typeface="Arial" panose="020B0604020202020204" pitchFamily="34" charset="0"/>
              </a:rPr>
              <a:t>Transparent online information</a:t>
            </a:r>
            <a:endParaRPr lang="en-US" sz="1250" dirty="0">
              <a:latin typeface="Arial" panose="020B0604020202020204" pitchFamily="34" charset="0"/>
              <a:cs typeface="Arial" panose="020B0604020202020204" pitchFamily="34" charset="0"/>
            </a:endParaRPr>
          </a:p>
          <a:p>
            <a:pPr marL="0" indent="0">
              <a:buNone/>
            </a:pPr>
            <a:r>
              <a:rPr lang="en-US" sz="1250" dirty="0">
                <a:solidFill>
                  <a:srgbClr val="1F2937"/>
                </a:solidFill>
                <a:latin typeface="Arial" panose="020B0604020202020204" pitchFamily="34" charset="0"/>
                <a:cs typeface="Arial" panose="020B0604020202020204" pitchFamily="34" charset="0"/>
              </a:rPr>
              <a:t>Product safety checks</a:t>
            </a:r>
            <a:endParaRPr lang="en-US" sz="1250" dirty="0">
              <a:latin typeface="Arial" panose="020B0604020202020204" pitchFamily="34" charset="0"/>
              <a:cs typeface="Arial" panose="020B0604020202020204" pitchFamily="34" charset="0"/>
            </a:endParaRPr>
          </a:p>
        </p:txBody>
      </p:sp>
      <p:sp>
        <p:nvSpPr>
          <p:cNvPr id="16" name="Shape 14"/>
          <p:cNvSpPr/>
          <p:nvPr/>
        </p:nvSpPr>
        <p:spPr>
          <a:xfrm>
            <a:off x="8271229" y="2898648"/>
            <a:ext cx="2514600" cy="2011680"/>
          </a:xfrm>
          <a:prstGeom prst="roundRect">
            <a:avLst>
              <a:gd name="adj" fmla="val 3636"/>
            </a:avLst>
          </a:prstGeom>
          <a:solidFill>
            <a:srgbClr val="FFF7ED"/>
          </a:solidFill>
          <a:ln w="12700">
            <a:solidFill>
              <a:srgbClr val="FFF7ED"/>
            </a:solidFill>
            <a:prstDash val="solid"/>
          </a:ln>
        </p:spPr>
      </p:sp>
      <p:sp>
        <p:nvSpPr>
          <p:cNvPr id="17" name="Text 15"/>
          <p:cNvSpPr/>
          <p:nvPr/>
        </p:nvSpPr>
        <p:spPr>
          <a:xfrm>
            <a:off x="8408389" y="3008376"/>
            <a:ext cx="2240280" cy="182880"/>
          </a:xfrm>
          <a:prstGeom prst="rect">
            <a:avLst/>
          </a:prstGeom>
          <a:noFill/>
          <a:ln/>
        </p:spPr>
        <p:txBody>
          <a:bodyPr wrap="square" rtlCol="0" anchor="ctr"/>
          <a:lstStyle/>
          <a:p>
            <a:pPr marL="0" indent="0">
              <a:buNone/>
            </a:pPr>
            <a:r>
              <a:rPr lang="en-US" sz="1500" b="1" dirty="0">
                <a:solidFill>
                  <a:srgbClr val="12344A"/>
                </a:solidFill>
                <a:latin typeface="Arial" panose="020B0604020202020204" pitchFamily="34" charset="0"/>
                <a:cs typeface="Arial" panose="020B0604020202020204" pitchFamily="34" charset="0"/>
              </a:rPr>
              <a:t>Commercial effect</a:t>
            </a:r>
            <a:endParaRPr lang="en-US" sz="1500" dirty="0">
              <a:latin typeface="Arial" panose="020B0604020202020204" pitchFamily="34" charset="0"/>
              <a:cs typeface="Arial" panose="020B0604020202020204" pitchFamily="34" charset="0"/>
            </a:endParaRPr>
          </a:p>
        </p:txBody>
      </p:sp>
      <p:sp>
        <p:nvSpPr>
          <p:cNvPr id="18" name="Text 16"/>
          <p:cNvSpPr/>
          <p:nvPr/>
        </p:nvSpPr>
        <p:spPr>
          <a:xfrm>
            <a:off x="8417533" y="3282696"/>
            <a:ext cx="2240280" cy="1554480"/>
          </a:xfrm>
          <a:prstGeom prst="rect">
            <a:avLst/>
          </a:prstGeom>
          <a:noFill/>
          <a:ln/>
        </p:spPr>
        <p:txBody>
          <a:bodyPr wrap="square" rtlCol="0" anchor="ctr"/>
          <a:lstStyle/>
          <a:p>
            <a:pPr marL="0" indent="0">
              <a:buNone/>
            </a:pPr>
            <a:r>
              <a:rPr lang="en-US" sz="1250" dirty="0">
                <a:solidFill>
                  <a:srgbClr val="1F2937"/>
                </a:solidFill>
                <a:latin typeface="Arial" panose="020B0604020202020204" pitchFamily="34" charset="0"/>
                <a:cs typeface="Arial" panose="020B0604020202020204" pitchFamily="34" charset="0"/>
              </a:rPr>
              <a:t>Higher perceived value</a:t>
            </a:r>
            <a:endParaRPr lang="en-US" sz="1250" dirty="0">
              <a:latin typeface="Arial" panose="020B0604020202020204" pitchFamily="34" charset="0"/>
              <a:cs typeface="Arial" panose="020B0604020202020204" pitchFamily="34" charset="0"/>
            </a:endParaRPr>
          </a:p>
          <a:p>
            <a:pPr marL="0" indent="0">
              <a:buNone/>
            </a:pPr>
            <a:r>
              <a:rPr lang="en-US" sz="1250" dirty="0">
                <a:solidFill>
                  <a:srgbClr val="1F2937"/>
                </a:solidFill>
                <a:latin typeface="Arial" panose="020B0604020202020204" pitchFamily="34" charset="0"/>
                <a:cs typeface="Arial" panose="020B0604020202020204" pitchFamily="34" charset="0"/>
              </a:rPr>
              <a:t>Better bundling</a:t>
            </a:r>
            <a:endParaRPr lang="en-US" sz="1250" dirty="0">
              <a:latin typeface="Arial" panose="020B0604020202020204" pitchFamily="34" charset="0"/>
              <a:cs typeface="Arial" panose="020B0604020202020204" pitchFamily="34" charset="0"/>
            </a:endParaRPr>
          </a:p>
          <a:p>
            <a:pPr marL="0" indent="0">
              <a:buNone/>
            </a:pPr>
            <a:r>
              <a:rPr lang="en-US" sz="1250" dirty="0">
                <a:solidFill>
                  <a:srgbClr val="1F2937"/>
                </a:solidFill>
                <a:latin typeface="Arial" panose="020B0604020202020204" pitchFamily="34" charset="0"/>
                <a:cs typeface="Arial" panose="020B0604020202020204" pitchFamily="34" charset="0"/>
              </a:rPr>
              <a:t>More reassurance</a:t>
            </a:r>
            <a:endParaRPr lang="en-US" sz="1250" dirty="0">
              <a:latin typeface="Arial" panose="020B0604020202020204" pitchFamily="34" charset="0"/>
              <a:cs typeface="Arial" panose="020B0604020202020204" pitchFamily="34" charset="0"/>
            </a:endParaRPr>
          </a:p>
          <a:p>
            <a:pPr marL="0" indent="0">
              <a:buNone/>
            </a:pPr>
            <a:r>
              <a:rPr lang="en-US" sz="1250" dirty="0">
                <a:solidFill>
                  <a:srgbClr val="1F2937"/>
                </a:solidFill>
                <a:latin typeface="Arial" panose="020B0604020202020204" pitchFamily="34" charset="0"/>
                <a:cs typeface="Arial" panose="020B0604020202020204" pitchFamily="34" charset="0"/>
              </a:rPr>
              <a:t>Stronger repeat purchase potential</a:t>
            </a:r>
            <a:endParaRPr lang="en-US" sz="1250" dirty="0">
              <a:latin typeface="Arial" panose="020B0604020202020204" pitchFamily="34" charset="0"/>
              <a:cs typeface="Arial" panose="020B0604020202020204" pitchFamily="34" charset="0"/>
            </a:endParaRPr>
          </a:p>
        </p:txBody>
      </p:sp>
      <p:sp>
        <p:nvSpPr>
          <p:cNvPr id="19" name="Text 17"/>
          <p:cNvSpPr/>
          <p:nvPr/>
        </p:nvSpPr>
        <p:spPr>
          <a:xfrm>
            <a:off x="640080" y="1869948"/>
            <a:ext cx="914400" cy="182880"/>
          </a:xfrm>
          <a:prstGeom prst="rect">
            <a:avLst/>
          </a:prstGeom>
          <a:noFill/>
          <a:ln/>
        </p:spPr>
        <p:txBody>
          <a:bodyPr wrap="square" rtlCol="0" anchor="ctr"/>
          <a:lstStyle/>
          <a:p>
            <a:pPr marL="0" indent="0">
              <a:buNone/>
            </a:pPr>
            <a:r>
              <a:rPr lang="en-US" sz="1700" b="1" dirty="0">
                <a:solidFill>
                  <a:srgbClr val="12344A"/>
                </a:solidFill>
              </a:rPr>
              <a:t>USP</a:t>
            </a:r>
            <a:endParaRPr lang="en-US" sz="1700" dirty="0"/>
          </a:p>
        </p:txBody>
      </p:sp>
      <p:sp>
        <p:nvSpPr>
          <p:cNvPr id="20" name="Text 18"/>
          <p:cNvSpPr/>
          <p:nvPr/>
        </p:nvSpPr>
        <p:spPr>
          <a:xfrm>
            <a:off x="640080" y="2189988"/>
            <a:ext cx="10675620" cy="731520"/>
          </a:xfrm>
          <a:prstGeom prst="rect">
            <a:avLst/>
          </a:prstGeom>
          <a:noFill/>
          <a:ln/>
        </p:spPr>
        <p:txBody>
          <a:bodyPr wrap="square" rtlCol="0" anchor="ctr"/>
          <a:lstStyle/>
          <a:p>
            <a:pPr marL="0" indent="0">
              <a:buNone/>
            </a:pPr>
            <a:r>
              <a:rPr lang="en-US" sz="2200" b="1" dirty="0">
                <a:solidFill>
                  <a:srgbClr val="2C7A7B"/>
                </a:solidFill>
              </a:rPr>
              <a:t>“Occasion-zoned Asian imitation jewellery with appointment-led styling and visible trust controls.”</a:t>
            </a:r>
            <a:endParaRPr lang="en-US" sz="2200" dirty="0"/>
          </a:p>
        </p:txBody>
      </p:sp>
      <p:sp>
        <p:nvSpPr>
          <p:cNvPr id="21" name="Shape 19"/>
          <p:cNvSpPr/>
          <p:nvPr/>
        </p:nvSpPr>
        <p:spPr>
          <a:xfrm>
            <a:off x="3771418" y="5007303"/>
            <a:ext cx="3383280" cy="1325880"/>
          </a:xfrm>
          <a:prstGeom prst="roundRect">
            <a:avLst>
              <a:gd name="adj" fmla="val 5517"/>
            </a:avLst>
          </a:prstGeom>
          <a:solidFill>
            <a:srgbClr val="FFF7ED"/>
          </a:solidFill>
          <a:ln w="12700">
            <a:solidFill>
              <a:srgbClr val="FFF7ED"/>
            </a:solidFill>
            <a:prstDash val="solid"/>
          </a:ln>
        </p:spPr>
      </p:sp>
      <p:sp>
        <p:nvSpPr>
          <p:cNvPr id="22" name="Text 20"/>
          <p:cNvSpPr/>
          <p:nvPr/>
        </p:nvSpPr>
        <p:spPr>
          <a:xfrm>
            <a:off x="4120695" y="5104278"/>
            <a:ext cx="3108960" cy="182880"/>
          </a:xfrm>
          <a:prstGeom prst="rect">
            <a:avLst/>
          </a:prstGeom>
          <a:noFill/>
          <a:ln/>
        </p:spPr>
        <p:txBody>
          <a:bodyPr wrap="square" rtlCol="0" anchor="ctr"/>
          <a:lstStyle/>
          <a:p>
            <a:pPr marL="0" indent="0">
              <a:buNone/>
            </a:pPr>
            <a:r>
              <a:rPr lang="en-US" sz="1500" b="1" dirty="0">
                <a:solidFill>
                  <a:srgbClr val="12344A"/>
                </a:solidFill>
                <a:latin typeface="Arial" panose="020B0604020202020204" pitchFamily="34" charset="0"/>
                <a:cs typeface="Arial" panose="020B0604020202020204" pitchFamily="34" charset="0"/>
              </a:rPr>
              <a:t>Main limitation to manage</a:t>
            </a:r>
            <a:endParaRPr lang="en-US" sz="1500" dirty="0">
              <a:latin typeface="Arial" panose="020B0604020202020204" pitchFamily="34" charset="0"/>
              <a:cs typeface="Arial" panose="020B0604020202020204" pitchFamily="34" charset="0"/>
            </a:endParaRPr>
          </a:p>
        </p:txBody>
      </p:sp>
      <p:sp>
        <p:nvSpPr>
          <p:cNvPr id="23" name="Text 21"/>
          <p:cNvSpPr/>
          <p:nvPr/>
        </p:nvSpPr>
        <p:spPr>
          <a:xfrm>
            <a:off x="3931438" y="5319883"/>
            <a:ext cx="3108960" cy="868680"/>
          </a:xfrm>
          <a:prstGeom prst="rect">
            <a:avLst/>
          </a:prstGeom>
          <a:noFill/>
          <a:ln/>
        </p:spPr>
        <p:txBody>
          <a:bodyPr wrap="square" rtlCol="0" anchor="ctr"/>
          <a:lstStyle/>
          <a:p>
            <a:pPr marL="0" indent="0">
              <a:buNone/>
            </a:pPr>
            <a:r>
              <a:rPr lang="en-US" sz="1250" dirty="0">
                <a:solidFill>
                  <a:srgbClr val="1F2937"/>
                </a:solidFill>
                <a:latin typeface="Arial" panose="020B0604020202020204" pitchFamily="34" charset="0"/>
                <a:cs typeface="Arial" panose="020B0604020202020204" pitchFamily="34" charset="0"/>
              </a:rPr>
              <a:t>Demand is seasonal and stock can tie up cash, so the business needs evergreen lines, disciplined reordering and a working capital buffer (BIS, 2013).</a:t>
            </a:r>
            <a:endParaRPr lang="en-US" sz="1250" dirty="0">
              <a:latin typeface="Arial" panose="020B0604020202020204" pitchFamily="34" charset="0"/>
              <a:cs typeface="Arial" panose="020B06040202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9"/>
                                        </p:tgtEl>
                                        <p:attrNameLst>
                                          <p:attrName>style.visibility</p:attrName>
                                        </p:attrNameLst>
                                      </p:cBhvr>
                                      <p:to>
                                        <p:strVal val="visible"/>
                                      </p:to>
                                    </p:set>
                                    <p:animEffect transition="in" filter="fade">
                                      <p:cBhvr>
                                        <p:cTn id="12" dur="500"/>
                                        <p:tgtEl>
                                          <p:spTgt spid="19"/>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0"/>
                                        </p:tgtEl>
                                        <p:attrNameLst>
                                          <p:attrName>style.visibility</p:attrName>
                                        </p:attrNameLst>
                                      </p:cBhvr>
                                      <p:to>
                                        <p:strVal val="visible"/>
                                      </p:to>
                                    </p:set>
                                    <p:animEffect transition="in" filter="fade">
                                      <p:cBhvr>
                                        <p:cTn id="15" dur="500"/>
                                        <p:tgtEl>
                                          <p:spTgt spid="20"/>
                                        </p:tgtEl>
                                      </p:cBhvr>
                                    </p:animEffect>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nodeType="clickEffect">
                                  <p:stCondLst>
                                    <p:cond delay="0"/>
                                  </p:stCondLst>
                                  <p:childTnLst>
                                    <p:set>
                                      <p:cBhvr>
                                        <p:cTn id="19" dur="1" fill="hold">
                                          <p:stCondLst>
                                            <p:cond delay="0"/>
                                          </p:stCondLst>
                                        </p:cTn>
                                        <p:tgtEl>
                                          <p:spTgt spid="7"/>
                                        </p:tgtEl>
                                        <p:attrNameLst>
                                          <p:attrName>style.visibility</p:attrName>
                                        </p:attrNameLst>
                                      </p:cBhvr>
                                      <p:to>
                                        <p:strVal val="visible"/>
                                      </p:to>
                                    </p:set>
                                    <p:anim calcmode="lin" valueType="num">
                                      <p:cBhvr additive="base">
                                        <p:cTn id="20" dur="500" fill="hold"/>
                                        <p:tgtEl>
                                          <p:spTgt spid="7"/>
                                        </p:tgtEl>
                                        <p:attrNameLst>
                                          <p:attrName>ppt_x</p:attrName>
                                        </p:attrNameLst>
                                      </p:cBhvr>
                                      <p:tavLst>
                                        <p:tav tm="0">
                                          <p:val>
                                            <p:strVal val="#ppt_x"/>
                                          </p:val>
                                        </p:tav>
                                        <p:tav tm="100000">
                                          <p:val>
                                            <p:strVal val="#ppt_x"/>
                                          </p:val>
                                        </p:tav>
                                      </p:tavLst>
                                    </p:anim>
                                    <p:anim calcmode="lin" valueType="num">
                                      <p:cBhvr additive="base">
                                        <p:cTn id="21" dur="500" fill="hold"/>
                                        <p:tgtEl>
                                          <p:spTgt spid="7"/>
                                        </p:tgtEl>
                                        <p:attrNameLst>
                                          <p:attrName>ppt_y</p:attrName>
                                        </p:attrNameLst>
                                      </p:cBhvr>
                                      <p:tavLst>
                                        <p:tav tm="0">
                                          <p:val>
                                            <p:strVal val="1+#ppt_h/2"/>
                                          </p:val>
                                        </p:tav>
                                        <p:tav tm="100000">
                                          <p:val>
                                            <p:strVal val="#ppt_y"/>
                                          </p:val>
                                        </p:tav>
                                      </p:tavLst>
                                    </p:anim>
                                  </p:childTnLst>
                                </p:cTn>
                              </p:par>
                              <p:par>
                                <p:cTn id="22" presetID="2" presetClass="entr" presetSubtype="4" fill="hold" grpId="0" nodeType="withEffect">
                                  <p:stCondLst>
                                    <p:cond delay="0"/>
                                  </p:stCondLst>
                                  <p:childTnLst>
                                    <p:set>
                                      <p:cBhvr>
                                        <p:cTn id="23" dur="1" fill="hold">
                                          <p:stCondLst>
                                            <p:cond delay="0"/>
                                          </p:stCondLst>
                                        </p:cTn>
                                        <p:tgtEl>
                                          <p:spTgt spid="9"/>
                                        </p:tgtEl>
                                        <p:attrNameLst>
                                          <p:attrName>style.visibility</p:attrName>
                                        </p:attrNameLst>
                                      </p:cBhvr>
                                      <p:to>
                                        <p:strVal val="visible"/>
                                      </p:to>
                                    </p:set>
                                    <p:anim calcmode="lin" valueType="num">
                                      <p:cBhvr additive="base">
                                        <p:cTn id="24" dur="500" fill="hold"/>
                                        <p:tgtEl>
                                          <p:spTgt spid="9"/>
                                        </p:tgtEl>
                                        <p:attrNameLst>
                                          <p:attrName>ppt_x</p:attrName>
                                        </p:attrNameLst>
                                      </p:cBhvr>
                                      <p:tavLst>
                                        <p:tav tm="0">
                                          <p:val>
                                            <p:strVal val="#ppt_x"/>
                                          </p:val>
                                        </p:tav>
                                        <p:tav tm="100000">
                                          <p:val>
                                            <p:strVal val="#ppt_x"/>
                                          </p:val>
                                        </p:tav>
                                      </p:tavLst>
                                    </p:anim>
                                    <p:anim calcmode="lin" valueType="num">
                                      <p:cBhvr additive="base">
                                        <p:cTn id="25" dur="500" fill="hold"/>
                                        <p:tgtEl>
                                          <p:spTgt spid="9"/>
                                        </p:tgtEl>
                                        <p:attrNameLst>
                                          <p:attrName>ppt_y</p:attrName>
                                        </p:attrNameLst>
                                      </p:cBhvr>
                                      <p:tavLst>
                                        <p:tav tm="0">
                                          <p:val>
                                            <p:strVal val="1+#ppt_h/2"/>
                                          </p:val>
                                        </p:tav>
                                        <p:tav tm="100000">
                                          <p:val>
                                            <p:strVal val="#ppt_y"/>
                                          </p:val>
                                        </p:tav>
                                      </p:tavLst>
                                    </p:anim>
                                  </p:childTnLst>
                                </p:cTn>
                              </p:par>
                              <p:par>
                                <p:cTn id="26" presetID="2" presetClass="entr" presetSubtype="4" fill="hold" grpId="0" nodeType="withEffect">
                                  <p:stCondLst>
                                    <p:cond delay="0"/>
                                  </p:stCondLst>
                                  <p:childTnLst>
                                    <p:set>
                                      <p:cBhvr>
                                        <p:cTn id="27" dur="1" fill="hold">
                                          <p:stCondLst>
                                            <p:cond delay="0"/>
                                          </p:stCondLst>
                                        </p:cTn>
                                        <p:tgtEl>
                                          <p:spTgt spid="8"/>
                                        </p:tgtEl>
                                        <p:attrNameLst>
                                          <p:attrName>style.visibility</p:attrName>
                                        </p:attrNameLst>
                                      </p:cBhvr>
                                      <p:to>
                                        <p:strVal val="visible"/>
                                      </p:to>
                                    </p:set>
                                    <p:anim calcmode="lin" valueType="num">
                                      <p:cBhvr additive="base">
                                        <p:cTn id="28" dur="500" fill="hold"/>
                                        <p:tgtEl>
                                          <p:spTgt spid="8"/>
                                        </p:tgtEl>
                                        <p:attrNameLst>
                                          <p:attrName>ppt_x</p:attrName>
                                        </p:attrNameLst>
                                      </p:cBhvr>
                                      <p:tavLst>
                                        <p:tav tm="0">
                                          <p:val>
                                            <p:strVal val="#ppt_x"/>
                                          </p:val>
                                        </p:tav>
                                        <p:tav tm="100000">
                                          <p:val>
                                            <p:strVal val="#ppt_x"/>
                                          </p:val>
                                        </p:tav>
                                      </p:tavLst>
                                    </p:anim>
                                    <p:anim calcmode="lin" valueType="num">
                                      <p:cBhvr additive="base">
                                        <p:cTn id="29" dur="500" fill="hold"/>
                                        <p:tgtEl>
                                          <p:spTgt spid="8"/>
                                        </p:tgtEl>
                                        <p:attrNameLst>
                                          <p:attrName>ppt_y</p:attrName>
                                        </p:attrNameLst>
                                      </p:cBhvr>
                                      <p:tavLst>
                                        <p:tav tm="0">
                                          <p:val>
                                            <p:strVal val="1+#ppt_h/2"/>
                                          </p:val>
                                        </p:tav>
                                        <p:tav tm="100000">
                                          <p:val>
                                            <p:strVal val="#ppt_y"/>
                                          </p:val>
                                        </p:tav>
                                      </p:tavLst>
                                    </p:anim>
                                  </p:childTnLst>
                                </p:cTn>
                              </p:par>
                              <p:par>
                                <p:cTn id="30" presetID="2" presetClass="entr" presetSubtype="4" fill="hold" grpId="0" nodeType="withEffect">
                                  <p:stCondLst>
                                    <p:cond delay="0"/>
                                  </p:stCondLst>
                                  <p:childTnLst>
                                    <p:set>
                                      <p:cBhvr>
                                        <p:cTn id="31" dur="1" fill="hold">
                                          <p:stCondLst>
                                            <p:cond delay="0"/>
                                          </p:stCondLst>
                                        </p:cTn>
                                        <p:tgtEl>
                                          <p:spTgt spid="12"/>
                                        </p:tgtEl>
                                        <p:attrNameLst>
                                          <p:attrName>style.visibility</p:attrName>
                                        </p:attrNameLst>
                                      </p:cBhvr>
                                      <p:to>
                                        <p:strVal val="visible"/>
                                      </p:to>
                                    </p:set>
                                    <p:anim calcmode="lin" valueType="num">
                                      <p:cBhvr additive="base">
                                        <p:cTn id="32" dur="500" fill="hold"/>
                                        <p:tgtEl>
                                          <p:spTgt spid="12"/>
                                        </p:tgtEl>
                                        <p:attrNameLst>
                                          <p:attrName>ppt_x</p:attrName>
                                        </p:attrNameLst>
                                      </p:cBhvr>
                                      <p:tavLst>
                                        <p:tav tm="0">
                                          <p:val>
                                            <p:strVal val="#ppt_x"/>
                                          </p:val>
                                        </p:tav>
                                        <p:tav tm="100000">
                                          <p:val>
                                            <p:strVal val="#ppt_x"/>
                                          </p:val>
                                        </p:tav>
                                      </p:tavLst>
                                    </p:anim>
                                    <p:anim calcmode="lin" valueType="num">
                                      <p:cBhvr additive="base">
                                        <p:cTn id="33" dur="500" fill="hold"/>
                                        <p:tgtEl>
                                          <p:spTgt spid="12"/>
                                        </p:tgtEl>
                                        <p:attrNameLst>
                                          <p:attrName>ppt_y</p:attrName>
                                        </p:attrNameLst>
                                      </p:cBhvr>
                                      <p:tavLst>
                                        <p:tav tm="0">
                                          <p:val>
                                            <p:strVal val="1+#ppt_h/2"/>
                                          </p:val>
                                        </p:tav>
                                        <p:tav tm="100000">
                                          <p:val>
                                            <p:strVal val="#ppt_y"/>
                                          </p:val>
                                        </p:tav>
                                      </p:tavLst>
                                    </p:anim>
                                  </p:childTnLst>
                                </p:cTn>
                              </p:par>
                              <p:par>
                                <p:cTn id="34" presetID="2" presetClass="entr" presetSubtype="4" fill="hold" nodeType="withEffect">
                                  <p:stCondLst>
                                    <p:cond delay="0"/>
                                  </p:stCondLst>
                                  <p:childTnLst>
                                    <p:set>
                                      <p:cBhvr>
                                        <p:cTn id="35" dur="1" fill="hold">
                                          <p:stCondLst>
                                            <p:cond delay="0"/>
                                          </p:stCondLst>
                                        </p:cTn>
                                        <p:tgtEl>
                                          <p:spTgt spid="10"/>
                                        </p:tgtEl>
                                        <p:attrNameLst>
                                          <p:attrName>style.visibility</p:attrName>
                                        </p:attrNameLst>
                                      </p:cBhvr>
                                      <p:to>
                                        <p:strVal val="visible"/>
                                      </p:to>
                                    </p:set>
                                    <p:anim calcmode="lin" valueType="num">
                                      <p:cBhvr additive="base">
                                        <p:cTn id="36" dur="500" fill="hold"/>
                                        <p:tgtEl>
                                          <p:spTgt spid="10"/>
                                        </p:tgtEl>
                                        <p:attrNameLst>
                                          <p:attrName>ppt_x</p:attrName>
                                        </p:attrNameLst>
                                      </p:cBhvr>
                                      <p:tavLst>
                                        <p:tav tm="0">
                                          <p:val>
                                            <p:strVal val="#ppt_x"/>
                                          </p:val>
                                        </p:tav>
                                        <p:tav tm="100000">
                                          <p:val>
                                            <p:strVal val="#ppt_x"/>
                                          </p:val>
                                        </p:tav>
                                      </p:tavLst>
                                    </p:anim>
                                    <p:anim calcmode="lin" valueType="num">
                                      <p:cBhvr additive="base">
                                        <p:cTn id="37" dur="500" fill="hold"/>
                                        <p:tgtEl>
                                          <p:spTgt spid="10"/>
                                        </p:tgtEl>
                                        <p:attrNameLst>
                                          <p:attrName>ppt_y</p:attrName>
                                        </p:attrNameLst>
                                      </p:cBhvr>
                                      <p:tavLst>
                                        <p:tav tm="0">
                                          <p:val>
                                            <p:strVal val="1+#ppt_h/2"/>
                                          </p:val>
                                        </p:tav>
                                        <p:tav tm="100000">
                                          <p:val>
                                            <p:strVal val="#ppt_y"/>
                                          </p:val>
                                        </p:tav>
                                      </p:tavLst>
                                    </p:anim>
                                  </p:childTnLst>
                                </p:cTn>
                              </p:par>
                              <p:par>
                                <p:cTn id="38" presetID="2" presetClass="entr" presetSubtype="4" fill="hold" grpId="0" nodeType="withEffect">
                                  <p:stCondLst>
                                    <p:cond delay="0"/>
                                  </p:stCondLst>
                                  <p:childTnLst>
                                    <p:set>
                                      <p:cBhvr>
                                        <p:cTn id="39" dur="1" fill="hold">
                                          <p:stCondLst>
                                            <p:cond delay="0"/>
                                          </p:stCondLst>
                                        </p:cTn>
                                        <p:tgtEl>
                                          <p:spTgt spid="11"/>
                                        </p:tgtEl>
                                        <p:attrNameLst>
                                          <p:attrName>style.visibility</p:attrName>
                                        </p:attrNameLst>
                                      </p:cBhvr>
                                      <p:to>
                                        <p:strVal val="visible"/>
                                      </p:to>
                                    </p:set>
                                    <p:anim calcmode="lin" valueType="num">
                                      <p:cBhvr additive="base">
                                        <p:cTn id="40" dur="500" fill="hold"/>
                                        <p:tgtEl>
                                          <p:spTgt spid="11"/>
                                        </p:tgtEl>
                                        <p:attrNameLst>
                                          <p:attrName>ppt_x</p:attrName>
                                        </p:attrNameLst>
                                      </p:cBhvr>
                                      <p:tavLst>
                                        <p:tav tm="0">
                                          <p:val>
                                            <p:strVal val="#ppt_x"/>
                                          </p:val>
                                        </p:tav>
                                        <p:tav tm="100000">
                                          <p:val>
                                            <p:strVal val="#ppt_x"/>
                                          </p:val>
                                        </p:tav>
                                      </p:tavLst>
                                    </p:anim>
                                    <p:anim calcmode="lin" valueType="num">
                                      <p:cBhvr additive="base">
                                        <p:cTn id="41" dur="500" fill="hold"/>
                                        <p:tgtEl>
                                          <p:spTgt spid="11"/>
                                        </p:tgtEl>
                                        <p:attrNameLst>
                                          <p:attrName>ppt_y</p:attrName>
                                        </p:attrNameLst>
                                      </p:cBhvr>
                                      <p:tavLst>
                                        <p:tav tm="0">
                                          <p:val>
                                            <p:strVal val="1+#ppt_h/2"/>
                                          </p:val>
                                        </p:tav>
                                        <p:tav tm="100000">
                                          <p:val>
                                            <p:strVal val="#ppt_y"/>
                                          </p:val>
                                        </p:tav>
                                      </p:tavLst>
                                    </p:anim>
                                  </p:childTnLst>
                                </p:cTn>
                              </p:par>
                              <p:par>
                                <p:cTn id="42" presetID="2" presetClass="entr" presetSubtype="4" fill="hold" nodeType="withEffect">
                                  <p:stCondLst>
                                    <p:cond delay="0"/>
                                  </p:stCondLst>
                                  <p:childTnLst>
                                    <p:set>
                                      <p:cBhvr>
                                        <p:cTn id="43" dur="1" fill="hold">
                                          <p:stCondLst>
                                            <p:cond delay="0"/>
                                          </p:stCondLst>
                                        </p:cTn>
                                        <p:tgtEl>
                                          <p:spTgt spid="13"/>
                                        </p:tgtEl>
                                        <p:attrNameLst>
                                          <p:attrName>style.visibility</p:attrName>
                                        </p:attrNameLst>
                                      </p:cBhvr>
                                      <p:to>
                                        <p:strVal val="visible"/>
                                      </p:to>
                                    </p:set>
                                    <p:anim calcmode="lin" valueType="num">
                                      <p:cBhvr additive="base">
                                        <p:cTn id="44" dur="500" fill="hold"/>
                                        <p:tgtEl>
                                          <p:spTgt spid="13"/>
                                        </p:tgtEl>
                                        <p:attrNameLst>
                                          <p:attrName>ppt_x</p:attrName>
                                        </p:attrNameLst>
                                      </p:cBhvr>
                                      <p:tavLst>
                                        <p:tav tm="0">
                                          <p:val>
                                            <p:strVal val="#ppt_x"/>
                                          </p:val>
                                        </p:tav>
                                        <p:tav tm="100000">
                                          <p:val>
                                            <p:strVal val="#ppt_x"/>
                                          </p:val>
                                        </p:tav>
                                      </p:tavLst>
                                    </p:anim>
                                    <p:anim calcmode="lin" valueType="num">
                                      <p:cBhvr additive="base">
                                        <p:cTn id="45" dur="500" fill="hold"/>
                                        <p:tgtEl>
                                          <p:spTgt spid="13"/>
                                        </p:tgtEl>
                                        <p:attrNameLst>
                                          <p:attrName>ppt_y</p:attrName>
                                        </p:attrNameLst>
                                      </p:cBhvr>
                                      <p:tavLst>
                                        <p:tav tm="0">
                                          <p:val>
                                            <p:strVal val="1+#ppt_h/2"/>
                                          </p:val>
                                        </p:tav>
                                        <p:tav tm="100000">
                                          <p:val>
                                            <p:strVal val="#ppt_y"/>
                                          </p:val>
                                        </p:tav>
                                      </p:tavLst>
                                    </p:anim>
                                  </p:childTnLst>
                                </p:cTn>
                              </p:par>
                              <p:par>
                                <p:cTn id="46" presetID="2" presetClass="entr" presetSubtype="4" fill="hold" grpId="0" nodeType="withEffect">
                                  <p:stCondLst>
                                    <p:cond delay="0"/>
                                  </p:stCondLst>
                                  <p:childTnLst>
                                    <p:set>
                                      <p:cBhvr>
                                        <p:cTn id="47" dur="1" fill="hold">
                                          <p:stCondLst>
                                            <p:cond delay="0"/>
                                          </p:stCondLst>
                                        </p:cTn>
                                        <p:tgtEl>
                                          <p:spTgt spid="14"/>
                                        </p:tgtEl>
                                        <p:attrNameLst>
                                          <p:attrName>style.visibility</p:attrName>
                                        </p:attrNameLst>
                                      </p:cBhvr>
                                      <p:to>
                                        <p:strVal val="visible"/>
                                      </p:to>
                                    </p:set>
                                    <p:anim calcmode="lin" valueType="num">
                                      <p:cBhvr additive="base">
                                        <p:cTn id="48" dur="500" fill="hold"/>
                                        <p:tgtEl>
                                          <p:spTgt spid="14"/>
                                        </p:tgtEl>
                                        <p:attrNameLst>
                                          <p:attrName>ppt_x</p:attrName>
                                        </p:attrNameLst>
                                      </p:cBhvr>
                                      <p:tavLst>
                                        <p:tav tm="0">
                                          <p:val>
                                            <p:strVal val="#ppt_x"/>
                                          </p:val>
                                        </p:tav>
                                        <p:tav tm="100000">
                                          <p:val>
                                            <p:strVal val="#ppt_x"/>
                                          </p:val>
                                        </p:tav>
                                      </p:tavLst>
                                    </p:anim>
                                    <p:anim calcmode="lin" valueType="num">
                                      <p:cBhvr additive="base">
                                        <p:cTn id="49" dur="500" fill="hold"/>
                                        <p:tgtEl>
                                          <p:spTgt spid="14"/>
                                        </p:tgtEl>
                                        <p:attrNameLst>
                                          <p:attrName>ppt_y</p:attrName>
                                        </p:attrNameLst>
                                      </p:cBhvr>
                                      <p:tavLst>
                                        <p:tav tm="0">
                                          <p:val>
                                            <p:strVal val="1+#ppt_h/2"/>
                                          </p:val>
                                        </p:tav>
                                        <p:tav tm="100000">
                                          <p:val>
                                            <p:strVal val="#ppt_y"/>
                                          </p:val>
                                        </p:tav>
                                      </p:tavLst>
                                    </p:anim>
                                  </p:childTnLst>
                                </p:cTn>
                              </p:par>
                              <p:par>
                                <p:cTn id="50" presetID="2" presetClass="entr" presetSubtype="4" fill="hold" grpId="0" nodeType="withEffect">
                                  <p:stCondLst>
                                    <p:cond delay="0"/>
                                  </p:stCondLst>
                                  <p:childTnLst>
                                    <p:set>
                                      <p:cBhvr>
                                        <p:cTn id="51" dur="1" fill="hold">
                                          <p:stCondLst>
                                            <p:cond delay="0"/>
                                          </p:stCondLst>
                                        </p:cTn>
                                        <p:tgtEl>
                                          <p:spTgt spid="15"/>
                                        </p:tgtEl>
                                        <p:attrNameLst>
                                          <p:attrName>style.visibility</p:attrName>
                                        </p:attrNameLst>
                                      </p:cBhvr>
                                      <p:to>
                                        <p:strVal val="visible"/>
                                      </p:to>
                                    </p:set>
                                    <p:anim calcmode="lin" valueType="num">
                                      <p:cBhvr additive="base">
                                        <p:cTn id="52" dur="500" fill="hold"/>
                                        <p:tgtEl>
                                          <p:spTgt spid="15"/>
                                        </p:tgtEl>
                                        <p:attrNameLst>
                                          <p:attrName>ppt_x</p:attrName>
                                        </p:attrNameLst>
                                      </p:cBhvr>
                                      <p:tavLst>
                                        <p:tav tm="0">
                                          <p:val>
                                            <p:strVal val="#ppt_x"/>
                                          </p:val>
                                        </p:tav>
                                        <p:tav tm="100000">
                                          <p:val>
                                            <p:strVal val="#ppt_x"/>
                                          </p:val>
                                        </p:tav>
                                      </p:tavLst>
                                    </p:anim>
                                    <p:anim calcmode="lin" valueType="num">
                                      <p:cBhvr additive="base">
                                        <p:cTn id="53" dur="500" fill="hold"/>
                                        <p:tgtEl>
                                          <p:spTgt spid="15"/>
                                        </p:tgtEl>
                                        <p:attrNameLst>
                                          <p:attrName>ppt_y</p:attrName>
                                        </p:attrNameLst>
                                      </p:cBhvr>
                                      <p:tavLst>
                                        <p:tav tm="0">
                                          <p:val>
                                            <p:strVal val="1+#ppt_h/2"/>
                                          </p:val>
                                        </p:tav>
                                        <p:tav tm="100000">
                                          <p:val>
                                            <p:strVal val="#ppt_y"/>
                                          </p:val>
                                        </p:tav>
                                      </p:tavLst>
                                    </p:anim>
                                  </p:childTnLst>
                                </p:cTn>
                              </p:par>
                              <p:par>
                                <p:cTn id="54" presetID="2" presetClass="entr" presetSubtype="4" fill="hold" grpId="0" nodeType="withEffect">
                                  <p:stCondLst>
                                    <p:cond delay="0"/>
                                  </p:stCondLst>
                                  <p:childTnLst>
                                    <p:set>
                                      <p:cBhvr>
                                        <p:cTn id="55" dur="1" fill="hold">
                                          <p:stCondLst>
                                            <p:cond delay="0"/>
                                          </p:stCondLst>
                                        </p:cTn>
                                        <p:tgtEl>
                                          <p:spTgt spid="17"/>
                                        </p:tgtEl>
                                        <p:attrNameLst>
                                          <p:attrName>style.visibility</p:attrName>
                                        </p:attrNameLst>
                                      </p:cBhvr>
                                      <p:to>
                                        <p:strVal val="visible"/>
                                      </p:to>
                                    </p:set>
                                    <p:anim calcmode="lin" valueType="num">
                                      <p:cBhvr additive="base">
                                        <p:cTn id="56" dur="500" fill="hold"/>
                                        <p:tgtEl>
                                          <p:spTgt spid="17"/>
                                        </p:tgtEl>
                                        <p:attrNameLst>
                                          <p:attrName>ppt_x</p:attrName>
                                        </p:attrNameLst>
                                      </p:cBhvr>
                                      <p:tavLst>
                                        <p:tav tm="0">
                                          <p:val>
                                            <p:strVal val="#ppt_x"/>
                                          </p:val>
                                        </p:tav>
                                        <p:tav tm="100000">
                                          <p:val>
                                            <p:strVal val="#ppt_x"/>
                                          </p:val>
                                        </p:tav>
                                      </p:tavLst>
                                    </p:anim>
                                    <p:anim calcmode="lin" valueType="num">
                                      <p:cBhvr additive="base">
                                        <p:cTn id="57" dur="500" fill="hold"/>
                                        <p:tgtEl>
                                          <p:spTgt spid="17"/>
                                        </p:tgtEl>
                                        <p:attrNameLst>
                                          <p:attrName>ppt_y</p:attrName>
                                        </p:attrNameLst>
                                      </p:cBhvr>
                                      <p:tavLst>
                                        <p:tav tm="0">
                                          <p:val>
                                            <p:strVal val="1+#ppt_h/2"/>
                                          </p:val>
                                        </p:tav>
                                        <p:tav tm="100000">
                                          <p:val>
                                            <p:strVal val="#ppt_y"/>
                                          </p:val>
                                        </p:tav>
                                      </p:tavLst>
                                    </p:anim>
                                  </p:childTnLst>
                                </p:cTn>
                              </p:par>
                              <p:par>
                                <p:cTn id="58" presetID="2" presetClass="entr" presetSubtype="4" fill="hold" nodeType="withEffect">
                                  <p:stCondLst>
                                    <p:cond delay="0"/>
                                  </p:stCondLst>
                                  <p:childTnLst>
                                    <p:set>
                                      <p:cBhvr>
                                        <p:cTn id="59" dur="1" fill="hold">
                                          <p:stCondLst>
                                            <p:cond delay="0"/>
                                          </p:stCondLst>
                                        </p:cTn>
                                        <p:tgtEl>
                                          <p:spTgt spid="16"/>
                                        </p:tgtEl>
                                        <p:attrNameLst>
                                          <p:attrName>style.visibility</p:attrName>
                                        </p:attrNameLst>
                                      </p:cBhvr>
                                      <p:to>
                                        <p:strVal val="visible"/>
                                      </p:to>
                                    </p:set>
                                    <p:anim calcmode="lin" valueType="num">
                                      <p:cBhvr additive="base">
                                        <p:cTn id="60" dur="500" fill="hold"/>
                                        <p:tgtEl>
                                          <p:spTgt spid="16"/>
                                        </p:tgtEl>
                                        <p:attrNameLst>
                                          <p:attrName>ppt_x</p:attrName>
                                        </p:attrNameLst>
                                      </p:cBhvr>
                                      <p:tavLst>
                                        <p:tav tm="0">
                                          <p:val>
                                            <p:strVal val="#ppt_x"/>
                                          </p:val>
                                        </p:tav>
                                        <p:tav tm="100000">
                                          <p:val>
                                            <p:strVal val="#ppt_x"/>
                                          </p:val>
                                        </p:tav>
                                      </p:tavLst>
                                    </p:anim>
                                    <p:anim calcmode="lin" valueType="num">
                                      <p:cBhvr additive="base">
                                        <p:cTn id="61" dur="500" fill="hold"/>
                                        <p:tgtEl>
                                          <p:spTgt spid="16"/>
                                        </p:tgtEl>
                                        <p:attrNameLst>
                                          <p:attrName>ppt_y</p:attrName>
                                        </p:attrNameLst>
                                      </p:cBhvr>
                                      <p:tavLst>
                                        <p:tav tm="0">
                                          <p:val>
                                            <p:strVal val="1+#ppt_h/2"/>
                                          </p:val>
                                        </p:tav>
                                        <p:tav tm="100000">
                                          <p:val>
                                            <p:strVal val="#ppt_y"/>
                                          </p:val>
                                        </p:tav>
                                      </p:tavLst>
                                    </p:anim>
                                  </p:childTnLst>
                                </p:cTn>
                              </p:par>
                              <p:par>
                                <p:cTn id="62" presetID="2" presetClass="entr" presetSubtype="4" fill="hold" grpId="0" nodeType="withEffect">
                                  <p:stCondLst>
                                    <p:cond delay="0"/>
                                  </p:stCondLst>
                                  <p:childTnLst>
                                    <p:set>
                                      <p:cBhvr>
                                        <p:cTn id="63" dur="1" fill="hold">
                                          <p:stCondLst>
                                            <p:cond delay="0"/>
                                          </p:stCondLst>
                                        </p:cTn>
                                        <p:tgtEl>
                                          <p:spTgt spid="18"/>
                                        </p:tgtEl>
                                        <p:attrNameLst>
                                          <p:attrName>style.visibility</p:attrName>
                                        </p:attrNameLst>
                                      </p:cBhvr>
                                      <p:to>
                                        <p:strVal val="visible"/>
                                      </p:to>
                                    </p:set>
                                    <p:anim calcmode="lin" valueType="num">
                                      <p:cBhvr additive="base">
                                        <p:cTn id="64" dur="500" fill="hold"/>
                                        <p:tgtEl>
                                          <p:spTgt spid="18"/>
                                        </p:tgtEl>
                                        <p:attrNameLst>
                                          <p:attrName>ppt_x</p:attrName>
                                        </p:attrNameLst>
                                      </p:cBhvr>
                                      <p:tavLst>
                                        <p:tav tm="0">
                                          <p:val>
                                            <p:strVal val="#ppt_x"/>
                                          </p:val>
                                        </p:tav>
                                        <p:tav tm="100000">
                                          <p:val>
                                            <p:strVal val="#ppt_x"/>
                                          </p:val>
                                        </p:tav>
                                      </p:tavLst>
                                    </p:anim>
                                    <p:anim calcmode="lin" valueType="num">
                                      <p:cBhvr additive="base">
                                        <p:cTn id="65" dur="500" fill="hold"/>
                                        <p:tgtEl>
                                          <p:spTgt spid="18"/>
                                        </p:tgtEl>
                                        <p:attrNameLst>
                                          <p:attrName>ppt_y</p:attrName>
                                        </p:attrNameLst>
                                      </p:cBhvr>
                                      <p:tavLst>
                                        <p:tav tm="0">
                                          <p:val>
                                            <p:strVal val="1+#ppt_h/2"/>
                                          </p:val>
                                        </p:tav>
                                        <p:tav tm="100000">
                                          <p:val>
                                            <p:strVal val="#ppt_y"/>
                                          </p:val>
                                        </p:tav>
                                      </p:tavLst>
                                    </p:anim>
                                  </p:childTnLst>
                                </p:cTn>
                              </p:par>
                            </p:childTnLst>
                          </p:cTn>
                        </p:par>
                      </p:childTnLst>
                    </p:cTn>
                  </p:par>
                  <p:par>
                    <p:cTn id="66" fill="hold">
                      <p:stCondLst>
                        <p:cond delay="indefinite"/>
                      </p:stCondLst>
                      <p:childTnLst>
                        <p:par>
                          <p:cTn id="67" fill="hold">
                            <p:stCondLst>
                              <p:cond delay="0"/>
                            </p:stCondLst>
                            <p:childTnLst>
                              <p:par>
                                <p:cTn id="68" presetID="2" presetClass="entr" presetSubtype="4" fill="hold" nodeType="clickEffect">
                                  <p:stCondLst>
                                    <p:cond delay="0"/>
                                  </p:stCondLst>
                                  <p:childTnLst>
                                    <p:set>
                                      <p:cBhvr>
                                        <p:cTn id="69" dur="1" fill="hold">
                                          <p:stCondLst>
                                            <p:cond delay="0"/>
                                          </p:stCondLst>
                                        </p:cTn>
                                        <p:tgtEl>
                                          <p:spTgt spid="21"/>
                                        </p:tgtEl>
                                        <p:attrNameLst>
                                          <p:attrName>style.visibility</p:attrName>
                                        </p:attrNameLst>
                                      </p:cBhvr>
                                      <p:to>
                                        <p:strVal val="visible"/>
                                      </p:to>
                                    </p:set>
                                    <p:anim calcmode="lin" valueType="num">
                                      <p:cBhvr additive="base">
                                        <p:cTn id="70" dur="500" fill="hold"/>
                                        <p:tgtEl>
                                          <p:spTgt spid="21"/>
                                        </p:tgtEl>
                                        <p:attrNameLst>
                                          <p:attrName>ppt_x</p:attrName>
                                        </p:attrNameLst>
                                      </p:cBhvr>
                                      <p:tavLst>
                                        <p:tav tm="0">
                                          <p:val>
                                            <p:strVal val="#ppt_x"/>
                                          </p:val>
                                        </p:tav>
                                        <p:tav tm="100000">
                                          <p:val>
                                            <p:strVal val="#ppt_x"/>
                                          </p:val>
                                        </p:tav>
                                      </p:tavLst>
                                    </p:anim>
                                    <p:anim calcmode="lin" valueType="num">
                                      <p:cBhvr additive="base">
                                        <p:cTn id="71" dur="500" fill="hold"/>
                                        <p:tgtEl>
                                          <p:spTgt spid="21"/>
                                        </p:tgtEl>
                                        <p:attrNameLst>
                                          <p:attrName>ppt_y</p:attrName>
                                        </p:attrNameLst>
                                      </p:cBhvr>
                                      <p:tavLst>
                                        <p:tav tm="0">
                                          <p:val>
                                            <p:strVal val="1+#ppt_h/2"/>
                                          </p:val>
                                        </p:tav>
                                        <p:tav tm="100000">
                                          <p:val>
                                            <p:strVal val="#ppt_y"/>
                                          </p:val>
                                        </p:tav>
                                      </p:tavLst>
                                    </p:anim>
                                  </p:childTnLst>
                                </p:cTn>
                              </p:par>
                              <p:par>
                                <p:cTn id="72" presetID="2" presetClass="entr" presetSubtype="4" fill="hold" grpId="0" nodeType="withEffect">
                                  <p:stCondLst>
                                    <p:cond delay="0"/>
                                  </p:stCondLst>
                                  <p:childTnLst>
                                    <p:set>
                                      <p:cBhvr>
                                        <p:cTn id="73" dur="1" fill="hold">
                                          <p:stCondLst>
                                            <p:cond delay="0"/>
                                          </p:stCondLst>
                                        </p:cTn>
                                        <p:tgtEl>
                                          <p:spTgt spid="22"/>
                                        </p:tgtEl>
                                        <p:attrNameLst>
                                          <p:attrName>style.visibility</p:attrName>
                                        </p:attrNameLst>
                                      </p:cBhvr>
                                      <p:to>
                                        <p:strVal val="visible"/>
                                      </p:to>
                                    </p:set>
                                    <p:anim calcmode="lin" valueType="num">
                                      <p:cBhvr additive="base">
                                        <p:cTn id="74" dur="500" fill="hold"/>
                                        <p:tgtEl>
                                          <p:spTgt spid="22"/>
                                        </p:tgtEl>
                                        <p:attrNameLst>
                                          <p:attrName>ppt_x</p:attrName>
                                        </p:attrNameLst>
                                      </p:cBhvr>
                                      <p:tavLst>
                                        <p:tav tm="0">
                                          <p:val>
                                            <p:strVal val="#ppt_x"/>
                                          </p:val>
                                        </p:tav>
                                        <p:tav tm="100000">
                                          <p:val>
                                            <p:strVal val="#ppt_x"/>
                                          </p:val>
                                        </p:tav>
                                      </p:tavLst>
                                    </p:anim>
                                    <p:anim calcmode="lin" valueType="num">
                                      <p:cBhvr additive="base">
                                        <p:cTn id="75" dur="500" fill="hold"/>
                                        <p:tgtEl>
                                          <p:spTgt spid="22"/>
                                        </p:tgtEl>
                                        <p:attrNameLst>
                                          <p:attrName>ppt_y</p:attrName>
                                        </p:attrNameLst>
                                      </p:cBhvr>
                                      <p:tavLst>
                                        <p:tav tm="0">
                                          <p:val>
                                            <p:strVal val="1+#ppt_h/2"/>
                                          </p:val>
                                        </p:tav>
                                        <p:tav tm="100000">
                                          <p:val>
                                            <p:strVal val="#ppt_y"/>
                                          </p:val>
                                        </p:tav>
                                      </p:tavLst>
                                    </p:anim>
                                  </p:childTnLst>
                                </p:cTn>
                              </p:par>
                              <p:par>
                                <p:cTn id="76" presetID="2" presetClass="entr" presetSubtype="4" fill="hold" grpId="0" nodeType="withEffect">
                                  <p:stCondLst>
                                    <p:cond delay="0"/>
                                  </p:stCondLst>
                                  <p:childTnLst>
                                    <p:set>
                                      <p:cBhvr>
                                        <p:cTn id="77" dur="1" fill="hold">
                                          <p:stCondLst>
                                            <p:cond delay="0"/>
                                          </p:stCondLst>
                                        </p:cTn>
                                        <p:tgtEl>
                                          <p:spTgt spid="23"/>
                                        </p:tgtEl>
                                        <p:attrNameLst>
                                          <p:attrName>style.visibility</p:attrName>
                                        </p:attrNameLst>
                                      </p:cBhvr>
                                      <p:to>
                                        <p:strVal val="visible"/>
                                      </p:to>
                                    </p:set>
                                    <p:anim calcmode="lin" valueType="num">
                                      <p:cBhvr additive="base">
                                        <p:cTn id="78" dur="500" fill="hold"/>
                                        <p:tgtEl>
                                          <p:spTgt spid="23"/>
                                        </p:tgtEl>
                                        <p:attrNameLst>
                                          <p:attrName>ppt_x</p:attrName>
                                        </p:attrNameLst>
                                      </p:cBhvr>
                                      <p:tavLst>
                                        <p:tav tm="0">
                                          <p:val>
                                            <p:strVal val="#ppt_x"/>
                                          </p:val>
                                        </p:tav>
                                        <p:tav tm="100000">
                                          <p:val>
                                            <p:strVal val="#ppt_x"/>
                                          </p:val>
                                        </p:tav>
                                      </p:tavLst>
                                    </p:anim>
                                    <p:anim calcmode="lin" valueType="num">
                                      <p:cBhvr additive="base">
                                        <p:cTn id="79" dur="500" fill="hold"/>
                                        <p:tgtEl>
                                          <p:spTgt spid="2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8" grpId="0" animBg="1"/>
      <p:bldP spid="9" grpId="0" animBg="1"/>
      <p:bldP spid="11" grpId="0" animBg="1"/>
      <p:bldP spid="12" grpId="0" animBg="1"/>
      <p:bldP spid="14" grpId="0" animBg="1"/>
      <p:bldP spid="15" grpId="0" animBg="1"/>
      <p:bldP spid="17" grpId="0" animBg="1"/>
      <p:bldP spid="18" grpId="0" animBg="1"/>
      <p:bldP spid="19" grpId="0" animBg="1"/>
      <p:bldP spid="20" grpId="0" animBg="1"/>
      <p:bldP spid="22" grpId="0" animBg="1"/>
      <p:bldP spid="23"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name="Slide 4">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2191695" cy="502920"/>
          </a:xfrm>
          <a:prstGeom prst="rect">
            <a:avLst/>
          </a:prstGeom>
          <a:solidFill>
            <a:srgbClr val="12344A"/>
          </a:solidFill>
          <a:ln w="12700">
            <a:solidFill>
              <a:srgbClr val="12344A"/>
            </a:solidFill>
            <a:prstDash val="solid"/>
          </a:ln>
        </p:spPr>
      </p:sp>
      <p:sp>
        <p:nvSpPr>
          <p:cNvPr id="3" name="Text 1"/>
          <p:cNvSpPr/>
          <p:nvPr/>
        </p:nvSpPr>
        <p:spPr>
          <a:xfrm>
            <a:off x="411480" y="118872"/>
            <a:ext cx="7315200" cy="219456"/>
          </a:xfrm>
          <a:prstGeom prst="rect">
            <a:avLst/>
          </a:prstGeom>
          <a:noFill/>
          <a:ln/>
        </p:spPr>
        <p:txBody>
          <a:bodyPr wrap="square" rtlCol="0" anchor="ctr"/>
          <a:lstStyle/>
          <a:p>
            <a:pPr marL="0" indent="0">
              <a:buNone/>
            </a:pPr>
            <a:r>
              <a:rPr lang="en-US" sz="2400" b="1" dirty="0">
                <a:solidFill>
                  <a:srgbClr val="FFFFFF"/>
                </a:solidFill>
                <a:latin typeface="Aptos Display" pitchFamily="34" charset="0"/>
                <a:ea typeface="Aptos Display" pitchFamily="34" charset="-122"/>
                <a:cs typeface="Aptos Display" pitchFamily="34" charset="-120"/>
              </a:rPr>
              <a:t>Market environment and competition</a:t>
            </a:r>
            <a:endParaRPr lang="en-US" sz="2400" dirty="0"/>
          </a:p>
        </p:txBody>
      </p:sp>
      <p:sp>
        <p:nvSpPr>
          <p:cNvPr id="4" name="Text 2"/>
          <p:cNvSpPr/>
          <p:nvPr/>
        </p:nvSpPr>
        <p:spPr>
          <a:xfrm>
            <a:off x="7772400" y="146304"/>
            <a:ext cx="3657600" cy="164592"/>
          </a:xfrm>
          <a:prstGeom prst="rect">
            <a:avLst/>
          </a:prstGeom>
          <a:noFill/>
          <a:ln/>
        </p:spPr>
        <p:txBody>
          <a:bodyPr wrap="square" rtlCol="0" anchor="ctr"/>
          <a:lstStyle/>
          <a:p>
            <a:pPr marL="0" indent="0" algn="r">
              <a:buNone/>
            </a:pPr>
            <a:r>
              <a:rPr lang="en-US" sz="900" i="1" dirty="0">
                <a:solidFill>
                  <a:srgbClr val="D8E6EC"/>
                </a:solidFill>
              </a:rPr>
              <a:t>PESTEL and SWOT in brief</a:t>
            </a:r>
            <a:endParaRPr lang="en-US" sz="900" dirty="0"/>
          </a:p>
        </p:txBody>
      </p:sp>
      <p:sp>
        <p:nvSpPr>
          <p:cNvPr id="5" name="Shape 3"/>
          <p:cNvSpPr/>
          <p:nvPr/>
        </p:nvSpPr>
        <p:spPr>
          <a:xfrm>
            <a:off x="502920" y="676656"/>
            <a:ext cx="11155680" cy="0"/>
          </a:xfrm>
          <a:prstGeom prst="line">
            <a:avLst/>
          </a:prstGeom>
          <a:noFill/>
          <a:ln w="12700">
            <a:solidFill>
              <a:srgbClr val="C89B3C"/>
            </a:solidFill>
            <a:prstDash val="solid"/>
          </a:ln>
        </p:spPr>
      </p:sp>
      <p:sp>
        <p:nvSpPr>
          <p:cNvPr id="6" name="Text 4"/>
          <p:cNvSpPr/>
          <p:nvPr/>
        </p:nvSpPr>
        <p:spPr>
          <a:xfrm>
            <a:off x="44517" y="722738"/>
            <a:ext cx="3871762" cy="548640"/>
          </a:xfrm>
          <a:prstGeom prst="rect">
            <a:avLst/>
          </a:prstGeom>
          <a:noFill/>
          <a:ln/>
        </p:spPr>
        <p:txBody>
          <a:bodyPr wrap="square" rtlCol="0" anchor="ctr"/>
          <a:lstStyle/>
          <a:p>
            <a:pPr>
              <a:lnSpc>
                <a:spcPct val="115000"/>
              </a:lnSpc>
              <a:spcBef>
                <a:spcPts val="800"/>
              </a:spcBef>
              <a:spcAft>
                <a:spcPts val="400"/>
              </a:spcAft>
            </a:pPr>
            <a:r>
              <a:rPr lang="en-GB" sz="1800" b="1" kern="100" dirty="0">
                <a:solidFill>
                  <a:srgbClr val="0F4761"/>
                </a:solidFill>
                <a:effectLst/>
                <a:latin typeface="Arial" panose="020B0604020202020204" pitchFamily="34" charset="0"/>
                <a:ea typeface="Times New Roman" panose="02020603050405020304" pitchFamily="18" charset="0"/>
                <a:cs typeface="Times New Roman" panose="02020603050405020304" pitchFamily="18" charset="0"/>
              </a:rPr>
              <a:t>What PESTEL is and how it helps</a:t>
            </a:r>
            <a:endParaRPr lang="en-GB" sz="1800" b="1" kern="100" dirty="0">
              <a:solidFill>
                <a:srgbClr val="0F4761"/>
              </a:solidFill>
              <a:effectLst/>
              <a:latin typeface="Aptos Display" panose="020B0004020202020204" pitchFamily="34" charset="0"/>
              <a:ea typeface="Times New Roman" panose="02020603050405020304" pitchFamily="18" charset="0"/>
              <a:cs typeface="Times New Roman" panose="02020603050405020304" pitchFamily="18" charset="0"/>
            </a:endParaRPr>
          </a:p>
        </p:txBody>
      </p:sp>
      <p:sp>
        <p:nvSpPr>
          <p:cNvPr id="18" name="TextBox 17">
            <a:extLst>
              <a:ext uri="{FF2B5EF4-FFF2-40B4-BE49-F238E27FC236}">
                <a16:creationId xmlns:a16="http://schemas.microsoft.com/office/drawing/2014/main" id="{1A397254-EE19-E93E-AA1D-9E4EE74C93CA}"/>
              </a:ext>
            </a:extLst>
          </p:cNvPr>
          <p:cNvSpPr txBox="1"/>
          <p:nvPr/>
        </p:nvSpPr>
        <p:spPr>
          <a:xfrm>
            <a:off x="44517" y="1191126"/>
            <a:ext cx="8540015" cy="646331"/>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A PESTEL analysis is a framework used to assess the external factors that can affect an organisation or project: Political, Economic, Social, Technological, Environmental, and Legal factors. It helps businesses understand the wider context they operate in and spot risks and opportunities (ICAEW, n.d.).</a:t>
            </a:r>
          </a:p>
        </p:txBody>
      </p:sp>
      <p:grpSp>
        <p:nvGrpSpPr>
          <p:cNvPr id="19" name="Group 18">
            <a:extLst>
              <a:ext uri="{FF2B5EF4-FFF2-40B4-BE49-F238E27FC236}">
                <a16:creationId xmlns:a16="http://schemas.microsoft.com/office/drawing/2014/main" id="{EA4B174D-A3CB-4416-00F6-0B0101CABF0C}"/>
              </a:ext>
            </a:extLst>
          </p:cNvPr>
          <p:cNvGrpSpPr/>
          <p:nvPr/>
        </p:nvGrpSpPr>
        <p:grpSpPr>
          <a:xfrm>
            <a:off x="222027" y="2421131"/>
            <a:ext cx="8452740" cy="3603830"/>
            <a:chOff x="549924" y="1255279"/>
            <a:chExt cx="11058549" cy="5289588"/>
          </a:xfrm>
        </p:grpSpPr>
        <p:sp>
          <p:nvSpPr>
            <p:cNvPr id="20" name="Rounded Rectangle 16">
              <a:extLst>
                <a:ext uri="{FF2B5EF4-FFF2-40B4-BE49-F238E27FC236}">
                  <a16:creationId xmlns:a16="http://schemas.microsoft.com/office/drawing/2014/main" id="{30816150-0279-5BEA-97B3-6D17F6528C3A}"/>
                </a:ext>
              </a:extLst>
            </p:cNvPr>
            <p:cNvSpPr/>
            <p:nvPr/>
          </p:nvSpPr>
          <p:spPr>
            <a:xfrm>
              <a:off x="599000" y="1255279"/>
              <a:ext cx="3013214" cy="1000786"/>
            </a:xfrm>
            <a:prstGeom prst="round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latin typeface="Georgia Pro" panose="02040802050405020203" pitchFamily="18" charset="0"/>
              </a:endParaRPr>
            </a:p>
          </p:txBody>
        </p:sp>
        <p:sp>
          <p:nvSpPr>
            <p:cNvPr id="21" name="Rounded Rectangle 17">
              <a:extLst>
                <a:ext uri="{FF2B5EF4-FFF2-40B4-BE49-F238E27FC236}">
                  <a16:creationId xmlns:a16="http://schemas.microsoft.com/office/drawing/2014/main" id="{D4DEF0BF-43E7-B166-8666-66CCF7082059}"/>
                </a:ext>
              </a:extLst>
            </p:cNvPr>
            <p:cNvSpPr/>
            <p:nvPr/>
          </p:nvSpPr>
          <p:spPr>
            <a:xfrm>
              <a:off x="599001" y="2281823"/>
              <a:ext cx="3013214" cy="833669"/>
            </a:xfrm>
            <a:prstGeom prst="round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latin typeface="Georgia Pro" panose="02040802050405020203" pitchFamily="18" charset="0"/>
              </a:endParaRPr>
            </a:p>
          </p:txBody>
        </p:sp>
        <p:sp>
          <p:nvSpPr>
            <p:cNvPr id="22" name="Rounded Rectangle 18">
              <a:extLst>
                <a:ext uri="{FF2B5EF4-FFF2-40B4-BE49-F238E27FC236}">
                  <a16:creationId xmlns:a16="http://schemas.microsoft.com/office/drawing/2014/main" id="{EE9AAD23-63ED-B869-08D2-974B40C28DEE}"/>
                </a:ext>
              </a:extLst>
            </p:cNvPr>
            <p:cNvSpPr/>
            <p:nvPr/>
          </p:nvSpPr>
          <p:spPr>
            <a:xfrm>
              <a:off x="599000" y="3141250"/>
              <a:ext cx="3013215" cy="833669"/>
            </a:xfrm>
            <a:prstGeom prst="round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latin typeface="Georgia Pro" panose="02040802050405020203" pitchFamily="18" charset="0"/>
              </a:endParaRPr>
            </a:p>
          </p:txBody>
        </p:sp>
        <p:sp>
          <p:nvSpPr>
            <p:cNvPr id="23" name="Rounded Rectangle 19">
              <a:extLst>
                <a:ext uri="{FF2B5EF4-FFF2-40B4-BE49-F238E27FC236}">
                  <a16:creationId xmlns:a16="http://schemas.microsoft.com/office/drawing/2014/main" id="{8AE84CC9-4321-DE42-2FB9-5C297DA28107}"/>
                </a:ext>
              </a:extLst>
            </p:cNvPr>
            <p:cNvSpPr/>
            <p:nvPr/>
          </p:nvSpPr>
          <p:spPr>
            <a:xfrm>
              <a:off x="599000" y="4000677"/>
              <a:ext cx="3013215" cy="833669"/>
            </a:xfrm>
            <a:prstGeom prst="round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latin typeface="Georgia Pro" panose="02040802050405020203" pitchFamily="18" charset="0"/>
              </a:endParaRPr>
            </a:p>
          </p:txBody>
        </p:sp>
        <p:sp>
          <p:nvSpPr>
            <p:cNvPr id="24" name="Rounded Rectangle 20">
              <a:extLst>
                <a:ext uri="{FF2B5EF4-FFF2-40B4-BE49-F238E27FC236}">
                  <a16:creationId xmlns:a16="http://schemas.microsoft.com/office/drawing/2014/main" id="{0F39A3B3-8C39-9E3E-FFCA-DD75850DE54A}"/>
                </a:ext>
              </a:extLst>
            </p:cNvPr>
            <p:cNvSpPr/>
            <p:nvPr/>
          </p:nvSpPr>
          <p:spPr>
            <a:xfrm>
              <a:off x="599001" y="5711198"/>
              <a:ext cx="3013215" cy="833669"/>
            </a:xfrm>
            <a:prstGeom prst="round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latin typeface="Georgia Pro" panose="02040802050405020203" pitchFamily="18" charset="0"/>
              </a:endParaRPr>
            </a:p>
          </p:txBody>
        </p:sp>
        <p:sp>
          <p:nvSpPr>
            <p:cNvPr id="25" name="CuadroTexto 395">
              <a:extLst>
                <a:ext uri="{FF2B5EF4-FFF2-40B4-BE49-F238E27FC236}">
                  <a16:creationId xmlns:a16="http://schemas.microsoft.com/office/drawing/2014/main" id="{B48B9176-9A6B-3C87-EAD7-C6176C2ABFAB}"/>
                </a:ext>
              </a:extLst>
            </p:cNvPr>
            <p:cNvSpPr txBox="1"/>
            <p:nvPr/>
          </p:nvSpPr>
          <p:spPr>
            <a:xfrm>
              <a:off x="599001" y="1520380"/>
              <a:ext cx="2040329" cy="338554"/>
            </a:xfrm>
            <a:prstGeom prst="rect">
              <a:avLst/>
            </a:prstGeom>
            <a:noFill/>
          </p:spPr>
          <p:txBody>
            <a:bodyPr wrap="square" rtlCol="0">
              <a:spAutoFit/>
            </a:bodyPr>
            <a:lstStyle/>
            <a:p>
              <a:r>
                <a:rPr lang="en-US" sz="1600" dirty="0">
                  <a:solidFill>
                    <a:schemeClr val="bg1"/>
                  </a:solidFill>
                  <a:latin typeface="Georgia Pro" panose="02040802050405020203" pitchFamily="18" charset="0"/>
                  <a:ea typeface="Lato Semibold" panose="020F0502020204030203" pitchFamily="34" charset="0"/>
                  <a:cs typeface="Poppins Medium" pitchFamily="2" charset="77"/>
                </a:rPr>
                <a:t>Political</a:t>
              </a:r>
            </a:p>
          </p:txBody>
        </p:sp>
        <p:sp>
          <p:nvSpPr>
            <p:cNvPr id="26" name="CuadroTexto 395">
              <a:extLst>
                <a:ext uri="{FF2B5EF4-FFF2-40B4-BE49-F238E27FC236}">
                  <a16:creationId xmlns:a16="http://schemas.microsoft.com/office/drawing/2014/main" id="{A8207819-6222-D8DB-B467-502620E67D2D}"/>
                </a:ext>
              </a:extLst>
            </p:cNvPr>
            <p:cNvSpPr txBox="1"/>
            <p:nvPr/>
          </p:nvSpPr>
          <p:spPr>
            <a:xfrm>
              <a:off x="549924" y="2458701"/>
              <a:ext cx="2040329" cy="338554"/>
            </a:xfrm>
            <a:prstGeom prst="rect">
              <a:avLst/>
            </a:prstGeom>
            <a:noFill/>
          </p:spPr>
          <p:txBody>
            <a:bodyPr wrap="square" rtlCol="0">
              <a:spAutoFit/>
            </a:bodyPr>
            <a:lstStyle/>
            <a:p>
              <a:r>
                <a:rPr lang="en-US" sz="1600" dirty="0">
                  <a:solidFill>
                    <a:schemeClr val="bg1"/>
                  </a:solidFill>
                  <a:latin typeface="Georgia Pro" panose="02040802050405020203" pitchFamily="18" charset="0"/>
                  <a:ea typeface="Lato Semibold" panose="020F0502020204030203" pitchFamily="34" charset="0"/>
                  <a:cs typeface="Poppins Medium" pitchFamily="2" charset="77"/>
                </a:rPr>
                <a:t>Economic</a:t>
              </a:r>
            </a:p>
          </p:txBody>
        </p:sp>
        <p:sp>
          <p:nvSpPr>
            <p:cNvPr id="27" name="CuadroTexto 395">
              <a:extLst>
                <a:ext uri="{FF2B5EF4-FFF2-40B4-BE49-F238E27FC236}">
                  <a16:creationId xmlns:a16="http://schemas.microsoft.com/office/drawing/2014/main" id="{C7571B5C-1E63-4229-35B7-7D2710F67705}"/>
                </a:ext>
              </a:extLst>
            </p:cNvPr>
            <p:cNvSpPr txBox="1"/>
            <p:nvPr/>
          </p:nvSpPr>
          <p:spPr>
            <a:xfrm>
              <a:off x="598999" y="3304481"/>
              <a:ext cx="2040329" cy="338554"/>
            </a:xfrm>
            <a:prstGeom prst="rect">
              <a:avLst/>
            </a:prstGeom>
            <a:noFill/>
          </p:spPr>
          <p:txBody>
            <a:bodyPr wrap="square" rtlCol="0">
              <a:spAutoFit/>
            </a:bodyPr>
            <a:lstStyle/>
            <a:p>
              <a:r>
                <a:rPr lang="en-US" sz="1600" dirty="0">
                  <a:solidFill>
                    <a:schemeClr val="bg1"/>
                  </a:solidFill>
                  <a:latin typeface="Georgia Pro" panose="02040802050405020203" pitchFamily="18" charset="0"/>
                  <a:ea typeface="Lato Semibold" panose="020F0502020204030203" pitchFamily="34" charset="0"/>
                  <a:cs typeface="Poppins Medium" pitchFamily="2" charset="77"/>
                </a:rPr>
                <a:t>Sociological</a:t>
              </a:r>
            </a:p>
          </p:txBody>
        </p:sp>
        <p:sp>
          <p:nvSpPr>
            <p:cNvPr id="28" name="CuadroTexto 395">
              <a:extLst>
                <a:ext uri="{FF2B5EF4-FFF2-40B4-BE49-F238E27FC236}">
                  <a16:creationId xmlns:a16="http://schemas.microsoft.com/office/drawing/2014/main" id="{487B7227-9CD4-D4FE-D71D-A1FD3B31D17C}"/>
                </a:ext>
              </a:extLst>
            </p:cNvPr>
            <p:cNvSpPr txBox="1"/>
            <p:nvPr/>
          </p:nvSpPr>
          <p:spPr>
            <a:xfrm>
              <a:off x="599000" y="4156940"/>
              <a:ext cx="2040329" cy="338554"/>
            </a:xfrm>
            <a:prstGeom prst="rect">
              <a:avLst/>
            </a:prstGeom>
            <a:noFill/>
          </p:spPr>
          <p:txBody>
            <a:bodyPr wrap="square" rtlCol="0">
              <a:spAutoFit/>
            </a:bodyPr>
            <a:lstStyle/>
            <a:p>
              <a:r>
                <a:rPr lang="en-US" sz="1600" dirty="0">
                  <a:solidFill>
                    <a:schemeClr val="bg1"/>
                  </a:solidFill>
                  <a:latin typeface="Georgia Pro" panose="02040802050405020203" pitchFamily="18" charset="0"/>
                  <a:ea typeface="Lato Semibold" panose="020F0502020204030203" pitchFamily="34" charset="0"/>
                  <a:cs typeface="Poppins Medium" pitchFamily="2" charset="77"/>
                </a:rPr>
                <a:t>Technological</a:t>
              </a:r>
            </a:p>
          </p:txBody>
        </p:sp>
        <p:sp>
          <p:nvSpPr>
            <p:cNvPr id="29" name="CuadroTexto 395">
              <a:extLst>
                <a:ext uri="{FF2B5EF4-FFF2-40B4-BE49-F238E27FC236}">
                  <a16:creationId xmlns:a16="http://schemas.microsoft.com/office/drawing/2014/main" id="{4B9081AF-FD5B-E93A-1234-00A8AF45373C}"/>
                </a:ext>
              </a:extLst>
            </p:cNvPr>
            <p:cNvSpPr txBox="1"/>
            <p:nvPr/>
          </p:nvSpPr>
          <p:spPr>
            <a:xfrm>
              <a:off x="599001" y="5841703"/>
              <a:ext cx="2040329" cy="338554"/>
            </a:xfrm>
            <a:prstGeom prst="rect">
              <a:avLst/>
            </a:prstGeom>
            <a:noFill/>
          </p:spPr>
          <p:txBody>
            <a:bodyPr wrap="square" rtlCol="0">
              <a:spAutoFit/>
            </a:bodyPr>
            <a:lstStyle/>
            <a:p>
              <a:r>
                <a:rPr lang="en-US" sz="1600" dirty="0">
                  <a:solidFill>
                    <a:schemeClr val="bg1"/>
                  </a:solidFill>
                  <a:latin typeface="Georgia Pro" panose="02040802050405020203" pitchFamily="18" charset="0"/>
                  <a:ea typeface="Lato Semibold" panose="020F0502020204030203" pitchFamily="34" charset="0"/>
                  <a:cs typeface="Poppins Medium" pitchFamily="2" charset="77"/>
                </a:rPr>
                <a:t>Legal</a:t>
              </a:r>
            </a:p>
          </p:txBody>
        </p:sp>
        <p:sp>
          <p:nvSpPr>
            <p:cNvPr id="30" name="Oval 29">
              <a:extLst>
                <a:ext uri="{FF2B5EF4-FFF2-40B4-BE49-F238E27FC236}">
                  <a16:creationId xmlns:a16="http://schemas.microsoft.com/office/drawing/2014/main" id="{DA5DA404-09D1-2ADC-747A-C5546F2B7997}"/>
                </a:ext>
              </a:extLst>
            </p:cNvPr>
            <p:cNvSpPr/>
            <p:nvPr/>
          </p:nvSpPr>
          <p:spPr>
            <a:xfrm>
              <a:off x="2922929" y="1523574"/>
              <a:ext cx="603478" cy="603479"/>
            </a:xfrm>
            <a:prstGeom prst="ellips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latin typeface="Georgia Pro" panose="02040802050405020203" pitchFamily="18" charset="0"/>
                  <a:ea typeface="Lato" panose="020F0502020204030203" pitchFamily="34" charset="0"/>
                  <a:cs typeface="Lato" panose="020F0502020204030203" pitchFamily="34" charset="0"/>
                </a:rPr>
                <a:t>P</a:t>
              </a:r>
            </a:p>
          </p:txBody>
        </p:sp>
        <p:sp>
          <p:nvSpPr>
            <p:cNvPr id="31" name="Oval 30">
              <a:extLst>
                <a:ext uri="{FF2B5EF4-FFF2-40B4-BE49-F238E27FC236}">
                  <a16:creationId xmlns:a16="http://schemas.microsoft.com/office/drawing/2014/main" id="{DBB3AFA0-4CD8-5212-04CC-E711FE852F1F}"/>
                </a:ext>
              </a:extLst>
            </p:cNvPr>
            <p:cNvSpPr/>
            <p:nvPr/>
          </p:nvSpPr>
          <p:spPr>
            <a:xfrm>
              <a:off x="2922929" y="2397021"/>
              <a:ext cx="603478" cy="603479"/>
            </a:xfrm>
            <a:prstGeom prst="ellips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latin typeface="Georgia Pro" panose="02040802050405020203" pitchFamily="18" charset="0"/>
                  <a:ea typeface="Lato" panose="020F0502020204030203" pitchFamily="34" charset="0"/>
                  <a:cs typeface="Lato" panose="020F0502020204030203" pitchFamily="34" charset="0"/>
                </a:rPr>
                <a:t>E</a:t>
              </a:r>
            </a:p>
          </p:txBody>
        </p:sp>
        <p:sp>
          <p:nvSpPr>
            <p:cNvPr id="32" name="Oval 31">
              <a:extLst>
                <a:ext uri="{FF2B5EF4-FFF2-40B4-BE49-F238E27FC236}">
                  <a16:creationId xmlns:a16="http://schemas.microsoft.com/office/drawing/2014/main" id="{CEED6B4C-9CB4-2560-D5C8-3EFA6D0F554C}"/>
                </a:ext>
              </a:extLst>
            </p:cNvPr>
            <p:cNvSpPr/>
            <p:nvPr/>
          </p:nvSpPr>
          <p:spPr>
            <a:xfrm>
              <a:off x="2922929" y="3242209"/>
              <a:ext cx="603478" cy="603479"/>
            </a:xfrm>
            <a:prstGeom prst="ellips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latin typeface="Georgia Pro" panose="02040802050405020203" pitchFamily="18" charset="0"/>
                  <a:ea typeface="Lato" panose="020F0502020204030203" pitchFamily="34" charset="0"/>
                  <a:cs typeface="Lato" panose="020F0502020204030203" pitchFamily="34" charset="0"/>
                </a:rPr>
                <a:t>S</a:t>
              </a:r>
            </a:p>
          </p:txBody>
        </p:sp>
        <p:sp>
          <p:nvSpPr>
            <p:cNvPr id="33" name="Oval 32">
              <a:extLst>
                <a:ext uri="{FF2B5EF4-FFF2-40B4-BE49-F238E27FC236}">
                  <a16:creationId xmlns:a16="http://schemas.microsoft.com/office/drawing/2014/main" id="{970AEB34-8816-F6D1-C054-585BAF0302DA}"/>
                </a:ext>
              </a:extLst>
            </p:cNvPr>
            <p:cNvSpPr/>
            <p:nvPr/>
          </p:nvSpPr>
          <p:spPr>
            <a:xfrm>
              <a:off x="2922929" y="4115772"/>
              <a:ext cx="603478" cy="603479"/>
            </a:xfrm>
            <a:prstGeom prst="ellips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latin typeface="Georgia Pro" panose="02040802050405020203" pitchFamily="18" charset="0"/>
                  <a:ea typeface="Lato" panose="020F0502020204030203" pitchFamily="34" charset="0"/>
                  <a:cs typeface="Lato" panose="020F0502020204030203" pitchFamily="34" charset="0"/>
                </a:rPr>
                <a:t>T</a:t>
              </a:r>
            </a:p>
          </p:txBody>
        </p:sp>
        <p:sp>
          <p:nvSpPr>
            <p:cNvPr id="34" name="Oval 33">
              <a:extLst>
                <a:ext uri="{FF2B5EF4-FFF2-40B4-BE49-F238E27FC236}">
                  <a16:creationId xmlns:a16="http://schemas.microsoft.com/office/drawing/2014/main" id="{97C467B7-CEC0-5DE0-ED4B-3EBA89E2C198}"/>
                </a:ext>
              </a:extLst>
            </p:cNvPr>
            <p:cNvSpPr/>
            <p:nvPr/>
          </p:nvSpPr>
          <p:spPr>
            <a:xfrm>
              <a:off x="2922930" y="5826292"/>
              <a:ext cx="603478" cy="603479"/>
            </a:xfrm>
            <a:prstGeom prst="ellipse">
              <a:avLst/>
            </a:prstGeom>
            <a:solidFill>
              <a:schemeClr val="accent5">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latin typeface="Georgia Pro" panose="02040802050405020203" pitchFamily="18" charset="0"/>
                  <a:ea typeface="Lato" panose="020F0502020204030203" pitchFamily="34" charset="0"/>
                  <a:cs typeface="Lato" panose="020F0502020204030203" pitchFamily="34" charset="0"/>
                </a:rPr>
                <a:t>L</a:t>
              </a:r>
            </a:p>
          </p:txBody>
        </p:sp>
        <p:sp>
          <p:nvSpPr>
            <p:cNvPr id="35" name="Rounded Rectangle 49">
              <a:extLst>
                <a:ext uri="{FF2B5EF4-FFF2-40B4-BE49-F238E27FC236}">
                  <a16:creationId xmlns:a16="http://schemas.microsoft.com/office/drawing/2014/main" id="{88549A77-469D-8CE0-3881-01AF5263DCC7}"/>
                </a:ext>
              </a:extLst>
            </p:cNvPr>
            <p:cNvSpPr/>
            <p:nvPr/>
          </p:nvSpPr>
          <p:spPr>
            <a:xfrm>
              <a:off x="599001" y="4862746"/>
              <a:ext cx="3013215" cy="833669"/>
            </a:xfrm>
            <a:prstGeom prst="round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latin typeface="Georgia Pro" panose="02040802050405020203" pitchFamily="18" charset="0"/>
              </a:endParaRPr>
            </a:p>
          </p:txBody>
        </p:sp>
        <p:sp>
          <p:nvSpPr>
            <p:cNvPr id="36" name="CuadroTexto 395">
              <a:extLst>
                <a:ext uri="{FF2B5EF4-FFF2-40B4-BE49-F238E27FC236}">
                  <a16:creationId xmlns:a16="http://schemas.microsoft.com/office/drawing/2014/main" id="{4B622105-4754-2978-7D5E-CE679D580EA7}"/>
                </a:ext>
              </a:extLst>
            </p:cNvPr>
            <p:cNvSpPr txBox="1"/>
            <p:nvPr/>
          </p:nvSpPr>
          <p:spPr>
            <a:xfrm>
              <a:off x="599001" y="4993216"/>
              <a:ext cx="2040329" cy="338554"/>
            </a:xfrm>
            <a:prstGeom prst="rect">
              <a:avLst/>
            </a:prstGeom>
            <a:noFill/>
          </p:spPr>
          <p:txBody>
            <a:bodyPr wrap="square" rtlCol="0">
              <a:spAutoFit/>
            </a:bodyPr>
            <a:lstStyle/>
            <a:p>
              <a:r>
                <a:rPr lang="en-US" sz="1600" dirty="0">
                  <a:solidFill>
                    <a:schemeClr val="bg1"/>
                  </a:solidFill>
                  <a:latin typeface="Georgia Pro" panose="02040802050405020203" pitchFamily="18" charset="0"/>
                  <a:ea typeface="Lato Semibold" panose="020F0502020204030203" pitchFamily="34" charset="0"/>
                  <a:cs typeface="Poppins Medium" pitchFamily="2" charset="77"/>
                </a:rPr>
                <a:t>Environmental</a:t>
              </a:r>
            </a:p>
          </p:txBody>
        </p:sp>
        <p:sp>
          <p:nvSpPr>
            <p:cNvPr id="37" name="Oval 36">
              <a:extLst>
                <a:ext uri="{FF2B5EF4-FFF2-40B4-BE49-F238E27FC236}">
                  <a16:creationId xmlns:a16="http://schemas.microsoft.com/office/drawing/2014/main" id="{366D930A-55C2-DF63-84B2-92831B1FADE1}"/>
                </a:ext>
              </a:extLst>
            </p:cNvPr>
            <p:cNvSpPr/>
            <p:nvPr/>
          </p:nvSpPr>
          <p:spPr>
            <a:xfrm>
              <a:off x="2922930" y="4977839"/>
              <a:ext cx="603478" cy="603479"/>
            </a:xfrm>
            <a:prstGeom prst="ellipse">
              <a:avLst/>
            </a:prstGeom>
            <a:solidFill>
              <a:schemeClr val="accent6">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latin typeface="Georgia Pro" panose="02040802050405020203" pitchFamily="18" charset="0"/>
                  <a:ea typeface="Lato" panose="020F0502020204030203" pitchFamily="34" charset="0"/>
                  <a:cs typeface="Lato" panose="020F0502020204030203" pitchFamily="34" charset="0"/>
                </a:rPr>
                <a:t>E</a:t>
              </a:r>
            </a:p>
          </p:txBody>
        </p:sp>
        <p:sp>
          <p:nvSpPr>
            <p:cNvPr id="38" name="Rounded Rectangle 16">
              <a:extLst>
                <a:ext uri="{FF2B5EF4-FFF2-40B4-BE49-F238E27FC236}">
                  <a16:creationId xmlns:a16="http://schemas.microsoft.com/office/drawing/2014/main" id="{3DB05477-9651-D8B8-77E3-87F678517035}"/>
                </a:ext>
              </a:extLst>
            </p:cNvPr>
            <p:cNvSpPr/>
            <p:nvPr/>
          </p:nvSpPr>
          <p:spPr>
            <a:xfrm>
              <a:off x="3690919" y="1270008"/>
              <a:ext cx="7917554" cy="969793"/>
            </a:xfrm>
            <a:prstGeom prst="roundRect">
              <a:avLst/>
            </a:prstGeom>
            <a:solidFill>
              <a:schemeClr val="bg1">
                <a:lumMod val="9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800" dirty="0">
                  <a:solidFill>
                    <a:schemeClr val="tx1"/>
                  </a:solidFill>
                  <a:latin typeface="Arial" panose="020B0604020202020204" pitchFamily="34" charset="0"/>
                  <a:cs typeface="Arial" panose="020B0604020202020204" pitchFamily="34" charset="0"/>
                </a:rPr>
                <a:t>International sourcing can increase delays and costs because of customs and documentation changes, and UK wholesalers may also be affected by import issues. For peak seasons, businesses should order early and use backup suppliers, especially when customers need items for fixed event dates (GOV.UK, n.d.; Johnson </a:t>
              </a:r>
              <a:r>
                <a:rPr lang="en-GB" sz="800" i="1" dirty="0">
                  <a:solidFill>
                    <a:schemeClr val="tx1"/>
                  </a:solidFill>
                  <a:latin typeface="Arial" panose="020B0604020202020204" pitchFamily="34" charset="0"/>
                  <a:cs typeface="Arial" panose="020B0604020202020204" pitchFamily="34" charset="0"/>
                </a:rPr>
                <a:t>et al</a:t>
              </a:r>
              <a:r>
                <a:rPr lang="en-GB" sz="800" dirty="0">
                  <a:solidFill>
                    <a:schemeClr val="tx1"/>
                  </a:solidFill>
                  <a:latin typeface="Arial" panose="020B0604020202020204" pitchFamily="34" charset="0"/>
                  <a:cs typeface="Arial" panose="020B0604020202020204" pitchFamily="34" charset="0"/>
                </a:rPr>
                <a:t>., 2017).</a:t>
              </a:r>
              <a:endParaRPr lang="en-US" sz="800" dirty="0">
                <a:solidFill>
                  <a:schemeClr val="tx1"/>
                </a:solidFill>
                <a:latin typeface="Arial" panose="020B0604020202020204" pitchFamily="34" charset="0"/>
                <a:cs typeface="Arial" panose="020B0604020202020204" pitchFamily="34" charset="0"/>
              </a:endParaRPr>
            </a:p>
          </p:txBody>
        </p:sp>
        <p:sp>
          <p:nvSpPr>
            <p:cNvPr id="39" name="Rounded Rectangle 17">
              <a:extLst>
                <a:ext uri="{FF2B5EF4-FFF2-40B4-BE49-F238E27FC236}">
                  <a16:creationId xmlns:a16="http://schemas.microsoft.com/office/drawing/2014/main" id="{8D812BD2-45FA-BCAB-9C39-A959E92ED919}"/>
                </a:ext>
              </a:extLst>
            </p:cNvPr>
            <p:cNvSpPr/>
            <p:nvPr/>
          </p:nvSpPr>
          <p:spPr>
            <a:xfrm>
              <a:off x="3690919" y="2239801"/>
              <a:ext cx="7917554" cy="859427"/>
            </a:xfrm>
            <a:prstGeom prst="roundRect">
              <a:avLst/>
            </a:prstGeom>
            <a:solidFill>
              <a:schemeClr val="bg1">
                <a:lumMod val="9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800" dirty="0">
                  <a:solidFill>
                    <a:schemeClr val="tx1"/>
                  </a:solidFill>
                  <a:latin typeface="Arial" panose="020B0604020202020204" pitchFamily="34" charset="0"/>
                  <a:cs typeface="Arial" panose="020B0604020202020204" pitchFamily="34" charset="0"/>
                </a:rPr>
                <a:t>Cost-of-living pressures can boost demand for imitation jewellery as shoppers avoid expensive metals, but they also make customers more price-sensitive. This may increase sales volume while reducing profit margins. A better approach is to focus on value through bundles, tiered products, and limited exclusives instead of frequent discounting, especially as jewellery buying is strongly shaped by consumer confidence and disposable income (Porter, 1980; Kotler and Armstrong, 2021; Mintel, 2025).</a:t>
              </a:r>
              <a:endParaRPr lang="en-US" sz="800" dirty="0">
                <a:solidFill>
                  <a:schemeClr val="tx1"/>
                </a:solidFill>
                <a:latin typeface="Arial" panose="020B0604020202020204" pitchFamily="34" charset="0"/>
                <a:cs typeface="Arial" panose="020B0604020202020204" pitchFamily="34" charset="0"/>
              </a:endParaRPr>
            </a:p>
          </p:txBody>
        </p:sp>
        <p:sp>
          <p:nvSpPr>
            <p:cNvPr id="40" name="Rounded Rectangle 18">
              <a:extLst>
                <a:ext uri="{FF2B5EF4-FFF2-40B4-BE49-F238E27FC236}">
                  <a16:creationId xmlns:a16="http://schemas.microsoft.com/office/drawing/2014/main" id="{0F3AF568-BF20-95F6-9CEA-268D4BC40CB4}"/>
                </a:ext>
              </a:extLst>
            </p:cNvPr>
            <p:cNvSpPr/>
            <p:nvPr/>
          </p:nvSpPr>
          <p:spPr>
            <a:xfrm>
              <a:off x="3690919" y="3141250"/>
              <a:ext cx="7917554" cy="801140"/>
            </a:xfrm>
            <a:prstGeom prst="roundRect">
              <a:avLst/>
            </a:prstGeom>
            <a:solidFill>
              <a:schemeClr val="bg1">
                <a:lumMod val="9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800" dirty="0">
                  <a:solidFill>
                    <a:schemeClr val="tx1"/>
                  </a:solidFill>
                  <a:latin typeface="Arial" panose="020B0604020202020204" pitchFamily="34" charset="0"/>
                  <a:cs typeface="Arial" panose="020B0604020202020204" pitchFamily="34" charset="0"/>
                </a:rPr>
                <a:t>In Birmingham, jewellery plays an important cultural role in weddings, celebrations, and religious festivals, creating repeat demand throughout the year (Birmingham City Council, n.d.). Social trends also favour premium imitation jewellery as a stylish, lower-cost alternative to gold, especially for customers wanting different looks for multiple wedding events.</a:t>
              </a:r>
              <a:endParaRPr lang="en-US" sz="800" dirty="0">
                <a:solidFill>
                  <a:schemeClr val="tx1"/>
                </a:solidFill>
                <a:latin typeface="Arial" panose="020B0604020202020204" pitchFamily="34" charset="0"/>
                <a:cs typeface="Arial" panose="020B0604020202020204" pitchFamily="34" charset="0"/>
              </a:endParaRPr>
            </a:p>
          </p:txBody>
        </p:sp>
        <p:sp>
          <p:nvSpPr>
            <p:cNvPr id="41" name="Rounded Rectangle 19">
              <a:extLst>
                <a:ext uri="{FF2B5EF4-FFF2-40B4-BE49-F238E27FC236}">
                  <a16:creationId xmlns:a16="http://schemas.microsoft.com/office/drawing/2014/main" id="{4A34C7DE-10D1-8897-5024-B45F228577B7}"/>
                </a:ext>
              </a:extLst>
            </p:cNvPr>
            <p:cNvSpPr/>
            <p:nvPr/>
          </p:nvSpPr>
          <p:spPr>
            <a:xfrm>
              <a:off x="3690919" y="4000677"/>
              <a:ext cx="7917554" cy="801140"/>
            </a:xfrm>
            <a:prstGeom prst="roundRect">
              <a:avLst/>
            </a:prstGeom>
            <a:solidFill>
              <a:schemeClr val="bg1">
                <a:lumMod val="9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800" dirty="0">
                  <a:solidFill>
                    <a:schemeClr val="tx1"/>
                  </a:solidFill>
                  <a:latin typeface="Arial" panose="020B0604020202020204" pitchFamily="34" charset="0"/>
                  <a:cs typeface="Arial" panose="020B0604020202020204" pitchFamily="34" charset="0"/>
                </a:rPr>
                <a:t>Customers now find jewellery mainly through visual and social media content. Short videos and try-on posts help reduce uncertainty by showing how items look in real life, while tools like EPOS, stock tracking, and e-commerce systems improve accuracy and support click-and-collect (Chaffey and Ellis-Chadwick, 2022)</a:t>
              </a:r>
              <a:endParaRPr lang="en-US" sz="800" dirty="0">
                <a:solidFill>
                  <a:schemeClr val="tx1"/>
                </a:solidFill>
                <a:latin typeface="Arial" panose="020B0604020202020204" pitchFamily="34" charset="0"/>
                <a:cs typeface="Arial" panose="020B0604020202020204" pitchFamily="34" charset="0"/>
              </a:endParaRPr>
            </a:p>
          </p:txBody>
        </p:sp>
        <p:sp>
          <p:nvSpPr>
            <p:cNvPr id="42" name="Rounded Rectangle 20">
              <a:extLst>
                <a:ext uri="{FF2B5EF4-FFF2-40B4-BE49-F238E27FC236}">
                  <a16:creationId xmlns:a16="http://schemas.microsoft.com/office/drawing/2014/main" id="{4ABCA40F-7949-E81F-CC39-8BEF2F7FEF4C}"/>
                </a:ext>
              </a:extLst>
            </p:cNvPr>
            <p:cNvSpPr/>
            <p:nvPr/>
          </p:nvSpPr>
          <p:spPr>
            <a:xfrm>
              <a:off x="3690919" y="4860104"/>
              <a:ext cx="7917554" cy="801140"/>
            </a:xfrm>
            <a:prstGeom prst="roundRect">
              <a:avLst/>
            </a:prstGeom>
            <a:solidFill>
              <a:schemeClr val="bg1">
                <a:lumMod val="9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800" dirty="0">
                  <a:solidFill>
                    <a:schemeClr val="tx1"/>
                  </a:solidFill>
                  <a:latin typeface="Arial" panose="020B0604020202020204" pitchFamily="34" charset="0"/>
                  <a:cs typeface="Arial" panose="020B0604020202020204" pitchFamily="34" charset="0"/>
                </a:rPr>
                <a:t>Criticism of fast fashion can also affect low-cost accessories when items are low quality and easily thrown away. Using longer-lasting materials, promoting re-wear, and choosing recyclable packaging can improve reputation and encourage repeat sales (Johnson </a:t>
              </a:r>
              <a:r>
                <a:rPr lang="en-GB" sz="800" i="1" dirty="0">
                  <a:solidFill>
                    <a:schemeClr val="tx1"/>
                  </a:solidFill>
                  <a:latin typeface="Arial" panose="020B0604020202020204" pitchFamily="34" charset="0"/>
                  <a:cs typeface="Arial" panose="020B0604020202020204" pitchFamily="34" charset="0"/>
                </a:rPr>
                <a:t>et al</a:t>
              </a:r>
              <a:r>
                <a:rPr lang="en-GB" sz="800" dirty="0">
                  <a:solidFill>
                    <a:schemeClr val="tx1"/>
                  </a:solidFill>
                  <a:latin typeface="Arial" panose="020B0604020202020204" pitchFamily="34" charset="0"/>
                  <a:cs typeface="Arial" panose="020B0604020202020204" pitchFamily="34" charset="0"/>
                </a:rPr>
                <a:t>., 2017).</a:t>
              </a:r>
              <a:endParaRPr lang="en-US" sz="800" dirty="0">
                <a:solidFill>
                  <a:schemeClr val="tx1"/>
                </a:solidFill>
                <a:latin typeface="Arial" panose="020B0604020202020204" pitchFamily="34" charset="0"/>
                <a:cs typeface="Arial" panose="020B0604020202020204" pitchFamily="34" charset="0"/>
              </a:endParaRPr>
            </a:p>
          </p:txBody>
        </p:sp>
        <p:sp>
          <p:nvSpPr>
            <p:cNvPr id="43" name="Rounded Rectangle 49">
              <a:extLst>
                <a:ext uri="{FF2B5EF4-FFF2-40B4-BE49-F238E27FC236}">
                  <a16:creationId xmlns:a16="http://schemas.microsoft.com/office/drawing/2014/main" id="{78C2D0FC-C81B-984C-AAC4-F4FCF29B0758}"/>
                </a:ext>
              </a:extLst>
            </p:cNvPr>
            <p:cNvSpPr/>
            <p:nvPr/>
          </p:nvSpPr>
          <p:spPr>
            <a:xfrm>
              <a:off x="3690918" y="5719531"/>
              <a:ext cx="7917553" cy="801140"/>
            </a:xfrm>
            <a:prstGeom prst="roundRect">
              <a:avLst/>
            </a:prstGeom>
            <a:solidFill>
              <a:schemeClr val="bg1">
                <a:lumMod val="9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800" dirty="0">
                  <a:solidFill>
                    <a:schemeClr val="tx1"/>
                  </a:solidFill>
                  <a:latin typeface="Arial" panose="020B0604020202020204" pitchFamily="34" charset="0"/>
                  <a:cs typeface="Arial" panose="020B0604020202020204" pitchFamily="34" charset="0"/>
                </a:rPr>
                <a:t>Legal compliance is crucial. Jewellery must meet UK rules on substances like nickel, lead, and cadmium, especially for items worn against the skin. Online sales must also follow consumer rights and returns regulations, while customer data must be handled in line with UK GDPR with clear privacy notices (Trading Standards, 2024; BIS, 2013; ICO, n.d.).</a:t>
              </a:r>
              <a:endParaRPr lang="en-US" sz="800" dirty="0">
                <a:solidFill>
                  <a:schemeClr val="tx1"/>
                </a:solidFill>
                <a:latin typeface="Arial" panose="020B0604020202020204" pitchFamily="34" charset="0"/>
                <a:cs typeface="Arial" panose="020B0604020202020204" pitchFamily="34" charset="0"/>
              </a:endParaRPr>
            </a:p>
          </p:txBody>
        </p:sp>
      </p:grpSp>
      <p:sp>
        <p:nvSpPr>
          <p:cNvPr id="45" name="Rectangle: Rounded Corners 44">
            <a:extLst>
              <a:ext uri="{FF2B5EF4-FFF2-40B4-BE49-F238E27FC236}">
                <a16:creationId xmlns:a16="http://schemas.microsoft.com/office/drawing/2014/main" id="{5110A602-24AE-168F-7122-7D214FF0C197}"/>
              </a:ext>
            </a:extLst>
          </p:cNvPr>
          <p:cNvSpPr/>
          <p:nvPr/>
        </p:nvSpPr>
        <p:spPr>
          <a:xfrm>
            <a:off x="8926089" y="850393"/>
            <a:ext cx="3006371" cy="5832323"/>
          </a:xfrm>
          <a:prstGeom prst="roundRect">
            <a:avLst/>
          </a:pr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46" name="TextBox 45">
            <a:extLst>
              <a:ext uri="{FF2B5EF4-FFF2-40B4-BE49-F238E27FC236}">
                <a16:creationId xmlns:a16="http://schemas.microsoft.com/office/drawing/2014/main" id="{446B8F21-4E23-1CA3-1233-EF2600C3E778}"/>
              </a:ext>
            </a:extLst>
          </p:cNvPr>
          <p:cNvSpPr txBox="1"/>
          <p:nvPr/>
        </p:nvSpPr>
        <p:spPr>
          <a:xfrm>
            <a:off x="9316354" y="1412733"/>
            <a:ext cx="2225842" cy="5216813"/>
          </a:xfrm>
          <a:prstGeom prst="rect">
            <a:avLst/>
          </a:prstGeom>
          <a:noFill/>
        </p:spPr>
        <p:txBody>
          <a:bodyPr wrap="square" rtlCol="0">
            <a:spAutoFit/>
          </a:bodyPr>
          <a:lstStyle/>
          <a:p>
            <a:pPr marL="342900" lvl="0" indent="-342900">
              <a:lnSpc>
                <a:spcPct val="150000"/>
              </a:lnSpc>
              <a:buFont typeface="Symbol" panose="05050102010706020507" pitchFamily="18" charset="2"/>
              <a:buChar char=""/>
            </a:pPr>
            <a:r>
              <a:rPr lang="en-GB" sz="800" b="1" dirty="0">
                <a:effectLst/>
                <a:latin typeface="Arial" panose="020B0604020202020204" pitchFamily="34" charset="0"/>
                <a:ea typeface="Times New Roman" panose="02020603050405020304" pitchFamily="18" charset="0"/>
                <a:cs typeface="Arial" panose="020B0604020202020204" pitchFamily="34" charset="0"/>
              </a:rPr>
              <a:t>Strong potential:</a:t>
            </a:r>
            <a:r>
              <a:rPr lang="en-GB" sz="800" dirty="0">
                <a:effectLst/>
                <a:latin typeface="Arial" panose="020B0604020202020204" pitchFamily="34" charset="0"/>
                <a:ea typeface="Times New Roman" panose="02020603050405020304" pitchFamily="18" charset="0"/>
                <a:cs typeface="Arial" panose="020B0604020202020204" pitchFamily="34" charset="0"/>
              </a:rPr>
              <a:t> Elegance Imitations Ltd has good opportunities, but it also faces external risks.</a:t>
            </a:r>
          </a:p>
          <a:p>
            <a:pPr marL="342900" lvl="0" indent="-342900">
              <a:lnSpc>
                <a:spcPct val="150000"/>
              </a:lnSpc>
              <a:buFont typeface="Symbol" panose="05050102010706020507" pitchFamily="18" charset="2"/>
              <a:buChar char=""/>
            </a:pPr>
            <a:r>
              <a:rPr lang="en-GB" sz="800" b="1" dirty="0">
                <a:effectLst/>
                <a:latin typeface="Arial" panose="020B0604020202020204" pitchFamily="34" charset="0"/>
                <a:ea typeface="Times New Roman" panose="02020603050405020304" pitchFamily="18" charset="0"/>
                <a:cs typeface="Arial" panose="020B0604020202020204" pitchFamily="34" charset="0"/>
              </a:rPr>
              <a:t>Social and economic opportunity:</a:t>
            </a:r>
            <a:r>
              <a:rPr lang="en-GB" sz="800" dirty="0">
                <a:effectLst/>
                <a:latin typeface="Arial" panose="020B0604020202020204" pitchFamily="34" charset="0"/>
                <a:ea typeface="Times New Roman" panose="02020603050405020304" pitchFamily="18" charset="0"/>
                <a:cs typeface="Arial" panose="020B0604020202020204" pitchFamily="34" charset="0"/>
              </a:rPr>
              <a:t> Customers still want stylish jewellery for weddings and events, and rising living costs may make imitation jewellery more attractive than real gold (Mintel, 2025).</a:t>
            </a:r>
          </a:p>
          <a:p>
            <a:pPr marL="342900" lvl="0" indent="-342900">
              <a:lnSpc>
                <a:spcPct val="150000"/>
              </a:lnSpc>
              <a:buFont typeface="Symbol" panose="05050102010706020507" pitchFamily="18" charset="2"/>
              <a:buChar char=""/>
            </a:pPr>
            <a:r>
              <a:rPr lang="en-GB" sz="800" b="1" dirty="0">
                <a:effectLst/>
                <a:latin typeface="Arial" panose="020B0604020202020204" pitchFamily="34" charset="0"/>
                <a:ea typeface="Times New Roman" panose="02020603050405020304" pitchFamily="18" charset="0"/>
                <a:cs typeface="Arial" panose="020B0604020202020204" pitchFamily="34" charset="0"/>
              </a:rPr>
              <a:t>Price sensitivity risk:</a:t>
            </a:r>
            <a:r>
              <a:rPr lang="en-GB" sz="800" dirty="0">
                <a:effectLst/>
                <a:latin typeface="Arial" panose="020B0604020202020204" pitchFamily="34" charset="0"/>
                <a:ea typeface="Times New Roman" panose="02020603050405020304" pitchFamily="18" charset="0"/>
                <a:cs typeface="Arial" panose="020B0604020202020204" pitchFamily="34" charset="0"/>
              </a:rPr>
              <a:t> Customers may become more price-conscious, which could reduce profit margins if the business depends too heavily on low prices.</a:t>
            </a:r>
          </a:p>
          <a:p>
            <a:pPr marL="342900" lvl="0" indent="-342900">
              <a:lnSpc>
                <a:spcPct val="150000"/>
              </a:lnSpc>
              <a:buFont typeface="Symbol" panose="05050102010706020507" pitchFamily="18" charset="2"/>
              <a:buChar char=""/>
            </a:pPr>
            <a:r>
              <a:rPr lang="en-GB" sz="800" b="1" dirty="0">
                <a:effectLst/>
                <a:latin typeface="Arial" panose="020B0604020202020204" pitchFamily="34" charset="0"/>
                <a:ea typeface="Times New Roman" panose="02020603050405020304" pitchFamily="18" charset="0"/>
                <a:cs typeface="Arial" panose="020B0604020202020204" pitchFamily="34" charset="0"/>
              </a:rPr>
              <a:t>Technology matters:</a:t>
            </a:r>
            <a:r>
              <a:rPr lang="en-GB" sz="800" dirty="0">
                <a:effectLst/>
                <a:latin typeface="Arial" panose="020B0604020202020204" pitchFamily="34" charset="0"/>
                <a:ea typeface="Times New Roman" panose="02020603050405020304" pitchFamily="18" charset="0"/>
                <a:cs typeface="Arial" panose="020B0604020202020204" pitchFamily="34" charset="0"/>
              </a:rPr>
              <a:t> Social media and online selling can help attract and reach customers.</a:t>
            </a:r>
          </a:p>
          <a:p>
            <a:pPr marL="342900" lvl="0" indent="-342900">
              <a:lnSpc>
                <a:spcPct val="150000"/>
              </a:lnSpc>
              <a:buFont typeface="Symbol" panose="05050102010706020507" pitchFamily="18" charset="2"/>
              <a:buChar char=""/>
            </a:pPr>
            <a:r>
              <a:rPr lang="en-GB" sz="800" b="1" dirty="0">
                <a:effectLst/>
                <a:latin typeface="Arial" panose="020B0604020202020204" pitchFamily="34" charset="0"/>
                <a:ea typeface="Times New Roman" panose="02020603050405020304" pitchFamily="18" charset="0"/>
                <a:cs typeface="Arial" panose="020B0604020202020204" pitchFamily="34" charset="0"/>
              </a:rPr>
              <a:t>Legal compliance is essential:</a:t>
            </a:r>
            <a:r>
              <a:rPr lang="en-GB" sz="800" dirty="0">
                <a:effectLst/>
                <a:latin typeface="Arial" panose="020B0604020202020204" pitchFamily="34" charset="0"/>
                <a:ea typeface="Times New Roman" panose="02020603050405020304" pitchFamily="18" charset="0"/>
                <a:cs typeface="Arial" panose="020B0604020202020204" pitchFamily="34" charset="0"/>
              </a:rPr>
              <a:t> The business must follow rules on product safety, returns, and data protection.</a:t>
            </a:r>
          </a:p>
          <a:p>
            <a:pPr marL="342900" lvl="0" indent="-342900">
              <a:lnSpc>
                <a:spcPct val="150000"/>
              </a:lnSpc>
              <a:buFont typeface="Symbol" panose="05050102010706020507" pitchFamily="18" charset="2"/>
              <a:buChar char=""/>
            </a:pPr>
            <a:r>
              <a:rPr lang="en-GB" sz="800" b="1" dirty="0">
                <a:effectLst/>
                <a:latin typeface="Arial" panose="020B0604020202020204" pitchFamily="34" charset="0"/>
                <a:ea typeface="Times New Roman" panose="02020603050405020304" pitchFamily="18" charset="0"/>
                <a:cs typeface="Arial" panose="020B0604020202020204" pitchFamily="34" charset="0"/>
              </a:rPr>
              <a:t>Overall conclusion:</a:t>
            </a:r>
            <a:r>
              <a:rPr lang="en-GB" sz="800" dirty="0">
                <a:effectLst/>
                <a:latin typeface="Arial" panose="020B0604020202020204" pitchFamily="34" charset="0"/>
                <a:ea typeface="Times New Roman" panose="02020603050405020304" pitchFamily="18" charset="0"/>
                <a:cs typeface="Arial" panose="020B0604020202020204" pitchFamily="34" charset="0"/>
              </a:rPr>
              <a:t> The idea is promising, but success will depend on strong marketing, careful planning, and legal compliance (ICAEW, n.d.; OPSS, n.d.; ICO, n.d.).</a:t>
            </a:r>
          </a:p>
          <a:p>
            <a:endParaRPr lang="en-GB" sz="900" dirty="0">
              <a:latin typeface="Arial" panose="020B0604020202020204" pitchFamily="34" charset="0"/>
              <a:cs typeface="Arial" panose="020B0604020202020204" pitchFamily="34" charset="0"/>
            </a:endParaRPr>
          </a:p>
        </p:txBody>
      </p:sp>
      <p:sp>
        <p:nvSpPr>
          <p:cNvPr id="47" name="TextBox 46">
            <a:extLst>
              <a:ext uri="{FF2B5EF4-FFF2-40B4-BE49-F238E27FC236}">
                <a16:creationId xmlns:a16="http://schemas.microsoft.com/office/drawing/2014/main" id="{4B6460D1-8A39-1C35-7768-1CEF7128FB07}"/>
              </a:ext>
            </a:extLst>
          </p:cNvPr>
          <p:cNvSpPr txBox="1"/>
          <p:nvPr/>
        </p:nvSpPr>
        <p:spPr>
          <a:xfrm>
            <a:off x="9370496" y="976189"/>
            <a:ext cx="2356524"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PESTEL summary</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18"/>
                                        </p:tgtEl>
                                        <p:attrNameLst>
                                          <p:attrName>style.visibility</p:attrName>
                                        </p:attrNameLst>
                                      </p:cBhvr>
                                      <p:to>
                                        <p:strVal val="visible"/>
                                      </p:to>
                                    </p:set>
                                    <p:animEffect transition="in" filter="fade">
                                      <p:cBhvr>
                                        <p:cTn id="12" dur="1000"/>
                                        <p:tgtEl>
                                          <p:spTgt spid="18"/>
                                        </p:tgtEl>
                                      </p:cBhvr>
                                    </p:animEffect>
                                    <p:anim calcmode="lin" valueType="num">
                                      <p:cBhvr>
                                        <p:cTn id="13" dur="1000" fill="hold"/>
                                        <p:tgtEl>
                                          <p:spTgt spid="18"/>
                                        </p:tgtEl>
                                        <p:attrNameLst>
                                          <p:attrName>ppt_x</p:attrName>
                                        </p:attrNameLst>
                                      </p:cBhvr>
                                      <p:tavLst>
                                        <p:tav tm="0">
                                          <p:val>
                                            <p:strVal val="#ppt_x"/>
                                          </p:val>
                                        </p:tav>
                                        <p:tav tm="100000">
                                          <p:val>
                                            <p:strVal val="#ppt_x"/>
                                          </p:val>
                                        </p:tav>
                                      </p:tavLst>
                                    </p:anim>
                                    <p:anim calcmode="lin" valueType="num">
                                      <p:cBhvr>
                                        <p:cTn id="14" dur="1000" fill="hold"/>
                                        <p:tgtEl>
                                          <p:spTgt spid="18"/>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9"/>
                                        </p:tgtEl>
                                        <p:attrNameLst>
                                          <p:attrName>style.visibility</p:attrName>
                                        </p:attrNameLst>
                                      </p:cBhvr>
                                      <p:to>
                                        <p:strVal val="visible"/>
                                      </p:to>
                                    </p:set>
                                    <p:anim calcmode="lin" valueType="num">
                                      <p:cBhvr additive="base">
                                        <p:cTn id="19" dur="500" fill="hold"/>
                                        <p:tgtEl>
                                          <p:spTgt spid="19"/>
                                        </p:tgtEl>
                                        <p:attrNameLst>
                                          <p:attrName>ppt_x</p:attrName>
                                        </p:attrNameLst>
                                      </p:cBhvr>
                                      <p:tavLst>
                                        <p:tav tm="0">
                                          <p:val>
                                            <p:strVal val="#ppt_x"/>
                                          </p:val>
                                        </p:tav>
                                        <p:tav tm="100000">
                                          <p:val>
                                            <p:strVal val="#ppt_x"/>
                                          </p:val>
                                        </p:tav>
                                      </p:tavLst>
                                    </p:anim>
                                    <p:anim calcmode="lin" valueType="num">
                                      <p:cBhvr additive="base">
                                        <p:cTn id="20" dur="500" fill="hold"/>
                                        <p:tgtEl>
                                          <p:spTgt spid="19"/>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grpId="0" nodeType="clickEffect">
                                  <p:stCondLst>
                                    <p:cond delay="0"/>
                                  </p:stCondLst>
                                  <p:childTnLst>
                                    <p:set>
                                      <p:cBhvr>
                                        <p:cTn id="24" dur="1" fill="hold">
                                          <p:stCondLst>
                                            <p:cond delay="0"/>
                                          </p:stCondLst>
                                        </p:cTn>
                                        <p:tgtEl>
                                          <p:spTgt spid="45"/>
                                        </p:tgtEl>
                                        <p:attrNameLst>
                                          <p:attrName>style.visibility</p:attrName>
                                        </p:attrNameLst>
                                      </p:cBhvr>
                                      <p:to>
                                        <p:strVal val="visible"/>
                                      </p:to>
                                    </p:set>
                                    <p:animEffect transition="in" filter="fade">
                                      <p:cBhvr>
                                        <p:cTn id="25" dur="1000"/>
                                        <p:tgtEl>
                                          <p:spTgt spid="45"/>
                                        </p:tgtEl>
                                      </p:cBhvr>
                                    </p:animEffect>
                                    <p:anim calcmode="lin" valueType="num">
                                      <p:cBhvr>
                                        <p:cTn id="26" dur="1000" fill="hold"/>
                                        <p:tgtEl>
                                          <p:spTgt spid="45"/>
                                        </p:tgtEl>
                                        <p:attrNameLst>
                                          <p:attrName>ppt_x</p:attrName>
                                        </p:attrNameLst>
                                      </p:cBhvr>
                                      <p:tavLst>
                                        <p:tav tm="0">
                                          <p:val>
                                            <p:strVal val="#ppt_x"/>
                                          </p:val>
                                        </p:tav>
                                        <p:tav tm="100000">
                                          <p:val>
                                            <p:strVal val="#ppt_x"/>
                                          </p:val>
                                        </p:tav>
                                      </p:tavLst>
                                    </p:anim>
                                    <p:anim calcmode="lin" valueType="num">
                                      <p:cBhvr>
                                        <p:cTn id="27" dur="1000" fill="hold"/>
                                        <p:tgtEl>
                                          <p:spTgt spid="45"/>
                                        </p:tgtEl>
                                        <p:attrNameLst>
                                          <p:attrName>ppt_y</p:attrName>
                                        </p:attrNameLst>
                                      </p:cBhvr>
                                      <p:tavLst>
                                        <p:tav tm="0">
                                          <p:val>
                                            <p:strVal val="#ppt_y+.1"/>
                                          </p:val>
                                        </p:tav>
                                        <p:tav tm="100000">
                                          <p:val>
                                            <p:strVal val="#ppt_y"/>
                                          </p:val>
                                        </p:tav>
                                      </p:tavLst>
                                    </p:anim>
                                  </p:childTnLst>
                                </p:cTn>
                              </p:par>
                              <p:par>
                                <p:cTn id="28" presetID="42" presetClass="entr" presetSubtype="0" fill="hold" grpId="0" nodeType="withEffect">
                                  <p:stCondLst>
                                    <p:cond delay="0"/>
                                  </p:stCondLst>
                                  <p:childTnLst>
                                    <p:set>
                                      <p:cBhvr>
                                        <p:cTn id="29" dur="1" fill="hold">
                                          <p:stCondLst>
                                            <p:cond delay="0"/>
                                          </p:stCondLst>
                                        </p:cTn>
                                        <p:tgtEl>
                                          <p:spTgt spid="47"/>
                                        </p:tgtEl>
                                        <p:attrNameLst>
                                          <p:attrName>style.visibility</p:attrName>
                                        </p:attrNameLst>
                                      </p:cBhvr>
                                      <p:to>
                                        <p:strVal val="visible"/>
                                      </p:to>
                                    </p:set>
                                    <p:animEffect transition="in" filter="fade">
                                      <p:cBhvr>
                                        <p:cTn id="30" dur="1000"/>
                                        <p:tgtEl>
                                          <p:spTgt spid="47"/>
                                        </p:tgtEl>
                                      </p:cBhvr>
                                    </p:animEffect>
                                    <p:anim calcmode="lin" valueType="num">
                                      <p:cBhvr>
                                        <p:cTn id="31" dur="1000" fill="hold"/>
                                        <p:tgtEl>
                                          <p:spTgt spid="47"/>
                                        </p:tgtEl>
                                        <p:attrNameLst>
                                          <p:attrName>ppt_x</p:attrName>
                                        </p:attrNameLst>
                                      </p:cBhvr>
                                      <p:tavLst>
                                        <p:tav tm="0">
                                          <p:val>
                                            <p:strVal val="#ppt_x"/>
                                          </p:val>
                                        </p:tav>
                                        <p:tav tm="100000">
                                          <p:val>
                                            <p:strVal val="#ppt_x"/>
                                          </p:val>
                                        </p:tav>
                                      </p:tavLst>
                                    </p:anim>
                                    <p:anim calcmode="lin" valueType="num">
                                      <p:cBhvr>
                                        <p:cTn id="32" dur="1000" fill="hold"/>
                                        <p:tgtEl>
                                          <p:spTgt spid="47"/>
                                        </p:tgtEl>
                                        <p:attrNameLst>
                                          <p:attrName>ppt_y</p:attrName>
                                        </p:attrNameLst>
                                      </p:cBhvr>
                                      <p:tavLst>
                                        <p:tav tm="0">
                                          <p:val>
                                            <p:strVal val="#ppt_y+.1"/>
                                          </p:val>
                                        </p:tav>
                                        <p:tav tm="100000">
                                          <p:val>
                                            <p:strVal val="#ppt_y"/>
                                          </p:val>
                                        </p:tav>
                                      </p:tavLst>
                                    </p:anim>
                                  </p:childTnLst>
                                </p:cTn>
                              </p:par>
                              <p:par>
                                <p:cTn id="33" presetID="42" presetClass="entr" presetSubtype="0" fill="hold" grpId="0" nodeType="withEffect">
                                  <p:stCondLst>
                                    <p:cond delay="0"/>
                                  </p:stCondLst>
                                  <p:childTnLst>
                                    <p:set>
                                      <p:cBhvr>
                                        <p:cTn id="34" dur="1" fill="hold">
                                          <p:stCondLst>
                                            <p:cond delay="0"/>
                                          </p:stCondLst>
                                        </p:cTn>
                                        <p:tgtEl>
                                          <p:spTgt spid="46"/>
                                        </p:tgtEl>
                                        <p:attrNameLst>
                                          <p:attrName>style.visibility</p:attrName>
                                        </p:attrNameLst>
                                      </p:cBhvr>
                                      <p:to>
                                        <p:strVal val="visible"/>
                                      </p:to>
                                    </p:set>
                                    <p:animEffect transition="in" filter="fade">
                                      <p:cBhvr>
                                        <p:cTn id="35" dur="1000"/>
                                        <p:tgtEl>
                                          <p:spTgt spid="46"/>
                                        </p:tgtEl>
                                      </p:cBhvr>
                                    </p:animEffect>
                                    <p:anim calcmode="lin" valueType="num">
                                      <p:cBhvr>
                                        <p:cTn id="36" dur="1000" fill="hold"/>
                                        <p:tgtEl>
                                          <p:spTgt spid="46"/>
                                        </p:tgtEl>
                                        <p:attrNameLst>
                                          <p:attrName>ppt_x</p:attrName>
                                        </p:attrNameLst>
                                      </p:cBhvr>
                                      <p:tavLst>
                                        <p:tav tm="0">
                                          <p:val>
                                            <p:strVal val="#ppt_x"/>
                                          </p:val>
                                        </p:tav>
                                        <p:tav tm="100000">
                                          <p:val>
                                            <p:strVal val="#ppt_x"/>
                                          </p:val>
                                        </p:tav>
                                      </p:tavLst>
                                    </p:anim>
                                    <p:anim calcmode="lin" valueType="num">
                                      <p:cBhvr>
                                        <p:cTn id="37" dur="1000" fill="hold"/>
                                        <p:tgtEl>
                                          <p:spTgt spid="4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18" grpId="0"/>
      <p:bldP spid="45" grpId="0" animBg="1"/>
      <p:bldP spid="46" grpId="0"/>
      <p:bldP spid="47"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2191695" cy="502920"/>
          </a:xfrm>
          <a:prstGeom prst="rect">
            <a:avLst/>
          </a:prstGeom>
          <a:solidFill>
            <a:srgbClr val="12344A"/>
          </a:solidFill>
          <a:ln w="12700">
            <a:solidFill>
              <a:srgbClr val="12344A"/>
            </a:solidFill>
            <a:prstDash val="solid"/>
          </a:ln>
        </p:spPr>
      </p:sp>
      <p:sp>
        <p:nvSpPr>
          <p:cNvPr id="3" name="Text 1"/>
          <p:cNvSpPr/>
          <p:nvPr/>
        </p:nvSpPr>
        <p:spPr>
          <a:xfrm>
            <a:off x="411480" y="118872"/>
            <a:ext cx="7315200" cy="219456"/>
          </a:xfrm>
          <a:prstGeom prst="rect">
            <a:avLst/>
          </a:prstGeom>
          <a:noFill/>
          <a:ln/>
        </p:spPr>
        <p:txBody>
          <a:bodyPr wrap="square" rtlCol="0" anchor="ctr"/>
          <a:lstStyle/>
          <a:p>
            <a:pPr marL="0" indent="0">
              <a:buNone/>
            </a:pPr>
            <a:r>
              <a:rPr lang="en-US" sz="2400" b="1" dirty="0">
                <a:solidFill>
                  <a:srgbClr val="FFFFFF"/>
                </a:solidFill>
                <a:latin typeface="Aptos Display" pitchFamily="34" charset="0"/>
                <a:ea typeface="Aptos Display" pitchFamily="34" charset="-122"/>
                <a:cs typeface="Aptos Display" pitchFamily="34" charset="-120"/>
              </a:rPr>
              <a:t>Market environment and competition</a:t>
            </a:r>
            <a:endParaRPr lang="en-US" sz="2400" dirty="0"/>
          </a:p>
        </p:txBody>
      </p:sp>
      <p:sp>
        <p:nvSpPr>
          <p:cNvPr id="4" name="Text 2"/>
          <p:cNvSpPr/>
          <p:nvPr/>
        </p:nvSpPr>
        <p:spPr>
          <a:xfrm>
            <a:off x="7772400" y="146304"/>
            <a:ext cx="3657600" cy="164592"/>
          </a:xfrm>
          <a:prstGeom prst="rect">
            <a:avLst/>
          </a:prstGeom>
          <a:noFill/>
          <a:ln/>
        </p:spPr>
        <p:txBody>
          <a:bodyPr wrap="square" rtlCol="0" anchor="ctr"/>
          <a:lstStyle/>
          <a:p>
            <a:pPr marL="0" indent="0" algn="r">
              <a:buNone/>
            </a:pPr>
            <a:r>
              <a:rPr lang="en-US" sz="900" i="1" dirty="0">
                <a:solidFill>
                  <a:srgbClr val="D8E6EC"/>
                </a:solidFill>
              </a:rPr>
              <a:t>PESTEL and SWOT in brief</a:t>
            </a:r>
            <a:endParaRPr lang="en-US" sz="900" dirty="0"/>
          </a:p>
        </p:txBody>
      </p:sp>
      <p:sp>
        <p:nvSpPr>
          <p:cNvPr id="5" name="Shape 3"/>
          <p:cNvSpPr/>
          <p:nvPr/>
        </p:nvSpPr>
        <p:spPr>
          <a:xfrm>
            <a:off x="502920" y="676656"/>
            <a:ext cx="11155680" cy="0"/>
          </a:xfrm>
          <a:prstGeom prst="line">
            <a:avLst/>
          </a:prstGeom>
          <a:noFill/>
          <a:ln w="12700">
            <a:solidFill>
              <a:srgbClr val="C89B3C"/>
            </a:solidFill>
            <a:prstDash val="solid"/>
          </a:ln>
        </p:spPr>
      </p:sp>
      <p:sp>
        <p:nvSpPr>
          <p:cNvPr id="6" name="Text 4"/>
          <p:cNvSpPr/>
          <p:nvPr/>
        </p:nvSpPr>
        <p:spPr>
          <a:xfrm>
            <a:off x="411480" y="611164"/>
            <a:ext cx="4677878" cy="548640"/>
          </a:xfrm>
          <a:prstGeom prst="rect">
            <a:avLst/>
          </a:prstGeom>
          <a:noFill/>
          <a:ln/>
        </p:spPr>
        <p:txBody>
          <a:bodyPr wrap="square" rtlCol="0" anchor="ctr"/>
          <a:lstStyle/>
          <a:p>
            <a:pPr marL="0" indent="0">
              <a:buNone/>
            </a:pPr>
            <a:r>
              <a:rPr lang="en-US" sz="1800" dirty="0">
                <a:solidFill>
                  <a:srgbClr val="1F2937"/>
                </a:solidFill>
                <a:latin typeface="Arial" panose="020B0604020202020204" pitchFamily="34" charset="0"/>
                <a:cs typeface="Arial" panose="020B0604020202020204" pitchFamily="34" charset="0"/>
              </a:rPr>
              <a:t>SWOT Analysis – What is it and how it helps</a:t>
            </a:r>
            <a:endParaRPr lang="en-US" sz="1800" dirty="0">
              <a:latin typeface="Arial" panose="020B0604020202020204" pitchFamily="34" charset="0"/>
              <a:cs typeface="Arial" panose="020B0604020202020204" pitchFamily="34" charset="0"/>
            </a:endParaRPr>
          </a:p>
        </p:txBody>
      </p:sp>
      <p:sp>
        <p:nvSpPr>
          <p:cNvPr id="18" name="Teardrop 17">
            <a:extLst>
              <a:ext uri="{FF2B5EF4-FFF2-40B4-BE49-F238E27FC236}">
                <a16:creationId xmlns:a16="http://schemas.microsoft.com/office/drawing/2014/main" id="{0C3B2D06-D4D6-9CD8-CA06-748B37A31F78}"/>
              </a:ext>
            </a:extLst>
          </p:cNvPr>
          <p:cNvSpPr/>
          <p:nvPr/>
        </p:nvSpPr>
        <p:spPr>
          <a:xfrm rot="2758585">
            <a:off x="1782405" y="1967544"/>
            <a:ext cx="1495092" cy="1383983"/>
          </a:xfrm>
          <a:prstGeom prst="teardrop">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Teardrop 18">
            <a:extLst>
              <a:ext uri="{FF2B5EF4-FFF2-40B4-BE49-F238E27FC236}">
                <a16:creationId xmlns:a16="http://schemas.microsoft.com/office/drawing/2014/main" id="{F9E533D3-7C5D-89D4-46BD-71B322731BB8}"/>
              </a:ext>
            </a:extLst>
          </p:cNvPr>
          <p:cNvSpPr/>
          <p:nvPr/>
        </p:nvSpPr>
        <p:spPr>
          <a:xfrm rot="2758585">
            <a:off x="138480" y="1981366"/>
            <a:ext cx="1495092" cy="1383983"/>
          </a:xfrm>
          <a:prstGeom prst="teardrop">
            <a:avLst/>
          </a:prstGeom>
          <a:solidFill>
            <a:schemeClr val="accent1"/>
          </a:solidFill>
          <a:ln>
            <a:noFill/>
          </a:ln>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US"/>
          </a:p>
        </p:txBody>
      </p:sp>
      <p:sp>
        <p:nvSpPr>
          <p:cNvPr id="20" name="Teardrop 19">
            <a:extLst>
              <a:ext uri="{FF2B5EF4-FFF2-40B4-BE49-F238E27FC236}">
                <a16:creationId xmlns:a16="http://schemas.microsoft.com/office/drawing/2014/main" id="{54C0B46F-7A1F-E505-D174-6A1373939DC9}"/>
              </a:ext>
            </a:extLst>
          </p:cNvPr>
          <p:cNvSpPr/>
          <p:nvPr/>
        </p:nvSpPr>
        <p:spPr>
          <a:xfrm rot="2758585">
            <a:off x="3551561" y="1978751"/>
            <a:ext cx="1495092" cy="1383983"/>
          </a:xfrm>
          <a:prstGeom prst="teardrop">
            <a:avLst/>
          </a:prstGeom>
          <a:solidFill>
            <a:schemeClr val="accent2"/>
          </a:solidFill>
          <a:ln>
            <a:no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US"/>
          </a:p>
        </p:txBody>
      </p:sp>
      <p:sp>
        <p:nvSpPr>
          <p:cNvPr id="21" name="Teardrop 20">
            <a:extLst>
              <a:ext uri="{FF2B5EF4-FFF2-40B4-BE49-F238E27FC236}">
                <a16:creationId xmlns:a16="http://schemas.microsoft.com/office/drawing/2014/main" id="{24D66FA1-D220-4BC4-B6D4-8857DFC58F4C}"/>
              </a:ext>
            </a:extLst>
          </p:cNvPr>
          <p:cNvSpPr/>
          <p:nvPr/>
        </p:nvSpPr>
        <p:spPr>
          <a:xfrm rot="18841415" flipH="1">
            <a:off x="5515475" y="1979385"/>
            <a:ext cx="1387554" cy="1491244"/>
          </a:xfrm>
          <a:prstGeom prst="teardrop">
            <a:avLst/>
          </a:prstGeom>
          <a:solidFill>
            <a:schemeClr val="accent5"/>
          </a:solidFill>
          <a:ln>
            <a:noFill/>
          </a:ln>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US"/>
          </a:p>
        </p:txBody>
      </p:sp>
      <p:sp>
        <p:nvSpPr>
          <p:cNvPr id="22" name="TextBox 21">
            <a:extLst>
              <a:ext uri="{FF2B5EF4-FFF2-40B4-BE49-F238E27FC236}">
                <a16:creationId xmlns:a16="http://schemas.microsoft.com/office/drawing/2014/main" id="{9872997C-8B5D-F9C3-1601-4799B2CB67A8}"/>
              </a:ext>
            </a:extLst>
          </p:cNvPr>
          <p:cNvSpPr txBox="1"/>
          <p:nvPr/>
        </p:nvSpPr>
        <p:spPr>
          <a:xfrm>
            <a:off x="411480" y="1896241"/>
            <a:ext cx="949091" cy="1446550"/>
          </a:xfrm>
          <a:prstGeom prst="rect">
            <a:avLst/>
          </a:prstGeom>
          <a:noFill/>
        </p:spPr>
        <p:txBody>
          <a:bodyPr wrap="square" rtlCol="0">
            <a:spAutoFit/>
          </a:bodyPr>
          <a:lstStyle/>
          <a:p>
            <a:pPr algn="ctr"/>
            <a:r>
              <a:rPr lang="en-US" sz="8800" b="1"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S</a:t>
            </a:r>
          </a:p>
        </p:txBody>
      </p:sp>
      <p:sp>
        <p:nvSpPr>
          <p:cNvPr id="23" name="TextBox 22">
            <a:extLst>
              <a:ext uri="{FF2B5EF4-FFF2-40B4-BE49-F238E27FC236}">
                <a16:creationId xmlns:a16="http://schemas.microsoft.com/office/drawing/2014/main" id="{8CE55A6E-F531-DE44-9194-50D4C465DE22}"/>
              </a:ext>
            </a:extLst>
          </p:cNvPr>
          <p:cNvSpPr txBox="1"/>
          <p:nvPr/>
        </p:nvSpPr>
        <p:spPr>
          <a:xfrm>
            <a:off x="2055405" y="2007804"/>
            <a:ext cx="949091" cy="1446550"/>
          </a:xfrm>
          <a:prstGeom prst="rect">
            <a:avLst/>
          </a:prstGeom>
          <a:noFill/>
        </p:spPr>
        <p:txBody>
          <a:bodyPr wrap="square" rtlCol="0">
            <a:spAutoFit/>
          </a:bodyPr>
          <a:lstStyle/>
          <a:p>
            <a:pPr algn="ctr"/>
            <a:r>
              <a:rPr lang="en-US" sz="8800" b="1"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W</a:t>
            </a:r>
          </a:p>
        </p:txBody>
      </p:sp>
      <p:sp>
        <p:nvSpPr>
          <p:cNvPr id="24" name="TextBox 23">
            <a:extLst>
              <a:ext uri="{FF2B5EF4-FFF2-40B4-BE49-F238E27FC236}">
                <a16:creationId xmlns:a16="http://schemas.microsoft.com/office/drawing/2014/main" id="{A9AC8C8E-2092-7ED8-FDE8-438C915CC1E6}"/>
              </a:ext>
            </a:extLst>
          </p:cNvPr>
          <p:cNvSpPr txBox="1"/>
          <p:nvPr/>
        </p:nvSpPr>
        <p:spPr>
          <a:xfrm>
            <a:off x="3857771" y="1947467"/>
            <a:ext cx="949091" cy="1446550"/>
          </a:xfrm>
          <a:prstGeom prst="rect">
            <a:avLst/>
          </a:prstGeom>
          <a:noFill/>
        </p:spPr>
        <p:txBody>
          <a:bodyPr wrap="square" rtlCol="0">
            <a:spAutoFit/>
          </a:bodyPr>
          <a:lstStyle/>
          <a:p>
            <a:pPr algn="ctr"/>
            <a:r>
              <a:rPr lang="en-US" sz="8800" b="1"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O</a:t>
            </a:r>
          </a:p>
        </p:txBody>
      </p:sp>
      <p:sp>
        <p:nvSpPr>
          <p:cNvPr id="25" name="TextBox 24">
            <a:extLst>
              <a:ext uri="{FF2B5EF4-FFF2-40B4-BE49-F238E27FC236}">
                <a16:creationId xmlns:a16="http://schemas.microsoft.com/office/drawing/2014/main" id="{2C8CC7A5-B241-0E1E-91FD-EBD786BCE90D}"/>
              </a:ext>
            </a:extLst>
          </p:cNvPr>
          <p:cNvSpPr txBox="1"/>
          <p:nvPr/>
        </p:nvSpPr>
        <p:spPr>
          <a:xfrm>
            <a:off x="5734706" y="2007804"/>
            <a:ext cx="949091" cy="1446550"/>
          </a:xfrm>
          <a:prstGeom prst="rect">
            <a:avLst/>
          </a:prstGeom>
          <a:noFill/>
        </p:spPr>
        <p:txBody>
          <a:bodyPr wrap="square" rtlCol="0">
            <a:spAutoFit/>
          </a:bodyPr>
          <a:lstStyle/>
          <a:p>
            <a:pPr algn="ctr"/>
            <a:r>
              <a:rPr lang="en-US" sz="8800" b="1"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T</a:t>
            </a:r>
          </a:p>
        </p:txBody>
      </p:sp>
      <p:sp>
        <p:nvSpPr>
          <p:cNvPr id="26" name="TextBox 25">
            <a:extLst>
              <a:ext uri="{FF2B5EF4-FFF2-40B4-BE49-F238E27FC236}">
                <a16:creationId xmlns:a16="http://schemas.microsoft.com/office/drawing/2014/main" id="{41383AA0-581E-E196-758B-8F33C54492ED}"/>
              </a:ext>
            </a:extLst>
          </p:cNvPr>
          <p:cNvSpPr txBox="1"/>
          <p:nvPr/>
        </p:nvSpPr>
        <p:spPr>
          <a:xfrm>
            <a:off x="261898" y="3664547"/>
            <a:ext cx="1457924" cy="1900520"/>
          </a:xfrm>
          <a:prstGeom prst="rect">
            <a:avLst/>
          </a:prstGeom>
          <a:noFill/>
        </p:spPr>
        <p:txBody>
          <a:bodyPr wrap="square" lIns="0" tIns="0" rIns="0" bIns="0" rtlCol="0">
            <a:spAutoFit/>
          </a:bodyPr>
          <a:lstStyle/>
          <a:p>
            <a:pPr algn="ctr">
              <a:spcBef>
                <a:spcPts val="600"/>
              </a:spcBef>
            </a:pPr>
            <a:r>
              <a:rPr lang="en-US" sz="1400" b="1" dirty="0">
                <a:latin typeface="Arial" panose="020B0604020202020204" pitchFamily="34" charset="0"/>
                <a:cs typeface="Arial" panose="020B0604020202020204" pitchFamily="34" charset="0"/>
              </a:rPr>
              <a:t>Strength</a:t>
            </a:r>
          </a:p>
          <a:p>
            <a:pPr marL="171450" lvl="0" indent="-171450">
              <a:spcBef>
                <a:spcPts val="600"/>
              </a:spcBef>
              <a:buFont typeface="Arial" panose="020B0604020202020204" pitchFamily="34" charset="0"/>
              <a:buChar char="•"/>
            </a:pPr>
            <a:r>
              <a:rPr lang="en-GB" sz="1050" dirty="0">
                <a:latin typeface="Arial" panose="020B0604020202020204" pitchFamily="34" charset="0"/>
                <a:cs typeface="Arial" panose="020B0604020202020204" pitchFamily="34" charset="0"/>
              </a:rPr>
              <a:t>Specialist focus</a:t>
            </a:r>
          </a:p>
          <a:p>
            <a:pPr marL="171450" lvl="0" indent="-171450">
              <a:spcBef>
                <a:spcPts val="600"/>
              </a:spcBef>
              <a:buFont typeface="Arial" panose="020B0604020202020204" pitchFamily="34" charset="0"/>
              <a:buChar char="•"/>
            </a:pPr>
            <a:r>
              <a:rPr lang="en-GB" sz="1050" dirty="0">
                <a:latin typeface="Arial" panose="020B0604020202020204" pitchFamily="34" charset="0"/>
                <a:cs typeface="Arial" panose="020B0604020202020204" pitchFamily="34" charset="0"/>
              </a:rPr>
              <a:t>Strong merchandising clarity</a:t>
            </a:r>
          </a:p>
          <a:p>
            <a:pPr marL="171450" lvl="0" indent="-171450">
              <a:spcBef>
                <a:spcPts val="600"/>
              </a:spcBef>
              <a:buFont typeface="Arial" panose="020B0604020202020204" pitchFamily="34" charset="0"/>
              <a:buChar char="•"/>
            </a:pPr>
            <a:r>
              <a:rPr lang="en-GB" sz="1050" dirty="0">
                <a:latin typeface="Arial" panose="020B0604020202020204" pitchFamily="34" charset="0"/>
                <a:cs typeface="Arial" panose="020B0604020202020204" pitchFamily="34" charset="0"/>
              </a:rPr>
              <a:t>Service-led experience High visual appeal for content marketing (Kotler and Armstrong, 2021).</a:t>
            </a:r>
            <a:endParaRPr lang="en-US" sz="1050" dirty="0">
              <a:latin typeface="Arial" panose="020B0604020202020204" pitchFamily="34" charset="0"/>
              <a:cs typeface="Arial" panose="020B0604020202020204" pitchFamily="34" charset="0"/>
            </a:endParaRPr>
          </a:p>
        </p:txBody>
      </p:sp>
      <p:sp>
        <p:nvSpPr>
          <p:cNvPr id="27" name="TextBox 26">
            <a:extLst>
              <a:ext uri="{FF2B5EF4-FFF2-40B4-BE49-F238E27FC236}">
                <a16:creationId xmlns:a16="http://schemas.microsoft.com/office/drawing/2014/main" id="{773F32D2-97B0-0199-5A7A-8E72813049DB}"/>
              </a:ext>
            </a:extLst>
          </p:cNvPr>
          <p:cNvSpPr txBox="1"/>
          <p:nvPr/>
        </p:nvSpPr>
        <p:spPr>
          <a:xfrm>
            <a:off x="1876793" y="3693177"/>
            <a:ext cx="1248253" cy="2139047"/>
          </a:xfrm>
          <a:prstGeom prst="rect">
            <a:avLst/>
          </a:prstGeom>
          <a:noFill/>
        </p:spPr>
        <p:txBody>
          <a:bodyPr wrap="square" lIns="0" tIns="0" rIns="0" bIns="0" rtlCol="0">
            <a:spAutoFit/>
          </a:bodyPr>
          <a:lstStyle/>
          <a:p>
            <a:pPr algn="ctr">
              <a:spcBef>
                <a:spcPts val="600"/>
              </a:spcBef>
            </a:pPr>
            <a:r>
              <a:rPr lang="en-US" sz="1400" b="1" dirty="0">
                <a:latin typeface="Arial" panose="020B0604020202020204" pitchFamily="34" charset="0"/>
                <a:cs typeface="Arial" panose="020B0604020202020204" pitchFamily="34" charset="0"/>
              </a:rPr>
              <a:t>Weakness</a:t>
            </a:r>
          </a:p>
          <a:p>
            <a:pPr marL="171450" lvl="0" indent="-171450">
              <a:spcBef>
                <a:spcPts val="600"/>
              </a:spcBef>
              <a:buFont typeface="Arial" panose="020B0604020202020204" pitchFamily="34" charset="0"/>
              <a:buChar char="•"/>
            </a:pPr>
            <a:r>
              <a:rPr lang="en-GB" sz="1050" dirty="0">
                <a:latin typeface="Arial" panose="020B0604020202020204" pitchFamily="34" charset="0"/>
                <a:cs typeface="Arial" panose="020B0604020202020204" pitchFamily="34" charset="0"/>
              </a:rPr>
              <a:t>Seasonality</a:t>
            </a:r>
          </a:p>
          <a:p>
            <a:pPr marL="171450" lvl="0" indent="-171450">
              <a:spcBef>
                <a:spcPts val="600"/>
              </a:spcBef>
              <a:buFont typeface="Arial" panose="020B0604020202020204" pitchFamily="34" charset="0"/>
              <a:buChar char="•"/>
            </a:pPr>
            <a:r>
              <a:rPr lang="en-GB" sz="1050" dirty="0">
                <a:latin typeface="Arial" panose="020B0604020202020204" pitchFamily="34" charset="0"/>
                <a:cs typeface="Arial" panose="020B0604020202020204" pitchFamily="34" charset="0"/>
              </a:rPr>
              <a:t>Stock ties up cash</a:t>
            </a:r>
          </a:p>
          <a:p>
            <a:pPr marL="171450" lvl="0" indent="-171450">
              <a:spcBef>
                <a:spcPts val="600"/>
              </a:spcBef>
              <a:buFont typeface="Arial" panose="020B0604020202020204" pitchFamily="34" charset="0"/>
              <a:buChar char="•"/>
            </a:pPr>
            <a:r>
              <a:rPr lang="en-GB" sz="1050" dirty="0">
                <a:latin typeface="Arial" panose="020B0604020202020204" pitchFamily="34" charset="0"/>
                <a:cs typeface="Arial" panose="020B0604020202020204" pitchFamily="34" charset="0"/>
              </a:rPr>
              <a:t>New brand lacks reviews</a:t>
            </a:r>
          </a:p>
          <a:p>
            <a:pPr marL="171450" lvl="0" indent="-171450">
              <a:spcBef>
                <a:spcPts val="600"/>
              </a:spcBef>
              <a:buFont typeface="Arial" panose="020B0604020202020204" pitchFamily="34" charset="0"/>
              <a:buChar char="•"/>
            </a:pPr>
            <a:r>
              <a:rPr lang="en-GB" sz="1050" dirty="0">
                <a:latin typeface="Arial" panose="020B0604020202020204" pitchFamily="34" charset="0"/>
                <a:cs typeface="Arial" panose="020B0604020202020204" pitchFamily="34" charset="0"/>
              </a:rPr>
              <a:t>Reliance on supplier quality consistency (Johnson et al., 2017).</a:t>
            </a:r>
            <a:endParaRPr lang="en-US" sz="1050" dirty="0">
              <a:latin typeface="Arial" panose="020B0604020202020204" pitchFamily="34" charset="0"/>
              <a:cs typeface="Arial" panose="020B0604020202020204" pitchFamily="34" charset="0"/>
            </a:endParaRPr>
          </a:p>
        </p:txBody>
      </p:sp>
      <p:sp>
        <p:nvSpPr>
          <p:cNvPr id="28" name="TextBox 27">
            <a:extLst>
              <a:ext uri="{FF2B5EF4-FFF2-40B4-BE49-F238E27FC236}">
                <a16:creationId xmlns:a16="http://schemas.microsoft.com/office/drawing/2014/main" id="{C8BF602E-2F24-DC6A-39E1-D476ED594883}"/>
              </a:ext>
            </a:extLst>
          </p:cNvPr>
          <p:cNvSpPr txBox="1"/>
          <p:nvPr/>
        </p:nvSpPr>
        <p:spPr>
          <a:xfrm>
            <a:off x="3674980" y="3668246"/>
            <a:ext cx="1248253" cy="2308324"/>
          </a:xfrm>
          <a:prstGeom prst="rect">
            <a:avLst/>
          </a:prstGeom>
          <a:noFill/>
        </p:spPr>
        <p:txBody>
          <a:bodyPr wrap="square" lIns="0" tIns="0" rIns="0" bIns="0" rtlCol="0">
            <a:spAutoFit/>
          </a:bodyPr>
          <a:lstStyle/>
          <a:p>
            <a:pPr algn="ctr">
              <a:spcBef>
                <a:spcPts val="600"/>
              </a:spcBef>
            </a:pPr>
            <a:r>
              <a:rPr lang="en-US" sz="1400" b="1" dirty="0">
                <a:latin typeface="Arial" panose="020B0604020202020204" pitchFamily="34" charset="0"/>
                <a:cs typeface="Arial" panose="020B0604020202020204" pitchFamily="34" charset="0"/>
              </a:rPr>
              <a:t>Opportunity</a:t>
            </a:r>
          </a:p>
          <a:p>
            <a:pPr marL="171450" lvl="0" indent="-171450">
              <a:spcBef>
                <a:spcPts val="600"/>
              </a:spcBef>
              <a:buFont typeface="Arial" panose="020B0604020202020204" pitchFamily="34" charset="0"/>
              <a:buChar char="•"/>
            </a:pPr>
            <a:r>
              <a:rPr lang="en-GB" sz="1050" dirty="0">
                <a:latin typeface="Arial" panose="020B0604020202020204" pitchFamily="34" charset="0"/>
                <a:cs typeface="Arial" panose="020B0604020202020204" pitchFamily="34" charset="0"/>
              </a:rPr>
              <a:t>Growth in imitation jewellery market and social commerce reach beyond Birmingham</a:t>
            </a:r>
          </a:p>
          <a:p>
            <a:pPr marL="171450" lvl="0" indent="-171450">
              <a:spcBef>
                <a:spcPts val="600"/>
              </a:spcBef>
              <a:buFont typeface="Arial" panose="020B0604020202020204" pitchFamily="34" charset="0"/>
              <a:buChar char="•"/>
            </a:pPr>
            <a:r>
              <a:rPr lang="en-GB" sz="1050" dirty="0">
                <a:latin typeface="Arial" panose="020B0604020202020204" pitchFamily="34" charset="0"/>
                <a:cs typeface="Arial" panose="020B0604020202020204" pitchFamily="34" charset="0"/>
              </a:rPr>
              <a:t>Partnerships with bridal vendors (GM Insights, 2025; Chaffey and Ellis-Chadwick, 2022).</a:t>
            </a:r>
            <a:endParaRPr lang="en-US" sz="1050" dirty="0">
              <a:latin typeface="Arial" panose="020B0604020202020204" pitchFamily="34" charset="0"/>
              <a:cs typeface="Arial" panose="020B0604020202020204" pitchFamily="34" charset="0"/>
            </a:endParaRPr>
          </a:p>
        </p:txBody>
      </p:sp>
      <p:sp>
        <p:nvSpPr>
          <p:cNvPr id="29" name="TextBox 28">
            <a:extLst>
              <a:ext uri="{FF2B5EF4-FFF2-40B4-BE49-F238E27FC236}">
                <a16:creationId xmlns:a16="http://schemas.microsoft.com/office/drawing/2014/main" id="{E423B4A6-427C-8E89-8224-0931A96B7AD4}"/>
              </a:ext>
            </a:extLst>
          </p:cNvPr>
          <p:cNvSpPr txBox="1"/>
          <p:nvPr/>
        </p:nvSpPr>
        <p:spPr>
          <a:xfrm>
            <a:off x="5647741" y="3668246"/>
            <a:ext cx="1248253" cy="2462213"/>
          </a:xfrm>
          <a:prstGeom prst="rect">
            <a:avLst/>
          </a:prstGeom>
          <a:noFill/>
        </p:spPr>
        <p:txBody>
          <a:bodyPr wrap="square" lIns="0" tIns="0" rIns="0" bIns="0" rtlCol="0">
            <a:spAutoFit/>
          </a:bodyPr>
          <a:lstStyle/>
          <a:p>
            <a:pPr algn="ctr">
              <a:spcBef>
                <a:spcPts val="600"/>
              </a:spcBef>
            </a:pPr>
            <a:r>
              <a:rPr lang="en-US" sz="1400" b="1" dirty="0">
                <a:latin typeface="Arial" panose="020B0604020202020204" pitchFamily="34" charset="0"/>
                <a:cs typeface="Arial" panose="020B0604020202020204" pitchFamily="34" charset="0"/>
              </a:rPr>
              <a:t>Threats</a:t>
            </a:r>
          </a:p>
          <a:p>
            <a:pPr marL="171450" lvl="0" indent="-171450">
              <a:spcBef>
                <a:spcPts val="600"/>
              </a:spcBef>
              <a:buFont typeface="Arial" panose="020B0604020202020204" pitchFamily="34" charset="0"/>
              <a:buChar char="•"/>
            </a:pPr>
            <a:r>
              <a:rPr lang="en-GB" sz="1050" dirty="0">
                <a:latin typeface="Arial" panose="020B0604020202020204" pitchFamily="34" charset="0"/>
                <a:cs typeface="Arial" panose="020B0604020202020204" pitchFamily="34" charset="0"/>
              </a:rPr>
              <a:t>Compliance failures could damage trust</a:t>
            </a:r>
          </a:p>
          <a:p>
            <a:pPr marL="171450" lvl="0" indent="-171450">
              <a:spcBef>
                <a:spcPts val="600"/>
              </a:spcBef>
              <a:buFont typeface="Arial" panose="020B0604020202020204" pitchFamily="34" charset="0"/>
              <a:buChar char="•"/>
            </a:pPr>
            <a:r>
              <a:rPr lang="en-GB" sz="1050" dirty="0">
                <a:latin typeface="Arial" panose="020B0604020202020204" pitchFamily="34" charset="0"/>
                <a:cs typeface="Arial" panose="020B0604020202020204" pitchFamily="34" charset="0"/>
              </a:rPr>
              <a:t>Price competition online</a:t>
            </a:r>
          </a:p>
          <a:p>
            <a:pPr marL="171450" lvl="0" indent="-171450">
              <a:spcBef>
                <a:spcPts val="600"/>
              </a:spcBef>
              <a:buFont typeface="Arial" panose="020B0604020202020204" pitchFamily="34" charset="0"/>
              <a:buChar char="•"/>
            </a:pPr>
            <a:r>
              <a:rPr lang="en-GB" sz="1050" dirty="0">
                <a:latin typeface="Arial" panose="020B0604020202020204" pitchFamily="34" charset="0"/>
                <a:cs typeface="Arial" panose="020B0604020202020204" pitchFamily="34" charset="0"/>
              </a:rPr>
              <a:t>Rising operating costs</a:t>
            </a:r>
          </a:p>
          <a:p>
            <a:pPr marL="171450" lvl="0" indent="-171450">
              <a:spcBef>
                <a:spcPts val="600"/>
              </a:spcBef>
              <a:buFont typeface="Arial" panose="020B0604020202020204" pitchFamily="34" charset="0"/>
              <a:buChar char="•"/>
            </a:pPr>
            <a:r>
              <a:rPr lang="en-GB" sz="1050" dirty="0">
                <a:latin typeface="Arial" panose="020B0604020202020204" pitchFamily="34" charset="0"/>
                <a:cs typeface="Arial" panose="020B0604020202020204" pitchFamily="34" charset="0"/>
              </a:rPr>
              <a:t>Algorithm changes affecting reach (OPSS, 2019; Porter, 1980).</a:t>
            </a:r>
            <a:endParaRPr lang="en-US" sz="1050" dirty="0">
              <a:latin typeface="Arial" panose="020B0604020202020204" pitchFamily="34" charset="0"/>
              <a:cs typeface="Arial" panose="020B0604020202020204" pitchFamily="34" charset="0"/>
            </a:endParaRPr>
          </a:p>
        </p:txBody>
      </p:sp>
      <p:sp>
        <p:nvSpPr>
          <p:cNvPr id="30" name="TextBox 29">
            <a:extLst>
              <a:ext uri="{FF2B5EF4-FFF2-40B4-BE49-F238E27FC236}">
                <a16:creationId xmlns:a16="http://schemas.microsoft.com/office/drawing/2014/main" id="{9C1CD857-840B-2C6D-BAA3-5169AAB7416E}"/>
              </a:ext>
            </a:extLst>
          </p:cNvPr>
          <p:cNvSpPr txBox="1"/>
          <p:nvPr/>
        </p:nvSpPr>
        <p:spPr>
          <a:xfrm>
            <a:off x="411480" y="1022695"/>
            <a:ext cx="10573352" cy="461665"/>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A SWOT analysis examines a business’s strengths, weaknesses, opportunities, and threats. It helps the owner evaluate the business idea more clearly and support better decision-making (Johnson </a:t>
            </a:r>
            <a:r>
              <a:rPr lang="en-GB" sz="1200" i="1" dirty="0">
                <a:latin typeface="Arial" panose="020B0604020202020204" pitchFamily="34" charset="0"/>
                <a:cs typeface="Arial" panose="020B0604020202020204" pitchFamily="34" charset="0"/>
              </a:rPr>
              <a:t>et al</a:t>
            </a:r>
            <a:r>
              <a:rPr lang="en-GB" sz="1200" dirty="0">
                <a:latin typeface="Arial" panose="020B0604020202020204" pitchFamily="34" charset="0"/>
                <a:cs typeface="Arial" panose="020B0604020202020204" pitchFamily="34" charset="0"/>
              </a:rPr>
              <a:t>., 2017).</a:t>
            </a:r>
          </a:p>
        </p:txBody>
      </p:sp>
      <p:sp>
        <p:nvSpPr>
          <p:cNvPr id="33" name="Rectangle: Rounded Corners 32">
            <a:extLst>
              <a:ext uri="{FF2B5EF4-FFF2-40B4-BE49-F238E27FC236}">
                <a16:creationId xmlns:a16="http://schemas.microsoft.com/office/drawing/2014/main" id="{7270B6EA-D1CB-8F7D-4490-13C3FE4BC3FE}"/>
              </a:ext>
            </a:extLst>
          </p:cNvPr>
          <p:cNvSpPr/>
          <p:nvPr/>
        </p:nvSpPr>
        <p:spPr>
          <a:xfrm>
            <a:off x="8530661" y="1944690"/>
            <a:ext cx="2521776" cy="703847"/>
          </a:xfrm>
          <a:prstGeom prst="roundRect">
            <a:avLst/>
          </a:pr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34" name="TextBox 33">
            <a:extLst>
              <a:ext uri="{FF2B5EF4-FFF2-40B4-BE49-F238E27FC236}">
                <a16:creationId xmlns:a16="http://schemas.microsoft.com/office/drawing/2014/main" id="{74EF327D-DE0F-F072-3EF5-3C1EA10C5B8E}"/>
              </a:ext>
            </a:extLst>
          </p:cNvPr>
          <p:cNvSpPr txBox="1"/>
          <p:nvPr/>
        </p:nvSpPr>
        <p:spPr>
          <a:xfrm>
            <a:off x="8535515" y="2088094"/>
            <a:ext cx="2521777" cy="369332"/>
          </a:xfrm>
          <a:prstGeom prst="rect">
            <a:avLst/>
          </a:prstGeom>
          <a:noFill/>
        </p:spPr>
        <p:txBody>
          <a:bodyPr wrap="square" rtlCol="0">
            <a:spAutoFit/>
          </a:bodyPr>
          <a:lstStyle/>
          <a:p>
            <a:r>
              <a:rPr lang="en-GB" dirty="0"/>
              <a:t>SWOT Analysis summary</a:t>
            </a:r>
          </a:p>
        </p:txBody>
      </p:sp>
      <p:sp>
        <p:nvSpPr>
          <p:cNvPr id="35" name="Rectangle: Rounded Corners 34">
            <a:extLst>
              <a:ext uri="{FF2B5EF4-FFF2-40B4-BE49-F238E27FC236}">
                <a16:creationId xmlns:a16="http://schemas.microsoft.com/office/drawing/2014/main" id="{A671582E-8C84-1019-2D55-ABD75275A7B7}"/>
              </a:ext>
            </a:extLst>
          </p:cNvPr>
          <p:cNvSpPr/>
          <p:nvPr/>
        </p:nvSpPr>
        <p:spPr>
          <a:xfrm>
            <a:off x="8530661" y="2824535"/>
            <a:ext cx="2634915" cy="3356809"/>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6" name="TextBox 35">
            <a:extLst>
              <a:ext uri="{FF2B5EF4-FFF2-40B4-BE49-F238E27FC236}">
                <a16:creationId xmlns:a16="http://schemas.microsoft.com/office/drawing/2014/main" id="{19593CB7-F875-401B-440E-378FF2C4F5FB}"/>
              </a:ext>
            </a:extLst>
          </p:cNvPr>
          <p:cNvSpPr txBox="1"/>
          <p:nvPr/>
        </p:nvSpPr>
        <p:spPr>
          <a:xfrm>
            <a:off x="8798120" y="2883955"/>
            <a:ext cx="2099996" cy="3162404"/>
          </a:xfrm>
          <a:prstGeom prst="rect">
            <a:avLst/>
          </a:prstGeom>
          <a:noFill/>
        </p:spPr>
        <p:txBody>
          <a:bodyPr wrap="square" rtlCol="0">
            <a:spAutoFit/>
          </a:bodyPr>
          <a:lstStyle/>
          <a:p>
            <a:pPr marL="171450" indent="-171450">
              <a:buFont typeface="Arial" panose="020B0604020202020204" pitchFamily="34" charset="0"/>
              <a:buChar char="•"/>
            </a:pPr>
            <a:r>
              <a:rPr lang="en-GB" sz="1050" dirty="0">
                <a:latin typeface="Arial" panose="020B0604020202020204" pitchFamily="34" charset="0"/>
                <a:cs typeface="Arial" panose="020B0604020202020204" pitchFamily="34" charset="0"/>
              </a:rPr>
              <a:t>The SWOT analysis shows that the business has key strengths, including a clear niche and a specialised product range.</a:t>
            </a:r>
          </a:p>
          <a:p>
            <a:pPr marL="171450" indent="-171450">
              <a:buFont typeface="Arial" panose="020B0604020202020204" pitchFamily="34" charset="0"/>
              <a:buChar char="•"/>
            </a:pPr>
            <a:endParaRPr lang="en-GB" sz="105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050" dirty="0">
                <a:latin typeface="Arial" panose="020B0604020202020204" pitchFamily="34" charset="0"/>
                <a:cs typeface="Arial" panose="020B0604020202020204" pitchFamily="34" charset="0"/>
              </a:rPr>
              <a:t>It also highlights weaknesses such as seasonal demand, stock risk, and the challenge of being a new business without an established reputation.</a:t>
            </a:r>
          </a:p>
          <a:p>
            <a:pPr marL="171450" indent="-171450">
              <a:buFont typeface="Arial" panose="020B0604020202020204" pitchFamily="34" charset="0"/>
              <a:buChar char="•"/>
            </a:pPr>
            <a:endParaRPr lang="en-GB" sz="105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050" dirty="0">
                <a:latin typeface="Arial" panose="020B0604020202020204" pitchFamily="34" charset="0"/>
                <a:cs typeface="Arial" panose="020B0604020202020204" pitchFamily="34" charset="0"/>
              </a:rPr>
              <a:t>Overall, the analysis suggests the business has good potential, but success will depend on careful stock management and building customer trust.</a:t>
            </a:r>
          </a:p>
        </p:txBody>
      </p:sp>
      <p:sp>
        <p:nvSpPr>
          <p:cNvPr id="37" name="Teardrop 36">
            <a:extLst>
              <a:ext uri="{FF2B5EF4-FFF2-40B4-BE49-F238E27FC236}">
                <a16:creationId xmlns:a16="http://schemas.microsoft.com/office/drawing/2014/main" id="{6455EC00-37CB-A610-EA75-0CA46665D87B}"/>
              </a:ext>
            </a:extLst>
          </p:cNvPr>
          <p:cNvSpPr/>
          <p:nvPr/>
        </p:nvSpPr>
        <p:spPr>
          <a:xfrm rot="18841415" flipH="1">
            <a:off x="5522396" y="1979385"/>
            <a:ext cx="1387554" cy="1491244"/>
          </a:xfrm>
          <a:prstGeom prst="teardrop">
            <a:avLst/>
          </a:prstGeom>
          <a:solidFill>
            <a:schemeClr val="accent5"/>
          </a:solidFill>
          <a:ln>
            <a:noFill/>
          </a:ln>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US"/>
          </a:p>
        </p:txBody>
      </p:sp>
      <p:sp>
        <p:nvSpPr>
          <p:cNvPr id="38" name="TextBox 37">
            <a:extLst>
              <a:ext uri="{FF2B5EF4-FFF2-40B4-BE49-F238E27FC236}">
                <a16:creationId xmlns:a16="http://schemas.microsoft.com/office/drawing/2014/main" id="{5BE032C4-272A-0213-FA8B-7332F956D299}"/>
              </a:ext>
            </a:extLst>
          </p:cNvPr>
          <p:cNvSpPr txBox="1"/>
          <p:nvPr/>
        </p:nvSpPr>
        <p:spPr>
          <a:xfrm>
            <a:off x="418401" y="1896241"/>
            <a:ext cx="949091" cy="1446550"/>
          </a:xfrm>
          <a:prstGeom prst="rect">
            <a:avLst/>
          </a:prstGeom>
          <a:noFill/>
        </p:spPr>
        <p:txBody>
          <a:bodyPr wrap="square" rtlCol="0">
            <a:spAutoFit/>
          </a:bodyPr>
          <a:lstStyle/>
          <a:p>
            <a:pPr algn="ctr"/>
            <a:r>
              <a:rPr lang="en-US" sz="8800" b="1"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S</a:t>
            </a:r>
          </a:p>
        </p:txBody>
      </p:sp>
      <p:sp>
        <p:nvSpPr>
          <p:cNvPr id="39" name="TextBox 38">
            <a:extLst>
              <a:ext uri="{FF2B5EF4-FFF2-40B4-BE49-F238E27FC236}">
                <a16:creationId xmlns:a16="http://schemas.microsoft.com/office/drawing/2014/main" id="{FA73AF83-1E01-9C83-32B6-345A30DB015C}"/>
              </a:ext>
            </a:extLst>
          </p:cNvPr>
          <p:cNvSpPr txBox="1"/>
          <p:nvPr/>
        </p:nvSpPr>
        <p:spPr>
          <a:xfrm>
            <a:off x="2062326" y="2007804"/>
            <a:ext cx="949091" cy="1446550"/>
          </a:xfrm>
          <a:prstGeom prst="rect">
            <a:avLst/>
          </a:prstGeom>
          <a:noFill/>
        </p:spPr>
        <p:txBody>
          <a:bodyPr wrap="square" rtlCol="0">
            <a:spAutoFit/>
          </a:bodyPr>
          <a:lstStyle/>
          <a:p>
            <a:pPr algn="ctr"/>
            <a:r>
              <a:rPr lang="en-US" sz="8800" b="1"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W</a:t>
            </a:r>
          </a:p>
        </p:txBody>
      </p:sp>
      <p:sp>
        <p:nvSpPr>
          <p:cNvPr id="40" name="TextBox 39">
            <a:extLst>
              <a:ext uri="{FF2B5EF4-FFF2-40B4-BE49-F238E27FC236}">
                <a16:creationId xmlns:a16="http://schemas.microsoft.com/office/drawing/2014/main" id="{D78CD118-552F-0E14-4E7F-8CABC8212F2B}"/>
              </a:ext>
            </a:extLst>
          </p:cNvPr>
          <p:cNvSpPr txBox="1"/>
          <p:nvPr/>
        </p:nvSpPr>
        <p:spPr>
          <a:xfrm>
            <a:off x="3864692" y="1947467"/>
            <a:ext cx="949091" cy="1446550"/>
          </a:xfrm>
          <a:prstGeom prst="rect">
            <a:avLst/>
          </a:prstGeom>
          <a:noFill/>
        </p:spPr>
        <p:txBody>
          <a:bodyPr wrap="square" rtlCol="0">
            <a:spAutoFit/>
          </a:bodyPr>
          <a:lstStyle/>
          <a:p>
            <a:pPr algn="ctr"/>
            <a:r>
              <a:rPr lang="en-US" sz="8800" b="1"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O</a:t>
            </a:r>
          </a:p>
        </p:txBody>
      </p:sp>
      <p:sp>
        <p:nvSpPr>
          <p:cNvPr id="41" name="TextBox 40">
            <a:extLst>
              <a:ext uri="{FF2B5EF4-FFF2-40B4-BE49-F238E27FC236}">
                <a16:creationId xmlns:a16="http://schemas.microsoft.com/office/drawing/2014/main" id="{A4A4DA48-2B18-C567-6B61-872773AC84E6}"/>
              </a:ext>
            </a:extLst>
          </p:cNvPr>
          <p:cNvSpPr txBox="1"/>
          <p:nvPr/>
        </p:nvSpPr>
        <p:spPr>
          <a:xfrm>
            <a:off x="5741627" y="2007804"/>
            <a:ext cx="949091" cy="1446550"/>
          </a:xfrm>
          <a:prstGeom prst="rect">
            <a:avLst/>
          </a:prstGeom>
          <a:noFill/>
        </p:spPr>
        <p:txBody>
          <a:bodyPr wrap="square" rtlCol="0">
            <a:spAutoFit/>
          </a:bodyPr>
          <a:lstStyle/>
          <a:p>
            <a:pPr algn="ctr"/>
            <a:r>
              <a:rPr lang="en-US" sz="8800" b="1"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T</a:t>
            </a:r>
          </a:p>
        </p:txBody>
      </p:sp>
      <p:sp>
        <p:nvSpPr>
          <p:cNvPr id="42" name="Text 14">
            <a:extLst>
              <a:ext uri="{FF2B5EF4-FFF2-40B4-BE49-F238E27FC236}">
                <a16:creationId xmlns:a16="http://schemas.microsoft.com/office/drawing/2014/main" id="{3A6EED95-D430-30FA-72CF-247445288603}"/>
              </a:ext>
            </a:extLst>
          </p:cNvPr>
          <p:cNvSpPr/>
          <p:nvPr/>
        </p:nvSpPr>
        <p:spPr>
          <a:xfrm>
            <a:off x="2754382" y="4069080"/>
            <a:ext cx="336290" cy="182880"/>
          </a:xfrm>
          <a:prstGeom prst="rect">
            <a:avLst/>
          </a:prstGeom>
          <a:noFill/>
          <a:ln/>
        </p:spPr>
        <p:txBody>
          <a:bodyPr wrap="square" rtlCol="0" anchor="ctr"/>
          <a:lstStyle/>
          <a:p>
            <a:pPr marL="0" indent="0">
              <a:buNone/>
            </a:pPr>
            <a:endParaRPr lang="en-US" sz="1700" dirty="0"/>
          </a:p>
        </p:txBody>
      </p:sp>
    </p:spTree>
    <p:extLst>
      <p:ext uri="{BB962C8B-B14F-4D97-AF65-F5344CB8AC3E}">
        <p14:creationId xmlns:p14="http://schemas.microsoft.com/office/powerpoint/2010/main" val="3451437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0"/>
                                        </p:tgtEl>
                                        <p:attrNameLst>
                                          <p:attrName>style.visibility</p:attrName>
                                        </p:attrNameLst>
                                      </p:cBhvr>
                                      <p:to>
                                        <p:strVal val="visible"/>
                                      </p:to>
                                    </p:set>
                                    <p:anim calcmode="lin" valueType="num">
                                      <p:cBhvr additive="base">
                                        <p:cTn id="11" dur="500" fill="hold"/>
                                        <p:tgtEl>
                                          <p:spTgt spid="30"/>
                                        </p:tgtEl>
                                        <p:attrNameLst>
                                          <p:attrName>ppt_x</p:attrName>
                                        </p:attrNameLst>
                                      </p:cBhvr>
                                      <p:tavLst>
                                        <p:tav tm="0">
                                          <p:val>
                                            <p:strVal val="#ppt_x"/>
                                          </p:val>
                                        </p:tav>
                                        <p:tav tm="100000">
                                          <p:val>
                                            <p:strVal val="#ppt_x"/>
                                          </p:val>
                                        </p:tav>
                                      </p:tavLst>
                                    </p:anim>
                                    <p:anim calcmode="lin" valueType="num">
                                      <p:cBhvr additive="base">
                                        <p:cTn id="12" dur="500" fill="hold"/>
                                        <p:tgtEl>
                                          <p:spTgt spid="30"/>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22"/>
                                        </p:tgtEl>
                                        <p:attrNameLst>
                                          <p:attrName>style.visibility</p:attrName>
                                        </p:attrNameLst>
                                      </p:cBhvr>
                                      <p:to>
                                        <p:strVal val="visible"/>
                                      </p:to>
                                    </p:set>
                                    <p:animEffect transition="in" filter="barn(inVertical)">
                                      <p:cBhvr>
                                        <p:cTn id="17" dur="500"/>
                                        <p:tgtEl>
                                          <p:spTgt spid="22"/>
                                        </p:tgtEl>
                                      </p:cBhvr>
                                    </p:animEffect>
                                  </p:childTnLst>
                                </p:cTn>
                              </p:par>
                              <p:par>
                                <p:cTn id="18" presetID="16" presetClass="entr" presetSubtype="21" fill="hold" grpId="0" nodeType="withEffect">
                                  <p:stCondLst>
                                    <p:cond delay="0"/>
                                  </p:stCondLst>
                                  <p:childTnLst>
                                    <p:set>
                                      <p:cBhvr>
                                        <p:cTn id="19" dur="1" fill="hold">
                                          <p:stCondLst>
                                            <p:cond delay="0"/>
                                          </p:stCondLst>
                                        </p:cTn>
                                        <p:tgtEl>
                                          <p:spTgt spid="19"/>
                                        </p:tgtEl>
                                        <p:attrNameLst>
                                          <p:attrName>style.visibility</p:attrName>
                                        </p:attrNameLst>
                                      </p:cBhvr>
                                      <p:to>
                                        <p:strVal val="visible"/>
                                      </p:to>
                                    </p:set>
                                    <p:animEffect transition="in" filter="barn(inVertical)">
                                      <p:cBhvr>
                                        <p:cTn id="20" dur="500"/>
                                        <p:tgtEl>
                                          <p:spTgt spid="19"/>
                                        </p:tgtEl>
                                      </p:cBhvr>
                                    </p:animEffect>
                                  </p:childTnLst>
                                </p:cTn>
                              </p:par>
                              <p:par>
                                <p:cTn id="21" presetID="16" presetClass="entr" presetSubtype="21" fill="hold" grpId="0" nodeType="withEffect">
                                  <p:stCondLst>
                                    <p:cond delay="0"/>
                                  </p:stCondLst>
                                  <p:childTnLst>
                                    <p:set>
                                      <p:cBhvr>
                                        <p:cTn id="22" dur="1" fill="hold">
                                          <p:stCondLst>
                                            <p:cond delay="0"/>
                                          </p:stCondLst>
                                        </p:cTn>
                                        <p:tgtEl>
                                          <p:spTgt spid="18"/>
                                        </p:tgtEl>
                                        <p:attrNameLst>
                                          <p:attrName>style.visibility</p:attrName>
                                        </p:attrNameLst>
                                      </p:cBhvr>
                                      <p:to>
                                        <p:strVal val="visible"/>
                                      </p:to>
                                    </p:set>
                                    <p:animEffect transition="in" filter="barn(inVertical)">
                                      <p:cBhvr>
                                        <p:cTn id="23" dur="500"/>
                                        <p:tgtEl>
                                          <p:spTgt spid="18"/>
                                        </p:tgtEl>
                                      </p:cBhvr>
                                    </p:animEffect>
                                  </p:childTnLst>
                                </p:cTn>
                              </p:par>
                              <p:par>
                                <p:cTn id="24" presetID="16" presetClass="entr" presetSubtype="21" fill="hold" grpId="0" nodeType="withEffect">
                                  <p:stCondLst>
                                    <p:cond delay="0"/>
                                  </p:stCondLst>
                                  <p:childTnLst>
                                    <p:set>
                                      <p:cBhvr>
                                        <p:cTn id="25" dur="1" fill="hold">
                                          <p:stCondLst>
                                            <p:cond delay="0"/>
                                          </p:stCondLst>
                                        </p:cTn>
                                        <p:tgtEl>
                                          <p:spTgt spid="23"/>
                                        </p:tgtEl>
                                        <p:attrNameLst>
                                          <p:attrName>style.visibility</p:attrName>
                                        </p:attrNameLst>
                                      </p:cBhvr>
                                      <p:to>
                                        <p:strVal val="visible"/>
                                      </p:to>
                                    </p:set>
                                    <p:animEffect transition="in" filter="barn(inVertical)">
                                      <p:cBhvr>
                                        <p:cTn id="26" dur="500"/>
                                        <p:tgtEl>
                                          <p:spTgt spid="23"/>
                                        </p:tgtEl>
                                      </p:cBhvr>
                                    </p:animEffect>
                                  </p:childTnLst>
                                </p:cTn>
                              </p:par>
                              <p:par>
                                <p:cTn id="27" presetID="16" presetClass="entr" presetSubtype="21" fill="hold" grpId="0" nodeType="withEffect">
                                  <p:stCondLst>
                                    <p:cond delay="0"/>
                                  </p:stCondLst>
                                  <p:childTnLst>
                                    <p:set>
                                      <p:cBhvr>
                                        <p:cTn id="28" dur="1" fill="hold">
                                          <p:stCondLst>
                                            <p:cond delay="0"/>
                                          </p:stCondLst>
                                        </p:cTn>
                                        <p:tgtEl>
                                          <p:spTgt spid="20"/>
                                        </p:tgtEl>
                                        <p:attrNameLst>
                                          <p:attrName>style.visibility</p:attrName>
                                        </p:attrNameLst>
                                      </p:cBhvr>
                                      <p:to>
                                        <p:strVal val="visible"/>
                                      </p:to>
                                    </p:set>
                                    <p:animEffect transition="in" filter="barn(inVertical)">
                                      <p:cBhvr>
                                        <p:cTn id="29" dur="500"/>
                                        <p:tgtEl>
                                          <p:spTgt spid="20"/>
                                        </p:tgtEl>
                                      </p:cBhvr>
                                    </p:animEffect>
                                  </p:childTnLst>
                                </p:cTn>
                              </p:par>
                              <p:par>
                                <p:cTn id="30" presetID="16" presetClass="entr" presetSubtype="21" fill="hold" grpId="0" nodeType="withEffect">
                                  <p:stCondLst>
                                    <p:cond delay="0"/>
                                  </p:stCondLst>
                                  <p:childTnLst>
                                    <p:set>
                                      <p:cBhvr>
                                        <p:cTn id="31" dur="1" fill="hold">
                                          <p:stCondLst>
                                            <p:cond delay="0"/>
                                          </p:stCondLst>
                                        </p:cTn>
                                        <p:tgtEl>
                                          <p:spTgt spid="24"/>
                                        </p:tgtEl>
                                        <p:attrNameLst>
                                          <p:attrName>style.visibility</p:attrName>
                                        </p:attrNameLst>
                                      </p:cBhvr>
                                      <p:to>
                                        <p:strVal val="visible"/>
                                      </p:to>
                                    </p:set>
                                    <p:animEffect transition="in" filter="barn(inVertical)">
                                      <p:cBhvr>
                                        <p:cTn id="32" dur="500"/>
                                        <p:tgtEl>
                                          <p:spTgt spid="24"/>
                                        </p:tgtEl>
                                      </p:cBhvr>
                                    </p:animEffect>
                                  </p:childTnLst>
                                </p:cTn>
                              </p:par>
                              <p:par>
                                <p:cTn id="33" presetID="16" presetClass="entr" presetSubtype="21" fill="hold" grpId="0" nodeType="withEffect">
                                  <p:stCondLst>
                                    <p:cond delay="0"/>
                                  </p:stCondLst>
                                  <p:childTnLst>
                                    <p:set>
                                      <p:cBhvr>
                                        <p:cTn id="34" dur="1" fill="hold">
                                          <p:stCondLst>
                                            <p:cond delay="0"/>
                                          </p:stCondLst>
                                        </p:cTn>
                                        <p:tgtEl>
                                          <p:spTgt spid="21"/>
                                        </p:tgtEl>
                                        <p:attrNameLst>
                                          <p:attrName>style.visibility</p:attrName>
                                        </p:attrNameLst>
                                      </p:cBhvr>
                                      <p:to>
                                        <p:strVal val="visible"/>
                                      </p:to>
                                    </p:set>
                                    <p:animEffect transition="in" filter="barn(inVertical)">
                                      <p:cBhvr>
                                        <p:cTn id="35" dur="500"/>
                                        <p:tgtEl>
                                          <p:spTgt spid="21"/>
                                        </p:tgtEl>
                                      </p:cBhvr>
                                    </p:animEffect>
                                  </p:childTnLst>
                                </p:cTn>
                              </p:par>
                              <p:par>
                                <p:cTn id="36" presetID="16" presetClass="entr" presetSubtype="21" fill="hold" grpId="0" nodeType="withEffect">
                                  <p:stCondLst>
                                    <p:cond delay="0"/>
                                  </p:stCondLst>
                                  <p:childTnLst>
                                    <p:set>
                                      <p:cBhvr>
                                        <p:cTn id="37" dur="1" fill="hold">
                                          <p:stCondLst>
                                            <p:cond delay="0"/>
                                          </p:stCondLst>
                                        </p:cTn>
                                        <p:tgtEl>
                                          <p:spTgt spid="25"/>
                                        </p:tgtEl>
                                        <p:attrNameLst>
                                          <p:attrName>style.visibility</p:attrName>
                                        </p:attrNameLst>
                                      </p:cBhvr>
                                      <p:to>
                                        <p:strVal val="visible"/>
                                      </p:to>
                                    </p:set>
                                    <p:animEffect transition="in" filter="barn(inVertical)">
                                      <p:cBhvr>
                                        <p:cTn id="38" dur="500"/>
                                        <p:tgtEl>
                                          <p:spTgt spid="25"/>
                                        </p:tgtEl>
                                      </p:cBhvr>
                                    </p:animEffect>
                                  </p:childTnLst>
                                </p:cTn>
                              </p:par>
                              <p:par>
                                <p:cTn id="39" presetID="16" presetClass="entr" presetSubtype="21" fill="hold" grpId="0" nodeType="withEffect">
                                  <p:stCondLst>
                                    <p:cond delay="0"/>
                                  </p:stCondLst>
                                  <p:childTnLst>
                                    <p:set>
                                      <p:cBhvr>
                                        <p:cTn id="40" dur="1" fill="hold">
                                          <p:stCondLst>
                                            <p:cond delay="0"/>
                                          </p:stCondLst>
                                        </p:cTn>
                                        <p:tgtEl>
                                          <p:spTgt spid="26"/>
                                        </p:tgtEl>
                                        <p:attrNameLst>
                                          <p:attrName>style.visibility</p:attrName>
                                        </p:attrNameLst>
                                      </p:cBhvr>
                                      <p:to>
                                        <p:strVal val="visible"/>
                                      </p:to>
                                    </p:set>
                                    <p:animEffect transition="in" filter="barn(inVertical)">
                                      <p:cBhvr>
                                        <p:cTn id="41" dur="500"/>
                                        <p:tgtEl>
                                          <p:spTgt spid="26"/>
                                        </p:tgtEl>
                                      </p:cBhvr>
                                    </p:animEffect>
                                  </p:childTnLst>
                                </p:cTn>
                              </p:par>
                              <p:par>
                                <p:cTn id="42" presetID="16" presetClass="entr" presetSubtype="21" fill="hold" grpId="0" nodeType="withEffect">
                                  <p:stCondLst>
                                    <p:cond delay="0"/>
                                  </p:stCondLst>
                                  <p:childTnLst>
                                    <p:set>
                                      <p:cBhvr>
                                        <p:cTn id="43" dur="1" fill="hold">
                                          <p:stCondLst>
                                            <p:cond delay="0"/>
                                          </p:stCondLst>
                                        </p:cTn>
                                        <p:tgtEl>
                                          <p:spTgt spid="27"/>
                                        </p:tgtEl>
                                        <p:attrNameLst>
                                          <p:attrName>style.visibility</p:attrName>
                                        </p:attrNameLst>
                                      </p:cBhvr>
                                      <p:to>
                                        <p:strVal val="visible"/>
                                      </p:to>
                                    </p:set>
                                    <p:animEffect transition="in" filter="barn(inVertical)">
                                      <p:cBhvr>
                                        <p:cTn id="44" dur="500"/>
                                        <p:tgtEl>
                                          <p:spTgt spid="27"/>
                                        </p:tgtEl>
                                      </p:cBhvr>
                                    </p:animEffect>
                                  </p:childTnLst>
                                </p:cTn>
                              </p:par>
                              <p:par>
                                <p:cTn id="45" presetID="16" presetClass="entr" presetSubtype="21" fill="hold" grpId="0" nodeType="withEffect">
                                  <p:stCondLst>
                                    <p:cond delay="0"/>
                                  </p:stCondLst>
                                  <p:childTnLst>
                                    <p:set>
                                      <p:cBhvr>
                                        <p:cTn id="46" dur="1" fill="hold">
                                          <p:stCondLst>
                                            <p:cond delay="0"/>
                                          </p:stCondLst>
                                        </p:cTn>
                                        <p:tgtEl>
                                          <p:spTgt spid="28"/>
                                        </p:tgtEl>
                                        <p:attrNameLst>
                                          <p:attrName>style.visibility</p:attrName>
                                        </p:attrNameLst>
                                      </p:cBhvr>
                                      <p:to>
                                        <p:strVal val="visible"/>
                                      </p:to>
                                    </p:set>
                                    <p:animEffect transition="in" filter="barn(inVertical)">
                                      <p:cBhvr>
                                        <p:cTn id="47" dur="500"/>
                                        <p:tgtEl>
                                          <p:spTgt spid="28"/>
                                        </p:tgtEl>
                                      </p:cBhvr>
                                    </p:animEffect>
                                  </p:childTnLst>
                                </p:cTn>
                              </p:par>
                              <p:par>
                                <p:cTn id="48" presetID="16" presetClass="entr" presetSubtype="21" fill="hold" grpId="0" nodeType="withEffect">
                                  <p:stCondLst>
                                    <p:cond delay="0"/>
                                  </p:stCondLst>
                                  <p:childTnLst>
                                    <p:set>
                                      <p:cBhvr>
                                        <p:cTn id="49" dur="1" fill="hold">
                                          <p:stCondLst>
                                            <p:cond delay="0"/>
                                          </p:stCondLst>
                                        </p:cTn>
                                        <p:tgtEl>
                                          <p:spTgt spid="29"/>
                                        </p:tgtEl>
                                        <p:attrNameLst>
                                          <p:attrName>style.visibility</p:attrName>
                                        </p:attrNameLst>
                                      </p:cBhvr>
                                      <p:to>
                                        <p:strVal val="visible"/>
                                      </p:to>
                                    </p:set>
                                    <p:animEffect transition="in" filter="barn(inVertical)">
                                      <p:cBhvr>
                                        <p:cTn id="50" dur="500"/>
                                        <p:tgtEl>
                                          <p:spTgt spid="29"/>
                                        </p:tgtEl>
                                      </p:cBhvr>
                                    </p:animEffect>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33"/>
                                        </p:tgtEl>
                                        <p:attrNameLst>
                                          <p:attrName>style.visibility</p:attrName>
                                        </p:attrNameLst>
                                      </p:cBhvr>
                                      <p:to>
                                        <p:strVal val="visible"/>
                                      </p:to>
                                    </p:set>
                                    <p:anim calcmode="lin" valueType="num">
                                      <p:cBhvr additive="base">
                                        <p:cTn id="55" dur="500" fill="hold"/>
                                        <p:tgtEl>
                                          <p:spTgt spid="33"/>
                                        </p:tgtEl>
                                        <p:attrNameLst>
                                          <p:attrName>ppt_x</p:attrName>
                                        </p:attrNameLst>
                                      </p:cBhvr>
                                      <p:tavLst>
                                        <p:tav tm="0">
                                          <p:val>
                                            <p:strVal val="#ppt_x"/>
                                          </p:val>
                                        </p:tav>
                                        <p:tav tm="100000">
                                          <p:val>
                                            <p:strVal val="#ppt_x"/>
                                          </p:val>
                                        </p:tav>
                                      </p:tavLst>
                                    </p:anim>
                                    <p:anim calcmode="lin" valueType="num">
                                      <p:cBhvr additive="base">
                                        <p:cTn id="56" dur="500" fill="hold"/>
                                        <p:tgtEl>
                                          <p:spTgt spid="33"/>
                                        </p:tgtEl>
                                        <p:attrNameLst>
                                          <p:attrName>ppt_y</p:attrName>
                                        </p:attrNameLst>
                                      </p:cBhvr>
                                      <p:tavLst>
                                        <p:tav tm="0">
                                          <p:val>
                                            <p:strVal val="1+#ppt_h/2"/>
                                          </p:val>
                                        </p:tav>
                                        <p:tav tm="100000">
                                          <p:val>
                                            <p:strVal val="#ppt_y"/>
                                          </p:val>
                                        </p:tav>
                                      </p:tavLst>
                                    </p:anim>
                                  </p:childTnLst>
                                </p:cTn>
                              </p:par>
                              <p:par>
                                <p:cTn id="57" presetID="2" presetClass="entr" presetSubtype="4" fill="hold" grpId="0" nodeType="withEffect">
                                  <p:stCondLst>
                                    <p:cond delay="0"/>
                                  </p:stCondLst>
                                  <p:childTnLst>
                                    <p:set>
                                      <p:cBhvr>
                                        <p:cTn id="58" dur="1" fill="hold">
                                          <p:stCondLst>
                                            <p:cond delay="0"/>
                                          </p:stCondLst>
                                        </p:cTn>
                                        <p:tgtEl>
                                          <p:spTgt spid="34"/>
                                        </p:tgtEl>
                                        <p:attrNameLst>
                                          <p:attrName>style.visibility</p:attrName>
                                        </p:attrNameLst>
                                      </p:cBhvr>
                                      <p:to>
                                        <p:strVal val="visible"/>
                                      </p:to>
                                    </p:set>
                                    <p:anim calcmode="lin" valueType="num">
                                      <p:cBhvr additive="base">
                                        <p:cTn id="59" dur="500" fill="hold"/>
                                        <p:tgtEl>
                                          <p:spTgt spid="34"/>
                                        </p:tgtEl>
                                        <p:attrNameLst>
                                          <p:attrName>ppt_x</p:attrName>
                                        </p:attrNameLst>
                                      </p:cBhvr>
                                      <p:tavLst>
                                        <p:tav tm="0">
                                          <p:val>
                                            <p:strVal val="#ppt_x"/>
                                          </p:val>
                                        </p:tav>
                                        <p:tav tm="100000">
                                          <p:val>
                                            <p:strVal val="#ppt_x"/>
                                          </p:val>
                                        </p:tav>
                                      </p:tavLst>
                                    </p:anim>
                                    <p:anim calcmode="lin" valueType="num">
                                      <p:cBhvr additive="base">
                                        <p:cTn id="60" dur="500" fill="hold"/>
                                        <p:tgtEl>
                                          <p:spTgt spid="34"/>
                                        </p:tgtEl>
                                        <p:attrNameLst>
                                          <p:attrName>ppt_y</p:attrName>
                                        </p:attrNameLst>
                                      </p:cBhvr>
                                      <p:tavLst>
                                        <p:tav tm="0">
                                          <p:val>
                                            <p:strVal val="1+#ppt_h/2"/>
                                          </p:val>
                                        </p:tav>
                                        <p:tav tm="100000">
                                          <p:val>
                                            <p:strVal val="#ppt_y"/>
                                          </p:val>
                                        </p:tav>
                                      </p:tavLst>
                                    </p:anim>
                                  </p:childTnLst>
                                </p:cTn>
                              </p:par>
                              <p:par>
                                <p:cTn id="61" presetID="2" presetClass="entr" presetSubtype="4" fill="hold" grpId="0" nodeType="withEffect">
                                  <p:stCondLst>
                                    <p:cond delay="0"/>
                                  </p:stCondLst>
                                  <p:childTnLst>
                                    <p:set>
                                      <p:cBhvr>
                                        <p:cTn id="62" dur="1" fill="hold">
                                          <p:stCondLst>
                                            <p:cond delay="0"/>
                                          </p:stCondLst>
                                        </p:cTn>
                                        <p:tgtEl>
                                          <p:spTgt spid="36"/>
                                        </p:tgtEl>
                                        <p:attrNameLst>
                                          <p:attrName>style.visibility</p:attrName>
                                        </p:attrNameLst>
                                      </p:cBhvr>
                                      <p:to>
                                        <p:strVal val="visible"/>
                                      </p:to>
                                    </p:set>
                                    <p:anim calcmode="lin" valueType="num">
                                      <p:cBhvr additive="base">
                                        <p:cTn id="63" dur="500" fill="hold"/>
                                        <p:tgtEl>
                                          <p:spTgt spid="36"/>
                                        </p:tgtEl>
                                        <p:attrNameLst>
                                          <p:attrName>ppt_x</p:attrName>
                                        </p:attrNameLst>
                                      </p:cBhvr>
                                      <p:tavLst>
                                        <p:tav tm="0">
                                          <p:val>
                                            <p:strVal val="#ppt_x"/>
                                          </p:val>
                                        </p:tav>
                                        <p:tav tm="100000">
                                          <p:val>
                                            <p:strVal val="#ppt_x"/>
                                          </p:val>
                                        </p:tav>
                                      </p:tavLst>
                                    </p:anim>
                                    <p:anim calcmode="lin" valueType="num">
                                      <p:cBhvr additive="base">
                                        <p:cTn id="64" dur="500" fill="hold"/>
                                        <p:tgtEl>
                                          <p:spTgt spid="36"/>
                                        </p:tgtEl>
                                        <p:attrNameLst>
                                          <p:attrName>ppt_y</p:attrName>
                                        </p:attrNameLst>
                                      </p:cBhvr>
                                      <p:tavLst>
                                        <p:tav tm="0">
                                          <p:val>
                                            <p:strVal val="1+#ppt_h/2"/>
                                          </p:val>
                                        </p:tav>
                                        <p:tav tm="100000">
                                          <p:val>
                                            <p:strVal val="#ppt_y"/>
                                          </p:val>
                                        </p:tav>
                                      </p:tavLst>
                                    </p:anim>
                                  </p:childTnLst>
                                </p:cTn>
                              </p:par>
                              <p:par>
                                <p:cTn id="65" presetID="2" presetClass="entr" presetSubtype="4" fill="hold" grpId="0" nodeType="withEffect">
                                  <p:stCondLst>
                                    <p:cond delay="0"/>
                                  </p:stCondLst>
                                  <p:childTnLst>
                                    <p:set>
                                      <p:cBhvr>
                                        <p:cTn id="66" dur="1" fill="hold">
                                          <p:stCondLst>
                                            <p:cond delay="0"/>
                                          </p:stCondLst>
                                        </p:cTn>
                                        <p:tgtEl>
                                          <p:spTgt spid="35"/>
                                        </p:tgtEl>
                                        <p:attrNameLst>
                                          <p:attrName>style.visibility</p:attrName>
                                        </p:attrNameLst>
                                      </p:cBhvr>
                                      <p:to>
                                        <p:strVal val="visible"/>
                                      </p:to>
                                    </p:set>
                                    <p:anim calcmode="lin" valueType="num">
                                      <p:cBhvr additive="base">
                                        <p:cTn id="67" dur="500" fill="hold"/>
                                        <p:tgtEl>
                                          <p:spTgt spid="35"/>
                                        </p:tgtEl>
                                        <p:attrNameLst>
                                          <p:attrName>ppt_x</p:attrName>
                                        </p:attrNameLst>
                                      </p:cBhvr>
                                      <p:tavLst>
                                        <p:tav tm="0">
                                          <p:val>
                                            <p:strVal val="#ppt_x"/>
                                          </p:val>
                                        </p:tav>
                                        <p:tav tm="100000">
                                          <p:val>
                                            <p:strVal val="#ppt_x"/>
                                          </p:val>
                                        </p:tav>
                                      </p:tavLst>
                                    </p:anim>
                                    <p:anim calcmode="lin" valueType="num">
                                      <p:cBhvr additive="base">
                                        <p:cTn id="68" dur="500" fill="hold"/>
                                        <p:tgtEl>
                                          <p:spTgt spid="35"/>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16" presetClass="entr" presetSubtype="21" fill="hold" grpId="0" nodeType="clickEffect">
                                  <p:stCondLst>
                                    <p:cond delay="0"/>
                                  </p:stCondLst>
                                  <p:childTnLst>
                                    <p:set>
                                      <p:cBhvr>
                                        <p:cTn id="72" dur="1" fill="hold">
                                          <p:stCondLst>
                                            <p:cond delay="0"/>
                                          </p:stCondLst>
                                        </p:cTn>
                                        <p:tgtEl>
                                          <p:spTgt spid="38"/>
                                        </p:tgtEl>
                                        <p:attrNameLst>
                                          <p:attrName>style.visibility</p:attrName>
                                        </p:attrNameLst>
                                      </p:cBhvr>
                                      <p:to>
                                        <p:strVal val="visible"/>
                                      </p:to>
                                    </p:set>
                                    <p:animEffect transition="in" filter="barn(inVertical)">
                                      <p:cBhvr>
                                        <p:cTn id="73" dur="500"/>
                                        <p:tgtEl>
                                          <p:spTgt spid="38"/>
                                        </p:tgtEl>
                                      </p:cBhvr>
                                    </p:animEffect>
                                  </p:childTnLst>
                                </p:cTn>
                              </p:par>
                              <p:par>
                                <p:cTn id="74" presetID="16" presetClass="entr" presetSubtype="21" fill="hold" grpId="0" nodeType="withEffect">
                                  <p:stCondLst>
                                    <p:cond delay="0"/>
                                  </p:stCondLst>
                                  <p:childTnLst>
                                    <p:set>
                                      <p:cBhvr>
                                        <p:cTn id="75" dur="1" fill="hold">
                                          <p:stCondLst>
                                            <p:cond delay="0"/>
                                          </p:stCondLst>
                                        </p:cTn>
                                        <p:tgtEl>
                                          <p:spTgt spid="39"/>
                                        </p:tgtEl>
                                        <p:attrNameLst>
                                          <p:attrName>style.visibility</p:attrName>
                                        </p:attrNameLst>
                                      </p:cBhvr>
                                      <p:to>
                                        <p:strVal val="visible"/>
                                      </p:to>
                                    </p:set>
                                    <p:animEffect transition="in" filter="barn(inVertical)">
                                      <p:cBhvr>
                                        <p:cTn id="76" dur="500"/>
                                        <p:tgtEl>
                                          <p:spTgt spid="39"/>
                                        </p:tgtEl>
                                      </p:cBhvr>
                                    </p:animEffect>
                                  </p:childTnLst>
                                </p:cTn>
                              </p:par>
                              <p:par>
                                <p:cTn id="77" presetID="16" presetClass="entr" presetSubtype="21" fill="hold" grpId="0" nodeType="withEffect">
                                  <p:stCondLst>
                                    <p:cond delay="0"/>
                                  </p:stCondLst>
                                  <p:childTnLst>
                                    <p:set>
                                      <p:cBhvr>
                                        <p:cTn id="78" dur="1" fill="hold">
                                          <p:stCondLst>
                                            <p:cond delay="0"/>
                                          </p:stCondLst>
                                        </p:cTn>
                                        <p:tgtEl>
                                          <p:spTgt spid="40"/>
                                        </p:tgtEl>
                                        <p:attrNameLst>
                                          <p:attrName>style.visibility</p:attrName>
                                        </p:attrNameLst>
                                      </p:cBhvr>
                                      <p:to>
                                        <p:strVal val="visible"/>
                                      </p:to>
                                    </p:set>
                                    <p:animEffect transition="in" filter="barn(inVertical)">
                                      <p:cBhvr>
                                        <p:cTn id="79" dur="500"/>
                                        <p:tgtEl>
                                          <p:spTgt spid="40"/>
                                        </p:tgtEl>
                                      </p:cBhvr>
                                    </p:animEffect>
                                  </p:childTnLst>
                                </p:cTn>
                              </p:par>
                              <p:par>
                                <p:cTn id="80" presetID="16" presetClass="entr" presetSubtype="21" fill="hold" grpId="0" nodeType="withEffect">
                                  <p:stCondLst>
                                    <p:cond delay="0"/>
                                  </p:stCondLst>
                                  <p:childTnLst>
                                    <p:set>
                                      <p:cBhvr>
                                        <p:cTn id="81" dur="1" fill="hold">
                                          <p:stCondLst>
                                            <p:cond delay="0"/>
                                          </p:stCondLst>
                                        </p:cTn>
                                        <p:tgtEl>
                                          <p:spTgt spid="37"/>
                                        </p:tgtEl>
                                        <p:attrNameLst>
                                          <p:attrName>style.visibility</p:attrName>
                                        </p:attrNameLst>
                                      </p:cBhvr>
                                      <p:to>
                                        <p:strVal val="visible"/>
                                      </p:to>
                                    </p:set>
                                    <p:animEffect transition="in" filter="barn(inVertical)">
                                      <p:cBhvr>
                                        <p:cTn id="82" dur="500"/>
                                        <p:tgtEl>
                                          <p:spTgt spid="37"/>
                                        </p:tgtEl>
                                      </p:cBhvr>
                                    </p:animEffect>
                                  </p:childTnLst>
                                </p:cTn>
                              </p:par>
                              <p:par>
                                <p:cTn id="83" presetID="16" presetClass="entr" presetSubtype="21" fill="hold" grpId="0" nodeType="withEffect">
                                  <p:stCondLst>
                                    <p:cond delay="0"/>
                                  </p:stCondLst>
                                  <p:childTnLst>
                                    <p:set>
                                      <p:cBhvr>
                                        <p:cTn id="84" dur="1" fill="hold">
                                          <p:stCondLst>
                                            <p:cond delay="0"/>
                                          </p:stCondLst>
                                        </p:cTn>
                                        <p:tgtEl>
                                          <p:spTgt spid="41"/>
                                        </p:tgtEl>
                                        <p:attrNameLst>
                                          <p:attrName>style.visibility</p:attrName>
                                        </p:attrNameLst>
                                      </p:cBhvr>
                                      <p:to>
                                        <p:strVal val="visible"/>
                                      </p:to>
                                    </p:set>
                                    <p:animEffect transition="in" filter="barn(inVertical)">
                                      <p:cBhvr>
                                        <p:cTn id="85" dur="500"/>
                                        <p:tgtEl>
                                          <p:spTgt spid="4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18" grpId="0" animBg="1"/>
      <p:bldP spid="19" grpId="0" animBg="1"/>
      <p:bldP spid="20" grpId="0" animBg="1"/>
      <p:bldP spid="21" grpId="0" animBg="1"/>
      <p:bldP spid="22" grpId="0"/>
      <p:bldP spid="23" grpId="0"/>
      <p:bldP spid="24" grpId="0"/>
      <p:bldP spid="25" grpId="0"/>
      <p:bldP spid="26" grpId="0"/>
      <p:bldP spid="27" grpId="0"/>
      <p:bldP spid="28" grpId="0"/>
      <p:bldP spid="29" grpId="0"/>
      <p:bldP spid="30" grpId="0"/>
      <p:bldP spid="33" grpId="0" animBg="1"/>
      <p:bldP spid="34" grpId="0"/>
      <p:bldP spid="35" grpId="0" animBg="1"/>
      <p:bldP spid="36" grpId="0"/>
      <p:bldP spid="37" grpId="0" animBg="1"/>
      <p:bldP spid="38" grpId="0"/>
      <p:bldP spid="39" grpId="0"/>
      <p:bldP spid="40" grpId="0"/>
      <p:bldP spid="41"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2191695" cy="502920"/>
          </a:xfrm>
          <a:prstGeom prst="rect">
            <a:avLst/>
          </a:prstGeom>
          <a:solidFill>
            <a:srgbClr val="12344A"/>
          </a:solidFill>
          <a:ln w="12700">
            <a:solidFill>
              <a:srgbClr val="12344A"/>
            </a:solidFill>
            <a:prstDash val="solid"/>
          </a:ln>
        </p:spPr>
      </p:sp>
      <p:sp>
        <p:nvSpPr>
          <p:cNvPr id="3" name="Text 1"/>
          <p:cNvSpPr/>
          <p:nvPr/>
        </p:nvSpPr>
        <p:spPr>
          <a:xfrm>
            <a:off x="411480" y="118872"/>
            <a:ext cx="2957362" cy="219456"/>
          </a:xfrm>
          <a:prstGeom prst="rect">
            <a:avLst/>
          </a:prstGeom>
          <a:noFill/>
          <a:ln/>
        </p:spPr>
        <p:txBody>
          <a:bodyPr wrap="square" rtlCol="0" anchor="ctr"/>
          <a:lstStyle/>
          <a:p>
            <a:pPr marL="0" indent="0">
              <a:buNone/>
            </a:pPr>
            <a:r>
              <a:rPr lang="en-US" sz="2400" b="1" dirty="0">
                <a:solidFill>
                  <a:srgbClr val="FFFFFF"/>
                </a:solidFill>
                <a:latin typeface="Aptos Display" pitchFamily="34" charset="0"/>
              </a:rPr>
              <a:t>Competitor Analysis</a:t>
            </a:r>
            <a:endParaRPr lang="en-US" sz="2400" dirty="0"/>
          </a:p>
        </p:txBody>
      </p:sp>
      <p:sp>
        <p:nvSpPr>
          <p:cNvPr id="5" name="Shape 3"/>
          <p:cNvSpPr/>
          <p:nvPr/>
        </p:nvSpPr>
        <p:spPr>
          <a:xfrm>
            <a:off x="502920" y="676656"/>
            <a:ext cx="11155680" cy="0"/>
          </a:xfrm>
          <a:prstGeom prst="line">
            <a:avLst/>
          </a:prstGeom>
          <a:noFill/>
          <a:ln w="12700">
            <a:solidFill>
              <a:srgbClr val="C89B3C"/>
            </a:solidFill>
            <a:prstDash val="solid"/>
          </a:ln>
        </p:spPr>
      </p:sp>
      <p:sp>
        <p:nvSpPr>
          <p:cNvPr id="6" name="Text 4"/>
          <p:cNvSpPr/>
          <p:nvPr/>
        </p:nvSpPr>
        <p:spPr>
          <a:xfrm>
            <a:off x="438912" y="704087"/>
            <a:ext cx="5474609" cy="439153"/>
          </a:xfrm>
          <a:prstGeom prst="rect">
            <a:avLst/>
          </a:prstGeom>
          <a:noFill/>
          <a:ln/>
        </p:spPr>
        <p:txBody>
          <a:bodyPr wrap="square" rtlCol="0" anchor="ctr"/>
          <a:lstStyle/>
          <a:p>
            <a:pPr marL="0" indent="0">
              <a:buNone/>
            </a:pPr>
            <a:r>
              <a:rPr lang="en-US" sz="1800" dirty="0">
                <a:solidFill>
                  <a:srgbClr val="1F2937"/>
                </a:solidFill>
                <a:latin typeface="Arial" panose="020B0604020202020204" pitchFamily="34" charset="0"/>
                <a:cs typeface="Arial" panose="020B0604020202020204" pitchFamily="34" charset="0"/>
              </a:rPr>
              <a:t>What is competitor analysis and how it helps</a:t>
            </a:r>
          </a:p>
        </p:txBody>
      </p:sp>
      <p:sp>
        <p:nvSpPr>
          <p:cNvPr id="16" name="Text 14"/>
          <p:cNvSpPr/>
          <p:nvPr/>
        </p:nvSpPr>
        <p:spPr>
          <a:xfrm>
            <a:off x="411480" y="5458942"/>
            <a:ext cx="2377440" cy="182880"/>
          </a:xfrm>
          <a:prstGeom prst="rect">
            <a:avLst/>
          </a:prstGeom>
          <a:noFill/>
          <a:ln/>
        </p:spPr>
        <p:txBody>
          <a:bodyPr wrap="square" rtlCol="0" anchor="ctr"/>
          <a:lstStyle/>
          <a:p>
            <a:pPr marL="0" indent="0">
              <a:buNone/>
            </a:pPr>
            <a:r>
              <a:rPr lang="en-US" dirty="0">
                <a:solidFill>
                  <a:srgbClr val="12344A"/>
                </a:solidFill>
                <a:latin typeface="Arial" panose="020B0604020202020204" pitchFamily="34" charset="0"/>
                <a:cs typeface="Arial" panose="020B0604020202020204" pitchFamily="34" charset="0"/>
              </a:rPr>
              <a:t>Strategic takeaway</a:t>
            </a:r>
            <a:endParaRPr lang="en-US" dirty="0">
              <a:latin typeface="Arial" panose="020B0604020202020204" pitchFamily="34" charset="0"/>
              <a:cs typeface="Arial" panose="020B0604020202020204" pitchFamily="34" charset="0"/>
            </a:endParaRPr>
          </a:p>
        </p:txBody>
      </p:sp>
      <p:sp>
        <p:nvSpPr>
          <p:cNvPr id="17" name="Text 15"/>
          <p:cNvSpPr/>
          <p:nvPr/>
        </p:nvSpPr>
        <p:spPr>
          <a:xfrm>
            <a:off x="399328" y="5500326"/>
            <a:ext cx="6469380" cy="1508760"/>
          </a:xfrm>
          <a:prstGeom prst="rect">
            <a:avLst/>
          </a:prstGeom>
          <a:noFill/>
          <a:ln/>
        </p:spPr>
        <p:txBody>
          <a:bodyPr wrap="square" rtlCol="0" anchor="ctr"/>
          <a:lstStyle/>
          <a:p>
            <a:pPr marL="177800" indent="-177800">
              <a:buSzPct val="100000"/>
              <a:buChar char="•"/>
            </a:pPr>
            <a:r>
              <a:rPr lang="en-US" sz="1200" dirty="0">
                <a:solidFill>
                  <a:srgbClr val="1F2937"/>
                </a:solidFill>
                <a:latin typeface="Arial" panose="020B0604020202020204" pitchFamily="34" charset="0"/>
                <a:cs typeface="Arial" panose="020B0604020202020204" pitchFamily="34" charset="0"/>
              </a:rPr>
              <a:t>Use local knowledge and occasion-led merchandising to stand out from general accessory sellers</a:t>
            </a:r>
            <a:endParaRPr lang="en-US" sz="1200" dirty="0">
              <a:latin typeface="Arial" panose="020B0604020202020204" pitchFamily="34" charset="0"/>
              <a:cs typeface="Arial" panose="020B0604020202020204" pitchFamily="34" charset="0"/>
            </a:endParaRPr>
          </a:p>
          <a:p>
            <a:pPr marL="177800" indent="-177800">
              <a:buSzPct val="100000"/>
              <a:buChar char="•"/>
            </a:pPr>
            <a:r>
              <a:rPr lang="en-US" sz="1200" dirty="0">
                <a:solidFill>
                  <a:srgbClr val="1F2937"/>
                </a:solidFill>
                <a:latin typeface="Arial" panose="020B0604020202020204" pitchFamily="34" charset="0"/>
                <a:cs typeface="Arial" panose="020B0604020202020204" pitchFamily="34" charset="0"/>
              </a:rPr>
              <a:t>Build credibility through visible policies, better presentation and safer sourcing</a:t>
            </a:r>
            <a:endParaRPr lang="en-US" sz="1200" dirty="0">
              <a:latin typeface="Arial" panose="020B0604020202020204" pitchFamily="34" charset="0"/>
              <a:cs typeface="Arial" panose="020B0604020202020204" pitchFamily="34" charset="0"/>
            </a:endParaRPr>
          </a:p>
          <a:p>
            <a:pPr marL="177800" indent="-177800">
              <a:buSzPct val="100000"/>
              <a:buChar char="•"/>
            </a:pPr>
            <a:r>
              <a:rPr lang="en-US" sz="1200" dirty="0">
                <a:solidFill>
                  <a:srgbClr val="1F2937"/>
                </a:solidFill>
                <a:latin typeface="Arial" panose="020B0604020202020204" pitchFamily="34" charset="0"/>
                <a:cs typeface="Arial" panose="020B0604020202020204" pitchFamily="34" charset="0"/>
              </a:rPr>
              <a:t>Keep the range narrow enough to reduce dead stock but broad enough to cover major colourways and events</a:t>
            </a:r>
            <a:endParaRPr lang="en-US" sz="1200" dirty="0">
              <a:latin typeface="Arial" panose="020B0604020202020204" pitchFamily="34" charset="0"/>
              <a:cs typeface="Arial" panose="020B0604020202020204" pitchFamily="34" charset="0"/>
            </a:endParaRPr>
          </a:p>
        </p:txBody>
      </p:sp>
      <p:sp>
        <p:nvSpPr>
          <p:cNvPr id="18" name="TextBox 17">
            <a:extLst>
              <a:ext uri="{FF2B5EF4-FFF2-40B4-BE49-F238E27FC236}">
                <a16:creationId xmlns:a16="http://schemas.microsoft.com/office/drawing/2014/main" id="{9D8C1881-8C9E-6760-9B0E-DDBEF127129B}"/>
              </a:ext>
            </a:extLst>
          </p:cNvPr>
          <p:cNvSpPr txBox="1"/>
          <p:nvPr/>
        </p:nvSpPr>
        <p:spPr>
          <a:xfrm>
            <a:off x="438912" y="1059823"/>
            <a:ext cx="4445909" cy="1292662"/>
          </a:xfrm>
          <a:prstGeom prst="rect">
            <a:avLst/>
          </a:prstGeom>
          <a:noFill/>
        </p:spPr>
        <p:txBody>
          <a:bodyPr wrap="square" rtlCol="0">
            <a:spAutoFit/>
          </a:bodyPr>
          <a:lstStyle/>
          <a:p>
            <a:pPr marL="171450"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Competitor analysis involves studying businesses that offer similar or related products to understand their pricing, strengths, and position in the market (Porter, 1980). This helps a business see how it can compete effectively and differentiate itself.</a:t>
            </a:r>
            <a:endParaRPr lang="en-US" sz="1200" dirty="0">
              <a:latin typeface="Arial" panose="020B0604020202020204" pitchFamily="34" charset="0"/>
              <a:cs typeface="Arial" panose="020B0604020202020204" pitchFamily="34" charset="0"/>
            </a:endParaRPr>
          </a:p>
          <a:p>
            <a:endParaRPr lang="en-GB" dirty="0"/>
          </a:p>
        </p:txBody>
      </p:sp>
      <p:sp>
        <p:nvSpPr>
          <p:cNvPr id="20" name="Rectangle: Rounded Corners 19">
            <a:extLst>
              <a:ext uri="{FF2B5EF4-FFF2-40B4-BE49-F238E27FC236}">
                <a16:creationId xmlns:a16="http://schemas.microsoft.com/office/drawing/2014/main" id="{50F3C821-24AF-1128-1CDC-510AE94B4D4D}"/>
              </a:ext>
            </a:extLst>
          </p:cNvPr>
          <p:cNvSpPr/>
          <p:nvPr/>
        </p:nvSpPr>
        <p:spPr>
          <a:xfrm>
            <a:off x="438912" y="2152981"/>
            <a:ext cx="4568391" cy="3091984"/>
          </a:xfrm>
          <a:prstGeom prst="roundRect">
            <a:avLst/>
          </a:pr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21" name="TextBox 20">
            <a:extLst>
              <a:ext uri="{FF2B5EF4-FFF2-40B4-BE49-F238E27FC236}">
                <a16:creationId xmlns:a16="http://schemas.microsoft.com/office/drawing/2014/main" id="{2FF4E800-855D-075B-0785-0473E4CB7809}"/>
              </a:ext>
            </a:extLst>
          </p:cNvPr>
          <p:cNvSpPr txBox="1"/>
          <p:nvPr/>
        </p:nvSpPr>
        <p:spPr>
          <a:xfrm>
            <a:off x="589187" y="2233537"/>
            <a:ext cx="4113158" cy="2970044"/>
          </a:xfrm>
          <a:prstGeom prst="rect">
            <a:avLst/>
          </a:prstGeom>
          <a:noFill/>
        </p:spPr>
        <p:txBody>
          <a:bodyPr wrap="square" rtlCol="0">
            <a:spAutoFit/>
          </a:bodyPr>
          <a:lstStyle/>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For Elegance Imitations Ltd, competition will come from both direct and indirect rivals.</a:t>
            </a:r>
          </a:p>
          <a:p>
            <a:pPr marL="171450" indent="-171450">
              <a:buFont typeface="Arial" panose="020B0604020202020204" pitchFamily="34" charset="0"/>
              <a:buChar char="•"/>
            </a:pPr>
            <a:endParaRPr lang="en-GB" sz="11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Direct competitors include local shops such as Chohans and Rangoli that sell similar Asian artificial jewellery for bridal and occasion wear.</a:t>
            </a:r>
          </a:p>
          <a:p>
            <a:pPr marL="171450" indent="-171450">
              <a:buFont typeface="Arial" panose="020B0604020202020204" pitchFamily="34" charset="0"/>
              <a:buChar char="•"/>
            </a:pPr>
            <a:endParaRPr lang="en-GB" sz="11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Indirect competitors include real jewellery stores, supermarkets, and fashion retailers that may sell limited items like bangles or earrings.</a:t>
            </a:r>
          </a:p>
          <a:p>
            <a:endParaRPr lang="en-GB" sz="11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These competitors usually do not specialise in Asian styles or provide the same range and matching service.</a:t>
            </a:r>
          </a:p>
          <a:p>
            <a:pPr marL="171450" indent="-171450">
              <a:buFont typeface="Arial" panose="020B0604020202020204" pitchFamily="34" charset="0"/>
              <a:buChar char="•"/>
            </a:pPr>
            <a:endParaRPr lang="en-GB" sz="11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This creates a strong opportunity for Elegance Imitations Ltd to stand out through specialist products and personalised customer service (Kotler and Armstrong, 2021).</a:t>
            </a:r>
          </a:p>
        </p:txBody>
      </p:sp>
      <p:sp>
        <p:nvSpPr>
          <p:cNvPr id="22" name="TextBox 21">
            <a:extLst>
              <a:ext uri="{FF2B5EF4-FFF2-40B4-BE49-F238E27FC236}">
                <a16:creationId xmlns:a16="http://schemas.microsoft.com/office/drawing/2014/main" id="{4135700A-11FD-579F-8983-3BA7118A9927}"/>
              </a:ext>
            </a:extLst>
          </p:cNvPr>
          <p:cNvSpPr txBox="1"/>
          <p:nvPr/>
        </p:nvSpPr>
        <p:spPr>
          <a:xfrm>
            <a:off x="8193505" y="41255"/>
            <a:ext cx="3651584"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b="1" dirty="0">
                <a:solidFill>
                  <a:srgbClr val="FFFFFF"/>
                </a:solidFill>
                <a:latin typeface="Aptos Display" pitchFamily="34" charset="0"/>
              </a:rPr>
              <a:t>Market segmentation</a:t>
            </a:r>
            <a:endPar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4" name="Text 4">
            <a:extLst>
              <a:ext uri="{FF2B5EF4-FFF2-40B4-BE49-F238E27FC236}">
                <a16:creationId xmlns:a16="http://schemas.microsoft.com/office/drawing/2014/main" id="{8B986BA8-CD2C-B006-D879-FC7D1FB1EF2C}"/>
              </a:ext>
            </a:extLst>
          </p:cNvPr>
          <p:cNvSpPr/>
          <p:nvPr/>
        </p:nvSpPr>
        <p:spPr>
          <a:xfrm>
            <a:off x="7328995" y="704087"/>
            <a:ext cx="4588283" cy="439153"/>
          </a:xfrm>
          <a:prstGeom prst="rect">
            <a:avLst/>
          </a:prstGeom>
          <a:noFill/>
          <a:ln/>
        </p:spPr>
        <p:txBody>
          <a:bodyPr wrap="square" rtlCol="0" anchor="ctr"/>
          <a:lstStyle/>
          <a:p>
            <a:r>
              <a:rPr lang="en-GB" dirty="0">
                <a:solidFill>
                  <a:srgbClr val="1F2937"/>
                </a:solidFill>
                <a:latin typeface="Arial" panose="020B0604020202020204" pitchFamily="34" charset="0"/>
                <a:cs typeface="Arial" panose="020B0604020202020204" pitchFamily="34" charset="0"/>
              </a:rPr>
              <a:t>Market segmentation and target customers</a:t>
            </a:r>
            <a:endParaRPr lang="en-US" sz="1800" dirty="0">
              <a:solidFill>
                <a:srgbClr val="1F2937"/>
              </a:solidFill>
              <a:latin typeface="Arial" panose="020B0604020202020204" pitchFamily="34" charset="0"/>
              <a:cs typeface="Arial" panose="020B0604020202020204" pitchFamily="34" charset="0"/>
            </a:endParaRPr>
          </a:p>
        </p:txBody>
      </p:sp>
      <p:sp>
        <p:nvSpPr>
          <p:cNvPr id="26" name="TextBox 25">
            <a:extLst>
              <a:ext uri="{FF2B5EF4-FFF2-40B4-BE49-F238E27FC236}">
                <a16:creationId xmlns:a16="http://schemas.microsoft.com/office/drawing/2014/main" id="{198B8F1F-A707-8F08-60A6-142F3C443590}"/>
              </a:ext>
            </a:extLst>
          </p:cNvPr>
          <p:cNvSpPr txBox="1"/>
          <p:nvPr/>
        </p:nvSpPr>
        <p:spPr>
          <a:xfrm>
            <a:off x="7212691" y="1059823"/>
            <a:ext cx="4445909" cy="830997"/>
          </a:xfrm>
          <a:prstGeom prst="rect">
            <a:avLst/>
          </a:prstGeom>
          <a:noFill/>
        </p:spPr>
        <p:txBody>
          <a:bodyPr wrap="square" rtlCol="0">
            <a:spAutoFit/>
          </a:bodyPr>
          <a:lstStyle/>
          <a:p>
            <a:pPr marL="171450"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Segmentation will focus on customer needs and buying behaviour, not only demographics, because jewellery purchases are often influenced by event urgency and the look the customer wants (Kotler and Armstrong, 2021).</a:t>
            </a:r>
            <a:endParaRPr lang="en-GB" dirty="0"/>
          </a:p>
        </p:txBody>
      </p:sp>
      <p:sp>
        <p:nvSpPr>
          <p:cNvPr id="27" name="Rectangle: Rounded Corners 26">
            <a:extLst>
              <a:ext uri="{FF2B5EF4-FFF2-40B4-BE49-F238E27FC236}">
                <a16:creationId xmlns:a16="http://schemas.microsoft.com/office/drawing/2014/main" id="{227E8CC0-25F8-88F9-D6A8-5D0FBA88AB46}"/>
              </a:ext>
            </a:extLst>
          </p:cNvPr>
          <p:cNvSpPr/>
          <p:nvPr/>
        </p:nvSpPr>
        <p:spPr>
          <a:xfrm>
            <a:off x="7145115" y="2062744"/>
            <a:ext cx="4607973" cy="4356103"/>
          </a:xfrm>
          <a:prstGeom prst="roundRect">
            <a:avLst/>
          </a:pr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28" name="TextBox 27">
            <a:extLst>
              <a:ext uri="{FF2B5EF4-FFF2-40B4-BE49-F238E27FC236}">
                <a16:creationId xmlns:a16="http://schemas.microsoft.com/office/drawing/2014/main" id="{C89AD039-8319-A542-A8F7-26998672A20E}"/>
              </a:ext>
            </a:extLst>
          </p:cNvPr>
          <p:cNvSpPr txBox="1"/>
          <p:nvPr/>
        </p:nvSpPr>
        <p:spPr>
          <a:xfrm>
            <a:off x="7328995" y="2213951"/>
            <a:ext cx="4113158" cy="3985706"/>
          </a:xfrm>
          <a:prstGeom prst="rect">
            <a:avLst/>
          </a:prstGeom>
          <a:noFill/>
        </p:spPr>
        <p:txBody>
          <a:bodyPr wrap="square" rtlCol="0">
            <a:spAutoFit/>
          </a:bodyPr>
          <a:lstStyle/>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Bridal buyers (high value, low frequency): Brides and close family members buying full jewellery sets for several wedding events. They want coordinated pieces, strong visual impact, and confidence in their choices. This group suits appointment-based service, as it helps reduce stress and encourages bundle purchases (Johnson </a:t>
            </a:r>
            <a:r>
              <a:rPr lang="en-GB" sz="1100" i="1" dirty="0">
                <a:latin typeface="Arial" panose="020B0604020202020204" pitchFamily="34" charset="0"/>
                <a:cs typeface="Arial" panose="020B0604020202020204" pitchFamily="34" charset="0"/>
              </a:rPr>
              <a:t>et al</a:t>
            </a:r>
            <a:r>
              <a:rPr lang="en-GB" sz="1100" dirty="0">
                <a:latin typeface="Arial" panose="020B0604020202020204" pitchFamily="34" charset="0"/>
                <a:cs typeface="Arial" panose="020B0604020202020204" pitchFamily="34" charset="0"/>
              </a:rPr>
              <a:t>., 2017).</a:t>
            </a:r>
          </a:p>
          <a:p>
            <a:endParaRPr lang="en-GB" sz="11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Occasion buyers (mid-high value, seasonal): Customers shopping for Eid, engagements, receptions, and parties. They are influenced by trends and often buy by colour theme, making them a good fit for seasonal collections that can drive repeat sales (Chaffey and Ellis-Chadwick, 2022).</a:t>
            </a:r>
          </a:p>
          <a:p>
            <a:endParaRPr lang="en-GB" sz="11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Everyday refresh buyers (lower value, high frequency): Customers purchasing lighter jewellery for work, casual wear, or regular outfit changes. This segment helps balance seasonal demand and provides a steadier source of income (Kotler and Armstrong, 2021).</a:t>
            </a:r>
          </a:p>
          <a:p>
            <a:endParaRPr lang="en-GB" sz="11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Gift buyers (problem-solving segment): Shoppers looking for a suitable gift at short notice. They usually value convenience, advice, and attractive packaging more than a wide range of options (Johnson </a:t>
            </a:r>
            <a:r>
              <a:rPr lang="en-GB" sz="1100" i="1" dirty="0">
                <a:latin typeface="Arial" panose="020B0604020202020204" pitchFamily="34" charset="0"/>
                <a:cs typeface="Arial" panose="020B0604020202020204" pitchFamily="34" charset="0"/>
              </a:rPr>
              <a:t>et al</a:t>
            </a:r>
            <a:r>
              <a:rPr lang="en-GB" sz="1100" dirty="0">
                <a:latin typeface="Arial" panose="020B0604020202020204" pitchFamily="34" charset="0"/>
                <a:cs typeface="Arial" panose="020B0604020202020204" pitchFamily="34" charset="0"/>
              </a:rPr>
              <a:t>., 2017).</a:t>
            </a:r>
          </a:p>
        </p:txBody>
      </p:sp>
    </p:spTree>
    <p:extLst>
      <p:ext uri="{BB962C8B-B14F-4D97-AF65-F5344CB8AC3E}">
        <p14:creationId xmlns:p14="http://schemas.microsoft.com/office/powerpoint/2010/main" val="30264312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6"/>
                                        </p:tgtEl>
                                        <p:attrNameLst>
                                          <p:attrName>style.visibility</p:attrName>
                                        </p:attrNameLst>
                                      </p:cBhvr>
                                      <p:to>
                                        <p:strVal val="visible"/>
                                      </p:to>
                                    </p:set>
                                    <p:anim calcmode="lin" valueType="num">
                                      <p:cBhvr additive="base">
                                        <p:cTn id="11" dur="500" fill="hold"/>
                                        <p:tgtEl>
                                          <p:spTgt spid="6"/>
                                        </p:tgtEl>
                                        <p:attrNameLst>
                                          <p:attrName>ppt_x</p:attrName>
                                        </p:attrNameLst>
                                      </p:cBhvr>
                                      <p:tavLst>
                                        <p:tav tm="0">
                                          <p:val>
                                            <p:strVal val="#ppt_x"/>
                                          </p:val>
                                        </p:tav>
                                        <p:tav tm="100000">
                                          <p:val>
                                            <p:strVal val="#ppt_x"/>
                                          </p:val>
                                        </p:tav>
                                      </p:tavLst>
                                    </p:anim>
                                    <p:anim calcmode="lin" valueType="num">
                                      <p:cBhvr additive="base">
                                        <p:cTn id="12" dur="500" fill="hold"/>
                                        <p:tgtEl>
                                          <p:spTgt spid="6"/>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18"/>
                                        </p:tgtEl>
                                        <p:attrNameLst>
                                          <p:attrName>style.visibility</p:attrName>
                                        </p:attrNameLst>
                                      </p:cBhvr>
                                      <p:to>
                                        <p:strVal val="visible"/>
                                      </p:to>
                                    </p:set>
                                    <p:anim calcmode="lin" valueType="num">
                                      <p:cBhvr additive="base">
                                        <p:cTn id="15" dur="500" fill="hold"/>
                                        <p:tgtEl>
                                          <p:spTgt spid="18"/>
                                        </p:tgtEl>
                                        <p:attrNameLst>
                                          <p:attrName>ppt_x</p:attrName>
                                        </p:attrNameLst>
                                      </p:cBhvr>
                                      <p:tavLst>
                                        <p:tav tm="0">
                                          <p:val>
                                            <p:strVal val="#ppt_x"/>
                                          </p:val>
                                        </p:tav>
                                        <p:tav tm="100000">
                                          <p:val>
                                            <p:strVal val="#ppt_x"/>
                                          </p:val>
                                        </p:tav>
                                      </p:tavLst>
                                    </p:anim>
                                    <p:anim calcmode="lin" valueType="num">
                                      <p:cBhvr additive="base">
                                        <p:cTn id="16" dur="500" fill="hold"/>
                                        <p:tgtEl>
                                          <p:spTgt spid="18"/>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21"/>
                                        </p:tgtEl>
                                        <p:attrNameLst>
                                          <p:attrName>style.visibility</p:attrName>
                                        </p:attrNameLst>
                                      </p:cBhvr>
                                      <p:to>
                                        <p:strVal val="visible"/>
                                      </p:to>
                                    </p:set>
                                    <p:anim calcmode="lin" valueType="num">
                                      <p:cBhvr additive="base">
                                        <p:cTn id="19" dur="500" fill="hold"/>
                                        <p:tgtEl>
                                          <p:spTgt spid="21"/>
                                        </p:tgtEl>
                                        <p:attrNameLst>
                                          <p:attrName>ppt_x</p:attrName>
                                        </p:attrNameLst>
                                      </p:cBhvr>
                                      <p:tavLst>
                                        <p:tav tm="0">
                                          <p:val>
                                            <p:strVal val="#ppt_x"/>
                                          </p:val>
                                        </p:tav>
                                        <p:tav tm="100000">
                                          <p:val>
                                            <p:strVal val="#ppt_x"/>
                                          </p:val>
                                        </p:tav>
                                      </p:tavLst>
                                    </p:anim>
                                    <p:anim calcmode="lin" valueType="num">
                                      <p:cBhvr additive="base">
                                        <p:cTn id="20" dur="500" fill="hold"/>
                                        <p:tgtEl>
                                          <p:spTgt spid="21"/>
                                        </p:tgtEl>
                                        <p:attrNameLst>
                                          <p:attrName>ppt_y</p:attrName>
                                        </p:attrNameLst>
                                      </p:cBhvr>
                                      <p:tavLst>
                                        <p:tav tm="0">
                                          <p:val>
                                            <p:strVal val="1+#ppt_h/2"/>
                                          </p:val>
                                        </p:tav>
                                        <p:tav tm="100000">
                                          <p:val>
                                            <p:strVal val="#ppt_y"/>
                                          </p:val>
                                        </p:tav>
                                      </p:tavLst>
                                    </p:anim>
                                  </p:childTnLst>
                                </p:cTn>
                              </p:par>
                              <p:par>
                                <p:cTn id="21" presetID="2" presetClass="entr" presetSubtype="4" fill="hold" grpId="0" nodeType="withEffect">
                                  <p:stCondLst>
                                    <p:cond delay="0"/>
                                  </p:stCondLst>
                                  <p:childTnLst>
                                    <p:set>
                                      <p:cBhvr>
                                        <p:cTn id="22" dur="1" fill="hold">
                                          <p:stCondLst>
                                            <p:cond delay="0"/>
                                          </p:stCondLst>
                                        </p:cTn>
                                        <p:tgtEl>
                                          <p:spTgt spid="20"/>
                                        </p:tgtEl>
                                        <p:attrNameLst>
                                          <p:attrName>style.visibility</p:attrName>
                                        </p:attrNameLst>
                                      </p:cBhvr>
                                      <p:to>
                                        <p:strVal val="visible"/>
                                      </p:to>
                                    </p:set>
                                    <p:anim calcmode="lin" valueType="num">
                                      <p:cBhvr additive="base">
                                        <p:cTn id="23" dur="500" fill="hold"/>
                                        <p:tgtEl>
                                          <p:spTgt spid="20"/>
                                        </p:tgtEl>
                                        <p:attrNameLst>
                                          <p:attrName>ppt_x</p:attrName>
                                        </p:attrNameLst>
                                      </p:cBhvr>
                                      <p:tavLst>
                                        <p:tav tm="0">
                                          <p:val>
                                            <p:strVal val="#ppt_x"/>
                                          </p:val>
                                        </p:tav>
                                        <p:tav tm="100000">
                                          <p:val>
                                            <p:strVal val="#ppt_x"/>
                                          </p:val>
                                        </p:tav>
                                      </p:tavLst>
                                    </p:anim>
                                    <p:anim calcmode="lin" valueType="num">
                                      <p:cBhvr additive="base">
                                        <p:cTn id="24" dur="500" fill="hold"/>
                                        <p:tgtEl>
                                          <p:spTgt spid="20"/>
                                        </p:tgtEl>
                                        <p:attrNameLst>
                                          <p:attrName>ppt_y</p:attrName>
                                        </p:attrNameLst>
                                      </p:cBhvr>
                                      <p:tavLst>
                                        <p:tav tm="0">
                                          <p:val>
                                            <p:strVal val="1+#ppt_h/2"/>
                                          </p:val>
                                        </p:tav>
                                        <p:tav tm="100000">
                                          <p:val>
                                            <p:strVal val="#ppt_y"/>
                                          </p:val>
                                        </p:tav>
                                      </p:tavLst>
                                    </p:anim>
                                  </p:childTnLst>
                                </p:cTn>
                              </p:par>
                              <p:par>
                                <p:cTn id="25" presetID="2" presetClass="entr" presetSubtype="4" fill="hold" grpId="0" nodeType="withEffect">
                                  <p:stCondLst>
                                    <p:cond delay="0"/>
                                  </p:stCondLst>
                                  <p:childTnLst>
                                    <p:set>
                                      <p:cBhvr>
                                        <p:cTn id="26" dur="1" fill="hold">
                                          <p:stCondLst>
                                            <p:cond delay="0"/>
                                          </p:stCondLst>
                                        </p:cTn>
                                        <p:tgtEl>
                                          <p:spTgt spid="16"/>
                                        </p:tgtEl>
                                        <p:attrNameLst>
                                          <p:attrName>style.visibility</p:attrName>
                                        </p:attrNameLst>
                                      </p:cBhvr>
                                      <p:to>
                                        <p:strVal val="visible"/>
                                      </p:to>
                                    </p:set>
                                    <p:anim calcmode="lin" valueType="num">
                                      <p:cBhvr additive="base">
                                        <p:cTn id="27" dur="500" fill="hold"/>
                                        <p:tgtEl>
                                          <p:spTgt spid="16"/>
                                        </p:tgtEl>
                                        <p:attrNameLst>
                                          <p:attrName>ppt_x</p:attrName>
                                        </p:attrNameLst>
                                      </p:cBhvr>
                                      <p:tavLst>
                                        <p:tav tm="0">
                                          <p:val>
                                            <p:strVal val="#ppt_x"/>
                                          </p:val>
                                        </p:tav>
                                        <p:tav tm="100000">
                                          <p:val>
                                            <p:strVal val="#ppt_x"/>
                                          </p:val>
                                        </p:tav>
                                      </p:tavLst>
                                    </p:anim>
                                    <p:anim calcmode="lin" valueType="num">
                                      <p:cBhvr additive="base">
                                        <p:cTn id="28" dur="500" fill="hold"/>
                                        <p:tgtEl>
                                          <p:spTgt spid="16"/>
                                        </p:tgtEl>
                                        <p:attrNameLst>
                                          <p:attrName>ppt_y</p:attrName>
                                        </p:attrNameLst>
                                      </p:cBhvr>
                                      <p:tavLst>
                                        <p:tav tm="0">
                                          <p:val>
                                            <p:strVal val="1+#ppt_h/2"/>
                                          </p:val>
                                        </p:tav>
                                        <p:tav tm="100000">
                                          <p:val>
                                            <p:strVal val="#ppt_y"/>
                                          </p:val>
                                        </p:tav>
                                      </p:tavLst>
                                    </p:anim>
                                  </p:childTnLst>
                                </p:cTn>
                              </p:par>
                              <p:par>
                                <p:cTn id="29" presetID="2" presetClass="entr" presetSubtype="4" fill="hold" grpId="0" nodeType="withEffect">
                                  <p:stCondLst>
                                    <p:cond delay="0"/>
                                  </p:stCondLst>
                                  <p:childTnLst>
                                    <p:set>
                                      <p:cBhvr>
                                        <p:cTn id="30" dur="1" fill="hold">
                                          <p:stCondLst>
                                            <p:cond delay="0"/>
                                          </p:stCondLst>
                                        </p:cTn>
                                        <p:tgtEl>
                                          <p:spTgt spid="17"/>
                                        </p:tgtEl>
                                        <p:attrNameLst>
                                          <p:attrName>style.visibility</p:attrName>
                                        </p:attrNameLst>
                                      </p:cBhvr>
                                      <p:to>
                                        <p:strVal val="visible"/>
                                      </p:to>
                                    </p:set>
                                    <p:anim calcmode="lin" valueType="num">
                                      <p:cBhvr additive="base">
                                        <p:cTn id="31" dur="500" fill="hold"/>
                                        <p:tgtEl>
                                          <p:spTgt spid="17"/>
                                        </p:tgtEl>
                                        <p:attrNameLst>
                                          <p:attrName>ppt_x</p:attrName>
                                        </p:attrNameLst>
                                      </p:cBhvr>
                                      <p:tavLst>
                                        <p:tav tm="0">
                                          <p:val>
                                            <p:strVal val="#ppt_x"/>
                                          </p:val>
                                        </p:tav>
                                        <p:tav tm="100000">
                                          <p:val>
                                            <p:strVal val="#ppt_x"/>
                                          </p:val>
                                        </p:tav>
                                      </p:tavLst>
                                    </p:anim>
                                    <p:anim calcmode="lin" valueType="num">
                                      <p:cBhvr additive="base">
                                        <p:cTn id="32"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42" presetClass="entr" presetSubtype="0" fill="hold" grpId="0" nodeType="clickEffect">
                                  <p:stCondLst>
                                    <p:cond delay="0"/>
                                  </p:stCondLst>
                                  <p:childTnLst>
                                    <p:set>
                                      <p:cBhvr>
                                        <p:cTn id="36" dur="1" fill="hold">
                                          <p:stCondLst>
                                            <p:cond delay="0"/>
                                          </p:stCondLst>
                                        </p:cTn>
                                        <p:tgtEl>
                                          <p:spTgt spid="24"/>
                                        </p:tgtEl>
                                        <p:attrNameLst>
                                          <p:attrName>style.visibility</p:attrName>
                                        </p:attrNameLst>
                                      </p:cBhvr>
                                      <p:to>
                                        <p:strVal val="visible"/>
                                      </p:to>
                                    </p:set>
                                    <p:animEffect transition="in" filter="fade">
                                      <p:cBhvr>
                                        <p:cTn id="37" dur="1000"/>
                                        <p:tgtEl>
                                          <p:spTgt spid="24"/>
                                        </p:tgtEl>
                                      </p:cBhvr>
                                    </p:animEffect>
                                    <p:anim calcmode="lin" valueType="num">
                                      <p:cBhvr>
                                        <p:cTn id="38" dur="1000" fill="hold"/>
                                        <p:tgtEl>
                                          <p:spTgt spid="24"/>
                                        </p:tgtEl>
                                        <p:attrNameLst>
                                          <p:attrName>ppt_x</p:attrName>
                                        </p:attrNameLst>
                                      </p:cBhvr>
                                      <p:tavLst>
                                        <p:tav tm="0">
                                          <p:val>
                                            <p:strVal val="#ppt_x"/>
                                          </p:val>
                                        </p:tav>
                                        <p:tav tm="100000">
                                          <p:val>
                                            <p:strVal val="#ppt_x"/>
                                          </p:val>
                                        </p:tav>
                                      </p:tavLst>
                                    </p:anim>
                                    <p:anim calcmode="lin" valueType="num">
                                      <p:cBhvr>
                                        <p:cTn id="39" dur="1000" fill="hold"/>
                                        <p:tgtEl>
                                          <p:spTgt spid="24"/>
                                        </p:tgtEl>
                                        <p:attrNameLst>
                                          <p:attrName>ppt_y</p:attrName>
                                        </p:attrNameLst>
                                      </p:cBhvr>
                                      <p:tavLst>
                                        <p:tav tm="0">
                                          <p:val>
                                            <p:strVal val="#ppt_y+.1"/>
                                          </p:val>
                                        </p:tav>
                                        <p:tav tm="100000">
                                          <p:val>
                                            <p:strVal val="#ppt_y"/>
                                          </p:val>
                                        </p:tav>
                                      </p:tavLst>
                                    </p:anim>
                                  </p:childTnLst>
                                </p:cTn>
                              </p:par>
                              <p:par>
                                <p:cTn id="40" presetID="42" presetClass="entr" presetSubtype="0" fill="hold" grpId="0" nodeType="withEffect">
                                  <p:stCondLst>
                                    <p:cond delay="0"/>
                                  </p:stCondLst>
                                  <p:childTnLst>
                                    <p:set>
                                      <p:cBhvr>
                                        <p:cTn id="41" dur="1" fill="hold">
                                          <p:stCondLst>
                                            <p:cond delay="0"/>
                                          </p:stCondLst>
                                        </p:cTn>
                                        <p:tgtEl>
                                          <p:spTgt spid="26"/>
                                        </p:tgtEl>
                                        <p:attrNameLst>
                                          <p:attrName>style.visibility</p:attrName>
                                        </p:attrNameLst>
                                      </p:cBhvr>
                                      <p:to>
                                        <p:strVal val="visible"/>
                                      </p:to>
                                    </p:set>
                                    <p:animEffect transition="in" filter="fade">
                                      <p:cBhvr>
                                        <p:cTn id="42" dur="1000"/>
                                        <p:tgtEl>
                                          <p:spTgt spid="26"/>
                                        </p:tgtEl>
                                      </p:cBhvr>
                                    </p:animEffect>
                                    <p:anim calcmode="lin" valueType="num">
                                      <p:cBhvr>
                                        <p:cTn id="43" dur="1000" fill="hold"/>
                                        <p:tgtEl>
                                          <p:spTgt spid="26"/>
                                        </p:tgtEl>
                                        <p:attrNameLst>
                                          <p:attrName>ppt_x</p:attrName>
                                        </p:attrNameLst>
                                      </p:cBhvr>
                                      <p:tavLst>
                                        <p:tav tm="0">
                                          <p:val>
                                            <p:strVal val="#ppt_x"/>
                                          </p:val>
                                        </p:tav>
                                        <p:tav tm="100000">
                                          <p:val>
                                            <p:strVal val="#ppt_x"/>
                                          </p:val>
                                        </p:tav>
                                      </p:tavLst>
                                    </p:anim>
                                    <p:anim calcmode="lin" valueType="num">
                                      <p:cBhvr>
                                        <p:cTn id="44" dur="1000" fill="hold"/>
                                        <p:tgtEl>
                                          <p:spTgt spid="26"/>
                                        </p:tgtEl>
                                        <p:attrNameLst>
                                          <p:attrName>ppt_y</p:attrName>
                                        </p:attrNameLst>
                                      </p:cBhvr>
                                      <p:tavLst>
                                        <p:tav tm="0">
                                          <p:val>
                                            <p:strVal val="#ppt_y+.1"/>
                                          </p:val>
                                        </p:tav>
                                        <p:tav tm="100000">
                                          <p:val>
                                            <p:strVal val="#ppt_y"/>
                                          </p:val>
                                        </p:tav>
                                      </p:tavLst>
                                    </p:anim>
                                  </p:childTnLst>
                                </p:cTn>
                              </p:par>
                              <p:par>
                                <p:cTn id="45" presetID="42" presetClass="entr" presetSubtype="0" fill="hold" grpId="0" nodeType="withEffect">
                                  <p:stCondLst>
                                    <p:cond delay="0"/>
                                  </p:stCondLst>
                                  <p:childTnLst>
                                    <p:set>
                                      <p:cBhvr>
                                        <p:cTn id="46" dur="1" fill="hold">
                                          <p:stCondLst>
                                            <p:cond delay="0"/>
                                          </p:stCondLst>
                                        </p:cTn>
                                        <p:tgtEl>
                                          <p:spTgt spid="27"/>
                                        </p:tgtEl>
                                        <p:attrNameLst>
                                          <p:attrName>style.visibility</p:attrName>
                                        </p:attrNameLst>
                                      </p:cBhvr>
                                      <p:to>
                                        <p:strVal val="visible"/>
                                      </p:to>
                                    </p:set>
                                    <p:animEffect transition="in" filter="fade">
                                      <p:cBhvr>
                                        <p:cTn id="47" dur="1000"/>
                                        <p:tgtEl>
                                          <p:spTgt spid="27"/>
                                        </p:tgtEl>
                                      </p:cBhvr>
                                    </p:animEffect>
                                    <p:anim calcmode="lin" valueType="num">
                                      <p:cBhvr>
                                        <p:cTn id="48" dur="1000" fill="hold"/>
                                        <p:tgtEl>
                                          <p:spTgt spid="27"/>
                                        </p:tgtEl>
                                        <p:attrNameLst>
                                          <p:attrName>ppt_x</p:attrName>
                                        </p:attrNameLst>
                                      </p:cBhvr>
                                      <p:tavLst>
                                        <p:tav tm="0">
                                          <p:val>
                                            <p:strVal val="#ppt_x"/>
                                          </p:val>
                                        </p:tav>
                                        <p:tav tm="100000">
                                          <p:val>
                                            <p:strVal val="#ppt_x"/>
                                          </p:val>
                                        </p:tav>
                                      </p:tavLst>
                                    </p:anim>
                                    <p:anim calcmode="lin" valueType="num">
                                      <p:cBhvr>
                                        <p:cTn id="49" dur="1000" fill="hold"/>
                                        <p:tgtEl>
                                          <p:spTgt spid="27"/>
                                        </p:tgtEl>
                                        <p:attrNameLst>
                                          <p:attrName>ppt_y</p:attrName>
                                        </p:attrNameLst>
                                      </p:cBhvr>
                                      <p:tavLst>
                                        <p:tav tm="0">
                                          <p:val>
                                            <p:strVal val="#ppt_y+.1"/>
                                          </p:val>
                                        </p:tav>
                                        <p:tav tm="100000">
                                          <p:val>
                                            <p:strVal val="#ppt_y"/>
                                          </p:val>
                                        </p:tav>
                                      </p:tavLst>
                                    </p:anim>
                                  </p:childTnLst>
                                </p:cTn>
                              </p:par>
                              <p:par>
                                <p:cTn id="50" presetID="42" presetClass="entr" presetSubtype="0" fill="hold" grpId="0" nodeType="withEffect">
                                  <p:stCondLst>
                                    <p:cond delay="0"/>
                                  </p:stCondLst>
                                  <p:childTnLst>
                                    <p:set>
                                      <p:cBhvr>
                                        <p:cTn id="51" dur="1" fill="hold">
                                          <p:stCondLst>
                                            <p:cond delay="0"/>
                                          </p:stCondLst>
                                        </p:cTn>
                                        <p:tgtEl>
                                          <p:spTgt spid="28"/>
                                        </p:tgtEl>
                                        <p:attrNameLst>
                                          <p:attrName>style.visibility</p:attrName>
                                        </p:attrNameLst>
                                      </p:cBhvr>
                                      <p:to>
                                        <p:strVal val="visible"/>
                                      </p:to>
                                    </p:set>
                                    <p:animEffect transition="in" filter="fade">
                                      <p:cBhvr>
                                        <p:cTn id="52" dur="1000"/>
                                        <p:tgtEl>
                                          <p:spTgt spid="28"/>
                                        </p:tgtEl>
                                      </p:cBhvr>
                                    </p:animEffect>
                                    <p:anim calcmode="lin" valueType="num">
                                      <p:cBhvr>
                                        <p:cTn id="53" dur="1000" fill="hold"/>
                                        <p:tgtEl>
                                          <p:spTgt spid="28"/>
                                        </p:tgtEl>
                                        <p:attrNameLst>
                                          <p:attrName>ppt_x</p:attrName>
                                        </p:attrNameLst>
                                      </p:cBhvr>
                                      <p:tavLst>
                                        <p:tav tm="0">
                                          <p:val>
                                            <p:strVal val="#ppt_x"/>
                                          </p:val>
                                        </p:tav>
                                        <p:tav tm="100000">
                                          <p:val>
                                            <p:strVal val="#ppt_x"/>
                                          </p:val>
                                        </p:tav>
                                      </p:tavLst>
                                    </p:anim>
                                    <p:anim calcmode="lin" valueType="num">
                                      <p:cBhvr>
                                        <p:cTn id="54" dur="1000" fill="hold"/>
                                        <p:tgtEl>
                                          <p:spTgt spid="28"/>
                                        </p:tgtEl>
                                        <p:attrNameLst>
                                          <p:attrName>ppt_y</p:attrName>
                                        </p:attrNameLst>
                                      </p:cBhvr>
                                      <p:tavLst>
                                        <p:tav tm="0">
                                          <p:val>
                                            <p:strVal val="#ppt_y+.1"/>
                                          </p:val>
                                        </p:tav>
                                        <p:tav tm="100000">
                                          <p:val>
                                            <p:strVal val="#ppt_y"/>
                                          </p:val>
                                        </p:tav>
                                      </p:tavLst>
                                    </p:anim>
                                  </p:childTnLst>
                                </p:cTn>
                              </p:par>
                              <p:par>
                                <p:cTn id="55" presetID="42" presetClass="entr" presetSubtype="0" fill="hold" grpId="0" nodeType="withEffect">
                                  <p:stCondLst>
                                    <p:cond delay="0"/>
                                  </p:stCondLst>
                                  <p:childTnLst>
                                    <p:set>
                                      <p:cBhvr>
                                        <p:cTn id="56" dur="1" fill="hold">
                                          <p:stCondLst>
                                            <p:cond delay="0"/>
                                          </p:stCondLst>
                                        </p:cTn>
                                        <p:tgtEl>
                                          <p:spTgt spid="22"/>
                                        </p:tgtEl>
                                        <p:attrNameLst>
                                          <p:attrName>style.visibility</p:attrName>
                                        </p:attrNameLst>
                                      </p:cBhvr>
                                      <p:to>
                                        <p:strVal val="visible"/>
                                      </p:to>
                                    </p:set>
                                    <p:animEffect transition="in" filter="fade">
                                      <p:cBhvr>
                                        <p:cTn id="57" dur="1000"/>
                                        <p:tgtEl>
                                          <p:spTgt spid="22"/>
                                        </p:tgtEl>
                                      </p:cBhvr>
                                    </p:animEffect>
                                    <p:anim calcmode="lin" valueType="num">
                                      <p:cBhvr>
                                        <p:cTn id="58" dur="1000" fill="hold"/>
                                        <p:tgtEl>
                                          <p:spTgt spid="22"/>
                                        </p:tgtEl>
                                        <p:attrNameLst>
                                          <p:attrName>ppt_x</p:attrName>
                                        </p:attrNameLst>
                                      </p:cBhvr>
                                      <p:tavLst>
                                        <p:tav tm="0">
                                          <p:val>
                                            <p:strVal val="#ppt_x"/>
                                          </p:val>
                                        </p:tav>
                                        <p:tav tm="100000">
                                          <p:val>
                                            <p:strVal val="#ppt_x"/>
                                          </p:val>
                                        </p:tav>
                                      </p:tavLst>
                                    </p:anim>
                                    <p:anim calcmode="lin" valueType="num">
                                      <p:cBhvr>
                                        <p:cTn id="59" dur="1000" fill="hold"/>
                                        <p:tgtEl>
                                          <p:spTgt spid="2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6" grpId="0" animBg="1"/>
      <p:bldP spid="16" grpId="0" animBg="1"/>
      <p:bldP spid="17" grpId="0" animBg="1"/>
      <p:bldP spid="18" grpId="0"/>
      <p:bldP spid="20" grpId="0" animBg="1"/>
      <p:bldP spid="21" grpId="0"/>
      <p:bldP spid="22" grpId="0"/>
      <p:bldP spid="24" grpId="0" animBg="1"/>
      <p:bldP spid="26" grpId="0"/>
      <p:bldP spid="27" grpId="0" animBg="1"/>
      <p:bldP spid="28"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15088" y="0"/>
            <a:ext cx="12191695" cy="502920"/>
          </a:xfrm>
          <a:prstGeom prst="rect">
            <a:avLst/>
          </a:prstGeom>
          <a:solidFill>
            <a:srgbClr val="12344A"/>
          </a:solidFill>
          <a:ln w="12700">
            <a:solidFill>
              <a:srgbClr val="12344A"/>
            </a:solidFill>
            <a:prstDash val="solid"/>
          </a:ln>
        </p:spPr>
      </p:sp>
      <p:sp>
        <p:nvSpPr>
          <p:cNvPr id="3" name="Text 1"/>
          <p:cNvSpPr/>
          <p:nvPr/>
        </p:nvSpPr>
        <p:spPr>
          <a:xfrm>
            <a:off x="411480" y="118872"/>
            <a:ext cx="5350443" cy="219456"/>
          </a:xfrm>
          <a:prstGeom prst="rect">
            <a:avLst/>
          </a:prstGeom>
          <a:noFill/>
          <a:ln/>
        </p:spPr>
        <p:txBody>
          <a:bodyPr wrap="square" rtlCol="0" anchor="ctr"/>
          <a:lstStyle/>
          <a:p>
            <a:pPr marL="0" indent="0">
              <a:buNone/>
            </a:pPr>
            <a:r>
              <a:rPr lang="en-GB" sz="2400" b="1" dirty="0">
                <a:solidFill>
                  <a:srgbClr val="FFFFFF"/>
                </a:solidFill>
                <a:latin typeface="Aptos Display" pitchFamily="34" charset="0"/>
                <a:ea typeface="Aptos Display" pitchFamily="34" charset="-122"/>
                <a:cs typeface="Aptos Display" pitchFamily="34" charset="-120"/>
              </a:rPr>
              <a:t>4Ps applied to Elegance Imitations Ltd</a:t>
            </a:r>
            <a:endParaRPr lang="en-US" sz="2400" dirty="0"/>
          </a:p>
        </p:txBody>
      </p:sp>
      <p:sp>
        <p:nvSpPr>
          <p:cNvPr id="5" name="Shape 3"/>
          <p:cNvSpPr/>
          <p:nvPr/>
        </p:nvSpPr>
        <p:spPr>
          <a:xfrm>
            <a:off x="502920" y="676656"/>
            <a:ext cx="11155680" cy="0"/>
          </a:xfrm>
          <a:prstGeom prst="line">
            <a:avLst/>
          </a:prstGeom>
          <a:noFill/>
          <a:ln w="12700">
            <a:solidFill>
              <a:srgbClr val="C89B3C"/>
            </a:solidFill>
            <a:prstDash val="solid"/>
          </a:ln>
        </p:spPr>
      </p:sp>
      <p:graphicFrame>
        <p:nvGraphicFramePr>
          <p:cNvPr id="19" name="Diagram 18">
            <a:extLst>
              <a:ext uri="{FF2B5EF4-FFF2-40B4-BE49-F238E27FC236}">
                <a16:creationId xmlns:a16="http://schemas.microsoft.com/office/drawing/2014/main" id="{94526081-6EFF-CAA9-70C1-FD64E253D1D2}"/>
              </a:ext>
            </a:extLst>
          </p:cNvPr>
          <p:cNvGraphicFramePr/>
          <p:nvPr>
            <p:extLst>
              <p:ext uri="{D42A27DB-BD31-4B8C-83A1-F6EECF244321}">
                <p14:modId xmlns:p14="http://schemas.microsoft.com/office/powerpoint/2010/main" val="887833346"/>
              </p:ext>
            </p:extLst>
          </p:nvPr>
        </p:nvGraphicFramePr>
        <p:xfrm>
          <a:off x="321243" y="2721592"/>
          <a:ext cx="5350443" cy="38211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0" name="Text 1">
            <a:extLst>
              <a:ext uri="{FF2B5EF4-FFF2-40B4-BE49-F238E27FC236}">
                <a16:creationId xmlns:a16="http://schemas.microsoft.com/office/drawing/2014/main" id="{A7AB1D80-2689-D568-320F-19B1DB9C5FE9}"/>
              </a:ext>
            </a:extLst>
          </p:cNvPr>
          <p:cNvSpPr/>
          <p:nvPr/>
        </p:nvSpPr>
        <p:spPr>
          <a:xfrm>
            <a:off x="9531739" y="118872"/>
            <a:ext cx="2203061" cy="219456"/>
          </a:xfrm>
          <a:prstGeom prst="rect">
            <a:avLst/>
          </a:prstGeom>
          <a:noFill/>
          <a:ln/>
        </p:spPr>
        <p:txBody>
          <a:bodyPr wrap="square" rtlCol="0" anchor="ctr"/>
          <a:lstStyle/>
          <a:p>
            <a:pPr marL="0" indent="0">
              <a:buNone/>
            </a:pPr>
            <a:r>
              <a:rPr lang="en-GB" sz="2400" b="1" dirty="0">
                <a:solidFill>
                  <a:srgbClr val="FFFFFF"/>
                </a:solidFill>
                <a:latin typeface="Aptos Display" pitchFamily="34" charset="0"/>
              </a:rPr>
              <a:t>Legal Structure</a:t>
            </a:r>
            <a:endParaRPr lang="en-US" sz="2400" dirty="0"/>
          </a:p>
        </p:txBody>
      </p:sp>
      <p:sp>
        <p:nvSpPr>
          <p:cNvPr id="21" name="TextBox 20">
            <a:extLst>
              <a:ext uri="{FF2B5EF4-FFF2-40B4-BE49-F238E27FC236}">
                <a16:creationId xmlns:a16="http://schemas.microsoft.com/office/drawing/2014/main" id="{A9225D87-832A-D80E-B991-D1F289B75047}"/>
              </a:ext>
            </a:extLst>
          </p:cNvPr>
          <p:cNvSpPr txBox="1"/>
          <p:nvPr/>
        </p:nvSpPr>
        <p:spPr>
          <a:xfrm>
            <a:off x="321243" y="642887"/>
            <a:ext cx="3949968" cy="369332"/>
          </a:xfrm>
          <a:prstGeom prst="rect">
            <a:avLst/>
          </a:prstGeom>
          <a:noFill/>
        </p:spPr>
        <p:txBody>
          <a:bodyPr wrap="square" rtlCol="0">
            <a:spAutoFit/>
          </a:bodyPr>
          <a:lstStyle/>
          <a:p>
            <a:r>
              <a:rPr lang="en-GB" dirty="0"/>
              <a:t>What are the 4P’s and how do they help</a:t>
            </a:r>
          </a:p>
        </p:txBody>
      </p:sp>
      <p:sp>
        <p:nvSpPr>
          <p:cNvPr id="22" name="Rectangle: Rounded Corners 21">
            <a:extLst>
              <a:ext uri="{FF2B5EF4-FFF2-40B4-BE49-F238E27FC236}">
                <a16:creationId xmlns:a16="http://schemas.microsoft.com/office/drawing/2014/main" id="{A07C0A77-1BC6-8365-0AE7-79DCAA0660EE}"/>
              </a:ext>
            </a:extLst>
          </p:cNvPr>
          <p:cNvSpPr/>
          <p:nvPr/>
        </p:nvSpPr>
        <p:spPr>
          <a:xfrm>
            <a:off x="321243" y="1038326"/>
            <a:ext cx="5350443" cy="131173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200" dirty="0">
                <a:latin typeface="Arial" panose="020B0604020202020204" pitchFamily="34" charset="0"/>
                <a:cs typeface="Arial" panose="020B0604020202020204" pitchFamily="34" charset="0"/>
              </a:rPr>
              <a:t>The 4Ps marketing mix is a framework used to help businesses plan how to market a product effectively. It focuses on four key areas: product, price, place, and promotion, which together help a business meet customer needs and achieve its marketing objectives (Kotler and Armstrong, 2021).</a:t>
            </a:r>
          </a:p>
        </p:txBody>
      </p:sp>
      <p:sp>
        <p:nvSpPr>
          <p:cNvPr id="23" name="Rectangle: Rounded Corners 22">
            <a:extLst>
              <a:ext uri="{FF2B5EF4-FFF2-40B4-BE49-F238E27FC236}">
                <a16:creationId xmlns:a16="http://schemas.microsoft.com/office/drawing/2014/main" id="{1C7A06D4-04EE-17CA-4A66-D8810417E4C6}"/>
              </a:ext>
            </a:extLst>
          </p:cNvPr>
          <p:cNvSpPr/>
          <p:nvPr/>
        </p:nvSpPr>
        <p:spPr>
          <a:xfrm>
            <a:off x="6731668" y="1038326"/>
            <a:ext cx="5257800" cy="1311730"/>
          </a:xfrm>
          <a:prstGeom prst="roundRect">
            <a:avLst/>
          </a:pr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4" name="TextBox 23">
            <a:extLst>
              <a:ext uri="{FF2B5EF4-FFF2-40B4-BE49-F238E27FC236}">
                <a16:creationId xmlns:a16="http://schemas.microsoft.com/office/drawing/2014/main" id="{ABE3BDD3-03AA-2640-D9E1-E2AEC206C05B}"/>
              </a:ext>
            </a:extLst>
          </p:cNvPr>
          <p:cNvSpPr txBox="1"/>
          <p:nvPr/>
        </p:nvSpPr>
        <p:spPr>
          <a:xfrm>
            <a:off x="6913144" y="1138213"/>
            <a:ext cx="4894847" cy="1109791"/>
          </a:xfrm>
          <a:prstGeom prst="rect">
            <a:avLst/>
          </a:prstGeom>
          <a:noFill/>
        </p:spPr>
        <p:txBody>
          <a:bodyPr wrap="square" rtlCol="0">
            <a:spAutoFit/>
          </a:bodyPr>
          <a:lstStyle/>
          <a:p>
            <a:pPr>
              <a:lnSpc>
                <a:spcPct val="150000"/>
              </a:lnSpc>
              <a:spcAft>
                <a:spcPts val="800"/>
              </a:spcAft>
            </a:pPr>
            <a:r>
              <a:rPr lang="en-GB" sz="900" kern="100" dirty="0">
                <a:effectLst/>
                <a:latin typeface="Arial" panose="020B0604020202020204" pitchFamily="34" charset="0"/>
                <a:ea typeface="Aptos" panose="020B0004020202020204" pitchFamily="34" charset="0"/>
                <a:cs typeface="Times New Roman" panose="02020603050405020304" pitchFamily="18" charset="0"/>
              </a:rPr>
              <a:t>In the UK, a business can operate as a sole trader, partnership, or limited company. A sole trader is owned by one person who is personally responsible for the business. A partnership is owned by two or more people who share profits and responsibilities. A limited company is legally separate from its owners, which means the business is responsible for its own debts. Other types include franchises and social enterprises (GOV.UK, n.d.; </a:t>
            </a:r>
            <a:r>
              <a:rPr lang="en-GB" sz="900" kern="100" dirty="0" err="1">
                <a:effectLst/>
                <a:latin typeface="Arial" panose="020B0604020202020204" pitchFamily="34" charset="0"/>
                <a:ea typeface="Aptos" panose="020B0004020202020204" pitchFamily="34" charset="0"/>
                <a:cs typeface="Times New Roman" panose="02020603050405020304" pitchFamily="18" charset="0"/>
              </a:rPr>
              <a:t>bfa</a:t>
            </a:r>
            <a:r>
              <a:rPr lang="en-GB" sz="900" kern="100" dirty="0">
                <a:effectLst/>
                <a:latin typeface="Arial" panose="020B0604020202020204" pitchFamily="34" charset="0"/>
                <a:ea typeface="Aptos" panose="020B0004020202020204" pitchFamily="34" charset="0"/>
                <a:cs typeface="Times New Roman" panose="02020603050405020304" pitchFamily="18" charset="0"/>
              </a:rPr>
              <a:t>, n.d.). </a:t>
            </a:r>
            <a:endParaRPr lang="en-GB" sz="9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25" name="Rectangle: Rounded Corners 24">
            <a:extLst>
              <a:ext uri="{FF2B5EF4-FFF2-40B4-BE49-F238E27FC236}">
                <a16:creationId xmlns:a16="http://schemas.microsoft.com/office/drawing/2014/main" id="{4DC397AA-F2B2-84FE-7831-04BFED96E5B2}"/>
              </a:ext>
            </a:extLst>
          </p:cNvPr>
          <p:cNvSpPr/>
          <p:nvPr/>
        </p:nvSpPr>
        <p:spPr>
          <a:xfrm>
            <a:off x="6731668" y="2640932"/>
            <a:ext cx="5257800" cy="541421"/>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TextBox 25">
            <a:extLst>
              <a:ext uri="{FF2B5EF4-FFF2-40B4-BE49-F238E27FC236}">
                <a16:creationId xmlns:a16="http://schemas.microsoft.com/office/drawing/2014/main" id="{7BC64675-6EB9-3209-E9E9-5C84BCD5EFFE}"/>
              </a:ext>
            </a:extLst>
          </p:cNvPr>
          <p:cNvSpPr txBox="1"/>
          <p:nvPr/>
        </p:nvSpPr>
        <p:spPr>
          <a:xfrm>
            <a:off x="6731668" y="2721592"/>
            <a:ext cx="5076323"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Legal structure and justification for Elegance </a:t>
            </a:r>
            <a:r>
              <a:rPr lang="en-GB" sz="1400" dirty="0" err="1">
                <a:latin typeface="Arial" panose="020B0604020202020204" pitchFamily="34" charset="0"/>
                <a:cs typeface="Arial" panose="020B0604020202020204" pitchFamily="34" charset="0"/>
              </a:rPr>
              <a:t>Imitaions</a:t>
            </a:r>
            <a:r>
              <a:rPr lang="en-GB" sz="1400" dirty="0">
                <a:latin typeface="Arial" panose="020B0604020202020204" pitchFamily="34" charset="0"/>
                <a:cs typeface="Arial" panose="020B0604020202020204" pitchFamily="34" charset="0"/>
              </a:rPr>
              <a:t> Ltd.</a:t>
            </a:r>
          </a:p>
        </p:txBody>
      </p:sp>
      <p:sp>
        <p:nvSpPr>
          <p:cNvPr id="27" name="Arrow: Down 26">
            <a:extLst>
              <a:ext uri="{FF2B5EF4-FFF2-40B4-BE49-F238E27FC236}">
                <a16:creationId xmlns:a16="http://schemas.microsoft.com/office/drawing/2014/main" id="{1549D227-FFB3-D2F0-2C9D-71CD162CE7D7}"/>
              </a:ext>
            </a:extLst>
          </p:cNvPr>
          <p:cNvSpPr/>
          <p:nvPr/>
        </p:nvSpPr>
        <p:spPr>
          <a:xfrm>
            <a:off x="9071308" y="3269029"/>
            <a:ext cx="397042" cy="794084"/>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Rectangle: Rounded Corners 27">
            <a:extLst>
              <a:ext uri="{FF2B5EF4-FFF2-40B4-BE49-F238E27FC236}">
                <a16:creationId xmlns:a16="http://schemas.microsoft.com/office/drawing/2014/main" id="{5724D49F-429B-AE08-EEBE-9984BC56670C}"/>
              </a:ext>
            </a:extLst>
          </p:cNvPr>
          <p:cNvSpPr/>
          <p:nvPr/>
        </p:nvSpPr>
        <p:spPr>
          <a:xfrm>
            <a:off x="6731667" y="4121975"/>
            <a:ext cx="5257800" cy="1597812"/>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TextBox 28">
            <a:extLst>
              <a:ext uri="{FF2B5EF4-FFF2-40B4-BE49-F238E27FC236}">
                <a16:creationId xmlns:a16="http://schemas.microsoft.com/office/drawing/2014/main" id="{8E1640F7-EAA2-7B16-4CAD-43503F64935E}"/>
              </a:ext>
            </a:extLst>
          </p:cNvPr>
          <p:cNvSpPr txBox="1"/>
          <p:nvPr/>
        </p:nvSpPr>
        <p:spPr>
          <a:xfrm>
            <a:off x="7008393" y="4274959"/>
            <a:ext cx="4704347" cy="1169551"/>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For Elegance Imitations Ltd, the best option is a limited company because it keeps the owner’s personal finances separate from the business. This gives the owner more protection if the business faces debt or legal problems, and it also creates a more professional image</a:t>
            </a:r>
          </a:p>
        </p:txBody>
      </p:sp>
    </p:spTree>
    <p:extLst>
      <p:ext uri="{BB962C8B-B14F-4D97-AF65-F5344CB8AC3E}">
        <p14:creationId xmlns:p14="http://schemas.microsoft.com/office/powerpoint/2010/main" val="3638808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21"/>
                                        </p:tgtEl>
                                        <p:attrNameLst>
                                          <p:attrName>style.visibility</p:attrName>
                                        </p:attrNameLst>
                                      </p:cBhvr>
                                      <p:to>
                                        <p:strVal val="visible"/>
                                      </p:to>
                                    </p:set>
                                    <p:anim calcmode="lin" valueType="num">
                                      <p:cBhvr additive="base">
                                        <p:cTn id="11" dur="500" fill="hold"/>
                                        <p:tgtEl>
                                          <p:spTgt spid="21"/>
                                        </p:tgtEl>
                                        <p:attrNameLst>
                                          <p:attrName>ppt_x</p:attrName>
                                        </p:attrNameLst>
                                      </p:cBhvr>
                                      <p:tavLst>
                                        <p:tav tm="0">
                                          <p:val>
                                            <p:strVal val="#ppt_x"/>
                                          </p:val>
                                        </p:tav>
                                        <p:tav tm="100000">
                                          <p:val>
                                            <p:strVal val="#ppt_x"/>
                                          </p:val>
                                        </p:tav>
                                      </p:tavLst>
                                    </p:anim>
                                    <p:anim calcmode="lin" valueType="num">
                                      <p:cBhvr additive="base">
                                        <p:cTn id="12" dur="500" fill="hold"/>
                                        <p:tgtEl>
                                          <p:spTgt spid="21"/>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22"/>
                                        </p:tgtEl>
                                        <p:attrNameLst>
                                          <p:attrName>style.visibility</p:attrName>
                                        </p:attrNameLst>
                                      </p:cBhvr>
                                      <p:to>
                                        <p:strVal val="visible"/>
                                      </p:to>
                                    </p:set>
                                    <p:anim calcmode="lin" valueType="num">
                                      <p:cBhvr additive="base">
                                        <p:cTn id="15" dur="500" fill="hold"/>
                                        <p:tgtEl>
                                          <p:spTgt spid="22"/>
                                        </p:tgtEl>
                                        <p:attrNameLst>
                                          <p:attrName>ppt_x</p:attrName>
                                        </p:attrNameLst>
                                      </p:cBhvr>
                                      <p:tavLst>
                                        <p:tav tm="0">
                                          <p:val>
                                            <p:strVal val="#ppt_x"/>
                                          </p:val>
                                        </p:tav>
                                        <p:tav tm="100000">
                                          <p:val>
                                            <p:strVal val="#ppt_x"/>
                                          </p:val>
                                        </p:tav>
                                      </p:tavLst>
                                    </p:anim>
                                    <p:anim calcmode="lin" valueType="num">
                                      <p:cBhvr additive="base">
                                        <p:cTn id="16" dur="500" fill="hold"/>
                                        <p:tgtEl>
                                          <p:spTgt spid="22"/>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19"/>
                                        </p:tgtEl>
                                        <p:attrNameLst>
                                          <p:attrName>style.visibility</p:attrName>
                                        </p:attrNameLst>
                                      </p:cBhvr>
                                      <p:to>
                                        <p:strVal val="visible"/>
                                      </p:to>
                                    </p:set>
                                    <p:anim calcmode="lin" valueType="num">
                                      <p:cBhvr additive="base">
                                        <p:cTn id="19" dur="500" fill="hold"/>
                                        <p:tgtEl>
                                          <p:spTgt spid="19"/>
                                        </p:tgtEl>
                                        <p:attrNameLst>
                                          <p:attrName>ppt_x</p:attrName>
                                        </p:attrNameLst>
                                      </p:cBhvr>
                                      <p:tavLst>
                                        <p:tav tm="0">
                                          <p:val>
                                            <p:strVal val="#ppt_x"/>
                                          </p:val>
                                        </p:tav>
                                        <p:tav tm="100000">
                                          <p:val>
                                            <p:strVal val="#ppt_x"/>
                                          </p:val>
                                        </p:tav>
                                      </p:tavLst>
                                    </p:anim>
                                    <p:anim calcmode="lin" valueType="num">
                                      <p:cBhvr additive="base">
                                        <p:cTn id="20" dur="500" fill="hold"/>
                                        <p:tgtEl>
                                          <p:spTgt spid="19"/>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6" presetClass="entr" presetSubtype="16" fill="hold" grpId="0" nodeType="clickEffect">
                                  <p:stCondLst>
                                    <p:cond delay="0"/>
                                  </p:stCondLst>
                                  <p:childTnLst>
                                    <p:set>
                                      <p:cBhvr>
                                        <p:cTn id="24" dur="1" fill="hold">
                                          <p:stCondLst>
                                            <p:cond delay="0"/>
                                          </p:stCondLst>
                                        </p:cTn>
                                        <p:tgtEl>
                                          <p:spTgt spid="20"/>
                                        </p:tgtEl>
                                        <p:attrNameLst>
                                          <p:attrName>style.visibility</p:attrName>
                                        </p:attrNameLst>
                                      </p:cBhvr>
                                      <p:to>
                                        <p:strVal val="visible"/>
                                      </p:to>
                                    </p:set>
                                    <p:animEffect transition="in" filter="circle(in)">
                                      <p:cBhvr>
                                        <p:cTn id="25" dur="2000"/>
                                        <p:tgtEl>
                                          <p:spTgt spid="20"/>
                                        </p:tgtEl>
                                      </p:cBhvr>
                                    </p:animEffect>
                                  </p:childTnLst>
                                </p:cTn>
                              </p:par>
                              <p:par>
                                <p:cTn id="26" presetID="6" presetClass="entr" presetSubtype="16" fill="hold" grpId="0" nodeType="withEffect">
                                  <p:stCondLst>
                                    <p:cond delay="0"/>
                                  </p:stCondLst>
                                  <p:childTnLst>
                                    <p:set>
                                      <p:cBhvr>
                                        <p:cTn id="27" dur="1" fill="hold">
                                          <p:stCondLst>
                                            <p:cond delay="0"/>
                                          </p:stCondLst>
                                        </p:cTn>
                                        <p:tgtEl>
                                          <p:spTgt spid="23"/>
                                        </p:tgtEl>
                                        <p:attrNameLst>
                                          <p:attrName>style.visibility</p:attrName>
                                        </p:attrNameLst>
                                      </p:cBhvr>
                                      <p:to>
                                        <p:strVal val="visible"/>
                                      </p:to>
                                    </p:set>
                                    <p:animEffect transition="in" filter="circle(in)">
                                      <p:cBhvr>
                                        <p:cTn id="28" dur="2000"/>
                                        <p:tgtEl>
                                          <p:spTgt spid="23"/>
                                        </p:tgtEl>
                                      </p:cBhvr>
                                    </p:animEffect>
                                  </p:childTnLst>
                                </p:cTn>
                              </p:par>
                              <p:par>
                                <p:cTn id="29" presetID="6" presetClass="entr" presetSubtype="16" fill="hold" grpId="0" nodeType="withEffect">
                                  <p:stCondLst>
                                    <p:cond delay="0"/>
                                  </p:stCondLst>
                                  <p:childTnLst>
                                    <p:set>
                                      <p:cBhvr>
                                        <p:cTn id="30" dur="1" fill="hold">
                                          <p:stCondLst>
                                            <p:cond delay="0"/>
                                          </p:stCondLst>
                                        </p:cTn>
                                        <p:tgtEl>
                                          <p:spTgt spid="24"/>
                                        </p:tgtEl>
                                        <p:attrNameLst>
                                          <p:attrName>style.visibility</p:attrName>
                                        </p:attrNameLst>
                                      </p:cBhvr>
                                      <p:to>
                                        <p:strVal val="visible"/>
                                      </p:to>
                                    </p:set>
                                    <p:animEffect transition="in" filter="circle(in)">
                                      <p:cBhvr>
                                        <p:cTn id="31" dur="2000"/>
                                        <p:tgtEl>
                                          <p:spTgt spid="24"/>
                                        </p:tgtEl>
                                      </p:cBhvr>
                                    </p:animEffect>
                                  </p:childTnLst>
                                </p:cTn>
                              </p:par>
                              <p:par>
                                <p:cTn id="32" presetID="6" presetClass="entr" presetSubtype="16" fill="hold" grpId="0" nodeType="withEffect">
                                  <p:stCondLst>
                                    <p:cond delay="0"/>
                                  </p:stCondLst>
                                  <p:childTnLst>
                                    <p:set>
                                      <p:cBhvr>
                                        <p:cTn id="33" dur="1" fill="hold">
                                          <p:stCondLst>
                                            <p:cond delay="0"/>
                                          </p:stCondLst>
                                        </p:cTn>
                                        <p:tgtEl>
                                          <p:spTgt spid="25"/>
                                        </p:tgtEl>
                                        <p:attrNameLst>
                                          <p:attrName>style.visibility</p:attrName>
                                        </p:attrNameLst>
                                      </p:cBhvr>
                                      <p:to>
                                        <p:strVal val="visible"/>
                                      </p:to>
                                    </p:set>
                                    <p:animEffect transition="in" filter="circle(in)">
                                      <p:cBhvr>
                                        <p:cTn id="34" dur="2000"/>
                                        <p:tgtEl>
                                          <p:spTgt spid="25"/>
                                        </p:tgtEl>
                                      </p:cBhvr>
                                    </p:animEffect>
                                  </p:childTnLst>
                                </p:cTn>
                              </p:par>
                              <p:par>
                                <p:cTn id="35" presetID="6" presetClass="entr" presetSubtype="16" fill="hold" grpId="0" nodeType="withEffect">
                                  <p:stCondLst>
                                    <p:cond delay="0"/>
                                  </p:stCondLst>
                                  <p:childTnLst>
                                    <p:set>
                                      <p:cBhvr>
                                        <p:cTn id="36" dur="1" fill="hold">
                                          <p:stCondLst>
                                            <p:cond delay="0"/>
                                          </p:stCondLst>
                                        </p:cTn>
                                        <p:tgtEl>
                                          <p:spTgt spid="26"/>
                                        </p:tgtEl>
                                        <p:attrNameLst>
                                          <p:attrName>style.visibility</p:attrName>
                                        </p:attrNameLst>
                                      </p:cBhvr>
                                      <p:to>
                                        <p:strVal val="visible"/>
                                      </p:to>
                                    </p:set>
                                    <p:animEffect transition="in" filter="circle(in)">
                                      <p:cBhvr>
                                        <p:cTn id="37" dur="2000"/>
                                        <p:tgtEl>
                                          <p:spTgt spid="26"/>
                                        </p:tgtEl>
                                      </p:cBhvr>
                                    </p:animEffect>
                                  </p:childTnLst>
                                </p:cTn>
                              </p:par>
                              <p:par>
                                <p:cTn id="38" presetID="6" presetClass="entr" presetSubtype="16" fill="hold" grpId="0" nodeType="withEffect">
                                  <p:stCondLst>
                                    <p:cond delay="0"/>
                                  </p:stCondLst>
                                  <p:childTnLst>
                                    <p:set>
                                      <p:cBhvr>
                                        <p:cTn id="39" dur="1" fill="hold">
                                          <p:stCondLst>
                                            <p:cond delay="0"/>
                                          </p:stCondLst>
                                        </p:cTn>
                                        <p:tgtEl>
                                          <p:spTgt spid="27"/>
                                        </p:tgtEl>
                                        <p:attrNameLst>
                                          <p:attrName>style.visibility</p:attrName>
                                        </p:attrNameLst>
                                      </p:cBhvr>
                                      <p:to>
                                        <p:strVal val="visible"/>
                                      </p:to>
                                    </p:set>
                                    <p:animEffect transition="in" filter="circle(in)">
                                      <p:cBhvr>
                                        <p:cTn id="40" dur="2000"/>
                                        <p:tgtEl>
                                          <p:spTgt spid="27"/>
                                        </p:tgtEl>
                                      </p:cBhvr>
                                    </p:animEffect>
                                  </p:childTnLst>
                                </p:cTn>
                              </p:par>
                              <p:par>
                                <p:cTn id="41" presetID="6" presetClass="entr" presetSubtype="16" fill="hold" grpId="0" nodeType="withEffect">
                                  <p:stCondLst>
                                    <p:cond delay="0"/>
                                  </p:stCondLst>
                                  <p:childTnLst>
                                    <p:set>
                                      <p:cBhvr>
                                        <p:cTn id="42" dur="1" fill="hold">
                                          <p:stCondLst>
                                            <p:cond delay="0"/>
                                          </p:stCondLst>
                                        </p:cTn>
                                        <p:tgtEl>
                                          <p:spTgt spid="29"/>
                                        </p:tgtEl>
                                        <p:attrNameLst>
                                          <p:attrName>style.visibility</p:attrName>
                                        </p:attrNameLst>
                                      </p:cBhvr>
                                      <p:to>
                                        <p:strVal val="visible"/>
                                      </p:to>
                                    </p:set>
                                    <p:animEffect transition="in" filter="circle(in)">
                                      <p:cBhvr>
                                        <p:cTn id="43" dur="2000"/>
                                        <p:tgtEl>
                                          <p:spTgt spid="29"/>
                                        </p:tgtEl>
                                      </p:cBhvr>
                                    </p:animEffect>
                                  </p:childTnLst>
                                </p:cTn>
                              </p:par>
                              <p:par>
                                <p:cTn id="44" presetID="6" presetClass="entr" presetSubtype="16" fill="hold" grpId="0" nodeType="withEffect">
                                  <p:stCondLst>
                                    <p:cond delay="0"/>
                                  </p:stCondLst>
                                  <p:childTnLst>
                                    <p:set>
                                      <p:cBhvr>
                                        <p:cTn id="45" dur="1" fill="hold">
                                          <p:stCondLst>
                                            <p:cond delay="0"/>
                                          </p:stCondLst>
                                        </p:cTn>
                                        <p:tgtEl>
                                          <p:spTgt spid="28"/>
                                        </p:tgtEl>
                                        <p:attrNameLst>
                                          <p:attrName>style.visibility</p:attrName>
                                        </p:attrNameLst>
                                      </p:cBhvr>
                                      <p:to>
                                        <p:strVal val="visible"/>
                                      </p:to>
                                    </p:set>
                                    <p:animEffect transition="in" filter="circle(in)">
                                      <p:cBhvr>
                                        <p:cTn id="46" dur="2000"/>
                                        <p:tgtEl>
                                          <p:spTgt spid="2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Graphic spid="19" grpId="0">
        <p:bldAsOne/>
      </p:bldGraphic>
      <p:bldP spid="20" grpId="0" animBg="1"/>
      <p:bldP spid="21" grpId="0"/>
      <p:bldP spid="22" grpId="0" animBg="1"/>
      <p:bldP spid="23" grpId="0" animBg="1"/>
      <p:bldP spid="24" grpId="0"/>
      <p:bldP spid="25" grpId="0" animBg="1"/>
      <p:bldP spid="26" grpId="0"/>
      <p:bldP spid="27" grpId="0" animBg="1"/>
      <p:bldP spid="28" grpId="0" animBg="1"/>
      <p:bldP spid="29"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2191695" cy="502920"/>
          </a:xfrm>
          <a:prstGeom prst="rect">
            <a:avLst/>
          </a:prstGeom>
          <a:solidFill>
            <a:srgbClr val="12344A"/>
          </a:solidFill>
          <a:ln w="12700">
            <a:solidFill>
              <a:srgbClr val="12344A"/>
            </a:solidFill>
            <a:prstDash val="solid"/>
          </a:ln>
        </p:spPr>
      </p:sp>
      <p:sp>
        <p:nvSpPr>
          <p:cNvPr id="3" name="Text 1"/>
          <p:cNvSpPr/>
          <p:nvPr/>
        </p:nvSpPr>
        <p:spPr>
          <a:xfrm>
            <a:off x="411480" y="118872"/>
            <a:ext cx="7315200" cy="219456"/>
          </a:xfrm>
          <a:prstGeom prst="rect">
            <a:avLst/>
          </a:prstGeom>
          <a:noFill/>
          <a:ln/>
        </p:spPr>
        <p:txBody>
          <a:bodyPr wrap="square" rtlCol="0" anchor="ctr"/>
          <a:lstStyle/>
          <a:p>
            <a:pPr marL="0" indent="0">
              <a:buNone/>
            </a:pPr>
            <a:r>
              <a:rPr lang="en-US" sz="2400" b="1" dirty="0">
                <a:solidFill>
                  <a:srgbClr val="FFFFFF"/>
                </a:solidFill>
                <a:latin typeface="Aptos Display" pitchFamily="34" charset="0"/>
                <a:ea typeface="Aptos Display" pitchFamily="34" charset="-122"/>
                <a:cs typeface="Aptos Display" pitchFamily="34" charset="-120"/>
              </a:rPr>
              <a:t>Legal requirements and controls</a:t>
            </a:r>
            <a:endParaRPr lang="en-US" sz="2400" dirty="0"/>
          </a:p>
        </p:txBody>
      </p:sp>
      <p:sp>
        <p:nvSpPr>
          <p:cNvPr id="5" name="Shape 3"/>
          <p:cNvSpPr/>
          <p:nvPr/>
        </p:nvSpPr>
        <p:spPr>
          <a:xfrm>
            <a:off x="502920" y="676656"/>
            <a:ext cx="11155680" cy="0"/>
          </a:xfrm>
          <a:prstGeom prst="line">
            <a:avLst/>
          </a:prstGeom>
          <a:noFill/>
          <a:ln w="12700">
            <a:solidFill>
              <a:srgbClr val="C89B3C"/>
            </a:solidFill>
            <a:prstDash val="solid"/>
          </a:ln>
        </p:spPr>
      </p:sp>
      <p:sp>
        <p:nvSpPr>
          <p:cNvPr id="7" name="Shape 5"/>
          <p:cNvSpPr/>
          <p:nvPr/>
        </p:nvSpPr>
        <p:spPr>
          <a:xfrm>
            <a:off x="2188965" y="1258343"/>
            <a:ext cx="2871937" cy="1719072"/>
          </a:xfrm>
          <a:prstGeom prst="roundRect">
            <a:avLst>
              <a:gd name="adj" fmla="val 3478"/>
            </a:avLst>
          </a:prstGeom>
          <a:solidFill>
            <a:srgbClr val="EAF6F5"/>
          </a:solidFill>
          <a:ln w="12700">
            <a:solidFill>
              <a:srgbClr val="EAF6F5"/>
            </a:solidFill>
            <a:prstDash val="solid"/>
          </a:ln>
        </p:spPr>
      </p:sp>
      <p:sp>
        <p:nvSpPr>
          <p:cNvPr id="8" name="Text 6"/>
          <p:cNvSpPr/>
          <p:nvPr/>
        </p:nvSpPr>
        <p:spPr>
          <a:xfrm>
            <a:off x="2540589" y="1338955"/>
            <a:ext cx="3200400" cy="182880"/>
          </a:xfrm>
          <a:prstGeom prst="rect">
            <a:avLst/>
          </a:prstGeom>
          <a:noFill/>
          <a:ln/>
        </p:spPr>
        <p:txBody>
          <a:bodyPr wrap="square" rtlCol="0" anchor="ctr"/>
          <a:lstStyle/>
          <a:p>
            <a:pPr marL="0" indent="0">
              <a:buNone/>
            </a:pPr>
            <a:r>
              <a:rPr lang="en-US" sz="1500" b="1" dirty="0">
                <a:solidFill>
                  <a:srgbClr val="12344A"/>
                </a:solidFill>
                <a:latin typeface="Arial" panose="020B0604020202020204" pitchFamily="34" charset="0"/>
                <a:cs typeface="Arial" panose="020B0604020202020204" pitchFamily="34" charset="0"/>
              </a:rPr>
              <a:t>Insurance</a:t>
            </a:r>
            <a:endParaRPr lang="en-US" sz="1500" dirty="0">
              <a:latin typeface="Arial" panose="020B0604020202020204" pitchFamily="34" charset="0"/>
              <a:cs typeface="Arial" panose="020B0604020202020204" pitchFamily="34" charset="0"/>
            </a:endParaRPr>
          </a:p>
        </p:txBody>
      </p:sp>
      <p:sp>
        <p:nvSpPr>
          <p:cNvPr id="9" name="Text 7"/>
          <p:cNvSpPr/>
          <p:nvPr/>
        </p:nvSpPr>
        <p:spPr>
          <a:xfrm>
            <a:off x="2141621" y="1681692"/>
            <a:ext cx="2871937" cy="1021402"/>
          </a:xfrm>
          <a:prstGeom prst="rect">
            <a:avLst/>
          </a:prstGeom>
          <a:noFill/>
          <a:ln/>
        </p:spPr>
        <p:txBody>
          <a:bodyPr wrap="square" rtlCol="0" anchor="ctr"/>
          <a:lstStyle/>
          <a:p>
            <a:pPr marL="0" indent="0">
              <a:buNone/>
            </a:pPr>
            <a:r>
              <a:rPr lang="en-GB" sz="1100" dirty="0">
                <a:solidFill>
                  <a:srgbClr val="1F2937"/>
                </a:solidFill>
                <a:latin typeface="Arial" panose="020B0604020202020204" pitchFamily="34" charset="0"/>
                <a:cs typeface="Arial" panose="020B0604020202020204" pitchFamily="34" charset="0"/>
              </a:rPr>
              <a:t>Employers’ liability insurance is required if employing staff; other covers such as public liability and stock insurance are sensible for retail risk management (HSE, 2023).</a:t>
            </a:r>
            <a:endParaRPr lang="en-US" sz="1100" dirty="0">
              <a:latin typeface="Arial" panose="020B0604020202020204" pitchFamily="34" charset="0"/>
              <a:cs typeface="Arial" panose="020B0604020202020204" pitchFamily="34" charset="0"/>
            </a:endParaRPr>
          </a:p>
        </p:txBody>
      </p:sp>
      <p:sp>
        <p:nvSpPr>
          <p:cNvPr id="10" name="Shape 8"/>
          <p:cNvSpPr/>
          <p:nvPr/>
        </p:nvSpPr>
        <p:spPr>
          <a:xfrm>
            <a:off x="5309235" y="1231231"/>
            <a:ext cx="2871937" cy="1719072"/>
          </a:xfrm>
          <a:prstGeom prst="roundRect">
            <a:avLst>
              <a:gd name="adj" fmla="val 3478"/>
            </a:avLst>
          </a:prstGeom>
          <a:solidFill>
            <a:srgbClr val="FFF7ED"/>
          </a:solidFill>
          <a:ln w="12700">
            <a:solidFill>
              <a:srgbClr val="FFF7ED"/>
            </a:solidFill>
            <a:prstDash val="solid"/>
          </a:ln>
        </p:spPr>
      </p:sp>
      <p:sp>
        <p:nvSpPr>
          <p:cNvPr id="11" name="Text 9"/>
          <p:cNvSpPr/>
          <p:nvPr/>
        </p:nvSpPr>
        <p:spPr>
          <a:xfrm>
            <a:off x="5681673" y="1338955"/>
            <a:ext cx="1585401" cy="182880"/>
          </a:xfrm>
          <a:prstGeom prst="rect">
            <a:avLst/>
          </a:prstGeom>
          <a:noFill/>
          <a:ln/>
        </p:spPr>
        <p:txBody>
          <a:bodyPr wrap="square" rtlCol="0" anchor="ctr"/>
          <a:lstStyle/>
          <a:p>
            <a:pPr marL="0" indent="0">
              <a:buNone/>
            </a:pPr>
            <a:r>
              <a:rPr lang="en-US" sz="1500" b="1" dirty="0">
                <a:solidFill>
                  <a:srgbClr val="12344A"/>
                </a:solidFill>
                <a:latin typeface="Arial" panose="020B0604020202020204" pitchFamily="34" charset="0"/>
                <a:cs typeface="Arial" panose="020B0604020202020204" pitchFamily="34" charset="0"/>
              </a:rPr>
              <a:t>Product safety</a:t>
            </a:r>
            <a:endParaRPr lang="en-US" sz="1500" dirty="0">
              <a:latin typeface="Arial" panose="020B0604020202020204" pitchFamily="34" charset="0"/>
              <a:cs typeface="Arial" panose="020B0604020202020204" pitchFamily="34" charset="0"/>
            </a:endParaRPr>
          </a:p>
        </p:txBody>
      </p:sp>
      <p:sp>
        <p:nvSpPr>
          <p:cNvPr id="12" name="Text 10"/>
          <p:cNvSpPr/>
          <p:nvPr/>
        </p:nvSpPr>
        <p:spPr>
          <a:xfrm>
            <a:off x="5309235" y="1369675"/>
            <a:ext cx="3081769" cy="1645920"/>
          </a:xfrm>
          <a:prstGeom prst="rect">
            <a:avLst/>
          </a:prstGeom>
          <a:noFill/>
          <a:ln/>
        </p:spPr>
        <p:txBody>
          <a:bodyPr wrap="square" rtlCol="0" anchor="ctr"/>
          <a:lstStyle/>
          <a:p>
            <a:pPr marL="0" indent="0">
              <a:buNone/>
            </a:pPr>
            <a:r>
              <a:rPr lang="en-GB" sz="1000" dirty="0">
                <a:solidFill>
                  <a:srgbClr val="1F2937"/>
                </a:solidFill>
                <a:latin typeface="Arial" panose="020B0604020202020204" pitchFamily="34" charset="0"/>
                <a:cs typeface="Arial" panose="020B0604020202020204" pitchFamily="34" charset="0"/>
              </a:rPr>
              <a:t>Jewellery must comply with UK expectations on restricted substances (e.g., limits and controls relating to nickel release and other metals). The business will keep supplier documentation, purchase records and (where possible) evidence supporting compliance (Trading Standards, 2024; OPSS, 2019). </a:t>
            </a:r>
            <a:endParaRPr lang="en-US" sz="1000" dirty="0">
              <a:latin typeface="Arial" panose="020B0604020202020204" pitchFamily="34" charset="0"/>
              <a:cs typeface="Arial" panose="020B0604020202020204" pitchFamily="34" charset="0"/>
            </a:endParaRPr>
          </a:p>
        </p:txBody>
      </p:sp>
      <p:sp>
        <p:nvSpPr>
          <p:cNvPr id="18" name="Shape 8">
            <a:extLst>
              <a:ext uri="{FF2B5EF4-FFF2-40B4-BE49-F238E27FC236}">
                <a16:creationId xmlns:a16="http://schemas.microsoft.com/office/drawing/2014/main" id="{A693CA18-23A3-E6CB-B7FB-7E9E967FFF41}"/>
              </a:ext>
            </a:extLst>
          </p:cNvPr>
          <p:cNvSpPr/>
          <p:nvPr/>
        </p:nvSpPr>
        <p:spPr>
          <a:xfrm>
            <a:off x="2189446" y="3227752"/>
            <a:ext cx="2871937" cy="1719072"/>
          </a:xfrm>
          <a:prstGeom prst="roundRect">
            <a:avLst>
              <a:gd name="adj" fmla="val 3478"/>
            </a:avLst>
          </a:prstGeom>
          <a:solidFill>
            <a:srgbClr val="FFF7ED"/>
          </a:solidFill>
          <a:ln w="12700">
            <a:solidFill>
              <a:srgbClr val="FFF7ED"/>
            </a:solidFill>
            <a:prstDash val="solid"/>
          </a:ln>
        </p:spPr>
      </p:sp>
      <p:sp>
        <p:nvSpPr>
          <p:cNvPr id="19" name="Text 9">
            <a:extLst>
              <a:ext uri="{FF2B5EF4-FFF2-40B4-BE49-F238E27FC236}">
                <a16:creationId xmlns:a16="http://schemas.microsoft.com/office/drawing/2014/main" id="{CF9D4211-09DC-4C0E-8AB0-8AB596D5621D}"/>
              </a:ext>
            </a:extLst>
          </p:cNvPr>
          <p:cNvSpPr/>
          <p:nvPr/>
        </p:nvSpPr>
        <p:spPr>
          <a:xfrm>
            <a:off x="2474415" y="3326652"/>
            <a:ext cx="2314153" cy="182880"/>
          </a:xfrm>
          <a:prstGeom prst="rect">
            <a:avLst/>
          </a:prstGeom>
          <a:noFill/>
          <a:ln/>
        </p:spPr>
        <p:txBody>
          <a:bodyPr wrap="square" rtlCol="0" anchor="ctr"/>
          <a:lstStyle/>
          <a:p>
            <a:pPr marL="0" indent="0">
              <a:buNone/>
            </a:pPr>
            <a:r>
              <a:rPr lang="en-US" sz="1400" b="1" dirty="0">
                <a:solidFill>
                  <a:srgbClr val="12344A"/>
                </a:solidFill>
                <a:latin typeface="Arial" panose="020B0604020202020204" pitchFamily="34" charset="0"/>
                <a:cs typeface="Arial" panose="020B0604020202020204" pitchFamily="34" charset="0"/>
              </a:rPr>
              <a:t>Online consumer rights</a:t>
            </a:r>
            <a:endParaRPr lang="en-US" sz="1400" dirty="0">
              <a:latin typeface="Arial" panose="020B0604020202020204" pitchFamily="34" charset="0"/>
              <a:cs typeface="Arial" panose="020B0604020202020204" pitchFamily="34" charset="0"/>
            </a:endParaRPr>
          </a:p>
        </p:txBody>
      </p:sp>
      <p:sp>
        <p:nvSpPr>
          <p:cNvPr id="20" name="Text 10">
            <a:extLst>
              <a:ext uri="{FF2B5EF4-FFF2-40B4-BE49-F238E27FC236}">
                <a16:creationId xmlns:a16="http://schemas.microsoft.com/office/drawing/2014/main" id="{83A080C2-EED2-92C9-9548-BB73AFD2DC91}"/>
              </a:ext>
            </a:extLst>
          </p:cNvPr>
          <p:cNvSpPr/>
          <p:nvPr/>
        </p:nvSpPr>
        <p:spPr>
          <a:xfrm>
            <a:off x="2269877" y="3608432"/>
            <a:ext cx="2915431" cy="1021403"/>
          </a:xfrm>
          <a:prstGeom prst="rect">
            <a:avLst/>
          </a:prstGeom>
          <a:noFill/>
          <a:ln/>
        </p:spPr>
        <p:txBody>
          <a:bodyPr wrap="square" rtlCol="0" anchor="ctr"/>
          <a:lstStyle/>
          <a:p>
            <a:pPr marL="0" indent="0">
              <a:buNone/>
            </a:pPr>
            <a:r>
              <a:rPr lang="en-GB" sz="1250" dirty="0">
                <a:solidFill>
                  <a:srgbClr val="1F2937"/>
                </a:solidFill>
              </a:rPr>
              <a:t>Clear cancellation and refund processes, written in plain English, reduce disputes and build trust (BIS, 2013).</a:t>
            </a:r>
            <a:endParaRPr lang="en-US" sz="1250" dirty="0"/>
          </a:p>
        </p:txBody>
      </p:sp>
      <p:sp>
        <p:nvSpPr>
          <p:cNvPr id="24" name="Shape 5">
            <a:extLst>
              <a:ext uri="{FF2B5EF4-FFF2-40B4-BE49-F238E27FC236}">
                <a16:creationId xmlns:a16="http://schemas.microsoft.com/office/drawing/2014/main" id="{D2854CF5-A55C-5314-6DCD-89E849246486}"/>
              </a:ext>
            </a:extLst>
          </p:cNvPr>
          <p:cNvSpPr/>
          <p:nvPr/>
        </p:nvSpPr>
        <p:spPr>
          <a:xfrm>
            <a:off x="5309234" y="3220132"/>
            <a:ext cx="2871937" cy="1719072"/>
          </a:xfrm>
          <a:prstGeom prst="roundRect">
            <a:avLst>
              <a:gd name="adj" fmla="val 3478"/>
            </a:avLst>
          </a:prstGeom>
          <a:solidFill>
            <a:srgbClr val="EAF6F5"/>
          </a:solidFill>
          <a:ln w="12700">
            <a:solidFill>
              <a:srgbClr val="EAF6F5"/>
            </a:solidFill>
            <a:prstDash val="solid"/>
          </a:ln>
        </p:spPr>
      </p:sp>
      <p:sp>
        <p:nvSpPr>
          <p:cNvPr id="25" name="Text 6">
            <a:extLst>
              <a:ext uri="{FF2B5EF4-FFF2-40B4-BE49-F238E27FC236}">
                <a16:creationId xmlns:a16="http://schemas.microsoft.com/office/drawing/2014/main" id="{BA06F4D1-0B91-1707-4655-EA08E4CE4BAD}"/>
              </a:ext>
            </a:extLst>
          </p:cNvPr>
          <p:cNvSpPr/>
          <p:nvPr/>
        </p:nvSpPr>
        <p:spPr>
          <a:xfrm>
            <a:off x="5615499" y="3288632"/>
            <a:ext cx="1651575" cy="182880"/>
          </a:xfrm>
          <a:prstGeom prst="rect">
            <a:avLst/>
          </a:prstGeom>
          <a:noFill/>
          <a:ln/>
        </p:spPr>
        <p:txBody>
          <a:bodyPr wrap="square" rtlCol="0" anchor="ctr"/>
          <a:lstStyle/>
          <a:p>
            <a:pPr marL="0" indent="0">
              <a:buNone/>
            </a:pPr>
            <a:r>
              <a:rPr lang="en-US" sz="1500" b="1" dirty="0">
                <a:solidFill>
                  <a:srgbClr val="12344A"/>
                </a:solidFill>
                <a:latin typeface="Arial" panose="020B0604020202020204" pitchFamily="34" charset="0"/>
                <a:cs typeface="Arial" panose="020B0604020202020204" pitchFamily="34" charset="0"/>
              </a:rPr>
              <a:t>Data protection</a:t>
            </a:r>
            <a:endParaRPr lang="en-US" sz="1500" dirty="0">
              <a:latin typeface="Arial" panose="020B0604020202020204" pitchFamily="34" charset="0"/>
              <a:cs typeface="Arial" panose="020B0604020202020204" pitchFamily="34" charset="0"/>
            </a:endParaRPr>
          </a:p>
        </p:txBody>
      </p:sp>
      <p:sp>
        <p:nvSpPr>
          <p:cNvPr id="26" name="Text 7">
            <a:extLst>
              <a:ext uri="{FF2B5EF4-FFF2-40B4-BE49-F238E27FC236}">
                <a16:creationId xmlns:a16="http://schemas.microsoft.com/office/drawing/2014/main" id="{97EFD314-300C-8A56-55D0-D505F0506EE1}"/>
              </a:ext>
            </a:extLst>
          </p:cNvPr>
          <p:cNvSpPr/>
          <p:nvPr/>
        </p:nvSpPr>
        <p:spPr>
          <a:xfrm>
            <a:off x="5309235" y="3650223"/>
            <a:ext cx="2911943" cy="1068404"/>
          </a:xfrm>
          <a:prstGeom prst="rect">
            <a:avLst/>
          </a:prstGeom>
          <a:noFill/>
          <a:ln/>
        </p:spPr>
        <p:txBody>
          <a:bodyPr wrap="square" rtlCol="0" anchor="ctr"/>
          <a:lstStyle/>
          <a:p>
            <a:pPr marL="0" indent="0">
              <a:buNone/>
            </a:pPr>
            <a:r>
              <a:rPr lang="en-GB" sz="1250" dirty="0">
                <a:solidFill>
                  <a:srgbClr val="1F2937"/>
                </a:solidFill>
              </a:rPr>
              <a:t>Appointment booking, online accounts and opt-in marketing must follow UK GDPR principles. The ICO stresses transparency and clear privacy information (ICO, n.d.). </a:t>
            </a:r>
            <a:endParaRPr lang="en-US" sz="1250" dirty="0"/>
          </a:p>
        </p:txBody>
      </p:sp>
    </p:spTree>
    <p:extLst>
      <p:ext uri="{BB962C8B-B14F-4D97-AF65-F5344CB8AC3E}">
        <p14:creationId xmlns:p14="http://schemas.microsoft.com/office/powerpoint/2010/main" val="4774397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8"/>
                                        </p:tgtEl>
                                        <p:attrNameLst>
                                          <p:attrName>style.visibility</p:attrName>
                                        </p:attrNameLst>
                                      </p:cBhvr>
                                      <p:to>
                                        <p:strVal val="visible"/>
                                      </p:to>
                                    </p:set>
                                    <p:animEffect transition="in" filter="barn(inVertical)">
                                      <p:cBhvr>
                                        <p:cTn id="10" dur="500"/>
                                        <p:tgtEl>
                                          <p:spTgt spid="8"/>
                                        </p:tgtEl>
                                      </p:cBhvr>
                                    </p:animEffect>
                                  </p:childTnLst>
                                </p:cTn>
                              </p:par>
                              <p:par>
                                <p:cTn id="11" presetID="16" presetClass="entr" presetSubtype="21" fill="hold" nodeType="with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barn(inVertical)">
                                      <p:cBhvr>
                                        <p:cTn id="13" dur="500"/>
                                        <p:tgtEl>
                                          <p:spTgt spid="7"/>
                                        </p:tgtEl>
                                      </p:cBhvr>
                                    </p:animEffect>
                                  </p:childTnLst>
                                </p:cTn>
                              </p:par>
                              <p:par>
                                <p:cTn id="14" presetID="16" presetClass="entr" presetSubtype="21" fill="hold" grpId="0" nodeType="withEffect">
                                  <p:stCondLst>
                                    <p:cond delay="0"/>
                                  </p:stCondLst>
                                  <p:childTnLst>
                                    <p:set>
                                      <p:cBhvr>
                                        <p:cTn id="15" dur="1" fill="hold">
                                          <p:stCondLst>
                                            <p:cond delay="0"/>
                                          </p:stCondLst>
                                        </p:cTn>
                                        <p:tgtEl>
                                          <p:spTgt spid="9"/>
                                        </p:tgtEl>
                                        <p:attrNameLst>
                                          <p:attrName>style.visibility</p:attrName>
                                        </p:attrNameLst>
                                      </p:cBhvr>
                                      <p:to>
                                        <p:strVal val="visible"/>
                                      </p:to>
                                    </p:set>
                                    <p:animEffect transition="in" filter="barn(inVertical)">
                                      <p:cBhvr>
                                        <p:cTn id="16" dur="500"/>
                                        <p:tgtEl>
                                          <p:spTgt spid="9"/>
                                        </p:tgtEl>
                                      </p:cBhvr>
                                    </p:animEffect>
                                  </p:childTnLst>
                                </p:cTn>
                              </p:par>
                              <p:par>
                                <p:cTn id="17" presetID="16" presetClass="entr" presetSubtype="21" fill="hold" nodeType="withEffect">
                                  <p:stCondLst>
                                    <p:cond delay="0"/>
                                  </p:stCondLst>
                                  <p:childTnLst>
                                    <p:set>
                                      <p:cBhvr>
                                        <p:cTn id="18" dur="1" fill="hold">
                                          <p:stCondLst>
                                            <p:cond delay="0"/>
                                          </p:stCondLst>
                                        </p:cTn>
                                        <p:tgtEl>
                                          <p:spTgt spid="18"/>
                                        </p:tgtEl>
                                        <p:attrNameLst>
                                          <p:attrName>style.visibility</p:attrName>
                                        </p:attrNameLst>
                                      </p:cBhvr>
                                      <p:to>
                                        <p:strVal val="visible"/>
                                      </p:to>
                                    </p:set>
                                    <p:animEffect transition="in" filter="barn(inVertical)">
                                      <p:cBhvr>
                                        <p:cTn id="19" dur="500"/>
                                        <p:tgtEl>
                                          <p:spTgt spid="18"/>
                                        </p:tgtEl>
                                      </p:cBhvr>
                                    </p:animEffect>
                                  </p:childTnLst>
                                </p:cTn>
                              </p:par>
                              <p:par>
                                <p:cTn id="20" presetID="16" presetClass="entr" presetSubtype="21" fill="hold" grpId="0" nodeType="withEffect">
                                  <p:stCondLst>
                                    <p:cond delay="0"/>
                                  </p:stCondLst>
                                  <p:childTnLst>
                                    <p:set>
                                      <p:cBhvr>
                                        <p:cTn id="21" dur="1" fill="hold">
                                          <p:stCondLst>
                                            <p:cond delay="0"/>
                                          </p:stCondLst>
                                        </p:cTn>
                                        <p:tgtEl>
                                          <p:spTgt spid="19"/>
                                        </p:tgtEl>
                                        <p:attrNameLst>
                                          <p:attrName>style.visibility</p:attrName>
                                        </p:attrNameLst>
                                      </p:cBhvr>
                                      <p:to>
                                        <p:strVal val="visible"/>
                                      </p:to>
                                    </p:set>
                                    <p:animEffect transition="in" filter="barn(inVertical)">
                                      <p:cBhvr>
                                        <p:cTn id="22" dur="500"/>
                                        <p:tgtEl>
                                          <p:spTgt spid="19"/>
                                        </p:tgtEl>
                                      </p:cBhvr>
                                    </p:animEffect>
                                  </p:childTnLst>
                                </p:cTn>
                              </p:par>
                              <p:par>
                                <p:cTn id="23" presetID="16" presetClass="entr" presetSubtype="21" fill="hold" grpId="0" nodeType="withEffect">
                                  <p:stCondLst>
                                    <p:cond delay="0"/>
                                  </p:stCondLst>
                                  <p:childTnLst>
                                    <p:set>
                                      <p:cBhvr>
                                        <p:cTn id="24" dur="1" fill="hold">
                                          <p:stCondLst>
                                            <p:cond delay="0"/>
                                          </p:stCondLst>
                                        </p:cTn>
                                        <p:tgtEl>
                                          <p:spTgt spid="20"/>
                                        </p:tgtEl>
                                        <p:attrNameLst>
                                          <p:attrName>style.visibility</p:attrName>
                                        </p:attrNameLst>
                                      </p:cBhvr>
                                      <p:to>
                                        <p:strVal val="visible"/>
                                      </p:to>
                                    </p:set>
                                    <p:animEffect transition="in" filter="barn(inVertical)">
                                      <p:cBhvr>
                                        <p:cTn id="25" dur="500"/>
                                        <p:tgtEl>
                                          <p:spTgt spid="20"/>
                                        </p:tgtEl>
                                      </p:cBhvr>
                                    </p:animEffect>
                                  </p:childTnLst>
                                </p:cTn>
                              </p:par>
                              <p:par>
                                <p:cTn id="26" presetID="16" presetClass="entr" presetSubtype="21" fill="hold" nodeType="withEffect">
                                  <p:stCondLst>
                                    <p:cond delay="0"/>
                                  </p:stCondLst>
                                  <p:childTnLst>
                                    <p:set>
                                      <p:cBhvr>
                                        <p:cTn id="27" dur="1" fill="hold">
                                          <p:stCondLst>
                                            <p:cond delay="0"/>
                                          </p:stCondLst>
                                        </p:cTn>
                                        <p:tgtEl>
                                          <p:spTgt spid="10"/>
                                        </p:tgtEl>
                                        <p:attrNameLst>
                                          <p:attrName>style.visibility</p:attrName>
                                        </p:attrNameLst>
                                      </p:cBhvr>
                                      <p:to>
                                        <p:strVal val="visible"/>
                                      </p:to>
                                    </p:set>
                                    <p:animEffect transition="in" filter="barn(inVertical)">
                                      <p:cBhvr>
                                        <p:cTn id="28" dur="500"/>
                                        <p:tgtEl>
                                          <p:spTgt spid="10"/>
                                        </p:tgtEl>
                                      </p:cBhvr>
                                    </p:animEffect>
                                  </p:childTnLst>
                                </p:cTn>
                              </p:par>
                              <p:par>
                                <p:cTn id="29" presetID="16" presetClass="entr" presetSubtype="21" fill="hold" grpId="0" nodeType="withEffect">
                                  <p:stCondLst>
                                    <p:cond delay="0"/>
                                  </p:stCondLst>
                                  <p:childTnLst>
                                    <p:set>
                                      <p:cBhvr>
                                        <p:cTn id="30" dur="1" fill="hold">
                                          <p:stCondLst>
                                            <p:cond delay="0"/>
                                          </p:stCondLst>
                                        </p:cTn>
                                        <p:tgtEl>
                                          <p:spTgt spid="11"/>
                                        </p:tgtEl>
                                        <p:attrNameLst>
                                          <p:attrName>style.visibility</p:attrName>
                                        </p:attrNameLst>
                                      </p:cBhvr>
                                      <p:to>
                                        <p:strVal val="visible"/>
                                      </p:to>
                                    </p:set>
                                    <p:animEffect transition="in" filter="barn(inVertical)">
                                      <p:cBhvr>
                                        <p:cTn id="31" dur="500"/>
                                        <p:tgtEl>
                                          <p:spTgt spid="11"/>
                                        </p:tgtEl>
                                      </p:cBhvr>
                                    </p:animEffect>
                                  </p:childTnLst>
                                </p:cTn>
                              </p:par>
                              <p:par>
                                <p:cTn id="32" presetID="16" presetClass="entr" presetSubtype="21" fill="hold" grpId="0" nodeType="withEffect">
                                  <p:stCondLst>
                                    <p:cond delay="0"/>
                                  </p:stCondLst>
                                  <p:childTnLst>
                                    <p:set>
                                      <p:cBhvr>
                                        <p:cTn id="33" dur="1" fill="hold">
                                          <p:stCondLst>
                                            <p:cond delay="0"/>
                                          </p:stCondLst>
                                        </p:cTn>
                                        <p:tgtEl>
                                          <p:spTgt spid="12"/>
                                        </p:tgtEl>
                                        <p:attrNameLst>
                                          <p:attrName>style.visibility</p:attrName>
                                        </p:attrNameLst>
                                      </p:cBhvr>
                                      <p:to>
                                        <p:strVal val="visible"/>
                                      </p:to>
                                    </p:set>
                                    <p:animEffect transition="in" filter="barn(inVertical)">
                                      <p:cBhvr>
                                        <p:cTn id="34" dur="500"/>
                                        <p:tgtEl>
                                          <p:spTgt spid="12"/>
                                        </p:tgtEl>
                                      </p:cBhvr>
                                    </p:animEffect>
                                  </p:childTnLst>
                                </p:cTn>
                              </p:par>
                              <p:par>
                                <p:cTn id="35" presetID="16" presetClass="entr" presetSubtype="21" fill="hold" nodeType="withEffect">
                                  <p:stCondLst>
                                    <p:cond delay="0"/>
                                  </p:stCondLst>
                                  <p:childTnLst>
                                    <p:set>
                                      <p:cBhvr>
                                        <p:cTn id="36" dur="1" fill="hold">
                                          <p:stCondLst>
                                            <p:cond delay="0"/>
                                          </p:stCondLst>
                                        </p:cTn>
                                        <p:tgtEl>
                                          <p:spTgt spid="24"/>
                                        </p:tgtEl>
                                        <p:attrNameLst>
                                          <p:attrName>style.visibility</p:attrName>
                                        </p:attrNameLst>
                                      </p:cBhvr>
                                      <p:to>
                                        <p:strVal val="visible"/>
                                      </p:to>
                                    </p:set>
                                    <p:animEffect transition="in" filter="barn(inVertical)">
                                      <p:cBhvr>
                                        <p:cTn id="37" dur="500"/>
                                        <p:tgtEl>
                                          <p:spTgt spid="24"/>
                                        </p:tgtEl>
                                      </p:cBhvr>
                                    </p:animEffect>
                                  </p:childTnLst>
                                </p:cTn>
                              </p:par>
                              <p:par>
                                <p:cTn id="38" presetID="16" presetClass="entr" presetSubtype="21" fill="hold" grpId="0" nodeType="withEffect">
                                  <p:stCondLst>
                                    <p:cond delay="0"/>
                                  </p:stCondLst>
                                  <p:childTnLst>
                                    <p:set>
                                      <p:cBhvr>
                                        <p:cTn id="39" dur="1" fill="hold">
                                          <p:stCondLst>
                                            <p:cond delay="0"/>
                                          </p:stCondLst>
                                        </p:cTn>
                                        <p:tgtEl>
                                          <p:spTgt spid="25"/>
                                        </p:tgtEl>
                                        <p:attrNameLst>
                                          <p:attrName>style.visibility</p:attrName>
                                        </p:attrNameLst>
                                      </p:cBhvr>
                                      <p:to>
                                        <p:strVal val="visible"/>
                                      </p:to>
                                    </p:set>
                                    <p:animEffect transition="in" filter="barn(inVertical)">
                                      <p:cBhvr>
                                        <p:cTn id="40" dur="500"/>
                                        <p:tgtEl>
                                          <p:spTgt spid="25"/>
                                        </p:tgtEl>
                                      </p:cBhvr>
                                    </p:animEffect>
                                  </p:childTnLst>
                                </p:cTn>
                              </p:par>
                              <p:par>
                                <p:cTn id="41" presetID="16" presetClass="entr" presetSubtype="21" fill="hold" grpId="0" nodeType="withEffect">
                                  <p:stCondLst>
                                    <p:cond delay="0"/>
                                  </p:stCondLst>
                                  <p:childTnLst>
                                    <p:set>
                                      <p:cBhvr>
                                        <p:cTn id="42" dur="1" fill="hold">
                                          <p:stCondLst>
                                            <p:cond delay="0"/>
                                          </p:stCondLst>
                                        </p:cTn>
                                        <p:tgtEl>
                                          <p:spTgt spid="26"/>
                                        </p:tgtEl>
                                        <p:attrNameLst>
                                          <p:attrName>style.visibility</p:attrName>
                                        </p:attrNameLst>
                                      </p:cBhvr>
                                      <p:to>
                                        <p:strVal val="visible"/>
                                      </p:to>
                                    </p:set>
                                    <p:animEffect transition="in" filter="barn(inVertical)">
                                      <p:cBhvr>
                                        <p:cTn id="43" dur="500"/>
                                        <p:tgtEl>
                                          <p:spTgt spid="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8" grpId="0" animBg="1"/>
      <p:bldP spid="9" grpId="0" animBg="1"/>
      <p:bldP spid="11" grpId="0" animBg="1"/>
      <p:bldP spid="12" grpId="0" animBg="1"/>
      <p:bldP spid="19" grpId="0" animBg="1"/>
      <p:bldP spid="20" grpId="0" animBg="1"/>
      <p:bldP spid="25" grpId="0" animBg="1"/>
      <p:bldP spid="26"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2191695" cy="502920"/>
          </a:xfrm>
          <a:prstGeom prst="rect">
            <a:avLst/>
          </a:prstGeom>
          <a:solidFill>
            <a:srgbClr val="12344A"/>
          </a:solidFill>
          <a:ln w="12700">
            <a:solidFill>
              <a:srgbClr val="12344A"/>
            </a:solidFill>
            <a:prstDash val="solid"/>
          </a:ln>
        </p:spPr>
      </p:sp>
      <p:sp>
        <p:nvSpPr>
          <p:cNvPr id="3" name="Text 1"/>
          <p:cNvSpPr/>
          <p:nvPr/>
        </p:nvSpPr>
        <p:spPr>
          <a:xfrm>
            <a:off x="411480" y="118872"/>
            <a:ext cx="5369694" cy="219456"/>
          </a:xfrm>
          <a:prstGeom prst="rect">
            <a:avLst/>
          </a:prstGeom>
          <a:noFill/>
          <a:ln/>
        </p:spPr>
        <p:txBody>
          <a:bodyPr wrap="square" rtlCol="0" anchor="ctr"/>
          <a:lstStyle/>
          <a:p>
            <a:pPr marL="0" indent="0">
              <a:buNone/>
            </a:pPr>
            <a:r>
              <a:rPr lang="en-US" sz="2400" b="1" dirty="0" err="1">
                <a:solidFill>
                  <a:srgbClr val="FFFFFF"/>
                </a:solidFill>
                <a:latin typeface="Arial" panose="020B0604020202020204" pitchFamily="34" charset="0"/>
                <a:ea typeface="Aptos Display" pitchFamily="34" charset="-122"/>
                <a:cs typeface="Arial" panose="020B0604020202020204" pitchFamily="34" charset="0"/>
              </a:rPr>
              <a:t>Organisational</a:t>
            </a:r>
            <a:r>
              <a:rPr lang="en-US" sz="2400" b="1" dirty="0">
                <a:solidFill>
                  <a:srgbClr val="FFFFFF"/>
                </a:solidFill>
                <a:latin typeface="Arial" panose="020B0604020202020204" pitchFamily="34" charset="0"/>
                <a:ea typeface="Aptos Display" pitchFamily="34" charset="-122"/>
                <a:cs typeface="Arial" panose="020B0604020202020204" pitchFamily="34" charset="0"/>
              </a:rPr>
              <a:t> Structure and Chart</a:t>
            </a:r>
            <a:endParaRPr lang="en-US" sz="2400" dirty="0">
              <a:latin typeface="Arial" panose="020B0604020202020204" pitchFamily="34" charset="0"/>
              <a:cs typeface="Arial" panose="020B0604020202020204" pitchFamily="34" charset="0"/>
            </a:endParaRPr>
          </a:p>
        </p:txBody>
      </p:sp>
      <p:sp>
        <p:nvSpPr>
          <p:cNvPr id="5" name="Shape 3"/>
          <p:cNvSpPr/>
          <p:nvPr/>
        </p:nvSpPr>
        <p:spPr>
          <a:xfrm>
            <a:off x="502920" y="676656"/>
            <a:ext cx="11155680" cy="0"/>
          </a:xfrm>
          <a:prstGeom prst="line">
            <a:avLst/>
          </a:prstGeom>
          <a:noFill/>
          <a:ln w="12700">
            <a:solidFill>
              <a:srgbClr val="C89B3C"/>
            </a:solidFill>
            <a:prstDash val="solid"/>
          </a:ln>
        </p:spPr>
      </p:sp>
      <p:sp>
        <p:nvSpPr>
          <p:cNvPr id="18" name="TextBox 17">
            <a:extLst>
              <a:ext uri="{FF2B5EF4-FFF2-40B4-BE49-F238E27FC236}">
                <a16:creationId xmlns:a16="http://schemas.microsoft.com/office/drawing/2014/main" id="{B2233B7A-04BA-7BEC-4786-36F6FA3B0053}"/>
              </a:ext>
            </a:extLst>
          </p:cNvPr>
          <p:cNvSpPr txBox="1"/>
          <p:nvPr/>
        </p:nvSpPr>
        <p:spPr>
          <a:xfrm>
            <a:off x="0" y="710242"/>
            <a:ext cx="4578016"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What is Bootstrapping and how does it help</a:t>
            </a:r>
          </a:p>
        </p:txBody>
      </p:sp>
      <p:sp>
        <p:nvSpPr>
          <p:cNvPr id="19" name="Rectangle: Rounded Corners 18">
            <a:extLst>
              <a:ext uri="{FF2B5EF4-FFF2-40B4-BE49-F238E27FC236}">
                <a16:creationId xmlns:a16="http://schemas.microsoft.com/office/drawing/2014/main" id="{CDA1585F-C282-7356-728A-8DFEC6025EDC}"/>
              </a:ext>
            </a:extLst>
          </p:cNvPr>
          <p:cNvSpPr/>
          <p:nvPr/>
        </p:nvSpPr>
        <p:spPr>
          <a:xfrm>
            <a:off x="135957" y="1233237"/>
            <a:ext cx="4640580" cy="2508583"/>
          </a:xfrm>
          <a:prstGeom prst="roundRect">
            <a:avLst/>
          </a:pr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20" name="TextBox 19">
            <a:extLst>
              <a:ext uri="{FF2B5EF4-FFF2-40B4-BE49-F238E27FC236}">
                <a16:creationId xmlns:a16="http://schemas.microsoft.com/office/drawing/2014/main" id="{FE156B58-0CC0-51FC-E386-20C6C11840C4}"/>
              </a:ext>
            </a:extLst>
          </p:cNvPr>
          <p:cNvSpPr txBox="1"/>
          <p:nvPr/>
        </p:nvSpPr>
        <p:spPr>
          <a:xfrm>
            <a:off x="330267" y="1325843"/>
            <a:ext cx="4006515" cy="2308324"/>
          </a:xfrm>
          <a:prstGeom prst="rect">
            <a:avLst/>
          </a:prstGeom>
          <a:noFill/>
        </p:spPr>
        <p:txBody>
          <a:bodyPr wrap="square" rtlCol="0">
            <a:spAutoFit/>
          </a:bodyPr>
          <a:lstStyle/>
          <a:p>
            <a:pPr marL="171450"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Bootstrapping in a start-up means setting up and running the business mainly with the owner’s own money and available resources, instead of depending on external finance (Burns, 2016).</a:t>
            </a:r>
          </a:p>
          <a:p>
            <a:pPr marL="171450" indent="-171450">
              <a:buFont typeface="Arial" panose="020B0604020202020204" pitchFamily="34" charset="0"/>
              <a:buChar char="•"/>
            </a:pPr>
            <a:endParaRPr lang="en-GB" sz="12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It often involves keeping costs low, managing several roles personally, and growing slowly through business income rather than borrowed or invested funds.</a:t>
            </a:r>
          </a:p>
          <a:p>
            <a:pPr marL="171450" indent="-171450">
              <a:buFont typeface="Arial" panose="020B0604020202020204" pitchFamily="34" charset="0"/>
              <a:buChar char="•"/>
            </a:pPr>
            <a:endParaRPr lang="en-GB" sz="12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This method allows the owner to retain greater control of the business, although it can also increase pressure and slow down growth (Burns, 2016).</a:t>
            </a:r>
          </a:p>
        </p:txBody>
      </p:sp>
      <p:sp>
        <p:nvSpPr>
          <p:cNvPr id="21" name="Rectangle: Rounded Corners 20">
            <a:extLst>
              <a:ext uri="{FF2B5EF4-FFF2-40B4-BE49-F238E27FC236}">
                <a16:creationId xmlns:a16="http://schemas.microsoft.com/office/drawing/2014/main" id="{39D545D5-85A6-DDAA-DC4E-282081104457}"/>
              </a:ext>
            </a:extLst>
          </p:cNvPr>
          <p:cNvSpPr/>
          <p:nvPr/>
        </p:nvSpPr>
        <p:spPr>
          <a:xfrm>
            <a:off x="135957" y="3996490"/>
            <a:ext cx="4640580" cy="2508583"/>
          </a:xfrm>
          <a:prstGeom prst="roundRect">
            <a:avLst/>
          </a:pr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22" name="TextBox 21">
            <a:extLst>
              <a:ext uri="{FF2B5EF4-FFF2-40B4-BE49-F238E27FC236}">
                <a16:creationId xmlns:a16="http://schemas.microsoft.com/office/drawing/2014/main" id="{AB76DE2F-05F4-3E74-CB8A-757368B27772}"/>
              </a:ext>
            </a:extLst>
          </p:cNvPr>
          <p:cNvSpPr txBox="1"/>
          <p:nvPr/>
        </p:nvSpPr>
        <p:spPr>
          <a:xfrm>
            <a:off x="330267" y="4096619"/>
            <a:ext cx="4006515" cy="2308324"/>
          </a:xfrm>
          <a:prstGeom prst="rect">
            <a:avLst/>
          </a:prstGeom>
          <a:noFill/>
        </p:spPr>
        <p:txBody>
          <a:bodyPr wrap="square" rtlCol="0">
            <a:spAutoFit/>
          </a:bodyPr>
          <a:lstStyle/>
          <a:p>
            <a:pPr marL="171450" indent="-171450">
              <a:buFont typeface="Arial" panose="020B0604020202020204" pitchFamily="34" charset="0"/>
              <a:buChar char="•"/>
            </a:pPr>
            <a:r>
              <a:rPr lang="en-GB" sz="900" dirty="0">
                <a:latin typeface="Arial" panose="020B0604020202020204" pitchFamily="34" charset="0"/>
                <a:cs typeface="Arial" panose="020B0604020202020204" pitchFamily="34" charset="0"/>
              </a:rPr>
              <a:t>In the early stages, Elegance Imitations Ltd will use a bootstrapping approach, with me taking on several key roles to keep costs low.</a:t>
            </a:r>
          </a:p>
          <a:p>
            <a:pPr marL="171450" indent="-171450">
              <a:buFont typeface="Arial" panose="020B0604020202020204" pitchFamily="34" charset="0"/>
              <a:buChar char="•"/>
            </a:pPr>
            <a:r>
              <a:rPr lang="en-GB" sz="900" dirty="0">
                <a:latin typeface="Arial" panose="020B0604020202020204" pitchFamily="34" charset="0"/>
                <a:cs typeface="Arial" panose="020B0604020202020204" pitchFamily="34" charset="0"/>
              </a:rPr>
              <a:t>I will initially act as Managing Director, Store Manager, and E-commerce and Marketing Co-ordinator.</a:t>
            </a:r>
          </a:p>
          <a:p>
            <a:pPr marL="171450" indent="-171450">
              <a:buFont typeface="Arial" panose="020B0604020202020204" pitchFamily="34" charset="0"/>
              <a:buChar char="•"/>
            </a:pPr>
            <a:r>
              <a:rPr lang="en-GB" sz="900" dirty="0">
                <a:latin typeface="Arial" panose="020B0604020202020204" pitchFamily="34" charset="0"/>
                <a:cs typeface="Arial" panose="020B0604020202020204" pitchFamily="34" charset="0"/>
              </a:rPr>
              <a:t>This means I will handle strategy, suppliers, finance oversight, shop operations, stock control, customer service, website management, and social media promotion.</a:t>
            </a:r>
          </a:p>
          <a:p>
            <a:pPr marL="171450" indent="-171450">
              <a:buFont typeface="Arial" panose="020B0604020202020204" pitchFamily="34" charset="0"/>
              <a:buChar char="•"/>
            </a:pPr>
            <a:r>
              <a:rPr lang="en-GB" sz="900" dirty="0">
                <a:latin typeface="Arial" panose="020B0604020202020204" pitchFamily="34" charset="0"/>
                <a:cs typeface="Arial" panose="020B0604020202020204" pitchFamily="34" charset="0"/>
              </a:rPr>
              <a:t>Taking on these roles at the start will reduce wage costs and help the business run efficiently while sales are still growing.</a:t>
            </a:r>
          </a:p>
          <a:p>
            <a:pPr marL="171450" indent="-171450">
              <a:buFont typeface="Arial" panose="020B0604020202020204" pitchFamily="34" charset="0"/>
              <a:buChar char="•"/>
            </a:pPr>
            <a:r>
              <a:rPr lang="en-GB" sz="900" dirty="0">
                <a:latin typeface="Arial" panose="020B0604020202020204" pitchFamily="34" charset="0"/>
                <a:cs typeface="Arial" panose="020B0604020202020204" pitchFamily="34" charset="0"/>
              </a:rPr>
              <a:t>As the business develops, additional staff can be added to reduce workload and improve efficiency.</a:t>
            </a:r>
          </a:p>
          <a:p>
            <a:pPr marL="171450" indent="-171450">
              <a:buFont typeface="Arial" panose="020B0604020202020204" pitchFamily="34" charset="0"/>
              <a:buChar char="•"/>
            </a:pPr>
            <a:r>
              <a:rPr lang="en-GB" sz="900" dirty="0">
                <a:latin typeface="Arial" panose="020B0604020202020204" pitchFamily="34" charset="0"/>
                <a:cs typeface="Arial" panose="020B0604020202020204" pitchFamily="34" charset="0"/>
              </a:rPr>
              <a:t>For example, part-time Sales and Styling Advisors could support customers in-store, while an outsourced bookkeeper or accountant could manage payroll, tax, and financial records.</a:t>
            </a:r>
          </a:p>
          <a:p>
            <a:pPr marL="171450" indent="-171450">
              <a:buFont typeface="Arial" panose="020B0604020202020204" pitchFamily="34" charset="0"/>
              <a:buChar char="•"/>
            </a:pPr>
            <a:r>
              <a:rPr lang="en-GB" sz="900" dirty="0">
                <a:latin typeface="Arial" panose="020B0604020202020204" pitchFamily="34" charset="0"/>
                <a:cs typeface="Arial" panose="020B0604020202020204" pitchFamily="34" charset="0"/>
              </a:rPr>
              <a:t>This lean structure is suitable for a start-up because it keeps costs under control while covering all essential business activities.</a:t>
            </a:r>
          </a:p>
        </p:txBody>
      </p:sp>
      <p:sp>
        <p:nvSpPr>
          <p:cNvPr id="84" name="Shape 3">
            <a:extLst>
              <a:ext uri="{FF2B5EF4-FFF2-40B4-BE49-F238E27FC236}">
                <a16:creationId xmlns:a16="http://schemas.microsoft.com/office/drawing/2014/main" id="{E9B6BFCA-98AF-E2B7-D162-BF4C9CC05C3C}"/>
              </a:ext>
            </a:extLst>
          </p:cNvPr>
          <p:cNvSpPr/>
          <p:nvPr/>
        </p:nvSpPr>
        <p:spPr>
          <a:xfrm>
            <a:off x="4844624" y="813816"/>
            <a:ext cx="3512018" cy="457200"/>
          </a:xfrm>
          <a:prstGeom prst="rect">
            <a:avLst/>
          </a:prstGeom>
          <a:solidFill>
            <a:srgbClr val="1F6FEB"/>
          </a:solidFill>
          <a:ln w="12700">
            <a:solidFill>
              <a:srgbClr val="1F6FEB"/>
            </a:solidFill>
            <a:prstDash val="solid"/>
          </a:ln>
        </p:spPr>
      </p:sp>
      <p:sp>
        <p:nvSpPr>
          <p:cNvPr id="85" name="Text 4">
            <a:extLst>
              <a:ext uri="{FF2B5EF4-FFF2-40B4-BE49-F238E27FC236}">
                <a16:creationId xmlns:a16="http://schemas.microsoft.com/office/drawing/2014/main" id="{DE893092-89AA-6D24-1E48-651F6842C75E}"/>
              </a:ext>
            </a:extLst>
          </p:cNvPr>
          <p:cNvSpPr/>
          <p:nvPr/>
        </p:nvSpPr>
        <p:spPr>
          <a:xfrm>
            <a:off x="4931252" y="850152"/>
            <a:ext cx="3281722" cy="320040"/>
          </a:xfrm>
          <a:prstGeom prst="rect">
            <a:avLst/>
          </a:prstGeom>
          <a:noFill/>
          <a:ln/>
        </p:spPr>
        <p:txBody>
          <a:bodyPr wrap="square" rtlCol="0" anchor="ctr"/>
          <a:lstStyle/>
          <a:p>
            <a:pPr marL="0" indent="0">
              <a:buNone/>
            </a:pPr>
            <a:r>
              <a:rPr lang="en-US" sz="1600" b="1" dirty="0">
                <a:solidFill>
                  <a:srgbClr val="FFFFFF"/>
                </a:solidFill>
                <a:latin typeface="Calibri" pitchFamily="34" charset="0"/>
                <a:ea typeface="Calibri" pitchFamily="34" charset="-122"/>
                <a:cs typeface="Calibri" pitchFamily="34" charset="-120"/>
              </a:rPr>
              <a:t>Phase 1: Bootstrapped (0–6 months)</a:t>
            </a:r>
            <a:endParaRPr lang="en-US" sz="1600" dirty="0"/>
          </a:p>
        </p:txBody>
      </p:sp>
      <p:sp>
        <p:nvSpPr>
          <p:cNvPr id="86" name="Shape 7">
            <a:extLst>
              <a:ext uri="{FF2B5EF4-FFF2-40B4-BE49-F238E27FC236}">
                <a16:creationId xmlns:a16="http://schemas.microsoft.com/office/drawing/2014/main" id="{061911D1-F25C-911E-40BE-D0BCB1685486}"/>
              </a:ext>
            </a:extLst>
          </p:cNvPr>
          <p:cNvSpPr/>
          <p:nvPr/>
        </p:nvSpPr>
        <p:spPr>
          <a:xfrm>
            <a:off x="4926438" y="1408175"/>
            <a:ext cx="3286536" cy="660673"/>
          </a:xfrm>
          <a:prstGeom prst="rect">
            <a:avLst/>
          </a:prstGeom>
          <a:solidFill>
            <a:srgbClr val="EAF2FF"/>
          </a:solidFill>
          <a:ln w="12700">
            <a:solidFill>
              <a:srgbClr val="1F6FEB"/>
            </a:solidFill>
            <a:prstDash val="solid"/>
          </a:ln>
          <a:effectLst>
            <a:outerShdw blurRad="25400" dist="12700" dir="2700000" algn="bl" rotWithShape="0">
              <a:srgbClr val="000000">
                <a:alpha val="18000"/>
              </a:srgbClr>
            </a:outerShdw>
          </a:effectLst>
        </p:spPr>
      </p:sp>
      <p:sp>
        <p:nvSpPr>
          <p:cNvPr id="87" name="Text 8">
            <a:extLst>
              <a:ext uri="{FF2B5EF4-FFF2-40B4-BE49-F238E27FC236}">
                <a16:creationId xmlns:a16="http://schemas.microsoft.com/office/drawing/2014/main" id="{091C3281-38B4-5403-DA93-55AE5F4F52FA}"/>
              </a:ext>
            </a:extLst>
          </p:cNvPr>
          <p:cNvSpPr/>
          <p:nvPr/>
        </p:nvSpPr>
        <p:spPr>
          <a:xfrm>
            <a:off x="5063598" y="1457009"/>
            <a:ext cx="3089344" cy="502111"/>
          </a:xfrm>
          <a:prstGeom prst="rect">
            <a:avLst/>
          </a:prstGeom>
          <a:noFill/>
          <a:ln/>
        </p:spPr>
        <p:txBody>
          <a:bodyPr wrap="square" rtlCol="0" anchor="ctr"/>
          <a:lstStyle/>
          <a:p>
            <a:pPr marL="0" indent="0" algn="ctr">
              <a:buNone/>
            </a:pPr>
            <a:r>
              <a:rPr lang="en-US" sz="1600" b="1" dirty="0">
                <a:solidFill>
                  <a:srgbClr val="111827"/>
                </a:solidFill>
                <a:latin typeface="Calibri" pitchFamily="34" charset="0"/>
                <a:ea typeface="Calibri" pitchFamily="34" charset="-122"/>
                <a:cs typeface="Calibri" pitchFamily="34" charset="-120"/>
              </a:rPr>
              <a:t>OWNER / DIRECTOR</a:t>
            </a:r>
            <a:endParaRPr lang="en-US" sz="1600" dirty="0"/>
          </a:p>
          <a:p>
            <a:pPr marL="0" indent="0" algn="ctr">
              <a:buNone/>
            </a:pPr>
            <a:r>
              <a:rPr lang="en-US" sz="1600" b="1" dirty="0">
                <a:solidFill>
                  <a:srgbClr val="111827"/>
                </a:solidFill>
                <a:latin typeface="Calibri" pitchFamily="34" charset="0"/>
                <a:ea typeface="Calibri" pitchFamily="34" charset="-122"/>
                <a:cs typeface="Calibri" pitchFamily="34" charset="-120"/>
              </a:rPr>
              <a:t>(Hands-on, multi-role)</a:t>
            </a:r>
            <a:endParaRPr lang="en-US" sz="1600" dirty="0"/>
          </a:p>
        </p:txBody>
      </p:sp>
      <p:sp>
        <p:nvSpPr>
          <p:cNvPr id="88" name="Shape 9">
            <a:extLst>
              <a:ext uri="{FF2B5EF4-FFF2-40B4-BE49-F238E27FC236}">
                <a16:creationId xmlns:a16="http://schemas.microsoft.com/office/drawing/2014/main" id="{7CAAC9E8-8297-852B-6DC8-A6DEA475945F}"/>
              </a:ext>
            </a:extLst>
          </p:cNvPr>
          <p:cNvSpPr/>
          <p:nvPr/>
        </p:nvSpPr>
        <p:spPr>
          <a:xfrm>
            <a:off x="4912133" y="2172914"/>
            <a:ext cx="3345104" cy="970927"/>
          </a:xfrm>
          <a:prstGeom prst="rect">
            <a:avLst/>
          </a:prstGeom>
          <a:solidFill>
            <a:srgbClr val="FFFFFF"/>
          </a:solidFill>
          <a:ln w="12700">
            <a:solidFill>
              <a:srgbClr val="D0D7DE"/>
            </a:solidFill>
            <a:prstDash val="solid"/>
          </a:ln>
          <a:effectLst>
            <a:outerShdw blurRad="25400" dist="12700" dir="2700000" algn="bl" rotWithShape="0">
              <a:srgbClr val="000000">
                <a:alpha val="18000"/>
              </a:srgbClr>
            </a:outerShdw>
          </a:effectLst>
        </p:spPr>
      </p:sp>
      <p:sp>
        <p:nvSpPr>
          <p:cNvPr id="89" name="Text 10">
            <a:extLst>
              <a:ext uri="{FF2B5EF4-FFF2-40B4-BE49-F238E27FC236}">
                <a16:creationId xmlns:a16="http://schemas.microsoft.com/office/drawing/2014/main" id="{59773F18-C2E3-CEC1-507F-3471193CF476}"/>
              </a:ext>
            </a:extLst>
          </p:cNvPr>
          <p:cNvSpPr/>
          <p:nvPr/>
        </p:nvSpPr>
        <p:spPr>
          <a:xfrm>
            <a:off x="5049293" y="2223892"/>
            <a:ext cx="3144398" cy="810222"/>
          </a:xfrm>
          <a:prstGeom prst="rect">
            <a:avLst/>
          </a:prstGeom>
          <a:noFill/>
          <a:ln/>
        </p:spPr>
        <p:txBody>
          <a:bodyPr wrap="square" rtlCol="0" anchor="ctr"/>
          <a:lstStyle/>
          <a:p>
            <a:pPr marL="148590" indent="-148590" algn="l">
              <a:buSzPct val="100000"/>
              <a:buChar char="•"/>
            </a:pPr>
            <a:r>
              <a:rPr lang="en-US" sz="1300" dirty="0">
                <a:solidFill>
                  <a:srgbClr val="111827"/>
                </a:solidFill>
                <a:latin typeface="Calibri" pitchFamily="34" charset="0"/>
                <a:ea typeface="Calibri" pitchFamily="34" charset="-122"/>
                <a:cs typeface="Calibri" pitchFamily="34" charset="-120"/>
              </a:rPr>
              <a:t>Managing Director (strategy &amp; finance)</a:t>
            </a:r>
            <a:endParaRPr lang="en-US" sz="1300" dirty="0"/>
          </a:p>
          <a:p>
            <a:pPr marL="148590" indent="-148590" algn="l">
              <a:buSzPct val="100000"/>
              <a:buChar char="•"/>
            </a:pPr>
            <a:r>
              <a:rPr lang="en-US" sz="1300" dirty="0">
                <a:solidFill>
                  <a:srgbClr val="111827"/>
                </a:solidFill>
                <a:latin typeface="Calibri" pitchFamily="34" charset="0"/>
                <a:ea typeface="Calibri" pitchFamily="34" charset="-122"/>
                <a:cs typeface="Calibri" pitchFamily="34" charset="-120"/>
              </a:rPr>
              <a:t>Store Manager (daily operations)</a:t>
            </a:r>
            <a:endParaRPr lang="en-US" sz="1300" dirty="0"/>
          </a:p>
          <a:p>
            <a:pPr marL="148590" indent="-148590" algn="l">
              <a:buSzPct val="100000"/>
              <a:buChar char="•"/>
            </a:pPr>
            <a:r>
              <a:rPr lang="en-US" sz="1300" dirty="0">
                <a:solidFill>
                  <a:srgbClr val="111827"/>
                </a:solidFill>
                <a:latin typeface="Calibri" pitchFamily="34" charset="0"/>
                <a:ea typeface="Calibri" pitchFamily="34" charset="-122"/>
                <a:cs typeface="Calibri" pitchFamily="34" charset="-120"/>
              </a:rPr>
              <a:t>E-commerce &amp; Marketing (website + socials)</a:t>
            </a:r>
            <a:endParaRPr lang="en-US" sz="1300" dirty="0"/>
          </a:p>
        </p:txBody>
      </p:sp>
      <p:sp>
        <p:nvSpPr>
          <p:cNvPr id="90" name="Shape 15">
            <a:extLst>
              <a:ext uri="{FF2B5EF4-FFF2-40B4-BE49-F238E27FC236}">
                <a16:creationId xmlns:a16="http://schemas.microsoft.com/office/drawing/2014/main" id="{C57BC99A-1797-D593-364C-3DA5A6C8A5E9}"/>
              </a:ext>
            </a:extLst>
          </p:cNvPr>
          <p:cNvSpPr/>
          <p:nvPr/>
        </p:nvSpPr>
        <p:spPr>
          <a:xfrm>
            <a:off x="6584685" y="2080879"/>
            <a:ext cx="711" cy="100441"/>
          </a:xfrm>
          <a:prstGeom prst="line">
            <a:avLst/>
          </a:prstGeom>
          <a:noFill/>
          <a:ln w="25400">
            <a:solidFill>
              <a:srgbClr val="D0D7DE"/>
            </a:solidFill>
            <a:prstDash val="solid"/>
            <a:headEnd type="none"/>
            <a:tailEnd type="triangle"/>
          </a:ln>
        </p:spPr>
      </p:sp>
      <p:sp>
        <p:nvSpPr>
          <p:cNvPr id="101" name="Shape 11">
            <a:extLst>
              <a:ext uri="{FF2B5EF4-FFF2-40B4-BE49-F238E27FC236}">
                <a16:creationId xmlns:a16="http://schemas.microsoft.com/office/drawing/2014/main" id="{79B484CB-8EAC-3F8E-431E-7ADC521E7309}"/>
              </a:ext>
            </a:extLst>
          </p:cNvPr>
          <p:cNvSpPr/>
          <p:nvPr/>
        </p:nvSpPr>
        <p:spPr>
          <a:xfrm>
            <a:off x="4844624" y="3371238"/>
            <a:ext cx="1514065" cy="777240"/>
          </a:xfrm>
          <a:prstGeom prst="rect">
            <a:avLst/>
          </a:prstGeom>
          <a:solidFill>
            <a:srgbClr val="FFFFFF"/>
          </a:solidFill>
          <a:ln w="12700">
            <a:solidFill>
              <a:srgbClr val="D0D7DE"/>
            </a:solidFill>
            <a:prstDash val="solid"/>
          </a:ln>
          <a:effectLst>
            <a:outerShdw blurRad="25400" dist="12700" dir="2700000" algn="bl" rotWithShape="0">
              <a:srgbClr val="000000">
                <a:alpha val="18000"/>
              </a:srgbClr>
            </a:outerShdw>
          </a:effectLst>
        </p:spPr>
      </p:sp>
      <p:sp>
        <p:nvSpPr>
          <p:cNvPr id="102" name="Text 12">
            <a:extLst>
              <a:ext uri="{FF2B5EF4-FFF2-40B4-BE49-F238E27FC236}">
                <a16:creationId xmlns:a16="http://schemas.microsoft.com/office/drawing/2014/main" id="{5D984770-ECD3-30BB-8C3A-DAF950F18D3D}"/>
              </a:ext>
            </a:extLst>
          </p:cNvPr>
          <p:cNvSpPr/>
          <p:nvPr/>
        </p:nvSpPr>
        <p:spPr>
          <a:xfrm>
            <a:off x="4737544" y="3438706"/>
            <a:ext cx="1737392" cy="557784"/>
          </a:xfrm>
          <a:prstGeom prst="rect">
            <a:avLst/>
          </a:prstGeom>
          <a:noFill/>
          <a:ln/>
        </p:spPr>
        <p:txBody>
          <a:bodyPr wrap="square" rtlCol="0" anchor="ctr"/>
          <a:lstStyle/>
          <a:p>
            <a:pPr marL="0" indent="0" algn="ctr">
              <a:buNone/>
            </a:pPr>
            <a:r>
              <a:rPr lang="en-US" sz="1200" dirty="0">
                <a:solidFill>
                  <a:srgbClr val="111827"/>
                </a:solidFill>
                <a:latin typeface="Calibri" pitchFamily="34" charset="0"/>
                <a:ea typeface="Calibri" pitchFamily="34" charset="-122"/>
                <a:cs typeface="Calibri" pitchFamily="34" charset="-120"/>
              </a:rPr>
              <a:t>Outsourced Accountant/Bookkeeper</a:t>
            </a:r>
            <a:endParaRPr lang="en-US" sz="1200" dirty="0"/>
          </a:p>
          <a:p>
            <a:pPr marL="0" indent="0" algn="ctr">
              <a:buNone/>
            </a:pPr>
            <a:r>
              <a:rPr lang="en-US" sz="1200" dirty="0">
                <a:solidFill>
                  <a:srgbClr val="111827"/>
                </a:solidFill>
                <a:latin typeface="Calibri" pitchFamily="34" charset="0"/>
                <a:ea typeface="Calibri" pitchFamily="34" charset="-122"/>
                <a:cs typeface="Calibri" pitchFamily="34" charset="-120"/>
              </a:rPr>
              <a:t>(monthly/quarterly)</a:t>
            </a:r>
            <a:endParaRPr lang="en-US" sz="1200" dirty="0"/>
          </a:p>
        </p:txBody>
      </p:sp>
      <p:sp>
        <p:nvSpPr>
          <p:cNvPr id="103" name="Shape 13">
            <a:extLst>
              <a:ext uri="{FF2B5EF4-FFF2-40B4-BE49-F238E27FC236}">
                <a16:creationId xmlns:a16="http://schemas.microsoft.com/office/drawing/2014/main" id="{2DB61192-D2A1-A751-B535-5AB32C3856C6}"/>
              </a:ext>
            </a:extLst>
          </p:cNvPr>
          <p:cNvSpPr/>
          <p:nvPr/>
        </p:nvSpPr>
        <p:spPr>
          <a:xfrm>
            <a:off x="6751792" y="3371238"/>
            <a:ext cx="1514065" cy="777240"/>
          </a:xfrm>
          <a:prstGeom prst="rect">
            <a:avLst/>
          </a:prstGeom>
          <a:solidFill>
            <a:srgbClr val="FFFFFF"/>
          </a:solidFill>
          <a:ln w="12700">
            <a:solidFill>
              <a:srgbClr val="D0D7DE"/>
            </a:solidFill>
            <a:prstDash val="solid"/>
          </a:ln>
          <a:effectLst>
            <a:outerShdw blurRad="25400" dist="12700" dir="2700000" algn="bl" rotWithShape="0">
              <a:srgbClr val="000000">
                <a:alpha val="18000"/>
              </a:srgbClr>
            </a:outerShdw>
          </a:effectLst>
        </p:spPr>
      </p:sp>
      <p:sp>
        <p:nvSpPr>
          <p:cNvPr id="104" name="Text 14">
            <a:extLst>
              <a:ext uri="{FF2B5EF4-FFF2-40B4-BE49-F238E27FC236}">
                <a16:creationId xmlns:a16="http://schemas.microsoft.com/office/drawing/2014/main" id="{3793C23D-A7F0-A252-E1C6-238AC990341A}"/>
              </a:ext>
            </a:extLst>
          </p:cNvPr>
          <p:cNvSpPr/>
          <p:nvPr/>
        </p:nvSpPr>
        <p:spPr>
          <a:xfrm>
            <a:off x="6722556" y="3480966"/>
            <a:ext cx="1490418" cy="557784"/>
          </a:xfrm>
          <a:prstGeom prst="rect">
            <a:avLst/>
          </a:prstGeom>
          <a:noFill/>
          <a:ln/>
        </p:spPr>
        <p:txBody>
          <a:bodyPr wrap="square" rtlCol="0" anchor="ctr"/>
          <a:lstStyle/>
          <a:p>
            <a:pPr marL="0" indent="0" algn="l">
              <a:buNone/>
            </a:pPr>
            <a:r>
              <a:rPr lang="en-US" sz="1100" dirty="0">
                <a:solidFill>
                  <a:srgbClr val="111827"/>
                </a:solidFill>
                <a:latin typeface="Calibri" pitchFamily="34" charset="0"/>
                <a:ea typeface="Calibri" pitchFamily="34" charset="-122"/>
                <a:cs typeface="Calibri" pitchFamily="34" charset="-120"/>
              </a:rPr>
              <a:t>Freelance Support (as needed)</a:t>
            </a:r>
            <a:endParaRPr lang="en-US" sz="1100" dirty="0"/>
          </a:p>
          <a:p>
            <a:pPr marL="0" indent="0" algn="l">
              <a:buNone/>
            </a:pPr>
            <a:r>
              <a:rPr lang="en-US" sz="1100" dirty="0">
                <a:solidFill>
                  <a:srgbClr val="111827"/>
                </a:solidFill>
                <a:latin typeface="Calibri" pitchFamily="34" charset="0"/>
                <a:ea typeface="Calibri" pitchFamily="34" charset="-122"/>
                <a:cs typeface="Calibri" pitchFamily="34" charset="-120"/>
              </a:rPr>
              <a:t>• Product photography</a:t>
            </a:r>
            <a:endParaRPr lang="en-US" sz="1100" dirty="0"/>
          </a:p>
          <a:p>
            <a:pPr marL="0" indent="0" algn="l">
              <a:buNone/>
            </a:pPr>
            <a:r>
              <a:rPr lang="en-US" sz="1100" dirty="0">
                <a:solidFill>
                  <a:srgbClr val="111827"/>
                </a:solidFill>
                <a:latin typeface="Calibri" pitchFamily="34" charset="0"/>
                <a:ea typeface="Calibri" pitchFamily="34" charset="-122"/>
                <a:cs typeface="Calibri" pitchFamily="34" charset="-120"/>
              </a:rPr>
              <a:t>• Paid ads setup</a:t>
            </a:r>
            <a:endParaRPr lang="en-US" sz="1100" dirty="0"/>
          </a:p>
        </p:txBody>
      </p:sp>
      <p:sp>
        <p:nvSpPr>
          <p:cNvPr id="105" name="Shape 16">
            <a:extLst>
              <a:ext uri="{FF2B5EF4-FFF2-40B4-BE49-F238E27FC236}">
                <a16:creationId xmlns:a16="http://schemas.microsoft.com/office/drawing/2014/main" id="{28C0BCEE-9621-60D1-CEED-5907F0DC64A7}"/>
              </a:ext>
            </a:extLst>
          </p:cNvPr>
          <p:cNvSpPr/>
          <p:nvPr/>
        </p:nvSpPr>
        <p:spPr>
          <a:xfrm>
            <a:off x="5305236" y="3142638"/>
            <a:ext cx="914" cy="228600"/>
          </a:xfrm>
          <a:prstGeom prst="line">
            <a:avLst/>
          </a:prstGeom>
          <a:noFill/>
          <a:ln w="25400">
            <a:solidFill>
              <a:srgbClr val="D0D7DE"/>
            </a:solidFill>
            <a:prstDash val="solid"/>
            <a:headEnd type="none"/>
            <a:tailEnd type="triangle"/>
          </a:ln>
        </p:spPr>
      </p:sp>
      <p:sp>
        <p:nvSpPr>
          <p:cNvPr id="106" name="Shape 17">
            <a:extLst>
              <a:ext uri="{FF2B5EF4-FFF2-40B4-BE49-F238E27FC236}">
                <a16:creationId xmlns:a16="http://schemas.microsoft.com/office/drawing/2014/main" id="{EFA516F5-EA3A-3469-A4BF-FE37C6470EB5}"/>
              </a:ext>
            </a:extLst>
          </p:cNvPr>
          <p:cNvSpPr/>
          <p:nvPr/>
        </p:nvSpPr>
        <p:spPr>
          <a:xfrm>
            <a:off x="7682676" y="3142638"/>
            <a:ext cx="914" cy="228600"/>
          </a:xfrm>
          <a:prstGeom prst="line">
            <a:avLst/>
          </a:prstGeom>
          <a:noFill/>
          <a:ln w="25400">
            <a:solidFill>
              <a:srgbClr val="D0D7DE"/>
            </a:solidFill>
            <a:prstDash val="solid"/>
            <a:headEnd type="none"/>
            <a:tailEnd type="triangle"/>
          </a:ln>
        </p:spPr>
      </p:sp>
      <p:sp>
        <p:nvSpPr>
          <p:cNvPr id="108" name="Shape 5">
            <a:extLst>
              <a:ext uri="{FF2B5EF4-FFF2-40B4-BE49-F238E27FC236}">
                <a16:creationId xmlns:a16="http://schemas.microsoft.com/office/drawing/2014/main" id="{A479E04D-02D8-5C52-1864-C19372580232}"/>
              </a:ext>
            </a:extLst>
          </p:cNvPr>
          <p:cNvSpPr/>
          <p:nvPr/>
        </p:nvSpPr>
        <p:spPr>
          <a:xfrm>
            <a:off x="8443270" y="813815"/>
            <a:ext cx="3696593" cy="457197"/>
          </a:xfrm>
          <a:prstGeom prst="rect">
            <a:avLst/>
          </a:prstGeom>
          <a:solidFill>
            <a:srgbClr val="0F766E"/>
          </a:solidFill>
          <a:ln w="12700">
            <a:solidFill>
              <a:srgbClr val="0F766E"/>
            </a:solidFill>
            <a:prstDash val="solid"/>
          </a:ln>
        </p:spPr>
      </p:sp>
      <p:sp>
        <p:nvSpPr>
          <p:cNvPr id="109" name="Text 6">
            <a:extLst>
              <a:ext uri="{FF2B5EF4-FFF2-40B4-BE49-F238E27FC236}">
                <a16:creationId xmlns:a16="http://schemas.microsoft.com/office/drawing/2014/main" id="{98C3631C-0FE1-019C-BCAC-52A4123B31A4}"/>
              </a:ext>
            </a:extLst>
          </p:cNvPr>
          <p:cNvSpPr/>
          <p:nvPr/>
        </p:nvSpPr>
        <p:spPr>
          <a:xfrm>
            <a:off x="8626150" y="880012"/>
            <a:ext cx="3439439" cy="320038"/>
          </a:xfrm>
          <a:prstGeom prst="rect">
            <a:avLst/>
          </a:prstGeom>
          <a:noFill/>
          <a:ln/>
        </p:spPr>
        <p:txBody>
          <a:bodyPr wrap="square" rtlCol="0" anchor="ctr"/>
          <a:lstStyle/>
          <a:p>
            <a:pPr marL="0" indent="0">
              <a:buNone/>
            </a:pPr>
            <a:r>
              <a:rPr lang="en-US" sz="1600" b="1" dirty="0">
                <a:solidFill>
                  <a:srgbClr val="FFFFFF"/>
                </a:solidFill>
                <a:latin typeface="Calibri" pitchFamily="34" charset="0"/>
                <a:ea typeface="Calibri" pitchFamily="34" charset="-122"/>
                <a:cs typeface="Calibri" pitchFamily="34" charset="-120"/>
              </a:rPr>
              <a:t>Phase 2: Growth (6–18 months)</a:t>
            </a:r>
            <a:endParaRPr lang="en-US" sz="1600" dirty="0"/>
          </a:p>
        </p:txBody>
      </p:sp>
      <p:sp>
        <p:nvSpPr>
          <p:cNvPr id="110" name="Shape 18">
            <a:extLst>
              <a:ext uri="{FF2B5EF4-FFF2-40B4-BE49-F238E27FC236}">
                <a16:creationId xmlns:a16="http://schemas.microsoft.com/office/drawing/2014/main" id="{9F1C6322-F9F6-924D-C587-4EE79DFA8E12}"/>
              </a:ext>
            </a:extLst>
          </p:cNvPr>
          <p:cNvSpPr/>
          <p:nvPr/>
        </p:nvSpPr>
        <p:spPr>
          <a:xfrm>
            <a:off x="8492640" y="1408170"/>
            <a:ext cx="3512019" cy="660678"/>
          </a:xfrm>
          <a:prstGeom prst="rect">
            <a:avLst/>
          </a:prstGeom>
          <a:solidFill>
            <a:srgbClr val="E6FFFA"/>
          </a:solidFill>
          <a:ln w="12700">
            <a:solidFill>
              <a:srgbClr val="0F766E"/>
            </a:solidFill>
            <a:prstDash val="solid"/>
          </a:ln>
          <a:effectLst>
            <a:outerShdw blurRad="25400" dist="12700" dir="2700000" algn="bl" rotWithShape="0">
              <a:srgbClr val="000000">
                <a:alpha val="18000"/>
              </a:srgbClr>
            </a:outerShdw>
          </a:effectLst>
        </p:spPr>
      </p:sp>
      <p:sp>
        <p:nvSpPr>
          <p:cNvPr id="111" name="Text 19">
            <a:extLst>
              <a:ext uri="{FF2B5EF4-FFF2-40B4-BE49-F238E27FC236}">
                <a16:creationId xmlns:a16="http://schemas.microsoft.com/office/drawing/2014/main" id="{C2EAE230-672A-F0F6-63C2-F53B80F7E601}"/>
              </a:ext>
            </a:extLst>
          </p:cNvPr>
          <p:cNvSpPr/>
          <p:nvPr/>
        </p:nvSpPr>
        <p:spPr>
          <a:xfrm>
            <a:off x="8607084" y="1517898"/>
            <a:ext cx="3294781" cy="493770"/>
          </a:xfrm>
          <a:prstGeom prst="rect">
            <a:avLst/>
          </a:prstGeom>
          <a:noFill/>
          <a:ln/>
        </p:spPr>
        <p:txBody>
          <a:bodyPr wrap="square" rtlCol="0" anchor="ctr"/>
          <a:lstStyle/>
          <a:p>
            <a:pPr marL="0" indent="0" algn="ctr">
              <a:buNone/>
            </a:pPr>
            <a:r>
              <a:rPr lang="en-US" sz="1500" b="1" dirty="0">
                <a:solidFill>
                  <a:srgbClr val="111827"/>
                </a:solidFill>
                <a:latin typeface="Calibri" pitchFamily="34" charset="0"/>
                <a:ea typeface="Calibri" pitchFamily="34" charset="-122"/>
                <a:cs typeface="Calibri" pitchFamily="34" charset="-120"/>
              </a:rPr>
              <a:t>OWNER / MANAGING DIRECTOR</a:t>
            </a:r>
            <a:endParaRPr lang="en-US" sz="1500" dirty="0"/>
          </a:p>
          <a:p>
            <a:pPr marL="0" indent="0" algn="ctr">
              <a:buNone/>
            </a:pPr>
            <a:r>
              <a:rPr lang="en-US" sz="1500" b="1" dirty="0">
                <a:solidFill>
                  <a:srgbClr val="111827"/>
                </a:solidFill>
                <a:latin typeface="Calibri" pitchFamily="34" charset="0"/>
                <a:ea typeface="Calibri" pitchFamily="34" charset="-122"/>
                <a:cs typeface="Calibri" pitchFamily="34" charset="-120"/>
              </a:rPr>
              <a:t>(Strategy, suppliers, finance)</a:t>
            </a:r>
            <a:endParaRPr lang="en-US" sz="1500" dirty="0"/>
          </a:p>
        </p:txBody>
      </p:sp>
      <p:sp>
        <p:nvSpPr>
          <p:cNvPr id="112" name="Shape 28">
            <a:extLst>
              <a:ext uri="{FF2B5EF4-FFF2-40B4-BE49-F238E27FC236}">
                <a16:creationId xmlns:a16="http://schemas.microsoft.com/office/drawing/2014/main" id="{6018AD61-EB71-F971-7E74-DA1933D95780}"/>
              </a:ext>
            </a:extLst>
          </p:cNvPr>
          <p:cNvSpPr/>
          <p:nvPr/>
        </p:nvSpPr>
        <p:spPr>
          <a:xfrm>
            <a:off x="9177042" y="2068848"/>
            <a:ext cx="723" cy="416637"/>
          </a:xfrm>
          <a:prstGeom prst="line">
            <a:avLst/>
          </a:prstGeom>
          <a:noFill/>
          <a:ln w="25400">
            <a:solidFill>
              <a:srgbClr val="D0D7DE"/>
            </a:solidFill>
            <a:prstDash val="solid"/>
            <a:headEnd type="none"/>
            <a:tailEnd type="triangle"/>
          </a:ln>
        </p:spPr>
      </p:sp>
      <p:sp>
        <p:nvSpPr>
          <p:cNvPr id="113" name="Shape 29">
            <a:extLst>
              <a:ext uri="{FF2B5EF4-FFF2-40B4-BE49-F238E27FC236}">
                <a16:creationId xmlns:a16="http://schemas.microsoft.com/office/drawing/2014/main" id="{9E25ECB8-D616-A48B-9609-05BE5C7DA047}"/>
              </a:ext>
            </a:extLst>
          </p:cNvPr>
          <p:cNvSpPr/>
          <p:nvPr/>
        </p:nvSpPr>
        <p:spPr>
          <a:xfrm>
            <a:off x="11508762" y="2080880"/>
            <a:ext cx="723" cy="404606"/>
          </a:xfrm>
          <a:prstGeom prst="line">
            <a:avLst/>
          </a:prstGeom>
          <a:noFill/>
          <a:ln w="25400">
            <a:solidFill>
              <a:srgbClr val="D0D7DE"/>
            </a:solidFill>
            <a:prstDash val="solid"/>
            <a:headEnd type="none"/>
            <a:tailEnd type="triangle"/>
          </a:ln>
        </p:spPr>
      </p:sp>
      <p:sp>
        <p:nvSpPr>
          <p:cNvPr id="114" name="Shape 20">
            <a:extLst>
              <a:ext uri="{FF2B5EF4-FFF2-40B4-BE49-F238E27FC236}">
                <a16:creationId xmlns:a16="http://schemas.microsoft.com/office/drawing/2014/main" id="{37100345-D9F9-931C-CF50-ABD66EC5FBAB}"/>
              </a:ext>
            </a:extLst>
          </p:cNvPr>
          <p:cNvSpPr/>
          <p:nvPr/>
        </p:nvSpPr>
        <p:spPr>
          <a:xfrm>
            <a:off x="8330851" y="2479710"/>
            <a:ext cx="1512621" cy="685800"/>
          </a:xfrm>
          <a:prstGeom prst="rect">
            <a:avLst/>
          </a:prstGeom>
          <a:solidFill>
            <a:srgbClr val="FFFFFF"/>
          </a:solidFill>
          <a:ln w="12700">
            <a:solidFill>
              <a:srgbClr val="D0D7DE"/>
            </a:solidFill>
            <a:prstDash val="solid"/>
          </a:ln>
          <a:effectLst>
            <a:outerShdw blurRad="25400" dist="12700" dir="2700000" algn="bl" rotWithShape="0">
              <a:srgbClr val="000000">
                <a:alpha val="18000"/>
              </a:srgbClr>
            </a:outerShdw>
          </a:effectLst>
        </p:spPr>
      </p:sp>
      <p:sp>
        <p:nvSpPr>
          <p:cNvPr id="115" name="Text 21">
            <a:extLst>
              <a:ext uri="{FF2B5EF4-FFF2-40B4-BE49-F238E27FC236}">
                <a16:creationId xmlns:a16="http://schemas.microsoft.com/office/drawing/2014/main" id="{79E5D766-85D6-F91E-6A88-C3D1470B3C34}"/>
              </a:ext>
            </a:extLst>
          </p:cNvPr>
          <p:cNvSpPr/>
          <p:nvPr/>
        </p:nvSpPr>
        <p:spPr>
          <a:xfrm>
            <a:off x="8446409" y="2589438"/>
            <a:ext cx="1315323" cy="466344"/>
          </a:xfrm>
          <a:prstGeom prst="rect">
            <a:avLst/>
          </a:prstGeom>
          <a:noFill/>
          <a:ln/>
        </p:spPr>
        <p:txBody>
          <a:bodyPr wrap="square" rtlCol="0" anchor="ctr"/>
          <a:lstStyle/>
          <a:p>
            <a:pPr marL="0" indent="0" algn="ctr">
              <a:buNone/>
            </a:pPr>
            <a:r>
              <a:rPr lang="en-US" sz="1300" b="1" dirty="0">
                <a:solidFill>
                  <a:srgbClr val="111827"/>
                </a:solidFill>
                <a:latin typeface="Calibri" pitchFamily="34" charset="0"/>
                <a:ea typeface="Calibri" pitchFamily="34" charset="-122"/>
                <a:cs typeface="Calibri" pitchFamily="34" charset="-120"/>
              </a:rPr>
              <a:t>Store Manager</a:t>
            </a:r>
            <a:endParaRPr lang="en-US" sz="1300" dirty="0"/>
          </a:p>
        </p:txBody>
      </p:sp>
      <p:sp>
        <p:nvSpPr>
          <p:cNvPr id="116" name="Shape 22">
            <a:extLst>
              <a:ext uri="{FF2B5EF4-FFF2-40B4-BE49-F238E27FC236}">
                <a16:creationId xmlns:a16="http://schemas.microsoft.com/office/drawing/2014/main" id="{60354FD5-439D-485F-6347-DFA018B6DDD0}"/>
              </a:ext>
            </a:extLst>
          </p:cNvPr>
          <p:cNvSpPr/>
          <p:nvPr/>
        </p:nvSpPr>
        <p:spPr>
          <a:xfrm>
            <a:off x="10662571" y="2479710"/>
            <a:ext cx="1512621" cy="685800"/>
          </a:xfrm>
          <a:prstGeom prst="rect">
            <a:avLst/>
          </a:prstGeom>
          <a:solidFill>
            <a:srgbClr val="FFFFFF"/>
          </a:solidFill>
          <a:ln w="12700">
            <a:solidFill>
              <a:srgbClr val="D0D7DE"/>
            </a:solidFill>
            <a:prstDash val="solid"/>
          </a:ln>
          <a:effectLst>
            <a:outerShdw blurRad="25400" dist="12700" dir="2700000" algn="bl" rotWithShape="0">
              <a:srgbClr val="000000">
                <a:alpha val="18000"/>
              </a:srgbClr>
            </a:outerShdw>
          </a:effectLst>
        </p:spPr>
      </p:sp>
      <p:sp>
        <p:nvSpPr>
          <p:cNvPr id="117" name="Text 23">
            <a:extLst>
              <a:ext uri="{FF2B5EF4-FFF2-40B4-BE49-F238E27FC236}">
                <a16:creationId xmlns:a16="http://schemas.microsoft.com/office/drawing/2014/main" id="{201533C2-3D2E-9253-E131-37038D520B03}"/>
              </a:ext>
            </a:extLst>
          </p:cNvPr>
          <p:cNvSpPr/>
          <p:nvPr/>
        </p:nvSpPr>
        <p:spPr>
          <a:xfrm>
            <a:off x="10778129" y="2589438"/>
            <a:ext cx="1315323" cy="466344"/>
          </a:xfrm>
          <a:prstGeom prst="rect">
            <a:avLst/>
          </a:prstGeom>
          <a:noFill/>
          <a:ln/>
        </p:spPr>
        <p:txBody>
          <a:bodyPr wrap="square" rtlCol="0" anchor="ctr"/>
          <a:lstStyle/>
          <a:p>
            <a:pPr marL="0" indent="0" algn="ctr">
              <a:buNone/>
            </a:pPr>
            <a:r>
              <a:rPr lang="en-US" sz="1200" b="1" dirty="0">
                <a:solidFill>
                  <a:srgbClr val="111827"/>
                </a:solidFill>
                <a:latin typeface="Calibri" pitchFamily="34" charset="0"/>
                <a:ea typeface="Calibri" pitchFamily="34" charset="-122"/>
                <a:cs typeface="Calibri" pitchFamily="34" charset="-120"/>
              </a:rPr>
              <a:t>E-commerce &amp;</a:t>
            </a:r>
            <a:endParaRPr lang="en-US" sz="1200" dirty="0"/>
          </a:p>
          <a:p>
            <a:pPr marL="0" indent="0" algn="ctr">
              <a:buNone/>
            </a:pPr>
            <a:r>
              <a:rPr lang="en-US" sz="1200" b="1" dirty="0">
                <a:solidFill>
                  <a:srgbClr val="111827"/>
                </a:solidFill>
                <a:latin typeface="Calibri" pitchFamily="34" charset="0"/>
                <a:ea typeface="Calibri" pitchFamily="34" charset="-122"/>
                <a:cs typeface="Calibri" pitchFamily="34" charset="-120"/>
              </a:rPr>
              <a:t>Marketing Co-ordinator</a:t>
            </a:r>
            <a:endParaRPr lang="en-US" sz="1200" dirty="0"/>
          </a:p>
        </p:txBody>
      </p:sp>
      <p:sp>
        <p:nvSpPr>
          <p:cNvPr id="118" name="Shape 24">
            <a:extLst>
              <a:ext uri="{FF2B5EF4-FFF2-40B4-BE49-F238E27FC236}">
                <a16:creationId xmlns:a16="http://schemas.microsoft.com/office/drawing/2014/main" id="{6CC21CE6-C047-C252-2A46-1969975D7ABC}"/>
              </a:ext>
            </a:extLst>
          </p:cNvPr>
          <p:cNvSpPr/>
          <p:nvPr/>
        </p:nvSpPr>
        <p:spPr>
          <a:xfrm>
            <a:off x="8489830" y="3511288"/>
            <a:ext cx="3650033" cy="731520"/>
          </a:xfrm>
          <a:prstGeom prst="rect">
            <a:avLst/>
          </a:prstGeom>
          <a:solidFill>
            <a:srgbClr val="FFFFFF"/>
          </a:solidFill>
          <a:ln w="12700">
            <a:solidFill>
              <a:srgbClr val="D0D7DE"/>
            </a:solidFill>
            <a:prstDash val="solid"/>
          </a:ln>
          <a:effectLst>
            <a:outerShdw blurRad="25400" dist="12700" dir="2700000" algn="bl" rotWithShape="0">
              <a:srgbClr val="000000">
                <a:alpha val="18000"/>
              </a:srgbClr>
            </a:outerShdw>
          </a:effectLst>
        </p:spPr>
      </p:sp>
      <p:sp>
        <p:nvSpPr>
          <p:cNvPr id="119" name="Text 25">
            <a:extLst>
              <a:ext uri="{FF2B5EF4-FFF2-40B4-BE49-F238E27FC236}">
                <a16:creationId xmlns:a16="http://schemas.microsoft.com/office/drawing/2014/main" id="{FAE7E924-EB88-AEA7-128E-C6AD83E8A1F5}"/>
              </a:ext>
            </a:extLst>
          </p:cNvPr>
          <p:cNvSpPr/>
          <p:nvPr/>
        </p:nvSpPr>
        <p:spPr>
          <a:xfrm>
            <a:off x="8607741" y="3621016"/>
            <a:ext cx="3424258" cy="512064"/>
          </a:xfrm>
          <a:prstGeom prst="rect">
            <a:avLst/>
          </a:prstGeom>
          <a:noFill/>
          <a:ln/>
        </p:spPr>
        <p:txBody>
          <a:bodyPr wrap="square" rtlCol="0" anchor="ctr"/>
          <a:lstStyle/>
          <a:p>
            <a:pPr marL="0" indent="0" algn="ctr">
              <a:buNone/>
            </a:pPr>
            <a:r>
              <a:rPr lang="en-US" sz="1200" b="1" dirty="0">
                <a:solidFill>
                  <a:srgbClr val="111827"/>
                </a:solidFill>
                <a:latin typeface="Calibri" pitchFamily="34" charset="0"/>
                <a:ea typeface="Calibri" pitchFamily="34" charset="-122"/>
                <a:cs typeface="Calibri" pitchFamily="34" charset="-120"/>
              </a:rPr>
              <a:t>Sales &amp; Styling Advisors</a:t>
            </a:r>
            <a:endParaRPr lang="en-US" sz="1200" dirty="0"/>
          </a:p>
          <a:p>
            <a:pPr marL="0" indent="0" algn="ctr">
              <a:buNone/>
            </a:pPr>
            <a:r>
              <a:rPr lang="en-US" sz="1200" b="1" dirty="0">
                <a:solidFill>
                  <a:srgbClr val="111827"/>
                </a:solidFill>
                <a:latin typeface="Calibri" pitchFamily="34" charset="0"/>
                <a:ea typeface="Calibri" pitchFamily="34" charset="-122"/>
                <a:cs typeface="Calibri" pitchFamily="34" charset="-120"/>
              </a:rPr>
              <a:t>(2 × part-time)</a:t>
            </a:r>
            <a:endParaRPr lang="en-US" sz="1200" dirty="0"/>
          </a:p>
        </p:txBody>
      </p:sp>
      <p:sp>
        <p:nvSpPr>
          <p:cNvPr id="120" name="Shape 30">
            <a:extLst>
              <a:ext uri="{FF2B5EF4-FFF2-40B4-BE49-F238E27FC236}">
                <a16:creationId xmlns:a16="http://schemas.microsoft.com/office/drawing/2014/main" id="{0E0C60E0-7181-F0CA-7E27-9BED09B7190F}"/>
              </a:ext>
            </a:extLst>
          </p:cNvPr>
          <p:cNvSpPr/>
          <p:nvPr/>
        </p:nvSpPr>
        <p:spPr>
          <a:xfrm flipH="1">
            <a:off x="9312011" y="3145528"/>
            <a:ext cx="0" cy="365760"/>
          </a:xfrm>
          <a:prstGeom prst="line">
            <a:avLst/>
          </a:prstGeom>
          <a:noFill/>
          <a:ln w="25400">
            <a:solidFill>
              <a:srgbClr val="D0D7DE"/>
            </a:solidFill>
            <a:prstDash val="solid"/>
            <a:headEnd type="none"/>
            <a:tailEnd type="triangle"/>
          </a:ln>
        </p:spPr>
      </p:sp>
      <p:sp>
        <p:nvSpPr>
          <p:cNvPr id="121" name="Shape 31">
            <a:extLst>
              <a:ext uri="{FF2B5EF4-FFF2-40B4-BE49-F238E27FC236}">
                <a16:creationId xmlns:a16="http://schemas.microsoft.com/office/drawing/2014/main" id="{3D6068FC-8DF6-F34C-35D4-DC0ABE79BE1C}"/>
              </a:ext>
            </a:extLst>
          </p:cNvPr>
          <p:cNvSpPr/>
          <p:nvPr/>
        </p:nvSpPr>
        <p:spPr>
          <a:xfrm>
            <a:off x="10917111" y="3163832"/>
            <a:ext cx="0" cy="347456"/>
          </a:xfrm>
          <a:prstGeom prst="line">
            <a:avLst/>
          </a:prstGeom>
          <a:noFill/>
          <a:ln w="25400">
            <a:solidFill>
              <a:srgbClr val="D0D7DE"/>
            </a:solidFill>
            <a:prstDash val="solid"/>
            <a:headEnd type="none"/>
            <a:tailEnd type="triangle"/>
          </a:ln>
        </p:spPr>
      </p:sp>
      <p:sp>
        <p:nvSpPr>
          <p:cNvPr id="122" name="Shape 32">
            <a:extLst>
              <a:ext uri="{FF2B5EF4-FFF2-40B4-BE49-F238E27FC236}">
                <a16:creationId xmlns:a16="http://schemas.microsoft.com/office/drawing/2014/main" id="{B1B4C894-B757-8A7D-3476-F0D7134AE673}"/>
              </a:ext>
            </a:extLst>
          </p:cNvPr>
          <p:cNvSpPr/>
          <p:nvPr/>
        </p:nvSpPr>
        <p:spPr>
          <a:xfrm>
            <a:off x="10396130" y="4242808"/>
            <a:ext cx="752" cy="320040"/>
          </a:xfrm>
          <a:prstGeom prst="line">
            <a:avLst/>
          </a:prstGeom>
          <a:noFill/>
          <a:ln w="25400">
            <a:solidFill>
              <a:srgbClr val="D0D7DE"/>
            </a:solidFill>
            <a:prstDash val="solid"/>
            <a:headEnd type="none"/>
            <a:tailEnd type="triangle"/>
          </a:ln>
        </p:spPr>
      </p:sp>
      <p:sp>
        <p:nvSpPr>
          <p:cNvPr id="123" name="Shape 26">
            <a:extLst>
              <a:ext uri="{FF2B5EF4-FFF2-40B4-BE49-F238E27FC236}">
                <a16:creationId xmlns:a16="http://schemas.microsoft.com/office/drawing/2014/main" id="{8394AF05-DA92-B634-0FD7-96323E4C44E5}"/>
              </a:ext>
            </a:extLst>
          </p:cNvPr>
          <p:cNvSpPr/>
          <p:nvPr/>
        </p:nvSpPr>
        <p:spPr>
          <a:xfrm>
            <a:off x="8879305" y="4562848"/>
            <a:ext cx="3022560" cy="685800"/>
          </a:xfrm>
          <a:prstGeom prst="rect">
            <a:avLst/>
          </a:prstGeom>
          <a:solidFill>
            <a:srgbClr val="FFFFFF"/>
          </a:solidFill>
          <a:ln w="12700">
            <a:solidFill>
              <a:srgbClr val="D0D7DE"/>
            </a:solidFill>
            <a:prstDash val="solid"/>
          </a:ln>
          <a:effectLst>
            <a:outerShdw blurRad="25400" dist="12700" dir="2700000" algn="bl" rotWithShape="0">
              <a:srgbClr val="000000">
                <a:alpha val="18000"/>
              </a:srgbClr>
            </a:outerShdw>
          </a:effectLst>
        </p:spPr>
      </p:sp>
      <p:sp>
        <p:nvSpPr>
          <p:cNvPr id="124" name="Text 27">
            <a:extLst>
              <a:ext uri="{FF2B5EF4-FFF2-40B4-BE49-F238E27FC236}">
                <a16:creationId xmlns:a16="http://schemas.microsoft.com/office/drawing/2014/main" id="{51DA7994-1839-FCAB-9BB1-B6EF5B3CE9BC}"/>
              </a:ext>
            </a:extLst>
          </p:cNvPr>
          <p:cNvSpPr/>
          <p:nvPr/>
        </p:nvSpPr>
        <p:spPr>
          <a:xfrm>
            <a:off x="8929107" y="4672576"/>
            <a:ext cx="2835598" cy="466344"/>
          </a:xfrm>
          <a:prstGeom prst="rect">
            <a:avLst/>
          </a:prstGeom>
          <a:noFill/>
          <a:ln/>
        </p:spPr>
        <p:txBody>
          <a:bodyPr wrap="square" rtlCol="0" anchor="ctr"/>
          <a:lstStyle/>
          <a:p>
            <a:pPr marL="0" indent="0" algn="ctr">
              <a:buNone/>
            </a:pPr>
            <a:r>
              <a:rPr lang="en-US" sz="1200" dirty="0">
                <a:solidFill>
                  <a:srgbClr val="111827"/>
                </a:solidFill>
                <a:latin typeface="Calibri" pitchFamily="34" charset="0"/>
                <a:ea typeface="Calibri" pitchFamily="34" charset="-122"/>
                <a:cs typeface="Calibri" pitchFamily="34" charset="-120"/>
              </a:rPr>
              <a:t>Outsourced Accountant/Bookkeeper</a:t>
            </a:r>
            <a:endParaRPr lang="en-US" sz="1200" dirty="0"/>
          </a:p>
          <a:p>
            <a:pPr marL="0" indent="0" algn="ctr">
              <a:buNone/>
            </a:pPr>
            <a:r>
              <a:rPr lang="en-US" sz="1200" dirty="0">
                <a:solidFill>
                  <a:srgbClr val="111827"/>
                </a:solidFill>
                <a:latin typeface="Calibri" pitchFamily="34" charset="0"/>
                <a:ea typeface="Calibri" pitchFamily="34" charset="-122"/>
                <a:cs typeface="Calibri" pitchFamily="34" charset="-120"/>
              </a:rPr>
              <a:t>(ongoing)</a:t>
            </a:r>
            <a:endParaRPr lang="en-US" sz="1200" dirty="0"/>
          </a:p>
        </p:txBody>
      </p:sp>
    </p:spTree>
    <p:extLst>
      <p:ext uri="{BB962C8B-B14F-4D97-AF65-F5344CB8AC3E}">
        <p14:creationId xmlns:p14="http://schemas.microsoft.com/office/powerpoint/2010/main" val="12331294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18"/>
                                        </p:tgtEl>
                                        <p:attrNameLst>
                                          <p:attrName>style.visibility</p:attrName>
                                        </p:attrNameLst>
                                      </p:cBhvr>
                                      <p:to>
                                        <p:strVal val="visible"/>
                                      </p:to>
                                    </p:set>
                                    <p:animEffect transition="in" filter="barn(inVertical)">
                                      <p:cBhvr>
                                        <p:cTn id="10" dur="500"/>
                                        <p:tgtEl>
                                          <p:spTgt spid="18"/>
                                        </p:tgtEl>
                                      </p:cBhvr>
                                    </p:animEffect>
                                  </p:childTnLst>
                                </p:cTn>
                              </p:par>
                              <p:par>
                                <p:cTn id="11" presetID="16" presetClass="entr" presetSubtype="21" fill="hold" grpId="0" nodeType="withEffect">
                                  <p:stCondLst>
                                    <p:cond delay="0"/>
                                  </p:stCondLst>
                                  <p:childTnLst>
                                    <p:set>
                                      <p:cBhvr>
                                        <p:cTn id="12" dur="1" fill="hold">
                                          <p:stCondLst>
                                            <p:cond delay="0"/>
                                          </p:stCondLst>
                                        </p:cTn>
                                        <p:tgtEl>
                                          <p:spTgt spid="19"/>
                                        </p:tgtEl>
                                        <p:attrNameLst>
                                          <p:attrName>style.visibility</p:attrName>
                                        </p:attrNameLst>
                                      </p:cBhvr>
                                      <p:to>
                                        <p:strVal val="visible"/>
                                      </p:to>
                                    </p:set>
                                    <p:animEffect transition="in" filter="barn(inVertical)">
                                      <p:cBhvr>
                                        <p:cTn id="13" dur="500"/>
                                        <p:tgtEl>
                                          <p:spTgt spid="19"/>
                                        </p:tgtEl>
                                      </p:cBhvr>
                                    </p:animEffect>
                                  </p:childTnLst>
                                </p:cTn>
                              </p:par>
                              <p:par>
                                <p:cTn id="14" presetID="16" presetClass="entr" presetSubtype="21" fill="hold" grpId="0" nodeType="withEffect">
                                  <p:stCondLst>
                                    <p:cond delay="0"/>
                                  </p:stCondLst>
                                  <p:childTnLst>
                                    <p:set>
                                      <p:cBhvr>
                                        <p:cTn id="15" dur="1" fill="hold">
                                          <p:stCondLst>
                                            <p:cond delay="0"/>
                                          </p:stCondLst>
                                        </p:cTn>
                                        <p:tgtEl>
                                          <p:spTgt spid="20"/>
                                        </p:tgtEl>
                                        <p:attrNameLst>
                                          <p:attrName>style.visibility</p:attrName>
                                        </p:attrNameLst>
                                      </p:cBhvr>
                                      <p:to>
                                        <p:strVal val="visible"/>
                                      </p:to>
                                    </p:set>
                                    <p:animEffect transition="in" filter="barn(inVertical)">
                                      <p:cBhvr>
                                        <p:cTn id="16" dur="500"/>
                                        <p:tgtEl>
                                          <p:spTgt spid="20"/>
                                        </p:tgtEl>
                                      </p:cBhvr>
                                    </p:animEffect>
                                  </p:childTnLst>
                                </p:cTn>
                              </p:par>
                              <p:par>
                                <p:cTn id="17" presetID="16" presetClass="entr" presetSubtype="21" fill="hold" grpId="0" nodeType="withEffect">
                                  <p:stCondLst>
                                    <p:cond delay="0"/>
                                  </p:stCondLst>
                                  <p:childTnLst>
                                    <p:set>
                                      <p:cBhvr>
                                        <p:cTn id="18" dur="1" fill="hold">
                                          <p:stCondLst>
                                            <p:cond delay="0"/>
                                          </p:stCondLst>
                                        </p:cTn>
                                        <p:tgtEl>
                                          <p:spTgt spid="22"/>
                                        </p:tgtEl>
                                        <p:attrNameLst>
                                          <p:attrName>style.visibility</p:attrName>
                                        </p:attrNameLst>
                                      </p:cBhvr>
                                      <p:to>
                                        <p:strVal val="visible"/>
                                      </p:to>
                                    </p:set>
                                    <p:animEffect transition="in" filter="barn(inVertical)">
                                      <p:cBhvr>
                                        <p:cTn id="19" dur="500"/>
                                        <p:tgtEl>
                                          <p:spTgt spid="22"/>
                                        </p:tgtEl>
                                      </p:cBhvr>
                                    </p:animEffect>
                                  </p:childTnLst>
                                </p:cTn>
                              </p:par>
                              <p:par>
                                <p:cTn id="20" presetID="16" presetClass="entr" presetSubtype="21" fill="hold" grpId="0" nodeType="withEffect">
                                  <p:stCondLst>
                                    <p:cond delay="0"/>
                                  </p:stCondLst>
                                  <p:childTnLst>
                                    <p:set>
                                      <p:cBhvr>
                                        <p:cTn id="21" dur="1" fill="hold">
                                          <p:stCondLst>
                                            <p:cond delay="0"/>
                                          </p:stCondLst>
                                        </p:cTn>
                                        <p:tgtEl>
                                          <p:spTgt spid="21"/>
                                        </p:tgtEl>
                                        <p:attrNameLst>
                                          <p:attrName>style.visibility</p:attrName>
                                        </p:attrNameLst>
                                      </p:cBhvr>
                                      <p:to>
                                        <p:strVal val="visible"/>
                                      </p:to>
                                    </p:set>
                                    <p:animEffect transition="in" filter="barn(inVertical)">
                                      <p:cBhvr>
                                        <p:cTn id="22" dur="500"/>
                                        <p:tgtEl>
                                          <p:spTgt spid="21"/>
                                        </p:tgtEl>
                                      </p:cBhvr>
                                    </p:animEffect>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nodeType="clickEffect">
                                  <p:stCondLst>
                                    <p:cond delay="0"/>
                                  </p:stCondLst>
                                  <p:childTnLst>
                                    <p:set>
                                      <p:cBhvr>
                                        <p:cTn id="26" dur="1" fill="hold">
                                          <p:stCondLst>
                                            <p:cond delay="0"/>
                                          </p:stCondLst>
                                        </p:cTn>
                                        <p:tgtEl>
                                          <p:spTgt spid="84"/>
                                        </p:tgtEl>
                                        <p:attrNameLst>
                                          <p:attrName>style.visibility</p:attrName>
                                        </p:attrNameLst>
                                      </p:cBhvr>
                                      <p:to>
                                        <p:strVal val="visible"/>
                                      </p:to>
                                    </p:set>
                                    <p:animEffect transition="in" filter="fade">
                                      <p:cBhvr>
                                        <p:cTn id="27" dur="1000"/>
                                        <p:tgtEl>
                                          <p:spTgt spid="84"/>
                                        </p:tgtEl>
                                      </p:cBhvr>
                                    </p:animEffect>
                                    <p:anim calcmode="lin" valueType="num">
                                      <p:cBhvr>
                                        <p:cTn id="28" dur="1000" fill="hold"/>
                                        <p:tgtEl>
                                          <p:spTgt spid="84"/>
                                        </p:tgtEl>
                                        <p:attrNameLst>
                                          <p:attrName>ppt_x</p:attrName>
                                        </p:attrNameLst>
                                      </p:cBhvr>
                                      <p:tavLst>
                                        <p:tav tm="0">
                                          <p:val>
                                            <p:strVal val="#ppt_x"/>
                                          </p:val>
                                        </p:tav>
                                        <p:tav tm="100000">
                                          <p:val>
                                            <p:strVal val="#ppt_x"/>
                                          </p:val>
                                        </p:tav>
                                      </p:tavLst>
                                    </p:anim>
                                    <p:anim calcmode="lin" valueType="num">
                                      <p:cBhvr>
                                        <p:cTn id="29" dur="1000" fill="hold"/>
                                        <p:tgtEl>
                                          <p:spTgt spid="84"/>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85"/>
                                        </p:tgtEl>
                                        <p:attrNameLst>
                                          <p:attrName>style.visibility</p:attrName>
                                        </p:attrNameLst>
                                      </p:cBhvr>
                                      <p:to>
                                        <p:strVal val="visible"/>
                                      </p:to>
                                    </p:set>
                                    <p:animEffect transition="in" filter="fade">
                                      <p:cBhvr>
                                        <p:cTn id="32" dur="1000"/>
                                        <p:tgtEl>
                                          <p:spTgt spid="85"/>
                                        </p:tgtEl>
                                      </p:cBhvr>
                                    </p:animEffect>
                                    <p:anim calcmode="lin" valueType="num">
                                      <p:cBhvr>
                                        <p:cTn id="33" dur="1000" fill="hold"/>
                                        <p:tgtEl>
                                          <p:spTgt spid="85"/>
                                        </p:tgtEl>
                                        <p:attrNameLst>
                                          <p:attrName>ppt_x</p:attrName>
                                        </p:attrNameLst>
                                      </p:cBhvr>
                                      <p:tavLst>
                                        <p:tav tm="0">
                                          <p:val>
                                            <p:strVal val="#ppt_x"/>
                                          </p:val>
                                        </p:tav>
                                        <p:tav tm="100000">
                                          <p:val>
                                            <p:strVal val="#ppt_x"/>
                                          </p:val>
                                        </p:tav>
                                      </p:tavLst>
                                    </p:anim>
                                    <p:anim calcmode="lin" valueType="num">
                                      <p:cBhvr>
                                        <p:cTn id="34" dur="1000" fill="hold"/>
                                        <p:tgtEl>
                                          <p:spTgt spid="85"/>
                                        </p:tgtEl>
                                        <p:attrNameLst>
                                          <p:attrName>ppt_y</p:attrName>
                                        </p:attrNameLst>
                                      </p:cBhvr>
                                      <p:tavLst>
                                        <p:tav tm="0">
                                          <p:val>
                                            <p:strVal val="#ppt_y+.1"/>
                                          </p:val>
                                        </p:tav>
                                        <p:tav tm="100000">
                                          <p:val>
                                            <p:strVal val="#ppt_y"/>
                                          </p:val>
                                        </p:tav>
                                      </p:tavLst>
                                    </p:anim>
                                  </p:childTnLst>
                                </p:cTn>
                              </p:par>
                              <p:par>
                                <p:cTn id="35" presetID="42" presetClass="entr" presetSubtype="0" fill="hold" nodeType="withEffect">
                                  <p:stCondLst>
                                    <p:cond delay="0"/>
                                  </p:stCondLst>
                                  <p:childTnLst>
                                    <p:set>
                                      <p:cBhvr>
                                        <p:cTn id="36" dur="1" fill="hold">
                                          <p:stCondLst>
                                            <p:cond delay="0"/>
                                          </p:stCondLst>
                                        </p:cTn>
                                        <p:tgtEl>
                                          <p:spTgt spid="108"/>
                                        </p:tgtEl>
                                        <p:attrNameLst>
                                          <p:attrName>style.visibility</p:attrName>
                                        </p:attrNameLst>
                                      </p:cBhvr>
                                      <p:to>
                                        <p:strVal val="visible"/>
                                      </p:to>
                                    </p:set>
                                    <p:animEffect transition="in" filter="fade">
                                      <p:cBhvr>
                                        <p:cTn id="37" dur="1000"/>
                                        <p:tgtEl>
                                          <p:spTgt spid="108"/>
                                        </p:tgtEl>
                                      </p:cBhvr>
                                    </p:animEffect>
                                    <p:anim calcmode="lin" valueType="num">
                                      <p:cBhvr>
                                        <p:cTn id="38" dur="1000" fill="hold"/>
                                        <p:tgtEl>
                                          <p:spTgt spid="108"/>
                                        </p:tgtEl>
                                        <p:attrNameLst>
                                          <p:attrName>ppt_x</p:attrName>
                                        </p:attrNameLst>
                                      </p:cBhvr>
                                      <p:tavLst>
                                        <p:tav tm="0">
                                          <p:val>
                                            <p:strVal val="#ppt_x"/>
                                          </p:val>
                                        </p:tav>
                                        <p:tav tm="100000">
                                          <p:val>
                                            <p:strVal val="#ppt_x"/>
                                          </p:val>
                                        </p:tav>
                                      </p:tavLst>
                                    </p:anim>
                                    <p:anim calcmode="lin" valueType="num">
                                      <p:cBhvr>
                                        <p:cTn id="39" dur="1000" fill="hold"/>
                                        <p:tgtEl>
                                          <p:spTgt spid="108"/>
                                        </p:tgtEl>
                                        <p:attrNameLst>
                                          <p:attrName>ppt_y</p:attrName>
                                        </p:attrNameLst>
                                      </p:cBhvr>
                                      <p:tavLst>
                                        <p:tav tm="0">
                                          <p:val>
                                            <p:strVal val="#ppt_y+.1"/>
                                          </p:val>
                                        </p:tav>
                                        <p:tav tm="100000">
                                          <p:val>
                                            <p:strVal val="#ppt_y"/>
                                          </p:val>
                                        </p:tav>
                                      </p:tavLst>
                                    </p:anim>
                                  </p:childTnLst>
                                </p:cTn>
                              </p:par>
                              <p:par>
                                <p:cTn id="40" presetID="42" presetClass="entr" presetSubtype="0" fill="hold" grpId="0" nodeType="withEffect">
                                  <p:stCondLst>
                                    <p:cond delay="0"/>
                                  </p:stCondLst>
                                  <p:childTnLst>
                                    <p:set>
                                      <p:cBhvr>
                                        <p:cTn id="41" dur="1" fill="hold">
                                          <p:stCondLst>
                                            <p:cond delay="0"/>
                                          </p:stCondLst>
                                        </p:cTn>
                                        <p:tgtEl>
                                          <p:spTgt spid="109"/>
                                        </p:tgtEl>
                                        <p:attrNameLst>
                                          <p:attrName>style.visibility</p:attrName>
                                        </p:attrNameLst>
                                      </p:cBhvr>
                                      <p:to>
                                        <p:strVal val="visible"/>
                                      </p:to>
                                    </p:set>
                                    <p:animEffect transition="in" filter="fade">
                                      <p:cBhvr>
                                        <p:cTn id="42" dur="1000"/>
                                        <p:tgtEl>
                                          <p:spTgt spid="109"/>
                                        </p:tgtEl>
                                      </p:cBhvr>
                                    </p:animEffect>
                                    <p:anim calcmode="lin" valueType="num">
                                      <p:cBhvr>
                                        <p:cTn id="43" dur="1000" fill="hold"/>
                                        <p:tgtEl>
                                          <p:spTgt spid="109"/>
                                        </p:tgtEl>
                                        <p:attrNameLst>
                                          <p:attrName>ppt_x</p:attrName>
                                        </p:attrNameLst>
                                      </p:cBhvr>
                                      <p:tavLst>
                                        <p:tav tm="0">
                                          <p:val>
                                            <p:strVal val="#ppt_x"/>
                                          </p:val>
                                        </p:tav>
                                        <p:tav tm="100000">
                                          <p:val>
                                            <p:strVal val="#ppt_x"/>
                                          </p:val>
                                        </p:tav>
                                      </p:tavLst>
                                    </p:anim>
                                    <p:anim calcmode="lin" valueType="num">
                                      <p:cBhvr>
                                        <p:cTn id="44" dur="1000" fill="hold"/>
                                        <p:tgtEl>
                                          <p:spTgt spid="109"/>
                                        </p:tgtEl>
                                        <p:attrNameLst>
                                          <p:attrName>ppt_y</p:attrName>
                                        </p:attrNameLst>
                                      </p:cBhvr>
                                      <p:tavLst>
                                        <p:tav tm="0">
                                          <p:val>
                                            <p:strVal val="#ppt_y+.1"/>
                                          </p:val>
                                        </p:tav>
                                        <p:tav tm="100000">
                                          <p:val>
                                            <p:strVal val="#ppt_y"/>
                                          </p:val>
                                        </p:tav>
                                      </p:tavLst>
                                    </p:anim>
                                  </p:childTnLst>
                                </p:cTn>
                              </p:par>
                              <p:par>
                                <p:cTn id="45" presetID="42" presetClass="entr" presetSubtype="0" fill="hold" nodeType="withEffect">
                                  <p:stCondLst>
                                    <p:cond delay="0"/>
                                  </p:stCondLst>
                                  <p:childTnLst>
                                    <p:set>
                                      <p:cBhvr>
                                        <p:cTn id="46" dur="1" fill="hold">
                                          <p:stCondLst>
                                            <p:cond delay="0"/>
                                          </p:stCondLst>
                                        </p:cTn>
                                        <p:tgtEl>
                                          <p:spTgt spid="90"/>
                                        </p:tgtEl>
                                        <p:attrNameLst>
                                          <p:attrName>style.visibility</p:attrName>
                                        </p:attrNameLst>
                                      </p:cBhvr>
                                      <p:to>
                                        <p:strVal val="visible"/>
                                      </p:to>
                                    </p:set>
                                    <p:animEffect transition="in" filter="fade">
                                      <p:cBhvr>
                                        <p:cTn id="47" dur="1000"/>
                                        <p:tgtEl>
                                          <p:spTgt spid="90"/>
                                        </p:tgtEl>
                                      </p:cBhvr>
                                    </p:animEffect>
                                    <p:anim calcmode="lin" valueType="num">
                                      <p:cBhvr>
                                        <p:cTn id="48" dur="1000" fill="hold"/>
                                        <p:tgtEl>
                                          <p:spTgt spid="90"/>
                                        </p:tgtEl>
                                        <p:attrNameLst>
                                          <p:attrName>ppt_x</p:attrName>
                                        </p:attrNameLst>
                                      </p:cBhvr>
                                      <p:tavLst>
                                        <p:tav tm="0">
                                          <p:val>
                                            <p:strVal val="#ppt_x"/>
                                          </p:val>
                                        </p:tav>
                                        <p:tav tm="100000">
                                          <p:val>
                                            <p:strVal val="#ppt_x"/>
                                          </p:val>
                                        </p:tav>
                                      </p:tavLst>
                                    </p:anim>
                                    <p:anim calcmode="lin" valueType="num">
                                      <p:cBhvr>
                                        <p:cTn id="49" dur="1000" fill="hold"/>
                                        <p:tgtEl>
                                          <p:spTgt spid="90"/>
                                        </p:tgtEl>
                                        <p:attrNameLst>
                                          <p:attrName>ppt_y</p:attrName>
                                        </p:attrNameLst>
                                      </p:cBhvr>
                                      <p:tavLst>
                                        <p:tav tm="0">
                                          <p:val>
                                            <p:strVal val="#ppt_y+.1"/>
                                          </p:val>
                                        </p:tav>
                                        <p:tav tm="100000">
                                          <p:val>
                                            <p:strVal val="#ppt_y"/>
                                          </p:val>
                                        </p:tav>
                                      </p:tavLst>
                                    </p:anim>
                                  </p:childTnLst>
                                </p:cTn>
                              </p:par>
                              <p:par>
                                <p:cTn id="50" presetID="42" presetClass="entr" presetSubtype="0" fill="hold" nodeType="withEffect">
                                  <p:stCondLst>
                                    <p:cond delay="0"/>
                                  </p:stCondLst>
                                  <p:childTnLst>
                                    <p:set>
                                      <p:cBhvr>
                                        <p:cTn id="51" dur="1" fill="hold">
                                          <p:stCondLst>
                                            <p:cond delay="0"/>
                                          </p:stCondLst>
                                        </p:cTn>
                                        <p:tgtEl>
                                          <p:spTgt spid="112"/>
                                        </p:tgtEl>
                                        <p:attrNameLst>
                                          <p:attrName>style.visibility</p:attrName>
                                        </p:attrNameLst>
                                      </p:cBhvr>
                                      <p:to>
                                        <p:strVal val="visible"/>
                                      </p:to>
                                    </p:set>
                                    <p:animEffect transition="in" filter="fade">
                                      <p:cBhvr>
                                        <p:cTn id="52" dur="1000"/>
                                        <p:tgtEl>
                                          <p:spTgt spid="112"/>
                                        </p:tgtEl>
                                      </p:cBhvr>
                                    </p:animEffect>
                                    <p:anim calcmode="lin" valueType="num">
                                      <p:cBhvr>
                                        <p:cTn id="53" dur="1000" fill="hold"/>
                                        <p:tgtEl>
                                          <p:spTgt spid="112"/>
                                        </p:tgtEl>
                                        <p:attrNameLst>
                                          <p:attrName>ppt_x</p:attrName>
                                        </p:attrNameLst>
                                      </p:cBhvr>
                                      <p:tavLst>
                                        <p:tav tm="0">
                                          <p:val>
                                            <p:strVal val="#ppt_x"/>
                                          </p:val>
                                        </p:tav>
                                        <p:tav tm="100000">
                                          <p:val>
                                            <p:strVal val="#ppt_x"/>
                                          </p:val>
                                        </p:tav>
                                      </p:tavLst>
                                    </p:anim>
                                    <p:anim calcmode="lin" valueType="num">
                                      <p:cBhvr>
                                        <p:cTn id="54" dur="1000" fill="hold"/>
                                        <p:tgtEl>
                                          <p:spTgt spid="112"/>
                                        </p:tgtEl>
                                        <p:attrNameLst>
                                          <p:attrName>ppt_y</p:attrName>
                                        </p:attrNameLst>
                                      </p:cBhvr>
                                      <p:tavLst>
                                        <p:tav tm="0">
                                          <p:val>
                                            <p:strVal val="#ppt_y+.1"/>
                                          </p:val>
                                        </p:tav>
                                        <p:tav tm="100000">
                                          <p:val>
                                            <p:strVal val="#ppt_y"/>
                                          </p:val>
                                        </p:tav>
                                      </p:tavLst>
                                    </p:anim>
                                  </p:childTnLst>
                                </p:cTn>
                              </p:par>
                              <p:par>
                                <p:cTn id="55" presetID="42" presetClass="entr" presetSubtype="0" fill="hold" nodeType="withEffect">
                                  <p:stCondLst>
                                    <p:cond delay="0"/>
                                  </p:stCondLst>
                                  <p:childTnLst>
                                    <p:set>
                                      <p:cBhvr>
                                        <p:cTn id="56" dur="1" fill="hold">
                                          <p:stCondLst>
                                            <p:cond delay="0"/>
                                          </p:stCondLst>
                                        </p:cTn>
                                        <p:tgtEl>
                                          <p:spTgt spid="113"/>
                                        </p:tgtEl>
                                        <p:attrNameLst>
                                          <p:attrName>style.visibility</p:attrName>
                                        </p:attrNameLst>
                                      </p:cBhvr>
                                      <p:to>
                                        <p:strVal val="visible"/>
                                      </p:to>
                                    </p:set>
                                    <p:animEffect transition="in" filter="fade">
                                      <p:cBhvr>
                                        <p:cTn id="57" dur="1000"/>
                                        <p:tgtEl>
                                          <p:spTgt spid="113"/>
                                        </p:tgtEl>
                                      </p:cBhvr>
                                    </p:animEffect>
                                    <p:anim calcmode="lin" valueType="num">
                                      <p:cBhvr>
                                        <p:cTn id="58" dur="1000" fill="hold"/>
                                        <p:tgtEl>
                                          <p:spTgt spid="113"/>
                                        </p:tgtEl>
                                        <p:attrNameLst>
                                          <p:attrName>ppt_x</p:attrName>
                                        </p:attrNameLst>
                                      </p:cBhvr>
                                      <p:tavLst>
                                        <p:tav tm="0">
                                          <p:val>
                                            <p:strVal val="#ppt_x"/>
                                          </p:val>
                                        </p:tav>
                                        <p:tav tm="100000">
                                          <p:val>
                                            <p:strVal val="#ppt_x"/>
                                          </p:val>
                                        </p:tav>
                                      </p:tavLst>
                                    </p:anim>
                                    <p:anim calcmode="lin" valueType="num">
                                      <p:cBhvr>
                                        <p:cTn id="59" dur="1000" fill="hold"/>
                                        <p:tgtEl>
                                          <p:spTgt spid="113"/>
                                        </p:tgtEl>
                                        <p:attrNameLst>
                                          <p:attrName>ppt_y</p:attrName>
                                        </p:attrNameLst>
                                      </p:cBhvr>
                                      <p:tavLst>
                                        <p:tav tm="0">
                                          <p:val>
                                            <p:strVal val="#ppt_y+.1"/>
                                          </p:val>
                                        </p:tav>
                                        <p:tav tm="100000">
                                          <p:val>
                                            <p:strVal val="#ppt_y"/>
                                          </p:val>
                                        </p:tav>
                                      </p:tavLst>
                                    </p:anim>
                                  </p:childTnLst>
                                </p:cTn>
                              </p:par>
                              <p:par>
                                <p:cTn id="60" presetID="42" presetClass="entr" presetSubtype="0" fill="hold" nodeType="withEffect">
                                  <p:stCondLst>
                                    <p:cond delay="0"/>
                                  </p:stCondLst>
                                  <p:childTnLst>
                                    <p:set>
                                      <p:cBhvr>
                                        <p:cTn id="61" dur="1" fill="hold">
                                          <p:stCondLst>
                                            <p:cond delay="0"/>
                                          </p:stCondLst>
                                        </p:cTn>
                                        <p:tgtEl>
                                          <p:spTgt spid="105"/>
                                        </p:tgtEl>
                                        <p:attrNameLst>
                                          <p:attrName>style.visibility</p:attrName>
                                        </p:attrNameLst>
                                      </p:cBhvr>
                                      <p:to>
                                        <p:strVal val="visible"/>
                                      </p:to>
                                    </p:set>
                                    <p:animEffect transition="in" filter="fade">
                                      <p:cBhvr>
                                        <p:cTn id="62" dur="1000"/>
                                        <p:tgtEl>
                                          <p:spTgt spid="105"/>
                                        </p:tgtEl>
                                      </p:cBhvr>
                                    </p:animEffect>
                                    <p:anim calcmode="lin" valueType="num">
                                      <p:cBhvr>
                                        <p:cTn id="63" dur="1000" fill="hold"/>
                                        <p:tgtEl>
                                          <p:spTgt spid="105"/>
                                        </p:tgtEl>
                                        <p:attrNameLst>
                                          <p:attrName>ppt_x</p:attrName>
                                        </p:attrNameLst>
                                      </p:cBhvr>
                                      <p:tavLst>
                                        <p:tav tm="0">
                                          <p:val>
                                            <p:strVal val="#ppt_x"/>
                                          </p:val>
                                        </p:tav>
                                        <p:tav tm="100000">
                                          <p:val>
                                            <p:strVal val="#ppt_x"/>
                                          </p:val>
                                        </p:tav>
                                      </p:tavLst>
                                    </p:anim>
                                    <p:anim calcmode="lin" valueType="num">
                                      <p:cBhvr>
                                        <p:cTn id="64" dur="1000" fill="hold"/>
                                        <p:tgtEl>
                                          <p:spTgt spid="105"/>
                                        </p:tgtEl>
                                        <p:attrNameLst>
                                          <p:attrName>ppt_y</p:attrName>
                                        </p:attrNameLst>
                                      </p:cBhvr>
                                      <p:tavLst>
                                        <p:tav tm="0">
                                          <p:val>
                                            <p:strVal val="#ppt_y+.1"/>
                                          </p:val>
                                        </p:tav>
                                        <p:tav tm="100000">
                                          <p:val>
                                            <p:strVal val="#ppt_y"/>
                                          </p:val>
                                        </p:tav>
                                      </p:tavLst>
                                    </p:anim>
                                  </p:childTnLst>
                                </p:cTn>
                              </p:par>
                              <p:par>
                                <p:cTn id="65" presetID="42" presetClass="entr" presetSubtype="0" fill="hold" nodeType="withEffect">
                                  <p:stCondLst>
                                    <p:cond delay="0"/>
                                  </p:stCondLst>
                                  <p:childTnLst>
                                    <p:set>
                                      <p:cBhvr>
                                        <p:cTn id="66" dur="1" fill="hold">
                                          <p:stCondLst>
                                            <p:cond delay="0"/>
                                          </p:stCondLst>
                                        </p:cTn>
                                        <p:tgtEl>
                                          <p:spTgt spid="106"/>
                                        </p:tgtEl>
                                        <p:attrNameLst>
                                          <p:attrName>style.visibility</p:attrName>
                                        </p:attrNameLst>
                                      </p:cBhvr>
                                      <p:to>
                                        <p:strVal val="visible"/>
                                      </p:to>
                                    </p:set>
                                    <p:animEffect transition="in" filter="fade">
                                      <p:cBhvr>
                                        <p:cTn id="67" dur="1000"/>
                                        <p:tgtEl>
                                          <p:spTgt spid="106"/>
                                        </p:tgtEl>
                                      </p:cBhvr>
                                    </p:animEffect>
                                    <p:anim calcmode="lin" valueType="num">
                                      <p:cBhvr>
                                        <p:cTn id="68" dur="1000" fill="hold"/>
                                        <p:tgtEl>
                                          <p:spTgt spid="106"/>
                                        </p:tgtEl>
                                        <p:attrNameLst>
                                          <p:attrName>ppt_x</p:attrName>
                                        </p:attrNameLst>
                                      </p:cBhvr>
                                      <p:tavLst>
                                        <p:tav tm="0">
                                          <p:val>
                                            <p:strVal val="#ppt_x"/>
                                          </p:val>
                                        </p:tav>
                                        <p:tav tm="100000">
                                          <p:val>
                                            <p:strVal val="#ppt_x"/>
                                          </p:val>
                                        </p:tav>
                                      </p:tavLst>
                                    </p:anim>
                                    <p:anim calcmode="lin" valueType="num">
                                      <p:cBhvr>
                                        <p:cTn id="69" dur="1000" fill="hold"/>
                                        <p:tgtEl>
                                          <p:spTgt spid="106"/>
                                        </p:tgtEl>
                                        <p:attrNameLst>
                                          <p:attrName>ppt_y</p:attrName>
                                        </p:attrNameLst>
                                      </p:cBhvr>
                                      <p:tavLst>
                                        <p:tav tm="0">
                                          <p:val>
                                            <p:strVal val="#ppt_y+.1"/>
                                          </p:val>
                                        </p:tav>
                                        <p:tav tm="100000">
                                          <p:val>
                                            <p:strVal val="#ppt_y"/>
                                          </p:val>
                                        </p:tav>
                                      </p:tavLst>
                                    </p:anim>
                                  </p:childTnLst>
                                </p:cTn>
                              </p:par>
                              <p:par>
                                <p:cTn id="70" presetID="42" presetClass="entr" presetSubtype="0" fill="hold" nodeType="withEffect">
                                  <p:stCondLst>
                                    <p:cond delay="0"/>
                                  </p:stCondLst>
                                  <p:childTnLst>
                                    <p:set>
                                      <p:cBhvr>
                                        <p:cTn id="71" dur="1" fill="hold">
                                          <p:stCondLst>
                                            <p:cond delay="0"/>
                                          </p:stCondLst>
                                        </p:cTn>
                                        <p:tgtEl>
                                          <p:spTgt spid="120"/>
                                        </p:tgtEl>
                                        <p:attrNameLst>
                                          <p:attrName>style.visibility</p:attrName>
                                        </p:attrNameLst>
                                      </p:cBhvr>
                                      <p:to>
                                        <p:strVal val="visible"/>
                                      </p:to>
                                    </p:set>
                                    <p:animEffect transition="in" filter="fade">
                                      <p:cBhvr>
                                        <p:cTn id="72" dur="1000"/>
                                        <p:tgtEl>
                                          <p:spTgt spid="120"/>
                                        </p:tgtEl>
                                      </p:cBhvr>
                                    </p:animEffect>
                                    <p:anim calcmode="lin" valueType="num">
                                      <p:cBhvr>
                                        <p:cTn id="73" dur="1000" fill="hold"/>
                                        <p:tgtEl>
                                          <p:spTgt spid="120"/>
                                        </p:tgtEl>
                                        <p:attrNameLst>
                                          <p:attrName>ppt_x</p:attrName>
                                        </p:attrNameLst>
                                      </p:cBhvr>
                                      <p:tavLst>
                                        <p:tav tm="0">
                                          <p:val>
                                            <p:strVal val="#ppt_x"/>
                                          </p:val>
                                        </p:tav>
                                        <p:tav tm="100000">
                                          <p:val>
                                            <p:strVal val="#ppt_x"/>
                                          </p:val>
                                        </p:tav>
                                      </p:tavLst>
                                    </p:anim>
                                    <p:anim calcmode="lin" valueType="num">
                                      <p:cBhvr>
                                        <p:cTn id="74" dur="1000" fill="hold"/>
                                        <p:tgtEl>
                                          <p:spTgt spid="120"/>
                                        </p:tgtEl>
                                        <p:attrNameLst>
                                          <p:attrName>ppt_y</p:attrName>
                                        </p:attrNameLst>
                                      </p:cBhvr>
                                      <p:tavLst>
                                        <p:tav tm="0">
                                          <p:val>
                                            <p:strVal val="#ppt_y+.1"/>
                                          </p:val>
                                        </p:tav>
                                        <p:tav tm="100000">
                                          <p:val>
                                            <p:strVal val="#ppt_y"/>
                                          </p:val>
                                        </p:tav>
                                      </p:tavLst>
                                    </p:anim>
                                  </p:childTnLst>
                                </p:cTn>
                              </p:par>
                              <p:par>
                                <p:cTn id="75" presetID="42" presetClass="entr" presetSubtype="0" fill="hold" nodeType="withEffect">
                                  <p:stCondLst>
                                    <p:cond delay="0"/>
                                  </p:stCondLst>
                                  <p:childTnLst>
                                    <p:set>
                                      <p:cBhvr>
                                        <p:cTn id="76" dur="1" fill="hold">
                                          <p:stCondLst>
                                            <p:cond delay="0"/>
                                          </p:stCondLst>
                                        </p:cTn>
                                        <p:tgtEl>
                                          <p:spTgt spid="121"/>
                                        </p:tgtEl>
                                        <p:attrNameLst>
                                          <p:attrName>style.visibility</p:attrName>
                                        </p:attrNameLst>
                                      </p:cBhvr>
                                      <p:to>
                                        <p:strVal val="visible"/>
                                      </p:to>
                                    </p:set>
                                    <p:animEffect transition="in" filter="fade">
                                      <p:cBhvr>
                                        <p:cTn id="77" dur="1000"/>
                                        <p:tgtEl>
                                          <p:spTgt spid="121"/>
                                        </p:tgtEl>
                                      </p:cBhvr>
                                    </p:animEffect>
                                    <p:anim calcmode="lin" valueType="num">
                                      <p:cBhvr>
                                        <p:cTn id="78" dur="1000" fill="hold"/>
                                        <p:tgtEl>
                                          <p:spTgt spid="121"/>
                                        </p:tgtEl>
                                        <p:attrNameLst>
                                          <p:attrName>ppt_x</p:attrName>
                                        </p:attrNameLst>
                                      </p:cBhvr>
                                      <p:tavLst>
                                        <p:tav tm="0">
                                          <p:val>
                                            <p:strVal val="#ppt_x"/>
                                          </p:val>
                                        </p:tav>
                                        <p:tav tm="100000">
                                          <p:val>
                                            <p:strVal val="#ppt_x"/>
                                          </p:val>
                                        </p:tav>
                                      </p:tavLst>
                                    </p:anim>
                                    <p:anim calcmode="lin" valueType="num">
                                      <p:cBhvr>
                                        <p:cTn id="79" dur="1000" fill="hold"/>
                                        <p:tgtEl>
                                          <p:spTgt spid="121"/>
                                        </p:tgtEl>
                                        <p:attrNameLst>
                                          <p:attrName>ppt_y</p:attrName>
                                        </p:attrNameLst>
                                      </p:cBhvr>
                                      <p:tavLst>
                                        <p:tav tm="0">
                                          <p:val>
                                            <p:strVal val="#ppt_y+.1"/>
                                          </p:val>
                                        </p:tav>
                                        <p:tav tm="100000">
                                          <p:val>
                                            <p:strVal val="#ppt_y"/>
                                          </p:val>
                                        </p:tav>
                                      </p:tavLst>
                                    </p:anim>
                                  </p:childTnLst>
                                </p:cTn>
                              </p:par>
                              <p:par>
                                <p:cTn id="80" presetID="42" presetClass="entr" presetSubtype="0" fill="hold" nodeType="withEffect">
                                  <p:stCondLst>
                                    <p:cond delay="0"/>
                                  </p:stCondLst>
                                  <p:childTnLst>
                                    <p:set>
                                      <p:cBhvr>
                                        <p:cTn id="81" dur="1" fill="hold">
                                          <p:stCondLst>
                                            <p:cond delay="0"/>
                                          </p:stCondLst>
                                        </p:cTn>
                                        <p:tgtEl>
                                          <p:spTgt spid="122"/>
                                        </p:tgtEl>
                                        <p:attrNameLst>
                                          <p:attrName>style.visibility</p:attrName>
                                        </p:attrNameLst>
                                      </p:cBhvr>
                                      <p:to>
                                        <p:strVal val="visible"/>
                                      </p:to>
                                    </p:set>
                                    <p:animEffect transition="in" filter="fade">
                                      <p:cBhvr>
                                        <p:cTn id="82" dur="1000"/>
                                        <p:tgtEl>
                                          <p:spTgt spid="122"/>
                                        </p:tgtEl>
                                      </p:cBhvr>
                                    </p:animEffect>
                                    <p:anim calcmode="lin" valueType="num">
                                      <p:cBhvr>
                                        <p:cTn id="83" dur="1000" fill="hold"/>
                                        <p:tgtEl>
                                          <p:spTgt spid="122"/>
                                        </p:tgtEl>
                                        <p:attrNameLst>
                                          <p:attrName>ppt_x</p:attrName>
                                        </p:attrNameLst>
                                      </p:cBhvr>
                                      <p:tavLst>
                                        <p:tav tm="0">
                                          <p:val>
                                            <p:strVal val="#ppt_x"/>
                                          </p:val>
                                        </p:tav>
                                        <p:tav tm="100000">
                                          <p:val>
                                            <p:strVal val="#ppt_x"/>
                                          </p:val>
                                        </p:tav>
                                      </p:tavLst>
                                    </p:anim>
                                    <p:anim calcmode="lin" valueType="num">
                                      <p:cBhvr>
                                        <p:cTn id="84" dur="1000" fill="hold"/>
                                        <p:tgtEl>
                                          <p:spTgt spid="122"/>
                                        </p:tgtEl>
                                        <p:attrNameLst>
                                          <p:attrName>ppt_y</p:attrName>
                                        </p:attrNameLst>
                                      </p:cBhvr>
                                      <p:tavLst>
                                        <p:tav tm="0">
                                          <p:val>
                                            <p:strVal val="#ppt_y+.1"/>
                                          </p:val>
                                        </p:tav>
                                        <p:tav tm="100000">
                                          <p:val>
                                            <p:strVal val="#ppt_y"/>
                                          </p:val>
                                        </p:tav>
                                      </p:tavLst>
                                    </p:anim>
                                  </p:childTnLst>
                                </p:cTn>
                              </p:par>
                              <p:par>
                                <p:cTn id="85" presetID="42" presetClass="entr" presetSubtype="0" fill="hold" grpId="0" nodeType="withEffect">
                                  <p:stCondLst>
                                    <p:cond delay="0"/>
                                  </p:stCondLst>
                                  <p:childTnLst>
                                    <p:set>
                                      <p:cBhvr>
                                        <p:cTn id="86" dur="1" fill="hold">
                                          <p:stCondLst>
                                            <p:cond delay="0"/>
                                          </p:stCondLst>
                                        </p:cTn>
                                        <p:tgtEl>
                                          <p:spTgt spid="87"/>
                                        </p:tgtEl>
                                        <p:attrNameLst>
                                          <p:attrName>style.visibility</p:attrName>
                                        </p:attrNameLst>
                                      </p:cBhvr>
                                      <p:to>
                                        <p:strVal val="visible"/>
                                      </p:to>
                                    </p:set>
                                    <p:animEffect transition="in" filter="fade">
                                      <p:cBhvr>
                                        <p:cTn id="87" dur="1000"/>
                                        <p:tgtEl>
                                          <p:spTgt spid="87"/>
                                        </p:tgtEl>
                                      </p:cBhvr>
                                    </p:animEffect>
                                    <p:anim calcmode="lin" valueType="num">
                                      <p:cBhvr>
                                        <p:cTn id="88" dur="1000" fill="hold"/>
                                        <p:tgtEl>
                                          <p:spTgt spid="87"/>
                                        </p:tgtEl>
                                        <p:attrNameLst>
                                          <p:attrName>ppt_x</p:attrName>
                                        </p:attrNameLst>
                                      </p:cBhvr>
                                      <p:tavLst>
                                        <p:tav tm="0">
                                          <p:val>
                                            <p:strVal val="#ppt_x"/>
                                          </p:val>
                                        </p:tav>
                                        <p:tav tm="100000">
                                          <p:val>
                                            <p:strVal val="#ppt_x"/>
                                          </p:val>
                                        </p:tav>
                                      </p:tavLst>
                                    </p:anim>
                                    <p:anim calcmode="lin" valueType="num">
                                      <p:cBhvr>
                                        <p:cTn id="89" dur="1000" fill="hold"/>
                                        <p:tgtEl>
                                          <p:spTgt spid="87"/>
                                        </p:tgtEl>
                                        <p:attrNameLst>
                                          <p:attrName>ppt_y</p:attrName>
                                        </p:attrNameLst>
                                      </p:cBhvr>
                                      <p:tavLst>
                                        <p:tav tm="0">
                                          <p:val>
                                            <p:strVal val="#ppt_y+.1"/>
                                          </p:val>
                                        </p:tav>
                                        <p:tav tm="100000">
                                          <p:val>
                                            <p:strVal val="#ppt_y"/>
                                          </p:val>
                                        </p:tav>
                                      </p:tavLst>
                                    </p:anim>
                                  </p:childTnLst>
                                </p:cTn>
                              </p:par>
                              <p:par>
                                <p:cTn id="90" presetID="42" presetClass="entr" presetSubtype="0" fill="hold" nodeType="withEffect">
                                  <p:stCondLst>
                                    <p:cond delay="0"/>
                                  </p:stCondLst>
                                  <p:childTnLst>
                                    <p:set>
                                      <p:cBhvr>
                                        <p:cTn id="91" dur="1" fill="hold">
                                          <p:stCondLst>
                                            <p:cond delay="0"/>
                                          </p:stCondLst>
                                        </p:cTn>
                                        <p:tgtEl>
                                          <p:spTgt spid="86"/>
                                        </p:tgtEl>
                                        <p:attrNameLst>
                                          <p:attrName>style.visibility</p:attrName>
                                        </p:attrNameLst>
                                      </p:cBhvr>
                                      <p:to>
                                        <p:strVal val="visible"/>
                                      </p:to>
                                    </p:set>
                                    <p:animEffect transition="in" filter="fade">
                                      <p:cBhvr>
                                        <p:cTn id="92" dur="1000"/>
                                        <p:tgtEl>
                                          <p:spTgt spid="86"/>
                                        </p:tgtEl>
                                      </p:cBhvr>
                                    </p:animEffect>
                                    <p:anim calcmode="lin" valueType="num">
                                      <p:cBhvr>
                                        <p:cTn id="93" dur="1000" fill="hold"/>
                                        <p:tgtEl>
                                          <p:spTgt spid="86"/>
                                        </p:tgtEl>
                                        <p:attrNameLst>
                                          <p:attrName>ppt_x</p:attrName>
                                        </p:attrNameLst>
                                      </p:cBhvr>
                                      <p:tavLst>
                                        <p:tav tm="0">
                                          <p:val>
                                            <p:strVal val="#ppt_x"/>
                                          </p:val>
                                        </p:tav>
                                        <p:tav tm="100000">
                                          <p:val>
                                            <p:strVal val="#ppt_x"/>
                                          </p:val>
                                        </p:tav>
                                      </p:tavLst>
                                    </p:anim>
                                    <p:anim calcmode="lin" valueType="num">
                                      <p:cBhvr>
                                        <p:cTn id="94" dur="1000" fill="hold"/>
                                        <p:tgtEl>
                                          <p:spTgt spid="86"/>
                                        </p:tgtEl>
                                        <p:attrNameLst>
                                          <p:attrName>ppt_y</p:attrName>
                                        </p:attrNameLst>
                                      </p:cBhvr>
                                      <p:tavLst>
                                        <p:tav tm="0">
                                          <p:val>
                                            <p:strVal val="#ppt_y+.1"/>
                                          </p:val>
                                        </p:tav>
                                        <p:tav tm="100000">
                                          <p:val>
                                            <p:strVal val="#ppt_y"/>
                                          </p:val>
                                        </p:tav>
                                      </p:tavLst>
                                    </p:anim>
                                  </p:childTnLst>
                                </p:cTn>
                              </p:par>
                              <p:par>
                                <p:cTn id="95" presetID="42" presetClass="entr" presetSubtype="0" fill="hold" nodeType="withEffect">
                                  <p:stCondLst>
                                    <p:cond delay="0"/>
                                  </p:stCondLst>
                                  <p:childTnLst>
                                    <p:set>
                                      <p:cBhvr>
                                        <p:cTn id="96" dur="1" fill="hold">
                                          <p:stCondLst>
                                            <p:cond delay="0"/>
                                          </p:stCondLst>
                                        </p:cTn>
                                        <p:tgtEl>
                                          <p:spTgt spid="110"/>
                                        </p:tgtEl>
                                        <p:attrNameLst>
                                          <p:attrName>style.visibility</p:attrName>
                                        </p:attrNameLst>
                                      </p:cBhvr>
                                      <p:to>
                                        <p:strVal val="visible"/>
                                      </p:to>
                                    </p:set>
                                    <p:animEffect transition="in" filter="fade">
                                      <p:cBhvr>
                                        <p:cTn id="97" dur="1000"/>
                                        <p:tgtEl>
                                          <p:spTgt spid="110"/>
                                        </p:tgtEl>
                                      </p:cBhvr>
                                    </p:animEffect>
                                    <p:anim calcmode="lin" valueType="num">
                                      <p:cBhvr>
                                        <p:cTn id="98" dur="1000" fill="hold"/>
                                        <p:tgtEl>
                                          <p:spTgt spid="110"/>
                                        </p:tgtEl>
                                        <p:attrNameLst>
                                          <p:attrName>ppt_x</p:attrName>
                                        </p:attrNameLst>
                                      </p:cBhvr>
                                      <p:tavLst>
                                        <p:tav tm="0">
                                          <p:val>
                                            <p:strVal val="#ppt_x"/>
                                          </p:val>
                                        </p:tav>
                                        <p:tav tm="100000">
                                          <p:val>
                                            <p:strVal val="#ppt_x"/>
                                          </p:val>
                                        </p:tav>
                                      </p:tavLst>
                                    </p:anim>
                                    <p:anim calcmode="lin" valueType="num">
                                      <p:cBhvr>
                                        <p:cTn id="99" dur="1000" fill="hold"/>
                                        <p:tgtEl>
                                          <p:spTgt spid="110"/>
                                        </p:tgtEl>
                                        <p:attrNameLst>
                                          <p:attrName>ppt_y</p:attrName>
                                        </p:attrNameLst>
                                      </p:cBhvr>
                                      <p:tavLst>
                                        <p:tav tm="0">
                                          <p:val>
                                            <p:strVal val="#ppt_y+.1"/>
                                          </p:val>
                                        </p:tav>
                                        <p:tav tm="100000">
                                          <p:val>
                                            <p:strVal val="#ppt_y"/>
                                          </p:val>
                                        </p:tav>
                                      </p:tavLst>
                                    </p:anim>
                                  </p:childTnLst>
                                </p:cTn>
                              </p:par>
                              <p:par>
                                <p:cTn id="100" presetID="42" presetClass="entr" presetSubtype="0" fill="hold" grpId="0" nodeType="withEffect">
                                  <p:stCondLst>
                                    <p:cond delay="0"/>
                                  </p:stCondLst>
                                  <p:childTnLst>
                                    <p:set>
                                      <p:cBhvr>
                                        <p:cTn id="101" dur="1" fill="hold">
                                          <p:stCondLst>
                                            <p:cond delay="0"/>
                                          </p:stCondLst>
                                        </p:cTn>
                                        <p:tgtEl>
                                          <p:spTgt spid="111"/>
                                        </p:tgtEl>
                                        <p:attrNameLst>
                                          <p:attrName>style.visibility</p:attrName>
                                        </p:attrNameLst>
                                      </p:cBhvr>
                                      <p:to>
                                        <p:strVal val="visible"/>
                                      </p:to>
                                    </p:set>
                                    <p:animEffect transition="in" filter="fade">
                                      <p:cBhvr>
                                        <p:cTn id="102" dur="1000"/>
                                        <p:tgtEl>
                                          <p:spTgt spid="111"/>
                                        </p:tgtEl>
                                      </p:cBhvr>
                                    </p:animEffect>
                                    <p:anim calcmode="lin" valueType="num">
                                      <p:cBhvr>
                                        <p:cTn id="103" dur="1000" fill="hold"/>
                                        <p:tgtEl>
                                          <p:spTgt spid="111"/>
                                        </p:tgtEl>
                                        <p:attrNameLst>
                                          <p:attrName>ppt_x</p:attrName>
                                        </p:attrNameLst>
                                      </p:cBhvr>
                                      <p:tavLst>
                                        <p:tav tm="0">
                                          <p:val>
                                            <p:strVal val="#ppt_x"/>
                                          </p:val>
                                        </p:tav>
                                        <p:tav tm="100000">
                                          <p:val>
                                            <p:strVal val="#ppt_x"/>
                                          </p:val>
                                        </p:tav>
                                      </p:tavLst>
                                    </p:anim>
                                    <p:anim calcmode="lin" valueType="num">
                                      <p:cBhvr>
                                        <p:cTn id="104" dur="1000" fill="hold"/>
                                        <p:tgtEl>
                                          <p:spTgt spid="111"/>
                                        </p:tgtEl>
                                        <p:attrNameLst>
                                          <p:attrName>ppt_y</p:attrName>
                                        </p:attrNameLst>
                                      </p:cBhvr>
                                      <p:tavLst>
                                        <p:tav tm="0">
                                          <p:val>
                                            <p:strVal val="#ppt_y+.1"/>
                                          </p:val>
                                        </p:tav>
                                        <p:tav tm="100000">
                                          <p:val>
                                            <p:strVal val="#ppt_y"/>
                                          </p:val>
                                        </p:tav>
                                      </p:tavLst>
                                    </p:anim>
                                  </p:childTnLst>
                                </p:cTn>
                              </p:par>
                              <p:par>
                                <p:cTn id="105" presetID="42" presetClass="entr" presetSubtype="0" fill="hold" nodeType="withEffect">
                                  <p:stCondLst>
                                    <p:cond delay="0"/>
                                  </p:stCondLst>
                                  <p:childTnLst>
                                    <p:set>
                                      <p:cBhvr>
                                        <p:cTn id="106" dur="1" fill="hold">
                                          <p:stCondLst>
                                            <p:cond delay="0"/>
                                          </p:stCondLst>
                                        </p:cTn>
                                        <p:tgtEl>
                                          <p:spTgt spid="88"/>
                                        </p:tgtEl>
                                        <p:attrNameLst>
                                          <p:attrName>style.visibility</p:attrName>
                                        </p:attrNameLst>
                                      </p:cBhvr>
                                      <p:to>
                                        <p:strVal val="visible"/>
                                      </p:to>
                                    </p:set>
                                    <p:animEffect transition="in" filter="fade">
                                      <p:cBhvr>
                                        <p:cTn id="107" dur="1000"/>
                                        <p:tgtEl>
                                          <p:spTgt spid="88"/>
                                        </p:tgtEl>
                                      </p:cBhvr>
                                    </p:animEffect>
                                    <p:anim calcmode="lin" valueType="num">
                                      <p:cBhvr>
                                        <p:cTn id="108" dur="1000" fill="hold"/>
                                        <p:tgtEl>
                                          <p:spTgt spid="88"/>
                                        </p:tgtEl>
                                        <p:attrNameLst>
                                          <p:attrName>ppt_x</p:attrName>
                                        </p:attrNameLst>
                                      </p:cBhvr>
                                      <p:tavLst>
                                        <p:tav tm="0">
                                          <p:val>
                                            <p:strVal val="#ppt_x"/>
                                          </p:val>
                                        </p:tav>
                                        <p:tav tm="100000">
                                          <p:val>
                                            <p:strVal val="#ppt_x"/>
                                          </p:val>
                                        </p:tav>
                                      </p:tavLst>
                                    </p:anim>
                                    <p:anim calcmode="lin" valueType="num">
                                      <p:cBhvr>
                                        <p:cTn id="109" dur="1000" fill="hold"/>
                                        <p:tgtEl>
                                          <p:spTgt spid="88"/>
                                        </p:tgtEl>
                                        <p:attrNameLst>
                                          <p:attrName>ppt_y</p:attrName>
                                        </p:attrNameLst>
                                      </p:cBhvr>
                                      <p:tavLst>
                                        <p:tav tm="0">
                                          <p:val>
                                            <p:strVal val="#ppt_y+.1"/>
                                          </p:val>
                                        </p:tav>
                                        <p:tav tm="100000">
                                          <p:val>
                                            <p:strVal val="#ppt_y"/>
                                          </p:val>
                                        </p:tav>
                                      </p:tavLst>
                                    </p:anim>
                                  </p:childTnLst>
                                </p:cTn>
                              </p:par>
                              <p:par>
                                <p:cTn id="110" presetID="42" presetClass="entr" presetSubtype="0" fill="hold" grpId="0" nodeType="withEffect">
                                  <p:stCondLst>
                                    <p:cond delay="0"/>
                                  </p:stCondLst>
                                  <p:childTnLst>
                                    <p:set>
                                      <p:cBhvr>
                                        <p:cTn id="111" dur="1" fill="hold">
                                          <p:stCondLst>
                                            <p:cond delay="0"/>
                                          </p:stCondLst>
                                        </p:cTn>
                                        <p:tgtEl>
                                          <p:spTgt spid="89"/>
                                        </p:tgtEl>
                                        <p:attrNameLst>
                                          <p:attrName>style.visibility</p:attrName>
                                        </p:attrNameLst>
                                      </p:cBhvr>
                                      <p:to>
                                        <p:strVal val="visible"/>
                                      </p:to>
                                    </p:set>
                                    <p:animEffect transition="in" filter="fade">
                                      <p:cBhvr>
                                        <p:cTn id="112" dur="1000"/>
                                        <p:tgtEl>
                                          <p:spTgt spid="89"/>
                                        </p:tgtEl>
                                      </p:cBhvr>
                                    </p:animEffect>
                                    <p:anim calcmode="lin" valueType="num">
                                      <p:cBhvr>
                                        <p:cTn id="113" dur="1000" fill="hold"/>
                                        <p:tgtEl>
                                          <p:spTgt spid="89"/>
                                        </p:tgtEl>
                                        <p:attrNameLst>
                                          <p:attrName>ppt_x</p:attrName>
                                        </p:attrNameLst>
                                      </p:cBhvr>
                                      <p:tavLst>
                                        <p:tav tm="0">
                                          <p:val>
                                            <p:strVal val="#ppt_x"/>
                                          </p:val>
                                        </p:tav>
                                        <p:tav tm="100000">
                                          <p:val>
                                            <p:strVal val="#ppt_x"/>
                                          </p:val>
                                        </p:tav>
                                      </p:tavLst>
                                    </p:anim>
                                    <p:anim calcmode="lin" valueType="num">
                                      <p:cBhvr>
                                        <p:cTn id="114" dur="1000" fill="hold"/>
                                        <p:tgtEl>
                                          <p:spTgt spid="89"/>
                                        </p:tgtEl>
                                        <p:attrNameLst>
                                          <p:attrName>ppt_y</p:attrName>
                                        </p:attrNameLst>
                                      </p:cBhvr>
                                      <p:tavLst>
                                        <p:tav tm="0">
                                          <p:val>
                                            <p:strVal val="#ppt_y+.1"/>
                                          </p:val>
                                        </p:tav>
                                        <p:tav tm="100000">
                                          <p:val>
                                            <p:strVal val="#ppt_y"/>
                                          </p:val>
                                        </p:tav>
                                      </p:tavLst>
                                    </p:anim>
                                  </p:childTnLst>
                                </p:cTn>
                              </p:par>
                              <p:par>
                                <p:cTn id="115" presetID="42" presetClass="entr" presetSubtype="0" fill="hold" grpId="0" nodeType="withEffect">
                                  <p:stCondLst>
                                    <p:cond delay="0"/>
                                  </p:stCondLst>
                                  <p:childTnLst>
                                    <p:set>
                                      <p:cBhvr>
                                        <p:cTn id="116" dur="1" fill="hold">
                                          <p:stCondLst>
                                            <p:cond delay="0"/>
                                          </p:stCondLst>
                                        </p:cTn>
                                        <p:tgtEl>
                                          <p:spTgt spid="115"/>
                                        </p:tgtEl>
                                        <p:attrNameLst>
                                          <p:attrName>style.visibility</p:attrName>
                                        </p:attrNameLst>
                                      </p:cBhvr>
                                      <p:to>
                                        <p:strVal val="visible"/>
                                      </p:to>
                                    </p:set>
                                    <p:animEffect transition="in" filter="fade">
                                      <p:cBhvr>
                                        <p:cTn id="117" dur="1000"/>
                                        <p:tgtEl>
                                          <p:spTgt spid="115"/>
                                        </p:tgtEl>
                                      </p:cBhvr>
                                    </p:animEffect>
                                    <p:anim calcmode="lin" valueType="num">
                                      <p:cBhvr>
                                        <p:cTn id="118" dur="1000" fill="hold"/>
                                        <p:tgtEl>
                                          <p:spTgt spid="115"/>
                                        </p:tgtEl>
                                        <p:attrNameLst>
                                          <p:attrName>ppt_x</p:attrName>
                                        </p:attrNameLst>
                                      </p:cBhvr>
                                      <p:tavLst>
                                        <p:tav tm="0">
                                          <p:val>
                                            <p:strVal val="#ppt_x"/>
                                          </p:val>
                                        </p:tav>
                                        <p:tav tm="100000">
                                          <p:val>
                                            <p:strVal val="#ppt_x"/>
                                          </p:val>
                                        </p:tav>
                                      </p:tavLst>
                                    </p:anim>
                                    <p:anim calcmode="lin" valueType="num">
                                      <p:cBhvr>
                                        <p:cTn id="119" dur="1000" fill="hold"/>
                                        <p:tgtEl>
                                          <p:spTgt spid="115"/>
                                        </p:tgtEl>
                                        <p:attrNameLst>
                                          <p:attrName>ppt_y</p:attrName>
                                        </p:attrNameLst>
                                      </p:cBhvr>
                                      <p:tavLst>
                                        <p:tav tm="0">
                                          <p:val>
                                            <p:strVal val="#ppt_y+.1"/>
                                          </p:val>
                                        </p:tav>
                                        <p:tav tm="100000">
                                          <p:val>
                                            <p:strVal val="#ppt_y"/>
                                          </p:val>
                                        </p:tav>
                                      </p:tavLst>
                                    </p:anim>
                                  </p:childTnLst>
                                </p:cTn>
                              </p:par>
                              <p:par>
                                <p:cTn id="120" presetID="42" presetClass="entr" presetSubtype="0" fill="hold" nodeType="withEffect">
                                  <p:stCondLst>
                                    <p:cond delay="0"/>
                                  </p:stCondLst>
                                  <p:childTnLst>
                                    <p:set>
                                      <p:cBhvr>
                                        <p:cTn id="121" dur="1" fill="hold">
                                          <p:stCondLst>
                                            <p:cond delay="0"/>
                                          </p:stCondLst>
                                        </p:cTn>
                                        <p:tgtEl>
                                          <p:spTgt spid="114"/>
                                        </p:tgtEl>
                                        <p:attrNameLst>
                                          <p:attrName>style.visibility</p:attrName>
                                        </p:attrNameLst>
                                      </p:cBhvr>
                                      <p:to>
                                        <p:strVal val="visible"/>
                                      </p:to>
                                    </p:set>
                                    <p:animEffect transition="in" filter="fade">
                                      <p:cBhvr>
                                        <p:cTn id="122" dur="1000"/>
                                        <p:tgtEl>
                                          <p:spTgt spid="114"/>
                                        </p:tgtEl>
                                      </p:cBhvr>
                                    </p:animEffect>
                                    <p:anim calcmode="lin" valueType="num">
                                      <p:cBhvr>
                                        <p:cTn id="123" dur="1000" fill="hold"/>
                                        <p:tgtEl>
                                          <p:spTgt spid="114"/>
                                        </p:tgtEl>
                                        <p:attrNameLst>
                                          <p:attrName>ppt_x</p:attrName>
                                        </p:attrNameLst>
                                      </p:cBhvr>
                                      <p:tavLst>
                                        <p:tav tm="0">
                                          <p:val>
                                            <p:strVal val="#ppt_x"/>
                                          </p:val>
                                        </p:tav>
                                        <p:tav tm="100000">
                                          <p:val>
                                            <p:strVal val="#ppt_x"/>
                                          </p:val>
                                        </p:tav>
                                      </p:tavLst>
                                    </p:anim>
                                    <p:anim calcmode="lin" valueType="num">
                                      <p:cBhvr>
                                        <p:cTn id="124" dur="1000" fill="hold"/>
                                        <p:tgtEl>
                                          <p:spTgt spid="114"/>
                                        </p:tgtEl>
                                        <p:attrNameLst>
                                          <p:attrName>ppt_y</p:attrName>
                                        </p:attrNameLst>
                                      </p:cBhvr>
                                      <p:tavLst>
                                        <p:tav tm="0">
                                          <p:val>
                                            <p:strVal val="#ppt_y+.1"/>
                                          </p:val>
                                        </p:tav>
                                        <p:tav tm="100000">
                                          <p:val>
                                            <p:strVal val="#ppt_y"/>
                                          </p:val>
                                        </p:tav>
                                      </p:tavLst>
                                    </p:anim>
                                  </p:childTnLst>
                                </p:cTn>
                              </p:par>
                              <p:par>
                                <p:cTn id="125" presetID="42" presetClass="entr" presetSubtype="0" fill="hold" nodeType="withEffect">
                                  <p:stCondLst>
                                    <p:cond delay="0"/>
                                  </p:stCondLst>
                                  <p:childTnLst>
                                    <p:set>
                                      <p:cBhvr>
                                        <p:cTn id="126" dur="1" fill="hold">
                                          <p:stCondLst>
                                            <p:cond delay="0"/>
                                          </p:stCondLst>
                                        </p:cTn>
                                        <p:tgtEl>
                                          <p:spTgt spid="116"/>
                                        </p:tgtEl>
                                        <p:attrNameLst>
                                          <p:attrName>style.visibility</p:attrName>
                                        </p:attrNameLst>
                                      </p:cBhvr>
                                      <p:to>
                                        <p:strVal val="visible"/>
                                      </p:to>
                                    </p:set>
                                    <p:animEffect transition="in" filter="fade">
                                      <p:cBhvr>
                                        <p:cTn id="127" dur="1000"/>
                                        <p:tgtEl>
                                          <p:spTgt spid="116"/>
                                        </p:tgtEl>
                                      </p:cBhvr>
                                    </p:animEffect>
                                    <p:anim calcmode="lin" valueType="num">
                                      <p:cBhvr>
                                        <p:cTn id="128" dur="1000" fill="hold"/>
                                        <p:tgtEl>
                                          <p:spTgt spid="116"/>
                                        </p:tgtEl>
                                        <p:attrNameLst>
                                          <p:attrName>ppt_x</p:attrName>
                                        </p:attrNameLst>
                                      </p:cBhvr>
                                      <p:tavLst>
                                        <p:tav tm="0">
                                          <p:val>
                                            <p:strVal val="#ppt_x"/>
                                          </p:val>
                                        </p:tav>
                                        <p:tav tm="100000">
                                          <p:val>
                                            <p:strVal val="#ppt_x"/>
                                          </p:val>
                                        </p:tav>
                                      </p:tavLst>
                                    </p:anim>
                                    <p:anim calcmode="lin" valueType="num">
                                      <p:cBhvr>
                                        <p:cTn id="129" dur="1000" fill="hold"/>
                                        <p:tgtEl>
                                          <p:spTgt spid="116"/>
                                        </p:tgtEl>
                                        <p:attrNameLst>
                                          <p:attrName>ppt_y</p:attrName>
                                        </p:attrNameLst>
                                      </p:cBhvr>
                                      <p:tavLst>
                                        <p:tav tm="0">
                                          <p:val>
                                            <p:strVal val="#ppt_y+.1"/>
                                          </p:val>
                                        </p:tav>
                                        <p:tav tm="100000">
                                          <p:val>
                                            <p:strVal val="#ppt_y"/>
                                          </p:val>
                                        </p:tav>
                                      </p:tavLst>
                                    </p:anim>
                                  </p:childTnLst>
                                </p:cTn>
                              </p:par>
                              <p:par>
                                <p:cTn id="130" presetID="42" presetClass="entr" presetSubtype="0" fill="hold" grpId="0" nodeType="withEffect">
                                  <p:stCondLst>
                                    <p:cond delay="0"/>
                                  </p:stCondLst>
                                  <p:childTnLst>
                                    <p:set>
                                      <p:cBhvr>
                                        <p:cTn id="131" dur="1" fill="hold">
                                          <p:stCondLst>
                                            <p:cond delay="0"/>
                                          </p:stCondLst>
                                        </p:cTn>
                                        <p:tgtEl>
                                          <p:spTgt spid="117"/>
                                        </p:tgtEl>
                                        <p:attrNameLst>
                                          <p:attrName>style.visibility</p:attrName>
                                        </p:attrNameLst>
                                      </p:cBhvr>
                                      <p:to>
                                        <p:strVal val="visible"/>
                                      </p:to>
                                    </p:set>
                                    <p:animEffect transition="in" filter="fade">
                                      <p:cBhvr>
                                        <p:cTn id="132" dur="1000"/>
                                        <p:tgtEl>
                                          <p:spTgt spid="117"/>
                                        </p:tgtEl>
                                      </p:cBhvr>
                                    </p:animEffect>
                                    <p:anim calcmode="lin" valueType="num">
                                      <p:cBhvr>
                                        <p:cTn id="133" dur="1000" fill="hold"/>
                                        <p:tgtEl>
                                          <p:spTgt spid="117"/>
                                        </p:tgtEl>
                                        <p:attrNameLst>
                                          <p:attrName>ppt_x</p:attrName>
                                        </p:attrNameLst>
                                      </p:cBhvr>
                                      <p:tavLst>
                                        <p:tav tm="0">
                                          <p:val>
                                            <p:strVal val="#ppt_x"/>
                                          </p:val>
                                        </p:tav>
                                        <p:tav tm="100000">
                                          <p:val>
                                            <p:strVal val="#ppt_x"/>
                                          </p:val>
                                        </p:tav>
                                      </p:tavLst>
                                    </p:anim>
                                    <p:anim calcmode="lin" valueType="num">
                                      <p:cBhvr>
                                        <p:cTn id="134" dur="1000" fill="hold"/>
                                        <p:tgtEl>
                                          <p:spTgt spid="117"/>
                                        </p:tgtEl>
                                        <p:attrNameLst>
                                          <p:attrName>ppt_y</p:attrName>
                                        </p:attrNameLst>
                                      </p:cBhvr>
                                      <p:tavLst>
                                        <p:tav tm="0">
                                          <p:val>
                                            <p:strVal val="#ppt_y+.1"/>
                                          </p:val>
                                        </p:tav>
                                        <p:tav tm="100000">
                                          <p:val>
                                            <p:strVal val="#ppt_y"/>
                                          </p:val>
                                        </p:tav>
                                      </p:tavLst>
                                    </p:anim>
                                  </p:childTnLst>
                                </p:cTn>
                              </p:par>
                              <p:par>
                                <p:cTn id="135" presetID="42" presetClass="entr" presetSubtype="0" fill="hold" grpId="0" nodeType="withEffect">
                                  <p:stCondLst>
                                    <p:cond delay="0"/>
                                  </p:stCondLst>
                                  <p:childTnLst>
                                    <p:set>
                                      <p:cBhvr>
                                        <p:cTn id="136" dur="1" fill="hold">
                                          <p:stCondLst>
                                            <p:cond delay="0"/>
                                          </p:stCondLst>
                                        </p:cTn>
                                        <p:tgtEl>
                                          <p:spTgt spid="119"/>
                                        </p:tgtEl>
                                        <p:attrNameLst>
                                          <p:attrName>style.visibility</p:attrName>
                                        </p:attrNameLst>
                                      </p:cBhvr>
                                      <p:to>
                                        <p:strVal val="visible"/>
                                      </p:to>
                                    </p:set>
                                    <p:animEffect transition="in" filter="fade">
                                      <p:cBhvr>
                                        <p:cTn id="137" dur="1000"/>
                                        <p:tgtEl>
                                          <p:spTgt spid="119"/>
                                        </p:tgtEl>
                                      </p:cBhvr>
                                    </p:animEffect>
                                    <p:anim calcmode="lin" valueType="num">
                                      <p:cBhvr>
                                        <p:cTn id="138" dur="1000" fill="hold"/>
                                        <p:tgtEl>
                                          <p:spTgt spid="119"/>
                                        </p:tgtEl>
                                        <p:attrNameLst>
                                          <p:attrName>ppt_x</p:attrName>
                                        </p:attrNameLst>
                                      </p:cBhvr>
                                      <p:tavLst>
                                        <p:tav tm="0">
                                          <p:val>
                                            <p:strVal val="#ppt_x"/>
                                          </p:val>
                                        </p:tav>
                                        <p:tav tm="100000">
                                          <p:val>
                                            <p:strVal val="#ppt_x"/>
                                          </p:val>
                                        </p:tav>
                                      </p:tavLst>
                                    </p:anim>
                                    <p:anim calcmode="lin" valueType="num">
                                      <p:cBhvr>
                                        <p:cTn id="139" dur="1000" fill="hold"/>
                                        <p:tgtEl>
                                          <p:spTgt spid="119"/>
                                        </p:tgtEl>
                                        <p:attrNameLst>
                                          <p:attrName>ppt_y</p:attrName>
                                        </p:attrNameLst>
                                      </p:cBhvr>
                                      <p:tavLst>
                                        <p:tav tm="0">
                                          <p:val>
                                            <p:strVal val="#ppt_y+.1"/>
                                          </p:val>
                                        </p:tav>
                                        <p:tav tm="100000">
                                          <p:val>
                                            <p:strVal val="#ppt_y"/>
                                          </p:val>
                                        </p:tav>
                                      </p:tavLst>
                                    </p:anim>
                                  </p:childTnLst>
                                </p:cTn>
                              </p:par>
                              <p:par>
                                <p:cTn id="140" presetID="42" presetClass="entr" presetSubtype="0" fill="hold" nodeType="withEffect">
                                  <p:stCondLst>
                                    <p:cond delay="0"/>
                                  </p:stCondLst>
                                  <p:childTnLst>
                                    <p:set>
                                      <p:cBhvr>
                                        <p:cTn id="141" dur="1" fill="hold">
                                          <p:stCondLst>
                                            <p:cond delay="0"/>
                                          </p:stCondLst>
                                        </p:cTn>
                                        <p:tgtEl>
                                          <p:spTgt spid="118"/>
                                        </p:tgtEl>
                                        <p:attrNameLst>
                                          <p:attrName>style.visibility</p:attrName>
                                        </p:attrNameLst>
                                      </p:cBhvr>
                                      <p:to>
                                        <p:strVal val="visible"/>
                                      </p:to>
                                    </p:set>
                                    <p:animEffect transition="in" filter="fade">
                                      <p:cBhvr>
                                        <p:cTn id="142" dur="1000"/>
                                        <p:tgtEl>
                                          <p:spTgt spid="118"/>
                                        </p:tgtEl>
                                      </p:cBhvr>
                                    </p:animEffect>
                                    <p:anim calcmode="lin" valueType="num">
                                      <p:cBhvr>
                                        <p:cTn id="143" dur="1000" fill="hold"/>
                                        <p:tgtEl>
                                          <p:spTgt spid="118"/>
                                        </p:tgtEl>
                                        <p:attrNameLst>
                                          <p:attrName>ppt_x</p:attrName>
                                        </p:attrNameLst>
                                      </p:cBhvr>
                                      <p:tavLst>
                                        <p:tav tm="0">
                                          <p:val>
                                            <p:strVal val="#ppt_x"/>
                                          </p:val>
                                        </p:tav>
                                        <p:tav tm="100000">
                                          <p:val>
                                            <p:strVal val="#ppt_x"/>
                                          </p:val>
                                        </p:tav>
                                      </p:tavLst>
                                    </p:anim>
                                    <p:anim calcmode="lin" valueType="num">
                                      <p:cBhvr>
                                        <p:cTn id="144" dur="1000" fill="hold"/>
                                        <p:tgtEl>
                                          <p:spTgt spid="118"/>
                                        </p:tgtEl>
                                        <p:attrNameLst>
                                          <p:attrName>ppt_y</p:attrName>
                                        </p:attrNameLst>
                                      </p:cBhvr>
                                      <p:tavLst>
                                        <p:tav tm="0">
                                          <p:val>
                                            <p:strVal val="#ppt_y+.1"/>
                                          </p:val>
                                        </p:tav>
                                        <p:tav tm="100000">
                                          <p:val>
                                            <p:strVal val="#ppt_y"/>
                                          </p:val>
                                        </p:tav>
                                      </p:tavLst>
                                    </p:anim>
                                  </p:childTnLst>
                                </p:cTn>
                              </p:par>
                              <p:par>
                                <p:cTn id="145" presetID="42" presetClass="entr" presetSubtype="0" fill="hold" nodeType="withEffect">
                                  <p:stCondLst>
                                    <p:cond delay="0"/>
                                  </p:stCondLst>
                                  <p:childTnLst>
                                    <p:set>
                                      <p:cBhvr>
                                        <p:cTn id="146" dur="1" fill="hold">
                                          <p:stCondLst>
                                            <p:cond delay="0"/>
                                          </p:stCondLst>
                                        </p:cTn>
                                        <p:tgtEl>
                                          <p:spTgt spid="123"/>
                                        </p:tgtEl>
                                        <p:attrNameLst>
                                          <p:attrName>style.visibility</p:attrName>
                                        </p:attrNameLst>
                                      </p:cBhvr>
                                      <p:to>
                                        <p:strVal val="visible"/>
                                      </p:to>
                                    </p:set>
                                    <p:animEffect transition="in" filter="fade">
                                      <p:cBhvr>
                                        <p:cTn id="147" dur="1000"/>
                                        <p:tgtEl>
                                          <p:spTgt spid="123"/>
                                        </p:tgtEl>
                                      </p:cBhvr>
                                    </p:animEffect>
                                    <p:anim calcmode="lin" valueType="num">
                                      <p:cBhvr>
                                        <p:cTn id="148" dur="1000" fill="hold"/>
                                        <p:tgtEl>
                                          <p:spTgt spid="123"/>
                                        </p:tgtEl>
                                        <p:attrNameLst>
                                          <p:attrName>ppt_x</p:attrName>
                                        </p:attrNameLst>
                                      </p:cBhvr>
                                      <p:tavLst>
                                        <p:tav tm="0">
                                          <p:val>
                                            <p:strVal val="#ppt_x"/>
                                          </p:val>
                                        </p:tav>
                                        <p:tav tm="100000">
                                          <p:val>
                                            <p:strVal val="#ppt_x"/>
                                          </p:val>
                                        </p:tav>
                                      </p:tavLst>
                                    </p:anim>
                                    <p:anim calcmode="lin" valueType="num">
                                      <p:cBhvr>
                                        <p:cTn id="149" dur="1000" fill="hold"/>
                                        <p:tgtEl>
                                          <p:spTgt spid="123"/>
                                        </p:tgtEl>
                                        <p:attrNameLst>
                                          <p:attrName>ppt_y</p:attrName>
                                        </p:attrNameLst>
                                      </p:cBhvr>
                                      <p:tavLst>
                                        <p:tav tm="0">
                                          <p:val>
                                            <p:strVal val="#ppt_y+.1"/>
                                          </p:val>
                                        </p:tav>
                                        <p:tav tm="100000">
                                          <p:val>
                                            <p:strVal val="#ppt_y"/>
                                          </p:val>
                                        </p:tav>
                                      </p:tavLst>
                                    </p:anim>
                                  </p:childTnLst>
                                </p:cTn>
                              </p:par>
                              <p:par>
                                <p:cTn id="150" presetID="42" presetClass="entr" presetSubtype="0" fill="hold" grpId="0" nodeType="withEffect">
                                  <p:stCondLst>
                                    <p:cond delay="0"/>
                                  </p:stCondLst>
                                  <p:childTnLst>
                                    <p:set>
                                      <p:cBhvr>
                                        <p:cTn id="151" dur="1" fill="hold">
                                          <p:stCondLst>
                                            <p:cond delay="0"/>
                                          </p:stCondLst>
                                        </p:cTn>
                                        <p:tgtEl>
                                          <p:spTgt spid="124"/>
                                        </p:tgtEl>
                                        <p:attrNameLst>
                                          <p:attrName>style.visibility</p:attrName>
                                        </p:attrNameLst>
                                      </p:cBhvr>
                                      <p:to>
                                        <p:strVal val="visible"/>
                                      </p:to>
                                    </p:set>
                                    <p:animEffect transition="in" filter="fade">
                                      <p:cBhvr>
                                        <p:cTn id="152" dur="1000"/>
                                        <p:tgtEl>
                                          <p:spTgt spid="124"/>
                                        </p:tgtEl>
                                      </p:cBhvr>
                                    </p:animEffect>
                                    <p:anim calcmode="lin" valueType="num">
                                      <p:cBhvr>
                                        <p:cTn id="153" dur="1000" fill="hold"/>
                                        <p:tgtEl>
                                          <p:spTgt spid="124"/>
                                        </p:tgtEl>
                                        <p:attrNameLst>
                                          <p:attrName>ppt_x</p:attrName>
                                        </p:attrNameLst>
                                      </p:cBhvr>
                                      <p:tavLst>
                                        <p:tav tm="0">
                                          <p:val>
                                            <p:strVal val="#ppt_x"/>
                                          </p:val>
                                        </p:tav>
                                        <p:tav tm="100000">
                                          <p:val>
                                            <p:strVal val="#ppt_x"/>
                                          </p:val>
                                        </p:tav>
                                      </p:tavLst>
                                    </p:anim>
                                    <p:anim calcmode="lin" valueType="num">
                                      <p:cBhvr>
                                        <p:cTn id="154" dur="1000" fill="hold"/>
                                        <p:tgtEl>
                                          <p:spTgt spid="124"/>
                                        </p:tgtEl>
                                        <p:attrNameLst>
                                          <p:attrName>ppt_y</p:attrName>
                                        </p:attrNameLst>
                                      </p:cBhvr>
                                      <p:tavLst>
                                        <p:tav tm="0">
                                          <p:val>
                                            <p:strVal val="#ppt_y+.1"/>
                                          </p:val>
                                        </p:tav>
                                        <p:tav tm="100000">
                                          <p:val>
                                            <p:strVal val="#ppt_y"/>
                                          </p:val>
                                        </p:tav>
                                      </p:tavLst>
                                    </p:anim>
                                  </p:childTnLst>
                                </p:cTn>
                              </p:par>
                              <p:par>
                                <p:cTn id="155" presetID="42" presetClass="entr" presetSubtype="0" fill="hold" grpId="0" nodeType="withEffect">
                                  <p:stCondLst>
                                    <p:cond delay="0"/>
                                  </p:stCondLst>
                                  <p:childTnLst>
                                    <p:set>
                                      <p:cBhvr>
                                        <p:cTn id="156" dur="1" fill="hold">
                                          <p:stCondLst>
                                            <p:cond delay="0"/>
                                          </p:stCondLst>
                                        </p:cTn>
                                        <p:tgtEl>
                                          <p:spTgt spid="104"/>
                                        </p:tgtEl>
                                        <p:attrNameLst>
                                          <p:attrName>style.visibility</p:attrName>
                                        </p:attrNameLst>
                                      </p:cBhvr>
                                      <p:to>
                                        <p:strVal val="visible"/>
                                      </p:to>
                                    </p:set>
                                    <p:animEffect transition="in" filter="fade">
                                      <p:cBhvr>
                                        <p:cTn id="157" dur="1000"/>
                                        <p:tgtEl>
                                          <p:spTgt spid="104"/>
                                        </p:tgtEl>
                                      </p:cBhvr>
                                    </p:animEffect>
                                    <p:anim calcmode="lin" valueType="num">
                                      <p:cBhvr>
                                        <p:cTn id="158" dur="1000" fill="hold"/>
                                        <p:tgtEl>
                                          <p:spTgt spid="104"/>
                                        </p:tgtEl>
                                        <p:attrNameLst>
                                          <p:attrName>ppt_x</p:attrName>
                                        </p:attrNameLst>
                                      </p:cBhvr>
                                      <p:tavLst>
                                        <p:tav tm="0">
                                          <p:val>
                                            <p:strVal val="#ppt_x"/>
                                          </p:val>
                                        </p:tav>
                                        <p:tav tm="100000">
                                          <p:val>
                                            <p:strVal val="#ppt_x"/>
                                          </p:val>
                                        </p:tav>
                                      </p:tavLst>
                                    </p:anim>
                                    <p:anim calcmode="lin" valueType="num">
                                      <p:cBhvr>
                                        <p:cTn id="159" dur="1000" fill="hold"/>
                                        <p:tgtEl>
                                          <p:spTgt spid="104"/>
                                        </p:tgtEl>
                                        <p:attrNameLst>
                                          <p:attrName>ppt_y</p:attrName>
                                        </p:attrNameLst>
                                      </p:cBhvr>
                                      <p:tavLst>
                                        <p:tav tm="0">
                                          <p:val>
                                            <p:strVal val="#ppt_y+.1"/>
                                          </p:val>
                                        </p:tav>
                                        <p:tav tm="100000">
                                          <p:val>
                                            <p:strVal val="#ppt_y"/>
                                          </p:val>
                                        </p:tav>
                                      </p:tavLst>
                                    </p:anim>
                                  </p:childTnLst>
                                </p:cTn>
                              </p:par>
                              <p:par>
                                <p:cTn id="160" presetID="42" presetClass="entr" presetSubtype="0" fill="hold" nodeType="withEffect">
                                  <p:stCondLst>
                                    <p:cond delay="0"/>
                                  </p:stCondLst>
                                  <p:childTnLst>
                                    <p:set>
                                      <p:cBhvr>
                                        <p:cTn id="161" dur="1" fill="hold">
                                          <p:stCondLst>
                                            <p:cond delay="0"/>
                                          </p:stCondLst>
                                        </p:cTn>
                                        <p:tgtEl>
                                          <p:spTgt spid="103"/>
                                        </p:tgtEl>
                                        <p:attrNameLst>
                                          <p:attrName>style.visibility</p:attrName>
                                        </p:attrNameLst>
                                      </p:cBhvr>
                                      <p:to>
                                        <p:strVal val="visible"/>
                                      </p:to>
                                    </p:set>
                                    <p:animEffect transition="in" filter="fade">
                                      <p:cBhvr>
                                        <p:cTn id="162" dur="1000"/>
                                        <p:tgtEl>
                                          <p:spTgt spid="103"/>
                                        </p:tgtEl>
                                      </p:cBhvr>
                                    </p:animEffect>
                                    <p:anim calcmode="lin" valueType="num">
                                      <p:cBhvr>
                                        <p:cTn id="163" dur="1000" fill="hold"/>
                                        <p:tgtEl>
                                          <p:spTgt spid="103"/>
                                        </p:tgtEl>
                                        <p:attrNameLst>
                                          <p:attrName>ppt_x</p:attrName>
                                        </p:attrNameLst>
                                      </p:cBhvr>
                                      <p:tavLst>
                                        <p:tav tm="0">
                                          <p:val>
                                            <p:strVal val="#ppt_x"/>
                                          </p:val>
                                        </p:tav>
                                        <p:tav tm="100000">
                                          <p:val>
                                            <p:strVal val="#ppt_x"/>
                                          </p:val>
                                        </p:tav>
                                      </p:tavLst>
                                    </p:anim>
                                    <p:anim calcmode="lin" valueType="num">
                                      <p:cBhvr>
                                        <p:cTn id="164" dur="1000" fill="hold"/>
                                        <p:tgtEl>
                                          <p:spTgt spid="103"/>
                                        </p:tgtEl>
                                        <p:attrNameLst>
                                          <p:attrName>ppt_y</p:attrName>
                                        </p:attrNameLst>
                                      </p:cBhvr>
                                      <p:tavLst>
                                        <p:tav tm="0">
                                          <p:val>
                                            <p:strVal val="#ppt_y+.1"/>
                                          </p:val>
                                        </p:tav>
                                        <p:tav tm="100000">
                                          <p:val>
                                            <p:strVal val="#ppt_y"/>
                                          </p:val>
                                        </p:tav>
                                      </p:tavLst>
                                    </p:anim>
                                  </p:childTnLst>
                                </p:cTn>
                              </p:par>
                              <p:par>
                                <p:cTn id="165" presetID="42" presetClass="entr" presetSubtype="0" fill="hold" grpId="0" nodeType="withEffect">
                                  <p:stCondLst>
                                    <p:cond delay="0"/>
                                  </p:stCondLst>
                                  <p:childTnLst>
                                    <p:set>
                                      <p:cBhvr>
                                        <p:cTn id="166" dur="1" fill="hold">
                                          <p:stCondLst>
                                            <p:cond delay="0"/>
                                          </p:stCondLst>
                                        </p:cTn>
                                        <p:tgtEl>
                                          <p:spTgt spid="102"/>
                                        </p:tgtEl>
                                        <p:attrNameLst>
                                          <p:attrName>style.visibility</p:attrName>
                                        </p:attrNameLst>
                                      </p:cBhvr>
                                      <p:to>
                                        <p:strVal val="visible"/>
                                      </p:to>
                                    </p:set>
                                    <p:animEffect transition="in" filter="fade">
                                      <p:cBhvr>
                                        <p:cTn id="167" dur="1000"/>
                                        <p:tgtEl>
                                          <p:spTgt spid="102"/>
                                        </p:tgtEl>
                                      </p:cBhvr>
                                    </p:animEffect>
                                    <p:anim calcmode="lin" valueType="num">
                                      <p:cBhvr>
                                        <p:cTn id="168" dur="1000" fill="hold"/>
                                        <p:tgtEl>
                                          <p:spTgt spid="102"/>
                                        </p:tgtEl>
                                        <p:attrNameLst>
                                          <p:attrName>ppt_x</p:attrName>
                                        </p:attrNameLst>
                                      </p:cBhvr>
                                      <p:tavLst>
                                        <p:tav tm="0">
                                          <p:val>
                                            <p:strVal val="#ppt_x"/>
                                          </p:val>
                                        </p:tav>
                                        <p:tav tm="100000">
                                          <p:val>
                                            <p:strVal val="#ppt_x"/>
                                          </p:val>
                                        </p:tav>
                                      </p:tavLst>
                                    </p:anim>
                                    <p:anim calcmode="lin" valueType="num">
                                      <p:cBhvr>
                                        <p:cTn id="169" dur="1000" fill="hold"/>
                                        <p:tgtEl>
                                          <p:spTgt spid="102"/>
                                        </p:tgtEl>
                                        <p:attrNameLst>
                                          <p:attrName>ppt_y</p:attrName>
                                        </p:attrNameLst>
                                      </p:cBhvr>
                                      <p:tavLst>
                                        <p:tav tm="0">
                                          <p:val>
                                            <p:strVal val="#ppt_y+.1"/>
                                          </p:val>
                                        </p:tav>
                                        <p:tav tm="100000">
                                          <p:val>
                                            <p:strVal val="#ppt_y"/>
                                          </p:val>
                                        </p:tav>
                                      </p:tavLst>
                                    </p:anim>
                                  </p:childTnLst>
                                </p:cTn>
                              </p:par>
                              <p:par>
                                <p:cTn id="170" presetID="42" presetClass="entr" presetSubtype="0" fill="hold" nodeType="withEffect">
                                  <p:stCondLst>
                                    <p:cond delay="0"/>
                                  </p:stCondLst>
                                  <p:childTnLst>
                                    <p:set>
                                      <p:cBhvr>
                                        <p:cTn id="171" dur="1" fill="hold">
                                          <p:stCondLst>
                                            <p:cond delay="0"/>
                                          </p:stCondLst>
                                        </p:cTn>
                                        <p:tgtEl>
                                          <p:spTgt spid="101"/>
                                        </p:tgtEl>
                                        <p:attrNameLst>
                                          <p:attrName>style.visibility</p:attrName>
                                        </p:attrNameLst>
                                      </p:cBhvr>
                                      <p:to>
                                        <p:strVal val="visible"/>
                                      </p:to>
                                    </p:set>
                                    <p:animEffect transition="in" filter="fade">
                                      <p:cBhvr>
                                        <p:cTn id="172" dur="1000"/>
                                        <p:tgtEl>
                                          <p:spTgt spid="101"/>
                                        </p:tgtEl>
                                      </p:cBhvr>
                                    </p:animEffect>
                                    <p:anim calcmode="lin" valueType="num">
                                      <p:cBhvr>
                                        <p:cTn id="173" dur="1000" fill="hold"/>
                                        <p:tgtEl>
                                          <p:spTgt spid="101"/>
                                        </p:tgtEl>
                                        <p:attrNameLst>
                                          <p:attrName>ppt_x</p:attrName>
                                        </p:attrNameLst>
                                      </p:cBhvr>
                                      <p:tavLst>
                                        <p:tav tm="0">
                                          <p:val>
                                            <p:strVal val="#ppt_x"/>
                                          </p:val>
                                        </p:tav>
                                        <p:tav tm="100000">
                                          <p:val>
                                            <p:strVal val="#ppt_x"/>
                                          </p:val>
                                        </p:tav>
                                      </p:tavLst>
                                    </p:anim>
                                    <p:anim calcmode="lin" valueType="num">
                                      <p:cBhvr>
                                        <p:cTn id="174" dur="1000" fill="hold"/>
                                        <p:tgtEl>
                                          <p:spTgt spid="10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18" grpId="0"/>
      <p:bldP spid="19" grpId="0" animBg="1"/>
      <p:bldP spid="20" grpId="0"/>
      <p:bldP spid="21" grpId="0" animBg="1"/>
      <p:bldP spid="22" grpId="0"/>
      <p:bldP spid="85" grpId="0" animBg="1"/>
      <p:bldP spid="87" grpId="0" animBg="1"/>
      <p:bldP spid="89" grpId="0" animBg="1"/>
      <p:bldP spid="102" grpId="0" animBg="1"/>
      <p:bldP spid="104" grpId="0" animBg="1"/>
      <p:bldP spid="109" grpId="0" animBg="1"/>
      <p:bldP spid="111" grpId="0" animBg="1"/>
      <p:bldP spid="115" grpId="0" animBg="1"/>
      <p:bldP spid="117" grpId="0" animBg="1"/>
      <p:bldP spid="119" grpId="0" animBg="1"/>
      <p:bldP spid="124"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2191695" cy="502920"/>
          </a:xfrm>
          <a:prstGeom prst="rect">
            <a:avLst/>
          </a:prstGeom>
          <a:solidFill>
            <a:srgbClr val="12344A"/>
          </a:solidFill>
          <a:ln w="12700">
            <a:solidFill>
              <a:srgbClr val="12344A"/>
            </a:solidFill>
            <a:prstDash val="solid"/>
          </a:ln>
        </p:spPr>
      </p:sp>
      <p:sp>
        <p:nvSpPr>
          <p:cNvPr id="3" name="Text 1"/>
          <p:cNvSpPr/>
          <p:nvPr/>
        </p:nvSpPr>
        <p:spPr>
          <a:xfrm>
            <a:off x="411480" y="118872"/>
            <a:ext cx="7315200" cy="219456"/>
          </a:xfrm>
          <a:prstGeom prst="rect">
            <a:avLst/>
          </a:prstGeom>
          <a:noFill/>
          <a:ln/>
        </p:spPr>
        <p:txBody>
          <a:bodyPr wrap="square" rtlCol="0" anchor="ctr"/>
          <a:lstStyle/>
          <a:p>
            <a:pPr marL="0" indent="0">
              <a:buNone/>
            </a:pPr>
            <a:r>
              <a:rPr lang="en-GB" sz="2400" b="1" dirty="0">
                <a:solidFill>
                  <a:srgbClr val="FFFFFF"/>
                </a:solidFill>
                <a:latin typeface="Aptos Display" pitchFamily="34" charset="0"/>
                <a:ea typeface="Aptos Display" pitchFamily="34" charset="-122"/>
                <a:cs typeface="Aptos Display" pitchFamily="34" charset="-120"/>
              </a:rPr>
              <a:t>Start-up funding requirements and sources</a:t>
            </a:r>
            <a:endParaRPr lang="en-US" sz="2400" dirty="0"/>
          </a:p>
        </p:txBody>
      </p:sp>
      <p:sp>
        <p:nvSpPr>
          <p:cNvPr id="5" name="Shape 3"/>
          <p:cNvSpPr/>
          <p:nvPr/>
        </p:nvSpPr>
        <p:spPr>
          <a:xfrm>
            <a:off x="502920" y="676656"/>
            <a:ext cx="11155680" cy="0"/>
          </a:xfrm>
          <a:prstGeom prst="line">
            <a:avLst/>
          </a:prstGeom>
          <a:noFill/>
          <a:ln w="12700">
            <a:solidFill>
              <a:srgbClr val="C89B3C"/>
            </a:solidFill>
            <a:prstDash val="solid"/>
          </a:ln>
        </p:spPr>
      </p:sp>
      <p:graphicFrame>
        <p:nvGraphicFramePr>
          <p:cNvPr id="19" name="Table 18">
            <a:extLst>
              <a:ext uri="{FF2B5EF4-FFF2-40B4-BE49-F238E27FC236}">
                <a16:creationId xmlns:a16="http://schemas.microsoft.com/office/drawing/2014/main" id="{5ECAA7F3-5E36-5EB5-FDF3-EA6BBAE3CD15}"/>
              </a:ext>
            </a:extLst>
          </p:cNvPr>
          <p:cNvGraphicFramePr>
            <a:graphicFrameLocks noGrp="1"/>
          </p:cNvGraphicFramePr>
          <p:nvPr>
            <p:extLst>
              <p:ext uri="{D42A27DB-BD31-4B8C-83A1-F6EECF244321}">
                <p14:modId xmlns:p14="http://schemas.microsoft.com/office/powerpoint/2010/main" val="2539575101"/>
              </p:ext>
            </p:extLst>
          </p:nvPr>
        </p:nvGraphicFramePr>
        <p:xfrm>
          <a:off x="502920" y="846538"/>
          <a:ext cx="5789596" cy="4862644"/>
        </p:xfrm>
        <a:graphic>
          <a:graphicData uri="http://schemas.openxmlformats.org/drawingml/2006/table">
            <a:tbl>
              <a:tblPr firstRow="1" bandRow="1">
                <a:tableStyleId>{5C22544A-7EE6-4342-B048-85BDC9FD1C3A}</a:tableStyleId>
              </a:tblPr>
              <a:tblGrid>
                <a:gridCol w="2894798">
                  <a:extLst>
                    <a:ext uri="{9D8B030D-6E8A-4147-A177-3AD203B41FA5}">
                      <a16:colId xmlns:a16="http://schemas.microsoft.com/office/drawing/2014/main" val="3644004145"/>
                    </a:ext>
                  </a:extLst>
                </a:gridCol>
                <a:gridCol w="2894798">
                  <a:extLst>
                    <a:ext uri="{9D8B030D-6E8A-4147-A177-3AD203B41FA5}">
                      <a16:colId xmlns:a16="http://schemas.microsoft.com/office/drawing/2014/main" val="3565545066"/>
                    </a:ext>
                  </a:extLst>
                </a:gridCol>
              </a:tblGrid>
              <a:tr h="739967">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Cost item</a:t>
                      </a:r>
                    </a:p>
                    <a:p>
                      <a:endParaRPr lang="en-GB" dirty="0"/>
                    </a:p>
                  </a:txBody>
                  <a:tcP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GB" dirty="0"/>
                        <a:t>Estimated cost</a:t>
                      </a:r>
                    </a:p>
                    <a:p>
                      <a:pPr algn="r"/>
                      <a:endParaRPr lang="en-GB" dirty="0"/>
                    </a:p>
                  </a:txBody>
                  <a:tcPr/>
                </a:tc>
                <a:extLst>
                  <a:ext uri="{0D108BD9-81ED-4DB2-BD59-A6C34878D82A}">
                    <a16:rowId xmlns:a16="http://schemas.microsoft.com/office/drawing/2014/main" val="2706647717"/>
                  </a:ext>
                </a:extLst>
              </a:tr>
              <a:tr h="428712">
                <a:tc>
                  <a:txBody>
                    <a:bodyPr/>
                    <a:lstStyle/>
                    <a:p>
                      <a:pPr algn="l"/>
                      <a:r>
                        <a:rPr lang="en-GB" dirty="0"/>
                        <a:t>Deposit and initial rent</a:t>
                      </a:r>
                    </a:p>
                  </a:txBody>
                  <a:tcPr anchor="ctr"/>
                </a:tc>
                <a:tc>
                  <a:txBody>
                    <a:bodyPr/>
                    <a:lstStyle/>
                    <a:p>
                      <a:pPr algn="r"/>
                      <a:r>
                        <a:rPr lang="en-GB" dirty="0"/>
                        <a:t>£4,500–£9,000</a:t>
                      </a:r>
                    </a:p>
                  </a:txBody>
                  <a:tcPr anchor="ctr"/>
                </a:tc>
                <a:extLst>
                  <a:ext uri="{0D108BD9-81ED-4DB2-BD59-A6C34878D82A}">
                    <a16:rowId xmlns:a16="http://schemas.microsoft.com/office/drawing/2014/main" val="1778961452"/>
                  </a:ext>
                </a:extLst>
              </a:tr>
              <a:tr h="739967">
                <a:tc>
                  <a:txBody>
                    <a:bodyPr/>
                    <a:lstStyle/>
                    <a:p>
                      <a:pPr algn="l"/>
                      <a:r>
                        <a:rPr lang="en-GB" dirty="0"/>
                        <a:t>Shop fit-out, signage and security</a:t>
                      </a:r>
                    </a:p>
                  </a:txBody>
                  <a:tcPr anchor="ctr"/>
                </a:tc>
                <a:tc>
                  <a:txBody>
                    <a:bodyPr/>
                    <a:lstStyle/>
                    <a:p>
                      <a:pPr algn="r"/>
                      <a:r>
                        <a:rPr lang="en-GB" dirty="0"/>
                        <a:t>£6,000–£12,000</a:t>
                      </a:r>
                    </a:p>
                  </a:txBody>
                  <a:tcPr anchor="ctr"/>
                </a:tc>
                <a:extLst>
                  <a:ext uri="{0D108BD9-81ED-4DB2-BD59-A6C34878D82A}">
                    <a16:rowId xmlns:a16="http://schemas.microsoft.com/office/drawing/2014/main" val="4098442396"/>
                  </a:ext>
                </a:extLst>
              </a:tr>
              <a:tr h="428712">
                <a:tc>
                  <a:txBody>
                    <a:bodyPr/>
                    <a:lstStyle/>
                    <a:p>
                      <a:pPr algn="l"/>
                      <a:r>
                        <a:rPr lang="en-GB" dirty="0"/>
                        <a:t>Opening stock</a:t>
                      </a:r>
                    </a:p>
                  </a:txBody>
                  <a:tcPr anchor="ctr"/>
                </a:tc>
                <a:tc>
                  <a:txBody>
                    <a:bodyPr/>
                    <a:lstStyle/>
                    <a:p>
                      <a:pPr algn="r"/>
                      <a:r>
                        <a:rPr lang="en-GB" dirty="0"/>
                        <a:t>£15,000–£30,000</a:t>
                      </a:r>
                    </a:p>
                  </a:txBody>
                  <a:tcPr anchor="ctr"/>
                </a:tc>
                <a:extLst>
                  <a:ext uri="{0D108BD9-81ED-4DB2-BD59-A6C34878D82A}">
                    <a16:rowId xmlns:a16="http://schemas.microsoft.com/office/drawing/2014/main" val="2769170597"/>
                  </a:ext>
                </a:extLst>
              </a:tr>
              <a:tr h="428712">
                <a:tc>
                  <a:txBody>
                    <a:bodyPr/>
                    <a:lstStyle/>
                    <a:p>
                      <a:pPr algn="l"/>
                      <a:r>
                        <a:rPr lang="en-GB" dirty="0"/>
                        <a:t>Website and photography</a:t>
                      </a:r>
                    </a:p>
                  </a:txBody>
                  <a:tcPr anchor="ctr"/>
                </a:tc>
                <a:tc>
                  <a:txBody>
                    <a:bodyPr/>
                    <a:lstStyle/>
                    <a:p>
                      <a:pPr algn="r"/>
                      <a:r>
                        <a:rPr lang="en-GB" dirty="0"/>
                        <a:t>£1,500–£4,000</a:t>
                      </a:r>
                    </a:p>
                  </a:txBody>
                  <a:tcPr anchor="ctr"/>
                </a:tc>
                <a:extLst>
                  <a:ext uri="{0D108BD9-81ED-4DB2-BD59-A6C34878D82A}">
                    <a16:rowId xmlns:a16="http://schemas.microsoft.com/office/drawing/2014/main" val="503459455"/>
                  </a:ext>
                </a:extLst>
              </a:tr>
              <a:tr h="739967">
                <a:tc>
                  <a:txBody>
                    <a:bodyPr/>
                    <a:lstStyle/>
                    <a:p>
                      <a:pPr algn="l"/>
                      <a:r>
                        <a:rPr lang="en-GB" dirty="0"/>
                        <a:t>EPOS, packaging and supplies</a:t>
                      </a:r>
                    </a:p>
                  </a:txBody>
                  <a:tcPr anchor="ctr"/>
                </a:tc>
                <a:tc>
                  <a:txBody>
                    <a:bodyPr/>
                    <a:lstStyle/>
                    <a:p>
                      <a:pPr algn="r"/>
                      <a:r>
                        <a:rPr lang="en-GB" dirty="0"/>
                        <a:t>£1,000–£2,500</a:t>
                      </a:r>
                    </a:p>
                  </a:txBody>
                  <a:tcPr anchor="ctr"/>
                </a:tc>
                <a:extLst>
                  <a:ext uri="{0D108BD9-81ED-4DB2-BD59-A6C34878D82A}">
                    <a16:rowId xmlns:a16="http://schemas.microsoft.com/office/drawing/2014/main" val="4039272130"/>
                  </a:ext>
                </a:extLst>
              </a:tr>
              <a:tr h="739967">
                <a:tc>
                  <a:txBody>
                    <a:bodyPr/>
                    <a:lstStyle/>
                    <a:p>
                      <a:pPr algn="l"/>
                      <a:r>
                        <a:rPr lang="en-GB" dirty="0"/>
                        <a:t>Launch marketing and working capital</a:t>
                      </a:r>
                    </a:p>
                  </a:txBody>
                  <a:tcPr anchor="ctr"/>
                </a:tc>
                <a:tc>
                  <a:txBody>
                    <a:bodyPr/>
                    <a:lstStyle/>
                    <a:p>
                      <a:pPr algn="r"/>
                      <a:r>
                        <a:rPr lang="en-GB" dirty="0"/>
                        <a:t>£6,000–£13,000</a:t>
                      </a:r>
                    </a:p>
                  </a:txBody>
                  <a:tcPr anchor="ctr"/>
                </a:tc>
                <a:extLst>
                  <a:ext uri="{0D108BD9-81ED-4DB2-BD59-A6C34878D82A}">
                    <a16:rowId xmlns:a16="http://schemas.microsoft.com/office/drawing/2014/main" val="2857085754"/>
                  </a:ext>
                </a:extLst>
              </a:tr>
              <a:tr h="616640">
                <a:tc>
                  <a:txBody>
                    <a:bodyPr/>
                    <a:lstStyle/>
                    <a:p>
                      <a:pPr algn="l"/>
                      <a:r>
                        <a:rPr lang="en-GB" b="1" dirty="0"/>
                        <a:t>Total estimated start-up cost </a:t>
                      </a:r>
                      <a:r>
                        <a:rPr lang="fr-FR" sz="1100" b="0" dirty="0">
                          <a:latin typeface="Arial" panose="020B0604020202020204" pitchFamily="34" charset="0"/>
                          <a:cs typeface="Arial" panose="020B0604020202020204" pitchFamily="34" charset="0"/>
                        </a:rPr>
                        <a:t>(Johnson </a:t>
                      </a:r>
                      <a:r>
                        <a:rPr lang="fr-FR" sz="1100" b="0" i="1" dirty="0">
                          <a:latin typeface="Arial" panose="020B0604020202020204" pitchFamily="34" charset="0"/>
                          <a:cs typeface="Arial" panose="020B0604020202020204" pitchFamily="34" charset="0"/>
                        </a:rPr>
                        <a:t>et al</a:t>
                      </a:r>
                      <a:r>
                        <a:rPr lang="fr-FR" sz="1100" b="0" dirty="0">
                          <a:latin typeface="Arial" panose="020B0604020202020204" pitchFamily="34" charset="0"/>
                          <a:cs typeface="Arial" panose="020B0604020202020204" pitchFamily="34" charset="0"/>
                        </a:rPr>
                        <a:t>., 2017; </a:t>
                      </a:r>
                      <a:r>
                        <a:rPr lang="fr-FR" sz="1100" b="0" dirty="0" err="1">
                          <a:latin typeface="Arial" panose="020B0604020202020204" pitchFamily="34" charset="0"/>
                          <a:cs typeface="Arial" panose="020B0604020202020204" pitchFamily="34" charset="0"/>
                        </a:rPr>
                        <a:t>Mintel</a:t>
                      </a:r>
                      <a:r>
                        <a:rPr lang="fr-FR" sz="1100" b="0" dirty="0">
                          <a:latin typeface="Arial" panose="020B0604020202020204" pitchFamily="34" charset="0"/>
                          <a:cs typeface="Arial" panose="020B0604020202020204" pitchFamily="34" charset="0"/>
                        </a:rPr>
                        <a:t>, 2025).</a:t>
                      </a:r>
                      <a:endParaRPr lang="en-GB" sz="1100" b="0" dirty="0">
                        <a:latin typeface="Arial" panose="020B0604020202020204" pitchFamily="34" charset="0"/>
                        <a:cs typeface="Arial" panose="020B0604020202020204" pitchFamily="34" charset="0"/>
                      </a:endParaRPr>
                    </a:p>
                  </a:txBody>
                  <a:tcPr anchor="ctr"/>
                </a:tc>
                <a:tc>
                  <a:txBody>
                    <a:bodyPr/>
                    <a:lstStyle/>
                    <a:p>
                      <a:pPr algn="r"/>
                      <a:r>
                        <a:rPr lang="en-GB" b="1" dirty="0"/>
                        <a:t>£30,000–£70,000</a:t>
                      </a:r>
                      <a:endParaRPr lang="en-GB" dirty="0"/>
                    </a:p>
                  </a:txBody>
                  <a:tcPr anchor="ctr"/>
                </a:tc>
                <a:extLst>
                  <a:ext uri="{0D108BD9-81ED-4DB2-BD59-A6C34878D82A}">
                    <a16:rowId xmlns:a16="http://schemas.microsoft.com/office/drawing/2014/main" val="409413883"/>
                  </a:ext>
                </a:extLst>
              </a:tr>
            </a:tbl>
          </a:graphicData>
        </a:graphic>
      </p:graphicFrame>
      <p:sp>
        <p:nvSpPr>
          <p:cNvPr id="20" name="Rectangle: Rounded Corners 19">
            <a:extLst>
              <a:ext uri="{FF2B5EF4-FFF2-40B4-BE49-F238E27FC236}">
                <a16:creationId xmlns:a16="http://schemas.microsoft.com/office/drawing/2014/main" id="{12F4E281-F909-41DB-9573-A51CDE3173B2}"/>
              </a:ext>
            </a:extLst>
          </p:cNvPr>
          <p:cNvSpPr/>
          <p:nvPr/>
        </p:nvSpPr>
        <p:spPr>
          <a:xfrm>
            <a:off x="6936205" y="846544"/>
            <a:ext cx="5023184" cy="4862644"/>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TextBox 20">
            <a:extLst>
              <a:ext uri="{FF2B5EF4-FFF2-40B4-BE49-F238E27FC236}">
                <a16:creationId xmlns:a16="http://schemas.microsoft.com/office/drawing/2014/main" id="{43943B0A-83D7-E43F-1E74-76D1BBE498B5}"/>
              </a:ext>
            </a:extLst>
          </p:cNvPr>
          <p:cNvSpPr txBox="1"/>
          <p:nvPr/>
        </p:nvSpPr>
        <p:spPr>
          <a:xfrm>
            <a:off x="7261058" y="1076385"/>
            <a:ext cx="4523874" cy="4524315"/>
          </a:xfrm>
          <a:prstGeom prst="rect">
            <a:avLst/>
          </a:prstGeom>
          <a:noFill/>
        </p:spPr>
        <p:txBody>
          <a:bodyPr wrap="square" rtlCol="0">
            <a:spAutoFit/>
          </a:bodyPr>
          <a:lstStyle/>
          <a:p>
            <a:pPr marL="171450"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The business is expected to need £30,000 to £70,000 in start-up funding.</a:t>
            </a:r>
          </a:p>
          <a:p>
            <a:endParaRPr lang="en-GB" sz="12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These costs include rent and deposit, shop fit-out, opening stock, website setup, EPOS, packaging, launch marketing, and working capital.</a:t>
            </a:r>
          </a:p>
          <a:p>
            <a:endParaRPr lang="en-GB" sz="12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The main source of funding would be personal savings, as this avoids repayment pressure and allows full control of the business.</a:t>
            </a:r>
          </a:p>
          <a:p>
            <a:endParaRPr lang="en-GB" sz="12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Because the set-up costs are quite high, external finance, such as a Start Up Loan, may also be needed to support early expenses and cash flow.</a:t>
            </a:r>
          </a:p>
          <a:p>
            <a:endParaRPr lang="en-GB" sz="12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Family investment could be another option, as long as it is clearly agreed and formally recorded.</a:t>
            </a:r>
          </a:p>
          <a:p>
            <a:endParaRPr lang="en-GB" sz="12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Once the business is trading, supplier credit may help by allowing stock to be bought on delayed payment terms.</a:t>
            </a:r>
          </a:p>
          <a:p>
            <a:endParaRPr lang="en-GB" sz="12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Using a mix of funding sources would help cover the initial costs and provide enough working capital for the business to operate effectively.</a:t>
            </a:r>
          </a:p>
        </p:txBody>
      </p:sp>
    </p:spTree>
    <p:extLst>
      <p:ext uri="{BB962C8B-B14F-4D97-AF65-F5344CB8AC3E}">
        <p14:creationId xmlns:p14="http://schemas.microsoft.com/office/powerpoint/2010/main" val="33340077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9">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2191695" cy="502920"/>
          </a:xfrm>
          <a:prstGeom prst="rect">
            <a:avLst/>
          </a:prstGeom>
          <a:solidFill>
            <a:srgbClr val="12344A"/>
          </a:solidFill>
          <a:ln w="12700">
            <a:solidFill>
              <a:srgbClr val="12344A"/>
            </a:solidFill>
            <a:prstDash val="solid"/>
          </a:ln>
        </p:spPr>
      </p:sp>
      <p:sp>
        <p:nvSpPr>
          <p:cNvPr id="3" name="Text 1"/>
          <p:cNvSpPr/>
          <p:nvPr/>
        </p:nvSpPr>
        <p:spPr>
          <a:xfrm>
            <a:off x="411480" y="118872"/>
            <a:ext cx="7315200" cy="219456"/>
          </a:xfrm>
          <a:prstGeom prst="rect">
            <a:avLst/>
          </a:prstGeom>
          <a:noFill/>
          <a:ln/>
        </p:spPr>
        <p:txBody>
          <a:bodyPr wrap="square" rtlCol="0" anchor="ctr"/>
          <a:lstStyle/>
          <a:p>
            <a:pPr marL="0" indent="0">
              <a:buNone/>
            </a:pPr>
            <a:r>
              <a:rPr lang="en-US" sz="2400" b="1" dirty="0">
                <a:solidFill>
                  <a:srgbClr val="FFFFFF"/>
                </a:solidFill>
                <a:latin typeface="Aptos Display" pitchFamily="34" charset="0"/>
                <a:ea typeface="Aptos Display" pitchFamily="34" charset="-122"/>
                <a:cs typeface="Aptos Display" pitchFamily="34" charset="-120"/>
              </a:rPr>
              <a:t>Conclusion</a:t>
            </a:r>
            <a:endParaRPr lang="en-US" sz="2400" dirty="0"/>
          </a:p>
        </p:txBody>
      </p:sp>
      <p:sp>
        <p:nvSpPr>
          <p:cNvPr id="4" name="Text 2"/>
          <p:cNvSpPr/>
          <p:nvPr/>
        </p:nvSpPr>
        <p:spPr>
          <a:xfrm>
            <a:off x="7772400" y="146304"/>
            <a:ext cx="3657600" cy="164592"/>
          </a:xfrm>
          <a:prstGeom prst="rect">
            <a:avLst/>
          </a:prstGeom>
          <a:noFill/>
          <a:ln/>
        </p:spPr>
        <p:txBody>
          <a:bodyPr wrap="square" rtlCol="0" anchor="ctr"/>
          <a:lstStyle/>
          <a:p>
            <a:pPr marL="0" indent="0" algn="r">
              <a:buNone/>
            </a:pPr>
            <a:r>
              <a:rPr lang="en-US" sz="900" i="1" dirty="0">
                <a:solidFill>
                  <a:srgbClr val="D8E6EC"/>
                </a:solidFill>
              </a:rPr>
              <a:t>Investment case in one slide</a:t>
            </a:r>
            <a:endParaRPr lang="en-US" sz="900" dirty="0"/>
          </a:p>
        </p:txBody>
      </p:sp>
      <p:sp>
        <p:nvSpPr>
          <p:cNvPr id="5" name="Shape 3"/>
          <p:cNvSpPr/>
          <p:nvPr/>
        </p:nvSpPr>
        <p:spPr>
          <a:xfrm>
            <a:off x="502920" y="676656"/>
            <a:ext cx="11155680" cy="0"/>
          </a:xfrm>
          <a:prstGeom prst="line">
            <a:avLst/>
          </a:prstGeom>
          <a:noFill/>
          <a:ln w="12700">
            <a:solidFill>
              <a:srgbClr val="C89B3C"/>
            </a:solidFill>
            <a:prstDash val="solid"/>
          </a:ln>
        </p:spPr>
      </p:sp>
      <p:sp>
        <p:nvSpPr>
          <p:cNvPr id="6" name="Text 4"/>
          <p:cNvSpPr/>
          <p:nvPr/>
        </p:nvSpPr>
        <p:spPr>
          <a:xfrm>
            <a:off x="731520" y="868680"/>
            <a:ext cx="10698480" cy="731520"/>
          </a:xfrm>
          <a:prstGeom prst="rect">
            <a:avLst/>
          </a:prstGeom>
          <a:noFill/>
          <a:ln/>
        </p:spPr>
        <p:txBody>
          <a:bodyPr wrap="square" rtlCol="0" anchor="ctr"/>
          <a:lstStyle/>
          <a:p>
            <a:pPr marL="0" indent="0">
              <a:buNone/>
            </a:pPr>
            <a:r>
              <a:rPr lang="en-US" sz="2000" b="1" dirty="0">
                <a:solidFill>
                  <a:srgbClr val="12344A"/>
                </a:solidFill>
                <a:latin typeface="Arial" panose="020B0604020202020204" pitchFamily="34" charset="0"/>
                <a:cs typeface="Arial" panose="020B0604020202020204" pitchFamily="34" charset="0"/>
              </a:rPr>
              <a:t>Elegance Imitations Ltd offers a focused retail concept with a clear niche, strong local relevance and a practical route to early sales, supported by established strategy and marketing logic (Johnson et al., 2017; Kotler and Armstrong, 2021).</a:t>
            </a:r>
            <a:endParaRPr lang="en-US" sz="2000" dirty="0">
              <a:latin typeface="Arial" panose="020B0604020202020204" pitchFamily="34" charset="0"/>
              <a:cs typeface="Arial" panose="020B0604020202020204" pitchFamily="34" charset="0"/>
            </a:endParaRPr>
          </a:p>
        </p:txBody>
      </p:sp>
      <p:sp>
        <p:nvSpPr>
          <p:cNvPr id="7" name="Text 5"/>
          <p:cNvSpPr/>
          <p:nvPr/>
        </p:nvSpPr>
        <p:spPr>
          <a:xfrm>
            <a:off x="868680" y="1828800"/>
            <a:ext cx="6766560" cy="2468880"/>
          </a:xfrm>
          <a:prstGeom prst="rect">
            <a:avLst/>
          </a:prstGeom>
          <a:noFill/>
          <a:ln/>
        </p:spPr>
        <p:txBody>
          <a:bodyPr wrap="square" rtlCol="0" anchor="ctr"/>
          <a:lstStyle/>
          <a:p>
            <a:pPr marL="177800" indent="-177800">
              <a:buSzPct val="100000"/>
              <a:buChar char="•"/>
            </a:pPr>
            <a:r>
              <a:rPr lang="en-US" sz="1800" dirty="0">
                <a:solidFill>
                  <a:srgbClr val="1F2937"/>
                </a:solidFill>
                <a:latin typeface="Arial" panose="020B0604020202020204" pitchFamily="34" charset="0"/>
                <a:cs typeface="Arial" panose="020B0604020202020204" pitchFamily="34" charset="0"/>
              </a:rPr>
              <a:t>The concept solves a real customer need for attractive, occasion-specific jewellery at accessible prices</a:t>
            </a:r>
            <a:endParaRPr lang="en-US" sz="1800" dirty="0">
              <a:latin typeface="Arial" panose="020B0604020202020204" pitchFamily="34" charset="0"/>
              <a:cs typeface="Arial" panose="020B0604020202020204" pitchFamily="34" charset="0"/>
            </a:endParaRPr>
          </a:p>
          <a:p>
            <a:pPr marL="177800" indent="-177800">
              <a:buSzPct val="100000"/>
              <a:buChar char="•"/>
            </a:pPr>
            <a:r>
              <a:rPr lang="en-US" sz="1800" dirty="0">
                <a:solidFill>
                  <a:srgbClr val="1F2937"/>
                </a:solidFill>
                <a:latin typeface="Arial" panose="020B0604020202020204" pitchFamily="34" charset="0"/>
                <a:cs typeface="Arial" panose="020B0604020202020204" pitchFamily="34" charset="0"/>
              </a:rPr>
              <a:t>Differentiation comes from curated collections, styling support and visible trust controls</a:t>
            </a:r>
            <a:endParaRPr lang="en-US" sz="1800" dirty="0">
              <a:latin typeface="Arial" panose="020B0604020202020204" pitchFamily="34" charset="0"/>
              <a:cs typeface="Arial" panose="020B0604020202020204" pitchFamily="34" charset="0"/>
            </a:endParaRPr>
          </a:p>
          <a:p>
            <a:pPr marL="177800" indent="-177800">
              <a:buSzPct val="100000"/>
              <a:buChar char="•"/>
            </a:pPr>
            <a:r>
              <a:rPr lang="en-US" sz="1800" dirty="0">
                <a:solidFill>
                  <a:srgbClr val="1F2937"/>
                </a:solidFill>
                <a:latin typeface="Arial" panose="020B0604020202020204" pitchFamily="34" charset="0"/>
                <a:cs typeface="Arial" panose="020B0604020202020204" pitchFamily="34" charset="0"/>
              </a:rPr>
              <a:t>Growth can be driven through local presence plus low-cost digital marketing</a:t>
            </a:r>
            <a:endParaRPr lang="en-US" sz="1800" dirty="0">
              <a:latin typeface="Arial" panose="020B0604020202020204" pitchFamily="34" charset="0"/>
              <a:cs typeface="Arial" panose="020B0604020202020204" pitchFamily="34" charset="0"/>
            </a:endParaRPr>
          </a:p>
          <a:p>
            <a:pPr marL="177800" indent="-177800">
              <a:buSzPct val="100000"/>
              <a:buChar char="•"/>
            </a:pPr>
            <a:r>
              <a:rPr lang="en-US" sz="1800" dirty="0">
                <a:solidFill>
                  <a:srgbClr val="1F2937"/>
                </a:solidFill>
                <a:latin typeface="Arial" panose="020B0604020202020204" pitchFamily="34" charset="0"/>
                <a:cs typeface="Arial" panose="020B0604020202020204" pitchFamily="34" charset="0"/>
              </a:rPr>
              <a:t>The key to success is disciplined buying, compliance and careful cash-flow management</a:t>
            </a:r>
            <a:endParaRPr lang="en-US" sz="1800" dirty="0">
              <a:latin typeface="Arial" panose="020B0604020202020204" pitchFamily="34" charset="0"/>
              <a:cs typeface="Arial" panose="020B0604020202020204" pitchFamily="34" charset="0"/>
            </a:endParaRPr>
          </a:p>
        </p:txBody>
      </p:sp>
      <p:sp>
        <p:nvSpPr>
          <p:cNvPr id="8" name="Shape 6"/>
          <p:cNvSpPr/>
          <p:nvPr/>
        </p:nvSpPr>
        <p:spPr>
          <a:xfrm>
            <a:off x="8138160" y="1920240"/>
            <a:ext cx="3063240" cy="1737360"/>
          </a:xfrm>
          <a:prstGeom prst="roundRect">
            <a:avLst>
              <a:gd name="adj" fmla="val 4211"/>
            </a:avLst>
          </a:prstGeom>
          <a:solidFill>
            <a:srgbClr val="EAF6F5"/>
          </a:solidFill>
          <a:ln w="12700">
            <a:solidFill>
              <a:srgbClr val="EAF6F5"/>
            </a:solidFill>
            <a:prstDash val="solid"/>
          </a:ln>
        </p:spPr>
      </p:sp>
      <p:sp>
        <p:nvSpPr>
          <p:cNvPr id="9" name="Text 7"/>
          <p:cNvSpPr/>
          <p:nvPr/>
        </p:nvSpPr>
        <p:spPr>
          <a:xfrm>
            <a:off x="8284464" y="2029968"/>
            <a:ext cx="2788920" cy="182880"/>
          </a:xfrm>
          <a:prstGeom prst="rect">
            <a:avLst/>
          </a:prstGeom>
          <a:noFill/>
          <a:ln/>
        </p:spPr>
        <p:txBody>
          <a:bodyPr wrap="square" rtlCol="0" anchor="ctr"/>
          <a:lstStyle/>
          <a:p>
            <a:pPr marL="0" indent="0">
              <a:buNone/>
            </a:pPr>
            <a:r>
              <a:rPr lang="en-US" sz="1500" b="1" dirty="0">
                <a:solidFill>
                  <a:srgbClr val="12344A"/>
                </a:solidFill>
                <a:latin typeface="Arial" panose="020B0604020202020204" pitchFamily="34" charset="0"/>
                <a:cs typeface="Arial" panose="020B0604020202020204" pitchFamily="34" charset="0"/>
              </a:rPr>
              <a:t>Recommendation</a:t>
            </a:r>
            <a:endParaRPr lang="en-US" sz="1500" dirty="0">
              <a:latin typeface="Arial" panose="020B0604020202020204" pitchFamily="34" charset="0"/>
              <a:cs typeface="Arial" panose="020B0604020202020204" pitchFamily="34" charset="0"/>
            </a:endParaRPr>
          </a:p>
        </p:txBody>
      </p:sp>
      <p:sp>
        <p:nvSpPr>
          <p:cNvPr id="10" name="Text 8"/>
          <p:cNvSpPr/>
          <p:nvPr/>
        </p:nvSpPr>
        <p:spPr>
          <a:xfrm>
            <a:off x="8284464" y="2304288"/>
            <a:ext cx="2788920" cy="1280160"/>
          </a:xfrm>
          <a:prstGeom prst="rect">
            <a:avLst/>
          </a:prstGeom>
          <a:noFill/>
          <a:ln/>
        </p:spPr>
        <p:txBody>
          <a:bodyPr wrap="square" rtlCol="0" anchor="ctr"/>
          <a:lstStyle/>
          <a:p>
            <a:pPr marL="0" indent="0">
              <a:buNone/>
            </a:pPr>
            <a:r>
              <a:rPr lang="en-US" sz="1250" dirty="0">
                <a:solidFill>
                  <a:srgbClr val="1F2937"/>
                </a:solidFill>
                <a:latin typeface="Arial" panose="020B0604020202020204" pitchFamily="34" charset="0"/>
                <a:cs typeface="Arial" panose="020B0604020202020204" pitchFamily="34" charset="0"/>
              </a:rPr>
              <a:t>Proceed with a lean launch model and test demand through a tightly curated opening range, content-led promotion and robust compliance systems.</a:t>
            </a:r>
            <a:endParaRPr lang="en-US" sz="1250" dirty="0">
              <a:latin typeface="Arial" panose="020B0604020202020204" pitchFamily="34" charset="0"/>
              <a:cs typeface="Arial" panose="020B0604020202020204" pitchFamily="34" charset="0"/>
            </a:endParaRPr>
          </a:p>
        </p:txBody>
      </p:sp>
      <p:sp>
        <p:nvSpPr>
          <p:cNvPr id="11" name="Shape 9"/>
          <p:cNvSpPr/>
          <p:nvPr/>
        </p:nvSpPr>
        <p:spPr>
          <a:xfrm>
            <a:off x="8138160" y="3931920"/>
            <a:ext cx="3063240" cy="1280160"/>
          </a:xfrm>
          <a:prstGeom prst="roundRect">
            <a:avLst>
              <a:gd name="adj" fmla="val 5714"/>
            </a:avLst>
          </a:prstGeom>
          <a:solidFill>
            <a:srgbClr val="FFF7ED"/>
          </a:solidFill>
          <a:ln w="12700">
            <a:solidFill>
              <a:srgbClr val="FFF7ED"/>
            </a:solidFill>
            <a:prstDash val="solid"/>
          </a:ln>
        </p:spPr>
      </p:sp>
      <p:sp>
        <p:nvSpPr>
          <p:cNvPr id="12" name="Text 10"/>
          <p:cNvSpPr/>
          <p:nvPr/>
        </p:nvSpPr>
        <p:spPr>
          <a:xfrm>
            <a:off x="8284464" y="4041648"/>
            <a:ext cx="2788920" cy="182880"/>
          </a:xfrm>
          <a:prstGeom prst="rect">
            <a:avLst/>
          </a:prstGeom>
          <a:noFill/>
          <a:ln/>
        </p:spPr>
        <p:txBody>
          <a:bodyPr wrap="square" rtlCol="0" anchor="ctr"/>
          <a:lstStyle/>
          <a:p>
            <a:pPr marL="0" indent="0">
              <a:buNone/>
            </a:pPr>
            <a:r>
              <a:rPr lang="en-US" sz="1500" b="1" dirty="0">
                <a:solidFill>
                  <a:srgbClr val="12344A"/>
                </a:solidFill>
                <a:latin typeface="Arial" panose="020B0604020202020204" pitchFamily="34" charset="0"/>
                <a:cs typeface="Arial" panose="020B0604020202020204" pitchFamily="34" charset="0"/>
              </a:rPr>
              <a:t>Success condition</a:t>
            </a:r>
            <a:endParaRPr lang="en-US" sz="1500" dirty="0">
              <a:latin typeface="Arial" panose="020B0604020202020204" pitchFamily="34" charset="0"/>
              <a:cs typeface="Arial" panose="020B0604020202020204" pitchFamily="34" charset="0"/>
            </a:endParaRPr>
          </a:p>
        </p:txBody>
      </p:sp>
      <p:sp>
        <p:nvSpPr>
          <p:cNvPr id="13" name="Text 11"/>
          <p:cNvSpPr/>
          <p:nvPr/>
        </p:nvSpPr>
        <p:spPr>
          <a:xfrm>
            <a:off x="8284464" y="4315968"/>
            <a:ext cx="2788920" cy="822960"/>
          </a:xfrm>
          <a:prstGeom prst="rect">
            <a:avLst/>
          </a:prstGeom>
          <a:noFill/>
          <a:ln/>
        </p:spPr>
        <p:txBody>
          <a:bodyPr wrap="square" rtlCol="0" anchor="ctr"/>
          <a:lstStyle/>
          <a:p>
            <a:pPr marL="0" indent="0">
              <a:buNone/>
            </a:pPr>
            <a:r>
              <a:rPr lang="en-US" sz="1250" dirty="0">
                <a:solidFill>
                  <a:srgbClr val="1F2937"/>
                </a:solidFill>
                <a:latin typeface="Arial" panose="020B0604020202020204" pitchFamily="34" charset="0"/>
                <a:cs typeface="Arial" panose="020B0604020202020204" pitchFamily="34" charset="0"/>
              </a:rPr>
              <a:t>Win trust first. In jewellery retail, reputation, presentation and reassurance are as important as price.</a:t>
            </a:r>
            <a:endParaRPr lang="en-US" sz="1250" dirty="0">
              <a:latin typeface="Arial" panose="020B0604020202020204" pitchFamily="34" charset="0"/>
              <a:cs typeface="Arial" panose="020B0604020202020204" pitchFamily="34"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2191695" cy="502920"/>
          </a:xfrm>
          <a:prstGeom prst="rect">
            <a:avLst/>
          </a:prstGeom>
          <a:solidFill>
            <a:srgbClr val="12344A"/>
          </a:solidFill>
          <a:ln w="12700">
            <a:solidFill>
              <a:srgbClr val="12344A"/>
            </a:solidFill>
            <a:prstDash val="solid"/>
          </a:ln>
        </p:spPr>
      </p:sp>
      <p:sp>
        <p:nvSpPr>
          <p:cNvPr id="3" name="Text 1"/>
          <p:cNvSpPr/>
          <p:nvPr/>
        </p:nvSpPr>
        <p:spPr>
          <a:xfrm>
            <a:off x="411480" y="118872"/>
            <a:ext cx="7315200" cy="219456"/>
          </a:xfrm>
          <a:prstGeom prst="rect">
            <a:avLst/>
          </a:prstGeom>
          <a:noFill/>
          <a:ln/>
        </p:spPr>
        <p:txBody>
          <a:bodyPr wrap="square" rtlCol="0" anchor="ctr"/>
          <a:lstStyle/>
          <a:p>
            <a:pPr marL="0" indent="0">
              <a:buNone/>
            </a:pPr>
            <a:r>
              <a:rPr lang="en-US" sz="2400" b="1" dirty="0">
                <a:solidFill>
                  <a:srgbClr val="FFFFFF"/>
                </a:solidFill>
                <a:latin typeface="Aptos Display" pitchFamily="34" charset="0"/>
                <a:ea typeface="Aptos Display" pitchFamily="34" charset="-122"/>
                <a:cs typeface="Aptos Display" pitchFamily="34" charset="-120"/>
              </a:rPr>
              <a:t>References</a:t>
            </a:r>
            <a:endParaRPr lang="en-US" sz="2400" dirty="0"/>
          </a:p>
        </p:txBody>
      </p:sp>
      <p:sp>
        <p:nvSpPr>
          <p:cNvPr id="5" name="Shape 3"/>
          <p:cNvSpPr/>
          <p:nvPr/>
        </p:nvSpPr>
        <p:spPr>
          <a:xfrm>
            <a:off x="502920" y="676656"/>
            <a:ext cx="11155680" cy="0"/>
          </a:xfrm>
          <a:prstGeom prst="line">
            <a:avLst/>
          </a:prstGeom>
          <a:noFill/>
          <a:ln w="12700">
            <a:solidFill>
              <a:srgbClr val="C89B3C"/>
            </a:solidFill>
            <a:prstDash val="solid"/>
          </a:ln>
        </p:spPr>
      </p:sp>
      <p:sp>
        <p:nvSpPr>
          <p:cNvPr id="6" name="Text 4"/>
          <p:cNvSpPr/>
          <p:nvPr/>
        </p:nvSpPr>
        <p:spPr>
          <a:xfrm>
            <a:off x="411480" y="1175656"/>
            <a:ext cx="9342120" cy="2572179"/>
          </a:xfrm>
          <a:prstGeom prst="rect">
            <a:avLst/>
          </a:prstGeom>
          <a:noFill/>
          <a:ln/>
        </p:spPr>
        <p:txBody>
          <a:bodyPr wrap="square" rtlCol="0" anchor="ctr"/>
          <a:lstStyle/>
          <a:p>
            <a:pPr marL="127000" indent="-127000">
              <a:buSzPct val="100000"/>
              <a:buChar char="•"/>
            </a:pPr>
            <a:r>
              <a:rPr lang="en-US" sz="1200" dirty="0">
                <a:solidFill>
                  <a:srgbClr val="1F2937"/>
                </a:solidFill>
              </a:rPr>
              <a:t>Birmingham City Council (n.d.) Alum Rock Ward factsheet. Birmingham: Birmingham City Council.</a:t>
            </a:r>
            <a:endParaRPr lang="en-US" sz="1200" dirty="0"/>
          </a:p>
          <a:p>
            <a:pPr marL="127000" indent="-127000">
              <a:buSzPct val="100000"/>
              <a:buChar char="•"/>
            </a:pPr>
            <a:r>
              <a:rPr lang="en-US" sz="1200" dirty="0">
                <a:solidFill>
                  <a:srgbClr val="1F2937"/>
                </a:solidFill>
              </a:rPr>
              <a:t>British Business Bank (2026) Start Up Loans. Sheffield: British Business Bank.</a:t>
            </a:r>
          </a:p>
          <a:p>
            <a:pPr marL="127000" indent="-127000">
              <a:buSzPct val="100000"/>
              <a:buChar char="•"/>
            </a:pPr>
            <a:r>
              <a:rPr lang="en-GB" sz="1200" dirty="0"/>
              <a:t>Burns, P. (2016) Entrepreneurship and small business. 4th </a:t>
            </a:r>
            <a:r>
              <a:rPr lang="en-GB" sz="1200" dirty="0" err="1"/>
              <a:t>edn</a:t>
            </a:r>
            <a:r>
              <a:rPr lang="en-GB" sz="1200" dirty="0"/>
              <a:t>. London: Palgrave.</a:t>
            </a:r>
            <a:endParaRPr lang="en-US" sz="1200" dirty="0"/>
          </a:p>
          <a:p>
            <a:pPr marL="127000" indent="-127000">
              <a:buSzPct val="100000"/>
              <a:buChar char="•"/>
            </a:pPr>
            <a:r>
              <a:rPr lang="en-US" sz="1200" dirty="0">
                <a:solidFill>
                  <a:srgbClr val="1F2937"/>
                </a:solidFill>
              </a:rPr>
              <a:t>Chaffey, D. and Ellis-Chadwick, F. (2022) Digital Marketing: Strategy, Implementation and Practice. 8th edn. Harlow: Pearson.</a:t>
            </a:r>
            <a:endParaRPr lang="en-US" sz="1200" dirty="0"/>
          </a:p>
          <a:p>
            <a:pPr marL="127000" indent="-127000">
              <a:buSzPct val="100000"/>
              <a:buChar char="•"/>
            </a:pPr>
            <a:r>
              <a:rPr lang="en-US" sz="1200" dirty="0">
                <a:solidFill>
                  <a:srgbClr val="1F2937"/>
                </a:solidFill>
              </a:rPr>
              <a:t>GM Insights (2025) Imitation Jewelry Market Size &amp; Outlook 2025–2034. Delaware: Global Market Insights.</a:t>
            </a:r>
            <a:endParaRPr lang="en-US" sz="1200" dirty="0"/>
          </a:p>
          <a:p>
            <a:pPr marL="127000" indent="-127000">
              <a:buSzPct val="100000"/>
              <a:buChar char="•"/>
            </a:pPr>
            <a:r>
              <a:rPr lang="en-US" sz="1200" dirty="0">
                <a:solidFill>
                  <a:srgbClr val="1F2937"/>
                </a:solidFill>
              </a:rPr>
              <a:t>HSE (2023) Employers' Liability (Compulsory Insurance) Act 1969: A brief guide for employers. Bootle: Health and Safety Executive.</a:t>
            </a:r>
            <a:endParaRPr lang="en-US" sz="1200" dirty="0"/>
          </a:p>
          <a:p>
            <a:pPr marL="127000" indent="-127000">
              <a:buSzPct val="100000"/>
              <a:buChar char="•"/>
            </a:pPr>
            <a:r>
              <a:rPr lang="en-US" sz="1200" dirty="0">
                <a:solidFill>
                  <a:srgbClr val="1F2937"/>
                </a:solidFill>
              </a:rPr>
              <a:t>ICO (n.d.) How to write a privacy notice and what goes in it. Wilmslow: Information Commissioner's Office.</a:t>
            </a:r>
            <a:endParaRPr lang="en-US" sz="1200" dirty="0"/>
          </a:p>
          <a:p>
            <a:pPr marL="127000" indent="-127000">
              <a:buSzPct val="100000"/>
              <a:buChar char="•"/>
            </a:pPr>
            <a:r>
              <a:rPr lang="en-US" sz="1200" dirty="0">
                <a:solidFill>
                  <a:srgbClr val="1F2937"/>
                </a:solidFill>
              </a:rPr>
              <a:t>Johnson, G. et al. (2017) Exploring Strategy. 11th edn. Harlow: Pearson.</a:t>
            </a:r>
            <a:endParaRPr lang="en-US" sz="1200" dirty="0"/>
          </a:p>
          <a:p>
            <a:pPr marL="127000" indent="-127000">
              <a:buSzPct val="100000"/>
              <a:buChar char="•"/>
            </a:pPr>
            <a:r>
              <a:rPr lang="en-US" sz="1200" dirty="0">
                <a:solidFill>
                  <a:srgbClr val="1F2937"/>
                </a:solidFill>
              </a:rPr>
              <a:t>Kotler, P. and Armstrong, G. (2021) Principles of Marketing. 18th edn. Harlow: Pearson.</a:t>
            </a:r>
            <a:endParaRPr lang="en-US" sz="1200" dirty="0"/>
          </a:p>
          <a:p>
            <a:pPr marL="127000" indent="-127000">
              <a:buSzPct val="100000"/>
              <a:buChar char="•"/>
            </a:pPr>
            <a:r>
              <a:rPr lang="en-US" sz="1200" dirty="0">
                <a:solidFill>
                  <a:srgbClr val="1F2937"/>
                </a:solidFill>
              </a:rPr>
              <a:t>Mintel (2025) UK Jewellery &amp; Watches Retailing Market Report. London: Mintel.</a:t>
            </a:r>
            <a:endParaRPr lang="en-US" sz="1200" dirty="0"/>
          </a:p>
          <a:p>
            <a:pPr marL="127000" indent="-127000">
              <a:buSzPct val="100000"/>
              <a:buChar char="•"/>
            </a:pPr>
            <a:r>
              <a:rPr lang="en-US" sz="1200" dirty="0">
                <a:solidFill>
                  <a:srgbClr val="1F2937"/>
                </a:solidFill>
              </a:rPr>
              <a:t>ONS (2026) Retail sales, Great Britain: January 2026 and internet sales as a percentage of total retail sales. Newport: Office for National Statistics.</a:t>
            </a:r>
            <a:endParaRPr lang="en-US" sz="1200" dirty="0"/>
          </a:p>
          <a:p>
            <a:pPr marL="127000" indent="-127000">
              <a:buSzPct val="100000"/>
              <a:buChar char="•"/>
            </a:pPr>
            <a:r>
              <a:rPr lang="en-US" sz="1200" dirty="0">
                <a:solidFill>
                  <a:srgbClr val="1F2937"/>
                </a:solidFill>
              </a:rPr>
              <a:t>OPSS (2024) Product safety advice for businesses. London: GOV.UK / Office for Product Safety and Standards.</a:t>
            </a:r>
            <a:endParaRPr lang="en-US" sz="1200" dirty="0"/>
          </a:p>
          <a:p>
            <a:pPr marL="127000" indent="-127000">
              <a:buSzPct val="100000"/>
              <a:buChar char="•"/>
            </a:pPr>
            <a:r>
              <a:rPr lang="en-US" sz="1200" dirty="0">
                <a:solidFill>
                  <a:srgbClr val="1F2937"/>
                </a:solidFill>
              </a:rPr>
              <a:t>Porter, M.E. (1980) Competitive Strategy. New York: Free Press.</a:t>
            </a:r>
            <a:endParaRPr lang="en-US" sz="1200" dirty="0"/>
          </a:p>
          <a:p>
            <a:pPr marL="127000" indent="-127000">
              <a:buSzPct val="100000"/>
              <a:buChar char="•"/>
            </a:pPr>
            <a:r>
              <a:rPr lang="en-US" sz="1200" dirty="0">
                <a:solidFill>
                  <a:srgbClr val="1F2937"/>
                </a:solidFill>
              </a:rPr>
              <a:t>Trading Standards (2024) Jewellery safety: metal content. Business Companion.</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693</TotalTime>
  <Words>3492</Words>
  <Application>Microsoft Office PowerPoint</Application>
  <PresentationFormat>Widescreen</PresentationFormat>
  <Paragraphs>305</Paragraphs>
  <Slides>13</Slides>
  <Notes>13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13</vt:i4>
      </vt:variant>
    </vt:vector>
  </HeadingPairs>
  <TitlesOfParts>
    <vt:vector size="20" baseType="lpstr">
      <vt:lpstr>Aptos</vt:lpstr>
      <vt:lpstr>Aptos Display</vt:lpstr>
      <vt:lpstr>Arial</vt:lpstr>
      <vt:lpstr>Calibri</vt:lpstr>
      <vt:lpstr>Georgia Pro</vt:lpstr>
      <vt:lpstr>Symbol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OpenAI</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Elegance Imitations Ltd</dc:title>
  <dc:subject>Business plan presentation</dc:subject>
  <dc:creator>OpenAI</dc:creator>
  <cp:lastModifiedBy>Shazad Shah</cp:lastModifiedBy>
  <cp:revision>3</cp:revision>
  <dcterms:created xsi:type="dcterms:W3CDTF">2026-03-09T21:29:03Z</dcterms:created>
  <dcterms:modified xsi:type="dcterms:W3CDTF">2026-03-15T21:46:13Z</dcterms:modified>
</cp:coreProperties>
</file>