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522" autoAdjust="0"/>
  </p:normalViewPr>
  <p:slideViewPr>
    <p:cSldViewPr snapToGrid="0">
      <p:cViewPr varScale="1">
        <p:scale>
          <a:sx n="103" d="100"/>
          <a:sy n="103" d="100"/>
        </p:scale>
        <p:origin x="144" y="1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BD6631-E083-45A7-93AD-ABFBE8DD0595}" type="datetimeFigureOut">
              <a:rPr lang="en-US" smtClean="0"/>
              <a:pPr/>
              <a:t>8/13/2020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61D3D-1C74-4B3D-895B-D474C2E1549A}" type="slidenum">
              <a:rPr lang="en-US" smtClean="0"/>
              <a:pPr/>
              <a:t>‹#›</a:t>
            </a:fld>
            <a:endParaRPr lang="en-US"/>
          </a:p>
        </p:txBody>
      </p:sp>
    </p:spTree>
    <p:extLst>
      <p:ext uri="{BB962C8B-B14F-4D97-AF65-F5344CB8AC3E}">
        <p14:creationId xmlns:p14="http://schemas.microsoft.com/office/powerpoint/2010/main" val="2592294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C61D3D-1C74-4B3D-895B-D474C2E1549A}" type="slidenum">
              <a:rPr lang="en-US" smtClean="0"/>
              <a:pPr/>
              <a:t>1</a:t>
            </a:fld>
            <a:endParaRPr lang="en-US"/>
          </a:p>
        </p:txBody>
      </p:sp>
    </p:spTree>
    <p:extLst>
      <p:ext uri="{BB962C8B-B14F-4D97-AF65-F5344CB8AC3E}">
        <p14:creationId xmlns:p14="http://schemas.microsoft.com/office/powerpoint/2010/main" val="575142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3211800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2916070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3153225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1752242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359603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4203590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1024958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81438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501442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2780008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826472B-97EB-468A-AE75-1FE2385F54DD}" type="slidenum">
              <a:rPr lang="en-GB" smtClean="0"/>
              <a:pPr/>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66106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3283172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26472B-97EB-468A-AE75-1FE2385F54DD}" type="slidenum">
              <a:rPr lang="en-GB" smtClean="0"/>
              <a:pPr/>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22871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11702986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72147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BB6283-D5B2-41D1-B415-22E5EA8E7CD0}" type="datetimeFigureOut">
              <a:rPr lang="en-GB" smtClean="0"/>
              <a:pPr/>
              <a:t>13/08/2020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826472B-97EB-468A-AE75-1FE2385F54DD}" type="slidenum">
              <a:rPr lang="en-GB" smtClean="0"/>
              <a:pPr/>
              <a:t>‹#›</a:t>
            </a:fld>
            <a:endParaRPr lang="en-GB"/>
          </a:p>
        </p:txBody>
      </p:sp>
    </p:spTree>
    <p:extLst>
      <p:ext uri="{BB962C8B-B14F-4D97-AF65-F5344CB8AC3E}">
        <p14:creationId xmlns:p14="http://schemas.microsoft.com/office/powerpoint/2010/main" val="272129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9BB6283-D5B2-41D1-B415-22E5EA8E7CD0}" type="datetimeFigureOut">
              <a:rPr lang="en-GB" smtClean="0"/>
              <a:pPr/>
              <a:t>13/08/2020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826472B-97EB-468A-AE75-1FE2385F54DD}" type="slidenum">
              <a:rPr lang="en-GB" smtClean="0"/>
              <a:pPr/>
              <a:t>‹#›</a:t>
            </a:fld>
            <a:endParaRPr lang="en-GB"/>
          </a:p>
        </p:txBody>
      </p:sp>
    </p:spTree>
    <p:extLst>
      <p:ext uri="{BB962C8B-B14F-4D97-AF65-F5344CB8AC3E}">
        <p14:creationId xmlns:p14="http://schemas.microsoft.com/office/powerpoint/2010/main" val="4250219369"/>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63BD43FE-15E6-440E-A936-C7AD2CEE7162}"/>
              </a:ext>
            </a:extLst>
          </p:cNvPr>
          <p:cNvSpPr>
            <a:spLocks noGrp="1"/>
          </p:cNvSpPr>
          <p:nvPr>
            <p:ph sz="half" idx="1"/>
          </p:nvPr>
        </p:nvSpPr>
        <p:spPr>
          <a:xfrm>
            <a:off x="2940149" y="1168095"/>
            <a:ext cx="2294206" cy="3286434"/>
          </a:xfrm>
        </p:spPr>
        <p:txBody>
          <a:bodyPr>
            <a:normAutofit fontScale="25000" lnSpcReduction="20000"/>
          </a:bodyPr>
          <a:lstStyle/>
          <a:p>
            <a:pPr algn="just"/>
            <a:r>
              <a:rPr lang="en-IN" sz="3600" b="1" dirty="0">
                <a:latin typeface="Times New Roman" pitchFamily="18" charset="0"/>
                <a:cs typeface="Times New Roman" pitchFamily="18" charset="0"/>
              </a:rPr>
              <a:t>Research Aim </a:t>
            </a:r>
            <a:endParaRPr lang="en-IN" sz="3600" dirty="0">
              <a:latin typeface="Times New Roman" pitchFamily="18" charset="0"/>
              <a:cs typeface="Times New Roman" pitchFamily="18" charset="0"/>
            </a:endParaRPr>
          </a:p>
          <a:p>
            <a:pPr algn="just"/>
            <a:r>
              <a:rPr lang="en-IN" sz="3600" dirty="0">
                <a:latin typeface="Times New Roman" pitchFamily="18" charset="0"/>
                <a:cs typeface="Times New Roman" pitchFamily="18" charset="0"/>
              </a:rPr>
              <a:t>The aim of the research is to investigate the importance of cloud computing in an organisation database.</a:t>
            </a:r>
          </a:p>
          <a:p>
            <a:pPr algn="just"/>
            <a:r>
              <a:rPr lang="en-IN" sz="3600" b="1" dirty="0">
                <a:latin typeface="Times New Roman" pitchFamily="18" charset="0"/>
                <a:cs typeface="Times New Roman" pitchFamily="18" charset="0"/>
              </a:rPr>
              <a:t>Research Objectives </a:t>
            </a:r>
            <a:endParaRPr lang="en-IN" sz="3600" dirty="0">
              <a:latin typeface="Times New Roman" pitchFamily="18" charset="0"/>
              <a:cs typeface="Times New Roman" pitchFamily="18" charset="0"/>
            </a:endParaRPr>
          </a:p>
          <a:p>
            <a:pPr lvl="0" algn="just"/>
            <a:r>
              <a:rPr lang="en-IN" sz="3600" dirty="0">
                <a:latin typeface="Times New Roman" pitchFamily="18" charset="0"/>
                <a:cs typeface="Times New Roman" pitchFamily="18" charset="0"/>
              </a:rPr>
              <a:t>To determine the importance of cloud computing operation in the organisation of the United Kingdom.</a:t>
            </a:r>
          </a:p>
          <a:p>
            <a:pPr lvl="0" algn="just"/>
            <a:r>
              <a:rPr lang="en-IN" sz="3600" dirty="0">
                <a:latin typeface="Times New Roman" pitchFamily="18" charset="0"/>
                <a:cs typeface="Times New Roman" pitchFamily="18" charset="0"/>
              </a:rPr>
              <a:t>To analyse the necessity of database linking with cloud computing for the organisation operational activities. </a:t>
            </a:r>
          </a:p>
          <a:p>
            <a:pPr lvl="0" algn="just"/>
            <a:r>
              <a:rPr lang="en-IN" sz="3600" dirty="0">
                <a:latin typeface="Times New Roman" pitchFamily="18" charset="0"/>
                <a:cs typeface="Times New Roman" pitchFamily="18" charset="0"/>
              </a:rPr>
              <a:t>To assess the challenges that has been faced by the organisation in order to manage the data and information within the organisation context.</a:t>
            </a:r>
          </a:p>
          <a:p>
            <a:pPr lvl="0" algn="just"/>
            <a:r>
              <a:rPr lang="en-IN" sz="3600" dirty="0">
                <a:latin typeface="Times New Roman" pitchFamily="18" charset="0"/>
                <a:cs typeface="Times New Roman" pitchFamily="18" charset="0"/>
              </a:rPr>
              <a:t>To develop the different types of strategies that need to be undertaken in order to mitigate the challenges related to the security of data and information. </a:t>
            </a:r>
          </a:p>
          <a:p>
            <a:pPr marL="0" indent="0" algn="just">
              <a:buNone/>
            </a:pPr>
            <a:endParaRPr lang="en-US" sz="3800" dirty="0">
              <a:solidFill>
                <a:schemeClr val="tx1"/>
              </a:solidFill>
              <a:latin typeface="Times New Roman" pitchFamily="18" charset="0"/>
              <a:cs typeface="Times New Roman" pitchFamily="18" charset="0"/>
            </a:endParaRPr>
          </a:p>
        </p:txBody>
      </p:sp>
      <p:sp>
        <p:nvSpPr>
          <p:cNvPr id="25" name="Rectangle 24">
            <a:extLst>
              <a:ext uri="{FF2B5EF4-FFF2-40B4-BE49-F238E27FC236}">
                <a16:creationId xmlns:a16="http://schemas.microsoft.com/office/drawing/2014/main" id="{11D14273-479A-4811-A4FC-CFEB5B1E3B39}"/>
              </a:ext>
            </a:extLst>
          </p:cNvPr>
          <p:cNvSpPr/>
          <p:nvPr/>
        </p:nvSpPr>
        <p:spPr>
          <a:xfrm>
            <a:off x="3018188" y="9768"/>
            <a:ext cx="8942343" cy="1077218"/>
          </a:xfrm>
          <a:prstGeom prst="rect">
            <a:avLst/>
          </a:prstGeom>
          <a:noFill/>
        </p:spPr>
        <p:txBody>
          <a:bodyPr wrap="square" lIns="91440" tIns="45720" rIns="91440" bIns="45720">
            <a:spAutoFit/>
          </a:bodyPr>
          <a:lstStyle/>
          <a:p>
            <a:pPr algn="ctr"/>
            <a:r>
              <a:rPr lang="en-IN" sz="3200" b="1" u="sng" dirty="0">
                <a:latin typeface="Times New Roman" pitchFamily="18" charset="0"/>
                <a:cs typeface="Times New Roman" pitchFamily="18" charset="0"/>
              </a:rPr>
              <a:t>CLOUD COMPUTING: A NEW APPROACH TO DATABASE MANAGEMENT</a:t>
            </a:r>
            <a:endParaRPr lang="en-IN" sz="3200" dirty="0">
              <a:latin typeface="Times New Roman" pitchFamily="18" charset="0"/>
              <a:cs typeface="Times New Roman" pitchFamily="18" charset="0"/>
            </a:endParaRPr>
          </a:p>
        </p:txBody>
      </p:sp>
      <p:sp>
        <p:nvSpPr>
          <p:cNvPr id="4" name="TextBox 3"/>
          <p:cNvSpPr txBox="1"/>
          <p:nvPr/>
        </p:nvSpPr>
        <p:spPr>
          <a:xfrm>
            <a:off x="8901121" y="5154795"/>
            <a:ext cx="1996260" cy="307777"/>
          </a:xfrm>
          <a:prstGeom prst="rect">
            <a:avLst/>
          </a:prstGeom>
          <a:noFill/>
        </p:spPr>
        <p:txBody>
          <a:bodyPr wrap="square" rtlCol="0">
            <a:spAutoFit/>
          </a:bodyPr>
          <a:lstStyle/>
          <a:p>
            <a:r>
              <a:rPr lang="en-IN" sz="1400" b="1" dirty="0">
                <a:latin typeface="Times New Roman" pitchFamily="18" charset="0"/>
                <a:cs typeface="Times New Roman" pitchFamily="18" charset="0"/>
              </a:rPr>
              <a:t>Conclusion</a:t>
            </a:r>
            <a:endParaRPr lang="en-US" sz="1400" b="1" dirty="0">
              <a:latin typeface="Times New Roman" pitchFamily="18" charset="0"/>
              <a:cs typeface="Times New Roman" pitchFamily="18" charset="0"/>
            </a:endParaRPr>
          </a:p>
        </p:txBody>
      </p:sp>
      <p:sp>
        <p:nvSpPr>
          <p:cNvPr id="23" name="TextBox 22"/>
          <p:cNvSpPr txBox="1"/>
          <p:nvPr/>
        </p:nvSpPr>
        <p:spPr>
          <a:xfrm>
            <a:off x="5434326" y="1123855"/>
            <a:ext cx="2281836" cy="276999"/>
          </a:xfrm>
          <a:prstGeom prst="rect">
            <a:avLst/>
          </a:prstGeom>
          <a:noFill/>
        </p:spPr>
        <p:txBody>
          <a:bodyPr wrap="square" rtlCol="0">
            <a:spAutoFit/>
          </a:bodyPr>
          <a:lstStyle/>
          <a:p>
            <a:r>
              <a:rPr lang="en-IN" sz="1200" b="1" dirty="0">
                <a:latin typeface="Times New Roman" pitchFamily="18" charset="0"/>
                <a:cs typeface="Times New Roman" pitchFamily="18" charset="0"/>
              </a:rPr>
              <a:t>Research Methods </a:t>
            </a:r>
            <a:endParaRPr lang="en-IN" sz="1200" dirty="0">
              <a:latin typeface="Times New Roman" pitchFamily="18" charset="0"/>
              <a:cs typeface="Times New Roman" pitchFamily="18" charset="0"/>
            </a:endParaRPr>
          </a:p>
        </p:txBody>
      </p:sp>
      <p:sp>
        <p:nvSpPr>
          <p:cNvPr id="24" name="TextBox 23"/>
          <p:cNvSpPr txBox="1"/>
          <p:nvPr/>
        </p:nvSpPr>
        <p:spPr>
          <a:xfrm>
            <a:off x="216174" y="1131408"/>
            <a:ext cx="2281836" cy="369332"/>
          </a:xfrm>
          <a:prstGeom prst="rect">
            <a:avLst/>
          </a:prstGeom>
          <a:noFill/>
        </p:spPr>
        <p:txBody>
          <a:bodyPr wrap="square" rtlCol="0">
            <a:spAutoFit/>
          </a:bodyPr>
          <a:lstStyle/>
          <a:p>
            <a:r>
              <a:rPr lang="en-US" b="1" dirty="0">
                <a:latin typeface="Times New Roman" pitchFamily="18" charset="0"/>
                <a:cs typeface="Times New Roman" pitchFamily="18" charset="0"/>
              </a:rPr>
              <a:t>Introduction</a:t>
            </a:r>
          </a:p>
        </p:txBody>
      </p:sp>
      <p:sp>
        <p:nvSpPr>
          <p:cNvPr id="6" name="TextBox 5"/>
          <p:cNvSpPr txBox="1"/>
          <p:nvPr/>
        </p:nvSpPr>
        <p:spPr>
          <a:xfrm>
            <a:off x="195484" y="1422264"/>
            <a:ext cx="2874288" cy="1785104"/>
          </a:xfrm>
          <a:prstGeom prst="rect">
            <a:avLst/>
          </a:prstGeom>
          <a:noFill/>
        </p:spPr>
        <p:txBody>
          <a:bodyPr wrap="square" rtlCol="0">
            <a:spAutoFit/>
          </a:bodyPr>
          <a:lstStyle/>
          <a:p>
            <a:pPr algn="just"/>
            <a:r>
              <a:rPr lang="en-IN" sz="1000" dirty="0">
                <a:latin typeface="Times New Roman" pitchFamily="18" charset="0"/>
                <a:cs typeface="Times New Roman" pitchFamily="18" charset="0"/>
              </a:rPr>
              <a:t>In the modern world, the aspects of cloud computing is quite high and expanding. The cloud computing perform its operation with the help of three different types of approaches that includes </a:t>
            </a:r>
            <a:r>
              <a:rPr lang="en-IN" sz="1000" dirty="0" err="1">
                <a:latin typeface="Times New Roman" pitchFamily="18" charset="0"/>
                <a:cs typeface="Times New Roman" pitchFamily="18" charset="0"/>
              </a:rPr>
              <a:t>SaaS</a:t>
            </a:r>
            <a:r>
              <a:rPr lang="en-IN" sz="1000" dirty="0">
                <a:latin typeface="Times New Roman" pitchFamily="18" charset="0"/>
                <a:cs typeface="Times New Roman" pitchFamily="18" charset="0"/>
              </a:rPr>
              <a:t>, </a:t>
            </a:r>
            <a:r>
              <a:rPr lang="en-IN" sz="1000" dirty="0" err="1">
                <a:latin typeface="Times New Roman" pitchFamily="18" charset="0"/>
                <a:cs typeface="Times New Roman" pitchFamily="18" charset="0"/>
              </a:rPr>
              <a:t>PaaS</a:t>
            </a:r>
            <a:r>
              <a:rPr lang="en-IN" sz="1000" dirty="0">
                <a:latin typeface="Times New Roman" pitchFamily="18" charset="0"/>
                <a:cs typeface="Times New Roman" pitchFamily="18" charset="0"/>
              </a:rPr>
              <a:t> and </a:t>
            </a:r>
            <a:r>
              <a:rPr lang="en-IN" sz="1000" dirty="0" err="1">
                <a:latin typeface="Times New Roman" pitchFamily="18" charset="0"/>
                <a:cs typeface="Times New Roman" pitchFamily="18" charset="0"/>
              </a:rPr>
              <a:t>IaaS</a:t>
            </a:r>
            <a:r>
              <a:rPr lang="en-IN" sz="1000" dirty="0">
                <a:latin typeface="Times New Roman" pitchFamily="18" charset="0"/>
                <a:cs typeface="Times New Roman" pitchFamily="18" charset="0"/>
              </a:rPr>
              <a:t>. In other </a:t>
            </a:r>
            <a:r>
              <a:rPr lang="en-IN" sz="1000" dirty="0" err="1">
                <a:latin typeface="Times New Roman" pitchFamily="18" charset="0"/>
                <a:cs typeface="Times New Roman" pitchFamily="18" charset="0"/>
              </a:rPr>
              <a:t>wordsw</a:t>
            </a:r>
            <a:r>
              <a:rPr lang="en-IN" sz="1000" dirty="0">
                <a:latin typeface="Times New Roman" pitchFamily="18" charset="0"/>
                <a:cs typeface="Times New Roman" pitchFamily="18" charset="0"/>
              </a:rPr>
              <a:t> cloud computing shares the diverse range of resources and information among the different devices that are located in the different places always based on the internet connectivity. The poster has been developed in order to define the aspects of cloud computing in database management system approaches. </a:t>
            </a:r>
          </a:p>
        </p:txBody>
      </p:sp>
      <p:sp>
        <p:nvSpPr>
          <p:cNvPr id="11" name="TextBox 10"/>
          <p:cNvSpPr txBox="1"/>
          <p:nvPr/>
        </p:nvSpPr>
        <p:spPr>
          <a:xfrm>
            <a:off x="5234355" y="1428243"/>
            <a:ext cx="3612338" cy="1723549"/>
          </a:xfrm>
          <a:prstGeom prst="rect">
            <a:avLst/>
          </a:prstGeom>
          <a:noFill/>
        </p:spPr>
        <p:txBody>
          <a:bodyPr wrap="square" rtlCol="0">
            <a:spAutoFit/>
          </a:bodyPr>
          <a:lstStyle/>
          <a:p>
            <a:r>
              <a:rPr lang="en-IN" sz="900" b="1" i="1" dirty="0">
                <a:latin typeface="Times New Roman" pitchFamily="18" charset="0"/>
                <a:cs typeface="Times New Roman" pitchFamily="18" charset="0"/>
              </a:rPr>
              <a:t>Research Strategies </a:t>
            </a:r>
            <a:endParaRPr lang="en-IN" sz="900" dirty="0">
              <a:latin typeface="Times New Roman" pitchFamily="18" charset="0"/>
              <a:cs typeface="Times New Roman" pitchFamily="18" charset="0"/>
            </a:endParaRPr>
          </a:p>
          <a:p>
            <a:pPr algn="just"/>
            <a:r>
              <a:rPr lang="en-IN" sz="800" dirty="0">
                <a:latin typeface="Times New Roman" pitchFamily="18" charset="0"/>
                <a:cs typeface="Times New Roman" pitchFamily="18" charset="0"/>
              </a:rPr>
              <a:t>Research strategies are the complete plan and procedure for conducting the research study. Research strategies mainly provide the complete guidance for planning, executing and monitoring the research study. In addition to this, research strategies are of different types that include qualitative interview, quantitative survey, case study and action oriented research. In this research quantitative survey has been implemented in order to gain in-depth understanding about the cloud computing and its new approaches to database management system. With the help of quantitative survey the researcher can able to collect the individual perception about the research. In fact, the quantitative survey mainly enhances the research data collection and also provides scope for the research to analysis the result in statistical manners. </a:t>
            </a:r>
          </a:p>
          <a:p>
            <a:pPr marL="171450" indent="-171450" algn="just"/>
            <a:endParaRPr lang="en-US" sz="900" dirty="0">
              <a:latin typeface="Times New Roman" pitchFamily="18" charset="0"/>
              <a:cs typeface="Times New Roman" pitchFamily="18" charset="0"/>
            </a:endParaRPr>
          </a:p>
        </p:txBody>
      </p:sp>
      <p:sp>
        <p:nvSpPr>
          <p:cNvPr id="12" name="TextBox 11"/>
          <p:cNvSpPr txBox="1"/>
          <p:nvPr/>
        </p:nvSpPr>
        <p:spPr>
          <a:xfrm>
            <a:off x="5295614" y="3320496"/>
            <a:ext cx="3558330" cy="2354491"/>
          </a:xfrm>
          <a:prstGeom prst="rect">
            <a:avLst/>
          </a:prstGeom>
          <a:noFill/>
        </p:spPr>
        <p:txBody>
          <a:bodyPr wrap="square" rtlCol="0">
            <a:spAutoFit/>
          </a:bodyPr>
          <a:lstStyle/>
          <a:p>
            <a:pPr algn="just"/>
            <a:r>
              <a:rPr lang="en-IN" sz="1000" b="1" i="1" dirty="0">
                <a:latin typeface="Times New Roman" pitchFamily="18" charset="0"/>
                <a:cs typeface="Times New Roman" pitchFamily="18" charset="0"/>
              </a:rPr>
              <a:t>Data Collection methods</a:t>
            </a:r>
            <a:endParaRPr lang="en-IN" sz="10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 data collection is the systematic methods for measuring and collecting the data that has been gathered from different sources of information. Data collections are of three types that include qualitative quantitative and mixed data collection.  In this research, the researcher will implement quantitative data analysis in order to collect the necessary responses from the HSBC employees. In addition to this, 31 numbers of employees will be randomly selected to perform the open-ended questions.  The main reason for selecting the quantitative data collection is to gather the individual opinion about the research topic. In fact, the quantitative data also provide the ample numbers of opportunities to analysis the research and provide the results based on every one issues. </a:t>
            </a:r>
          </a:p>
          <a:p>
            <a:pPr algn="just"/>
            <a:r>
              <a:rPr lang="en-IN" sz="1100" b="1" i="1" dirty="0">
                <a:latin typeface="Times New Roman" pitchFamily="18" charset="0"/>
                <a:cs typeface="Times New Roman" pitchFamily="18" charset="0"/>
              </a:rPr>
              <a:t>Data analysis </a:t>
            </a:r>
            <a:endParaRPr lang="en-IN" sz="1100" dirty="0">
              <a:latin typeface="Times New Roman" pitchFamily="18" charset="0"/>
              <a:cs typeface="Times New Roman" pitchFamily="18" charset="0"/>
            </a:endParaRPr>
          </a:p>
          <a:p>
            <a:pPr algn="just"/>
            <a:r>
              <a:rPr lang="en-IN" sz="700" dirty="0">
                <a:latin typeface="Times New Roman" pitchFamily="18" charset="0"/>
                <a:cs typeface="Times New Roman" pitchFamily="18" charset="0"/>
              </a:rPr>
              <a:t>The analysis of data is one of the crucial parts that help the researcher to draft the overall conclusion for the research. Data analysis can be performed with the help of statistical analysis and descriptive analysis. In this research, the research scholar will implement the SPSS data analysis in order to analyse the statistical data from the respondents to define the solution for the issues. The reason for performing the data analysis is that with the help of SPSS because SPSS provides the complete understanding about the research topic and also for data that has been collected during the research. Therefore, with the implementation of SPSS analysis the research is able to get the mean, mode and median values for the research and also able to reflect the correlation between the research objectives. </a:t>
            </a:r>
          </a:p>
        </p:txBody>
      </p:sp>
      <p:sp>
        <p:nvSpPr>
          <p:cNvPr id="13" name="TextBox 12"/>
          <p:cNvSpPr txBox="1"/>
          <p:nvPr/>
        </p:nvSpPr>
        <p:spPr>
          <a:xfrm>
            <a:off x="8826569" y="5451647"/>
            <a:ext cx="3365431" cy="1077218"/>
          </a:xfrm>
          <a:prstGeom prst="rect">
            <a:avLst/>
          </a:prstGeom>
          <a:noFill/>
        </p:spPr>
        <p:txBody>
          <a:bodyPr wrap="square" rtlCol="0">
            <a:spAutoFit/>
          </a:bodyPr>
          <a:lstStyle/>
          <a:p>
            <a:pPr algn="just"/>
            <a:r>
              <a:rPr lang="en-IN" sz="800" b="1" dirty="0">
                <a:latin typeface="Times New Roman" pitchFamily="18" charset="0"/>
                <a:cs typeface="Times New Roman" pitchFamily="18" charset="0"/>
              </a:rPr>
              <a:t> </a:t>
            </a:r>
            <a:endParaRPr lang="en-IN" sz="800" dirty="0">
              <a:latin typeface="Times New Roman" pitchFamily="18" charset="0"/>
              <a:cs typeface="Times New Roman" pitchFamily="18" charset="0"/>
            </a:endParaRPr>
          </a:p>
          <a:p>
            <a:pPr algn="just"/>
            <a:r>
              <a:rPr lang="en-IN" sz="800" dirty="0">
                <a:latin typeface="Times New Roman" pitchFamily="18" charset="0"/>
                <a:cs typeface="Times New Roman" pitchFamily="18" charset="0"/>
              </a:rPr>
              <a:t>From the above discussion, it can be concluded that during the time of software development it is necessary to maintain the software development life cycle phases. In addition to this, in the technological world cloud computing helps the organisation to link their database operation in their respective operational activities. It can also be concluded that this research has been perused with the help of primary data collection methods and data has been analysed with the SPSS. </a:t>
            </a:r>
          </a:p>
        </p:txBody>
      </p:sp>
      <p:sp>
        <p:nvSpPr>
          <p:cNvPr id="26" name="TextBox 25"/>
          <p:cNvSpPr txBox="1"/>
          <p:nvPr/>
        </p:nvSpPr>
        <p:spPr>
          <a:xfrm>
            <a:off x="8846693" y="1289375"/>
            <a:ext cx="3365431" cy="1785104"/>
          </a:xfrm>
          <a:prstGeom prst="rect">
            <a:avLst/>
          </a:prstGeom>
          <a:noFill/>
        </p:spPr>
        <p:txBody>
          <a:bodyPr wrap="square" rtlCol="0">
            <a:spAutoFit/>
          </a:bodyPr>
          <a:lstStyle/>
          <a:p>
            <a:pPr algn="just"/>
            <a:r>
              <a:rPr lang="en-IN" sz="1000" b="1" dirty="0">
                <a:latin typeface="Times New Roman" pitchFamily="18" charset="0"/>
                <a:cs typeface="Times New Roman" pitchFamily="18" charset="0"/>
              </a:rPr>
              <a:t>Development Methods </a:t>
            </a:r>
            <a:endParaRPr lang="en-IN" sz="1000" dirty="0">
              <a:latin typeface="Times New Roman" pitchFamily="18" charset="0"/>
              <a:cs typeface="Times New Roman" pitchFamily="18" charset="0"/>
            </a:endParaRPr>
          </a:p>
          <a:p>
            <a:pPr algn="just"/>
            <a:r>
              <a:rPr lang="en-IN" sz="600" dirty="0">
                <a:latin typeface="Times New Roman" pitchFamily="18" charset="0"/>
                <a:cs typeface="Times New Roman" pitchFamily="18" charset="0"/>
              </a:rPr>
              <a:t>The best suitable methods and techniques that will be used for the system development are life cycle model, prototyping and customised model. The life cycle model mainly provides the different stages for the execution of the project. Additionally, with the help of the customised model the researcher will able to define the prototype for cloud computing and also for the database linking. On the contrary, life cycle model for the system development mainly consists of the </a:t>
            </a:r>
            <a:r>
              <a:rPr lang="en-IN" sz="600" dirty="0" err="1">
                <a:latin typeface="Times New Roman" pitchFamily="18" charset="0"/>
                <a:cs typeface="Times New Roman" pitchFamily="18" charset="0"/>
              </a:rPr>
              <a:t>seroes</a:t>
            </a:r>
            <a:r>
              <a:rPr lang="en-IN" sz="600" dirty="0">
                <a:latin typeface="Times New Roman" pitchFamily="18" charset="0"/>
                <a:cs typeface="Times New Roman" pitchFamily="18" charset="0"/>
              </a:rPr>
              <a:t> of stages regulated by the different sets of management decision that confirm the system is mature enough or not. In addition to this, with the help of life cycle model for system development the developer can able to complete the development of the project by considering the different execution phases for the development of model. </a:t>
            </a:r>
          </a:p>
          <a:p>
            <a:pPr algn="just"/>
            <a:r>
              <a:rPr lang="en-IN" sz="1000" b="1" dirty="0">
                <a:latin typeface="Times New Roman" pitchFamily="18" charset="0"/>
                <a:cs typeface="Times New Roman" pitchFamily="18" charset="0"/>
              </a:rPr>
              <a:t>Tools </a:t>
            </a:r>
            <a:endParaRPr lang="en-IN" sz="1000" dirty="0">
              <a:latin typeface="Times New Roman" pitchFamily="18" charset="0"/>
              <a:cs typeface="Times New Roman" pitchFamily="18" charset="0"/>
            </a:endParaRPr>
          </a:p>
          <a:p>
            <a:pPr algn="just"/>
            <a:r>
              <a:rPr lang="en-IN" sz="600" dirty="0">
                <a:latin typeface="Times New Roman" pitchFamily="18" charset="0"/>
                <a:cs typeface="Times New Roman" pitchFamily="18" charset="0"/>
              </a:rPr>
              <a:t>Software development tools are the software that mainly assists in the creation of new software. The software tools has been implemented during the time of development to complete the project in a sophisticated manner. The different types of tools include </a:t>
            </a:r>
            <a:r>
              <a:rPr lang="en-IN" sz="600" dirty="0" err="1">
                <a:latin typeface="Times New Roman" pitchFamily="18" charset="0"/>
                <a:cs typeface="Times New Roman" pitchFamily="18" charset="0"/>
              </a:rPr>
              <a:t>Docker</a:t>
            </a:r>
            <a:r>
              <a:rPr lang="en-IN" sz="600" dirty="0">
                <a:latin typeface="Times New Roman" pitchFamily="18" charset="0"/>
                <a:cs typeface="Times New Roman" pitchFamily="18" charset="0"/>
              </a:rPr>
              <a:t>, </a:t>
            </a:r>
            <a:r>
              <a:rPr lang="en-IN" sz="600" dirty="0" err="1">
                <a:latin typeface="Times New Roman" pitchFamily="18" charset="0"/>
                <a:cs typeface="Times New Roman" pitchFamily="18" charset="0"/>
              </a:rPr>
              <a:t>Jira</a:t>
            </a:r>
            <a:r>
              <a:rPr lang="en-IN" sz="600" dirty="0">
                <a:latin typeface="Times New Roman" pitchFamily="18" charset="0"/>
                <a:cs typeface="Times New Roman" pitchFamily="18" charset="0"/>
              </a:rPr>
              <a:t>, chrome and Slack. In this development </a:t>
            </a:r>
            <a:r>
              <a:rPr lang="en-IN" sz="600" dirty="0" err="1">
                <a:latin typeface="Times New Roman" pitchFamily="18" charset="0"/>
                <a:cs typeface="Times New Roman" pitchFamily="18" charset="0"/>
              </a:rPr>
              <a:t>Jira</a:t>
            </a:r>
            <a:r>
              <a:rPr lang="en-IN" sz="600" dirty="0">
                <a:latin typeface="Times New Roman" pitchFamily="18" charset="0"/>
                <a:cs typeface="Times New Roman" pitchFamily="18" charset="0"/>
              </a:rPr>
              <a:t> software development tools will be implemented to developed the new database management system with the help of cloud computing. In addition to this, </a:t>
            </a:r>
            <a:r>
              <a:rPr lang="en-IN" sz="600" dirty="0" err="1">
                <a:latin typeface="Times New Roman" pitchFamily="18" charset="0"/>
                <a:cs typeface="Times New Roman" pitchFamily="18" charset="0"/>
              </a:rPr>
              <a:t>Jira</a:t>
            </a:r>
            <a:r>
              <a:rPr lang="en-IN" sz="600" dirty="0">
                <a:latin typeface="Times New Roman" pitchFamily="18" charset="0"/>
                <a:cs typeface="Times New Roman" pitchFamily="18" charset="0"/>
              </a:rPr>
              <a:t> as a software tools has been implemented because it directly aligned with the agile project management approach. It also helps the developers by providing the plan, track and manages the software development project.  </a:t>
            </a:r>
          </a:p>
        </p:txBody>
      </p:sp>
      <p:pic>
        <p:nvPicPr>
          <p:cNvPr id="1028" name="Picture 4" descr="eQTeam - Information &amp; Data Manage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3321" y="4455042"/>
            <a:ext cx="2384440" cy="216904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igital Transformation Procurement - Progor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140" y="3340115"/>
            <a:ext cx="2473682" cy="259285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p:cNvSpPr txBox="1"/>
          <p:nvPr/>
        </p:nvSpPr>
        <p:spPr>
          <a:xfrm>
            <a:off x="8926286" y="3133313"/>
            <a:ext cx="2939143" cy="276999"/>
          </a:xfrm>
          <a:prstGeom prst="rect">
            <a:avLst/>
          </a:prstGeom>
          <a:noFill/>
        </p:spPr>
        <p:txBody>
          <a:bodyPr wrap="square" rtlCol="0">
            <a:spAutoFit/>
          </a:bodyPr>
          <a:lstStyle/>
          <a:p>
            <a:r>
              <a:rPr lang="en-IN" sz="1200" b="1" dirty="0">
                <a:latin typeface="Times New Roman" pitchFamily="18" charset="0"/>
                <a:cs typeface="Times New Roman" pitchFamily="18" charset="0"/>
              </a:rPr>
              <a:t>Deliverables and Gantt chart </a:t>
            </a:r>
            <a:endParaRPr lang="en-IN" sz="1200" dirty="0">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5"/>
          <a:srcRect/>
          <a:stretch>
            <a:fillRect/>
          </a:stretch>
        </p:blipFill>
        <p:spPr bwMode="auto">
          <a:xfrm>
            <a:off x="9013371" y="3459126"/>
            <a:ext cx="3178629" cy="1708297"/>
          </a:xfrm>
          <a:prstGeom prst="rect">
            <a:avLst/>
          </a:prstGeom>
          <a:noFill/>
          <a:ln w="9525">
            <a:noFill/>
            <a:miter lim="800000"/>
            <a:headEnd/>
            <a:tailEnd/>
          </a:ln>
          <a:effectLst/>
        </p:spPr>
      </p:pic>
      <p:graphicFrame>
        <p:nvGraphicFramePr>
          <p:cNvPr id="5" name="Table 6">
            <a:extLst>
              <a:ext uri="{FF2B5EF4-FFF2-40B4-BE49-F238E27FC236}">
                <a16:creationId xmlns:a16="http://schemas.microsoft.com/office/drawing/2014/main" id="{8F8D70FA-214C-4CE5-8B6C-EF92D1452369}"/>
              </a:ext>
            </a:extLst>
          </p:cNvPr>
          <p:cNvGraphicFramePr>
            <a:graphicFrameLocks noGrp="1"/>
          </p:cNvGraphicFramePr>
          <p:nvPr>
            <p:extLst>
              <p:ext uri="{D42A27DB-BD31-4B8C-83A1-F6EECF244321}">
                <p14:modId xmlns:p14="http://schemas.microsoft.com/office/powerpoint/2010/main" val="1428669262"/>
              </p:ext>
            </p:extLst>
          </p:nvPr>
        </p:nvGraphicFramePr>
        <p:xfrm>
          <a:off x="216174" y="0"/>
          <a:ext cx="2167600" cy="747710"/>
        </p:xfrm>
        <a:graphic>
          <a:graphicData uri="http://schemas.openxmlformats.org/drawingml/2006/table">
            <a:tbl>
              <a:tblPr firstRow="1" bandRow="1">
                <a:tableStyleId>{2D5ABB26-0587-4C30-8999-92F81FD0307C}</a:tableStyleId>
              </a:tblPr>
              <a:tblGrid>
                <a:gridCol w="2167600">
                  <a:extLst>
                    <a:ext uri="{9D8B030D-6E8A-4147-A177-3AD203B41FA5}">
                      <a16:colId xmlns:a16="http://schemas.microsoft.com/office/drawing/2014/main" val="215478406"/>
                    </a:ext>
                  </a:extLst>
                </a:gridCol>
              </a:tblGrid>
              <a:tr h="747710">
                <a:tc>
                  <a:txBody>
                    <a:bodyPr/>
                    <a:lstStyle/>
                    <a:p>
                      <a:r>
                        <a:rPr lang="en-GB" b="1" dirty="0"/>
                        <a:t>Alexandru Balasa</a:t>
                      </a:r>
                    </a:p>
                    <a:p>
                      <a:r>
                        <a:rPr lang="en-GB" b="1" dirty="0"/>
                        <a:t>        1814696</a:t>
                      </a:r>
                    </a:p>
                  </a:txBody>
                  <a:tcPr/>
                </a:tc>
                <a:extLst>
                  <a:ext uri="{0D108BD9-81ED-4DB2-BD59-A6C34878D82A}">
                    <a16:rowId xmlns:a16="http://schemas.microsoft.com/office/drawing/2014/main" val="2082664337"/>
                  </a:ext>
                </a:extLst>
              </a:tr>
            </a:tbl>
          </a:graphicData>
        </a:graphic>
      </p:graphicFrame>
      <p:pic>
        <p:nvPicPr>
          <p:cNvPr id="20" name="Content Placeholder 5" descr="A picture containing drawing&#10;&#10;Description automatically generated">
            <a:extLst>
              <a:ext uri="{FF2B5EF4-FFF2-40B4-BE49-F238E27FC236}">
                <a16:creationId xmlns:a16="http://schemas.microsoft.com/office/drawing/2014/main" id="{9AE7737B-9C8A-4443-8BF8-74B6087B8F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56327" y="530485"/>
            <a:ext cx="758890" cy="758890"/>
          </a:xfrm>
          <a:prstGeom prst="rect">
            <a:avLst/>
          </a:prstGeom>
        </p:spPr>
      </p:pic>
    </p:spTree>
    <p:extLst>
      <p:ext uri="{BB962C8B-B14F-4D97-AF65-F5344CB8AC3E}">
        <p14:creationId xmlns:p14="http://schemas.microsoft.com/office/powerpoint/2010/main" val="4142947268"/>
      </p:ext>
    </p:extLst>
  </p:cSld>
  <p:clrMapOvr>
    <a:masterClrMapping/>
  </p:clrMapOvr>
</p:sld>
</file>

<file path=ppt/theme/theme1.xml><?xml version="1.0" encoding="utf-8"?>
<a:theme xmlns:a="http://schemas.openxmlformats.org/drawingml/2006/main" name="Wisp">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189</TotalTime>
  <Words>964</Words>
  <Application>Microsoft Office PowerPoint</Application>
  <PresentationFormat>Widescreen</PresentationFormat>
  <Paragraphs>28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Gothic</vt:lpstr>
      <vt:lpstr>Times New Roman</vt:lpstr>
      <vt:lpstr>Wingdings 3</vt:lpstr>
      <vt:lpstr>Wisp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Samsung</dc:creator>
  <cp:lastModifiedBy>balasa alexandru</cp:lastModifiedBy>
  <cp:revision>21</cp:revision>
  <dcterms:created xsi:type="dcterms:W3CDTF">2017-06-04T13:06:48Z</dcterms:created>
  <dcterms:modified xsi:type="dcterms:W3CDTF">2020-08-13T09:06:34Z</dcterms:modified>
</cp:coreProperties>
</file>