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197457-B79E-D26A-A225-24F7CCC5C0AA}" v="13" dt="2026-10-06T08:39:30.0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435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46304"/>
          </a:xfrm>
          <a:prstGeom prst="rect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02920" y="6510528"/>
            <a:ext cx="47548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Ashford Community Care Service</a:t>
            </a:r>
            <a:endParaRPr lang="en-US" sz="800" dirty="0"/>
          </a:p>
        </p:txBody>
      </p:sp>
      <p:sp>
        <p:nvSpPr>
          <p:cNvPr id="4" name="Text 2"/>
          <p:cNvSpPr/>
          <p:nvPr/>
        </p:nvSpPr>
        <p:spPr>
          <a:xfrm>
            <a:off x="9144000" y="6510528"/>
            <a:ext cx="2514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00" dirty="0">
                <a:solidFill>
                  <a:srgbClr val="6B728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Group PowerPoint Presentation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4F5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886200" cy="6858000"/>
          </a:xfrm>
          <a:prstGeom prst="rect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66928" y="658368"/>
            <a:ext cx="26517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GROUP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PRESENTATION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937260" y="1965960"/>
            <a:ext cx="320040" cy="32004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731520" y="2308860"/>
            <a:ext cx="731520" cy="82296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Shape 4"/>
          <p:cNvSpPr/>
          <p:nvPr/>
        </p:nvSpPr>
        <p:spPr>
          <a:xfrm>
            <a:off x="1793138" y="1664208"/>
            <a:ext cx="371246" cy="371246"/>
          </a:xfrm>
          <a:prstGeom prst="ellipse">
            <a:avLst/>
          </a:prstGeom>
          <a:solidFill>
            <a:srgbClr val="C8CBFF"/>
          </a:solidFill>
          <a:ln w="12700">
            <a:solidFill>
              <a:srgbClr val="C8CB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1554480" y="2061972"/>
            <a:ext cx="848563" cy="954634"/>
          </a:xfrm>
          <a:prstGeom prst="roundRect">
            <a:avLst>
              <a:gd name="adj" fmla="val 8621"/>
            </a:avLst>
          </a:prstGeom>
          <a:solidFill>
            <a:srgbClr val="C8CBFF"/>
          </a:solidFill>
          <a:ln w="12700">
            <a:solidFill>
              <a:srgbClr val="C8CB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Shape 6"/>
          <p:cNvSpPr/>
          <p:nvPr/>
        </p:nvSpPr>
        <p:spPr>
          <a:xfrm>
            <a:off x="2757830" y="1993392"/>
            <a:ext cx="307238" cy="30723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2560320" y="2322576"/>
            <a:ext cx="702259" cy="790042"/>
          </a:xfrm>
          <a:prstGeom prst="roundRect">
            <a:avLst>
              <a:gd name="adj" fmla="val 10417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4434840" y="914400"/>
            <a:ext cx="6766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Ashford Community</a:t>
            </a:r>
            <a:endParaRPr lang="en-US" sz="3000" dirty="0"/>
          </a:p>
          <a:p>
            <a:pPr marL="0" indent="0">
              <a:buNone/>
            </a:pPr>
            <a:r>
              <a:rPr lang="en-US" sz="30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Care Service</a:t>
            </a:r>
            <a:endParaRPr lang="en-US" sz="3000" dirty="0"/>
          </a:p>
        </p:txBody>
      </p:sp>
      <p:sp>
        <p:nvSpPr>
          <p:cNvPr id="11" name="Text 9"/>
          <p:cNvSpPr/>
          <p:nvPr/>
        </p:nvSpPr>
        <p:spPr>
          <a:xfrm>
            <a:off x="4462272" y="2084832"/>
            <a:ext cx="6309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Improving staff communication and daily updates using Microsoft Teams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4462272" y="3054096"/>
            <a:ext cx="6217920" cy="0"/>
          </a:xfrm>
          <a:prstGeom prst="line">
            <a:avLst/>
          </a:prstGeom>
          <a:noFill/>
          <a:ln w="1905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4462272" y="3401568"/>
            <a:ext cx="4389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Group members &amp; student numbers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4462272" y="3794760"/>
            <a:ext cx="6309360" cy="11430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Name: Malika Haffar  Student Number: 2604719</a:t>
            </a:r>
            <a:endParaRPr lang="en-US" sz="1200" dirty="0"/>
          </a:p>
          <a:p>
            <a:r>
              <a:rPr lang="en-US" sz="1200" dirty="0">
                <a:solidFill>
                  <a:srgbClr val="1F2937"/>
                </a:solidFill>
                <a:latin typeface="Arial"/>
                <a:ea typeface="Arial" pitchFamily="34" charset="-122"/>
                <a:cs typeface="Arial"/>
              </a:rPr>
              <a:t>Name: </a:t>
            </a:r>
            <a:r>
              <a:rPr lang="en-US" sz="1200" dirty="0" err="1">
                <a:solidFill>
                  <a:srgbClr val="1F2937"/>
                </a:solidFill>
                <a:latin typeface="Arial"/>
                <a:ea typeface="Arial" pitchFamily="34" charset="-122"/>
                <a:cs typeface="Arial"/>
              </a:rPr>
              <a:t>Saqiba</a:t>
            </a:r>
            <a:r>
              <a:rPr lang="en-US" sz="1200" dirty="0">
                <a:solidFill>
                  <a:srgbClr val="1F2937"/>
                </a:solidFill>
                <a:latin typeface="Arial"/>
                <a:ea typeface="Arial" pitchFamily="34" charset="-122"/>
                <a:cs typeface="Arial"/>
              </a:rPr>
              <a:t> Ghaffar  Student Number : 2604224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4462272" y="5897880"/>
            <a:ext cx="6217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cs typeface="Arial" pitchFamily="34" charset="-120"/>
              </a:rPr>
              <a:t>Module LCHS4007: Digital and Research Methods Module leader: Reza Taghizadeh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Case study, role and chosen workplace task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Starting from the problem identified in the Ashford Community Care Service brief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594360" y="1298448"/>
            <a:ext cx="6720840" cy="4480560"/>
          </a:xfrm>
          <a:prstGeom prst="roundRect">
            <a:avLst>
              <a:gd name="adj" fmla="val 163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868680" y="1572768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Case-study problem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868680" y="1965960"/>
            <a:ext cx="6080760" cy="233172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t">
            <a:normAutofit/>
          </a:bodyPr>
          <a:lstStyle/>
          <a:p>
            <a:pPr marL="177800" indent="-177800">
              <a:buSzPct val="100000"/>
              <a:buChar char="•"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Staff work across service users’ homes, supported living settings and the main office.</a:t>
            </a:r>
            <a:endParaRPr lang="en-US" sz="1200" dirty="0"/>
          </a:p>
          <a:p>
            <a:pPr marL="177800" indent="-177800">
              <a:buSzPct val="100000"/>
              <a:buChar char="•"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organisation already uses Microsoft 365, but staff are unsure which tool to use for different tasks.</a:t>
            </a:r>
            <a:endParaRPr lang="en-US" sz="1200" dirty="0"/>
          </a:p>
          <a:p>
            <a:pPr marL="177800" indent="-177800">
              <a:buSzPct val="100000"/>
              <a:buChar char="•"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has contributed to missed updates, duplicated work, unclear rotas and inconsistent records.</a:t>
            </a:r>
            <a:endParaRPr lang="en-US" sz="1200" dirty="0"/>
          </a:p>
          <a:p>
            <a:pPr marL="177800" indent="-177800">
              <a:buSzPct val="100000"/>
              <a:buChar char="•"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Management wants better teamwork, communication and efficiency.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868680" y="4617720"/>
            <a:ext cx="5897880" cy="822960"/>
          </a:xfrm>
          <a:prstGeom prst="roundRect">
            <a:avLst>
              <a:gd name="adj" fmla="val 5556"/>
            </a:avLst>
          </a:prstGeom>
          <a:solidFill>
            <a:srgbClr val="F3F4FF"/>
          </a:solidFill>
          <a:ln w="12700">
            <a:solidFill>
              <a:srgbClr val="D7D9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078992" y="4791456"/>
            <a:ext cx="54864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Chosen role: Senior Care Manager</a:t>
            </a:r>
            <a:endParaRPr lang="en-US" sz="1200" dirty="0"/>
          </a:p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Chosen task: Staff communication and daily updates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7635240" y="1298448"/>
            <a:ext cx="3931920" cy="4480560"/>
          </a:xfrm>
          <a:prstGeom prst="roundRect">
            <a:avLst>
              <a:gd name="adj" fmla="val 1860"/>
            </a:avLst>
          </a:prstGeom>
          <a:solidFill>
            <a:srgbClr val="F0F2F8"/>
          </a:solidFill>
          <a:ln w="12700">
            <a:solidFill>
              <a:srgbClr val="E1E5E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8001000" y="1627632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Distributed care team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8236001" y="2267712"/>
            <a:ext cx="294437" cy="294437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2" name="Shape 10"/>
          <p:cNvSpPr/>
          <p:nvPr/>
        </p:nvSpPr>
        <p:spPr>
          <a:xfrm>
            <a:off x="8046720" y="2583180"/>
            <a:ext cx="672998" cy="757123"/>
          </a:xfrm>
          <a:prstGeom prst="roundRect">
            <a:avLst>
              <a:gd name="adj" fmla="val 10870"/>
            </a:avLst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Shape 11"/>
          <p:cNvSpPr/>
          <p:nvPr/>
        </p:nvSpPr>
        <p:spPr>
          <a:xfrm>
            <a:off x="9411919" y="1993392"/>
            <a:ext cx="345643" cy="345643"/>
          </a:xfrm>
          <a:prstGeom prst="ellipse">
            <a:avLst/>
          </a:prstGeom>
          <a:solidFill>
            <a:srgbClr val="2E7D66"/>
          </a:solidFill>
          <a:ln w="12700">
            <a:solidFill>
              <a:srgbClr val="2E7D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9189720" y="2363724"/>
            <a:ext cx="790042" cy="888797"/>
          </a:xfrm>
          <a:prstGeom prst="roundRect">
            <a:avLst>
              <a:gd name="adj" fmla="val 9259"/>
            </a:avLst>
          </a:prstGeom>
          <a:solidFill>
            <a:srgbClr val="2E7D66"/>
          </a:solidFill>
          <a:ln w="12700">
            <a:solidFill>
              <a:srgbClr val="2E7D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10642702" y="2286000"/>
            <a:ext cx="268834" cy="268834"/>
          </a:xfrm>
          <a:prstGeom prst="ellipse">
            <a:avLst/>
          </a:prstGeom>
          <a:solidFill>
            <a:srgbClr val="7B83EB"/>
          </a:solidFill>
          <a:ln w="12700">
            <a:solidFill>
              <a:srgbClr val="7B83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Shape 14"/>
          <p:cNvSpPr/>
          <p:nvPr/>
        </p:nvSpPr>
        <p:spPr>
          <a:xfrm>
            <a:off x="10469880" y="2574036"/>
            <a:ext cx="614477" cy="691286"/>
          </a:xfrm>
          <a:prstGeom prst="roundRect">
            <a:avLst>
              <a:gd name="adj" fmla="val 11905"/>
            </a:avLst>
          </a:prstGeom>
          <a:solidFill>
            <a:srgbClr val="7B83EB"/>
          </a:solidFill>
          <a:ln w="12700">
            <a:solidFill>
              <a:srgbClr val="7B83EB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Shape 15"/>
          <p:cNvSpPr/>
          <p:nvPr/>
        </p:nvSpPr>
        <p:spPr>
          <a:xfrm>
            <a:off x="8412480" y="3703320"/>
            <a:ext cx="2651760" cy="0"/>
          </a:xfrm>
          <a:prstGeom prst="line">
            <a:avLst/>
          </a:prstGeom>
          <a:noFill/>
          <a:ln w="25400">
            <a:solidFill>
              <a:srgbClr val="9AA4B2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8" name="Text 16"/>
          <p:cNvSpPr/>
          <p:nvPr/>
        </p:nvSpPr>
        <p:spPr>
          <a:xfrm>
            <a:off x="8001000" y="4005072"/>
            <a:ext cx="32004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Homes  •  Supported living  •  Main office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8092440" y="4663440"/>
            <a:ext cx="29718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senior manager needs one clear place for operational updates so staff know what has changed and what action is required.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585216" y="6181344"/>
            <a:ext cx="110185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i="1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Source: Ashford Community Care Service case-study brief supplied for the assessment (2026).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Recommended Microsoft 365 tool: Microsoft Teams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Why Teams is the best match for staff communication and daily updates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13232" y="1417320"/>
            <a:ext cx="1028700" cy="1028700"/>
          </a:xfrm>
          <a:prstGeom prst="roundRect">
            <a:avLst>
              <a:gd name="adj" fmla="val 8889"/>
            </a:avLst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918972" y="1543050"/>
            <a:ext cx="51435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</a:t>
            </a:r>
            <a:endParaRPr lang="en-US" sz="3500" dirty="0"/>
          </a:p>
        </p:txBody>
      </p:sp>
      <p:sp>
        <p:nvSpPr>
          <p:cNvPr id="6" name="Shape 4"/>
          <p:cNvSpPr/>
          <p:nvPr/>
        </p:nvSpPr>
        <p:spPr>
          <a:xfrm>
            <a:off x="1433322" y="1508760"/>
            <a:ext cx="251460" cy="251460"/>
          </a:xfrm>
          <a:prstGeom prst="ellipse">
            <a:avLst/>
          </a:prstGeom>
          <a:solidFill>
            <a:srgbClr val="A7AAF4"/>
          </a:solidFill>
          <a:ln w="12700">
            <a:solidFill>
              <a:srgbClr val="A7AAF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1479042" y="1851660"/>
            <a:ext cx="205740" cy="205740"/>
          </a:xfrm>
          <a:prstGeom prst="ellipse">
            <a:avLst/>
          </a:prstGeom>
          <a:solidFill>
            <a:srgbClr val="A7AAF4"/>
          </a:solidFill>
          <a:ln w="12700">
            <a:solidFill>
              <a:srgbClr val="A7AAF4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874520" y="1572768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Microsoft Teams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874520" y="1993392"/>
            <a:ext cx="5120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shared digital workspace for conversations, announcements, meetings and collaborative files.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685800" y="2788920"/>
            <a:ext cx="5230368" cy="1115568"/>
          </a:xfrm>
          <a:prstGeom prst="roundRect">
            <a:avLst>
              <a:gd name="adj" fmla="val 4918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886968" y="2953512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Channels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258568" y="2935224"/>
            <a:ext cx="340156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 a dedicated “Daily Updates” channel so information is organised by topic rather than scattered across messages.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309360" y="2788920"/>
            <a:ext cx="5230368" cy="1115568"/>
          </a:xfrm>
          <a:prstGeom prst="roundRect">
            <a:avLst>
              <a:gd name="adj" fmla="val 4918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510528" y="2953512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Posts &amp; @mentions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882128" y="2935224"/>
            <a:ext cx="340156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Managers can post important updates and direct staff attention to actions that need a response.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685800" y="4206240"/>
            <a:ext cx="5230368" cy="1115568"/>
          </a:xfrm>
          <a:prstGeom prst="roundRect">
            <a:avLst>
              <a:gd name="adj" fmla="val 4918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886968" y="4370832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Shared files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2258568" y="4352544"/>
            <a:ext cx="340156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Staff can access the same current document rather than creating multiple copies.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309360" y="4206240"/>
            <a:ext cx="5230368" cy="1115568"/>
          </a:xfrm>
          <a:prstGeom prst="roundRect">
            <a:avLst>
              <a:gd name="adj" fmla="val 4918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6510528" y="4370832"/>
            <a:ext cx="14630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Access anywhere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7882128" y="4352544"/>
            <a:ext cx="3401568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Teams can support communication across office and community-based staff, subject to organisational policy.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85216" y="6181344"/>
            <a:ext cx="110185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i="1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Sources: Microsoft Learn (2024), Standard channels in Microsoft Teams; Microsoft Support (2026), Collaborate on files in Microsoft Teams; NHS.net Connect (2026).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How the Senior Care Manager would use Teams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simple daily communication workflow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731520" y="1435608"/>
            <a:ext cx="475488" cy="47548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3"/>
          <p:cNvSpPr/>
          <p:nvPr/>
        </p:nvSpPr>
        <p:spPr>
          <a:xfrm>
            <a:off x="731520" y="1536192"/>
            <a:ext cx="4754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1417320" y="1417320"/>
            <a:ext cx="1143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Set up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2606040" y="1417320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 an Ashford Care Team with a “Daily Updates” channel and clear rules for what belongs there.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969264" y="1911096"/>
            <a:ext cx="0" cy="402336"/>
          </a:xfrm>
          <a:prstGeom prst="line">
            <a:avLst/>
          </a:prstGeom>
          <a:noFill/>
          <a:ln w="25400">
            <a:solidFill>
              <a:srgbClr val="C8CED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Shape 7"/>
          <p:cNvSpPr/>
          <p:nvPr/>
        </p:nvSpPr>
        <p:spPr>
          <a:xfrm>
            <a:off x="731520" y="2331720"/>
            <a:ext cx="475488" cy="47548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731520" y="2432304"/>
            <a:ext cx="4754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417320" y="2313432"/>
            <a:ext cx="1143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Post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606040" y="2313432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At the start/end of a shift, the manager posts operational updates, reminders and changes.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969264" y="2807208"/>
            <a:ext cx="0" cy="402336"/>
          </a:xfrm>
          <a:prstGeom prst="line">
            <a:avLst/>
          </a:prstGeom>
          <a:noFill/>
          <a:ln w="25400">
            <a:solidFill>
              <a:srgbClr val="C8CED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Shape 12"/>
          <p:cNvSpPr/>
          <p:nvPr/>
        </p:nvSpPr>
        <p:spPr>
          <a:xfrm>
            <a:off x="731520" y="3227832"/>
            <a:ext cx="475488" cy="47548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731520" y="3328416"/>
            <a:ext cx="4754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1417320" y="3209544"/>
            <a:ext cx="1143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2606040" y="3209544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@mentions for the relevant staff or team when an update needs attention or action.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969264" y="3703320"/>
            <a:ext cx="0" cy="402336"/>
          </a:xfrm>
          <a:prstGeom prst="line">
            <a:avLst/>
          </a:prstGeom>
          <a:noFill/>
          <a:ln w="25400">
            <a:solidFill>
              <a:srgbClr val="C8CED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Shape 17"/>
          <p:cNvSpPr/>
          <p:nvPr/>
        </p:nvSpPr>
        <p:spPr>
          <a:xfrm>
            <a:off x="731520" y="4123944"/>
            <a:ext cx="475488" cy="47548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Text 18"/>
          <p:cNvSpPr/>
          <p:nvPr/>
        </p:nvSpPr>
        <p:spPr>
          <a:xfrm>
            <a:off x="731520" y="4224528"/>
            <a:ext cx="4754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1417320" y="4105656"/>
            <a:ext cx="1143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Share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2606040" y="4105656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Link the latest approved rota, guidance or non-clinical operational document instead of sending duplicate copies.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969264" y="4599432"/>
            <a:ext cx="0" cy="402336"/>
          </a:xfrm>
          <a:prstGeom prst="line">
            <a:avLst/>
          </a:prstGeom>
          <a:noFill/>
          <a:ln w="25400">
            <a:solidFill>
              <a:srgbClr val="C8CEDA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4" name="Shape 22"/>
          <p:cNvSpPr/>
          <p:nvPr/>
        </p:nvSpPr>
        <p:spPr>
          <a:xfrm>
            <a:off x="731520" y="5020056"/>
            <a:ext cx="475488" cy="47548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731520" y="5120640"/>
            <a:ext cx="47548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1417320" y="5001768"/>
            <a:ext cx="1143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Check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2606040" y="5001768"/>
            <a:ext cx="5669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Staff acknowledge or reply in the same thread; the manager can follow the conversation and clarify actions.</a:t>
            </a:r>
            <a:endParaRPr lang="en-US" sz="1150" dirty="0"/>
          </a:p>
        </p:txBody>
      </p:sp>
      <p:sp>
        <p:nvSpPr>
          <p:cNvPr id="28" name="Shape 26"/>
          <p:cNvSpPr/>
          <p:nvPr/>
        </p:nvSpPr>
        <p:spPr>
          <a:xfrm>
            <a:off x="8641080" y="1444752"/>
            <a:ext cx="2880360" cy="4434840"/>
          </a:xfrm>
          <a:prstGeom prst="roundRect">
            <a:avLst>
              <a:gd name="adj" fmla="val 2540"/>
            </a:avLst>
          </a:prstGeom>
          <a:solidFill>
            <a:srgbClr val="EEF0FF"/>
          </a:solidFill>
          <a:ln w="12700">
            <a:solidFill>
              <a:srgbClr val="D9DCF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8942832" y="1719072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Example channel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8942832" y="2148840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# Daily Updates</a:t>
            </a:r>
            <a:endParaRPr lang="en-US" sz="1200" dirty="0"/>
          </a:p>
        </p:txBody>
      </p:sp>
      <p:sp>
        <p:nvSpPr>
          <p:cNvPr id="31" name="Shape 29"/>
          <p:cNvSpPr/>
          <p:nvPr/>
        </p:nvSpPr>
        <p:spPr>
          <a:xfrm>
            <a:off x="8942832" y="2578608"/>
            <a:ext cx="2286000" cy="91440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2" name="Text 30"/>
          <p:cNvSpPr/>
          <p:nvPr/>
        </p:nvSpPr>
        <p:spPr>
          <a:xfrm>
            <a:off x="9125712" y="2761488"/>
            <a:ext cx="19202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Senior Manager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Morning update: two visit-time changes. Please check the latest rota and acknowledge.</a:t>
            </a:r>
            <a:endParaRPr lang="en-US" sz="1000" dirty="0"/>
          </a:p>
        </p:txBody>
      </p:sp>
      <p:sp>
        <p:nvSpPr>
          <p:cNvPr id="33" name="Shape 31"/>
          <p:cNvSpPr/>
          <p:nvPr/>
        </p:nvSpPr>
        <p:spPr>
          <a:xfrm>
            <a:off x="8942832" y="3703320"/>
            <a:ext cx="2286000" cy="731520"/>
          </a:xfrm>
          <a:prstGeom prst="roundRect">
            <a:avLst>
              <a:gd name="adj" fmla="val 6250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4" name="Text 32"/>
          <p:cNvSpPr/>
          <p:nvPr/>
        </p:nvSpPr>
        <p:spPr>
          <a:xfrm>
            <a:off x="9125712" y="3877056"/>
            <a:ext cx="1920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Support Worker</a:t>
            </a:r>
            <a:endParaRPr lang="en-US" sz="1000" dirty="0"/>
          </a:p>
          <a:p>
            <a:pPr marL="0" indent="0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 Seen - rota checked.</a:t>
            </a:r>
            <a:endParaRPr lang="en-US" sz="1000" dirty="0"/>
          </a:p>
        </p:txBody>
      </p:sp>
      <p:sp>
        <p:nvSpPr>
          <p:cNvPr id="35" name="Text 33"/>
          <p:cNvSpPr/>
          <p:nvPr/>
        </p:nvSpPr>
        <p:spPr>
          <a:xfrm>
            <a:off x="8942832" y="480060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B5474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Important boundary</a:t>
            </a:r>
            <a:endParaRPr lang="en-US" sz="1100" dirty="0"/>
          </a:p>
        </p:txBody>
      </p:sp>
      <p:sp>
        <p:nvSpPr>
          <p:cNvPr id="36" name="Text 34"/>
          <p:cNvSpPr/>
          <p:nvPr/>
        </p:nvSpPr>
        <p:spPr>
          <a:xfrm>
            <a:off x="8942832" y="5102352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10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Teams should support operational communication - not replace the organisation’s approved electronic care-record system.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585216" y="6181344"/>
            <a:ext cx="110185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i="1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Sources: Microsoft Support (2026), Send or reply to a channel message; NHSmail Support (2026), Virtual MDTs - information security disclaimer.</a:t>
            </a:r>
            <a:endParaRPr lang="en-US" sz="800" dirty="0"/>
          </a:p>
        </p:txBody>
      </p:sp>
      <p:sp>
        <p:nvSpPr>
          <p:cNvPr id="3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Advantages for Ashford Community Care Service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How Teams addresses the problems identified in the case study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658368" y="141732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859536" y="1618488"/>
            <a:ext cx="384048" cy="384048"/>
          </a:xfrm>
          <a:prstGeom prst="ellipse">
            <a:avLst/>
          </a:prstGeom>
          <a:solidFill>
            <a:srgbClr val="2E7D66"/>
          </a:solidFill>
          <a:ln w="12700">
            <a:solidFill>
              <a:srgbClr val="2E7D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859536" y="167335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371600" y="161848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Fewer missed updates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914400" y="213055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 central channel gives staff one consistent location for daily operational information.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425696" y="141732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4626864" y="1618488"/>
            <a:ext cx="384048" cy="384048"/>
          </a:xfrm>
          <a:prstGeom prst="ellipse">
            <a:avLst/>
          </a:prstGeom>
          <a:solidFill>
            <a:srgbClr val="2E7D66"/>
          </a:solidFill>
          <a:ln w="12700">
            <a:solidFill>
              <a:srgbClr val="2E7D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4626864" y="167335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138928" y="161848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Less duplicated work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681728" y="213055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Shared links and collaborative files reduce the need to create and circulate multiple versions.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8193024" y="141732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8394192" y="1618488"/>
            <a:ext cx="384048" cy="384048"/>
          </a:xfrm>
          <a:prstGeom prst="ellipse">
            <a:avLst/>
          </a:prstGeom>
          <a:solidFill>
            <a:srgbClr val="2E7D66"/>
          </a:solidFill>
          <a:ln w="12700">
            <a:solidFill>
              <a:srgbClr val="2E7D66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8394192" y="167335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8906256" y="161848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Clearer accountability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8449056" y="213055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Replies and threaded conversations make it easier to see questions, acknowledgements and follow-up.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58368" y="356616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859536" y="3767328"/>
            <a:ext cx="384048" cy="38404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859536" y="382219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371600" y="376732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Better teamwork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914400" y="427939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Staff working in different locations can communicate and collaborate in the same workspace.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4425696" y="356616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4626864" y="3767328"/>
            <a:ext cx="384048" cy="38404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4626864" y="382219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5138928" y="376732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Improved efficiency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4681728" y="427939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 senior manager can broadcast one update to the relevant group instead of repeating it individually.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8193024" y="3566160"/>
            <a:ext cx="3383280" cy="1783080"/>
          </a:xfrm>
          <a:prstGeom prst="roundRect">
            <a:avLst>
              <a:gd name="adj" fmla="val 4103"/>
            </a:avLst>
          </a:prstGeom>
          <a:solidFill>
            <a:srgbClr val="FFFFFF"/>
          </a:solidFill>
          <a:ln w="1270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0" name="Shape 28"/>
          <p:cNvSpPr/>
          <p:nvPr/>
        </p:nvSpPr>
        <p:spPr>
          <a:xfrm>
            <a:off x="8394192" y="3767328"/>
            <a:ext cx="384048" cy="384048"/>
          </a:xfrm>
          <a:prstGeom prst="ellipse">
            <a:avLst/>
          </a:prstGeom>
          <a:solidFill>
            <a:srgbClr val="5B5FC7"/>
          </a:solidFill>
          <a:ln w="12700">
            <a:solidFill>
              <a:srgbClr val="5B5FC7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8394192" y="3822192"/>
            <a:ext cx="384048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8906256" y="3767328"/>
            <a:ext cx="2331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Supports continuity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8449056" y="4279392"/>
            <a:ext cx="278892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Searchable channel conversations and shared resources help staff find previous operational information.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585216" y="6181344"/>
            <a:ext cx="110185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i="1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Sources: Microsoft Support (2026), Collaborate on files in Microsoft Teams; Microsoft Learn (2024), Standard channels in Microsoft Teams; NHS.net Connect (2026).</a:t>
            </a:r>
            <a:endParaRPr lang="en-US" sz="800" dirty="0"/>
          </a:p>
        </p:txBody>
      </p:sp>
      <p:sp>
        <p:nvSpPr>
          <p:cNvPr id="3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 Limitations, controls and final recommendation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Teams is useful only when it is introduced with clear governance and staff guidance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31520" y="1389888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B5474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Potential limitations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749808" y="1874520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Information overload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2423160" y="1874520"/>
            <a:ext cx="3337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Too many chats/channels can make important messages harder to notice.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749808" y="2743200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Training needs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423160" y="2743200"/>
            <a:ext cx="3337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Some staff may need support to use channels, mentions and file-sharing consistently.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749808" y="3611880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Confidentiality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2423160" y="3611880"/>
            <a:ext cx="3337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Care information is sensitive; staff must follow information-governance rules and approved systems.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749808" y="4480560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Dependence on access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423160" y="4480560"/>
            <a:ext cx="33375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Poor connectivity, device access or notification settings may delay communication.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6080760" y="1371600"/>
            <a:ext cx="0" cy="4434840"/>
          </a:xfrm>
          <a:prstGeom prst="line">
            <a:avLst/>
          </a:prstGeom>
          <a:noFill/>
          <a:ln w="19050">
            <a:solidFill>
              <a:srgbClr val="D9DEE8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4" name="Text 12"/>
          <p:cNvSpPr/>
          <p:nvPr/>
        </p:nvSpPr>
        <p:spPr>
          <a:xfrm>
            <a:off x="6446520" y="1389888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2E7D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Recommended controls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446520" y="1847088"/>
            <a:ext cx="4709160" cy="26974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t">
            <a:normAutofit/>
          </a:bodyPr>
          <a:lstStyle/>
          <a:p>
            <a:pPr marL="177800" indent="-177800">
              <a:buSzPct val="100000"/>
              <a:buChar char="•"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a small number of clearly named channels and agree what each channel is for.</a:t>
            </a:r>
            <a:endParaRPr lang="en-US" sz="1150" dirty="0"/>
          </a:p>
          <a:p>
            <a:pPr marL="177800" indent="-177800">
              <a:buSzPct val="100000"/>
              <a:buChar char="•"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Provide short staff training and a one-page communication protocol.</a:t>
            </a:r>
            <a:endParaRPr lang="en-US" sz="1150" dirty="0"/>
          </a:p>
          <a:p>
            <a:pPr marL="177800" indent="-177800">
              <a:buSzPct val="100000"/>
              <a:buChar char="•"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Use approved organisational accounts, permissions and security settings.</a:t>
            </a:r>
            <a:endParaRPr lang="en-US" sz="1150" dirty="0"/>
          </a:p>
          <a:p>
            <a:pPr marL="177800" indent="-177800">
              <a:buSzPct val="100000"/>
              <a:buChar char="•"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 not use Teams as a substitute for the formal electronic care-record system.</a:t>
            </a:r>
            <a:endParaRPr lang="en-US" sz="1150" dirty="0"/>
          </a:p>
          <a:p>
            <a:pPr marL="177800" indent="-177800">
              <a:buSzPct val="100000"/>
              <a:buChar char="•"/>
            </a:pPr>
            <a:r>
              <a:rPr lang="en-US" sz="115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Review usage after 4-6 weeks and adjust channel structure or guidance if needed.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446520" y="4736592"/>
            <a:ext cx="4572000" cy="932688"/>
          </a:xfrm>
          <a:prstGeom prst="roundRect">
            <a:avLst>
              <a:gd name="adj" fmla="val 5882"/>
            </a:avLst>
          </a:prstGeom>
          <a:solidFill>
            <a:srgbClr val="E9F6F0"/>
          </a:solidFill>
          <a:ln w="12700">
            <a:solidFill>
              <a:srgbClr val="B9E0D0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693408" y="4956048"/>
            <a:ext cx="40965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1200" b="1" dirty="0">
                <a:solidFill>
                  <a:srgbClr val="205C4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Final recommendation: Adopt Microsoft Teams for staff communication and daily operational updates, led by the Senior Care Manager, with clear information-governance boundaries.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585216" y="6181344"/>
            <a:ext cx="11018520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00" i="1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Sources: NHSmail Support (2026), Virtual MDTs; GOV.UK/DHSC (2026), secure email guidance for adult social care; Microsoft Support (2026).</a:t>
            </a:r>
            <a:endParaRPr lang="en-US" sz="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1018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43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85216" y="85953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Harvard-style sources used in the presentation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13232" y="135331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078992" y="1353312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Ashford Community Care Service (2026) Case-study assessment brief. Unpublished module material supplied to students.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13232" y="1975104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078992" y="1975104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Department of Health and Social Care (2026) Setting up and using secure email as an adult social care provider. GOV.UK, 29 September 2026.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13232" y="2596896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078992" y="2596896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Microsoft Learn (2024) Standard channels in Microsoft Teams. Microsoft.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713232" y="3218688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1078992" y="3218688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Microsoft Support (2026) Collaborate on files in Microsoft Teams. Microsoft.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713232" y="3840480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078992" y="3840480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Microsoft Support (2026) Send or reply to a channel message in Microsoft Teams. Microsoft.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713232" y="4462272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6.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078992" y="4462272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NHS England Digital (2026) NHS.net Connect. NHS England.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713232" y="5084064"/>
            <a:ext cx="3200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5F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7.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078992" y="5084064"/>
            <a:ext cx="102870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00" dirty="0">
                <a:solidFill>
                  <a:srgbClr val="1F293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NHSmail Support (2026) Collaborate with Virtual MDTs on MS Teams. NHS England.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713232" y="5687568"/>
            <a:ext cx="10652760" cy="457200"/>
          </a:xfrm>
          <a:prstGeom prst="roundRect">
            <a:avLst>
              <a:gd name="adj" fmla="val 8000"/>
            </a:avLst>
          </a:prstGeom>
          <a:solidFill>
            <a:srgbClr val="F0F2F8"/>
          </a:solidFill>
          <a:ln w="12700">
            <a:solidFill>
              <a:srgbClr val="E1E5E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9" name="Text 17"/>
          <p:cNvSpPr/>
          <p:nvPr/>
        </p:nvSpPr>
        <p:spPr>
          <a:xfrm>
            <a:off x="914400" y="5833872"/>
            <a:ext cx="10241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6708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Accessed: 4 October 2026. Web sources: Microsoft Support / Microsoft Learn / NHS England / GOV.UK.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510528"/>
            <a:ext cx="18288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6B7280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1076</Words>
  <Application>Microsoft Office PowerPoint</Application>
  <PresentationFormat>Widescreen</PresentationFormat>
  <Paragraphs>132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Student group presentation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Staff Communication and Daily Updates</dc:title>
  <dc:subject>Ashford Community Care Service - Microsoft 365 recommendation</dc:subject>
  <dc:creator>OpenAI</dc:creator>
  <cp:lastModifiedBy>Saqiba Ghaffar (2604224)</cp:lastModifiedBy>
  <cp:revision>9</cp:revision>
  <dcterms:created xsi:type="dcterms:W3CDTF">2026-10-04T11:31:57Z</dcterms:created>
  <dcterms:modified xsi:type="dcterms:W3CDTF">2026-10-06T09:54:49Z</dcterms:modified>
</cp:coreProperties>
</file>