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2" r:id="rId10"/>
    <p:sldId id="261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5" d="100"/>
          <a:sy n="65" d="100"/>
        </p:scale>
        <p:origin x="7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F1403-6851-BDB5-95A3-C0B4A77BFF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9C76AE-38BC-896E-1321-2E102F1B5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B1BC88-282C-31F7-8640-F30D4249FB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42AD1A-6B84-992F-6E51-5ECAEC6B41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DAA2E-8DE5-17E1-AE2D-CE0A94170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8875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9ED7D-7D59-50F9-9A92-D6B1860B3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3C0C6D-AD50-047E-CADF-12BC679234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197425-2602-7153-E93B-D05A5CB1C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5EDEE-CAF6-31B2-5091-CB55E00727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778B1-45C0-C576-50EE-0E7C304C6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2261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D3FEB-17F5-D63B-5042-9186FD785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4EF07-ADB3-61CC-7D0F-EE690E41DC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7CC09-571B-35FF-C821-02E365A49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37FDA5-0065-DD9D-A852-6BF4B1F68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630FCB-3E9D-4FB5-3B6E-AD28E030E5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701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B8B6-20B6-D16D-9ED7-04D8968D8B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555DA7-AC47-E41B-638E-C3AD7E5CC7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7B8BFA-6E1E-15BF-62D1-F0F68D7CB28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A0C296-34C7-C1AC-90A3-BE4AC3F54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5C858C-4595-10BC-9583-13C6B245D8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F8FFAB-271F-CF6A-8DF7-F93380588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418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C6FB0-80C7-FEAD-0D57-073217908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3D2BCE-4758-B2D1-36BD-9C71608C41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F06E97A-E7F4-1CF7-B400-E8A59B7AA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4F00431-3006-0AA6-0F80-AEFD371604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C6BE9E1-822E-038C-0193-03F69AD960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9577C1C-0616-C991-BE70-28EB5AA36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2B78507-B183-5C19-AAC4-2FAD8EE1A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5DBC42B-5E89-F6FA-BE1A-C596CDA53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081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58A039-CC3C-9E4D-ADED-A88F0AF9EF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D4A169-CD0C-B01B-006C-D8BA5894F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A2352DD-B385-5230-C03C-771A90B83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DE69C8-5C29-BB4A-5F14-9EC663DD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524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188B79-A06E-4908-C857-3858101BF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3ABE5F-74F5-8C1A-ED49-7E757F7B6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A032B6-1E2C-0818-B925-1016D25C44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223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3C0B20-4401-21B5-7DB7-B726B785F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BC65A2-D6CC-A2B5-34F4-89BE311A70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2EAFE8-BF4D-6C70-0945-858DA018E6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D04A29-D4C9-65A4-D1F2-A86070C76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451F33-A406-0A6C-FE31-65D3063AA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1B33C8-3FD3-1E98-F6AC-E59627D0A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7725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00642-DA27-176C-F179-7A8FFAE423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CFDC48-CF10-92F9-CDF5-6259EEB321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60C7EC-B529-8DF3-8FDA-1A5DF2F7A7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964515-1F8D-816F-B2A2-268B98476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60F0FC-67DB-5507-15BD-B55619260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EABEDA-2C5E-B02A-0780-014107CDF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873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FBA113-5D52-433D-E2E3-F905E55CA1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30FB76B-8A35-6D70-7806-4148B0D649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49F77-045E-A149-A6CA-606D0E351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26A485-0F79-62B3-7C2D-CEBAF942E0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831C7-7D02-C709-5A5B-6C7E8E8AD5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35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1822E0-282C-DD43-ED95-B9B1F59AE0D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A0A3F3-A97F-FA3B-B2BE-810AD81BB1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37DB9D-9230-01E1-F3B9-261694FDA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B7DB0-4A40-ACD7-86DC-FF3994903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E9BD7B-D6B5-19E0-5173-B01063037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006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495A04-EA69-D99C-6D99-ED58A6478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288ED5-F3F2-72C2-E40F-71A3E478FC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D7335E-00C6-22D5-F30B-CAC7D50AC6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1DA7DD-E840-4C43-BB09-EEB9428E927D}" type="datetimeFigureOut">
              <a:rPr lang="en-GB" smtClean="0"/>
              <a:t>19/09/2023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35BD0E-0D36-AB97-E603-47F4B0F08C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F777E-8B31-C2C6-CEA9-99BB06A17FF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11A912-41D5-4359-A8AC-13B9755793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0733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63791-15A5-550B-FE26-AE164887C5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Theorists Collection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2FAE9-ADAA-6211-B1D5-12529FD294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ECAD6007 GROUP D</a:t>
            </a:r>
          </a:p>
        </p:txBody>
      </p:sp>
    </p:spTree>
    <p:extLst>
      <p:ext uri="{BB962C8B-B14F-4D97-AF65-F5344CB8AC3E}">
        <p14:creationId xmlns:p14="http://schemas.microsoft.com/office/powerpoint/2010/main" val="19899129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erson in a suit and tie&#10;&#10;Description automatically generated">
            <a:extLst>
              <a:ext uri="{FF2B5EF4-FFF2-40B4-BE49-F238E27FC236}">
                <a16:creationId xmlns:a16="http://schemas.microsoft.com/office/drawing/2014/main" id="{7B0DAC24-354C-41AC-1ACD-0F54E3E7E0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2025" y="0"/>
            <a:ext cx="48479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2160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E534EA-5E7F-B4E5-02F1-ED6678AB24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373" t="16949" r="40635" b="17740"/>
          <a:stretch/>
        </p:blipFill>
        <p:spPr>
          <a:xfrm>
            <a:off x="4246537" y="0"/>
            <a:ext cx="4107050" cy="6860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24392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D4DDB3-29EF-7299-9B43-AE0EBD315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365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D561103-3FFF-B3A6-6404-F84BDCE18F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1697" y="0"/>
            <a:ext cx="48486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750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F237951-6618-18A1-9B2B-3C21AD3DEA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585" r="-2" b="12703"/>
          <a:stretch/>
        </p:blipFill>
        <p:spPr>
          <a:xfrm>
            <a:off x="3296605" y="922205"/>
            <a:ext cx="5817213" cy="4869640"/>
          </a:xfrm>
          <a:custGeom>
            <a:avLst/>
            <a:gdLst/>
            <a:ahLst/>
            <a:cxnLst/>
            <a:rect l="l" t="t" r="r" b="b"/>
            <a:pathLst>
              <a:path w="7203799" h="6030364">
                <a:moveTo>
                  <a:pt x="4122552" y="0"/>
                </a:moveTo>
                <a:cubicBezTo>
                  <a:pt x="4596210" y="0"/>
                  <a:pt x="5032147" y="81110"/>
                  <a:pt x="5418463" y="240852"/>
                </a:cubicBezTo>
                <a:cubicBezTo>
                  <a:pt x="5780509" y="390677"/>
                  <a:pt x="6098496" y="609358"/>
                  <a:pt x="6363612" y="890695"/>
                </a:cubicBezTo>
                <a:cubicBezTo>
                  <a:pt x="6905445" y="1465899"/>
                  <a:pt x="7203799" y="2283333"/>
                  <a:pt x="7203799" y="3192481"/>
                </a:cubicBezTo>
                <a:cubicBezTo>
                  <a:pt x="7203799" y="3555204"/>
                  <a:pt x="7088321" y="3846319"/>
                  <a:pt x="6829541" y="4136467"/>
                </a:cubicBezTo>
                <a:cubicBezTo>
                  <a:pt x="6558859" y="4439977"/>
                  <a:pt x="6152137" y="4719524"/>
                  <a:pt x="5721456" y="5015457"/>
                </a:cubicBezTo>
                <a:cubicBezTo>
                  <a:pt x="5641997" y="5069990"/>
                  <a:pt x="5559911" y="5126451"/>
                  <a:pt x="5477826" y="5183599"/>
                </a:cubicBezTo>
                <a:cubicBezTo>
                  <a:pt x="4743068" y="5695047"/>
                  <a:pt x="4206802" y="6030364"/>
                  <a:pt x="3475911" y="6030364"/>
                </a:cubicBezTo>
                <a:cubicBezTo>
                  <a:pt x="2362258" y="6030364"/>
                  <a:pt x="1573553" y="5618755"/>
                  <a:pt x="838794" y="4653974"/>
                </a:cubicBezTo>
                <a:cubicBezTo>
                  <a:pt x="742642" y="4527696"/>
                  <a:pt x="648651" y="4412849"/>
                  <a:pt x="557754" y="4301854"/>
                </a:cubicBezTo>
                <a:cubicBezTo>
                  <a:pt x="181022" y="3841635"/>
                  <a:pt x="0" y="3602300"/>
                  <a:pt x="0" y="3192481"/>
                </a:cubicBezTo>
                <a:cubicBezTo>
                  <a:pt x="0" y="2785556"/>
                  <a:pt x="113467" y="2383585"/>
                  <a:pt x="337003" y="1997729"/>
                </a:cubicBezTo>
                <a:cubicBezTo>
                  <a:pt x="555745" y="1620270"/>
                  <a:pt x="868475" y="1274763"/>
                  <a:pt x="1266386" y="971116"/>
                </a:cubicBezTo>
                <a:cubicBezTo>
                  <a:pt x="1657494" y="672565"/>
                  <a:pt x="2122028" y="426344"/>
                  <a:pt x="2610064" y="259166"/>
                </a:cubicBezTo>
                <a:cubicBezTo>
                  <a:pt x="3111238" y="87171"/>
                  <a:pt x="3620296" y="0"/>
                  <a:pt x="4122552" y="0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318BF9-D568-025B-9B44-3EFB9CD24E06}"/>
              </a:ext>
            </a:extLst>
          </p:cNvPr>
          <p:cNvSpPr txBox="1"/>
          <p:nvPr/>
        </p:nvSpPr>
        <p:spPr>
          <a:xfrm>
            <a:off x="8779301" y="47400"/>
            <a:ext cx="296091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latin typeface="+mj-lt"/>
              </a:rPr>
              <a:t>Lev Vygotsky </a:t>
            </a:r>
          </a:p>
          <a:p>
            <a:pPr algn="r"/>
            <a:r>
              <a:rPr lang="en-GB" sz="2800" b="1" dirty="0">
                <a:latin typeface="+mj-lt"/>
              </a:rPr>
              <a:t>1896 - 1934</a:t>
            </a:r>
          </a:p>
          <a:p>
            <a:endParaRPr lang="en-GB" sz="3600" b="1" dirty="0">
              <a:latin typeface="+mj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D233F3A-7572-B0DE-203F-F5F39359AEFC}"/>
              </a:ext>
            </a:extLst>
          </p:cNvPr>
          <p:cNvSpPr txBox="1"/>
          <p:nvPr/>
        </p:nvSpPr>
        <p:spPr>
          <a:xfrm>
            <a:off x="10018088" y="1223596"/>
            <a:ext cx="2099827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Vygotsky stated that language has two functions –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Inner Speech </a:t>
            </a:r>
            <a:r>
              <a:rPr lang="en-GB" sz="1400" dirty="0">
                <a:latin typeface="+mj-lt"/>
              </a:rPr>
              <a:t>is used for mental reasoning and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External Speech </a:t>
            </a:r>
            <a:r>
              <a:rPr lang="en-GB" sz="1400" dirty="0">
                <a:latin typeface="+mj-lt"/>
              </a:rPr>
              <a:t>is used to converse with others.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5E7545-3D25-FCC1-B005-4C288F9C1F9A}"/>
              </a:ext>
            </a:extLst>
          </p:cNvPr>
          <p:cNvSpPr txBox="1"/>
          <p:nvPr/>
        </p:nvSpPr>
        <p:spPr>
          <a:xfrm>
            <a:off x="1" y="99184"/>
            <a:ext cx="265941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The Social Interaction Theory</a:t>
            </a:r>
          </a:p>
          <a:p>
            <a:pPr algn="ctr"/>
            <a:r>
              <a:rPr lang="en-GB" sz="1400" dirty="0">
                <a:latin typeface="+mj-lt"/>
              </a:rPr>
              <a:t>Vygotsky emphasised the importance social interaction and cultural context. A child’s cognitive development and learning ability can be guided and determined by their social interactions.</a:t>
            </a:r>
          </a:p>
          <a:p>
            <a:pPr algn="ctr"/>
            <a:endParaRPr lang="en-GB" sz="1400" dirty="0">
              <a:latin typeface="+mj-lt"/>
            </a:endParaRPr>
          </a:p>
          <a:p>
            <a:pPr algn="ctr"/>
            <a:r>
              <a:rPr lang="en-GB" sz="1400" b="0" i="0" dirty="0">
                <a:solidFill>
                  <a:srgbClr val="000000"/>
                </a:solidFill>
                <a:effectLst/>
                <a:latin typeface="+mj-lt"/>
              </a:rPr>
              <a:t>Through communication and social interaction with adults or more knowledgeable peers' children can achieve higher levels of understanding than they would independently. </a:t>
            </a:r>
            <a:endParaRPr lang="en-GB" sz="1400" dirty="0">
              <a:latin typeface="+mj-lt"/>
            </a:endParaRPr>
          </a:p>
          <a:p>
            <a:pPr algn="ctr"/>
            <a:endParaRPr lang="en-GB" sz="1400" dirty="0">
              <a:latin typeface="+mj-lt"/>
            </a:endParaRPr>
          </a:p>
          <a:p>
            <a:pPr algn="ctr"/>
            <a:r>
              <a:rPr lang="en-GB" sz="1400" dirty="0">
                <a:latin typeface="+mj-lt"/>
              </a:rPr>
              <a:t>He pointed out what a child can achieve with assistance today, a child will be able to achieve independently tomorrow.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B004A6C-B531-8FBC-4A74-6B3703AD6347}"/>
              </a:ext>
            </a:extLst>
          </p:cNvPr>
          <p:cNvSpPr txBox="1"/>
          <p:nvPr/>
        </p:nvSpPr>
        <p:spPr>
          <a:xfrm>
            <a:off x="2909194" y="105305"/>
            <a:ext cx="296091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Learning happens in three different stages: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cognitive, motoric and sociocultural</a:t>
            </a:r>
            <a:r>
              <a:rPr lang="en-GB" sz="1400" dirty="0">
                <a:latin typeface="+mj-lt"/>
              </a:rPr>
              <a:t>.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44522AF-1282-5579-28CD-1D052F39B34B}"/>
              </a:ext>
            </a:extLst>
          </p:cNvPr>
          <p:cNvSpPr txBox="1"/>
          <p:nvPr/>
        </p:nvSpPr>
        <p:spPr>
          <a:xfrm>
            <a:off x="10259758" y="3067978"/>
            <a:ext cx="17917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+mj-lt"/>
              </a:rPr>
              <a:t>Zone of Proximal Development </a:t>
            </a:r>
          </a:p>
          <a:p>
            <a:pPr algn="ctr"/>
            <a:endParaRPr lang="en-GB" b="1" dirty="0">
              <a:latin typeface="+mj-lt"/>
            </a:endParaRPr>
          </a:p>
          <a:p>
            <a:pPr algn="ctr"/>
            <a:endParaRPr lang="en-GB" b="1" dirty="0">
              <a:latin typeface="+mj-l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E683659-61B3-379C-A4C2-43C582246C76}"/>
              </a:ext>
            </a:extLst>
          </p:cNvPr>
          <p:cNvSpPr txBox="1"/>
          <p:nvPr/>
        </p:nvSpPr>
        <p:spPr>
          <a:xfrm>
            <a:off x="249162" y="4881379"/>
            <a:ext cx="225537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latin typeface="+mj-lt"/>
              </a:rPr>
              <a:t>Criticism of Vygotsky’s Theory</a:t>
            </a:r>
          </a:p>
          <a:p>
            <a:pPr algn="ctr"/>
            <a:r>
              <a:rPr lang="en-GB" sz="1400" dirty="0">
                <a:latin typeface="+mj-lt"/>
              </a:rPr>
              <a:t>It does not account for the slower rate of cognitive growth In some children</a:t>
            </a:r>
          </a:p>
          <a:p>
            <a:pPr algn="ctr"/>
            <a:r>
              <a:rPr lang="en-GB" sz="1400" dirty="0">
                <a:latin typeface="+mj-lt"/>
              </a:rPr>
              <a:t>Vygotsky died before he could elaborate his theories.</a:t>
            </a:r>
          </a:p>
          <a:p>
            <a:pPr algn="ctr"/>
            <a:r>
              <a:rPr lang="en-GB" sz="1400" dirty="0">
                <a:latin typeface="+mj-lt"/>
              </a:rPr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390F30E-8A57-B17A-498B-77911FB7E930}"/>
              </a:ext>
            </a:extLst>
          </p:cNvPr>
          <p:cNvSpPr txBox="1"/>
          <p:nvPr/>
        </p:nvSpPr>
        <p:spPr>
          <a:xfrm>
            <a:off x="10118247" y="3737390"/>
            <a:ext cx="209982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latin typeface="+mj-lt"/>
              </a:rPr>
              <a:t>Defined as the space between what a learner can do without assistance and what a learner can do with adult guidance or in collaboration with their </a:t>
            </a:r>
            <a:r>
              <a:rPr lang="en-GB" sz="1400" dirty="0">
                <a:solidFill>
                  <a:schemeClr val="accent5"/>
                </a:solidFill>
                <a:latin typeface="+mj-lt"/>
              </a:rPr>
              <a:t>more knowledgeable other. </a:t>
            </a:r>
          </a:p>
          <a:p>
            <a:pPr algn="ctr"/>
            <a:endParaRPr lang="en-GB" sz="1400" dirty="0">
              <a:solidFill>
                <a:schemeClr val="accent5"/>
              </a:solidFill>
            </a:endParaRPr>
          </a:p>
          <a:p>
            <a:pPr algn="ctr"/>
            <a:r>
              <a:rPr lang="en-GB" sz="1400" dirty="0">
                <a:latin typeface="+mj-lt"/>
              </a:rPr>
              <a:t>To use it in a classroom you need to do 3 things: Assess, Plan and Evaluate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4E3B4B86-ED43-181D-AEFF-1C6F5BCFD8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04298" y="5142971"/>
            <a:ext cx="2414509" cy="16004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C0E4FCBA-B521-2AB6-50F4-B88654F026F7}"/>
              </a:ext>
            </a:extLst>
          </p:cNvPr>
          <p:cNvSpPr txBox="1"/>
          <p:nvPr/>
        </p:nvSpPr>
        <p:spPr>
          <a:xfrm>
            <a:off x="2528426" y="6222611"/>
            <a:ext cx="2615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5"/>
                </a:solidFill>
                <a:latin typeface="+mj-lt"/>
              </a:rPr>
              <a:t>Social contact is essential to intellectual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3703834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90FAB8B-EF98-98D0-CF8B-80520A554C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369" t="15439" r="36710" b="6199"/>
          <a:stretch/>
        </p:blipFill>
        <p:spPr>
          <a:xfrm>
            <a:off x="3400926" y="0"/>
            <a:ext cx="4844716" cy="69062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606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6AE4909-FF36-8F74-6F82-AFAA1FD8B15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22" t="48362" r="31101" b="24745"/>
          <a:stretch/>
        </p:blipFill>
        <p:spPr>
          <a:xfrm>
            <a:off x="5104207" y="4726983"/>
            <a:ext cx="7087793" cy="213101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CDB3B9F-D25C-36BA-DB5E-910A70F2DB7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949" t="19435" r="30466" b="14576"/>
          <a:stretch/>
        </p:blipFill>
        <p:spPr>
          <a:xfrm>
            <a:off x="15038" y="0"/>
            <a:ext cx="6080962" cy="5300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462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63791-15A5-550B-FE26-AE164887C5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Diolch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fawr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2FAE9-ADAA-6211-B1D5-12529FD294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ECAD6007 GROUP D</a:t>
            </a:r>
          </a:p>
        </p:txBody>
      </p:sp>
    </p:spTree>
    <p:extLst>
      <p:ext uri="{BB962C8B-B14F-4D97-AF65-F5344CB8AC3E}">
        <p14:creationId xmlns:p14="http://schemas.microsoft.com/office/powerpoint/2010/main" val="19726753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5" ma:contentTypeDescription="Create a new document." ma:contentTypeScope="" ma:versionID="07fc81071852272ff41695b9a1dd2e4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a874c877c399843f9b0699c50ebc0963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  <xsd:element ref="ns3:MediaServiceDateTaken" minOccurs="0"/>
                <xsd:element ref="ns3:MediaLengthInSecond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18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7DAFC7D1-DC1F-429C-B187-A42B877F0F9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88BBFE6-B2DE-4D45-8822-B0E51D5E820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8e79d84-78fb-44a9-92e9-d04bdd8f0359"/>
    <ds:schemaRef ds:uri="04c7059f-bde8-4ce9-bb0f-e5288874095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6EAA97C-7CE9-4CD8-92DB-A15008CD412D}">
  <ds:schemaRefs>
    <ds:schemaRef ds:uri="d8e79d84-78fb-44a9-92e9-d04bdd8f0359"/>
    <ds:schemaRef ds:uri="http://purl.org/dc/elements/1.1/"/>
    <ds:schemaRef ds:uri="http://purl.org/dc/dcmitype/"/>
    <ds:schemaRef ds:uri="http://schemas.openxmlformats.org/package/2006/metadata/core-properties"/>
    <ds:schemaRef ds:uri="04c7059f-bde8-4ce9-bb0f-e52888740953"/>
    <ds:schemaRef ds:uri="http://schemas.microsoft.com/office/2006/metadata/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197</TotalTime>
  <Words>220</Words>
  <Application>Microsoft Office PowerPoint</Application>
  <PresentationFormat>Widescreen</PresentationFormat>
  <Paragraphs>23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Theorists Collection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Diolch yn fawr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Theorists Collection </dc:title>
  <dc:creator>Laura Emanuel</dc:creator>
  <cp:lastModifiedBy>Laura Emanuel</cp:lastModifiedBy>
  <cp:revision>1</cp:revision>
  <dcterms:created xsi:type="dcterms:W3CDTF">2023-09-19T11:29:27Z</dcterms:created>
  <dcterms:modified xsi:type="dcterms:W3CDTF">2023-09-19T14:50:13Z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