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7"/>
  </p:notesMasterIdLst>
  <p:sldIdLst>
    <p:sldId id="256" r:id="rId2"/>
    <p:sldId id="296" r:id="rId3"/>
    <p:sldId id="297" r:id="rId4"/>
    <p:sldId id="298" r:id="rId5"/>
    <p:sldId id="295" r:id="rId6"/>
    <p:sldId id="300" r:id="rId7"/>
    <p:sldId id="301" r:id="rId8"/>
    <p:sldId id="303" r:id="rId9"/>
    <p:sldId id="257" r:id="rId10"/>
    <p:sldId id="272" r:id="rId11"/>
    <p:sldId id="309" r:id="rId12"/>
    <p:sldId id="273" r:id="rId13"/>
    <p:sldId id="268" r:id="rId14"/>
    <p:sldId id="271" r:id="rId15"/>
    <p:sldId id="282" r:id="rId16"/>
    <p:sldId id="275" r:id="rId17"/>
    <p:sldId id="291" r:id="rId18"/>
    <p:sldId id="307" r:id="rId19"/>
    <p:sldId id="279" r:id="rId20"/>
    <p:sldId id="308" r:id="rId21"/>
    <p:sldId id="287" r:id="rId22"/>
    <p:sldId id="288" r:id="rId23"/>
    <p:sldId id="289" r:id="rId24"/>
    <p:sldId id="285" r:id="rId25"/>
    <p:sldId id="294" r:id="rId26"/>
    <p:sldId id="310" r:id="rId27"/>
    <p:sldId id="258" r:id="rId28"/>
    <p:sldId id="311" r:id="rId29"/>
    <p:sldId id="312" r:id="rId30"/>
    <p:sldId id="313" r:id="rId31"/>
    <p:sldId id="314" r:id="rId32"/>
    <p:sldId id="315" r:id="rId33"/>
    <p:sldId id="316" r:id="rId34"/>
    <p:sldId id="259" r:id="rId35"/>
    <p:sldId id="28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98E4"/>
    <a:srgbClr val="5B8DF4"/>
    <a:srgbClr val="F27013"/>
    <a:srgbClr val="99B7D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B2FEFA-C798-DD70-53BB-DE5DD301A78B}" v="809" dt="2025-01-15T23:21:09.179"/>
    <p1510:client id="{66EBC775-54A6-E3CC-2575-EC68D5CFCEB3}" v="1139" dt="2025-01-16T16:31:29.608"/>
    <p1510:client id="{BC6F5CA2-9032-F8BD-45DB-973E5971F2F1}" v="1070" dt="2025-01-16T23:44:08.156"/>
    <p1510:client id="{C046C702-E848-7D40-4589-2A4E9EBD96DF}" v="642" dt="2025-01-16T04:26:14.4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7BEA25-BCD7-427A-9E05-5958BF33BF56}" type="datetimeFigureOut">
              <a:t>1/16/2025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1467F7-52E3-488A-AA24-24F574AA696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301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lnSpc>
                <a:spcPct val="90000"/>
              </a:lnSpc>
              <a:spcBef>
                <a:spcPts val="500"/>
              </a:spcBef>
              <a:buFont typeface="Wingdings,Sans-Serif"/>
              <a:buChar char="•"/>
            </a:pPr>
            <a:r>
              <a:rPr lang="en-GB" dirty="0"/>
              <a:t>It is essential to track pupil progression to ensure the class are advancing within their learning. Using AFL strategies can ensure gaps in knowledge are identified and can be addressed.</a:t>
            </a:r>
            <a:endParaRPr lang="en-GB" dirty="0">
              <a:ea typeface="Calibri"/>
              <a:cs typeface="Calibri"/>
            </a:endParaRPr>
          </a:p>
          <a:p>
            <a:pPr lvl="1">
              <a:lnSpc>
                <a:spcPct val="90000"/>
              </a:lnSpc>
              <a:spcBef>
                <a:spcPts val="500"/>
              </a:spcBef>
              <a:buFont typeface="Wingdings,Sans-Serif"/>
              <a:buChar char="•"/>
            </a:pPr>
            <a:r>
              <a:rPr lang="en-GB" dirty="0">
                <a:ea typeface="Calibri"/>
                <a:cs typeface="Calibri"/>
              </a:rPr>
              <a:t>The strategies I will be discussing were chosen due to how they integrated well into the lesson and I will be discussing what went well by using them, but also what could be improved moving forwards.</a:t>
            </a: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Wingdings,Sans-Serif"/>
              <a:buChar char="q"/>
            </a:pPr>
            <a:endParaRPr lang="en-GB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800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/>
              <a:t>Inside the Black Box (Black. P and Wiliam. D, 1998) - Input e.g. teaching methods, tools feedback etc. Output – Knowledge, understanding , skills, etc. Aka learning outcomes. Link to Piaget schemas theory too if possible.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043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 dirty="0"/>
              <a:t>Carvalho et al., 2024 - Study: 32 students over 30,198 interactions.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Unique questioning is better than repeated.</a:t>
            </a:r>
          </a:p>
          <a:p>
            <a:pPr marL="171450" indent="-1714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Mistakes = learning opportunity.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 dirty="0"/>
              <a:t>Snapshot of learning</a:t>
            </a:r>
            <a:endParaRPr lang="en-US" dirty="0" err="1"/>
          </a:p>
          <a:p>
            <a:pPr marL="171450" indent="-171450">
              <a:buFont typeface="Arial"/>
              <a:buChar char="•"/>
            </a:pPr>
            <a:r>
              <a:rPr lang="en-US" dirty="0"/>
              <a:t>Versatility across the </a:t>
            </a:r>
            <a:r>
              <a:rPr lang="en-US" dirty="0" err="1"/>
              <a:t>AoLEs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2718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Temporary responses – difficult to monitor learning trends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6182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/>
              <a:buChar char="•"/>
            </a:pPr>
            <a:r>
              <a:rPr lang="en-US" dirty="0"/>
              <a:t>Gain pupils understanding of the task before hand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 dirty="0"/>
              <a:t>Can find misconceptions easily and determine what needs to be tailored before the task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dirty="0"/>
              <a:t>Enhances the efficiency within the learning environment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dirty="0"/>
              <a:t>Growth mindset</a:t>
            </a:r>
            <a:endParaRPr lang="en-US" dirty="0"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dirty="0">
                <a:ea typeface="Calibri"/>
                <a:cs typeface="Calibri"/>
              </a:rPr>
              <a:t>Promote pupil reflection</a:t>
            </a: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860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GB"/>
              <a:t>Difficult to know which part they don’t understand without further communication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Pupils may think they understand but then realise they don't later in the lesson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Disengagement and over-reliance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If done in big groups, it will be difficult for teacher to spot if a pupil has not answered</a:t>
            </a:r>
            <a:endParaRPr lang="en-US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GB"/>
              <a:t>Potential pupils discomfort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1467F7-52E3-488A-AA24-24F574AA6968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910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learning.org.uk/qualifications/level-3-aet/unit-01-roles/2-1-explain-ways-to-maintain-a-safe-and-supportive-learning-environment/" TargetMode="External"/><Relationship Id="rId7" Type="http://schemas.openxmlformats.org/officeDocument/2006/relationships/hyperlink" Target="https://educationendowmentfoundation.org.uk/projects-and-evaluation/projects/embedding-formative-assessment" TargetMode="External"/><Relationship Id="rId2" Type="http://schemas.openxmlformats.org/officeDocument/2006/relationships/hyperlink" Target="https://www.cambridge-community.org.uk/professional-development/gswafl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spy.co.uk/assessment/how-effective-learning-hinges-on-good-questioning/" TargetMode="External"/><Relationship Id="rId5" Type="http://schemas.openxmlformats.org/officeDocument/2006/relationships/hyperlink" Target="https://www.commonsense.org/education/reviews/blooket/teacher-reviews/5091385" TargetMode="External"/><Relationship Id="rId4" Type="http://schemas.openxmlformats.org/officeDocument/2006/relationships/hyperlink" Target="https://d43fweuh3sg51.cloudfront.net/media/media_files/sevenstrategies.pdf?utm_source=chatgpt.com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hrasedllc.com/post/blooket-is-the-best-way-to-engage-students" TargetMode="External"/><Relationship Id="rId3" Type="http://schemas.openxmlformats.org/officeDocument/2006/relationships/hyperlink" Target="https://estyn.gov.wales/improvement-resources/pupil-participation-a-best-practice-guide/" TargetMode="External"/><Relationship Id="rId7" Type="http://schemas.openxmlformats.org/officeDocument/2006/relationships/hyperlink" Target="https://research-ebsco-com.ezproxy.uwtsd.ac.uk/c/onvpsy/viewer/pdf/3nx5u3ze3f?route=details" TargetMode="External"/><Relationship Id="rId2" Type="http://schemas.openxmlformats.org/officeDocument/2006/relationships/hyperlink" Target="https://www.estyn.gov.wales/system/files/2022-12/Supplementary%20guidance%20-%20learners%20with%20additional%20learning%20needs%20%28ALN%29_0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school.org.uk/durrington/news/the-use-of-mini-whiteboards-in-the-classrom" TargetMode="External"/><Relationship Id="rId5" Type="http://schemas.openxmlformats.org/officeDocument/2006/relationships/hyperlink" Target="https://www.moedu-sail.org/wp-content/uploads/2014/02/CFA-Handouts-for-A-Overview.pdf?utm_source=chatgpt.com" TargetMode="External"/><Relationship Id="rId10" Type="http://schemas.openxmlformats.org/officeDocument/2006/relationships/hyperlink" Target="https://www.schoolytics.com/blog/2022/08/a-teachers-guide-to-tracking-student-progress" TargetMode="External"/><Relationship Id="rId4" Type="http://schemas.openxmlformats.org/officeDocument/2006/relationships/hyperlink" Target="https://improvingteaching.co.uk/2013/08/17/increasing-wait-time/" TargetMode="External"/><Relationship Id="rId9" Type="http://schemas.openxmlformats.org/officeDocument/2006/relationships/hyperlink" Target="https://thirdspacelearning.com/blog/assessment-for-learning-examples/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soar.suny.edu/bitstream/handle/20.500.12648/13973/Nappe.Olivia_Is%20Gamification%20a%20Curse%20or%20a%20BlessingTeacher%20and%20Student%20Perspectives%20About%20the%20Use%20of%20Blooket%20in%20a%20High%20School%20Classroom_acc.pdf?sequence=1" TargetMode="External"/><Relationship Id="rId3" Type="http://schemas.openxmlformats.org/officeDocument/2006/relationships/hyperlink" Target="http://www.academia.edu/" TargetMode="External"/><Relationship Id="rId7" Type="http://schemas.openxmlformats.org/officeDocument/2006/relationships/hyperlink" Target="https://www.jallr.com/index.php/JALLR/article/view/1117/pdf1117" TargetMode="External"/><Relationship Id="rId2" Type="http://schemas.openxmlformats.org/officeDocument/2006/relationships/hyperlink" Target="https://educationaltechnology.net/vygotskys-zone-of-proximal-development-and-scaffold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plypsychology.org/vygotsky.html" TargetMode="External"/><Relationship Id="rId5" Type="http://schemas.openxmlformats.org/officeDocument/2006/relationships/hyperlink" Target="https://www.simplypsychology.org/piaget.html" TargetMode="External"/><Relationship Id="rId10" Type="http://schemas.openxmlformats.org/officeDocument/2006/relationships/hyperlink" Target="https://www.simplypsychology.org/what-is-a-schema.html" TargetMode="External"/><Relationship Id="rId4" Type="http://schemas.openxmlformats.org/officeDocument/2006/relationships/hyperlink" Target="https://www.academia.edu/72728171/SELF_ASSESSMENT_INTO_SELF_FEEDBACK_1_Turning_self_assessment_into_self_feedback" TargetMode="External"/><Relationship Id="rId9" Type="http://schemas.openxmlformats.org/officeDocument/2006/relationships/hyperlink" Target="http://www.simplypsychology.org/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hoolreportgenie.com/blog/effective-assessment-strategies-large-classes" TargetMode="External"/><Relationship Id="rId3" Type="http://schemas.openxmlformats.org/officeDocument/2006/relationships/hyperlink" Target="https://learningmole.com/learning-from-mistakes-why-errors-are-awesome/" TargetMode="External"/><Relationship Id="rId7" Type="http://schemas.openxmlformats.org/officeDocument/2006/relationships/hyperlink" Target="https://link.springer.com/article/10.1007/BF00117714" TargetMode="External"/><Relationship Id="rId2" Type="http://schemas.openxmlformats.org/officeDocument/2006/relationships/hyperlink" Target="https://assets.publishing.service.gov.uk/media/5a7e49f840f0b6230268a662/The_20impact_20of_20the_20Assessing_20pupils_20progress_20initiativ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ushmoreschool.org.uk/Learning/Assessment-for-Learning/" TargetMode="External"/><Relationship Id="rId5" Type="http://schemas.openxmlformats.org/officeDocument/2006/relationships/hyperlink" Target="https://sandagogy.co.uk/mini-whiteboards-the-most-important-tool-for-effective-teaching/" TargetMode="External"/><Relationship Id="rId4" Type="http://schemas.openxmlformats.org/officeDocument/2006/relationships/hyperlink" Target="https://practicalpie.com/ebbinghaus-forgetting-curve/" TargetMode="External"/><Relationship Id="rId9" Type="http://schemas.openxmlformats.org/officeDocument/2006/relationships/hyperlink" Target="https://schoolsweek.co.uk/teaching-assistants-cut-in-75-of-primary-schools/" TargetMode="Externa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hntomsett.com/this-much-i-know-about-how-to-get-better-at-using-mini-whiteboards-in-your-classroom/" TargetMode="External"/><Relationship Id="rId2" Type="http://schemas.openxmlformats.org/officeDocument/2006/relationships/hyperlink" Target="https://teachers.institute/assessment-for-learning/usability-assessment-tools-evalu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aching.unsw.edu.au/assessment-feedback" TargetMode="External"/><Relationship Id="rId5" Type="http://schemas.openxmlformats.org/officeDocument/2006/relationships/hyperlink" Target="http://www.teaching.unsw.edu.au/" TargetMode="External"/><Relationship Id="rId4" Type="http://schemas.openxmlformats.org/officeDocument/2006/relationships/hyperlink" Target="https://viewer.ebscohost.com/EbscoViewerService/ebook?an=129351&amp;callbackUrl=https%3a%2f%2fresearch.ebsco.com&amp;db=nlebk&amp;format=EB&amp;profId=ehost&amp;lpid=&amp;ppid=&amp;lang=en&amp;location=https%3a%2f%2fresearch.ebsco.com%2fc%2fonvpsy%2fsearch%2fdetails%2flfedeckvnn%3fdb%3dnlebk%26isDashboardExpanded%3dtrue%26limiters%3dTI%253ATGlua2luZyBUZWFjaGVyIEV2YWx1YXRpb24gYW5kIFN0dWRlbnQgTGVhcm5pbmc%253D%26q%3dLinking%2520Teacher%2520Evaluation%2520and%2520Student%2520Learning&amp;isPLink=False&amp;requestContext=&amp;profileIdentifier=onvpsy&amp;recordId=lfedeckvnn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snipers.com/blooket-a-new-era-of-classroom-engagement/" TargetMode="External"/><Relationship Id="rId2" Type="http://schemas.openxmlformats.org/officeDocument/2006/relationships/hyperlink" Target="https://hwb.gov.wales/api/storage/b447d1fe-5463-4382-9726-e68623a05dd2/assessment-for-learning-and-the-national-literacy-and-numeracy-framework.pdf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s://practicalpie.com/ebbinghaus-forgetting-curve/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solidFill>
              <a:srgbClr val="3B98E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latin typeface="Aptos Display" panose="020F0302020204030204"/>
                <a:cs typeface="Arial"/>
              </a:rPr>
              <a:t> How can AFL be used to aid learning and progression?</a:t>
            </a:r>
            <a:endParaRPr lang="en-US">
              <a:latin typeface="Aptos Display" panose="020F0302020204030204"/>
              <a:cs typeface="Arial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2200" dirty="0">
                <a:solidFill>
                  <a:schemeClr val="bg1">
                    <a:lumMod val="49000"/>
                  </a:schemeClr>
                </a:solidFill>
                <a:latin typeface="Arial"/>
                <a:cs typeface="Arial"/>
              </a:rPr>
              <a:t>A presentation of the critical evaluation of how Assessment for Learning (AFL) can be </a:t>
            </a:r>
            <a:r>
              <a:rPr lang="en-GB" sz="2200" dirty="0">
                <a:solidFill>
                  <a:schemeClr val="bg1">
                    <a:lumMod val="49000"/>
                  </a:schemeClr>
                </a:solidFill>
                <a:latin typeface="Arial"/>
                <a:cs typeface="Arial"/>
              </a:rPr>
              <a:t>utilised </a:t>
            </a:r>
            <a:r>
              <a:rPr lang="en-US" sz="2200" dirty="0">
                <a:solidFill>
                  <a:schemeClr val="bg1">
                    <a:lumMod val="49000"/>
                  </a:schemeClr>
                </a:solidFill>
                <a:latin typeface="Arial"/>
                <a:cs typeface="Arial"/>
              </a:rPr>
              <a:t>in a learning episode to aid progression across a chosen area of learning and experience. </a:t>
            </a:r>
            <a:endParaRPr lang="en-US" sz="2200" dirty="0">
              <a:solidFill>
                <a:schemeClr val="bg1">
                  <a:lumMod val="49000"/>
                </a:schemeClr>
              </a:solidFill>
            </a:endParaRPr>
          </a:p>
          <a:p>
            <a:pPr algn="r"/>
            <a:endParaRPr lang="en-US" sz="2200" dirty="0">
              <a:solidFill>
                <a:schemeClr val="bg1">
                  <a:lumMod val="49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5E6D80D-9BCE-629F-7EDF-0AA6F376782C}"/>
              </a:ext>
            </a:extLst>
          </p:cNvPr>
          <p:cNvSpPr txBox="1"/>
          <p:nvPr/>
        </p:nvSpPr>
        <p:spPr>
          <a:xfrm>
            <a:off x="121509" y="6258697"/>
            <a:ext cx="33404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/>
              </a:rPr>
              <a:t>Anna Harris (2303789)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4FA514D-B783-5611-3128-428EB8708549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Introduction</a:t>
            </a:r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5DF3D07-8252-6127-A187-75893171BA2C}"/>
              </a:ext>
            </a:extLst>
          </p:cNvPr>
          <p:cNvSpPr txBox="1">
            <a:spLocks/>
          </p:cNvSpPr>
          <p:nvPr/>
        </p:nvSpPr>
        <p:spPr>
          <a:xfrm>
            <a:off x="838200" y="1403436"/>
            <a:ext cx="10515600" cy="47735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 dirty="0">
                <a:latin typeface="The Hand"/>
                <a:cs typeface="Arial"/>
              </a:rPr>
              <a:t>Why is this assignment important?</a:t>
            </a:r>
            <a:br>
              <a:rPr lang="en-US" sz="3600" b="1" dirty="0">
                <a:latin typeface="The Hand"/>
                <a:cs typeface="Arial"/>
              </a:rPr>
            </a:br>
            <a:endParaRPr lang="en-US" sz="3600" b="1" dirty="0">
              <a:latin typeface="The Hand"/>
              <a:cs typeface="Arial"/>
            </a:endParaRPr>
          </a:p>
          <a:p>
            <a:r>
              <a:rPr lang="en-US" sz="3600" dirty="0">
                <a:latin typeface="The Hand"/>
                <a:cs typeface="Arial"/>
              </a:rPr>
              <a:t>Assessment for learning is a powerful tool for productivity and progression (Arnold. J, 2022).</a:t>
            </a:r>
          </a:p>
          <a:p>
            <a:r>
              <a:rPr lang="en-US" sz="3600" dirty="0">
                <a:latin typeface="The Hand"/>
                <a:cs typeface="Arial"/>
              </a:rPr>
              <a:t>Time efficient (Teachers Institute, 2023).</a:t>
            </a:r>
          </a:p>
          <a:p>
            <a:r>
              <a:rPr lang="en-US" sz="3600" dirty="0">
                <a:latin typeface="The Hand"/>
                <a:cs typeface="Arial"/>
              </a:rPr>
              <a:t>Correct use = positive impact of classroom environment (The Bell Foundation, 2023).</a:t>
            </a:r>
          </a:p>
          <a:p>
            <a:r>
              <a:rPr lang="en-US" sz="3600" dirty="0">
                <a:latin typeface="The Hand"/>
                <a:cs typeface="Arial"/>
              </a:rPr>
              <a:t>Tailor teaching (Johnson. E, 2023).</a:t>
            </a:r>
          </a:p>
          <a:p>
            <a:r>
              <a:rPr lang="en-US" sz="3600" dirty="0">
                <a:latin typeface="The Hand"/>
                <a:cs typeface="Arial"/>
              </a:rPr>
              <a:t>Identify gaps in learning (Lee. J, Park. J and Kim. D, 2023).</a:t>
            </a:r>
          </a:p>
          <a:p>
            <a:r>
              <a:rPr lang="en-US" sz="3600" dirty="0">
                <a:latin typeface="The Hand"/>
                <a:cs typeface="Arial"/>
              </a:rPr>
              <a:t>Technique to help reach full potential (Rushmore, 2022).</a:t>
            </a:r>
          </a:p>
          <a:p>
            <a:pPr marL="0" indent="0">
              <a:buNone/>
            </a:pPr>
            <a:endParaRPr lang="en-US" sz="5100" dirty="0">
              <a:latin typeface="The Hand"/>
              <a:cs typeface="Arial"/>
            </a:endParaRPr>
          </a:p>
          <a:p>
            <a:endParaRPr lang="en-US" sz="4000" dirty="0"/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2464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BD662D-531F-2FFF-647C-600B08C0AF9C}"/>
              </a:ext>
            </a:extLst>
          </p:cNvPr>
          <p:cNvSpPr txBox="1">
            <a:spLocks/>
          </p:cNvSpPr>
          <p:nvPr/>
        </p:nvSpPr>
        <p:spPr>
          <a:xfrm>
            <a:off x="838200" y="1403436"/>
            <a:ext cx="10515600" cy="47735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3600" b="1" dirty="0">
                <a:latin typeface="The Hand"/>
                <a:cs typeface="Arial"/>
              </a:rPr>
              <a:t>The Class:</a:t>
            </a:r>
          </a:p>
          <a:p>
            <a:r>
              <a:rPr lang="en-US" sz="3600" dirty="0">
                <a:latin typeface="The Hand"/>
                <a:cs typeface="Arial"/>
              </a:rPr>
              <a:t>30 Year 6 pupils.</a:t>
            </a:r>
          </a:p>
          <a:p>
            <a:r>
              <a:rPr lang="en-US" sz="3600" dirty="0">
                <a:latin typeface="The Hand"/>
                <a:cs typeface="Arial"/>
              </a:rPr>
              <a:t>1 pupil has Additional Learning Needs.</a:t>
            </a:r>
          </a:p>
          <a:p>
            <a:r>
              <a:rPr lang="en-US" sz="3600" dirty="0">
                <a:latin typeface="The Hand"/>
                <a:cs typeface="Arial"/>
              </a:rPr>
              <a:t>School A – area of high deprivation.</a:t>
            </a:r>
          </a:p>
          <a:p>
            <a:r>
              <a:rPr lang="en-US" sz="3600" dirty="0">
                <a:latin typeface="The Hand"/>
                <a:cs typeface="Arial"/>
              </a:rPr>
              <a:t>Variety of abilities.</a:t>
            </a:r>
          </a:p>
          <a:p>
            <a:r>
              <a:rPr lang="en-US" sz="3600" dirty="0">
                <a:latin typeface="The Hand"/>
                <a:cs typeface="Arial"/>
              </a:rPr>
              <a:t>Continuation of previous lesson's topic (simplifying fractions)</a:t>
            </a:r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3600" dirty="0">
              <a:latin typeface="The Hand"/>
              <a:cs typeface="Arial"/>
            </a:endParaRPr>
          </a:p>
          <a:p>
            <a:endParaRPr lang="en-US" sz="4000" dirty="0"/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  <a:p>
            <a:endParaRPr lang="en-US" sz="4000" dirty="0">
              <a:latin typeface="The Hand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FA514D-B783-5611-3128-428EB8708549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724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BD662D-531F-2FFF-647C-600B08C0AF9C}"/>
              </a:ext>
            </a:extLst>
          </p:cNvPr>
          <p:cNvSpPr txBox="1">
            <a:spLocks/>
          </p:cNvSpPr>
          <p:nvPr/>
        </p:nvSpPr>
        <p:spPr>
          <a:xfrm>
            <a:off x="838200" y="1403436"/>
            <a:ext cx="10515600" cy="477352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b="1" dirty="0">
                <a:latin typeface="The Hand"/>
                <a:cs typeface="Arial"/>
              </a:rPr>
              <a:t>Pupil progress:</a:t>
            </a:r>
          </a:p>
          <a:p>
            <a:r>
              <a:rPr lang="en-GB" sz="3600" dirty="0">
                <a:latin typeface="The Hand"/>
                <a:cs typeface="Arial"/>
              </a:rPr>
              <a:t>Pupil progression (Ofsted, 2011).</a:t>
            </a:r>
          </a:p>
          <a:p>
            <a:r>
              <a:rPr lang="en-GB" sz="3600" dirty="0">
                <a:latin typeface="The Hand"/>
                <a:ea typeface="+mn-lt"/>
                <a:cs typeface="Arial"/>
              </a:rPr>
              <a:t>Link teacher evaluation to pupil learning (Tucker P.D and Stronge J.H, 2005).</a:t>
            </a:r>
          </a:p>
          <a:p>
            <a:r>
              <a:rPr lang="en-GB" sz="3600" dirty="0">
                <a:latin typeface="The Hand"/>
                <a:ea typeface="+mn-lt"/>
                <a:cs typeface="Arial"/>
              </a:rPr>
              <a:t>Methods of tracking progress: (Jurgens. T, 2022).</a:t>
            </a:r>
          </a:p>
          <a:p>
            <a:pPr lvl="1">
              <a:buFont typeface="Wingdings" panose="020B0604020202020204" pitchFamily="34" charset="0"/>
              <a:buChar char="q"/>
            </a:pPr>
            <a:r>
              <a:rPr lang="en-GB" sz="3600" dirty="0">
                <a:solidFill>
                  <a:srgbClr val="424242"/>
                </a:solidFill>
                <a:latin typeface="The Hand"/>
                <a:ea typeface="Noto Sans"/>
                <a:cs typeface="Noto Sans"/>
              </a:rPr>
              <a:t>Formative and summative assessments.</a:t>
            </a:r>
          </a:p>
          <a:p>
            <a:pPr lvl="1">
              <a:buFont typeface="Wingdings" panose="020B0604020202020204" pitchFamily="34" charset="0"/>
              <a:buChar char="q"/>
            </a:pPr>
            <a:r>
              <a:rPr lang="en-GB" sz="3600" dirty="0">
                <a:solidFill>
                  <a:srgbClr val="424242"/>
                </a:solidFill>
                <a:latin typeface="The Hand"/>
                <a:ea typeface="Noto Sans"/>
                <a:cs typeface="Noto Sans"/>
              </a:rPr>
              <a:t>Assignment completion rates.</a:t>
            </a:r>
            <a:endParaRPr lang="en-GB" sz="3600">
              <a:latin typeface="The Hand"/>
            </a:endParaRPr>
          </a:p>
          <a:p>
            <a:pPr lvl="1">
              <a:buFont typeface="Wingdings" panose="020B0604020202020204" pitchFamily="34" charset="0"/>
              <a:buChar char="q"/>
            </a:pPr>
            <a:r>
              <a:rPr lang="en-GB" sz="3600" dirty="0">
                <a:solidFill>
                  <a:srgbClr val="424242"/>
                </a:solidFill>
                <a:latin typeface="The Hand"/>
                <a:ea typeface="Noto Sans"/>
                <a:cs typeface="Noto Sans"/>
              </a:rPr>
              <a:t>Attendance records.</a:t>
            </a:r>
            <a:endParaRPr lang="en-GB" sz="3600">
              <a:latin typeface="The Hand"/>
            </a:endParaRPr>
          </a:p>
          <a:p>
            <a:pPr lvl="1">
              <a:buFont typeface="Wingdings" panose="020B0604020202020204" pitchFamily="34" charset="0"/>
              <a:buChar char="q"/>
            </a:pPr>
            <a:r>
              <a:rPr lang="en-GB" sz="3600" dirty="0">
                <a:solidFill>
                  <a:srgbClr val="424242"/>
                </a:solidFill>
                <a:latin typeface="The Hand"/>
                <a:ea typeface="Noto Sans"/>
                <a:cs typeface="Noto Sans"/>
              </a:rPr>
              <a:t>Behavioural observations.</a:t>
            </a:r>
            <a:endParaRPr lang="en-GB" sz="3600" dirty="0">
              <a:latin typeface="The Hand"/>
            </a:endParaRPr>
          </a:p>
          <a:p>
            <a:endParaRPr lang="en-GB" dirty="0">
              <a:latin typeface="Aptos" panose="020B0004020202020204"/>
              <a:ea typeface="+mn-lt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FA514D-B783-5611-3128-428EB8708549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Introduction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1274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28C1-5D55-A493-D552-C1D622A29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4000" dirty="0">
                <a:latin typeface="The Hand"/>
              </a:rPr>
              <a:t>AFL is widely used within classrooms and </a:t>
            </a:r>
            <a:r>
              <a:rPr lang="en-GB" sz="4000" dirty="0">
                <a:latin typeface="The Hand"/>
              </a:rPr>
              <a:t>recognised</a:t>
            </a:r>
            <a:r>
              <a:rPr lang="en-US" sz="4000" dirty="0">
                <a:latin typeface="The Hand"/>
              </a:rPr>
              <a:t> for its positive impact on learners </a:t>
            </a:r>
            <a:r>
              <a:rPr lang="en-US" sz="4000" dirty="0">
                <a:latin typeface="The Hand"/>
                <a:cs typeface="Arial"/>
              </a:rPr>
              <a:t>(Swaffield. S, 2011).</a:t>
            </a:r>
          </a:p>
          <a:p>
            <a:r>
              <a:rPr lang="en-US" sz="4000" dirty="0">
                <a:latin typeface="The Hand"/>
                <a:cs typeface="Arial"/>
              </a:rPr>
              <a:t>Success criteria, classroom discussions, formative feedback and pupils fostering their own learning (</a:t>
            </a:r>
            <a:r>
              <a:rPr lang="en-US" sz="4000" dirty="0">
                <a:latin typeface="The Hand"/>
                <a:ea typeface="+mn-lt"/>
                <a:cs typeface="Arial"/>
              </a:rPr>
              <a:t>Welsh Government, 2013).</a:t>
            </a: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Source Sans Pro"/>
                <a:cs typeface="Arial"/>
              </a:rPr>
              <a:t>.Students are more involved in their learning, growing confidence (Cambridge International Education Teaching and Learning Team, 2011) (Sadler. D. R, 1989).</a:t>
            </a: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Source Sans Pro"/>
                <a:cs typeface="Arial"/>
              </a:rPr>
              <a:t>Inside the Black Box </a:t>
            </a:r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Arial"/>
              </a:rPr>
              <a:t>(Black. P and Wiliam. D, 1998).</a:t>
            </a:r>
            <a:endParaRPr lang="en-US" sz="4000" dirty="0">
              <a:solidFill>
                <a:srgbClr val="333333"/>
              </a:solidFill>
              <a:latin typeface="The Hand"/>
              <a:ea typeface="Source Sans Pro"/>
              <a:cs typeface="Arial"/>
            </a:endParaRP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Arial"/>
              </a:rPr>
              <a:t>Cost effective (EEF, 2018). </a:t>
            </a:r>
            <a:r>
              <a:rPr lang="en-US" sz="3500" b="1" dirty="0">
                <a:solidFill>
                  <a:schemeClr val="bg1">
                    <a:lumMod val="85000"/>
                  </a:schemeClr>
                </a:solidFill>
                <a:latin typeface="The Hand"/>
                <a:ea typeface="+mn-lt"/>
                <a:cs typeface="Arial"/>
              </a:rPr>
              <a:t>(Education Endowmnet Foundation).</a:t>
            </a:r>
          </a:p>
          <a:p>
            <a:endParaRPr lang="en-US" sz="4000" dirty="0">
              <a:latin typeface="The Hand"/>
              <a:ea typeface="+mn-lt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778D5-774E-3C9B-2AEA-224ECC2AE1B2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Assessment For Learning (AFL)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15B63-2CE2-C05C-C209-F505F4062706}"/>
              </a:ext>
            </a:extLst>
          </p:cNvPr>
          <p:cNvSpPr txBox="1"/>
          <p:nvPr/>
        </p:nvSpPr>
        <p:spPr>
          <a:xfrm>
            <a:off x="1869091" y="258847"/>
            <a:ext cx="117545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9600" b="1" dirty="0">
                <a:solidFill>
                  <a:schemeClr val="accent6">
                    <a:lumMod val="76000"/>
                  </a:schemeClr>
                </a:solidFill>
                <a:latin typeface="Fairwater Script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1254192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28C1-5D55-A493-D552-C1D622A29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Open Sans"/>
              </a:rPr>
              <a:t>Lack of coherence in theory and contradictory to practice </a:t>
            </a:r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(Taras. M, 2009).</a:t>
            </a: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Time consumption, lack of concrete examples in classrooms, teaching styles (</a:t>
            </a:r>
            <a:r>
              <a:rPr lang="en-US" sz="4000" err="1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Hajeloo</a:t>
            </a:r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. M et al., 2022, pp.237–254).</a:t>
            </a:r>
          </a:p>
          <a:p>
            <a:r>
              <a:rPr lang="en-US" sz="4000" dirty="0">
                <a:solidFill>
                  <a:srgbClr val="3A3A3A"/>
                </a:solidFill>
                <a:latin typeface="The Hand"/>
                <a:ea typeface="+mn-lt"/>
                <a:cs typeface="+mn-lt"/>
              </a:rPr>
              <a:t>Carol Dweck (2000) says pupils with fixed mindset of their ability will avoid being put into situations where their intelligence may be perceived incorrectly</a:t>
            </a:r>
            <a:r>
              <a:rPr lang="en-US" sz="4000" dirty="0">
                <a:solidFill>
                  <a:srgbClr val="3A3A3A"/>
                </a:solidFill>
                <a:latin typeface="The Hand"/>
                <a:ea typeface="+mn-lt"/>
                <a:cs typeface="Arial"/>
              </a:rPr>
              <a:t> (Budden. B, 2017).</a:t>
            </a:r>
            <a:endParaRPr lang="en-US" sz="4000" dirty="0">
              <a:solidFill>
                <a:srgbClr val="333333"/>
              </a:solidFill>
              <a:latin typeface="The Hand"/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778D5-774E-3C9B-2AEA-224ECC2AE1B2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Assessment For Learning (AFL)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FACE0D-9B75-AB93-8B39-5847810B7155}"/>
              </a:ext>
            </a:extLst>
          </p:cNvPr>
          <p:cNvSpPr txBox="1"/>
          <p:nvPr/>
        </p:nvSpPr>
        <p:spPr>
          <a:xfrm>
            <a:off x="1869091" y="258847"/>
            <a:ext cx="117545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9600" b="1" dirty="0">
                <a:solidFill>
                  <a:srgbClr val="C00000"/>
                </a:solidFill>
                <a:latin typeface="Fairwater Script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3343606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28C1-5D55-A493-D552-C1D622A298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+mn-lt"/>
              </a:rPr>
              <a:t>Clarifying Learning Intentions and Success Criteria</a:t>
            </a:r>
            <a:endParaRPr lang="en-US" sz="4000">
              <a:latin typeface="The Hand"/>
            </a:endParaRP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+mn-lt"/>
              </a:rPr>
              <a:t>Effective Questioning</a:t>
            </a:r>
            <a:endParaRPr lang="en-US" sz="4000">
              <a:latin typeface="The Hand"/>
            </a:endParaRP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+mn-lt"/>
              </a:rPr>
              <a:t>Providing Feedback</a:t>
            </a:r>
            <a:endParaRPr lang="en-US" sz="4000">
              <a:latin typeface="The Hand"/>
            </a:endParaRPr>
          </a:p>
          <a:p>
            <a:r>
              <a:rPr lang="en-US" sz="4000" dirty="0">
                <a:solidFill>
                  <a:srgbClr val="333333"/>
                </a:solidFill>
                <a:latin typeface="The Hand"/>
                <a:ea typeface="+mn-lt"/>
                <a:cs typeface="+mn-lt"/>
              </a:rPr>
              <a:t>Peer and Self-Assessment</a:t>
            </a:r>
            <a:endParaRPr lang="en-US" sz="4000">
              <a:latin typeface="The Hand"/>
            </a:endParaRPr>
          </a:p>
          <a:p>
            <a:pPr marL="0" indent="0">
              <a:buNone/>
            </a:pPr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(Chappuis, 2009)</a:t>
            </a:r>
            <a:endParaRPr lang="en-US" sz="4000" dirty="0">
              <a:solidFill>
                <a:srgbClr val="333333"/>
              </a:solidFill>
              <a:latin typeface="The Hand"/>
              <a:ea typeface="Open Sans"/>
              <a:cs typeface="Open San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778D5-774E-3C9B-2AEA-224ECC2AE1B2}"/>
              </a:ext>
            </a:extLst>
          </p:cNvPr>
          <p:cNvSpPr txBox="1"/>
          <p:nvPr/>
        </p:nvSpPr>
        <p:spPr>
          <a:xfrm>
            <a:off x="3249867" y="395513"/>
            <a:ext cx="5702707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Areas of AFL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810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928C1-5D55-A493-D552-C1D622A298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7398"/>
            <a:ext cx="10515600" cy="5844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Setting expectations = better understanding (</a:t>
            </a:r>
            <a:r>
              <a:rPr lang="en-US" sz="4000" err="1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Csikari</a:t>
            </a:r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. M et al., 2022).</a:t>
            </a:r>
          </a:p>
          <a:p>
            <a:endParaRPr lang="en-US" sz="4000" dirty="0">
              <a:solidFill>
                <a:srgbClr val="333333"/>
              </a:solidFill>
              <a:latin typeface="The Hand"/>
              <a:ea typeface="Open Sans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F778D5-774E-3C9B-2AEA-224ECC2AE1B2}"/>
              </a:ext>
            </a:extLst>
          </p:cNvPr>
          <p:cNvSpPr txBox="1"/>
          <p:nvPr/>
        </p:nvSpPr>
        <p:spPr>
          <a:xfrm>
            <a:off x="1452698" y="280494"/>
            <a:ext cx="92539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333333"/>
                </a:solidFill>
                <a:latin typeface="The Hand"/>
              </a:rPr>
              <a:t>Clarifying Learning Intentions and Success Criteria</a:t>
            </a:r>
            <a:endParaRPr lang="en-US" sz="6000" b="1" dirty="0">
              <a:latin typeface="The Han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2BB271-9AFE-135B-23BE-1B04BED0DD6A}"/>
              </a:ext>
            </a:extLst>
          </p:cNvPr>
          <p:cNvSpPr txBox="1"/>
          <p:nvPr/>
        </p:nvSpPr>
        <p:spPr>
          <a:xfrm>
            <a:off x="1475701" y="1798743"/>
            <a:ext cx="92539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333333"/>
                </a:solidFill>
                <a:latin typeface="The Hand"/>
              </a:rPr>
              <a:t>Effective Questioning</a:t>
            </a:r>
            <a:endParaRPr lang="en-US" sz="6000" b="1" dirty="0">
              <a:latin typeface="The Hand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72372D6C-DB08-3F8A-0DD4-4F65B07FC74F}"/>
              </a:ext>
            </a:extLst>
          </p:cNvPr>
          <p:cNvSpPr txBox="1">
            <a:spLocks/>
          </p:cNvSpPr>
          <p:nvPr/>
        </p:nvSpPr>
        <p:spPr>
          <a:xfrm>
            <a:off x="832449" y="2639384"/>
            <a:ext cx="10515600" cy="58447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Open ended questions (Brandon, 2024).</a:t>
            </a:r>
          </a:p>
          <a:p>
            <a:endParaRPr lang="en-US" sz="4000" dirty="0">
              <a:solidFill>
                <a:srgbClr val="333333"/>
              </a:solidFill>
              <a:latin typeface="The Hand"/>
              <a:ea typeface="Open Sans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914CB9A-D1AC-46C2-D6A3-A4AF300DBB0C}"/>
              </a:ext>
            </a:extLst>
          </p:cNvPr>
          <p:cNvSpPr txBox="1"/>
          <p:nvPr/>
        </p:nvSpPr>
        <p:spPr>
          <a:xfrm>
            <a:off x="1475700" y="3121460"/>
            <a:ext cx="925391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6000" b="1" dirty="0">
                <a:solidFill>
                  <a:srgbClr val="333333"/>
                </a:solidFill>
                <a:latin typeface="The Hand"/>
              </a:rPr>
              <a:t>Providing Feedback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BA95D27-9E61-26BB-831F-F1134D61FC47}"/>
              </a:ext>
            </a:extLst>
          </p:cNvPr>
          <p:cNvSpPr txBox="1">
            <a:spLocks/>
          </p:cNvSpPr>
          <p:nvPr/>
        </p:nvSpPr>
        <p:spPr>
          <a:xfrm>
            <a:off x="832448" y="3976478"/>
            <a:ext cx="10515600" cy="584471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Constructive, timely and meaningful (UNSW Sydney, 2023).</a:t>
            </a:r>
            <a:endParaRPr lang="en-US" sz="4000" dirty="0">
              <a:latin typeface="The Hand"/>
            </a:endParaRPr>
          </a:p>
          <a:p>
            <a:endParaRPr lang="en-US" sz="4000" dirty="0">
              <a:solidFill>
                <a:srgbClr val="333333"/>
              </a:solidFill>
              <a:latin typeface="The Hand"/>
              <a:ea typeface="Open Sans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123541-657B-E44D-739B-C9A548BF789E}"/>
              </a:ext>
            </a:extLst>
          </p:cNvPr>
          <p:cNvSpPr txBox="1"/>
          <p:nvPr/>
        </p:nvSpPr>
        <p:spPr>
          <a:xfrm>
            <a:off x="1475699" y="4429800"/>
            <a:ext cx="925391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solidFill>
                  <a:srgbClr val="333333"/>
                </a:solidFill>
                <a:latin typeface="The Hand"/>
              </a:rPr>
              <a:t>Peer and Self-Assessment</a:t>
            </a:r>
            <a:endParaRPr lang="en-US" sz="6000" dirty="0">
              <a:solidFill>
                <a:srgbClr val="000000"/>
              </a:solidFill>
              <a:latin typeface="The Hand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84D1FA81-8634-0CE3-3CC2-D2B691191A5B}"/>
              </a:ext>
            </a:extLst>
          </p:cNvPr>
          <p:cNvSpPr txBox="1">
            <a:spLocks/>
          </p:cNvSpPr>
          <p:nvPr/>
        </p:nvSpPr>
        <p:spPr>
          <a:xfrm>
            <a:off x="846825" y="5342326"/>
            <a:ext cx="10515600" cy="58447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solidFill>
                  <a:srgbClr val="333333"/>
                </a:solidFill>
                <a:latin typeface="The Hand"/>
                <a:ea typeface="Open Sans"/>
                <a:cs typeface="Arial"/>
              </a:rPr>
              <a:t> Critical reflection and self-analysis (Andrus, 2023).</a:t>
            </a:r>
            <a:endParaRPr lang="en-US" sz="4000" dirty="0">
              <a:solidFill>
                <a:srgbClr val="000000"/>
              </a:solidFill>
              <a:latin typeface="The Hand"/>
              <a:ea typeface="Open Sans"/>
              <a:cs typeface="Arial"/>
            </a:endParaRPr>
          </a:p>
        </p:txBody>
      </p:sp>
      <p:sp>
        <p:nvSpPr>
          <p:cNvPr id="14" name="Cloud 13">
            <a:extLst>
              <a:ext uri="{FF2B5EF4-FFF2-40B4-BE49-F238E27FC236}">
                <a16:creationId xmlns:a16="http://schemas.microsoft.com/office/drawing/2014/main" id="{795BD297-5CCC-52A0-F748-498CE4BED18F}"/>
              </a:ext>
            </a:extLst>
          </p:cNvPr>
          <p:cNvSpPr/>
          <p:nvPr/>
        </p:nvSpPr>
        <p:spPr>
          <a:xfrm>
            <a:off x="8275961" y="1022714"/>
            <a:ext cx="5017610" cy="4594357"/>
          </a:xfrm>
          <a:prstGeom prst="cloud">
            <a:avLst/>
          </a:prstGeom>
          <a:solidFill>
            <a:srgbClr val="F27013"/>
          </a:solidFill>
          <a:ln w="57150">
            <a:solidFill>
              <a:srgbClr val="3B98E4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/>
              <a:t>Why use AFL as an educator?</a:t>
            </a:r>
          </a:p>
        </p:txBody>
      </p:sp>
    </p:spTree>
    <p:extLst>
      <p:ext uri="{BB962C8B-B14F-4D97-AF65-F5344CB8AC3E}">
        <p14:creationId xmlns:p14="http://schemas.microsoft.com/office/powerpoint/2010/main" val="3418885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8C6E48F-B80C-B3E3-6C80-87E7F3260DB9}"/>
              </a:ext>
            </a:extLst>
          </p:cNvPr>
          <p:cNvSpPr txBox="1"/>
          <p:nvPr/>
        </p:nvSpPr>
        <p:spPr>
          <a:xfrm>
            <a:off x="4821492" y="1014638"/>
            <a:ext cx="254755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err="1">
                <a:latin typeface="The Hand"/>
              </a:rPr>
              <a:t>AoLE</a:t>
            </a:r>
            <a:r>
              <a:rPr lang="en-US" sz="6000" b="1" dirty="0">
                <a:latin typeface="The Hand"/>
              </a:rPr>
              <a:t> chosen: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78478A-8325-A755-81B5-1716BDBCC1FD}"/>
              </a:ext>
            </a:extLst>
          </p:cNvPr>
          <p:cNvSpPr txBox="1"/>
          <p:nvPr/>
        </p:nvSpPr>
        <p:spPr>
          <a:xfrm>
            <a:off x="909663" y="2670493"/>
            <a:ext cx="10362437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600" b="1" dirty="0">
                <a:solidFill>
                  <a:srgbClr val="3B98E4"/>
                </a:solidFill>
                <a:latin typeface="Posterama"/>
                <a:cs typeface="Posterama"/>
              </a:rPr>
              <a:t>Mathematics and Numeracy</a:t>
            </a:r>
            <a:endParaRPr lang="en-US">
              <a:solidFill>
                <a:srgbClr val="3B98E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60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3848920" y="458584"/>
            <a:ext cx="450522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Lesson Plan</a:t>
            </a:r>
            <a:endParaRPr lang="en-US" dirty="0"/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D598DD9-E4D8-A40E-FB81-72858D5552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7" r="836" b="-241"/>
          <a:stretch/>
        </p:blipFill>
        <p:spPr>
          <a:xfrm>
            <a:off x="-18098" y="1469231"/>
            <a:ext cx="7002043" cy="4955388"/>
          </a:xfrm>
          <a:prstGeom prst="rect">
            <a:avLst/>
          </a:prstGeom>
        </p:spPr>
      </p:pic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88D0A983-F8D9-2446-BE4A-D036C01878E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2" r="23372" b="694"/>
          <a:stretch/>
        </p:blipFill>
        <p:spPr>
          <a:xfrm>
            <a:off x="6940865" y="1471291"/>
            <a:ext cx="5348154" cy="3409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84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and blue chart with yellow text&#10;&#10;Description automatically generated">
            <a:extLst>
              <a:ext uri="{FF2B5EF4-FFF2-40B4-BE49-F238E27FC236}">
                <a16:creationId xmlns:a16="http://schemas.microsoft.com/office/drawing/2014/main" id="{D3F471DA-DD3E-AE9D-AC4D-7FEBC02501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9662" y="621506"/>
            <a:ext cx="9960768" cy="560308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99DCE0D-7449-57EC-2A9B-7D489B26F3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187" y="626268"/>
            <a:ext cx="10108406" cy="5629274"/>
          </a:xfrm>
          <a:prstGeom prst="rect">
            <a:avLst/>
          </a:prstGeom>
        </p:spPr>
      </p:pic>
      <p:pic>
        <p:nvPicPr>
          <p:cNvPr id="4" name="Picture 3" descr="A white sheet with black text&#10;&#10;Description automatically generated">
            <a:extLst>
              <a:ext uri="{FF2B5EF4-FFF2-40B4-BE49-F238E27FC236}">
                <a16:creationId xmlns:a16="http://schemas.microsoft.com/office/drawing/2014/main" id="{DCA5C8E9-F247-032B-592B-0E47B7DAA1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25" y="261938"/>
            <a:ext cx="10117931" cy="596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99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2726515" y="458584"/>
            <a:ext cx="6750038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AFL strategies going to be discussed: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DAB99B-3986-69BE-5918-26AB6529B789}"/>
              </a:ext>
            </a:extLst>
          </p:cNvPr>
          <p:cNvSpPr txBox="1"/>
          <p:nvPr/>
        </p:nvSpPr>
        <p:spPr>
          <a:xfrm>
            <a:off x="830157" y="1719400"/>
            <a:ext cx="11200195" cy="43242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685800" indent="-685800">
              <a:buFont typeface="Arial"/>
              <a:buChar char="•"/>
            </a:pPr>
            <a:r>
              <a:rPr lang="en-US" sz="5500" dirty="0">
                <a:latin typeface="The Hand"/>
              </a:rPr>
              <a:t>'Secret Squirrels'.</a:t>
            </a:r>
          </a:p>
          <a:p>
            <a:pPr marL="685800" indent="-685800">
              <a:buFont typeface="Arial"/>
              <a:buChar char="•"/>
            </a:pPr>
            <a:r>
              <a:rPr lang="en-US" sz="5500" dirty="0">
                <a:latin typeface="The Hand"/>
              </a:rPr>
              <a:t>Silent Vote.</a:t>
            </a:r>
          </a:p>
          <a:p>
            <a:pPr marL="685800" indent="-685800">
              <a:buFont typeface="Arial"/>
              <a:buChar char="•"/>
            </a:pPr>
            <a:r>
              <a:rPr lang="en-US" sz="5500" dirty="0">
                <a:latin typeface="The Hand"/>
              </a:rPr>
              <a:t>Formative assessment ('</a:t>
            </a:r>
            <a:r>
              <a:rPr lang="en-US" sz="5500" dirty="0" err="1">
                <a:latin typeface="The Hand"/>
              </a:rPr>
              <a:t>Blooket</a:t>
            </a:r>
            <a:r>
              <a:rPr lang="en-US" sz="5500" dirty="0">
                <a:latin typeface="The Hand"/>
              </a:rPr>
              <a:t>' quiz).</a:t>
            </a:r>
          </a:p>
          <a:p>
            <a:endParaRPr lang="en-US" sz="5500" dirty="0">
              <a:latin typeface="The Hand"/>
            </a:endParaRPr>
          </a:p>
          <a:p>
            <a:pPr marL="685800" indent="-685800">
              <a:buFont typeface="Arial" panose="020B0604020202020204" pitchFamily="34" charset="0"/>
              <a:buChar char="•"/>
            </a:pPr>
            <a:endParaRPr lang="en-US" sz="5500" dirty="0">
              <a:latin typeface="The Hand"/>
            </a:endParaRPr>
          </a:p>
        </p:txBody>
      </p:sp>
    </p:spTree>
    <p:extLst>
      <p:ext uri="{BB962C8B-B14F-4D97-AF65-F5344CB8AC3E}">
        <p14:creationId xmlns:p14="http://schemas.microsoft.com/office/powerpoint/2010/main" val="2528853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4518034" y="537101"/>
            <a:ext cx="332194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Lesson Overview:</a:t>
            </a:r>
            <a:endParaRPr lang="en-US" dirty="0"/>
          </a:p>
          <a:p>
            <a:endParaRPr lang="en-US" sz="6000" b="1" dirty="0">
              <a:latin typeface="The Han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AD613-8CB4-2C05-CE21-1A253ED5EC66}"/>
              </a:ext>
            </a:extLst>
          </p:cNvPr>
          <p:cNvSpPr txBox="1"/>
          <p:nvPr/>
        </p:nvSpPr>
        <p:spPr>
          <a:xfrm>
            <a:off x="765889" y="1713280"/>
            <a:ext cx="10362437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3B98E4"/>
                </a:solidFill>
                <a:latin typeface="Aptos"/>
                <a:cs typeface="Posterama"/>
              </a:rPr>
              <a:t>'Secret squirrels'</a:t>
            </a:r>
            <a:endParaRPr lang="en-US" sz="4000" dirty="0">
              <a:solidFill>
                <a:srgbClr val="3B98E4"/>
              </a:solidFill>
              <a:cs typeface="Posterama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3B98E4"/>
                </a:solidFill>
                <a:cs typeface="Posterama"/>
              </a:rPr>
              <a:t>Silent vote</a:t>
            </a:r>
          </a:p>
          <a:p>
            <a:pPr marL="571500" indent="-571500" algn="ctr">
              <a:buFont typeface="Arial" panose="020B0604020202020204" pitchFamily="34" charset="0"/>
              <a:buChar char="•"/>
            </a:pPr>
            <a:endParaRPr lang="en-US" sz="4000" dirty="0">
              <a:solidFill>
                <a:srgbClr val="3B98E4"/>
              </a:solidFill>
              <a:cs typeface="Posteram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4871601-956E-0C69-BBA3-A08B202F1701}"/>
              </a:ext>
            </a:extLst>
          </p:cNvPr>
          <p:cNvSpPr txBox="1"/>
          <p:nvPr/>
        </p:nvSpPr>
        <p:spPr>
          <a:xfrm>
            <a:off x="770626" y="1043797"/>
            <a:ext cx="3188898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500" dirty="0">
                <a:latin typeface="The Hand"/>
              </a:rPr>
              <a:t>Introduction: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11BC60-EB4C-69DF-3063-1CD5D9B8FB87}"/>
              </a:ext>
            </a:extLst>
          </p:cNvPr>
          <p:cNvSpPr txBox="1"/>
          <p:nvPr/>
        </p:nvSpPr>
        <p:spPr>
          <a:xfrm>
            <a:off x="752411" y="3475641"/>
            <a:ext cx="1036243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3B98E4"/>
                </a:solidFill>
                <a:cs typeface="Posterama"/>
              </a:rPr>
              <a:t>Silly Snowmen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4000" dirty="0">
                <a:solidFill>
                  <a:srgbClr val="3B98E4"/>
                </a:solidFill>
                <a:cs typeface="Posterama"/>
              </a:rPr>
              <a:t>Extension task: Match up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ED3B37-3D03-D149-94CF-76E2DA7ED6E3}"/>
              </a:ext>
            </a:extLst>
          </p:cNvPr>
          <p:cNvSpPr txBox="1"/>
          <p:nvPr/>
        </p:nvSpPr>
        <p:spPr>
          <a:xfrm>
            <a:off x="750498" y="2720197"/>
            <a:ext cx="3188898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500" dirty="0">
                <a:latin typeface="The Hand"/>
              </a:rPr>
              <a:t>Main lesson:</a:t>
            </a:r>
            <a:endParaRPr lang="en-US" dirty="0"/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9772E1FB-E098-4C0C-E4FC-B3610801B35C}"/>
              </a:ext>
            </a:extLst>
          </p:cNvPr>
          <p:cNvSpPr/>
          <p:nvPr/>
        </p:nvSpPr>
        <p:spPr>
          <a:xfrm>
            <a:off x="7053445" y="3647536"/>
            <a:ext cx="960579" cy="943154"/>
          </a:xfrm>
          <a:prstGeom prst="rightBrace">
            <a:avLst/>
          </a:prstGeom>
          <a:noFill/>
          <a:ln w="57150">
            <a:solidFill>
              <a:srgbClr val="F2701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7606C49-4861-6777-D1E6-1484085558B4}"/>
              </a:ext>
            </a:extLst>
          </p:cNvPr>
          <p:cNvSpPr txBox="1"/>
          <p:nvPr/>
        </p:nvSpPr>
        <p:spPr>
          <a:xfrm>
            <a:off x="8174966" y="3761117"/>
            <a:ext cx="310263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>
                <a:solidFill>
                  <a:srgbClr val="3B98E4"/>
                </a:solidFill>
              </a:rPr>
              <a:t>Live marking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482D15-3A95-01B8-CA7D-68802ECBA036}"/>
              </a:ext>
            </a:extLst>
          </p:cNvPr>
          <p:cNvSpPr txBox="1"/>
          <p:nvPr/>
        </p:nvSpPr>
        <p:spPr>
          <a:xfrm>
            <a:off x="756248" y="4580627"/>
            <a:ext cx="3188898" cy="93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500" dirty="0">
                <a:latin typeface="The Hand"/>
              </a:rPr>
              <a:t>Plenary: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A341D6-CE90-F6FE-ECF2-AB6BA0631973}"/>
              </a:ext>
            </a:extLst>
          </p:cNvPr>
          <p:cNvSpPr txBox="1"/>
          <p:nvPr/>
        </p:nvSpPr>
        <p:spPr>
          <a:xfrm>
            <a:off x="770626" y="5313872"/>
            <a:ext cx="640942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4000" dirty="0">
                <a:solidFill>
                  <a:srgbClr val="3B98E4"/>
                </a:solidFill>
              </a:rPr>
              <a:t>Formative assessment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5672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4451764" y="489476"/>
            <a:ext cx="365329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Resource example:</a:t>
            </a:r>
            <a:endParaRPr lang="en-US" dirty="0"/>
          </a:p>
          <a:p>
            <a:endParaRPr lang="en-US" sz="6000" b="1" dirty="0">
              <a:latin typeface="The Hand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58BAF5-0543-A357-48CE-D746A04237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0084" y="2234514"/>
            <a:ext cx="3368670" cy="429397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6962D54-D932-C13F-7942-39E0CAFA7EC4}"/>
              </a:ext>
            </a:extLst>
          </p:cNvPr>
          <p:cNvSpPr txBox="1"/>
          <p:nvPr/>
        </p:nvSpPr>
        <p:spPr>
          <a:xfrm>
            <a:off x="9080156" y="1460157"/>
            <a:ext cx="189882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3B98E4"/>
                </a:solidFill>
                <a:latin typeface="Posterama"/>
              </a:rPr>
              <a:t>Higher</a:t>
            </a:r>
            <a:endParaRPr lang="en-US" sz="4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38AE1B-2A34-FE76-0C04-ABAB4B08DFC7}"/>
              </a:ext>
            </a:extLst>
          </p:cNvPr>
          <p:cNvSpPr txBox="1"/>
          <p:nvPr/>
        </p:nvSpPr>
        <p:spPr>
          <a:xfrm>
            <a:off x="5146590" y="1460157"/>
            <a:ext cx="190911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3B98E4"/>
                </a:solidFill>
                <a:latin typeface="Posterama"/>
              </a:rPr>
              <a:t>Middle</a:t>
            </a:r>
            <a:endParaRPr lang="en-US" sz="4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5342710-80FF-AC8A-DC72-7D530CAA690E}"/>
              </a:ext>
            </a:extLst>
          </p:cNvPr>
          <p:cNvSpPr txBox="1"/>
          <p:nvPr/>
        </p:nvSpPr>
        <p:spPr>
          <a:xfrm>
            <a:off x="1305697" y="1460157"/>
            <a:ext cx="177525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3B98E4"/>
                </a:solidFill>
                <a:latin typeface="Posterama"/>
              </a:rPr>
              <a:t>Lower</a:t>
            </a:r>
            <a:endParaRPr lang="en-US" sz="4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4355C8B-E068-F26C-5764-204A58CF1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617" y="2234641"/>
            <a:ext cx="3339414" cy="4293716"/>
          </a:xfrm>
          <a:prstGeom prst="rect">
            <a:avLst/>
          </a:prstGeom>
        </p:spPr>
      </p:pic>
      <p:pic>
        <p:nvPicPr>
          <p:cNvPr id="9" name="Picture 8" descr="A snowman with a hat and scarf&#10;&#10;Description automatically generated">
            <a:extLst>
              <a:ext uri="{FF2B5EF4-FFF2-40B4-BE49-F238E27FC236}">
                <a16:creationId xmlns:a16="http://schemas.microsoft.com/office/drawing/2014/main" id="{34938A78-2413-5EE8-7674-4B2103E5D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4258" y="2234514"/>
            <a:ext cx="3353781" cy="4293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0842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4451764" y="489476"/>
            <a:ext cx="365329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Resource example:</a:t>
            </a:r>
            <a:endParaRPr lang="en-US" dirty="0"/>
          </a:p>
          <a:p>
            <a:endParaRPr lang="en-US" sz="6000" b="1" dirty="0">
              <a:latin typeface="The Hand"/>
            </a:endParaRPr>
          </a:p>
        </p:txBody>
      </p:sp>
      <p:pic>
        <p:nvPicPr>
          <p:cNvPr id="2" name="Picture 1" descr="A snowman coloring page&#10;&#10;Description automatically generated">
            <a:extLst>
              <a:ext uri="{FF2B5EF4-FFF2-40B4-BE49-F238E27FC236}">
                <a16:creationId xmlns:a16="http://schemas.microsoft.com/office/drawing/2014/main" id="{A264142E-9C8B-75D5-1912-459AF37FB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7686" y="2238375"/>
            <a:ext cx="3476626" cy="42862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56DC31-CEA9-151B-4193-8ABF61D1B252}"/>
              </a:ext>
            </a:extLst>
          </p:cNvPr>
          <p:cNvSpPr txBox="1"/>
          <p:nvPr/>
        </p:nvSpPr>
        <p:spPr>
          <a:xfrm>
            <a:off x="5330010" y="1531595"/>
            <a:ext cx="152522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 dirty="0">
                <a:solidFill>
                  <a:srgbClr val="3B98E4"/>
                </a:solidFill>
                <a:latin typeface="Posterama"/>
              </a:rPr>
              <a:t>1 to 1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7938350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White board recap game</a:t>
            </a:r>
            <a:endParaRPr lang="en-US" dirty="0"/>
          </a:p>
          <a:p>
            <a:endParaRPr lang="en-US" sz="6000" b="1" dirty="0">
              <a:latin typeface="The Hand"/>
            </a:endParaRPr>
          </a:p>
          <a:p>
            <a:endParaRPr lang="en-US" sz="6000" b="1" dirty="0">
              <a:latin typeface="The Han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8A2814-6DE9-E6AD-5364-0B8D5E1BDB80}"/>
              </a:ext>
            </a:extLst>
          </p:cNvPr>
          <p:cNvSpPr txBox="1"/>
          <p:nvPr/>
        </p:nvSpPr>
        <p:spPr>
          <a:xfrm>
            <a:off x="557212" y="604838"/>
            <a:ext cx="29098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Positives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8E43A3-8D09-C2D0-C2A0-15F1FC470D8F}"/>
              </a:ext>
            </a:extLst>
          </p:cNvPr>
          <p:cNvSpPr txBox="1"/>
          <p:nvPr/>
        </p:nvSpPr>
        <p:spPr>
          <a:xfrm>
            <a:off x="552475" y="1719213"/>
            <a:ext cx="11076811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Posterama"/>
              </a:rPr>
              <a:t>Ebbinghaus</a:t>
            </a:r>
            <a:r>
              <a:rPr lang="en-US" sz="4800" dirty="0">
                <a:latin typeface="The Hand"/>
              </a:rPr>
              <a:t> Forgetting Curve (1880s) theory </a:t>
            </a:r>
            <a:r>
              <a:rPr lang="en-US" sz="4800" dirty="0">
                <a:latin typeface="The Hand"/>
                <a:cs typeface="Arial"/>
              </a:rPr>
              <a:t>(Practical Psychology, 2020) - improves recall.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Mistakes are Ok! (</a:t>
            </a:r>
            <a:r>
              <a:rPr lang="en-US" sz="4800" dirty="0" err="1">
                <a:latin typeface="The Hand"/>
                <a:cs typeface="Arial"/>
              </a:rPr>
              <a:t>Olwan</a:t>
            </a:r>
            <a:r>
              <a:rPr lang="en-US" sz="4800" dirty="0">
                <a:latin typeface="The Hand"/>
                <a:cs typeface="Arial"/>
              </a:rPr>
              <a:t>. S, 2024).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Pupil participation (Estyn, 2024).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Repeated opportunities &gt; repeated questioning (Carvalho et al., 2024).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Whole class feedback in short time (Reynolds, 2022).</a:t>
            </a:r>
          </a:p>
        </p:txBody>
      </p:sp>
    </p:spTree>
    <p:extLst>
      <p:ext uri="{BB962C8B-B14F-4D97-AF65-F5344CB8AC3E}">
        <p14:creationId xmlns:p14="http://schemas.microsoft.com/office/powerpoint/2010/main" val="163870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paced learning retention curves">
            <a:extLst>
              <a:ext uri="{FF2B5EF4-FFF2-40B4-BE49-F238E27FC236}">
                <a16:creationId xmlns:a16="http://schemas.microsoft.com/office/drawing/2014/main" id="{60263C95-AB95-A1D5-99C4-EFA5B34AA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5964" y="815759"/>
            <a:ext cx="8231979" cy="52383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714EF47-C8A0-BB79-3F24-70779F52FC97}"/>
              </a:ext>
            </a:extLst>
          </p:cNvPr>
          <p:cNvSpPr txBox="1"/>
          <p:nvPr/>
        </p:nvSpPr>
        <p:spPr>
          <a:xfrm>
            <a:off x="8570119" y="6165056"/>
            <a:ext cx="315991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The Hand"/>
              </a:rPr>
              <a:t>Source: https://Practicalpie.com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6038292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White board recap game</a:t>
            </a:r>
            <a:endParaRPr lang="en-US" dirty="0"/>
          </a:p>
          <a:p>
            <a:endParaRPr lang="en-US" sz="6000" b="1" dirty="0">
              <a:latin typeface="The Hand"/>
            </a:endParaRPr>
          </a:p>
          <a:p>
            <a:endParaRPr lang="en-US" sz="6000" b="1" dirty="0">
              <a:latin typeface="The Han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8A2814-6DE9-E6AD-5364-0B8D5E1BDB80}"/>
              </a:ext>
            </a:extLst>
          </p:cNvPr>
          <p:cNvSpPr txBox="1"/>
          <p:nvPr/>
        </p:nvSpPr>
        <p:spPr>
          <a:xfrm>
            <a:off x="557212" y="553352"/>
            <a:ext cx="31570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Negatives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8E43A3-8D09-C2D0-C2A0-15F1FC470D8F}"/>
              </a:ext>
            </a:extLst>
          </p:cNvPr>
          <p:cNvSpPr txBox="1"/>
          <p:nvPr/>
        </p:nvSpPr>
        <p:spPr>
          <a:xfrm>
            <a:off x="552475" y="1530944"/>
            <a:ext cx="11076811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Posterama"/>
              </a:rPr>
              <a:t>ALN </a:t>
            </a:r>
            <a:r>
              <a:rPr lang="en-US" sz="4800" dirty="0">
                <a:latin typeface="The Hand"/>
                <a:cs typeface="Arial"/>
              </a:rPr>
              <a:t>(Estyn, n.d.).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Temporary responses (Friis. D, 2021).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Copying (</a:t>
            </a:r>
            <a:r>
              <a:rPr lang="en-US" sz="4800" dirty="0" err="1">
                <a:latin typeface="The Hand"/>
                <a:cs typeface="Arial"/>
              </a:rPr>
              <a:t>Tomsett</a:t>
            </a:r>
            <a:r>
              <a:rPr lang="en-US" sz="4800" dirty="0">
                <a:latin typeface="The Hand"/>
                <a:cs typeface="Arial"/>
              </a:rPr>
              <a:t>. J, 2021).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Dylan Wiliams - Thinking time (</a:t>
            </a:r>
            <a:r>
              <a:rPr lang="en-US" sz="4800" dirty="0" err="1">
                <a:latin typeface="The Hand"/>
                <a:cs typeface="Arial"/>
              </a:rPr>
              <a:t>Tomsett</a:t>
            </a:r>
            <a:r>
              <a:rPr lang="en-US" sz="4800" dirty="0">
                <a:latin typeface="The Hand"/>
                <a:cs typeface="Arial"/>
              </a:rPr>
              <a:t>. J, 2021), (Didau. D, 2012), (Fletcher-Wood. H, 2013).</a:t>
            </a:r>
            <a:endParaRPr lang="en-US" sz="4800" dirty="0">
              <a:latin typeface="The Hand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035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Silent vote: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AD613-8CB4-2C05-CE21-1A253ED5EC66}"/>
              </a:ext>
            </a:extLst>
          </p:cNvPr>
          <p:cNvSpPr txBox="1"/>
          <p:nvPr/>
        </p:nvSpPr>
        <p:spPr>
          <a:xfrm>
            <a:off x="552475" y="1539903"/>
            <a:ext cx="11076811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685800" indent="-685800">
              <a:buFont typeface="Arial"/>
              <a:buChar char="•"/>
            </a:pPr>
            <a:r>
              <a:rPr lang="en-US" sz="4800" dirty="0">
                <a:solidFill>
                  <a:srgbClr val="000000"/>
                </a:solidFill>
                <a:latin typeface="The Hand"/>
                <a:cs typeface="Posterama"/>
              </a:rPr>
              <a:t>Vygotsky's More Knowledgeable Other (MKO) theory 1978 </a:t>
            </a:r>
            <a:r>
              <a:rPr lang="en-US" sz="4800" dirty="0">
                <a:solidFill>
                  <a:srgbClr val="000000"/>
                </a:solidFill>
                <a:latin typeface="The Hand"/>
                <a:cs typeface="Arial"/>
              </a:rPr>
              <a:t>(Mcleod. S, 2024b).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Teacher can see who needs extra support.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Vygotsky's Zone of Proximal Development (ZPD) theory (Kurt. S, 2020).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Mistakes are Ok! (</a:t>
            </a:r>
            <a:r>
              <a:rPr lang="en-US" sz="4800" err="1">
                <a:latin typeface="The Hand"/>
                <a:cs typeface="Arial"/>
              </a:rPr>
              <a:t>Olwan</a:t>
            </a:r>
            <a:r>
              <a:rPr lang="en-US" sz="4800" dirty="0">
                <a:latin typeface="The Hand"/>
                <a:cs typeface="Arial"/>
              </a:rPr>
              <a:t>. S, 2024).</a:t>
            </a:r>
          </a:p>
          <a:p>
            <a:pPr marL="571500" indent="-571500">
              <a:buFont typeface="Arial,Sans-Serif"/>
              <a:buChar char="•"/>
            </a:pPr>
            <a:r>
              <a:rPr lang="en-US" sz="4800" dirty="0">
                <a:latin typeface="The Hand"/>
                <a:cs typeface="Arial"/>
              </a:rPr>
              <a:t>Inclusive/promotes a safer learning environment (Care Learning, 2024), (Bronte, 2023).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53C3E0-9B7A-920E-BAFA-9FE5DB03551A}"/>
              </a:ext>
            </a:extLst>
          </p:cNvPr>
          <p:cNvSpPr txBox="1"/>
          <p:nvPr/>
        </p:nvSpPr>
        <p:spPr>
          <a:xfrm>
            <a:off x="557212" y="604838"/>
            <a:ext cx="29098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Positives</a:t>
            </a:r>
          </a:p>
        </p:txBody>
      </p:sp>
    </p:spTree>
    <p:extLst>
      <p:ext uri="{BB962C8B-B14F-4D97-AF65-F5344CB8AC3E}">
        <p14:creationId xmlns:p14="http://schemas.microsoft.com/office/powerpoint/2010/main" val="3396456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Silent vote: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4AD613-8CB4-2C05-CE21-1A253ED5EC66}"/>
              </a:ext>
            </a:extLst>
          </p:cNvPr>
          <p:cNvSpPr txBox="1"/>
          <p:nvPr/>
        </p:nvSpPr>
        <p:spPr>
          <a:xfrm>
            <a:off x="552475" y="1367599"/>
            <a:ext cx="11076811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Posterama"/>
              </a:rPr>
              <a:t>John Hattie - self assessment is poor compared to assessment done by others </a:t>
            </a:r>
            <a:r>
              <a:rPr lang="en-US" sz="4800" dirty="0">
                <a:latin typeface="The Hand"/>
                <a:cs typeface="Arial"/>
              </a:rPr>
              <a:t>(</a:t>
            </a:r>
            <a:r>
              <a:rPr lang="en-US" sz="4800" dirty="0" err="1">
                <a:latin typeface="The Hand"/>
                <a:cs typeface="Arial"/>
              </a:rPr>
              <a:t>Bettiol</a:t>
            </a:r>
            <a:r>
              <a:rPr lang="en-US" sz="4800" dirty="0">
                <a:latin typeface="The Hand"/>
                <a:cs typeface="Arial"/>
              </a:rPr>
              <a:t>. C, 2017).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cs typeface="Arial"/>
              </a:rPr>
              <a:t>Feeling </a:t>
            </a:r>
            <a:r>
              <a:rPr lang="en-US" sz="4800" dirty="0">
                <a:latin typeface="The Hand"/>
                <a:ea typeface="+mn-lt"/>
                <a:cs typeface="+mn-lt"/>
              </a:rPr>
              <a:t>helplessness and decreased self-efficacy (Panadero. E et al., 2016 p.819) </a:t>
            </a:r>
            <a:r>
              <a:rPr lang="en-US" sz="4800" dirty="0">
                <a:latin typeface="The Hand"/>
                <a:ea typeface="+mn-lt"/>
                <a:cs typeface="Arial"/>
              </a:rPr>
              <a:t>(</a:t>
            </a:r>
            <a:r>
              <a:rPr lang="en-US" sz="4800" dirty="0" err="1">
                <a:latin typeface="The Hand"/>
                <a:ea typeface="+mn-lt"/>
                <a:cs typeface="Arial"/>
              </a:rPr>
              <a:t>Lipnevich</a:t>
            </a:r>
            <a:r>
              <a:rPr lang="en-US" sz="4800" dirty="0">
                <a:latin typeface="The Hand"/>
                <a:ea typeface="+mn-lt"/>
                <a:cs typeface="Arial"/>
              </a:rPr>
              <a:t>. A, 2019).</a:t>
            </a:r>
            <a:endParaRPr lang="en-US" sz="4800">
              <a:latin typeface="The Hand"/>
              <a:ea typeface="+mn-lt"/>
              <a:cs typeface="Arial"/>
            </a:endParaRP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ea typeface="+mn-lt"/>
                <a:cs typeface="+mn-lt"/>
              </a:rPr>
              <a:t>Difficult to take small group aside due to less Teaching assistants in schools/lack of funding </a:t>
            </a:r>
            <a:r>
              <a:rPr lang="en-US" sz="4800" dirty="0">
                <a:latin typeface="The Hand"/>
                <a:ea typeface="+mn-lt"/>
                <a:cs typeface="Arial"/>
              </a:rPr>
              <a:t>(Schools Week reporter, 2024).</a:t>
            </a:r>
          </a:p>
          <a:p>
            <a:pPr marL="685800" indent="-685800">
              <a:buFont typeface="Arial"/>
              <a:buChar char="•"/>
            </a:pPr>
            <a:r>
              <a:rPr lang="en-US" sz="4800" dirty="0">
                <a:latin typeface="The Hand"/>
                <a:ea typeface="+mn-lt"/>
                <a:cs typeface="Arial"/>
              </a:rPr>
              <a:t>Class size (Schoolreportgenie.com, 2023).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53C3E0-9B7A-920E-BAFA-9FE5DB03551A}"/>
              </a:ext>
            </a:extLst>
          </p:cNvPr>
          <p:cNvSpPr txBox="1"/>
          <p:nvPr/>
        </p:nvSpPr>
        <p:spPr>
          <a:xfrm>
            <a:off x="557212" y="532952"/>
            <a:ext cx="334120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Negatives</a:t>
            </a:r>
          </a:p>
        </p:txBody>
      </p:sp>
    </p:spTree>
    <p:extLst>
      <p:ext uri="{BB962C8B-B14F-4D97-AF65-F5344CB8AC3E}">
        <p14:creationId xmlns:p14="http://schemas.microsoft.com/office/powerpoint/2010/main" val="130853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Formative assessment</a:t>
            </a:r>
            <a:endParaRPr lang="en-US" dirty="0"/>
          </a:p>
        </p:txBody>
      </p:sp>
      <p:pic>
        <p:nvPicPr>
          <p:cNvPr id="3" name="Picture 2" descr="IMG_5065.jpeg">
            <a:extLst>
              <a:ext uri="{FF2B5EF4-FFF2-40B4-BE49-F238E27FC236}">
                <a16:creationId xmlns:a16="http://schemas.microsoft.com/office/drawing/2014/main" id="{EBE719A5-5573-03F9-7E3C-E5E7974043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06" y="2009775"/>
            <a:ext cx="5526882" cy="4148138"/>
          </a:xfrm>
          <a:prstGeom prst="rect">
            <a:avLst/>
          </a:prstGeom>
        </p:spPr>
      </p:pic>
      <p:pic>
        <p:nvPicPr>
          <p:cNvPr id="6" name="Picture 5" descr="IMG_5064.jpeg">
            <a:extLst>
              <a:ext uri="{FF2B5EF4-FFF2-40B4-BE49-F238E27FC236}">
                <a16:creationId xmlns:a16="http://schemas.microsoft.com/office/drawing/2014/main" id="{C825245A-81AA-5EC1-B0CA-FF4EF3D56F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734" t="30000" r="1210" b="19070"/>
          <a:stretch/>
        </p:blipFill>
        <p:spPr>
          <a:xfrm>
            <a:off x="6090943" y="2509837"/>
            <a:ext cx="5834992" cy="3153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5616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Formative assessment</a:t>
            </a:r>
            <a:endParaRPr lang="en-US" sz="6000" dirty="0">
              <a:latin typeface="The Hand"/>
            </a:endParaRPr>
          </a:p>
          <a:p>
            <a:pPr algn="ctr"/>
            <a:endParaRPr lang="en-US" sz="6000" b="1" dirty="0">
              <a:latin typeface="The Han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AF0029-17D0-7B49-E940-69C23B0B881B}"/>
              </a:ext>
            </a:extLst>
          </p:cNvPr>
          <p:cNvSpPr txBox="1"/>
          <p:nvPr/>
        </p:nvSpPr>
        <p:spPr>
          <a:xfrm>
            <a:off x="557212" y="604838"/>
            <a:ext cx="290988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Positives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67C5D4-ECC8-22CC-61D4-4A5E3393D9B6}"/>
              </a:ext>
            </a:extLst>
          </p:cNvPr>
          <p:cNvSpPr txBox="1"/>
          <p:nvPr/>
        </p:nvSpPr>
        <p:spPr>
          <a:xfrm>
            <a:off x="557212" y="1712119"/>
            <a:ext cx="10922792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57250" indent="-857250">
              <a:buFont typeface="Arial"/>
              <a:buChar char="•"/>
            </a:pPr>
            <a:r>
              <a:rPr lang="en-US" sz="4800" dirty="0">
                <a:latin typeface="The Hand"/>
              </a:rPr>
              <a:t>Puts learning into a game = competitive </a:t>
            </a:r>
            <a:r>
              <a:rPr lang="en-US" sz="4800" dirty="0">
                <a:latin typeface="The Hand"/>
                <a:cs typeface="Arial"/>
              </a:rPr>
              <a:t>(Zeb. Y, 2024).</a:t>
            </a:r>
          </a:p>
          <a:p>
            <a:pPr marL="857250" indent="-857250">
              <a:buFont typeface="Arial"/>
              <a:buChar char="•"/>
            </a:pPr>
            <a:r>
              <a:rPr lang="en-US" sz="4800" dirty="0">
                <a:latin typeface="The Hand"/>
                <a:ea typeface="+mn-lt"/>
                <a:cs typeface="+mn-lt"/>
              </a:rPr>
              <a:t>Supports learners independent learning </a:t>
            </a:r>
            <a:r>
              <a:rPr lang="en-US" sz="4800" dirty="0">
                <a:latin typeface="The Hand"/>
                <a:ea typeface="+mn-lt"/>
                <a:cs typeface="Arial"/>
              </a:rPr>
              <a:t>(Nadeem and Falig, 2020).</a:t>
            </a:r>
          </a:p>
          <a:p>
            <a:pPr marL="857250" indent="-857250">
              <a:buFont typeface="Arial"/>
              <a:buChar char="•"/>
            </a:pPr>
            <a:r>
              <a:rPr lang="en-US" sz="4800" dirty="0">
                <a:latin typeface="The Hand"/>
                <a:ea typeface="+mn-lt"/>
                <a:cs typeface="+mn-lt"/>
              </a:rPr>
              <a:t>Instant feedback </a:t>
            </a:r>
            <a:r>
              <a:rPr lang="en-US" sz="4800" dirty="0">
                <a:latin typeface="The Hand"/>
                <a:ea typeface="+mn-lt"/>
                <a:cs typeface="Arial"/>
              </a:rPr>
              <a:t>(Ali. Z, 2023).</a:t>
            </a:r>
          </a:p>
          <a:p>
            <a:pPr marL="857250" indent="-857250">
              <a:buFont typeface="Arial"/>
              <a:buChar char="•"/>
            </a:pPr>
            <a:r>
              <a:rPr lang="en-US" sz="4800" dirty="0">
                <a:latin typeface="The Hand"/>
                <a:ea typeface="+mn-lt"/>
                <a:cs typeface="+mn-lt"/>
              </a:rPr>
              <a:t>Independent and collaborative </a:t>
            </a:r>
            <a:r>
              <a:rPr lang="en-US" sz="4800" dirty="0">
                <a:latin typeface="The Hand"/>
                <a:ea typeface="+mn-lt"/>
                <a:cs typeface="Arial"/>
              </a:rPr>
              <a:t>(Harris. K, 2021).</a:t>
            </a:r>
            <a:endParaRPr lang="en-US" sz="4800" dirty="0">
              <a:latin typeface="The Hand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97308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1232433" y="519164"/>
            <a:ext cx="97188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The Hand"/>
              </a:rPr>
              <a:t>Formative assessment</a:t>
            </a:r>
            <a:endParaRPr lang="en-US" sz="6000" dirty="0">
              <a:latin typeface="The Han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AF0029-17D0-7B49-E940-69C23B0B881B}"/>
              </a:ext>
            </a:extLst>
          </p:cNvPr>
          <p:cNvSpPr txBox="1"/>
          <p:nvPr/>
        </p:nvSpPr>
        <p:spPr>
          <a:xfrm>
            <a:off x="557212" y="533401"/>
            <a:ext cx="315991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 b="1" dirty="0">
                <a:solidFill>
                  <a:srgbClr val="3B98E4"/>
                </a:solidFill>
                <a:latin typeface="Posterama"/>
                <a:cs typeface="Posterama"/>
              </a:rPr>
              <a:t>Negatives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1D3ED7-3E07-E0F5-55A7-761BBBE46BBC}"/>
              </a:ext>
            </a:extLst>
          </p:cNvPr>
          <p:cNvSpPr txBox="1"/>
          <p:nvPr/>
        </p:nvSpPr>
        <p:spPr>
          <a:xfrm>
            <a:off x="557212" y="1712119"/>
            <a:ext cx="1107443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</a:rPr>
              <a:t>Random clicking/distracts from learning intention </a:t>
            </a:r>
            <a:r>
              <a:rPr lang="en-GB" sz="4800" dirty="0">
                <a:latin typeface="The Hand"/>
                <a:cs typeface="Arial"/>
              </a:rPr>
              <a:t>(Nappe. O and Solano. G, 2023).</a:t>
            </a:r>
            <a:endParaRPr lang="en-GB" sz="4800" dirty="0">
              <a:latin typeface="The Hand"/>
            </a:endParaRP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</a:rPr>
              <a:t>Incentive of cheating is winning </a:t>
            </a:r>
            <a:r>
              <a:rPr lang="en-GB" sz="4800" dirty="0">
                <a:latin typeface="The Hand"/>
                <a:cs typeface="Arial"/>
              </a:rPr>
              <a:t>(Common Sense Education, 2024).</a:t>
            </a: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  <a:cs typeface="Arial"/>
              </a:rPr>
              <a:t>Own findings: Fake names </a:t>
            </a:r>
          </a:p>
        </p:txBody>
      </p:sp>
    </p:spTree>
    <p:extLst>
      <p:ext uri="{BB962C8B-B14F-4D97-AF65-F5344CB8AC3E}">
        <p14:creationId xmlns:p14="http://schemas.microsoft.com/office/powerpoint/2010/main" val="42222354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4690534" y="567994"/>
            <a:ext cx="280827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QTS standards:</a:t>
            </a:r>
            <a:endParaRPr lang="en-US" dirty="0"/>
          </a:p>
          <a:p>
            <a:endParaRPr lang="en-US" sz="6000" b="1" dirty="0">
              <a:latin typeface="The Hand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538D40-11CA-3949-9580-99D6D865C5F5}"/>
              </a:ext>
            </a:extLst>
          </p:cNvPr>
          <p:cNvSpPr txBox="1"/>
          <p:nvPr/>
        </p:nvSpPr>
        <p:spPr>
          <a:xfrm>
            <a:off x="577806" y="1851455"/>
            <a:ext cx="1103735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solidFill>
                  <a:srgbClr val="3B98E4"/>
                </a:solidFill>
                <a:latin typeface="Posterama"/>
                <a:cs typeface="Posterama"/>
              </a:rPr>
              <a:t>Pedagogy </a:t>
            </a:r>
            <a:r>
              <a:rPr lang="en-GB" sz="4000" dirty="0">
                <a:latin typeface="The Hand"/>
                <a:cs typeface="Posterama"/>
              </a:rPr>
              <a:t>Building upon previous learning, and AFL strategies.</a:t>
            </a:r>
            <a:endParaRPr lang="en-US" sz="3600" dirty="0">
              <a:latin typeface="The Hand"/>
              <a:cs typeface="Posterama"/>
            </a:endParaRPr>
          </a:p>
          <a:p>
            <a:r>
              <a:rPr lang="en-GB" sz="3600" b="1" dirty="0">
                <a:solidFill>
                  <a:srgbClr val="3B98E4"/>
                </a:solidFill>
                <a:latin typeface="Posterama"/>
                <a:cs typeface="Posterama"/>
              </a:rPr>
              <a:t>Professional development </a:t>
            </a:r>
            <a:r>
              <a:rPr lang="en-GB" sz="4000" dirty="0">
                <a:latin typeface="The Hand"/>
                <a:cs typeface="Posterama"/>
              </a:rPr>
              <a:t>Incidental Welsh.</a:t>
            </a:r>
          </a:p>
          <a:p>
            <a:r>
              <a:rPr lang="en-GB" sz="3600" b="1" dirty="0">
                <a:solidFill>
                  <a:srgbClr val="3B98E4"/>
                </a:solidFill>
                <a:latin typeface="Posterama"/>
                <a:ea typeface="+mn-lt"/>
                <a:cs typeface="Posterama"/>
              </a:rPr>
              <a:t>Innovation </a:t>
            </a:r>
            <a:r>
              <a:rPr lang="en-GB" sz="4000" dirty="0">
                <a:latin typeface="The Hand"/>
                <a:ea typeface="+mn-lt"/>
                <a:cs typeface="Posterama"/>
              </a:rPr>
              <a:t>Adapted the lesson's tasks based on overall timetable for the day.</a:t>
            </a:r>
          </a:p>
          <a:p>
            <a:r>
              <a:rPr lang="en-GB" sz="3600" b="1" dirty="0">
                <a:solidFill>
                  <a:srgbClr val="3B98E4"/>
                </a:solidFill>
                <a:latin typeface="Posterama"/>
                <a:ea typeface="+mn-lt"/>
                <a:cs typeface="Posterama"/>
              </a:rPr>
              <a:t>Collaboration </a:t>
            </a:r>
            <a:r>
              <a:rPr lang="en-GB" sz="4000" dirty="0">
                <a:latin typeface="The Hand"/>
                <a:ea typeface="+mn-lt"/>
                <a:cs typeface="Posterama"/>
              </a:rPr>
              <a:t>Having other members of classroom provide support.</a:t>
            </a:r>
          </a:p>
          <a:p>
            <a:r>
              <a:rPr lang="en-GB" sz="3600" b="1" dirty="0">
                <a:solidFill>
                  <a:srgbClr val="3B98E4"/>
                </a:solidFill>
                <a:latin typeface="Posterama"/>
                <a:ea typeface="+mn-lt"/>
                <a:cs typeface="Posterama"/>
              </a:rPr>
              <a:t>Leadership </a:t>
            </a:r>
            <a:r>
              <a:rPr lang="en-GB" sz="4000" dirty="0">
                <a:latin typeface="The Hand"/>
                <a:ea typeface="+mn-lt"/>
                <a:cs typeface="Posterama"/>
              </a:rPr>
              <a:t>Teaching the lesson and providing additional support.</a:t>
            </a:r>
            <a:endParaRPr lang="en-GB" sz="4000" dirty="0">
              <a:latin typeface="The Hand"/>
            </a:endParaRPr>
          </a:p>
          <a:p>
            <a:endParaRPr lang="en-GB" sz="3600" b="1" dirty="0">
              <a:solidFill>
                <a:srgbClr val="3B98E4"/>
              </a:solidFill>
              <a:latin typeface="Posterama"/>
              <a:ea typeface="+mn-lt"/>
              <a:cs typeface="Posterama"/>
            </a:endParaRPr>
          </a:p>
          <a:p>
            <a:pPr marL="285750" indent="-285750">
              <a:buFont typeface="Arial"/>
              <a:buChar char="•"/>
            </a:pPr>
            <a:endParaRPr lang="en-GB" sz="2800" dirty="0">
              <a:solidFill>
                <a:srgbClr val="3B98E4"/>
              </a:solidFill>
            </a:endParaRPr>
          </a:p>
          <a:p>
            <a:endParaRPr lang="en-GB" sz="3600" b="1" dirty="0">
              <a:solidFill>
                <a:srgbClr val="3B98E4"/>
              </a:solidFill>
              <a:latin typeface="Posterama"/>
              <a:cs typeface="Posterama"/>
            </a:endParaRPr>
          </a:p>
        </p:txBody>
      </p:sp>
    </p:spTree>
    <p:extLst>
      <p:ext uri="{BB962C8B-B14F-4D97-AF65-F5344CB8AC3E}">
        <p14:creationId xmlns:p14="http://schemas.microsoft.com/office/powerpoint/2010/main" val="140086360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98CF14-526D-B9DB-BAD0-1D6D78296DCD}"/>
              </a:ext>
            </a:extLst>
          </p:cNvPr>
          <p:cNvSpPr txBox="1"/>
          <p:nvPr/>
        </p:nvSpPr>
        <p:spPr>
          <a:xfrm>
            <a:off x="4999452" y="537102"/>
            <a:ext cx="2200731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What next?</a:t>
            </a:r>
            <a:endParaRPr lang="en-US" dirty="0"/>
          </a:p>
          <a:p>
            <a:endParaRPr lang="en-US" sz="6000" b="1" dirty="0">
              <a:latin typeface="The Hand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97F12A-EED0-3B3C-D2B0-FF748DA30E19}"/>
              </a:ext>
            </a:extLst>
          </p:cNvPr>
          <p:cNvSpPr txBox="1"/>
          <p:nvPr/>
        </p:nvSpPr>
        <p:spPr>
          <a:xfrm>
            <a:off x="557212" y="1506173"/>
            <a:ext cx="11074430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</a:rPr>
              <a:t>5 in 5 task.</a:t>
            </a: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  <a:cs typeface="Arial"/>
              </a:rPr>
              <a:t>'</a:t>
            </a:r>
            <a:r>
              <a:rPr lang="en-GB" sz="4800" dirty="0" err="1">
                <a:latin typeface="The Hand"/>
                <a:cs typeface="Arial"/>
              </a:rPr>
              <a:t>Blooket</a:t>
            </a:r>
            <a:r>
              <a:rPr lang="en-GB" sz="4800" dirty="0">
                <a:latin typeface="The Hand"/>
                <a:cs typeface="Arial"/>
              </a:rPr>
              <a:t>' - names.</a:t>
            </a: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  <a:cs typeface="Arial"/>
              </a:rPr>
              <a:t>Silent vote – group size.</a:t>
            </a: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  <a:cs typeface="Arial"/>
              </a:rPr>
              <a:t>Whiteboards – question types.</a:t>
            </a:r>
          </a:p>
          <a:p>
            <a:pPr marL="857250" indent="-857250">
              <a:buFont typeface="Arial"/>
              <a:buChar char="•"/>
            </a:pPr>
            <a:r>
              <a:rPr lang="en-GB" sz="4800" dirty="0">
                <a:latin typeface="The Hand"/>
                <a:cs typeface="Arial"/>
              </a:rPr>
              <a:t>Other strategies to consider:</a:t>
            </a:r>
          </a:p>
          <a:p>
            <a:pPr marL="1314450" lvl="1" indent="-857250">
              <a:buFont typeface="Wingdings"/>
              <a:buChar char="q"/>
            </a:pPr>
            <a:r>
              <a:rPr lang="en-GB" sz="4000" dirty="0">
                <a:latin typeface="The Hand"/>
                <a:cs typeface="Arial"/>
              </a:rPr>
              <a:t>Exit tickets</a:t>
            </a:r>
          </a:p>
          <a:p>
            <a:pPr marL="1314450" lvl="1" indent="-857250">
              <a:buFont typeface="Wingdings"/>
              <a:buChar char="q"/>
            </a:pPr>
            <a:r>
              <a:rPr lang="en-GB" sz="4000" dirty="0">
                <a:latin typeface="The Hand"/>
                <a:cs typeface="Arial"/>
              </a:rPr>
              <a:t>Live marking</a:t>
            </a:r>
          </a:p>
          <a:p>
            <a:pPr marL="1314450" lvl="1" indent="-857250">
              <a:buFont typeface="Wingdings"/>
              <a:buChar char="q"/>
            </a:pPr>
            <a:endParaRPr lang="en-GB" sz="4800" dirty="0">
              <a:latin typeface="The Hand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950417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91E57B-CDCB-2D18-EEBA-D37C0B68E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8977"/>
            <a:ext cx="10515600" cy="4351338"/>
          </a:xfrm>
          <a:solidFill>
            <a:srgbClr val="F27013"/>
          </a:solidFill>
          <a:ln>
            <a:solidFill>
              <a:srgbClr val="F27013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8000" b="1" dirty="0">
                <a:solidFill>
                  <a:schemeClr val="bg1"/>
                </a:solidFill>
              </a:rPr>
              <a:t>Thank you for listening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6698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8785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1600" dirty="0">
                <a:latin typeface="Arial"/>
                <a:cs typeface="Arial"/>
              </a:rPr>
              <a:t>Ali, Z. (2023). </a:t>
            </a:r>
            <a:r>
              <a:rPr lang="en-US" sz="1600" i="1" dirty="0">
                <a:latin typeface="Arial"/>
                <a:cs typeface="Arial"/>
              </a:rPr>
              <a:t>Exploring the Educational Power of </a:t>
            </a:r>
            <a:r>
              <a:rPr lang="en-US" sz="1600" i="1" dirty="0" err="1">
                <a:latin typeface="Arial"/>
                <a:cs typeface="Arial"/>
              </a:rPr>
              <a:t>Blooket</a:t>
            </a:r>
            <a:r>
              <a:rPr lang="en-US" sz="1600" i="1" dirty="0">
                <a:latin typeface="Arial"/>
                <a:cs typeface="Arial"/>
              </a:rPr>
              <a:t>: A Game-Changer in Learning</a:t>
            </a:r>
            <a:r>
              <a:rPr lang="en-US" sz="1600" dirty="0">
                <a:latin typeface="Arial"/>
                <a:cs typeface="Arial"/>
              </a:rPr>
              <a:t>. [online] Medium. Available at: https://medium.com/@zeeshan172020/exploring-the-educational-power-of-blooket-a-game-changer-in-learning-46b1508fa790 [Accessed 16 Jan. 2025].</a:t>
            </a:r>
            <a:endParaRPr lang="en-US" sz="2400" b="1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Andrus, D. (2023). </a:t>
            </a:r>
            <a:r>
              <a:rPr lang="en-US" sz="1600" i="1">
                <a:latin typeface="Arial"/>
                <a:cs typeface="Arial"/>
              </a:rPr>
              <a:t>The Power of Reflection and Self-Assessment in Student Learning | Education World</a:t>
            </a:r>
            <a:r>
              <a:rPr lang="en-US" sz="1600">
                <a:latin typeface="Arial"/>
                <a:cs typeface="Arial"/>
              </a:rPr>
              <a:t>. [online] Educationworld.com. Available at: </a:t>
            </a:r>
            <a:r>
              <a:rPr lang="en-US" sz="1600" dirty="0">
                <a:latin typeface="Arial"/>
                <a:cs typeface="Arial"/>
              </a:rPr>
              <a:t>https://www.educationworld.com/teachers/power-reflection-and-self-assessment-student-learning [Accessed 16 Jan. 2025].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Arial"/>
                <a:cs typeface="Arial"/>
              </a:rPr>
              <a:t>Arnold, J. (2022). </a:t>
            </a:r>
            <a:r>
              <a:rPr lang="en-US" sz="1600" dirty="0" err="1">
                <a:latin typeface="Arial"/>
                <a:cs typeface="Arial"/>
              </a:rPr>
              <a:t>Prioritising</a:t>
            </a:r>
            <a:r>
              <a:rPr lang="en-US" sz="1600" dirty="0">
                <a:latin typeface="Arial"/>
                <a:cs typeface="Arial"/>
              </a:rPr>
              <a:t> students in Assessment for Learning: A scoping review of research on students’ classroom experience. </a:t>
            </a:r>
            <a:r>
              <a:rPr lang="en-US" sz="1600" i="1" dirty="0">
                <a:latin typeface="Arial"/>
                <a:cs typeface="Arial"/>
              </a:rPr>
              <a:t>Review of Education</a:t>
            </a:r>
            <a:r>
              <a:rPr lang="en-US" sz="1600" dirty="0">
                <a:latin typeface="Arial"/>
                <a:cs typeface="Arial"/>
              </a:rPr>
              <a:t>, [online] 10(3).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://doi.org/10.1002/rev3.3366.</a:t>
            </a:r>
          </a:p>
          <a:p>
            <a:pPr marL="285750" indent="-285750">
              <a:buFont typeface="Arial"/>
              <a:buChar char="•"/>
            </a:pPr>
            <a:r>
              <a:rPr lang="en-US" sz="1600" err="1">
                <a:latin typeface="Arial"/>
                <a:cs typeface="Arial"/>
              </a:rPr>
              <a:t>Bettiol</a:t>
            </a:r>
            <a:r>
              <a:rPr lang="en-US" sz="1600">
                <a:latin typeface="Arial"/>
                <a:cs typeface="Arial"/>
              </a:rPr>
              <a:t>, C. (2017). </a:t>
            </a:r>
            <a:r>
              <a:rPr lang="en-US" sz="1600" i="1">
                <a:latin typeface="Arial"/>
                <a:cs typeface="Arial"/>
              </a:rPr>
              <a:t>Hattie’s Greatest Effect size: Self Reported Grades / Student Expectations – How we can apply it in the classroom.</a:t>
            </a:r>
            <a:r>
              <a:rPr lang="en-US" sz="1600">
                <a:latin typeface="Arial"/>
                <a:cs typeface="Arial"/>
              </a:rPr>
              <a:t> [online] Re-thinking the classroom. Available at: https://chrisbettiol.wordpress.com/2017/04/01/hatties-greatest-effect-size-self-reported-grades-student-expectations-how-we-can-apply-it-in-the-classroom/ [Accessed 16 Jan. 2025].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Black, P. and Wiliam, D. (1998). </a:t>
            </a:r>
            <a:r>
              <a:rPr lang="en-US" sz="1600" i="1">
                <a:latin typeface="Arial"/>
                <a:cs typeface="Arial"/>
              </a:rPr>
              <a:t>Inside the Black Box Raising Standards Through Classroom Assessment</a:t>
            </a:r>
            <a:r>
              <a:rPr lang="en-US" sz="1600">
                <a:latin typeface="Arial"/>
                <a:cs typeface="Arial"/>
              </a:rPr>
              <a:t>. [online] ResearchGate. Available at: </a:t>
            </a:r>
            <a:r>
              <a:rPr lang="en-US" sz="1600" dirty="0">
                <a:latin typeface="Arial"/>
                <a:cs typeface="Arial"/>
              </a:rPr>
              <a:t>https://www.researchgate.net/publication/44836144_Inside_the_Black_Box_Raising_Standards_Through_Classroom_Assess</a:t>
            </a:r>
            <a:r>
              <a:rPr lang="en-US" sz="1600">
                <a:latin typeface="Arial"/>
                <a:cs typeface="Arial"/>
              </a:rPr>
              <a:t>ment [Accessed 16 Jan. 2025].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Brandon (2024). </a:t>
            </a:r>
            <a:r>
              <a:rPr lang="en-US" sz="1600" i="1">
                <a:latin typeface="Arial"/>
                <a:cs typeface="Arial"/>
              </a:rPr>
              <a:t>Enhancing Critical Thinking With Questions For Higher Order Skills - Mind Vault Mastery</a:t>
            </a:r>
            <a:r>
              <a:rPr lang="en-US" sz="1600">
                <a:latin typeface="Arial"/>
                <a:cs typeface="Arial"/>
              </a:rPr>
              <a:t>. [online] Mind Vault Mastery. Available at: https://mindvaultmastery.com/questions-for-higher-order-thinking-skills/ [Accessed 16 Jan. 2025].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cs typeface="Arial"/>
              </a:rPr>
              <a:t>Bronte (2023). </a:t>
            </a:r>
            <a:r>
              <a:rPr lang="en-US" sz="1600" i="1">
                <a:latin typeface="Arial"/>
                <a:cs typeface="Arial"/>
              </a:rPr>
              <a:t>Creating Safe and Inclusive Learning Environments: A Step-by-Step Guide for Schools</a:t>
            </a:r>
            <a:r>
              <a:rPr lang="en-US" sz="1600">
                <a:latin typeface="Arial"/>
                <a:cs typeface="Arial"/>
              </a:rPr>
              <a:t>. [online] The Equality Network. Available at: https://theequalitynetwork.com.au/creating-safe-and-inclusive-learning-environments/ [Accessed 16 Jan. 2025].</a:t>
            </a:r>
            <a:endParaRPr lang="en-US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latin typeface="Arial"/>
                <a:cs typeface="Arial"/>
              </a:rPr>
              <a:t>Budden, B. (2017). </a:t>
            </a:r>
            <a:r>
              <a:rPr lang="en-US" sz="1600" i="1" dirty="0">
                <a:latin typeface="Arial"/>
                <a:cs typeface="Arial"/>
              </a:rPr>
              <a:t>Encouraging students to ask questions in the classroom</a:t>
            </a:r>
            <a:r>
              <a:rPr lang="en-US" sz="1600" dirty="0">
                <a:latin typeface="Arial"/>
                <a:cs typeface="Arial"/>
              </a:rPr>
              <a:t>. [online] My College. Available at: https://my.chartered.college/research-hub/encouraging-students-to-ask-questions-in-the-classroom/ [Accessed 15 Jan. 2025].</a:t>
            </a:r>
          </a:p>
          <a:p>
            <a:pPr marL="342900" indent="-342900">
              <a:buFont typeface="Arial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6517427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Cambridge International Education Teaching and Learning Team (2011). </a:t>
            </a:r>
            <a:r>
              <a:rPr lang="en-US" sz="1600" i="1" dirty="0">
                <a:latin typeface="Arial"/>
                <a:cs typeface="Arial"/>
              </a:rPr>
              <a:t>Getting Started with Assessment for Learning</a:t>
            </a:r>
            <a:r>
              <a:rPr lang="en-US" sz="1600" dirty="0">
                <a:latin typeface="Arial"/>
                <a:cs typeface="Arial"/>
              </a:rPr>
              <a:t>. [online] Cambridge-community.org.uk.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https://www.cambridge-community.org.uk/professional-development/gswafl/index.html</a:t>
            </a:r>
            <a:r>
              <a:rPr lang="en-US" sz="1600" dirty="0">
                <a:latin typeface="Arial"/>
                <a:cs typeface="Arial"/>
              </a:rPr>
              <a:t> [Accessed 15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Care Learning. (2024). </a:t>
            </a:r>
            <a:r>
              <a:rPr lang="en-US" sz="1600" i="1" dirty="0">
                <a:latin typeface="Arial"/>
                <a:cs typeface="Arial"/>
              </a:rPr>
              <a:t>2.1 Explain Ways To Maintain A Safe And Supportive Learning Environment - Care Learning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https://carelearning.org.uk/qualifications/level-3-aet/unit-01-roles/2-1-explain-ways-to-maintain-a-safe-and-supportive-learning-environment/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Carvalho, P.F., Yadav, G., McLaughlin, E.A. and Koedinger, K.R. (2024). Beyond Repetition: The Role of Varied Questioning and Feedback in Knowledge Generalization. </a:t>
            </a:r>
            <a:r>
              <a:rPr lang="en-US" sz="1600" i="1" dirty="0">
                <a:latin typeface="Arial"/>
                <a:cs typeface="Arial"/>
              </a:rPr>
              <a:t>Proceedings of the Eleventh ACM Conference on Learning @ Scale</a:t>
            </a:r>
            <a:r>
              <a:rPr lang="en-US" sz="1600" dirty="0">
                <a:latin typeface="Arial"/>
                <a:cs typeface="Arial"/>
              </a:rPr>
              <a:t>, [online] pp.451–455.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://doi.org/10.1145/3657604.3664688.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Chappuis, J. (2009). </a:t>
            </a:r>
            <a:r>
              <a:rPr lang="en-US" sz="1600" i="1" dirty="0">
                <a:latin typeface="Arial"/>
                <a:cs typeface="Arial"/>
              </a:rPr>
              <a:t>Assessment for Learning: Classroom Practices That Maximize Student Success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https://d43fweuh3sg51.cloudfront.net/media/media_files/sevenstrategies.pdf?utm_source=chatgpt.com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Common Sense Education. (2024). </a:t>
            </a:r>
            <a:r>
              <a:rPr lang="en-US" sz="1600" i="1" dirty="0">
                <a:latin typeface="Arial"/>
                <a:cs typeface="Arial"/>
              </a:rPr>
              <a:t>Community Review of </a:t>
            </a:r>
            <a:r>
              <a:rPr lang="en-US" sz="1600" i="1" dirty="0" err="1">
                <a:latin typeface="Arial"/>
                <a:cs typeface="Arial"/>
              </a:rPr>
              <a:t>Blooket</a:t>
            </a:r>
            <a:r>
              <a:rPr lang="en-US" sz="1600" i="1" dirty="0">
                <a:latin typeface="Arial"/>
                <a:cs typeface="Arial"/>
              </a:rPr>
              <a:t> | Common Sense Education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https://www.commonsense.org/education/reviews/blooket/teacher-reviews/5091385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 err="1">
                <a:latin typeface="Arial"/>
                <a:cs typeface="Arial"/>
              </a:rPr>
              <a:t>Csikari</a:t>
            </a:r>
            <a:r>
              <a:rPr lang="en-US" sz="1600" dirty="0">
                <a:latin typeface="Arial"/>
                <a:cs typeface="Arial"/>
              </a:rPr>
              <a:t>, M.M., Orr, R.B., Freeman, S. and Rodriguez, M.C. (2022). Writing and Using Learning Objectives. </a:t>
            </a:r>
            <a:r>
              <a:rPr lang="en-US" sz="1600" i="1" dirty="0">
                <a:latin typeface="Arial"/>
                <a:cs typeface="Arial"/>
              </a:rPr>
              <a:t>CBE—Life Sciences Education</a:t>
            </a:r>
            <a:r>
              <a:rPr lang="en-US" sz="1600" dirty="0">
                <a:latin typeface="Arial"/>
                <a:cs typeface="Arial"/>
              </a:rPr>
              <a:t>, [online] 21(3).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://doi.org/10.1187/cbe.22-04-0073.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Didau, D. (2012). </a:t>
            </a:r>
            <a:r>
              <a:rPr lang="en-US" sz="1600" i="1" dirty="0">
                <a:latin typeface="Arial"/>
                <a:cs typeface="Arial"/>
              </a:rPr>
              <a:t>How effective learning hinges on good questioning</a:t>
            </a:r>
            <a:r>
              <a:rPr lang="en-US" sz="1600" dirty="0">
                <a:latin typeface="Arial"/>
                <a:cs typeface="Arial"/>
              </a:rPr>
              <a:t>. [online] David Didau.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https://learningspy.co.uk/assessment/how-effective-learning-hinges-on-good-questioning/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EEF (2018). </a:t>
            </a:r>
            <a:r>
              <a:rPr lang="en-US" sz="1600" i="1" dirty="0">
                <a:latin typeface="Arial"/>
                <a:cs typeface="Arial"/>
              </a:rPr>
              <a:t>Embedding Formative Assessment</a:t>
            </a:r>
            <a:r>
              <a:rPr lang="en-US" sz="1600" dirty="0">
                <a:latin typeface="Arial"/>
                <a:cs typeface="Arial"/>
              </a:rPr>
              <a:t>. [online] EEF. Available at: </a:t>
            </a:r>
            <a:r>
              <a:rPr lang="en-US" sz="1600" dirty="0">
                <a:latin typeface="Arial"/>
                <a:cs typeface="Arial"/>
                <a:hlinkClick r:id="rId7"/>
              </a:rPr>
              <a:t>https://educationendowmentfoundation.org.uk/projects-and-evaluation/projects/embedding-formative-assessment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342900" indent="-342900">
              <a:buFont typeface="Arial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653433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Estyn (n.d.). </a:t>
            </a:r>
            <a:r>
              <a:rPr lang="en-US" sz="1600" i="1" dirty="0">
                <a:latin typeface="Arial"/>
                <a:cs typeface="Arial"/>
              </a:rPr>
              <a:t>Supplementary guidance: learners with additional learning needs (ALN)</a:t>
            </a:r>
            <a:r>
              <a:rPr lang="en-US" sz="1600" dirty="0">
                <a:latin typeface="Arial"/>
                <a:cs typeface="Arial"/>
              </a:rPr>
              <a:t>. [online] pp.3–9.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https://www.estyn.gov.wales/system/files/2022-12/Supplementary%20guidance%20-%20learners%20with%20additional%20learning%20needs%20%28ALN%29_0.pdf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Estyn. (2024). </a:t>
            </a:r>
            <a:r>
              <a:rPr lang="en-US" sz="1600" i="1" dirty="0">
                <a:latin typeface="Arial"/>
                <a:cs typeface="Arial"/>
              </a:rPr>
              <a:t>Pupil participation: a best practice guide - Estyn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https://estyn.gov.wales/improvement-resources/pupil-participation-a-best-practice-guide/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Fletcher-Wood, H. (2013). </a:t>
            </a:r>
            <a:r>
              <a:rPr lang="en-US" sz="1600" i="1" dirty="0">
                <a:latin typeface="Arial"/>
                <a:cs typeface="Arial"/>
              </a:rPr>
              <a:t>Increasing wait time</a:t>
            </a:r>
            <a:r>
              <a:rPr lang="en-US" sz="1600" dirty="0">
                <a:latin typeface="Arial"/>
                <a:cs typeface="Arial"/>
              </a:rPr>
              <a:t>. [online] Improving Teaching.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https://improvingteaching.co.uk/2013/08/17/increasing-wait-time/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Formative Assessment and Assessment for Learning Pre-Reading for CFA Overview. (n.d.).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https://www.moedu-sail.org/wp-content/uploads/2014/02/CFA-Handouts-for-A-Overview.pdf?utm_source=chatgpt.com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Friis, D. (2021). </a:t>
            </a:r>
            <a:r>
              <a:rPr lang="en-US" sz="1600" i="1" dirty="0">
                <a:latin typeface="Arial"/>
                <a:cs typeface="Arial"/>
              </a:rPr>
              <a:t>The use of mini whiteboards in the </a:t>
            </a:r>
            <a:r>
              <a:rPr lang="en-US" sz="1600" i="1" dirty="0" err="1">
                <a:latin typeface="Arial"/>
                <a:cs typeface="Arial"/>
              </a:rPr>
              <a:t>classrom</a:t>
            </a:r>
            <a:r>
              <a:rPr lang="en-US" sz="1600" dirty="0">
                <a:latin typeface="Arial"/>
                <a:cs typeface="Arial"/>
              </a:rPr>
              <a:t>. [online] Durrington Research School.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https://researchschool.org.uk/durrington/news/the-use-of-mini-whiteboards-in-the-classrom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 err="1">
                <a:latin typeface="Arial"/>
                <a:cs typeface="Arial"/>
              </a:rPr>
              <a:t>Hajeloo</a:t>
            </a:r>
            <a:r>
              <a:rPr lang="en-US" sz="1600" dirty="0">
                <a:latin typeface="Arial"/>
                <a:cs typeface="Arial"/>
              </a:rPr>
              <a:t>, M., Birt, J.A., Kenderes, E.M., Siegel, M.A., Nguyen, H., Ngo, L.T., Mordhorst, B.R. and Cummings, K. (2022). </a:t>
            </a:r>
            <a:r>
              <a:rPr lang="en-US" sz="1600" i="1" dirty="0">
                <a:latin typeface="Arial"/>
                <a:cs typeface="Arial"/>
              </a:rPr>
              <a:t>Challenges and Accomplishments of Practicing Formative Assessment: a Case Study of College Biology Instructors’ Classrooms</a:t>
            </a:r>
            <a:r>
              <a:rPr lang="en-US" sz="1600" dirty="0">
                <a:latin typeface="Arial"/>
                <a:cs typeface="Arial"/>
              </a:rPr>
              <a:t>. [online] Ministry of Science and Technology, Taiwan 2021: International Journal of Science and Mathematics Education , pp.237–254. Available at: </a:t>
            </a:r>
            <a:r>
              <a:rPr lang="en-US" sz="1600" dirty="0">
                <a:latin typeface="Arial"/>
                <a:cs typeface="Arial"/>
                <a:hlinkClick r:id="rId7"/>
              </a:rPr>
              <a:t>https://research-ebsco-com.ezproxy.uwtsd.ac.uk/c/onvpsy/viewer/pdf/3nx5u3ze3f?route=details</a:t>
            </a:r>
            <a:r>
              <a:rPr lang="en-US" sz="1600" dirty="0">
                <a:latin typeface="Arial"/>
                <a:cs typeface="Arial"/>
              </a:rPr>
              <a:t> [Accessed 15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Harris, K. (2021). </a:t>
            </a:r>
            <a:r>
              <a:rPr lang="en-US" sz="1600" i="1" dirty="0">
                <a:latin typeface="Arial"/>
                <a:cs typeface="Arial"/>
              </a:rPr>
              <a:t>7 Reasons Why </a:t>
            </a:r>
            <a:r>
              <a:rPr lang="en-US" sz="1600" i="1" dirty="0" err="1">
                <a:latin typeface="Arial"/>
                <a:cs typeface="Arial"/>
              </a:rPr>
              <a:t>Blooket</a:t>
            </a:r>
            <a:r>
              <a:rPr lang="en-US" sz="1600" i="1" dirty="0">
                <a:latin typeface="Arial"/>
                <a:cs typeface="Arial"/>
              </a:rPr>
              <a:t> is the Best Way To Engage Students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 err="1">
                <a:latin typeface="Arial"/>
                <a:cs typeface="Arial"/>
              </a:rPr>
              <a:t>PHraseD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8"/>
              </a:rPr>
              <a:t>https://www.phrasedllc.com/post/blooket-is-the-best-way-to-engage-students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Johnson, E. (2023). </a:t>
            </a:r>
            <a:r>
              <a:rPr lang="en-US" sz="1600" i="1" dirty="0">
                <a:latin typeface="Arial"/>
                <a:cs typeface="Arial"/>
              </a:rPr>
              <a:t>25 Assessment For Learning Examples To Use With Your Students Today</a:t>
            </a:r>
            <a:r>
              <a:rPr lang="en-US" sz="1600" dirty="0">
                <a:latin typeface="Arial"/>
                <a:cs typeface="Arial"/>
              </a:rPr>
              <a:t>. [online] Third Space Learning. Available at: </a:t>
            </a:r>
            <a:r>
              <a:rPr lang="en-US" sz="1600" dirty="0">
                <a:latin typeface="Arial"/>
                <a:cs typeface="Arial"/>
                <a:hlinkClick r:id="rId9"/>
              </a:rPr>
              <a:t>https://thirdspacelearning.com/blog/assessment-for-learning-examples/</a:t>
            </a:r>
            <a:r>
              <a:rPr lang="en-US" sz="1600" dirty="0">
                <a:latin typeface="Arial"/>
                <a:cs typeface="Arial"/>
              </a:rPr>
              <a:t> [Accessed 13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Jurgens, T. (2022). </a:t>
            </a:r>
            <a:r>
              <a:rPr lang="en-US" sz="1600" i="1" dirty="0">
                <a:latin typeface="Arial"/>
                <a:cs typeface="Arial"/>
              </a:rPr>
              <a:t>A teacher’s guide to tracking student progress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 err="1">
                <a:latin typeface="Arial"/>
                <a:cs typeface="Arial"/>
              </a:rPr>
              <a:t>Schoolytics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10"/>
              </a:rPr>
              <a:t>https://www.schoolytics.com/blog/2022/08/a-teachers-guide-to-tracking-student-progress</a:t>
            </a:r>
            <a:r>
              <a:rPr lang="en-US" sz="1600" dirty="0">
                <a:latin typeface="Arial"/>
                <a:cs typeface="Arial"/>
              </a:rPr>
              <a:t> [Accessed 14 Jan. 2025].</a:t>
            </a:r>
          </a:p>
          <a:p>
            <a:pPr marL="285750" indent="-285750">
              <a:buFont typeface="Arial,Sans-Serif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317667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Kurt, S. (2020). </a:t>
            </a:r>
            <a:r>
              <a:rPr lang="en-US" sz="1600" i="1" dirty="0">
                <a:latin typeface="Arial"/>
                <a:cs typeface="Arial"/>
              </a:rPr>
              <a:t>Vygotsky’s zone of proximal development and scaffolding</a:t>
            </a:r>
            <a:r>
              <a:rPr lang="en-US" sz="1600" dirty="0">
                <a:latin typeface="Arial"/>
                <a:cs typeface="Arial"/>
              </a:rPr>
              <a:t>. [online] Educational Technology.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https://educationaltechnology.net/vygotskys-zone-of-proximal-development-and-scaffolding/</a:t>
            </a:r>
            <a:r>
              <a:rPr lang="en-US" sz="1600" dirty="0">
                <a:latin typeface="Arial"/>
                <a:cs typeface="Arial"/>
              </a:rPr>
              <a:t> [Accessed 12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Lee, J., Park, J. and Kim, D. (2023). Exploring when learners become aware of their knowledge gaps: Content analyses of learner discussions. </a:t>
            </a:r>
            <a:r>
              <a:rPr lang="en-US" sz="1600" i="1" dirty="0">
                <a:latin typeface="Arial"/>
                <a:cs typeface="Arial"/>
              </a:rPr>
              <a:t>Instructional Science</a:t>
            </a:r>
            <a:r>
              <a:rPr lang="en-US" sz="1600" dirty="0">
                <a:latin typeface="Arial"/>
                <a:cs typeface="Arial"/>
              </a:rPr>
              <a:t>, [online] 52.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://doi.org/10.1007/s11251-023-09654-4.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 err="1">
                <a:latin typeface="Arial"/>
                <a:cs typeface="Arial"/>
              </a:rPr>
              <a:t>Lipnevich</a:t>
            </a:r>
            <a:r>
              <a:rPr lang="en-US" sz="1600" dirty="0">
                <a:latin typeface="Arial"/>
                <a:cs typeface="Arial"/>
              </a:rPr>
              <a:t>, A. (2019). SELF-ASSESSMENT INTO SELF-FEEDBACK 1 Turning self-assessment into self-feedback. </a:t>
            </a:r>
            <a:r>
              <a:rPr lang="en-US" sz="1600" i="1" dirty="0">
                <a:latin typeface="Arial"/>
                <a:cs typeface="Arial"/>
                <a:hlinkClick r:id="rId3"/>
              </a:rPr>
              <a:t>www.academia.edu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https://www.academia.edu/72728171/SELF_ASSESSMENT_INTO_SELF_FEEDBACK_1_Turning_self_assessment_into_self_feedback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Mcleod, S. (2024a). </a:t>
            </a:r>
            <a:r>
              <a:rPr lang="en-US" sz="1600" i="1" dirty="0">
                <a:latin typeface="Arial"/>
                <a:cs typeface="Arial"/>
              </a:rPr>
              <a:t>Piaget’s Theory and Stages of Cognitive Development</a:t>
            </a:r>
            <a:r>
              <a:rPr lang="en-US" sz="1600" dirty="0">
                <a:latin typeface="Arial"/>
                <a:cs typeface="Arial"/>
              </a:rPr>
              <a:t>. [online] Simply Psychology.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https://www.simplypsychology.org/piaget.html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Mcleod, S. (2024b). </a:t>
            </a:r>
            <a:r>
              <a:rPr lang="en-US" sz="1600" i="1" dirty="0">
                <a:latin typeface="Arial"/>
                <a:cs typeface="Arial"/>
              </a:rPr>
              <a:t>Vygotsky’s Sociocultural Theory of Cognitive Development</a:t>
            </a:r>
            <a:r>
              <a:rPr lang="en-US" sz="1600" dirty="0">
                <a:latin typeface="Arial"/>
                <a:cs typeface="Arial"/>
              </a:rPr>
              <a:t>. [online] Simply Psychology.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https://www.simplypsychology.org/vygotsky.html</a:t>
            </a:r>
            <a:r>
              <a:rPr lang="en-US" sz="1600" dirty="0">
                <a:latin typeface="Arial"/>
                <a:cs typeface="Arial"/>
              </a:rPr>
              <a:t> [Accessed 12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Nadeem, N.H. and Falig, H.A.A. (2020). Kahoot! Quizzes: A Formative Assessment Tool to Promote Students’ Self- Regulated Learning Skills. </a:t>
            </a:r>
            <a:r>
              <a:rPr lang="en-US" sz="1600" i="1" dirty="0">
                <a:latin typeface="Arial"/>
                <a:cs typeface="Arial"/>
              </a:rPr>
              <a:t>Journal of Applied Linguistics and Language Research</a:t>
            </a:r>
            <a:r>
              <a:rPr lang="en-US" sz="1600" dirty="0">
                <a:latin typeface="Arial"/>
                <a:cs typeface="Arial"/>
              </a:rPr>
              <a:t>, [online] 7(4), pp.1–20. Available at: </a:t>
            </a:r>
            <a:r>
              <a:rPr lang="en-US" sz="1600" dirty="0">
                <a:latin typeface="Arial"/>
                <a:cs typeface="Arial"/>
                <a:hlinkClick r:id="rId7"/>
              </a:rPr>
              <a:t>https://www.jallr.com/index.php/JALLR/article/view/1117/pdf1117</a:t>
            </a:r>
            <a:r>
              <a:rPr lang="en-US" sz="1600" dirty="0">
                <a:latin typeface="Arial"/>
                <a:cs typeface="Arial"/>
              </a:rPr>
              <a:t> [Accessed 11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Nappe, O. and Solano, G. (2023). </a:t>
            </a:r>
            <a:r>
              <a:rPr lang="en-US" sz="1600" i="1" dirty="0">
                <a:latin typeface="Arial"/>
                <a:cs typeface="Arial"/>
              </a:rPr>
              <a:t>Is Gamification a Blessing or a Curse? Teacher and Student Perspectives About the Use of </a:t>
            </a:r>
            <a:r>
              <a:rPr lang="en-US" sz="1600" i="1" dirty="0" err="1">
                <a:latin typeface="Arial"/>
                <a:cs typeface="Arial"/>
              </a:rPr>
              <a:t>Blooket</a:t>
            </a:r>
            <a:r>
              <a:rPr lang="en-US" sz="1600" i="1" dirty="0">
                <a:latin typeface="Arial"/>
                <a:cs typeface="Arial"/>
              </a:rPr>
              <a:t> in a High School Classroom</a:t>
            </a:r>
            <a:r>
              <a:rPr lang="en-US" sz="1600" dirty="0">
                <a:latin typeface="Arial"/>
                <a:cs typeface="Arial"/>
              </a:rPr>
              <a:t>. [online] pp.1–6. Available at: </a:t>
            </a:r>
            <a:r>
              <a:rPr lang="en-US" sz="1600" dirty="0">
                <a:latin typeface="Arial"/>
                <a:cs typeface="Arial"/>
                <a:hlinkClick r:id="rId8"/>
              </a:rPr>
              <a:t>https://soar.suny.edu/bitstream/handle/20.500.12648/13973/Nappe.Olivia_Is%20Gamification%20a%20Curse%20or%20a%20BlessingTeacher%20and%20Student%20Perspectives%20About%20the%20Use%20of%20Blooket%20in%20a%20High%20School%20Classroom_acc.pdf?sequence=1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Nickerson, C. (2024). </a:t>
            </a:r>
            <a:r>
              <a:rPr lang="en-US" sz="1600" i="1" dirty="0">
                <a:latin typeface="Arial"/>
                <a:cs typeface="Arial"/>
              </a:rPr>
              <a:t>The Role of a Schema in Psychology - Simply Psychology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>
                <a:latin typeface="Arial"/>
                <a:cs typeface="Arial"/>
                <a:hlinkClick r:id="rId9"/>
              </a:rPr>
              <a:t>www.simplypsychology.org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10"/>
              </a:rPr>
              <a:t>https://www.simplypsychology.org/what-is-a-schema.html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701684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Ofsted (2011). </a:t>
            </a:r>
            <a:r>
              <a:rPr lang="en-US" sz="1600" i="1" dirty="0">
                <a:latin typeface="Arial"/>
                <a:cs typeface="Arial"/>
              </a:rPr>
              <a:t>The impact of the ‘Assessing pupils’ progress’ initiative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i="1" dirty="0">
                <a:latin typeface="Arial"/>
                <a:cs typeface="Arial"/>
                <a:hlinkClick r:id="rId2"/>
              </a:rPr>
              <a:t>https://assets.publishing.service.gov.uk/media/5a7e49f840f0b6230268a662/The_20impact_20of_20the_20Assessing_20pupils_20progress_20initiative.pdf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https://assets.publishing.service.gov.uk/media/5a7e49f840f0b6230268a662/The_20impact_20of_20the_20Assessing_20pupils_20progress_20initiative.pdf</a:t>
            </a:r>
            <a:r>
              <a:rPr lang="en-US" sz="1600" dirty="0">
                <a:latin typeface="Arial"/>
                <a:cs typeface="Arial"/>
              </a:rPr>
              <a:t> [Accessed 13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 err="1">
                <a:latin typeface="Arial"/>
                <a:cs typeface="Arial"/>
              </a:rPr>
              <a:t>Olwan</a:t>
            </a:r>
            <a:r>
              <a:rPr lang="en-US" sz="1600" dirty="0">
                <a:latin typeface="Arial"/>
                <a:cs typeface="Arial"/>
              </a:rPr>
              <a:t>, S. (2024). </a:t>
            </a:r>
            <a:r>
              <a:rPr lang="en-US" sz="1600" i="1" dirty="0">
                <a:latin typeface="Arial"/>
                <a:cs typeface="Arial"/>
              </a:rPr>
              <a:t>Learning from Mistakes: Embracing Errors for Personal Growth - </a:t>
            </a:r>
            <a:r>
              <a:rPr lang="en-US" sz="1600" i="1" dirty="0" err="1">
                <a:latin typeface="Arial"/>
                <a:cs typeface="Arial"/>
              </a:rPr>
              <a:t>LearningMole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 err="1">
                <a:latin typeface="Arial"/>
                <a:cs typeface="Arial"/>
              </a:rPr>
              <a:t>LearningMole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https://learningmole.com/learning-from-mistakes-why-errors-are-awesome/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Panadero, E., Brown, G.T.L. and </a:t>
            </a:r>
            <a:r>
              <a:rPr lang="en-US" sz="1600" dirty="0" err="1">
                <a:latin typeface="Arial"/>
                <a:cs typeface="Arial"/>
              </a:rPr>
              <a:t>Strijbos</a:t>
            </a:r>
            <a:r>
              <a:rPr lang="en-US" sz="1600" dirty="0">
                <a:latin typeface="Arial"/>
                <a:cs typeface="Arial"/>
              </a:rPr>
              <a:t>, J.-W. (2016). The Future of Student Self-Assessment: a Review of Known Unknowns and Potential Directions. </a:t>
            </a:r>
            <a:r>
              <a:rPr lang="en-US" sz="1600" i="1" dirty="0">
                <a:latin typeface="Arial"/>
                <a:cs typeface="Arial"/>
              </a:rPr>
              <a:t>Educational Psychology Review</a:t>
            </a:r>
            <a:r>
              <a:rPr lang="en-US" sz="1600" dirty="0">
                <a:latin typeface="Arial"/>
                <a:cs typeface="Arial"/>
              </a:rPr>
              <a:t>, 28(4), pp.803–830.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://doi.org/10.1007/s10648-015-9350-2.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Practical Psychology (2020). </a:t>
            </a:r>
            <a:r>
              <a:rPr lang="en-US" sz="1600" i="1" dirty="0">
                <a:latin typeface="Arial"/>
                <a:cs typeface="Arial"/>
              </a:rPr>
              <a:t>Ebbinghaus Forgetting Curve (Definition + Examples)</a:t>
            </a:r>
            <a:r>
              <a:rPr lang="en-US" sz="1600" dirty="0">
                <a:latin typeface="Arial"/>
                <a:cs typeface="Arial"/>
              </a:rPr>
              <a:t>. [online] Practical Psychology.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https://practicalpie.com/ebbinghaus-forgetting-curve/</a:t>
            </a:r>
            <a:r>
              <a:rPr lang="en-US" sz="1600" dirty="0">
                <a:latin typeface="Arial"/>
                <a:cs typeface="Arial"/>
              </a:rPr>
              <a:t> [Accessed 12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Reynolds, H. (2022). </a:t>
            </a:r>
            <a:r>
              <a:rPr lang="en-US" sz="1600" i="1" dirty="0">
                <a:latin typeface="Arial"/>
                <a:cs typeface="Arial"/>
              </a:rPr>
              <a:t>Mini-whiteboards: The most important tool for effective teaching?</a:t>
            </a:r>
            <a:r>
              <a:rPr lang="en-US" sz="1600" dirty="0">
                <a:latin typeface="Arial"/>
                <a:cs typeface="Arial"/>
              </a:rPr>
              <a:t> [online] </a:t>
            </a:r>
            <a:r>
              <a:rPr lang="en-US" sz="1600" dirty="0" err="1">
                <a:latin typeface="Arial"/>
                <a:cs typeface="Arial"/>
              </a:rPr>
              <a:t>Sandagogy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5"/>
              </a:rPr>
              <a:t>https://sandagogy.co.uk/mini-whiteboards-the-most-important-tool-for-effective-teaching/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Rushmore (2022). </a:t>
            </a:r>
            <a:r>
              <a:rPr lang="en-US" sz="1600" i="1" dirty="0">
                <a:latin typeface="Arial"/>
                <a:cs typeface="Arial"/>
              </a:rPr>
              <a:t>Rushmore Primary School - Assessment for Learning</a:t>
            </a:r>
            <a:r>
              <a:rPr lang="en-US" sz="1600" dirty="0">
                <a:latin typeface="Arial"/>
                <a:cs typeface="Arial"/>
              </a:rPr>
              <a:t>. [online] Rushmoreschool.org.uk.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https://rushmoreschool.org.uk/Learning/Assessment-for-Learning/</a:t>
            </a:r>
            <a:r>
              <a:rPr lang="en-US" sz="1600" dirty="0">
                <a:latin typeface="Arial"/>
                <a:cs typeface="Arial"/>
              </a:rPr>
              <a:t> [Accessed 13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Sadler, D.R. (1989). Formative assessment and the design of instructional systems. </a:t>
            </a:r>
            <a:r>
              <a:rPr lang="en-US" sz="1600" i="1" dirty="0">
                <a:latin typeface="Arial"/>
                <a:cs typeface="Arial"/>
              </a:rPr>
              <a:t>Instructional Science</a:t>
            </a:r>
            <a:r>
              <a:rPr lang="en-US" sz="1600" dirty="0">
                <a:latin typeface="Arial"/>
                <a:cs typeface="Arial"/>
              </a:rPr>
              <a:t>, [online] 18(2), pp.119–144. Available at: </a:t>
            </a:r>
            <a:r>
              <a:rPr lang="en-US" sz="1600" dirty="0">
                <a:latin typeface="Arial"/>
                <a:cs typeface="Arial"/>
                <a:hlinkClick r:id="rId7"/>
              </a:rPr>
              <a:t>https://link.springer.com/article/10.1007/BF00117714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Schoolreportgenie.com. (2023). </a:t>
            </a:r>
            <a:r>
              <a:rPr lang="en-US" sz="1600" i="1" dirty="0">
                <a:latin typeface="Arial"/>
                <a:cs typeface="Arial"/>
              </a:rPr>
              <a:t>School Report Genie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8"/>
              </a:rPr>
              <a:t>https://www.schoolreportgenie.com/blog/effective-assessment-strategies-large-classes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Schools Week reporter (2024). </a:t>
            </a:r>
            <a:r>
              <a:rPr lang="en-US" sz="1600" i="1" dirty="0">
                <a:latin typeface="Arial"/>
                <a:cs typeface="Arial"/>
              </a:rPr>
              <a:t>Teaching assistants cut in 75% of primary schools</a:t>
            </a:r>
            <a:r>
              <a:rPr lang="en-US" sz="1600" dirty="0">
                <a:latin typeface="Arial"/>
                <a:cs typeface="Arial"/>
              </a:rPr>
              <a:t>. [online] schoolsweek.co.uk. Available at: </a:t>
            </a:r>
            <a:r>
              <a:rPr lang="en-US" sz="1600" dirty="0">
                <a:latin typeface="Arial"/>
                <a:cs typeface="Arial"/>
                <a:hlinkClick r:id="rId9"/>
              </a:rPr>
              <a:t>https://schoolsweek.co.uk/teaching-assistants-cut-in-75-of-primary-schools/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118938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Swaffield, S. (2011). Getting to the heart of authentic Assessment for Learning. </a:t>
            </a:r>
            <a:r>
              <a:rPr lang="en-US" sz="1600" i="1" dirty="0">
                <a:latin typeface="Arial"/>
                <a:cs typeface="Arial"/>
              </a:rPr>
              <a:t>Assessment in Education: Principles, Policy &amp; Practice</a:t>
            </a:r>
            <a:r>
              <a:rPr lang="en-US" sz="1600" dirty="0">
                <a:latin typeface="Arial"/>
                <a:cs typeface="Arial"/>
              </a:rPr>
              <a:t>, [online] 18(4), pp.433–449.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://doi.org/10.1080/0969594x.2011.582838.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Taras, M. (2009). Summative assessment: the missing link for formative assessment. </a:t>
            </a:r>
            <a:r>
              <a:rPr lang="en-US" sz="1600" i="1" dirty="0">
                <a:latin typeface="Arial"/>
                <a:cs typeface="Arial"/>
              </a:rPr>
              <a:t>Journal of Further and Higher Education</a:t>
            </a:r>
            <a:r>
              <a:rPr lang="en-US" sz="1600" dirty="0">
                <a:latin typeface="Arial"/>
                <a:cs typeface="Arial"/>
              </a:rPr>
              <a:t>, [online] 33(1), pp.57–69.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://doi.org/10.1080/03098770802638671.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Teachers Institute. (2023). </a:t>
            </a:r>
            <a:r>
              <a:rPr lang="en-US" sz="1600" i="1" dirty="0">
                <a:latin typeface="Arial"/>
                <a:cs typeface="Arial"/>
              </a:rPr>
              <a:t>Usability of Assessment Tools: Making Evaluations Effective and Efficient • Teachers Institute</a:t>
            </a:r>
            <a:r>
              <a:rPr lang="en-US" sz="1600" dirty="0">
                <a:latin typeface="Arial"/>
                <a:cs typeface="Arial"/>
              </a:rPr>
              <a:t>. [online]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https://teachers.institute/assessment-for-learning/usability-assessment-tools-evaluation/</a:t>
            </a:r>
            <a:r>
              <a:rPr lang="en-US" sz="1600" dirty="0">
                <a:latin typeface="Arial"/>
                <a:cs typeface="Arial"/>
              </a:rPr>
              <a:t> [Accessed 13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The Bell Foundation (2023). 20 ideas using technology in the science classroom. </a:t>
            </a:r>
            <a:r>
              <a:rPr lang="en-US" sz="1600" i="1" dirty="0" err="1">
                <a:latin typeface="Arial"/>
                <a:cs typeface="Arial"/>
              </a:rPr>
              <a:t>Teachit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 err="1">
                <a:latin typeface="Arial"/>
                <a:cs typeface="Arial"/>
              </a:rPr>
              <a:t>doi:https</a:t>
            </a:r>
            <a:r>
              <a:rPr lang="en-US" sz="1600" dirty="0">
                <a:latin typeface="Arial"/>
                <a:cs typeface="Arial"/>
              </a:rPr>
              <a:t>://doi.org/1022050/73122.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 err="1">
                <a:latin typeface="Arial"/>
                <a:cs typeface="Arial"/>
              </a:rPr>
              <a:t>Tomsett</a:t>
            </a:r>
            <a:r>
              <a:rPr lang="en-US" sz="1600" dirty="0">
                <a:latin typeface="Arial"/>
                <a:cs typeface="Arial"/>
              </a:rPr>
              <a:t>, J. (2021). </a:t>
            </a:r>
            <a:r>
              <a:rPr lang="en-US" sz="1600" i="1" dirty="0">
                <a:latin typeface="Arial"/>
                <a:cs typeface="Arial"/>
              </a:rPr>
              <a:t>This much I know about...how to get better at using mini-whiteboards in your classroom</a:t>
            </a:r>
            <a:r>
              <a:rPr lang="en-US" sz="1600" dirty="0">
                <a:latin typeface="Arial"/>
                <a:cs typeface="Arial"/>
              </a:rPr>
              <a:t>. [online] John </a:t>
            </a:r>
            <a:r>
              <a:rPr lang="en-US" sz="1600" dirty="0" err="1">
                <a:latin typeface="Arial"/>
                <a:cs typeface="Arial"/>
              </a:rPr>
              <a:t>Tomsett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https://www.johntomsett.com/this-much-i-know-about-how-to-get-better-at-using-mini-whiteboards-in-your-classroom/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Tucker, P.D. and Stronge, J.H. (2005). </a:t>
            </a:r>
            <a:r>
              <a:rPr lang="en-US" sz="1600" i="1" dirty="0">
                <a:latin typeface="Arial"/>
                <a:cs typeface="Arial"/>
              </a:rPr>
              <a:t>Linking Teacher Evaluation and Student Learning</a:t>
            </a:r>
            <a:r>
              <a:rPr lang="en-US" sz="1600" dirty="0">
                <a:latin typeface="Arial"/>
                <a:cs typeface="Arial"/>
              </a:rPr>
              <a:t>. [online] Alexandria, Virginia USA: Association for Supervision and Curriculum Development. Available at: </a:t>
            </a:r>
            <a:r>
              <a:rPr lang="en-US" sz="1600" dirty="0">
                <a:latin typeface="Arial"/>
                <a:cs typeface="Arial"/>
                <a:hlinkClick r:id="rId4"/>
              </a:rPr>
              <a:t>https://viewer.ebscohost.com/EbscoViewerService/ebook?an=129351&amp;callbackUrl=https%3a%2f%2fresearch.ebsco.com&amp;db=nlebk&amp;format=EB&amp;profId=ehost&amp;lpid=&amp;ppid=&amp;lang=en&amp;location=https%3a%2f%2fresearch.ebsco.com%2fc%2fonvpsy%2fsearch%2fdetails%2flfedeckvnn%3fdb%3dnlebk%26isDashboardExpanded%3dtrue%26limiters%3dTI%253ATGlua2luZyBUZWFjaGVyIEV2YWx1YXRpb24gYW5kIFN0dWRlbnQgTGVhcm5pbmc%253D%26q%3dLinking%2520Teacher%2520Evaluation%2520and%2520Student%2520Learning&amp;isPLink=False&amp;requestContext=&amp;profileIdentifier=onvpsy&amp;recordId=lfedeckvnn</a:t>
            </a:r>
            <a:r>
              <a:rPr lang="en-US" sz="1600" dirty="0">
                <a:latin typeface="Arial"/>
                <a:cs typeface="Arial"/>
              </a:rPr>
              <a:t> [Accessed 13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UNSW Sydney (2023). </a:t>
            </a:r>
            <a:r>
              <a:rPr lang="en-US" sz="1600" i="1" dirty="0">
                <a:latin typeface="Arial"/>
                <a:cs typeface="Arial"/>
              </a:rPr>
              <a:t>Giving Assessment Feedback | UNSW Teaching Staff Gateway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dirty="0">
                <a:latin typeface="Arial"/>
                <a:cs typeface="Arial"/>
                <a:hlinkClick r:id="rId5"/>
              </a:rPr>
              <a:t>www.teaching.unsw.edu.au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6"/>
              </a:rPr>
              <a:t>https://www.teaching.unsw.edu.au/assessment-feedback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87148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Reference list: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345A95-3542-6BDC-4EF5-802AB09422A7}"/>
              </a:ext>
            </a:extLst>
          </p:cNvPr>
          <p:cNvSpPr txBox="1"/>
          <p:nvPr/>
        </p:nvSpPr>
        <p:spPr>
          <a:xfrm>
            <a:off x="324928" y="1187570"/>
            <a:ext cx="117434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Welsh Government (2013). </a:t>
            </a:r>
            <a:r>
              <a:rPr lang="en-US" sz="1600" i="1" dirty="0">
                <a:latin typeface="Arial"/>
                <a:cs typeface="Arial"/>
              </a:rPr>
              <a:t>Assessment for learning and the National Literacy and Numeracy Framework Guidance</a:t>
            </a:r>
            <a:r>
              <a:rPr lang="en-US" sz="1600" dirty="0">
                <a:latin typeface="Arial"/>
                <a:cs typeface="Arial"/>
              </a:rPr>
              <a:t>. [online] </a:t>
            </a:r>
            <a:r>
              <a:rPr lang="en-US" sz="1600" i="1" dirty="0" err="1">
                <a:latin typeface="Arial"/>
                <a:cs typeface="Arial"/>
              </a:rPr>
              <a:t>hwb.gov.wales</a:t>
            </a:r>
            <a:r>
              <a:rPr lang="en-US" sz="1600" dirty="0">
                <a:latin typeface="Arial"/>
                <a:cs typeface="Arial"/>
              </a:rPr>
              <a:t>. Available at: </a:t>
            </a:r>
            <a:r>
              <a:rPr lang="en-US" sz="1600" dirty="0">
                <a:latin typeface="Arial"/>
                <a:cs typeface="Arial"/>
                <a:hlinkClick r:id="rId2"/>
              </a:rPr>
              <a:t>https://hwb.gov.wales/api/storage/b447d1fe-5463-4382-9726-e68623a05dd2/assessment-for-learning-and-the-national-literacy-and-numeracy-framework.pdf</a:t>
            </a:r>
            <a:r>
              <a:rPr lang="en-US" sz="1600" dirty="0">
                <a:latin typeface="Arial"/>
                <a:cs typeface="Arial"/>
              </a:rPr>
              <a:t> [Accessed 14 Jan. 2025].</a:t>
            </a: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Zeb, Y. (2024). </a:t>
            </a:r>
            <a:r>
              <a:rPr lang="en-US" sz="1600" i="1" dirty="0" err="1">
                <a:latin typeface="Arial"/>
                <a:cs typeface="Arial"/>
              </a:rPr>
              <a:t>Blooket</a:t>
            </a:r>
            <a:r>
              <a:rPr lang="en-US" sz="1600" i="1" dirty="0">
                <a:latin typeface="Arial"/>
                <a:cs typeface="Arial"/>
              </a:rPr>
              <a:t>: A New Era of Classroom Engagement – Research Snipers</a:t>
            </a:r>
            <a:r>
              <a:rPr lang="en-US" sz="1600" dirty="0">
                <a:latin typeface="Arial"/>
                <a:cs typeface="Arial"/>
              </a:rPr>
              <a:t>. [online] Research Snipers. Available at: </a:t>
            </a:r>
            <a:r>
              <a:rPr lang="en-US" sz="1600" dirty="0">
                <a:latin typeface="Arial"/>
                <a:cs typeface="Arial"/>
                <a:hlinkClick r:id="rId3"/>
              </a:rPr>
              <a:t>https://researchsnipers.com/blooket-a-new-era-of-classroom-engagement/</a:t>
            </a:r>
            <a:r>
              <a:rPr lang="en-US" sz="1600" dirty="0">
                <a:latin typeface="Arial"/>
                <a:cs typeface="Arial"/>
              </a:rPr>
              <a:t> [Accessed 16 Jan. 2025].</a:t>
            </a:r>
          </a:p>
          <a:p>
            <a:pPr marL="285750" indent="-285750">
              <a:buFont typeface="Arial,Sans-Serif"/>
              <a:buChar char="•"/>
            </a:pPr>
            <a:endParaRPr lang="en-US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906094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Appendix: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F79B75-646C-2E55-C469-A2A58BBB88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9715928"/>
              </p:ext>
            </p:extLst>
          </p:nvPr>
        </p:nvGraphicFramePr>
        <p:xfrm>
          <a:off x="535305" y="1484376"/>
          <a:ext cx="11012022" cy="3627120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5506011">
                  <a:extLst>
                    <a:ext uri="{9D8B030D-6E8A-4147-A177-3AD203B41FA5}">
                      <a16:colId xmlns:a16="http://schemas.microsoft.com/office/drawing/2014/main" val="1154091446"/>
                    </a:ext>
                  </a:extLst>
                </a:gridCol>
                <a:gridCol w="5506011">
                  <a:extLst>
                    <a:ext uri="{9D8B030D-6E8A-4147-A177-3AD203B41FA5}">
                      <a16:colId xmlns:a16="http://schemas.microsoft.com/office/drawing/2014/main" val="230819449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800" dirty="0">
                          <a:latin typeface="The Hand"/>
                        </a:rPr>
                        <a:t>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800" dirty="0">
                          <a:latin typeface="The Hand"/>
                        </a:rPr>
                        <a:t>Website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5142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  <a:p>
                      <a:pPr lvl="0">
                        <a:buNone/>
                      </a:pP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Aptos"/>
                          <a:hlinkClick r:id="rId2"/>
                        </a:rPr>
                        <a:t>Ebbinghaus Forgetting Curve (Definition + Examples) - Practical Psychology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0174884"/>
                  </a:ext>
                </a:extLst>
              </a:tr>
            </a:tbl>
          </a:graphicData>
        </a:graphic>
      </p:graphicFrame>
      <p:pic>
        <p:nvPicPr>
          <p:cNvPr id="5" name="Picture 4" descr="spaced learning retention curves">
            <a:extLst>
              <a:ext uri="{FF2B5EF4-FFF2-40B4-BE49-F238E27FC236}">
                <a16:creationId xmlns:a16="http://schemas.microsoft.com/office/drawing/2014/main" id="{000354EF-79F6-5A53-CFD8-0595973180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492" y="2162174"/>
            <a:ext cx="3933826" cy="2545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69742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021A7EF-1043-E540-FF01-D4AE4C19EF6D}"/>
              </a:ext>
            </a:extLst>
          </p:cNvPr>
          <p:cNvSpPr txBox="1"/>
          <p:nvPr/>
        </p:nvSpPr>
        <p:spPr>
          <a:xfrm>
            <a:off x="321573" y="293827"/>
            <a:ext cx="3155091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6000" b="1" dirty="0">
                <a:latin typeface="The Hand"/>
              </a:rPr>
              <a:t>Consent form:</a:t>
            </a:r>
            <a:endParaRPr lang="en-US" dirty="0"/>
          </a:p>
        </p:txBody>
      </p:sp>
      <p:pic>
        <p:nvPicPr>
          <p:cNvPr id="2" name="Picture 1" descr="A paper with writing on it&#10;&#10;Description automatically generated">
            <a:extLst>
              <a:ext uri="{FF2B5EF4-FFF2-40B4-BE49-F238E27FC236}">
                <a16:creationId xmlns:a16="http://schemas.microsoft.com/office/drawing/2014/main" id="{F1BC9BC8-4EAB-0BB4-072F-9B1A8F0C05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8050" y="109537"/>
            <a:ext cx="5295900" cy="663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7862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35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office theme</vt:lpstr>
      <vt:lpstr> How can AFL be used to aid learning and progression?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1898</cp:revision>
  <dcterms:created xsi:type="dcterms:W3CDTF">2024-11-06T14:46:44Z</dcterms:created>
  <dcterms:modified xsi:type="dcterms:W3CDTF">2025-01-16T23:46:12Z</dcterms:modified>
</cp:coreProperties>
</file>