
<file path=[Content_Types].xml><?xml version="1.0" encoding="utf-8"?>
<Types xmlns="http://schemas.openxmlformats.org/package/2006/content-types">
  <Default Extension="xml" ContentType="application/xml"/>
  <Default Extension="jpeg" ContentType="image/jpeg"/>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5" Type="http://schemas.openxmlformats.org/officeDocument/2006/relationships/custom-properties" Target="docProps/custom.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60" r:id="rId4"/>
  </p:sldMasterIdLst>
  <p:notesMasterIdLst>
    <p:notesMasterId r:id="rId17"/>
  </p:notesMasterIdLst>
  <p:sldIdLst>
    <p:sldId id="569" r:id="rId5"/>
    <p:sldId id="592" r:id="rId6"/>
    <p:sldId id="589" r:id="rId7"/>
    <p:sldId id="590" r:id="rId8"/>
    <p:sldId id="591" r:id="rId9"/>
    <p:sldId id="593" r:id="rId10"/>
    <p:sldId id="598" r:id="rId11"/>
    <p:sldId id="594" r:id="rId12"/>
    <p:sldId id="595" r:id="rId13"/>
    <p:sldId id="596" r:id="rId14"/>
    <p:sldId id="597" r:id="rId15"/>
    <p:sldId id="600" r:id="rId16"/>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C261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701"/>
  </p:normalViewPr>
  <p:slideViewPr>
    <p:cSldViewPr snapToGrid="0">
      <p:cViewPr>
        <p:scale>
          <a:sx n="1" d="2"/>
          <a:sy n="1" d="2"/>
        </p:scale>
        <p:origin x="2768" y="1040"/>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5.xml"/><Relationship Id="rId20" Type="http://schemas.openxmlformats.org/officeDocument/2006/relationships/theme" Target="theme/theme1.xml"/><Relationship Id="rId21" Type="http://schemas.openxmlformats.org/officeDocument/2006/relationships/tableStyles" Target="tableStyles.xml"/><Relationship Id="rId10" Type="http://schemas.openxmlformats.org/officeDocument/2006/relationships/slide" Target="slides/slide6.xml"/><Relationship Id="rId11" Type="http://schemas.openxmlformats.org/officeDocument/2006/relationships/slide" Target="slides/slide7.xml"/><Relationship Id="rId12" Type="http://schemas.openxmlformats.org/officeDocument/2006/relationships/slide" Target="slides/slide8.xml"/><Relationship Id="rId13" Type="http://schemas.openxmlformats.org/officeDocument/2006/relationships/slide" Target="slides/slide9.xml"/><Relationship Id="rId14" Type="http://schemas.openxmlformats.org/officeDocument/2006/relationships/slide" Target="slides/slide10.xml"/><Relationship Id="rId15" Type="http://schemas.openxmlformats.org/officeDocument/2006/relationships/slide" Target="slides/slide11.xml"/><Relationship Id="rId16" Type="http://schemas.openxmlformats.org/officeDocument/2006/relationships/slide" Target="slides/slide12.xml"/><Relationship Id="rId17" Type="http://schemas.openxmlformats.org/officeDocument/2006/relationships/notesMaster" Target="notesMasters/notesMaster1.xml"/><Relationship Id="rId18" Type="http://schemas.openxmlformats.org/officeDocument/2006/relationships/presProps" Target="presProps.xml"/><Relationship Id="rId19" Type="http://schemas.openxmlformats.org/officeDocument/2006/relationships/viewProps" Target="viewProps.xml"/><Relationship Id="rId1" Type="http://schemas.openxmlformats.org/officeDocument/2006/relationships/customXml" Target="../customXml/item1.xml"/><Relationship Id="rId2" Type="http://schemas.openxmlformats.org/officeDocument/2006/relationships/customXml" Target="../customXml/item2.xml"/><Relationship Id="rId3" Type="http://schemas.openxmlformats.org/officeDocument/2006/relationships/customXml" Target="../customXml/item3.xml"/><Relationship Id="rId4" Type="http://schemas.openxmlformats.org/officeDocument/2006/relationships/slideMaster" Target="slideMasters/slideMaster1.xml"/><Relationship Id="rId5" Type="http://schemas.openxmlformats.org/officeDocument/2006/relationships/slide" Target="slides/slide1.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cs typeface="+mn-cs"/>
              </a:defRPr>
            </a:lvl1pPr>
          </a:lstStyle>
          <a:p>
            <a:pPr>
              <a:defRPr/>
            </a:pPr>
            <a:fld id="{6DA6FBB7-2EAE-46A6-8DDB-644EDE1C9680}" type="datetimeFigureOut">
              <a:rPr lang="en-GB"/>
              <a:pPr>
                <a:defRPr/>
              </a:pPr>
              <a:t>05/09/2017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atin typeface="Calibri" panose="020F0502020204030204" pitchFamily="34" charset="0"/>
              </a:defRPr>
            </a:lvl1pPr>
          </a:lstStyle>
          <a:p>
            <a:fld id="{892C4177-905F-44EE-BA5B-B37B907EC125}" type="slidenum">
              <a:rPr lang="en-GB" altLang="en-US"/>
              <a:pPr/>
              <a:t>‹#›</a:t>
            </a:fld>
            <a:endParaRPr lang="en-GB" altLang="en-US"/>
          </a:p>
        </p:txBody>
      </p:sp>
    </p:spTree>
    <p:extLst>
      <p:ext uri="{BB962C8B-B14F-4D97-AF65-F5344CB8AC3E}">
        <p14:creationId xmlns:p14="http://schemas.microsoft.com/office/powerpoint/2010/main" val="1125371717"/>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40000" lnSpcReduction="20000"/>
          </a:bodyPr>
          <a:lstStyle/>
          <a:p>
            <a:pPr eaLnBrk="1" hangingPunct="1">
              <a:spcBef>
                <a:spcPct val="0"/>
              </a:spcBef>
            </a:pPr>
            <a:r>
              <a:rPr lang="en-GB" altLang="en-US"/>
              <a:t>1.	NAME  </a:t>
            </a:r>
          </a:p>
          <a:p>
            <a:pPr eaLnBrk="1" hangingPunct="1">
              <a:spcBef>
                <a:spcPct val="0"/>
              </a:spcBef>
            </a:pPr>
            <a:endParaRPr lang="en-GB" altLang="en-US"/>
          </a:p>
          <a:p>
            <a:pPr eaLnBrk="1" hangingPunct="1">
              <a:spcBef>
                <a:spcPct val="0"/>
              </a:spcBef>
            </a:pPr>
            <a:r>
              <a:rPr lang="en-GB" altLang="en-US"/>
              <a:t>Use your surname and the Christian name you go by. Do not use nicknames or  all your first names, it is not needed at this stage.</a:t>
            </a:r>
          </a:p>
          <a:p>
            <a:pPr eaLnBrk="1" hangingPunct="1">
              <a:spcBef>
                <a:spcPct val="0"/>
              </a:spcBef>
            </a:pPr>
            <a:endParaRPr lang="en-GB" altLang="en-US"/>
          </a:p>
          <a:p>
            <a:pPr eaLnBrk="1" hangingPunct="1">
              <a:spcBef>
                <a:spcPct val="0"/>
              </a:spcBef>
            </a:pPr>
            <a:r>
              <a:rPr lang="en-GB" altLang="en-US"/>
              <a:t>2.	ADDRESS</a:t>
            </a:r>
          </a:p>
          <a:p>
            <a:pPr eaLnBrk="1" hangingPunct="1">
              <a:spcBef>
                <a:spcPct val="0"/>
              </a:spcBef>
            </a:pPr>
            <a:endParaRPr lang="en-GB" altLang="en-US"/>
          </a:p>
          <a:p>
            <a:pPr eaLnBrk="1" hangingPunct="1">
              <a:spcBef>
                <a:spcPct val="0"/>
              </a:spcBef>
            </a:pPr>
            <a:r>
              <a:rPr lang="en-GB" altLang="en-US"/>
              <a:t>Always use the post code. Do not include the district of  your town or city in the address. The area you live could be viewed negatively by the employer as being either  too rough or too posh. This is of particular importance if  the area you live in is commonly known to fall into either category.</a:t>
            </a:r>
          </a:p>
          <a:p>
            <a:pPr eaLnBrk="1" hangingPunct="1">
              <a:spcBef>
                <a:spcPct val="0"/>
              </a:spcBef>
            </a:pPr>
            <a:endParaRPr lang="en-GB" altLang="en-US"/>
          </a:p>
          <a:p>
            <a:pPr eaLnBrk="1" hangingPunct="1">
              <a:spcBef>
                <a:spcPct val="0"/>
              </a:spcBef>
            </a:pPr>
            <a:r>
              <a:rPr lang="en-GB" altLang="en-US"/>
              <a:t>3.	TELEPHONE</a:t>
            </a:r>
          </a:p>
          <a:p>
            <a:pPr eaLnBrk="1" hangingPunct="1">
              <a:spcBef>
                <a:spcPct val="0"/>
              </a:spcBef>
            </a:pPr>
            <a:endParaRPr lang="en-GB" altLang="en-US"/>
          </a:p>
          <a:p>
            <a:pPr eaLnBrk="1" hangingPunct="1">
              <a:spcBef>
                <a:spcPct val="0"/>
              </a:spcBef>
            </a:pPr>
            <a:r>
              <a:rPr lang="en-GB" altLang="en-US"/>
              <a:t>A telephone is essential to your job search or career change. Always give a telephone number on which you can be contacted. Even if you do not have one, ask a neighbour or a relative if they will take messages on your behalf.  Frequently, employers telephone candidates to clarify a few points on the CV and invite them to an interview. The telephone call itself can be used by them as a preliminary interviewing tool. The telephone is instant and cheap to use, therefore is being used increasingly to select, and then invite candidate to interviews</a:t>
            </a:r>
          </a:p>
          <a:p>
            <a:pPr eaLnBrk="1" hangingPunct="1">
              <a:spcBef>
                <a:spcPct val="0"/>
              </a:spcBef>
            </a:pPr>
            <a:endParaRPr lang="en-GB" altLang="en-US"/>
          </a:p>
          <a:p>
            <a:pPr eaLnBrk="1" hangingPunct="1">
              <a:spcBef>
                <a:spcPct val="0"/>
              </a:spcBef>
            </a:pPr>
            <a:r>
              <a:rPr lang="en-GB" altLang="en-US"/>
              <a:t>4.	DATE OF BIRTH</a:t>
            </a:r>
          </a:p>
          <a:p>
            <a:pPr eaLnBrk="1" hangingPunct="1">
              <a:spcBef>
                <a:spcPct val="0"/>
              </a:spcBef>
            </a:pPr>
            <a:endParaRPr lang="en-GB" altLang="en-US"/>
          </a:p>
          <a:p>
            <a:pPr eaLnBrk="1" hangingPunct="1">
              <a:spcBef>
                <a:spcPct val="0"/>
              </a:spcBef>
            </a:pPr>
            <a:r>
              <a:rPr lang="en-GB" altLang="en-US"/>
              <a:t>Never put your age in a CV. That changes: your date of birth never does. It is not essential to include your date of birth in a CV, its a matter for you to decide. If you feel it may be a disadvantage to include it, then leave it out.</a:t>
            </a:r>
          </a:p>
          <a:p>
            <a:pPr eaLnBrk="1" hangingPunct="1">
              <a:spcBef>
                <a:spcPct val="0"/>
              </a:spcBef>
            </a:pPr>
            <a:endParaRPr lang="en-GB" altLang="en-US"/>
          </a:p>
          <a:p>
            <a:pPr eaLnBrk="1" hangingPunct="1">
              <a:spcBef>
                <a:spcPct val="0"/>
              </a:spcBef>
            </a:pPr>
            <a:r>
              <a:rPr lang="en-GB" altLang="en-US"/>
              <a:t>5.  MARITAL STATUS</a:t>
            </a:r>
          </a:p>
          <a:p>
            <a:pPr eaLnBrk="1" hangingPunct="1">
              <a:spcBef>
                <a:spcPct val="0"/>
              </a:spcBef>
            </a:pPr>
            <a:endParaRPr lang="en-GB" altLang="en-US"/>
          </a:p>
          <a:p>
            <a:pPr eaLnBrk="1" hangingPunct="1">
              <a:spcBef>
                <a:spcPct val="0"/>
              </a:spcBef>
            </a:pPr>
            <a:r>
              <a:rPr lang="en-GB" altLang="en-US"/>
              <a:t>This is optional. You should however  include it on your CV. Your marital status should be either, married or single, never divorced or separated as these could be viewed as negatives on your initial sales document. It is not essential to mention children in your CV  unless you think it will be interpreted by the reader as being a positive benefit.</a:t>
            </a:r>
          </a:p>
          <a:p>
            <a:pPr eaLnBrk="1" hangingPunct="1">
              <a:spcBef>
                <a:spcPct val="0"/>
              </a:spcBef>
            </a:pPr>
            <a:endParaRPr lang="en-GB" altLang="en-US"/>
          </a:p>
          <a:p>
            <a:pPr eaLnBrk="1" hangingPunct="1">
              <a:spcBef>
                <a:spcPct val="0"/>
              </a:spcBef>
            </a:pPr>
            <a:r>
              <a:rPr lang="en-GB" altLang="en-US"/>
              <a:t>6.	HEALTH.	</a:t>
            </a:r>
          </a:p>
          <a:p>
            <a:pPr eaLnBrk="1" hangingPunct="1">
              <a:spcBef>
                <a:spcPct val="0"/>
              </a:spcBef>
            </a:pPr>
            <a:endParaRPr lang="en-GB" altLang="en-US"/>
          </a:p>
          <a:p>
            <a:pPr eaLnBrk="1" hangingPunct="1">
              <a:spcBef>
                <a:spcPct val="0"/>
              </a:spcBef>
            </a:pPr>
            <a:r>
              <a:rPr lang="en-GB" altLang="en-US"/>
              <a:t>This is optional. But if you do include it, your health must always be quoted as excellent.</a:t>
            </a:r>
          </a:p>
          <a:p>
            <a:pPr eaLnBrk="1" hangingPunct="1">
              <a:spcBef>
                <a:spcPct val="0"/>
              </a:spcBef>
            </a:pPr>
            <a:endParaRPr lang="en-GB" altLang="en-US"/>
          </a:p>
          <a:p>
            <a:pPr eaLnBrk="1" hangingPunct="1">
              <a:spcBef>
                <a:spcPct val="0"/>
              </a:spcBef>
            </a:pPr>
            <a:r>
              <a:rPr lang="en-GB" altLang="en-US"/>
              <a:t>7.  QUALIFICATIONS &amp; TRAINING</a:t>
            </a:r>
          </a:p>
          <a:p>
            <a:pPr eaLnBrk="1" hangingPunct="1">
              <a:spcBef>
                <a:spcPct val="0"/>
              </a:spcBef>
            </a:pPr>
            <a:endParaRPr lang="en-GB" altLang="en-US"/>
          </a:p>
          <a:p>
            <a:pPr eaLnBrk="1" hangingPunct="1">
              <a:spcBef>
                <a:spcPct val="0"/>
              </a:spcBef>
            </a:pPr>
            <a:r>
              <a:rPr lang="en-GB" altLang="en-US"/>
              <a:t>Include only your qualifications that are relevant and appropriate to the job you are applying  for. There is no such thing as being over qualified. You are only over qualified if you tell them. Do not frighten them off. Conversely, if you have no qualifications or training, it is acceptable to put " educated to secondary standard ".</a:t>
            </a:r>
          </a:p>
          <a:p>
            <a:pPr eaLnBrk="1" hangingPunct="1">
              <a:spcBef>
                <a:spcPct val="0"/>
              </a:spcBef>
            </a:pPr>
            <a:r>
              <a:rPr lang="en-GB" altLang="en-US"/>
              <a:t> </a:t>
            </a:r>
          </a:p>
          <a:p>
            <a:pPr eaLnBrk="1" hangingPunct="1">
              <a:spcBef>
                <a:spcPct val="0"/>
              </a:spcBef>
            </a:pPr>
            <a:r>
              <a:rPr lang="en-GB" altLang="en-US"/>
              <a:t>8.	WORK EXPERIENCE</a:t>
            </a:r>
          </a:p>
          <a:p>
            <a:pPr eaLnBrk="1" hangingPunct="1">
              <a:spcBef>
                <a:spcPct val="0"/>
              </a:spcBef>
            </a:pPr>
            <a:endParaRPr lang="en-GB" altLang="en-US"/>
          </a:p>
          <a:p>
            <a:pPr eaLnBrk="1" hangingPunct="1">
              <a:spcBef>
                <a:spcPct val="0"/>
              </a:spcBef>
            </a:pPr>
            <a:r>
              <a:rPr lang="en-GB" altLang="en-US"/>
              <a:t>This is arguably the most important part of any C.V and is of most interest to the reader. Take five lines maximum, per job to tell the reader the name of the organisation you worked for, the town where you worked, the dates you worked there, your job title and most importantly the specialist achievements or appropriate experience you gained in that particular position. Each job should follow in chronological order, listing the last job first. Always put greater emphasis on the achievements and experience or skills that you gained, whilst doing the job, which  appears, to be most relevant to the position you are now applying  for. Voluntary work experience is equally valuable and should always be included. A prospective employer  reads this section closely to see if your skills and experience can fill his needs. They will only call you to interview if they think  you can. Continuity of work experience is essential: all large breaks in employment should be explained, either by voluntary work or re -training.</a:t>
            </a:r>
          </a:p>
          <a:p>
            <a:pPr eaLnBrk="1" hangingPunct="1">
              <a:spcBef>
                <a:spcPct val="0"/>
              </a:spcBef>
            </a:pPr>
            <a:endParaRPr lang="en-GB" altLang="en-US"/>
          </a:p>
          <a:p>
            <a:pPr eaLnBrk="1" hangingPunct="1">
              <a:spcBef>
                <a:spcPct val="0"/>
              </a:spcBef>
            </a:pPr>
            <a:endParaRPr lang="en-GB" altLang="en-US"/>
          </a:p>
          <a:p>
            <a:pPr eaLnBrk="1" hangingPunct="1">
              <a:spcBef>
                <a:spcPct val="0"/>
              </a:spcBef>
            </a:pPr>
            <a:r>
              <a:rPr lang="en-GB" altLang="en-US"/>
              <a:t>9. HOBBIES &amp; INTERESTS </a:t>
            </a:r>
          </a:p>
          <a:p>
            <a:pPr eaLnBrk="1" hangingPunct="1">
              <a:spcBef>
                <a:spcPct val="0"/>
              </a:spcBef>
            </a:pPr>
            <a:endParaRPr lang="en-GB" altLang="en-US"/>
          </a:p>
          <a:p>
            <a:pPr eaLnBrk="1" hangingPunct="1">
              <a:spcBef>
                <a:spcPct val="0"/>
              </a:spcBef>
            </a:pPr>
            <a:r>
              <a:rPr lang="en-GB" altLang="en-US"/>
              <a:t>Many people pay little attention  to what they list under this heading. Hobbies and interests can often give a general indication, as to the type of person you are and can be used as such by a prospective employer. If you were to list as your hobbies activities such as reading,  fishing &amp; chess it might be interpreted  that you enjoy your own company and that you are a loner, and as such may not work well in a team or in an open plan office. Conversely if your listed hobbies are  football, youth club and meeting people, these may suggest that you like being with people, that you like working in groups as part of a team. Try to always ensure that you put forward a balanced picture of your hobbies and interests.</a:t>
            </a:r>
          </a:p>
          <a:p>
            <a:pPr eaLnBrk="1" hangingPunct="1">
              <a:spcBef>
                <a:spcPct val="0"/>
              </a:spcBef>
            </a:pPr>
            <a:endParaRPr lang="en-GB" altLang="en-US"/>
          </a:p>
          <a:p>
            <a:pPr eaLnBrk="1" hangingPunct="1">
              <a:spcBef>
                <a:spcPct val="0"/>
              </a:spcBef>
            </a:pPr>
            <a:endParaRPr lang="en-GB" altLang="en-US"/>
          </a:p>
          <a:p>
            <a:pPr eaLnBrk="1" hangingPunct="1">
              <a:spcBef>
                <a:spcPct val="0"/>
              </a:spcBef>
            </a:pPr>
            <a:r>
              <a:rPr lang="en-GB" altLang="en-US"/>
              <a:t>10. REFERENCES</a:t>
            </a:r>
          </a:p>
          <a:p>
            <a:pPr eaLnBrk="1" hangingPunct="1">
              <a:spcBef>
                <a:spcPct val="0"/>
              </a:spcBef>
            </a:pPr>
            <a:endParaRPr lang="en-GB" altLang="en-US"/>
          </a:p>
          <a:p>
            <a:pPr eaLnBrk="1" hangingPunct="1">
              <a:spcBef>
                <a:spcPct val="0"/>
              </a:spcBef>
            </a:pPr>
            <a:r>
              <a:rPr lang="en-GB" altLang="en-US"/>
              <a:t>Available on request is the most appropriate answer. Names can be supplied at the interview if needed. Never include written references with your C.V. unless they are specifically asked for. They can be used to better effect at the interview to emphasise a particular point or statement that you make. Always ensure that you have checked with the person that you name as your referee that  : </a:t>
            </a:r>
          </a:p>
          <a:p>
            <a:pPr eaLnBrk="1" hangingPunct="1">
              <a:spcBef>
                <a:spcPct val="0"/>
              </a:spcBef>
            </a:pPr>
            <a:endParaRPr lang="en-GB" altLang="en-US"/>
          </a:p>
          <a:p>
            <a:pPr eaLnBrk="1" hangingPunct="1">
              <a:spcBef>
                <a:spcPct val="0"/>
              </a:spcBef>
            </a:pPr>
            <a:r>
              <a:rPr lang="en-GB" altLang="en-US"/>
              <a:t>		a.	They will give you a suitable reference.</a:t>
            </a:r>
          </a:p>
          <a:p>
            <a:pPr eaLnBrk="1" hangingPunct="1">
              <a:spcBef>
                <a:spcPct val="0"/>
              </a:spcBef>
            </a:pPr>
            <a:endParaRPr lang="en-GB" altLang="en-US"/>
          </a:p>
          <a:p>
            <a:pPr eaLnBrk="1" hangingPunct="1">
              <a:spcBef>
                <a:spcPct val="0"/>
              </a:spcBef>
            </a:pPr>
            <a:r>
              <a:rPr lang="en-GB" altLang="en-US"/>
              <a:t>		b.	That the details of how they can be contacted are correct.</a:t>
            </a:r>
          </a:p>
          <a:p>
            <a:pPr eaLnBrk="1" hangingPunct="1">
              <a:spcBef>
                <a:spcPct val="0"/>
              </a:spcBef>
            </a:pPr>
            <a:endParaRPr lang="en-GB" altLang="en-US"/>
          </a:p>
          <a:p>
            <a:pPr eaLnBrk="1" hangingPunct="1">
              <a:spcBef>
                <a:spcPct val="0"/>
              </a:spcBef>
            </a:pPr>
            <a:r>
              <a:rPr lang="en-GB" altLang="en-US"/>
              <a:t>References can be very useful if introduced at the right time, which unless requested should be at the interview.</a:t>
            </a:r>
          </a:p>
          <a:p>
            <a:pPr eaLnBrk="1" hangingPunct="1">
              <a:spcBef>
                <a:spcPct val="0"/>
              </a:spcBef>
            </a:pPr>
            <a:endParaRPr lang="en-GB" altLang="en-US"/>
          </a:p>
          <a:p>
            <a:pPr eaLnBrk="1" hangingPunct="1">
              <a:spcBef>
                <a:spcPct val="0"/>
              </a:spcBef>
            </a:pPr>
            <a:endParaRPr lang="en-GB" altLang="en-US"/>
          </a:p>
        </p:txBody>
      </p:sp>
      <p:sp>
        <p:nvSpPr>
          <p:cNvPr id="16388"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6CF05299-B0B5-4288-A9A2-BA323BF37120}" type="slidenum">
              <a:rPr lang="en-GB" altLang="en-US">
                <a:latin typeface="Calibri" panose="020F0502020204030204" pitchFamily="34" charset="0"/>
              </a:rPr>
              <a:pPr eaLnBrk="1" hangingPunct="1"/>
              <a:t>1</a:t>
            </a:fld>
            <a:endParaRPr lang="en-GB" altLang="en-US">
              <a:latin typeface="Calibri" panose="020F0502020204030204" pitchFamily="34" charset="0"/>
            </a:endParaRPr>
          </a:p>
        </p:txBody>
      </p:sp>
    </p:spTree>
    <p:extLst>
      <p:ext uri="{BB962C8B-B14F-4D97-AF65-F5344CB8AC3E}">
        <p14:creationId xmlns:p14="http://schemas.microsoft.com/office/powerpoint/2010/main" val="12339684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pPr>
              <a:defRPr/>
            </a:pPr>
            <a:fld id="{8A6BF7E2-64DF-48AF-9EE9-AA830EE52D9D}" type="datetime1">
              <a:rPr lang="en-GB" smtClean="0"/>
              <a:pPr>
                <a:defRPr/>
              </a:pPr>
              <a:t>05/09/2017</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pPr>
              <a:defRPr/>
            </a:pPr>
            <a:endParaRPr lang="en-GB"/>
          </a:p>
        </p:txBody>
      </p:sp>
      <p:sp>
        <p:nvSpPr>
          <p:cNvPr id="6" name="Slide Number Placeholder 5"/>
          <p:cNvSpPr>
            <a:spLocks noGrp="1"/>
          </p:cNvSpPr>
          <p:nvPr>
            <p:ph type="sldNum" sz="quarter" idx="12"/>
          </p:nvPr>
        </p:nvSpPr>
        <p:spPr/>
        <p:txBody>
          <a:bodyPr/>
          <a:lstStyle/>
          <a:p>
            <a:fld id="{458F8D1B-1119-46F8-9268-C2AEB6159036}" type="slidenum">
              <a:rPr lang="en-GB" altLang="en-US" smtClean="0"/>
              <a:pPr/>
              <a:t>‹#›</a:t>
            </a:fld>
            <a:endParaRPr lang="en-GB" altLang="en-US"/>
          </a:p>
        </p:txBody>
      </p:sp>
    </p:spTree>
    <p:extLst>
      <p:ext uri="{BB962C8B-B14F-4D97-AF65-F5344CB8AC3E}">
        <p14:creationId xmlns:p14="http://schemas.microsoft.com/office/powerpoint/2010/main" val="734970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pPr>
              <a:defRPr/>
            </a:pPr>
            <a:fld id="{D95DDDDD-3205-4FD9-9C3A-F73607795CAE}" type="datetime1">
              <a:rPr lang="en-GB" smtClean="0"/>
              <a:pPr>
                <a:defRPr/>
              </a:pPr>
              <a:t>05/09/2017</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pPr>
              <a:defRPr/>
            </a:pPr>
            <a:endParaRPr lang="en-GB"/>
          </a:p>
        </p:txBody>
      </p:sp>
      <p:sp>
        <p:nvSpPr>
          <p:cNvPr id="6" name="Slide Number Placeholder 5"/>
          <p:cNvSpPr>
            <a:spLocks noGrp="1"/>
          </p:cNvSpPr>
          <p:nvPr>
            <p:ph type="sldNum" sz="quarter" idx="12"/>
          </p:nvPr>
        </p:nvSpPr>
        <p:spPr/>
        <p:txBody>
          <a:bodyPr/>
          <a:lstStyle/>
          <a:p>
            <a:fld id="{5B5BC5CE-6B68-4377-B80B-26EAD6D4C913}" type="slidenum">
              <a:rPr lang="en-GB" altLang="en-US" smtClean="0"/>
              <a:pPr/>
              <a:t>‹#›</a:t>
            </a:fld>
            <a:endParaRPr lang="en-GB" altLang="en-US"/>
          </a:p>
        </p:txBody>
      </p:sp>
    </p:spTree>
    <p:extLst>
      <p:ext uri="{BB962C8B-B14F-4D97-AF65-F5344CB8AC3E}">
        <p14:creationId xmlns:p14="http://schemas.microsoft.com/office/powerpoint/2010/main" val="4610828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pPr>
              <a:defRPr/>
            </a:pPr>
            <a:fld id="{11F24111-4966-40E0-8319-AFAAA9360409}" type="datetime1">
              <a:rPr lang="en-GB" smtClean="0"/>
              <a:pPr>
                <a:defRPr/>
              </a:pPr>
              <a:t>05/09/2017</a:t>
            </a:fld>
            <a:endParaRPr lang="en-GB"/>
          </a:p>
        </p:txBody>
      </p:sp>
      <p:sp>
        <p:nvSpPr>
          <p:cNvPr id="6" name="Slide Number Placeholder 5"/>
          <p:cNvSpPr>
            <a:spLocks noGrp="1"/>
          </p:cNvSpPr>
          <p:nvPr>
            <p:ph type="sldNum" sz="quarter" idx="12"/>
          </p:nvPr>
        </p:nvSpPr>
        <p:spPr/>
        <p:txBody>
          <a:bodyPr/>
          <a:lstStyle/>
          <a:p>
            <a:fld id="{0621943B-63B3-495C-91FA-7C1A80698586}" type="slidenum">
              <a:rPr lang="en-GB" altLang="en-US" smtClean="0"/>
              <a:pPr/>
              <a:t>‹#›</a:t>
            </a:fld>
            <a:endParaRPr lang="en-GB" altLang="en-US"/>
          </a:p>
        </p:txBody>
      </p:sp>
    </p:spTree>
    <p:extLst>
      <p:ext uri="{BB962C8B-B14F-4D97-AF65-F5344CB8AC3E}">
        <p14:creationId xmlns:p14="http://schemas.microsoft.com/office/powerpoint/2010/main" val="12979069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pPr>
              <a:defRPr/>
            </a:pPr>
            <a:fld id="{EA686808-B211-4869-9BA3-99B3BFD4F88C}" type="datetime1">
              <a:rPr lang="en-GB" smtClean="0"/>
              <a:pPr>
                <a:defRPr/>
              </a:pPr>
              <a:t>05/09/2017</a:t>
            </a:fld>
            <a:endParaRPr lang="en-GB"/>
          </a:p>
        </p:txBody>
      </p:sp>
      <p:sp>
        <p:nvSpPr>
          <p:cNvPr id="7" name="Slide Number Placeholder 6"/>
          <p:cNvSpPr>
            <a:spLocks noGrp="1"/>
          </p:cNvSpPr>
          <p:nvPr>
            <p:ph type="sldNum" sz="quarter" idx="12"/>
          </p:nvPr>
        </p:nvSpPr>
        <p:spPr/>
        <p:txBody>
          <a:bodyPr/>
          <a:lstStyle/>
          <a:p>
            <a:fld id="{9E7347EA-D3D8-4108-AD1C-8515E5223E49}" type="slidenum">
              <a:rPr lang="en-GB" altLang="en-US" smtClean="0"/>
              <a:pPr/>
              <a:t>‹#›</a:t>
            </a:fld>
            <a:endParaRPr lang="en-GB" altLang="en-US"/>
          </a:p>
        </p:txBody>
      </p:sp>
    </p:spTree>
    <p:extLst>
      <p:ext uri="{BB962C8B-B14F-4D97-AF65-F5344CB8AC3E}">
        <p14:creationId xmlns:p14="http://schemas.microsoft.com/office/powerpoint/2010/main" val="19305884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pPr>
              <a:defRPr/>
            </a:pPr>
            <a:fld id="{CF1041DC-F04B-40C8-ACE6-D08BBAE5EFB6}" type="datetime1">
              <a:rPr lang="en-GB" smtClean="0"/>
              <a:pPr>
                <a:defRPr/>
              </a:pPr>
              <a:t>05/09/2017</a:t>
            </a:fld>
            <a:endParaRPr lang="en-GB"/>
          </a:p>
        </p:txBody>
      </p:sp>
      <p:sp>
        <p:nvSpPr>
          <p:cNvPr id="9" name="Slide Number Placeholder 8"/>
          <p:cNvSpPr>
            <a:spLocks noGrp="1"/>
          </p:cNvSpPr>
          <p:nvPr>
            <p:ph type="sldNum" sz="quarter" idx="12"/>
          </p:nvPr>
        </p:nvSpPr>
        <p:spPr/>
        <p:txBody>
          <a:bodyPr/>
          <a:lstStyle/>
          <a:p>
            <a:fld id="{8F48C331-86E1-4442-985B-12D1DD8BBAA3}" type="slidenum">
              <a:rPr lang="en-GB" altLang="en-US" smtClean="0"/>
              <a:pPr/>
              <a:t>‹#›</a:t>
            </a:fld>
            <a:endParaRPr lang="en-GB" altLang="en-US"/>
          </a:p>
        </p:txBody>
      </p:sp>
    </p:spTree>
    <p:extLst>
      <p:ext uri="{BB962C8B-B14F-4D97-AF65-F5344CB8AC3E}">
        <p14:creationId xmlns:p14="http://schemas.microsoft.com/office/powerpoint/2010/main" val="10691860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pPr>
              <a:defRPr/>
            </a:pPr>
            <a:fld id="{B3641C78-9E68-481A-A8AA-971E7657C8EC}" type="datetime1">
              <a:rPr lang="en-GB" smtClean="0"/>
              <a:pPr>
                <a:defRPr/>
              </a:pPr>
              <a:t>05/09/2017</a:t>
            </a:fld>
            <a:endParaRPr lang="en-GB"/>
          </a:p>
        </p:txBody>
      </p:sp>
      <p:sp>
        <p:nvSpPr>
          <p:cNvPr id="5" name="Slide Number Placeholder 4"/>
          <p:cNvSpPr>
            <a:spLocks noGrp="1"/>
          </p:cNvSpPr>
          <p:nvPr>
            <p:ph type="sldNum" sz="quarter" idx="12"/>
          </p:nvPr>
        </p:nvSpPr>
        <p:spPr/>
        <p:txBody>
          <a:bodyPr/>
          <a:lstStyle/>
          <a:p>
            <a:fld id="{5B7BDEF4-356B-4475-85BA-41FDCFB4D666}" type="slidenum">
              <a:rPr lang="en-GB" altLang="en-US" smtClean="0"/>
              <a:pPr/>
              <a:t>‹#›</a:t>
            </a:fld>
            <a:endParaRPr lang="en-GB" altLang="en-US"/>
          </a:p>
        </p:txBody>
      </p:sp>
    </p:spTree>
    <p:extLst>
      <p:ext uri="{BB962C8B-B14F-4D97-AF65-F5344CB8AC3E}">
        <p14:creationId xmlns:p14="http://schemas.microsoft.com/office/powerpoint/2010/main" val="18139485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64F811E6-F708-451C-AA9C-70B8079DA004}" type="datetime1">
              <a:rPr lang="en-GB" smtClean="0"/>
              <a:pPr>
                <a:defRPr/>
              </a:pPr>
              <a:t>05/09/2017</a:t>
            </a:fld>
            <a:endParaRPr lang="en-GB"/>
          </a:p>
        </p:txBody>
      </p:sp>
      <p:sp>
        <p:nvSpPr>
          <p:cNvPr id="4" name="Slide Number Placeholder 3"/>
          <p:cNvSpPr>
            <a:spLocks noGrp="1"/>
          </p:cNvSpPr>
          <p:nvPr>
            <p:ph type="sldNum" sz="quarter" idx="12"/>
          </p:nvPr>
        </p:nvSpPr>
        <p:spPr/>
        <p:txBody>
          <a:bodyPr/>
          <a:lstStyle/>
          <a:p>
            <a:fld id="{6C49888F-8EE1-4495-BD81-FF59E8A601DD}" type="slidenum">
              <a:rPr lang="en-GB" altLang="en-US" smtClean="0"/>
              <a:pPr/>
              <a:t>‹#›</a:t>
            </a:fld>
            <a:endParaRPr lang="en-GB" altLang="en-US"/>
          </a:p>
        </p:txBody>
      </p:sp>
    </p:spTree>
    <p:extLst>
      <p:ext uri="{BB962C8B-B14F-4D97-AF65-F5344CB8AC3E}">
        <p14:creationId xmlns:p14="http://schemas.microsoft.com/office/powerpoint/2010/main" val="13557295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fld id="{FE47817A-187C-4039-99FD-A6238957BE64}" type="datetime1">
              <a:rPr lang="en-GB" smtClean="0"/>
              <a:pPr>
                <a:defRPr/>
              </a:pPr>
              <a:t>05/09/2017</a:t>
            </a:fld>
            <a:endParaRPr lang="en-GB"/>
          </a:p>
        </p:txBody>
      </p:sp>
      <p:sp>
        <p:nvSpPr>
          <p:cNvPr id="7" name="Slide Number Placeholder 6"/>
          <p:cNvSpPr>
            <a:spLocks noGrp="1"/>
          </p:cNvSpPr>
          <p:nvPr>
            <p:ph type="sldNum" sz="quarter" idx="12"/>
          </p:nvPr>
        </p:nvSpPr>
        <p:spPr/>
        <p:txBody>
          <a:bodyPr/>
          <a:lstStyle/>
          <a:p>
            <a:fld id="{9812D8AB-B251-495D-A1D0-1F880AEAC888}" type="slidenum">
              <a:rPr lang="en-GB" altLang="en-US" smtClean="0"/>
              <a:pPr/>
              <a:t>‹#›</a:t>
            </a:fld>
            <a:endParaRPr lang="en-GB" altLang="en-US"/>
          </a:p>
        </p:txBody>
      </p:sp>
    </p:spTree>
    <p:extLst>
      <p:ext uri="{BB962C8B-B14F-4D97-AF65-F5344CB8AC3E}">
        <p14:creationId xmlns:p14="http://schemas.microsoft.com/office/powerpoint/2010/main" val="9452874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Drag picture to placeholder or click icon to add</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fld id="{3B86B7B7-D331-4A7C-B7DF-ABEFCFCBAC11}" type="datetime1">
              <a:rPr lang="en-GB" smtClean="0"/>
              <a:pPr>
                <a:defRPr/>
              </a:pPr>
              <a:t>05/09/2017</a:t>
            </a:fld>
            <a:endParaRPr lang="en-GB"/>
          </a:p>
        </p:txBody>
      </p:sp>
      <p:sp>
        <p:nvSpPr>
          <p:cNvPr id="7" name="Slide Number Placeholder 6"/>
          <p:cNvSpPr>
            <a:spLocks noGrp="1"/>
          </p:cNvSpPr>
          <p:nvPr>
            <p:ph type="sldNum" sz="quarter" idx="12"/>
          </p:nvPr>
        </p:nvSpPr>
        <p:spPr/>
        <p:txBody>
          <a:bodyPr/>
          <a:lstStyle/>
          <a:p>
            <a:fld id="{478AC0B9-04CA-4137-B04E-28E04C1AFB2B}" type="slidenum">
              <a:rPr lang="en-GB" altLang="en-US" smtClean="0"/>
              <a:pPr/>
              <a:t>‹#›</a:t>
            </a:fld>
            <a:endParaRPr lang="en-GB" altLang="en-US"/>
          </a:p>
        </p:txBody>
      </p:sp>
    </p:spTree>
    <p:extLst>
      <p:ext uri="{BB962C8B-B14F-4D97-AF65-F5344CB8AC3E}">
        <p14:creationId xmlns:p14="http://schemas.microsoft.com/office/powerpoint/2010/main" val="3626222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pPr>
              <a:defRPr/>
            </a:pPr>
            <a:fld id="{033F4829-F22B-4587-9F20-4F3D634AF264}" type="datetime1">
              <a:rPr lang="en-GB" smtClean="0"/>
              <a:pPr>
                <a:defRPr/>
              </a:pPr>
              <a:t>05/09/2017</a:t>
            </a:fld>
            <a:endParaRPr lang="en-GB"/>
          </a:p>
        </p:txBody>
      </p:sp>
      <p:sp>
        <p:nvSpPr>
          <p:cNvPr id="6" name="Slide Number Placeholder 5"/>
          <p:cNvSpPr>
            <a:spLocks noGrp="1"/>
          </p:cNvSpPr>
          <p:nvPr>
            <p:ph type="sldNum" sz="quarter" idx="12"/>
          </p:nvPr>
        </p:nvSpPr>
        <p:spPr/>
        <p:txBody>
          <a:bodyPr/>
          <a:lstStyle/>
          <a:p>
            <a:fld id="{B904B0FE-902F-44DB-BDDA-678006783E27}" type="slidenum">
              <a:rPr lang="en-GB" altLang="en-US" smtClean="0"/>
              <a:pPr/>
              <a:t>‹#›</a:t>
            </a:fld>
            <a:endParaRPr lang="en-GB" altLang="en-US"/>
          </a:p>
        </p:txBody>
      </p:sp>
    </p:spTree>
    <p:extLst>
      <p:ext uri="{BB962C8B-B14F-4D97-AF65-F5344CB8AC3E}">
        <p14:creationId xmlns:p14="http://schemas.microsoft.com/office/powerpoint/2010/main" val="333974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pPr>
              <a:defRPr/>
            </a:pPr>
            <a:fld id="{D8DD43E1-E276-4C99-A6C3-AA57BF5C99E6}" type="datetime1">
              <a:rPr lang="en-GB" smtClean="0"/>
              <a:pPr>
                <a:defRPr/>
              </a:pPr>
              <a:t>05/09/2017</a:t>
            </a:fld>
            <a:endParaRPr lang="en-GB"/>
          </a:p>
        </p:txBody>
      </p:sp>
      <p:sp>
        <p:nvSpPr>
          <p:cNvPr id="6" name="Slide Number Placeholder 5"/>
          <p:cNvSpPr>
            <a:spLocks noGrp="1"/>
          </p:cNvSpPr>
          <p:nvPr>
            <p:ph type="sldNum" sz="quarter" idx="12"/>
          </p:nvPr>
        </p:nvSpPr>
        <p:spPr/>
        <p:txBody>
          <a:bodyPr/>
          <a:lstStyle/>
          <a:p>
            <a:fld id="{0E822FB0-E154-4F71-9879-9D73ECDC8DF8}" type="slidenum">
              <a:rPr lang="en-GB" altLang="en-US" smtClean="0"/>
              <a:pPr/>
              <a:t>‹#›</a:t>
            </a:fld>
            <a:endParaRPr lang="en-GB" altLang="en-US"/>
          </a:p>
        </p:txBody>
      </p:sp>
    </p:spTree>
    <p:extLst>
      <p:ext uri="{BB962C8B-B14F-4D97-AF65-F5344CB8AC3E}">
        <p14:creationId xmlns:p14="http://schemas.microsoft.com/office/powerpoint/2010/main" val="818449791"/>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1.jp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pPr>
              <a:defRPr/>
            </a:pPr>
            <a:fld id="{07E9D789-42A0-49FC-BD26-CE8957CC7C25}" type="datetime1">
              <a:rPr lang="en-GB" smtClean="0"/>
              <a:pPr>
                <a:defRPr/>
              </a:pPr>
              <a:t>05/09/2017</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68DA2ED9-58A7-42E4-9056-AAC45A5BF137}" type="slidenum">
              <a:rPr lang="en-GB" altLang="en-US" smtClean="0"/>
              <a:pPr/>
              <a:t>‹#›</a:t>
            </a:fld>
            <a:endParaRPr lang="en-GB" altLang="en-US"/>
          </a:p>
        </p:txBody>
      </p:sp>
    </p:spTree>
    <p:extLst>
      <p:ext uri="{BB962C8B-B14F-4D97-AF65-F5344CB8AC3E}">
        <p14:creationId xmlns:p14="http://schemas.microsoft.com/office/powerpoint/2010/main" val="155155396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4" Type="http://schemas.openxmlformats.org/officeDocument/2006/relationships/image" Target="../media/image4.jpeg"/><Relationship Id="rId1" Type="http://schemas.openxmlformats.org/officeDocument/2006/relationships/slideLayout" Target="../slideLayouts/slideLayout4.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sz="3600" b="1">
                <a:effectLst>
                  <a:outerShdw blurRad="38100" dist="38100" dir="2700000" algn="tl">
                    <a:srgbClr val="000000">
                      <a:alpha val="43137"/>
                    </a:srgbClr>
                  </a:outerShdw>
                </a:effectLst>
                <a:latin typeface="Arial" panose="020B0604020202020204" pitchFamily="34" charset="0"/>
                <a:cs typeface="Arial" panose="020B0604020202020204" pitchFamily="34" charset="0"/>
              </a:rPr>
              <a:t>Reflection</a:t>
            </a:r>
          </a:p>
        </p:txBody>
      </p:sp>
      <p:pic>
        <p:nvPicPr>
          <p:cNvPr id="2051"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62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5"/>
          <p:cNvSpPr>
            <a:spLocks noChangeArrowheads="1"/>
          </p:cNvSpPr>
          <p:nvPr/>
        </p:nvSpPr>
        <p:spPr bwMode="auto">
          <a:xfrm>
            <a:off x="684213" y="1557338"/>
            <a:ext cx="8280400" cy="4143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buFont typeface="Arial" panose="020B0604020202020204" pitchFamily="34" charset="0"/>
              <a:buNone/>
            </a:pPr>
            <a:endParaRPr lang="en-GB" altLang="en-US" sz="2800">
              <a:latin typeface="Arial" panose="020B0604020202020204" pitchFamily="34" charset="0"/>
            </a:endParaRPr>
          </a:p>
          <a:p>
            <a:pPr>
              <a:buFont typeface="Arial" panose="020B0604020202020204" pitchFamily="34" charset="0"/>
              <a:buNone/>
            </a:pPr>
            <a:endParaRPr lang="en-GB" altLang="en-US" sz="2800">
              <a:latin typeface="Arial" panose="020B0604020202020204" pitchFamily="34" charset="0"/>
            </a:endParaRPr>
          </a:p>
          <a:p>
            <a:pPr>
              <a:buFont typeface="Arial" panose="020B0604020202020204" pitchFamily="34" charset="0"/>
              <a:buNone/>
            </a:pPr>
            <a:endParaRPr lang="en-GB" altLang="en-US" sz="2800">
              <a:latin typeface="Arial" panose="020B0604020202020204" pitchFamily="34" charset="0"/>
            </a:endParaRPr>
          </a:p>
          <a:p>
            <a:pPr>
              <a:buFont typeface="Arial" panose="020B0604020202020204" pitchFamily="34" charset="0"/>
              <a:buNone/>
            </a:pPr>
            <a:endParaRPr lang="en-GB" altLang="en-US" sz="2800">
              <a:latin typeface="Arial" panose="020B0604020202020204" pitchFamily="34" charset="0"/>
            </a:endParaRPr>
          </a:p>
          <a:p>
            <a:pPr>
              <a:buFont typeface="Arial" panose="020B0604020202020204" pitchFamily="34" charset="0"/>
              <a:buNone/>
            </a:pPr>
            <a:endParaRPr lang="en-GB" altLang="en-US" sz="2800">
              <a:latin typeface="Arial" panose="020B0604020202020204" pitchFamily="34" charset="0"/>
            </a:endParaRPr>
          </a:p>
          <a:p>
            <a:pPr>
              <a:buFont typeface="Arial" panose="020B0604020202020204" pitchFamily="34" charset="0"/>
              <a:buNone/>
            </a:pPr>
            <a:endParaRPr lang="en-GB" altLang="en-US" sz="2800">
              <a:latin typeface="Arial" panose="020B0604020202020204" pitchFamily="34" charset="0"/>
            </a:endParaRPr>
          </a:p>
          <a:p>
            <a:pPr>
              <a:buFont typeface="Arial" panose="020B0604020202020204" pitchFamily="34" charset="0"/>
              <a:buNone/>
            </a:pPr>
            <a:endParaRPr lang="en-GB" altLang="en-US" sz="2800">
              <a:latin typeface="Arial" panose="020B0604020202020204" pitchFamily="34" charset="0"/>
            </a:endParaRPr>
          </a:p>
          <a:p>
            <a:pPr>
              <a:buFont typeface="Arial" panose="020B0604020202020204" pitchFamily="34" charset="0"/>
              <a:buNone/>
            </a:pPr>
            <a:endParaRPr lang="en-GB" altLang="en-US" sz="2800">
              <a:latin typeface="Arial" panose="020B0604020202020204" pitchFamily="34" charset="0"/>
            </a:endParaRPr>
          </a:p>
        </p:txBody>
      </p:sp>
      <p:pic>
        <p:nvPicPr>
          <p:cNvPr id="2053" name="Picture 5" descr="C:\Users\h.fish\Pictures\imagesWZT0NZ9D.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63713" y="1833563"/>
            <a:ext cx="5426075" cy="3578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6">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0" end="0"/>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bldLvl="3"/>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title"/>
          </p:nvPr>
        </p:nvSpPr>
        <p:spPr/>
        <p:txBody>
          <a:bodyPr/>
          <a:lstStyle/>
          <a:p>
            <a:r>
              <a:rPr lang="en-GB" altLang="en-US"/>
              <a:t>A Definition</a:t>
            </a:r>
          </a:p>
        </p:txBody>
      </p:sp>
      <p:sp>
        <p:nvSpPr>
          <p:cNvPr id="3075" name="Content Placeholder 2"/>
          <p:cNvSpPr>
            <a:spLocks noGrp="1"/>
          </p:cNvSpPr>
          <p:nvPr>
            <p:ph idx="1"/>
          </p:nvPr>
        </p:nvSpPr>
        <p:spPr/>
        <p:txBody>
          <a:bodyPr>
            <a:normAutofit lnSpcReduction="10000"/>
          </a:bodyPr>
          <a:lstStyle/>
          <a:p>
            <a:pPr marL="0" indent="0">
              <a:buFont typeface="Arial" panose="020B0604020202020204" pitchFamily="34" charset="0"/>
              <a:buNone/>
            </a:pPr>
            <a:endParaRPr lang="en-GB" altLang="en-US"/>
          </a:p>
          <a:p>
            <a:pPr marL="0" indent="0">
              <a:buFont typeface="Arial" panose="020B0604020202020204" pitchFamily="34" charset="0"/>
              <a:buNone/>
            </a:pPr>
            <a:r>
              <a:rPr lang="en-GB" altLang="en-US"/>
              <a:t>Reid (1993) noted that reflection is an active, rather than passive, process, claiming that:</a:t>
            </a:r>
          </a:p>
          <a:p>
            <a:pPr marL="0" indent="0">
              <a:buFont typeface="Arial" panose="020B0604020202020204" pitchFamily="34" charset="0"/>
              <a:buNone/>
            </a:pPr>
            <a:r>
              <a:rPr lang="en-GB" altLang="en-US" i="1"/>
              <a:t>Reflection is a process of reviewing an experience of practice in order to describe, analyse, evaluate, and so inform learning about practice.</a:t>
            </a:r>
          </a:p>
          <a:p>
            <a:pPr marL="0" indent="0">
              <a:buFont typeface="Arial" panose="020B0604020202020204" pitchFamily="34" charset="0"/>
              <a:buNone/>
            </a:pPr>
            <a:r>
              <a:rPr lang="en-GB" altLang="en-US" sz="2000"/>
              <a:t>Reid, B. (1993) ‘But we’re doing it already’ Exploring a response the concept of reflective practice in order to improve its facilitation.’ </a:t>
            </a:r>
            <a:r>
              <a:rPr lang="en-GB" altLang="en-US" sz="2000" i="1"/>
              <a:t>Nurse Education Today </a:t>
            </a:r>
            <a:r>
              <a:rPr lang="en-GB" altLang="en-US" sz="2000"/>
              <a:t>13:  305-309.</a:t>
            </a:r>
          </a:p>
        </p:txBody>
      </p:sp>
      <p:sp>
        <p:nvSpPr>
          <p:cNvPr id="4" name="Slide Number Placeholder 3"/>
          <p:cNvSpPr>
            <a:spLocks noGrp="1"/>
          </p:cNvSpPr>
          <p:nvPr>
            <p:ph type="sldNum" sz="quarter" idx="12"/>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2A12F638-F5ED-4778-9459-86103D221DC3}" type="slidenum">
              <a:rPr lang="en-GB" altLang="en-US">
                <a:solidFill>
                  <a:srgbClr val="898989"/>
                </a:solidFill>
                <a:latin typeface="Calibri" panose="020F0502020204030204" pitchFamily="34" charset="0"/>
              </a:rPr>
              <a:pPr eaLnBrk="1" hangingPunct="1"/>
              <a:t>2</a:t>
            </a:fld>
            <a:endParaRPr lang="en-GB" altLang="en-US">
              <a:solidFill>
                <a:srgbClr val="898989"/>
              </a:solidFill>
              <a:latin typeface="Calibri" panose="020F050202020403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p:txBody>
          <a:bodyPr/>
          <a:lstStyle/>
          <a:p>
            <a:r>
              <a:rPr lang="en-GB" altLang="en-US" b="1"/>
              <a:t>Why Reflect?</a:t>
            </a:r>
            <a:endParaRPr lang="en-US" altLang="en-US" b="1"/>
          </a:p>
        </p:txBody>
      </p:sp>
      <p:sp>
        <p:nvSpPr>
          <p:cNvPr id="3" name="Content Placeholder 2"/>
          <p:cNvSpPr>
            <a:spLocks noGrp="1"/>
          </p:cNvSpPr>
          <p:nvPr>
            <p:ph idx="1"/>
          </p:nvPr>
        </p:nvSpPr>
        <p:spPr/>
        <p:txBody>
          <a:bodyPr>
            <a:normAutofit fontScale="92500" lnSpcReduction="20000"/>
          </a:bodyPr>
          <a:lstStyle/>
          <a:p>
            <a:pPr marL="0" indent="0">
              <a:buFont typeface="Arial" charset="0"/>
              <a:buNone/>
              <a:defRPr/>
            </a:pPr>
            <a:r>
              <a:rPr lang="en-US">
                <a:latin typeface="Arial" pitchFamily="34" charset="0"/>
                <a:cs typeface="Arial" pitchFamily="34" charset="0"/>
              </a:rPr>
              <a:t>‘</a:t>
            </a:r>
            <a:r>
              <a:rPr lang="en-US" i="1">
                <a:latin typeface="Arial" pitchFamily="34" charset="0"/>
                <a:cs typeface="Arial" pitchFamily="34" charset="0"/>
              </a:rPr>
              <a:t>It is not sufficient simply to have an experience in order to learn. Without reflecting upon this experience it may quickly be </a:t>
            </a:r>
            <a:r>
              <a:rPr lang="en-US" i="1" err="1">
                <a:latin typeface="Arial" pitchFamily="34" charset="0"/>
                <a:cs typeface="Arial" pitchFamily="34" charset="0"/>
              </a:rPr>
              <a:t>forgotten,or</a:t>
            </a:r>
            <a:r>
              <a:rPr lang="en-US" i="1">
                <a:latin typeface="Arial" pitchFamily="34" charset="0"/>
                <a:cs typeface="Arial" pitchFamily="34" charset="0"/>
              </a:rPr>
              <a:t> its learning potential lost.  It is from the feelings and thoughts emerging from this reflection that </a:t>
            </a:r>
            <a:r>
              <a:rPr lang="en-US" i="1" err="1">
                <a:latin typeface="Arial" pitchFamily="34" charset="0"/>
                <a:cs typeface="Arial" pitchFamily="34" charset="0"/>
              </a:rPr>
              <a:t>generalisations</a:t>
            </a:r>
            <a:r>
              <a:rPr lang="en-US" i="1">
                <a:latin typeface="Arial" pitchFamily="34" charset="0"/>
                <a:cs typeface="Arial" pitchFamily="34" charset="0"/>
              </a:rPr>
              <a:t> or concepts can be generated.</a:t>
            </a:r>
          </a:p>
          <a:p>
            <a:pPr marL="0" indent="0">
              <a:buFont typeface="Arial" charset="0"/>
              <a:buNone/>
              <a:defRPr/>
            </a:pPr>
            <a:r>
              <a:rPr lang="en-US" i="1">
                <a:latin typeface="Arial" pitchFamily="34" charset="0"/>
                <a:cs typeface="Arial" pitchFamily="34" charset="0"/>
              </a:rPr>
              <a:t>And it is </a:t>
            </a:r>
            <a:r>
              <a:rPr lang="en-US" i="1" err="1">
                <a:latin typeface="Arial" pitchFamily="34" charset="0"/>
                <a:cs typeface="Arial" pitchFamily="34" charset="0"/>
              </a:rPr>
              <a:t>generalisations</a:t>
            </a:r>
            <a:r>
              <a:rPr lang="en-US" i="1">
                <a:latin typeface="Arial" pitchFamily="34" charset="0"/>
                <a:cs typeface="Arial" pitchFamily="34" charset="0"/>
              </a:rPr>
              <a:t> that allow new situations to be tackled effectively.’</a:t>
            </a:r>
          </a:p>
          <a:p>
            <a:pPr marL="0" indent="0">
              <a:buFont typeface="Arial" charset="0"/>
              <a:buNone/>
              <a:defRPr/>
            </a:pPr>
            <a:r>
              <a:rPr lang="en-US" i="1">
                <a:latin typeface="Arial" pitchFamily="34" charset="0"/>
                <a:cs typeface="Arial" pitchFamily="34" charset="0"/>
              </a:rPr>
              <a:t>(Gibbs, 1988)</a:t>
            </a:r>
            <a:endParaRPr lang="en-US">
              <a:latin typeface="Arial" pitchFamily="34" charset="0"/>
              <a:cs typeface="Arial"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p:txBody>
          <a:bodyPr/>
          <a:lstStyle/>
          <a:p>
            <a:r>
              <a:rPr lang="en-GB" altLang="en-US"/>
              <a:t>Some Names in This Field</a:t>
            </a:r>
            <a:endParaRPr lang="en-US" altLang="en-US"/>
          </a:p>
        </p:txBody>
      </p:sp>
      <p:sp>
        <p:nvSpPr>
          <p:cNvPr id="3" name="Content Placeholder 2"/>
          <p:cNvSpPr>
            <a:spLocks noGrp="1"/>
          </p:cNvSpPr>
          <p:nvPr>
            <p:ph idx="1"/>
          </p:nvPr>
        </p:nvSpPr>
        <p:spPr/>
        <p:txBody>
          <a:bodyPr>
            <a:normAutofit/>
          </a:bodyPr>
          <a:lstStyle/>
          <a:p>
            <a:pPr marL="0" indent="0">
              <a:buFont typeface="Arial" charset="0"/>
              <a:buNone/>
              <a:defRPr/>
            </a:pPr>
            <a:endParaRPr lang="en-GB" sz="1900"/>
          </a:p>
          <a:p>
            <a:pPr>
              <a:buFont typeface="Arial" charset="0"/>
              <a:buChar char="•"/>
              <a:defRPr/>
            </a:pPr>
            <a:r>
              <a:rPr lang="en-US" sz="2800"/>
              <a:t>John Dewey - Experience and Reflective Thinking </a:t>
            </a:r>
          </a:p>
          <a:p>
            <a:pPr>
              <a:buFont typeface="Arial" charset="0"/>
              <a:buChar char="•"/>
              <a:defRPr/>
            </a:pPr>
            <a:r>
              <a:rPr lang="en-US" sz="2800"/>
              <a:t>David A Kolb - Theory of Experiential Learning</a:t>
            </a:r>
          </a:p>
          <a:p>
            <a:pPr>
              <a:buFont typeface="Arial" charset="0"/>
              <a:buChar char="•"/>
              <a:defRPr/>
            </a:pPr>
            <a:r>
              <a:rPr lang="en-GB" sz="2800"/>
              <a:t>David </a:t>
            </a:r>
            <a:r>
              <a:rPr lang="en-GB" sz="2800" err="1"/>
              <a:t>Boud</a:t>
            </a:r>
            <a:r>
              <a:rPr lang="en-GB" sz="2800"/>
              <a:t> – Importance of attending to feelings</a:t>
            </a:r>
          </a:p>
          <a:p>
            <a:pPr>
              <a:buFont typeface="Arial" charset="0"/>
              <a:buChar char="•"/>
              <a:defRPr/>
            </a:pPr>
            <a:r>
              <a:rPr lang="en-GB" sz="2800"/>
              <a:t>Donald </a:t>
            </a:r>
            <a:r>
              <a:rPr lang="en-GB" sz="2800" err="1"/>
              <a:t>Schon</a:t>
            </a:r>
            <a:r>
              <a:rPr lang="en-GB" sz="2800"/>
              <a:t> – Reflection on action and in action</a:t>
            </a:r>
            <a:endParaRPr lang="en-US" sz="2800"/>
          </a:p>
          <a:p>
            <a:pPr>
              <a:buFont typeface="Arial" charset="0"/>
              <a:buChar char="•"/>
              <a:defRPr/>
            </a:pPr>
            <a:r>
              <a:rPr lang="en-US" sz="2800"/>
              <a:t>Jack </a:t>
            </a:r>
            <a:r>
              <a:rPr lang="en-US" sz="2800" err="1"/>
              <a:t>Mezirow</a:t>
            </a:r>
            <a:r>
              <a:rPr lang="en-US" sz="2800"/>
              <a:t> – Commitment to questioning taken for granted assumptions </a:t>
            </a:r>
          </a:p>
          <a:p>
            <a:pPr>
              <a:buFont typeface="Arial" charset="0"/>
              <a:buChar char="•"/>
              <a:defRPr/>
            </a:pPr>
            <a:r>
              <a:rPr lang="en-US" sz="2800"/>
              <a:t>Marianne von </a:t>
            </a:r>
            <a:r>
              <a:rPr lang="en-US" sz="2800" err="1"/>
              <a:t>Woerkom</a:t>
            </a:r>
            <a:r>
              <a:rPr lang="en-US" sz="2800"/>
              <a:t> – Critical reflection at work</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3550" y="396875"/>
            <a:ext cx="8229600" cy="711200"/>
          </a:xfrm>
        </p:spPr>
        <p:txBody>
          <a:bodyPr>
            <a:normAutofit fontScale="90000"/>
          </a:bodyPr>
          <a:lstStyle/>
          <a:p>
            <a:pPr>
              <a:defRPr/>
            </a:pPr>
            <a:r>
              <a:rPr lang="en-US" b="1"/>
              <a:t>Kolb’s Learning Cycle</a:t>
            </a:r>
          </a:p>
        </p:txBody>
      </p:sp>
      <p:pic>
        <p:nvPicPr>
          <p:cNvPr id="6147"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435100" y="1108075"/>
            <a:ext cx="6103938" cy="4132263"/>
          </a:xfr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r>
              <a:rPr lang="en-GB" altLang="en-US"/>
              <a:t>Gibbs Cycle of Reflection (1988)</a:t>
            </a:r>
            <a:endParaRPr lang="en-US" altLang="en-US"/>
          </a:p>
        </p:txBody>
      </p:sp>
      <p:pic>
        <p:nvPicPr>
          <p:cNvPr id="7171"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22126" y="1600200"/>
            <a:ext cx="6499747" cy="3916363"/>
          </a:xfr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normAutofit fontScale="90000"/>
          </a:bodyPr>
          <a:lstStyle/>
          <a:p>
            <a:r>
              <a:rPr lang="en-GB" altLang="en-US" sz="4000"/>
              <a:t>Driscoll’s  (1994) What? So What? Now What? Model</a:t>
            </a:r>
          </a:p>
        </p:txBody>
      </p:sp>
      <p:sp>
        <p:nvSpPr>
          <p:cNvPr id="8195" name="Content Placeholder 2"/>
          <p:cNvSpPr>
            <a:spLocks noGrp="1"/>
          </p:cNvSpPr>
          <p:nvPr>
            <p:ph idx="1"/>
          </p:nvPr>
        </p:nvSpPr>
        <p:spPr/>
        <p:txBody>
          <a:bodyPr/>
          <a:lstStyle/>
          <a:p>
            <a:pPr marL="0" indent="0">
              <a:buFont typeface="Arial" panose="020B0604020202020204" pitchFamily="34" charset="0"/>
              <a:buNone/>
            </a:pPr>
            <a:endParaRPr lang="en-GB" altLang="en-US"/>
          </a:p>
          <a:p>
            <a:pPr marL="0" indent="0">
              <a:buFont typeface="Arial" panose="020B0604020202020204" pitchFamily="34" charset="0"/>
              <a:buNone/>
            </a:pPr>
            <a:endParaRPr lang="en-GB" altLang="en-US"/>
          </a:p>
        </p:txBody>
      </p:sp>
      <p:sp>
        <p:nvSpPr>
          <p:cNvPr id="4" name="Slide Number Placeholder 3"/>
          <p:cNvSpPr>
            <a:spLocks noGrp="1"/>
          </p:cNvSpPr>
          <p:nvPr>
            <p:ph type="sldNum" sz="quarter" idx="12"/>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387AD381-BE59-4F1E-90D0-F33A6B9D3490}" type="slidenum">
              <a:rPr lang="en-GB" altLang="en-US">
                <a:solidFill>
                  <a:srgbClr val="898989"/>
                </a:solidFill>
                <a:latin typeface="Calibri" panose="020F0502020204030204" pitchFamily="34" charset="0"/>
              </a:rPr>
              <a:pPr eaLnBrk="1" hangingPunct="1"/>
              <a:t>7</a:t>
            </a:fld>
            <a:endParaRPr lang="en-GB" altLang="en-US">
              <a:solidFill>
                <a:srgbClr val="898989"/>
              </a:solidFill>
              <a:latin typeface="Calibri" panose="020F0502020204030204" pitchFamily="34" charset="0"/>
            </a:endParaRPr>
          </a:p>
        </p:txBody>
      </p:sp>
      <p:graphicFrame>
        <p:nvGraphicFramePr>
          <p:cNvPr id="5" name="Table 4"/>
          <p:cNvGraphicFramePr>
            <a:graphicFrameLocks noGrp="1"/>
          </p:cNvGraphicFramePr>
          <p:nvPr/>
        </p:nvGraphicFramePr>
        <p:xfrm>
          <a:off x="827088" y="2060575"/>
          <a:ext cx="7561262" cy="3248025"/>
        </p:xfrm>
        <a:graphic>
          <a:graphicData uri="http://schemas.openxmlformats.org/drawingml/2006/table">
            <a:tbl>
              <a:tblPr firstRow="1" firstCol="1" bandRow="1">
                <a:tableStyleId>{5C22544A-7EE6-4342-B048-85BDC9FD1C3A}</a:tableStyleId>
              </a:tblPr>
              <a:tblGrid>
                <a:gridCol w="2401047">
                  <a:extLst>
                    <a:ext uri="{9D8B030D-6E8A-4147-A177-3AD203B41FA5}">
                      <a16:colId xmlns:a16="http://schemas.microsoft.com/office/drawing/2014/main" xmlns="" val="20000"/>
                    </a:ext>
                  </a:extLst>
                </a:gridCol>
                <a:gridCol w="5160215">
                  <a:extLst>
                    <a:ext uri="{9D8B030D-6E8A-4147-A177-3AD203B41FA5}">
                      <a16:colId xmlns:a16="http://schemas.microsoft.com/office/drawing/2014/main" xmlns="" val="20001"/>
                    </a:ext>
                  </a:extLst>
                </a:gridCol>
              </a:tblGrid>
              <a:tr h="1152262">
                <a:tc>
                  <a:txBody>
                    <a:bodyPr/>
                    <a:lstStyle/>
                    <a:p>
                      <a:pPr>
                        <a:lnSpc>
                          <a:spcPct val="115000"/>
                        </a:lnSpc>
                        <a:spcAft>
                          <a:spcPts val="0"/>
                        </a:spcAft>
                      </a:pPr>
                      <a:r>
                        <a:rPr lang="en-GB" sz="1200">
                          <a:effectLst/>
                        </a:rPr>
                        <a:t>What?</a:t>
                      </a:r>
                      <a:endParaRPr lang="en-GB" sz="1100">
                        <a:effectLst/>
                        <a:latin typeface="Calibri"/>
                        <a:ea typeface="Calibri"/>
                        <a:cs typeface="Times New Roman"/>
                      </a:endParaRPr>
                    </a:p>
                  </a:txBody>
                  <a:tcPr marL="68584" marR="68584" marT="0" marB="0"/>
                </a:tc>
                <a:tc>
                  <a:txBody>
                    <a:bodyPr/>
                    <a:lstStyle/>
                    <a:p>
                      <a:pPr>
                        <a:lnSpc>
                          <a:spcPct val="115000"/>
                        </a:lnSpc>
                        <a:spcAft>
                          <a:spcPts val="0"/>
                        </a:spcAft>
                      </a:pPr>
                      <a:r>
                        <a:rPr lang="en-GB" sz="1200">
                          <a:effectLst/>
                        </a:rPr>
                        <a:t>What did I do?</a:t>
                      </a:r>
                      <a:endParaRPr lang="en-GB" sz="1100">
                        <a:effectLst/>
                      </a:endParaRPr>
                    </a:p>
                    <a:p>
                      <a:pPr>
                        <a:lnSpc>
                          <a:spcPct val="115000"/>
                        </a:lnSpc>
                        <a:spcAft>
                          <a:spcPts val="0"/>
                        </a:spcAft>
                      </a:pPr>
                      <a:r>
                        <a:rPr lang="en-GB" sz="1200">
                          <a:effectLst/>
                        </a:rPr>
                        <a:t>What did I hope to learn?</a:t>
                      </a:r>
                      <a:endParaRPr lang="en-GB" sz="1100">
                        <a:effectLst/>
                      </a:endParaRPr>
                    </a:p>
                    <a:p>
                      <a:pPr>
                        <a:lnSpc>
                          <a:spcPct val="115000"/>
                        </a:lnSpc>
                        <a:spcAft>
                          <a:spcPts val="0"/>
                        </a:spcAft>
                      </a:pPr>
                      <a:r>
                        <a:rPr lang="en-GB" sz="1200">
                          <a:effectLst/>
                        </a:rPr>
                        <a:t>What did I actually learn?</a:t>
                      </a:r>
                      <a:endParaRPr lang="en-GB" sz="1100">
                        <a:effectLst/>
                        <a:latin typeface="Calibri"/>
                        <a:ea typeface="Calibri"/>
                        <a:cs typeface="Times New Roman"/>
                      </a:endParaRPr>
                    </a:p>
                  </a:txBody>
                  <a:tcPr marL="68584" marR="68584" marT="0" marB="0"/>
                </a:tc>
                <a:extLst>
                  <a:ext uri="{0D108BD9-81ED-4DB2-BD59-A6C34878D82A}">
                    <a16:rowId xmlns:a16="http://schemas.microsoft.com/office/drawing/2014/main" xmlns="" val="10000"/>
                  </a:ext>
                </a:extLst>
              </a:tr>
              <a:tr h="838305">
                <a:tc>
                  <a:txBody>
                    <a:bodyPr/>
                    <a:lstStyle/>
                    <a:p>
                      <a:pPr>
                        <a:lnSpc>
                          <a:spcPct val="115000"/>
                        </a:lnSpc>
                        <a:spcAft>
                          <a:spcPts val="0"/>
                        </a:spcAft>
                      </a:pPr>
                      <a:r>
                        <a:rPr lang="en-GB" sz="1200">
                          <a:effectLst/>
                        </a:rPr>
                        <a:t>So what?</a:t>
                      </a:r>
                      <a:endParaRPr lang="en-GB" sz="1100">
                        <a:effectLst/>
                        <a:latin typeface="Calibri"/>
                        <a:ea typeface="Calibri"/>
                        <a:cs typeface="Times New Roman"/>
                      </a:endParaRPr>
                    </a:p>
                  </a:txBody>
                  <a:tcPr marL="68584" marR="68584" marT="0" marB="0"/>
                </a:tc>
                <a:tc>
                  <a:txBody>
                    <a:bodyPr/>
                    <a:lstStyle/>
                    <a:p>
                      <a:pPr>
                        <a:lnSpc>
                          <a:spcPct val="115000"/>
                        </a:lnSpc>
                        <a:spcAft>
                          <a:spcPts val="0"/>
                        </a:spcAft>
                      </a:pPr>
                      <a:r>
                        <a:rPr lang="en-GB" sz="1200">
                          <a:effectLst/>
                        </a:rPr>
                        <a:t>What will change as a result of my learning?</a:t>
                      </a:r>
                      <a:endParaRPr lang="en-GB" sz="1100">
                        <a:effectLst/>
                      </a:endParaRPr>
                    </a:p>
                    <a:p>
                      <a:pPr>
                        <a:lnSpc>
                          <a:spcPct val="115000"/>
                        </a:lnSpc>
                        <a:spcAft>
                          <a:spcPts val="0"/>
                        </a:spcAft>
                      </a:pPr>
                      <a:r>
                        <a:rPr lang="en-GB" sz="1200">
                          <a:effectLst/>
                        </a:rPr>
                        <a:t>Has the change made any impact?</a:t>
                      </a:r>
                      <a:endParaRPr lang="en-GB" sz="1100">
                        <a:effectLst/>
                        <a:latin typeface="Calibri"/>
                        <a:ea typeface="Calibri"/>
                        <a:cs typeface="Times New Roman"/>
                      </a:endParaRPr>
                    </a:p>
                  </a:txBody>
                  <a:tcPr marL="68584" marR="68584" marT="0" marB="0"/>
                </a:tc>
                <a:extLst>
                  <a:ext uri="{0D108BD9-81ED-4DB2-BD59-A6C34878D82A}">
                    <a16:rowId xmlns:a16="http://schemas.microsoft.com/office/drawing/2014/main" xmlns="" val="10001"/>
                  </a:ext>
                </a:extLst>
              </a:tr>
              <a:tr h="1257458">
                <a:tc>
                  <a:txBody>
                    <a:bodyPr/>
                    <a:lstStyle/>
                    <a:p>
                      <a:pPr>
                        <a:lnSpc>
                          <a:spcPct val="115000"/>
                        </a:lnSpc>
                        <a:spcAft>
                          <a:spcPts val="0"/>
                        </a:spcAft>
                      </a:pPr>
                      <a:r>
                        <a:rPr lang="en-GB" sz="1200">
                          <a:effectLst/>
                        </a:rPr>
                        <a:t>Now what?</a:t>
                      </a:r>
                      <a:endParaRPr lang="en-GB" sz="1100">
                        <a:effectLst/>
                        <a:latin typeface="Calibri"/>
                        <a:ea typeface="Calibri"/>
                        <a:cs typeface="Times New Roman"/>
                      </a:endParaRPr>
                    </a:p>
                  </a:txBody>
                  <a:tcPr marL="68584" marR="68584" marT="0" marB="0"/>
                </a:tc>
                <a:tc>
                  <a:txBody>
                    <a:bodyPr/>
                    <a:lstStyle/>
                    <a:p>
                      <a:pPr>
                        <a:lnSpc>
                          <a:spcPct val="115000"/>
                        </a:lnSpc>
                        <a:spcAft>
                          <a:spcPts val="0"/>
                        </a:spcAft>
                      </a:pPr>
                      <a:r>
                        <a:rPr lang="en-GB" sz="1200">
                          <a:effectLst/>
                        </a:rPr>
                        <a:t>How will I take my learning forward?</a:t>
                      </a:r>
                      <a:endParaRPr lang="en-GB" sz="1100">
                        <a:effectLst/>
                      </a:endParaRPr>
                    </a:p>
                    <a:p>
                      <a:pPr>
                        <a:lnSpc>
                          <a:spcPct val="115000"/>
                        </a:lnSpc>
                        <a:spcAft>
                          <a:spcPts val="0"/>
                        </a:spcAft>
                      </a:pPr>
                      <a:r>
                        <a:rPr lang="en-GB" sz="1200">
                          <a:effectLst/>
                        </a:rPr>
                        <a:t>What are the next steps?</a:t>
                      </a:r>
                      <a:endParaRPr lang="en-GB" sz="1100">
                        <a:effectLst/>
                      </a:endParaRPr>
                    </a:p>
                    <a:p>
                      <a:pPr>
                        <a:lnSpc>
                          <a:spcPct val="115000"/>
                        </a:lnSpc>
                        <a:spcAft>
                          <a:spcPts val="0"/>
                        </a:spcAft>
                      </a:pPr>
                      <a:r>
                        <a:rPr lang="en-GB" sz="1200">
                          <a:effectLst/>
                        </a:rPr>
                        <a:t>What is my action plan</a:t>
                      </a:r>
                      <a:endParaRPr lang="en-GB" sz="1100">
                        <a:effectLst/>
                        <a:latin typeface="Calibri"/>
                        <a:ea typeface="Calibri"/>
                        <a:cs typeface="Times New Roman"/>
                      </a:endParaRPr>
                    </a:p>
                  </a:txBody>
                  <a:tcPr marL="68584" marR="68584" marT="0" marB="0"/>
                </a:tc>
                <a:extLst>
                  <a:ext uri="{0D108BD9-81ED-4DB2-BD59-A6C34878D82A}">
                    <a16:rowId xmlns:a16="http://schemas.microsoft.com/office/drawing/2014/main" xmlns="" val="10002"/>
                  </a:ext>
                </a:extLst>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lstStyle/>
          <a:p>
            <a:r>
              <a:rPr lang="en-GB" altLang="en-US"/>
              <a:t>Notes on Reflection</a:t>
            </a:r>
          </a:p>
        </p:txBody>
      </p:sp>
      <p:sp>
        <p:nvSpPr>
          <p:cNvPr id="9219" name="Content Placeholder 2"/>
          <p:cNvSpPr>
            <a:spLocks noGrp="1"/>
          </p:cNvSpPr>
          <p:nvPr>
            <p:ph idx="1"/>
          </p:nvPr>
        </p:nvSpPr>
        <p:spPr/>
        <p:txBody>
          <a:bodyPr>
            <a:normAutofit lnSpcReduction="10000"/>
          </a:bodyPr>
          <a:lstStyle/>
          <a:p>
            <a:pPr marL="0" indent="0">
              <a:buFont typeface="Arial" panose="020B0604020202020204" pitchFamily="34" charset="0"/>
              <a:buNone/>
            </a:pPr>
            <a:endParaRPr lang="en-GB" altLang="en-US" sz="3600"/>
          </a:p>
          <a:p>
            <a:pPr marL="0" indent="0">
              <a:buFont typeface="Arial" panose="020B0604020202020204" pitchFamily="34" charset="0"/>
              <a:buNone/>
            </a:pPr>
            <a:r>
              <a:rPr lang="en-GB" altLang="en-US" sz="3600"/>
              <a:t>‘The unexamined life is not worth living.’</a:t>
            </a:r>
          </a:p>
          <a:p>
            <a:pPr marL="0" indent="0">
              <a:buFont typeface="Arial" panose="020B0604020202020204" pitchFamily="34" charset="0"/>
              <a:buNone/>
            </a:pPr>
            <a:endParaRPr lang="en-GB" altLang="en-US"/>
          </a:p>
          <a:p>
            <a:pPr marL="0" indent="0">
              <a:buFont typeface="Arial" panose="020B0604020202020204" pitchFamily="34" charset="0"/>
              <a:buNone/>
            </a:pPr>
            <a:r>
              <a:rPr lang="en-GB" altLang="en-US" i="1"/>
              <a:t>Socrates is attributed with these words after choosing death rather than exile from Athens or a commitment to silence.</a:t>
            </a:r>
            <a:br>
              <a:rPr lang="en-GB" altLang="en-US" i="1"/>
            </a:br>
            <a:endParaRPr lang="en-GB" altLang="en-US" i="1"/>
          </a:p>
        </p:txBody>
      </p:sp>
      <p:sp>
        <p:nvSpPr>
          <p:cNvPr id="4" name="Slide Number Placeholder 3"/>
          <p:cNvSpPr>
            <a:spLocks noGrp="1"/>
          </p:cNvSpPr>
          <p:nvPr>
            <p:ph type="sldNum" sz="quarter" idx="12"/>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86247E2C-EA86-49BE-9483-9EACD7B56D6C}" type="slidenum">
              <a:rPr lang="en-GB" altLang="en-US">
                <a:solidFill>
                  <a:srgbClr val="898989"/>
                </a:solidFill>
                <a:latin typeface="Calibri" panose="020F0502020204030204" pitchFamily="34" charset="0"/>
              </a:rPr>
              <a:pPr eaLnBrk="1" hangingPunct="1"/>
              <a:t>8</a:t>
            </a:fld>
            <a:endParaRPr lang="en-GB" altLang="en-US">
              <a:solidFill>
                <a:srgbClr val="898989"/>
              </a:solidFill>
              <a:latin typeface="Calibri" panose="020F0502020204030204"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p:txBody>
          <a:bodyPr/>
          <a:lstStyle/>
          <a:p>
            <a:r>
              <a:rPr lang="en-GB" altLang="en-US"/>
              <a:t>Notes on Reflection</a:t>
            </a:r>
          </a:p>
        </p:txBody>
      </p:sp>
      <p:sp>
        <p:nvSpPr>
          <p:cNvPr id="10243" name="Content Placeholder 2"/>
          <p:cNvSpPr>
            <a:spLocks noGrp="1"/>
          </p:cNvSpPr>
          <p:nvPr>
            <p:ph idx="1"/>
          </p:nvPr>
        </p:nvSpPr>
        <p:spPr/>
        <p:txBody>
          <a:bodyPr>
            <a:normAutofit lnSpcReduction="10000"/>
          </a:bodyPr>
          <a:lstStyle/>
          <a:p>
            <a:pPr marL="0" indent="0">
              <a:buFont typeface="Arial" panose="020B0604020202020204" pitchFamily="34" charset="0"/>
              <a:buNone/>
            </a:pPr>
            <a:endParaRPr lang="en-GB" altLang="en-US" sz="3600"/>
          </a:p>
          <a:p>
            <a:pPr marL="0" indent="0">
              <a:buFont typeface="Arial" panose="020B0604020202020204" pitchFamily="34" charset="0"/>
              <a:buNone/>
            </a:pPr>
            <a:r>
              <a:rPr lang="en-GB" altLang="en-US" sz="3600"/>
              <a:t>‘By three methods we may learn wisdom: First, by reflection, which is noblest; Second, by imitation, which is easiest; and third by experience, which is the bitterest.’</a:t>
            </a:r>
          </a:p>
          <a:p>
            <a:pPr marL="0" indent="0">
              <a:buFont typeface="Arial" panose="020B0604020202020204" pitchFamily="34" charset="0"/>
              <a:buNone/>
            </a:pPr>
            <a:endParaRPr lang="en-GB" altLang="en-US"/>
          </a:p>
          <a:p>
            <a:pPr marL="0" indent="0">
              <a:buFont typeface="Arial" panose="020B0604020202020204" pitchFamily="34" charset="0"/>
              <a:buNone/>
            </a:pPr>
            <a:r>
              <a:rPr lang="en-GB" altLang="en-US"/>
              <a:t>Confucius</a:t>
            </a:r>
          </a:p>
          <a:p>
            <a:pPr marL="0" indent="0">
              <a:buFont typeface="Arial" panose="020B0604020202020204" pitchFamily="34" charset="0"/>
              <a:buNone/>
            </a:pPr>
            <a:endParaRPr lang="en-GB" altLang="en-US"/>
          </a:p>
          <a:p>
            <a:pPr marL="0" indent="0">
              <a:buFont typeface="Arial" panose="020B0604020202020204" pitchFamily="34" charset="0"/>
              <a:buNone/>
            </a:pPr>
            <a:endParaRPr lang="en-GB" altLang="en-US"/>
          </a:p>
        </p:txBody>
      </p:sp>
      <p:sp>
        <p:nvSpPr>
          <p:cNvPr id="4" name="Slide Number Placeholder 3"/>
          <p:cNvSpPr>
            <a:spLocks noGrp="1"/>
          </p:cNvSpPr>
          <p:nvPr>
            <p:ph type="sldNum" sz="quarter" idx="12"/>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53B2E891-D282-481A-BD62-A97EFDA85687}" type="slidenum">
              <a:rPr lang="en-GB" altLang="en-US">
                <a:solidFill>
                  <a:srgbClr val="898989"/>
                </a:solidFill>
                <a:latin typeface="Calibri" panose="020F0502020204030204" pitchFamily="34" charset="0"/>
              </a:rPr>
              <a:pPr eaLnBrk="1" hangingPunct="1"/>
              <a:t>9</a:t>
            </a:fld>
            <a:endParaRPr lang="en-GB" altLang="en-US">
              <a:solidFill>
                <a:srgbClr val="898989"/>
              </a:solidFill>
              <a:latin typeface="Calibri" panose="020F0502020204030204"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lstStyle/>
          <a:p>
            <a:r>
              <a:rPr lang="en-GB" altLang="en-US"/>
              <a:t>Notes on Reflection</a:t>
            </a:r>
          </a:p>
        </p:txBody>
      </p:sp>
      <p:sp>
        <p:nvSpPr>
          <p:cNvPr id="11267" name="Content Placeholder 2"/>
          <p:cNvSpPr>
            <a:spLocks noGrp="1"/>
          </p:cNvSpPr>
          <p:nvPr>
            <p:ph idx="1"/>
          </p:nvPr>
        </p:nvSpPr>
        <p:spPr>
          <a:xfrm>
            <a:off x="468313" y="1628775"/>
            <a:ext cx="8229600" cy="4525963"/>
          </a:xfrm>
        </p:spPr>
        <p:txBody>
          <a:bodyPr/>
          <a:lstStyle/>
          <a:p>
            <a:pPr marL="0" indent="0">
              <a:buFont typeface="Arial" panose="020B0604020202020204" pitchFamily="34" charset="0"/>
              <a:buNone/>
            </a:pPr>
            <a:endParaRPr lang="en-GB" altLang="en-US" sz="3600"/>
          </a:p>
          <a:p>
            <a:pPr marL="0" indent="0">
              <a:buFont typeface="Arial" panose="020B0604020202020204" pitchFamily="34" charset="0"/>
              <a:buNone/>
            </a:pPr>
            <a:r>
              <a:rPr lang="en-GB" altLang="en-US" sz="3600"/>
              <a:t>‘Without reflection, we go blindly on our way, creating more unintended consequences, and failing to achieve anything useful.’</a:t>
            </a:r>
          </a:p>
          <a:p>
            <a:pPr marL="0" indent="0">
              <a:buFont typeface="Arial" panose="020B0604020202020204" pitchFamily="34" charset="0"/>
              <a:buNone/>
            </a:pPr>
            <a:endParaRPr lang="en-GB" altLang="en-US" sz="3600"/>
          </a:p>
          <a:p>
            <a:pPr marL="0" indent="0">
              <a:buFont typeface="Arial" panose="020B0604020202020204" pitchFamily="34" charset="0"/>
              <a:buNone/>
            </a:pPr>
            <a:r>
              <a:rPr lang="en-GB" altLang="en-US"/>
              <a:t>Margaret J Wheatley</a:t>
            </a:r>
          </a:p>
        </p:txBody>
      </p:sp>
      <p:sp>
        <p:nvSpPr>
          <p:cNvPr id="4" name="Slide Number Placeholder 3"/>
          <p:cNvSpPr>
            <a:spLocks noGrp="1"/>
          </p:cNvSpPr>
          <p:nvPr>
            <p:ph type="sldNum" sz="quarter" idx="12"/>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3F61D4E9-32FC-4B9E-BC89-BB2339673D9E}" type="slidenum">
              <a:rPr lang="en-GB" altLang="en-US">
                <a:solidFill>
                  <a:srgbClr val="898989"/>
                </a:solidFill>
                <a:latin typeface="Calibri" panose="020F0502020204030204" pitchFamily="34" charset="0"/>
              </a:rPr>
              <a:pPr eaLnBrk="1" hangingPunct="1"/>
              <a:t>10</a:t>
            </a:fld>
            <a:endParaRPr lang="en-GB" altLang="en-US">
              <a:solidFill>
                <a:srgbClr val="898989"/>
              </a:solidFill>
              <a:latin typeface="Calibri" panose="020F0502020204030204"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p:txBody>
          <a:bodyPr/>
          <a:lstStyle/>
          <a:p>
            <a:r>
              <a:rPr lang="en-GB" altLang="en-US"/>
              <a:t>Hints and Tips</a:t>
            </a:r>
          </a:p>
        </p:txBody>
      </p:sp>
      <p:sp>
        <p:nvSpPr>
          <p:cNvPr id="12291" name="Content Placeholder 2"/>
          <p:cNvSpPr>
            <a:spLocks noGrp="1"/>
          </p:cNvSpPr>
          <p:nvPr>
            <p:ph idx="1"/>
          </p:nvPr>
        </p:nvSpPr>
        <p:spPr/>
        <p:txBody>
          <a:bodyPr>
            <a:normAutofit fontScale="92500" lnSpcReduction="10000"/>
          </a:bodyPr>
          <a:lstStyle/>
          <a:p>
            <a:r>
              <a:rPr lang="en-GB" altLang="en-US"/>
              <a:t>Keep a diary or a journal from the start of a course or project, however brief the content might be.</a:t>
            </a:r>
          </a:p>
          <a:p>
            <a:r>
              <a:rPr lang="en-GB" altLang="en-US"/>
              <a:t>This will provide you with data - which you may have forgotten - when you start to write the assignment.</a:t>
            </a:r>
          </a:p>
          <a:p>
            <a:r>
              <a:rPr lang="en-GB" altLang="en-US"/>
              <a:t>You may discover a ‘thread of gold’ which helps you to write meaningfully on your experience.</a:t>
            </a:r>
          </a:p>
          <a:p>
            <a:endParaRPr lang="en-GB" altLang="en-US"/>
          </a:p>
        </p:txBody>
      </p:sp>
      <p:sp>
        <p:nvSpPr>
          <p:cNvPr id="4" name="Slide Number Placeholder 3"/>
          <p:cNvSpPr>
            <a:spLocks noGrp="1"/>
          </p:cNvSpPr>
          <p:nvPr>
            <p:ph type="sldNum" sz="quarter" idx="12"/>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9EED757C-98A4-4FB5-AB92-FCAE5FA5EFD5}" type="slidenum">
              <a:rPr lang="en-GB" altLang="en-US">
                <a:solidFill>
                  <a:srgbClr val="898989"/>
                </a:solidFill>
                <a:latin typeface="Calibri" panose="020F0502020204030204" pitchFamily="34" charset="0"/>
              </a:rPr>
              <a:pPr eaLnBrk="1" hangingPunct="1"/>
              <a:t>11</a:t>
            </a:fld>
            <a:endParaRPr lang="en-GB" altLang="en-US">
              <a:solidFill>
                <a:srgbClr val="898989"/>
              </a:solidFill>
              <a:latin typeface="Calibri" panose="020F0502020204030204" pitchFamily="3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endParaRPr lang="en-GB" altLang="en-US"/>
          </a:p>
        </p:txBody>
      </p:sp>
      <p:pic>
        <p:nvPicPr>
          <p:cNvPr id="1331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468313" y="476250"/>
            <a:ext cx="7920037" cy="5649913"/>
          </a:xfrm>
        </p:spPr>
      </p:pic>
      <p:sp>
        <p:nvSpPr>
          <p:cNvPr id="4" name="Slide Number Placeholder 3"/>
          <p:cNvSpPr>
            <a:spLocks noGrp="1"/>
          </p:cNvSpPr>
          <p:nvPr>
            <p:ph type="sldNum" sz="quarter" idx="12"/>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AC33D185-774C-4949-B771-E621117BACB4}" type="slidenum">
              <a:rPr lang="en-GB" altLang="en-US">
                <a:solidFill>
                  <a:srgbClr val="898989"/>
                </a:solidFill>
                <a:latin typeface="Calibri" panose="020F0502020204030204" pitchFamily="34" charset="0"/>
              </a:rPr>
              <a:pPr eaLnBrk="1" hangingPunct="1"/>
              <a:t>12</a:t>
            </a:fld>
            <a:endParaRPr lang="en-GB" altLang="en-US">
              <a:solidFill>
                <a:srgbClr val="898989"/>
              </a:solidFill>
              <a:latin typeface="Calibri" panose="020F0502020204030204" pitchFamily="34" charset="0"/>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7" ma:contentTypeDescription="Create a new document." ma:contentTypeScope="" ma:versionID="745031b7136e6d0b314959d7b3aab4cc">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48d543818a17c4c1e3adee1e8de4930a"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7CDBDBF5-63E1-40B5-A816-BA4D304E4BAE}">
  <ds:schemaRefs>
    <ds:schemaRef ds:uri="http://schemas.microsoft.com/sharepoint/v3/contenttype/forms"/>
  </ds:schemaRefs>
</ds:datastoreItem>
</file>

<file path=customXml/itemProps2.xml><?xml version="1.0" encoding="utf-8"?>
<ds:datastoreItem xmlns:ds="http://schemas.openxmlformats.org/officeDocument/2006/customXml" ds:itemID="{4A7D415D-3C8C-4DCB-A164-66B4FF51DD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7C09A79-8143-4FA9-9D3C-B9701C2145A4}">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Default Theme</Template>
  <TotalTime>0</TotalTime>
  <Words>472</Words>
  <Application>Microsoft Macintosh PowerPoint</Application>
  <PresentationFormat>On-screen Show (4:3)</PresentationFormat>
  <Paragraphs>112</Paragraphs>
  <Slides>12</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Calibri</vt:lpstr>
      <vt:lpstr>Myriad Pro</vt:lpstr>
      <vt:lpstr>Times New Roman</vt:lpstr>
      <vt:lpstr>Arial</vt:lpstr>
      <vt:lpstr>20140311PresentationUWTSDTemplate</vt:lpstr>
      <vt:lpstr>Reflection</vt:lpstr>
      <vt:lpstr>A Definition</vt:lpstr>
      <vt:lpstr>Why Reflect?</vt:lpstr>
      <vt:lpstr>Some Names in This Field</vt:lpstr>
      <vt:lpstr>Kolb’s Learning Cycle</vt:lpstr>
      <vt:lpstr>Gibbs Cycle of Reflection (1988)</vt:lpstr>
      <vt:lpstr>Driscoll’s  (1994) What? So What? Now What? Model</vt:lpstr>
      <vt:lpstr>Notes on Reflection</vt:lpstr>
      <vt:lpstr>Notes on Reflection</vt:lpstr>
      <vt:lpstr>Notes on Reflection</vt:lpstr>
      <vt:lpstr>Hints and Tips</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Reflection</dc:title>
  <cp:lastModifiedBy>Julia Ault</cp:lastModifiedBy>
  <cp:revision>2</cp:revision>
  <dcterms:modified xsi:type="dcterms:W3CDTF">2017-09-05T09:22:04Z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