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5020" autoAdjust="0"/>
  </p:normalViewPr>
  <p:slideViewPr>
    <p:cSldViewPr snapToGrid="0" snapToObjects="1">
      <p:cViewPr varScale="1">
        <p:scale>
          <a:sx n="64" d="100"/>
          <a:sy n="64" d="100"/>
        </p:scale>
        <p:origin x="67" y="8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0445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C5F2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97BC62"/>
          </a:solidFill>
          <a:ln w="12700">
            <a:solidFill>
              <a:srgbClr val="97BC6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5303520" y="0"/>
            <a:ext cx="3840480" cy="5143500"/>
          </a:xfrm>
          <a:prstGeom prst="rect">
            <a:avLst/>
          </a:prstGeom>
          <a:solidFill>
            <a:srgbClr val="F2F2F2"/>
          </a:solidFill>
          <a:ln w="19050">
            <a:solidFill>
              <a:srgbClr val="97BC62"/>
            </a:solidFill>
            <a:prstDash val="dash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731520"/>
            <a:ext cx="45720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Working in Teams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1508760"/>
            <a:ext cx="4572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dirty="0">
                <a:solidFill>
                  <a:srgbClr val="97BC62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 Key Skill in Health &amp; Social Care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457200" y="2148840"/>
            <a:ext cx="3200400" cy="45720"/>
          </a:xfrm>
          <a:prstGeom prst="rect">
            <a:avLst/>
          </a:prstGeom>
          <a:solidFill>
            <a:srgbClr val="97BC62"/>
          </a:solidFill>
          <a:ln w="12700">
            <a:solidFill>
              <a:srgbClr val="97BC6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57200" y="3657600"/>
            <a:ext cx="45720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Iqrah Aleena Asghar
</a:t>
            </a:r>
            <a:endParaRPr lang="en-US" sz="1200" dirty="0"/>
          </a:p>
          <a:p>
            <a:pPr marL="0" indent="0" algn="l">
              <a:buNone/>
            </a:pPr>
            <a:r>
              <a:rPr lang="en-US" sz="12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2505023
</a:t>
            </a:r>
            <a:endParaRPr lang="en-US" sz="1200" dirty="0"/>
          </a:p>
          <a:p>
            <a:pPr marL="0" indent="0" algn="l">
              <a:buNone/>
            </a:pPr>
            <a:r>
              <a:rPr lang="en-US" sz="12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LCHS4009 - Professional Development within Health and Social Care</a:t>
            </a:r>
            <a:endParaRPr lang="en-US" sz="1200" dirty="0"/>
          </a:p>
        </p:txBody>
      </p:sp>
      <p:pic>
        <p:nvPicPr>
          <p:cNvPr id="10" name="Picture 9" descr="A group of medical professionals looking at a computer">
            <a:extLst>
              <a:ext uri="{FF2B5EF4-FFF2-40B4-BE49-F238E27FC236}">
                <a16:creationId xmlns:a16="http://schemas.microsoft.com/office/drawing/2014/main" id="{DEB9E343-9FA6-A16C-3E42-414937B13E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9644" y="69575"/>
            <a:ext cx="3704782" cy="500435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What is Working in a Team?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4023360" cy="1828800"/>
          </a:xfrm>
          <a:prstGeom prst="rect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365760" y="868680"/>
            <a:ext cx="3840480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
</a:t>
            </a:r>
            <a:endParaRPr lang="en-US" sz="1400" dirty="0"/>
          </a:p>
          <a:p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Teamwork refers to teamwork as an approach where individuals pool their efforts towards a common objective, which requires diversity of skill sets (</a:t>
            </a:r>
            <a:r>
              <a:rPr lang="en-US" sz="1200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Borrill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and West, 2021).</a:t>
            </a:r>
          </a:p>
        </p:txBody>
      </p:sp>
      <p:sp>
        <p:nvSpPr>
          <p:cNvPr id="6" name="Shape 4"/>
          <p:cNvSpPr/>
          <p:nvPr/>
        </p:nvSpPr>
        <p:spPr>
          <a:xfrm>
            <a:off x="274320" y="2743200"/>
            <a:ext cx="4023360" cy="1005840"/>
          </a:xfrm>
          <a:prstGeom prst="rect">
            <a:avLst/>
          </a:prstGeom>
          <a:solidFill>
            <a:srgbClr val="5C8A3A"/>
          </a:solidFill>
          <a:ln w="12700">
            <a:solidFill>
              <a:srgbClr val="5C8A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65760" y="2788920"/>
            <a:ext cx="38404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Multidisciplinary Teams
</a:t>
            </a:r>
            <a:endParaRPr lang="en-US" sz="13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F5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Nurses, doctors, social workers, carers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4572000" y="822960"/>
            <a:ext cx="4206240" cy="2926080"/>
          </a:xfrm>
          <a:prstGeom prst="rect">
            <a:avLst/>
          </a:prstGeom>
          <a:solidFill>
            <a:srgbClr val="F2F2F2"/>
          </a:solidFill>
          <a:ln w="19050">
            <a:solidFill>
              <a:srgbClr val="5C8A3A"/>
            </a:solidFill>
            <a:prstDash val="dash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274320" y="4023360"/>
            <a:ext cx="8595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Borrill and West (2021)</a:t>
            </a:r>
            <a:endParaRPr lang="en-US" sz="900" dirty="0"/>
          </a:p>
        </p:txBody>
      </p:sp>
      <p:pic>
        <p:nvPicPr>
          <p:cNvPr id="12" name="Picture 11" descr="A group of medical professionals around a table&#10;&#10;AI-generated content may be incorrect.">
            <a:extLst>
              <a:ext uri="{FF2B5EF4-FFF2-40B4-BE49-F238E27FC236}">
                <a16:creationId xmlns:a16="http://schemas.microsoft.com/office/drawing/2014/main" id="{E260C381-9119-5476-A40D-71449FDEAE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1512" y="890547"/>
            <a:ext cx="4027337" cy="277129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Why is Teamwork Important?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3383280" cy="3200400"/>
          </a:xfrm>
          <a:prstGeom prst="rect">
            <a:avLst/>
          </a:prstGeom>
          <a:solidFill>
            <a:srgbClr val="F2F2F2"/>
          </a:solidFill>
          <a:ln w="19050">
            <a:solidFill>
              <a:srgbClr val="5C8A3A"/>
            </a:solidFill>
            <a:prstDash val="dash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3840480" y="822960"/>
            <a:ext cx="2286000" cy="1463040"/>
          </a:xfrm>
          <a:prstGeom prst="rect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931920" y="896112"/>
            <a:ext cx="210312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Outcomes
</a:t>
            </a:r>
            <a:endParaRPr lang="en-US" sz="1200" dirty="0"/>
          </a:p>
          <a:p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coordination results in fewer mistakes and higher-quality health care delivery (West, 2021).</a:t>
            </a:r>
          </a:p>
        </p:txBody>
      </p:sp>
      <p:sp>
        <p:nvSpPr>
          <p:cNvPr id="8" name="Shape 6"/>
          <p:cNvSpPr/>
          <p:nvPr/>
        </p:nvSpPr>
        <p:spPr>
          <a:xfrm>
            <a:off x="6263640" y="822960"/>
            <a:ext cx="2286000" cy="1463040"/>
          </a:xfrm>
          <a:prstGeom prst="rect">
            <a:avLst/>
          </a:prstGeom>
          <a:solidFill>
            <a:srgbClr val="5C8A3A"/>
          </a:solidFill>
          <a:ln w="12700">
            <a:solidFill>
              <a:srgbClr val="5C8A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355080" y="896112"/>
            <a:ext cx="210312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Shared Expertise
</a:t>
            </a:r>
            <a:endParaRPr lang="en-US" sz="1200" dirty="0"/>
          </a:p>
          <a:p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combination of various professional competencies ensures a more balanced approach to health care.</a:t>
            </a:r>
          </a:p>
        </p:txBody>
      </p:sp>
      <p:sp>
        <p:nvSpPr>
          <p:cNvPr id="10" name="Shape 8"/>
          <p:cNvSpPr/>
          <p:nvPr/>
        </p:nvSpPr>
        <p:spPr>
          <a:xfrm>
            <a:off x="3840480" y="2423160"/>
            <a:ext cx="2286000" cy="1463040"/>
          </a:xfrm>
          <a:prstGeom prst="rect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931920" y="2496312"/>
            <a:ext cx="210312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Efficiency
</a:t>
            </a:r>
            <a:endParaRPr lang="en-US" sz="1200" dirty="0"/>
          </a:p>
          <a:p>
            <a:r>
              <a:rPr lang="en-US" sz="95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Having defined roles and working together can prevent redundancies and save time.</a:t>
            </a:r>
            <a:endParaRPr lang="en-US" sz="950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263640" y="2423160"/>
            <a:ext cx="2286000" cy="1463040"/>
          </a:xfrm>
          <a:prstGeom prst="rect">
            <a:avLst/>
          </a:prstGeom>
          <a:solidFill>
            <a:srgbClr val="5C8A3A"/>
          </a:solidFill>
          <a:ln w="12700">
            <a:solidFill>
              <a:srgbClr val="5C8A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355080" y="2496312"/>
            <a:ext cx="210312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Wellbeing
</a:t>
            </a:r>
            <a:endParaRPr lang="en-US" sz="1200" dirty="0"/>
          </a:p>
          <a:p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Collaboration reduces stress and prevents caregiver burnout (</a:t>
            </a:r>
            <a:r>
              <a:rPr lang="en-US" sz="950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Borrill</a:t>
            </a: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&amp; West, 2021).</a:t>
            </a:r>
          </a:p>
        </p:txBody>
      </p:sp>
      <p:pic>
        <p:nvPicPr>
          <p:cNvPr id="15" name="Picture 14" descr="A group of medical professionals wearing face masks&#10;&#10;AI-generated content may be incorrect.">
            <a:extLst>
              <a:ext uri="{FF2B5EF4-FFF2-40B4-BE49-F238E27FC236}">
                <a16:creationId xmlns:a16="http://schemas.microsoft.com/office/drawing/2014/main" id="{6E189155-5E8B-DA4E-6829-CF88ACB3AC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0" t="1932" r="1691" b="8019"/>
          <a:stretch>
            <a:fillRect/>
          </a:stretch>
        </p:blipFill>
        <p:spPr>
          <a:xfrm>
            <a:off x="366954" y="925929"/>
            <a:ext cx="3198012" cy="299008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Team Model: Tuckman's Stages of Development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4754880" cy="3291840"/>
          </a:xfrm>
          <a:prstGeom prst="rect">
            <a:avLst/>
          </a:prstGeom>
          <a:solidFill>
            <a:srgbClr val="F2F2F2"/>
          </a:solidFill>
          <a:ln w="19050">
            <a:solidFill>
              <a:srgbClr val="5C8A3A"/>
            </a:solidFill>
            <a:prstDash val="dash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5212080" y="868680"/>
            <a:ext cx="54864" cy="530352"/>
          </a:xfrm>
          <a:prstGeom prst="rect">
            <a:avLst/>
          </a:prstGeom>
          <a:solidFill>
            <a:srgbClr val="5C8A3A"/>
          </a:solidFill>
          <a:ln w="12700">
            <a:solidFill>
              <a:srgbClr val="5C8A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349240" y="868680"/>
            <a:ext cx="35661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Forming: </a:t>
            </a: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Members are brought together but don’t know their roles</a:t>
            </a:r>
          </a:p>
        </p:txBody>
      </p:sp>
      <p:sp>
        <p:nvSpPr>
          <p:cNvPr id="8" name="Shape 6"/>
          <p:cNvSpPr/>
          <p:nvPr/>
        </p:nvSpPr>
        <p:spPr>
          <a:xfrm>
            <a:off x="5212080" y="1527048"/>
            <a:ext cx="54864" cy="530352"/>
          </a:xfrm>
          <a:prstGeom prst="rect">
            <a:avLst/>
          </a:prstGeom>
          <a:solidFill>
            <a:srgbClr val="5C8A3A"/>
          </a:solidFill>
          <a:ln w="12700">
            <a:solidFill>
              <a:srgbClr val="5C8A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349240" y="1527048"/>
            <a:ext cx="35661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Storming: </a:t>
            </a: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 testing creates conflicts within the group</a:t>
            </a:r>
          </a:p>
        </p:txBody>
      </p:sp>
      <p:sp>
        <p:nvSpPr>
          <p:cNvPr id="10" name="Shape 8"/>
          <p:cNvSpPr/>
          <p:nvPr/>
        </p:nvSpPr>
        <p:spPr>
          <a:xfrm>
            <a:off x="5212080" y="2185416"/>
            <a:ext cx="54864" cy="530352"/>
          </a:xfrm>
          <a:prstGeom prst="rect">
            <a:avLst/>
          </a:prstGeom>
          <a:solidFill>
            <a:srgbClr val="5C8A3A"/>
          </a:solidFill>
          <a:ln w="12700">
            <a:solidFill>
              <a:srgbClr val="5C8A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5349239" y="2185416"/>
            <a:ext cx="3675491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Norming: </a:t>
            </a: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Roles and processes are determined by the team</a:t>
            </a:r>
          </a:p>
        </p:txBody>
      </p:sp>
      <p:sp>
        <p:nvSpPr>
          <p:cNvPr id="12" name="Shape 10"/>
          <p:cNvSpPr/>
          <p:nvPr/>
        </p:nvSpPr>
        <p:spPr>
          <a:xfrm>
            <a:off x="5212080" y="2843784"/>
            <a:ext cx="54864" cy="530352"/>
          </a:xfrm>
          <a:prstGeom prst="rect">
            <a:avLst/>
          </a:prstGeom>
          <a:solidFill>
            <a:srgbClr val="5C8A3A"/>
          </a:solidFill>
          <a:ln w="12700">
            <a:solidFill>
              <a:srgbClr val="5C8A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349240" y="2843784"/>
            <a:ext cx="3739896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Performing: </a:t>
            </a: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works effectively to accomplish its goals</a:t>
            </a:r>
          </a:p>
        </p:txBody>
      </p:sp>
      <p:sp>
        <p:nvSpPr>
          <p:cNvPr id="14" name="Shape 12"/>
          <p:cNvSpPr/>
          <p:nvPr/>
        </p:nvSpPr>
        <p:spPr>
          <a:xfrm>
            <a:off x="5212080" y="3502152"/>
            <a:ext cx="54864" cy="530352"/>
          </a:xfrm>
          <a:prstGeom prst="rect">
            <a:avLst/>
          </a:prstGeom>
          <a:solidFill>
            <a:srgbClr val="5C8A3A"/>
          </a:solidFill>
          <a:ln w="12700">
            <a:solidFill>
              <a:srgbClr val="5C8A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5349240" y="3502152"/>
            <a:ext cx="35661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b="1" dirty="0">
                <a:solidFill>
                  <a:srgbClr val="2C5F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Adjourning: </a:t>
            </a: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disbands when the work is done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274320" y="4251960"/>
            <a:ext cx="8595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A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Tuckman, B. (1965), cited in Borrill and West (2021)</a:t>
            </a:r>
            <a:endParaRPr lang="en-US" sz="900" dirty="0"/>
          </a:p>
        </p:txBody>
      </p:sp>
      <p:pic>
        <p:nvPicPr>
          <p:cNvPr id="18" name="Picture 17" descr="A diagram of a group of people&#10;&#10;AI-generated content may be incorrect.">
            <a:extLst>
              <a:ext uri="{FF2B5EF4-FFF2-40B4-BE49-F238E27FC236}">
                <a16:creationId xmlns:a16="http://schemas.microsoft.com/office/drawing/2014/main" id="{7A9A28E8-42FD-2005-E38D-8CE134D06D6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331" t="12000" r="6923" b="7440"/>
          <a:stretch>
            <a:fillRect/>
          </a:stretch>
        </p:blipFill>
        <p:spPr>
          <a:xfrm>
            <a:off x="356899" y="935072"/>
            <a:ext cx="4565610" cy="304057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2C5F2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5C8A3A"/>
          </a:solidFill>
          <a:ln w="12700">
            <a:solidFill>
              <a:srgbClr val="5C8A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Practical Example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822960"/>
            <a:ext cx="8595360" cy="914400"/>
          </a:xfrm>
          <a:prstGeom prst="rect">
            <a:avLst/>
          </a:prstGeom>
          <a:solidFill>
            <a:srgbClr val="234A26"/>
          </a:solidFill>
          <a:ln w="12700">
            <a:solidFill>
              <a:srgbClr val="5C8A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86868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is an introduction of a new team of caregivers for the patient in a nursing home.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274320" y="1874520"/>
            <a:ext cx="4114800" cy="2377440"/>
          </a:xfrm>
          <a:prstGeom prst="rect">
            <a:avLst/>
          </a:prstGeom>
          <a:solidFill>
            <a:srgbClr val="F2F2F2"/>
          </a:solidFill>
          <a:ln w="19050">
            <a:solidFill>
              <a:srgbClr val="97BC62"/>
            </a:solidFill>
            <a:prstDash val="dash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663440" y="1874520"/>
            <a:ext cx="4206240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Forming Roles
</a:t>
            </a:r>
            <a:endParaRPr lang="en-US" sz="13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Nurse, carer, and social worker have common understanding about duties.</a:t>
            </a:r>
          </a:p>
          <a:p>
            <a:pPr marL="0" indent="0" algn="l">
              <a:buNone/>
            </a:pPr>
            <a:endParaRPr lang="en-US" sz="1300" dirty="0"/>
          </a:p>
          <a:p>
            <a:pPr marL="0" indent="0" algn="l">
              <a:buNone/>
            </a:pPr>
            <a:r>
              <a:rPr lang="en-US" sz="13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Resolving Conflict
</a:t>
            </a:r>
            <a:endParaRPr lang="en-US" sz="1300" dirty="0"/>
          </a:p>
          <a:p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Schedule dispute between the team members is discussed.</a:t>
            </a:r>
          </a:p>
          <a:p>
            <a:pPr marL="0" indent="0" algn="l">
              <a:buNone/>
            </a:pPr>
            <a:endParaRPr lang="en-US" sz="1300" dirty="0"/>
          </a:p>
          <a:p>
            <a:pPr marL="0" indent="0" algn="l">
              <a:buNone/>
            </a:pPr>
            <a:r>
              <a:rPr lang="en-US" sz="13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Performing Together
</a:t>
            </a:r>
            <a:endParaRPr lang="en-US" sz="1300" dirty="0"/>
          </a:p>
          <a:p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provides consistent coordination during providing daily services.</a:t>
            </a:r>
          </a:p>
        </p:txBody>
      </p:sp>
      <p:sp>
        <p:nvSpPr>
          <p:cNvPr id="9" name="Text 7"/>
          <p:cNvSpPr/>
          <p:nvPr/>
        </p:nvSpPr>
        <p:spPr>
          <a:xfrm>
            <a:off x="274320" y="4389120"/>
            <a:ext cx="8595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00" b="1" dirty="0">
                <a:solidFill>
                  <a:srgbClr val="97BC6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Result: The resident gets consistent and well-coordinated care, which enhances his/her wellbeing (West, 2021).</a:t>
            </a:r>
            <a:endParaRPr lang="en-US" sz="1000" dirty="0"/>
          </a:p>
        </p:txBody>
      </p:sp>
      <p:pic>
        <p:nvPicPr>
          <p:cNvPr id="11" name="Picture 10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07A04C1B-C1F4-4DF6-D69F-58B27C9B48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0233"/>
          <a:stretch>
            <a:fillRect/>
          </a:stretch>
        </p:blipFill>
        <p:spPr>
          <a:xfrm>
            <a:off x="359795" y="1954027"/>
            <a:ext cx="3953787" cy="222040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2C5F2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B4A1D"/>
          </a:solidFill>
          <a:ln w="12700">
            <a:solidFill>
              <a:srgbClr val="1B4A1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0"/>
            <a:ext cx="8595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97BC62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777240"/>
            <a:ext cx="54864" cy="3017520"/>
          </a:xfrm>
          <a:prstGeom prst="rect">
            <a:avLst/>
          </a:prstGeom>
          <a:solidFill>
            <a:srgbClr val="5C8A3A"/>
          </a:solidFill>
          <a:ln w="12700">
            <a:solidFill>
              <a:srgbClr val="5C8A3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86868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Borrill, C. and West, M. (2021) Effective Multidisciplinary Teams in Health and Social Care. 3rd edn. Oxford: Radcliffe Publishing.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57200" y="182880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Tuckman, B. (1965) 'Developmental sequence in small groups', cited in Borrill, C. and West, M. (2021) Effective Multidisciplinary Teams. Oxford: Radcliffe Publishing.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457200" y="2788920"/>
            <a:ext cx="822960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West, M. (2021) 'Collaborative teamworking and patient outcomes in care settings', Journal of Health and Social Care, 14(2), pp. 88-95.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426</Words>
  <Application>Microsoft Office PowerPoint</Application>
  <PresentationFormat>On-screen Show (16:9)</PresentationFormat>
  <Paragraphs>48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Trebuchet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Teams in Health and Social Care</dc:title>
  <dc:subject>PptxGenJS Presentation</dc:subject>
  <dc:creator>PptxGenJS</dc:creator>
  <cp:lastModifiedBy>Abdul Rahman</cp:lastModifiedBy>
  <cp:revision>4</cp:revision>
  <dcterms:created xsi:type="dcterms:W3CDTF">2026-06-19T14:12:04Z</dcterms:created>
  <dcterms:modified xsi:type="dcterms:W3CDTF">2026-06-19T16:35:03Z</dcterms:modified>
</cp:coreProperties>
</file>