
<file path=[Content_Types].xml><?xml version="1.0" encoding="utf-8"?>
<Types xmlns="http://schemas.openxmlformats.org/package/2006/content-types">
  <Default Extension="fntdata" ContentType="application/x-fontdata"/>
  <Default Extension="jpeg" ContentType="image/jpeg"/>
  <Default Extension="m4a" ContentType="audio/mp4"/>
  <Default Extension="mov" ContentType="video/quicktime"/>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3" r:id="rId4"/>
  </p:sldMasterIdLst>
  <p:notesMasterIdLst>
    <p:notesMasterId r:id="rId22"/>
  </p:notesMasterIdLst>
  <p:sldIdLst>
    <p:sldId id="256" r:id="rId5"/>
    <p:sldId id="303" r:id="rId6"/>
    <p:sldId id="302" r:id="rId7"/>
    <p:sldId id="304" r:id="rId8"/>
    <p:sldId id="265" r:id="rId9"/>
    <p:sldId id="305" r:id="rId10"/>
    <p:sldId id="306" r:id="rId11"/>
    <p:sldId id="308" r:id="rId12"/>
    <p:sldId id="311" r:id="rId13"/>
    <p:sldId id="312" r:id="rId14"/>
    <p:sldId id="313" r:id="rId15"/>
    <p:sldId id="316" r:id="rId16"/>
    <p:sldId id="314" r:id="rId17"/>
    <p:sldId id="315" r:id="rId18"/>
    <p:sldId id="317" r:id="rId19"/>
    <p:sldId id="310" r:id="rId20"/>
    <p:sldId id="309" r:id="rId21"/>
  </p:sldIdLst>
  <p:sldSz cx="9144000" cy="5143500" type="screen16x9"/>
  <p:notesSz cx="6858000" cy="9144000"/>
  <p:embeddedFontLst>
    <p:embeddedFont>
      <p:font typeface="Aharoni" panose="02010803020104030203" pitchFamily="2" charset="-79"/>
      <p:bold r:id="rId23"/>
    </p:embeddedFont>
    <p:embeddedFont>
      <p:font typeface="Algerian" panose="04020705040A02060702" pitchFamily="82" charset="0"/>
      <p:regular r:id="rId24"/>
    </p:embeddedFont>
    <p:embeddedFont>
      <p:font typeface="Bahnschrift" panose="020B0502040204020203" pitchFamily="34" charset="0"/>
      <p:regular r:id="rId25"/>
      <p:bold r:id="rId26"/>
    </p:embeddedFont>
    <p:embeddedFont>
      <p:font typeface="Barlow Semi Condensed" panose="020B0604020202020204" charset="0"/>
      <p:regular r:id="rId27"/>
      <p:bold r:id="rId28"/>
      <p:italic r:id="rId29"/>
      <p:boldItalic r:id="rId30"/>
    </p:embeddedFont>
    <p:embeddedFont>
      <p:font typeface="Calibri" panose="020F0502020204030204" pitchFamily="34" charset="0"/>
      <p:regular r:id="rId31"/>
      <p:bold r:id="rId32"/>
      <p:italic r:id="rId33"/>
      <p:boldItalic r:id="rId34"/>
    </p:embeddedFont>
    <p:embeddedFont>
      <p:font typeface="Calisto MT" panose="02040603050505030304" pitchFamily="18" charset="0"/>
      <p:regular r:id="rId35"/>
      <p:bold r:id="rId36"/>
      <p:italic r:id="rId37"/>
      <p:boldItalic r:id="rId38"/>
    </p:embeddedFont>
    <p:embeddedFont>
      <p:font typeface="Goudy Old Style" panose="02020502050305020303" pitchFamily="18" charset="0"/>
      <p:regular r:id="rId39"/>
      <p:bold r:id="rId40"/>
      <p:italic r:id="rId41"/>
    </p:embeddedFont>
    <p:embeddedFont>
      <p:font typeface="Roboto Slab Regular" panose="020B0604020202020204" charset="0"/>
      <p:regular r:id="rId42"/>
      <p:bold r:id="rId43"/>
    </p:embeddedFont>
    <p:embeddedFont>
      <p:font typeface="Saira ExtraCondensed SemiBold" panose="020B0604020202020204" charset="0"/>
      <p:regular r:id="rId44"/>
      <p:bold r:id="rId4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15:clr>
            <a:srgbClr val="9AA0A6"/>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a:srgbClr val="2A15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F5A953-0F04-4021-8B3A-683D5D780FAF}" vWet="4" dt="2020-11-18T15:42:22.366"/>
    <p1510:client id="{A0B79675-7C91-6098-467F-5D6B622CA4E1}" v="81" dt="2020-11-18T15:45:43.5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4.fntdata"/><Relationship Id="rId39" Type="http://schemas.openxmlformats.org/officeDocument/2006/relationships/font" Target="fonts/font17.fntdata"/><Relationship Id="rId21" Type="http://schemas.openxmlformats.org/officeDocument/2006/relationships/slide" Target="slides/slide17.xml"/><Relationship Id="rId34" Type="http://schemas.openxmlformats.org/officeDocument/2006/relationships/font" Target="fonts/font12.fntdata"/><Relationship Id="rId42" Type="http://schemas.openxmlformats.org/officeDocument/2006/relationships/font" Target="fonts/font20.fntdata"/><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font" Target="fonts/font7.fntdata"/><Relationship Id="rId11" Type="http://schemas.openxmlformats.org/officeDocument/2006/relationships/slide" Target="slides/slide7.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font" Target="fonts/font15.fntdata"/><Relationship Id="rId40" Type="http://schemas.openxmlformats.org/officeDocument/2006/relationships/font" Target="fonts/font18.fntdata"/><Relationship Id="rId45" Type="http://schemas.openxmlformats.org/officeDocument/2006/relationships/font" Target="fonts/font23.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9.fntdata"/><Relationship Id="rId44" Type="http://schemas.openxmlformats.org/officeDocument/2006/relationships/font" Target="fonts/font22.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43" Type="http://schemas.openxmlformats.org/officeDocument/2006/relationships/font" Target="fonts/font21.fntdata"/><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font" Target="fonts/font16.fntdata"/><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font" Target="fonts/font19.fntdata"/><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
        <p:cNvGrpSpPr/>
        <p:nvPr/>
      </p:nvGrpSpPr>
      <p:grpSpPr>
        <a:xfrm>
          <a:off x="0" y="0"/>
          <a:ext cx="0" cy="0"/>
          <a:chOff x="0" y="0"/>
          <a:chExt cx="0" cy="0"/>
        </a:xfrm>
      </p:grpSpPr>
      <p:sp>
        <p:nvSpPr>
          <p:cNvPr id="353" name="Google Shape;353;g5540b6adc3_2_4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4" name="Google Shape;354;g5540b6adc3_2_4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IG TITTLE OPENING" type="title">
  <p:cSld name="TITLE">
    <p:bg>
      <p:bgPr>
        <a:gradFill>
          <a:gsLst>
            <a:gs pos="0">
              <a:srgbClr val="10D6B6">
                <a:alpha val="70588"/>
              </a:srgbClr>
            </a:gs>
            <a:gs pos="100000">
              <a:srgbClr val="7337D4"/>
            </a:gs>
          </a:gsLst>
          <a:lin ang="0" scaled="0"/>
        </a:gradFill>
        <a:effectLst/>
      </p:bgPr>
    </p:bg>
    <p:spTree>
      <p:nvGrpSpPr>
        <p:cNvPr id="1" name="Shape 9"/>
        <p:cNvGrpSpPr/>
        <p:nvPr/>
      </p:nvGrpSpPr>
      <p:grpSpPr>
        <a:xfrm>
          <a:off x="0" y="0"/>
          <a:ext cx="0" cy="0"/>
          <a:chOff x="0" y="0"/>
          <a:chExt cx="0" cy="0"/>
        </a:xfrm>
      </p:grpSpPr>
      <p:sp>
        <p:nvSpPr>
          <p:cNvPr id="10" name="Google Shape;10;p2"/>
          <p:cNvSpPr/>
          <p:nvPr/>
        </p:nvSpPr>
        <p:spPr>
          <a:xfrm>
            <a:off x="18639" y="1507984"/>
            <a:ext cx="176" cy="172"/>
          </a:xfrm>
          <a:custGeom>
            <a:avLst/>
            <a:gdLst/>
            <a:ahLst/>
            <a:cxnLst/>
            <a:rect l="l" t="t" r="r" b="b"/>
            <a:pathLst>
              <a:path w="1" h="1" extrusionOk="0">
                <a:moveTo>
                  <a:pt x="0" y="0"/>
                </a:moveTo>
                <a:lnTo>
                  <a:pt x="0" y="0"/>
                </a:lnTo>
                <a:lnTo>
                  <a:pt x="0"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18639" y="2419108"/>
            <a:ext cx="176" cy="172"/>
          </a:xfrm>
          <a:custGeom>
            <a:avLst/>
            <a:gdLst/>
            <a:ahLst/>
            <a:cxnLst/>
            <a:rect l="l" t="t" r="r" b="b"/>
            <a:pathLst>
              <a:path w="1" h="1" extrusionOk="0">
                <a:moveTo>
                  <a:pt x="0" y="0"/>
                </a:moveTo>
                <a:lnTo>
                  <a:pt x="0" y="0"/>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1144517" y="9122"/>
            <a:ext cx="176" cy="172"/>
          </a:xfrm>
          <a:custGeom>
            <a:avLst/>
            <a:gdLst/>
            <a:ahLst/>
            <a:cxnLst/>
            <a:rect l="l" t="t" r="r" b="b"/>
            <a:pathLst>
              <a:path w="1" h="1" extrusionOk="0">
                <a:moveTo>
                  <a:pt x="0" y="1"/>
                </a:moveTo>
                <a:lnTo>
                  <a:pt x="0" y="1"/>
                </a:lnTo>
                <a:lnTo>
                  <a:pt x="0"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flipH="1">
            <a:off x="1144517" y="9122"/>
            <a:ext cx="176" cy="172"/>
          </a:xfrm>
          <a:custGeom>
            <a:avLst/>
            <a:gdLst/>
            <a:ahLst/>
            <a:cxnLst/>
            <a:rect l="l" t="t" r="r" b="b"/>
            <a:pathLst>
              <a:path w="1" h="1" extrusionOk="0">
                <a:moveTo>
                  <a:pt x="0" y="1"/>
                </a:moveTo>
                <a:lnTo>
                  <a:pt x="0" y="1"/>
                </a:lnTo>
                <a:lnTo>
                  <a:pt x="0" y="1"/>
                </a:ln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txBox="1">
            <a:spLocks noGrp="1"/>
          </p:cNvSpPr>
          <p:nvPr>
            <p:ph type="ctrTitle"/>
          </p:nvPr>
        </p:nvSpPr>
        <p:spPr>
          <a:xfrm flipH="1">
            <a:off x="1144850" y="2646075"/>
            <a:ext cx="3394200" cy="6705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FFFFFF"/>
              </a:buClr>
              <a:buSzPts val="6000"/>
              <a:buNone/>
              <a:defRPr sz="6000">
                <a:solidFill>
                  <a:srgbClr val="FFFFFF"/>
                </a:solidFill>
              </a:defRPr>
            </a:lvl1pPr>
            <a:lvl2pPr lvl="1" rtl="0">
              <a:spcBef>
                <a:spcPts val="0"/>
              </a:spcBef>
              <a:spcAft>
                <a:spcPts val="0"/>
              </a:spcAft>
              <a:buClr>
                <a:srgbClr val="FFFFFF"/>
              </a:buClr>
              <a:buSzPts val="5200"/>
              <a:buNone/>
              <a:defRPr sz="5200">
                <a:solidFill>
                  <a:srgbClr val="FFFFFF"/>
                </a:solidFill>
              </a:defRPr>
            </a:lvl2pPr>
            <a:lvl3pPr lvl="2" rtl="0">
              <a:spcBef>
                <a:spcPts val="0"/>
              </a:spcBef>
              <a:spcAft>
                <a:spcPts val="0"/>
              </a:spcAft>
              <a:buClr>
                <a:srgbClr val="FFFFFF"/>
              </a:buClr>
              <a:buSzPts val="5200"/>
              <a:buNone/>
              <a:defRPr sz="5200">
                <a:solidFill>
                  <a:srgbClr val="FFFFFF"/>
                </a:solidFill>
              </a:defRPr>
            </a:lvl3pPr>
            <a:lvl4pPr lvl="3" rtl="0">
              <a:spcBef>
                <a:spcPts val="0"/>
              </a:spcBef>
              <a:spcAft>
                <a:spcPts val="0"/>
              </a:spcAft>
              <a:buClr>
                <a:srgbClr val="FFFFFF"/>
              </a:buClr>
              <a:buSzPts val="5200"/>
              <a:buNone/>
              <a:defRPr sz="5200">
                <a:solidFill>
                  <a:srgbClr val="FFFFFF"/>
                </a:solidFill>
              </a:defRPr>
            </a:lvl4pPr>
            <a:lvl5pPr lvl="4" rtl="0">
              <a:spcBef>
                <a:spcPts val="0"/>
              </a:spcBef>
              <a:spcAft>
                <a:spcPts val="0"/>
              </a:spcAft>
              <a:buClr>
                <a:srgbClr val="FFFFFF"/>
              </a:buClr>
              <a:buSzPts val="5200"/>
              <a:buNone/>
              <a:defRPr sz="5200">
                <a:solidFill>
                  <a:srgbClr val="FFFFFF"/>
                </a:solidFill>
              </a:defRPr>
            </a:lvl5pPr>
            <a:lvl6pPr lvl="5" rtl="0">
              <a:spcBef>
                <a:spcPts val="0"/>
              </a:spcBef>
              <a:spcAft>
                <a:spcPts val="0"/>
              </a:spcAft>
              <a:buClr>
                <a:srgbClr val="FFFFFF"/>
              </a:buClr>
              <a:buSzPts val="5200"/>
              <a:buNone/>
              <a:defRPr sz="5200">
                <a:solidFill>
                  <a:srgbClr val="FFFFFF"/>
                </a:solidFill>
              </a:defRPr>
            </a:lvl6pPr>
            <a:lvl7pPr lvl="6" rtl="0">
              <a:spcBef>
                <a:spcPts val="0"/>
              </a:spcBef>
              <a:spcAft>
                <a:spcPts val="0"/>
              </a:spcAft>
              <a:buClr>
                <a:srgbClr val="FFFFFF"/>
              </a:buClr>
              <a:buSzPts val="5200"/>
              <a:buNone/>
              <a:defRPr sz="5200">
                <a:solidFill>
                  <a:srgbClr val="FFFFFF"/>
                </a:solidFill>
              </a:defRPr>
            </a:lvl7pPr>
            <a:lvl8pPr lvl="7" rtl="0">
              <a:spcBef>
                <a:spcPts val="0"/>
              </a:spcBef>
              <a:spcAft>
                <a:spcPts val="0"/>
              </a:spcAft>
              <a:buClr>
                <a:srgbClr val="FFFFFF"/>
              </a:buClr>
              <a:buSzPts val="5200"/>
              <a:buNone/>
              <a:defRPr sz="5200">
                <a:solidFill>
                  <a:srgbClr val="FFFFFF"/>
                </a:solidFill>
              </a:defRPr>
            </a:lvl8pPr>
            <a:lvl9pPr lvl="8" rtl="0">
              <a:spcBef>
                <a:spcPts val="0"/>
              </a:spcBef>
              <a:spcAft>
                <a:spcPts val="0"/>
              </a:spcAft>
              <a:buClr>
                <a:srgbClr val="FFFFFF"/>
              </a:buClr>
              <a:buSzPts val="5200"/>
              <a:buNone/>
              <a:defRPr sz="5200">
                <a:solidFill>
                  <a:srgbClr val="FFFFFF"/>
                </a:solidFill>
              </a:defRPr>
            </a:lvl9pPr>
          </a:lstStyle>
          <a:p>
            <a:endParaRPr/>
          </a:p>
        </p:txBody>
      </p:sp>
      <p:sp>
        <p:nvSpPr>
          <p:cNvPr id="15" name="Google Shape;15;p2"/>
          <p:cNvSpPr txBox="1">
            <a:spLocks noGrp="1"/>
          </p:cNvSpPr>
          <p:nvPr>
            <p:ph type="subTitle" idx="1"/>
          </p:nvPr>
        </p:nvSpPr>
        <p:spPr>
          <a:xfrm flipH="1">
            <a:off x="1144700" y="3316575"/>
            <a:ext cx="1934400" cy="670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FFFFFF"/>
              </a:buClr>
              <a:buSzPts val="1400"/>
              <a:buNone/>
              <a:defRPr sz="1400">
                <a:solidFill>
                  <a:srgbClr val="FFFFFF"/>
                </a:solidFill>
              </a:defRPr>
            </a:lvl1pPr>
            <a:lvl2pPr lvl="1" rtl="0">
              <a:lnSpc>
                <a:spcPct val="100000"/>
              </a:lnSpc>
              <a:spcBef>
                <a:spcPts val="0"/>
              </a:spcBef>
              <a:spcAft>
                <a:spcPts val="0"/>
              </a:spcAft>
              <a:buClr>
                <a:srgbClr val="FFFFFF"/>
              </a:buClr>
              <a:buSzPts val="1400"/>
              <a:buNone/>
              <a:defRPr sz="1400">
                <a:solidFill>
                  <a:srgbClr val="FFFFFF"/>
                </a:solidFill>
              </a:defRPr>
            </a:lvl2pPr>
            <a:lvl3pPr lvl="2" rtl="0">
              <a:lnSpc>
                <a:spcPct val="100000"/>
              </a:lnSpc>
              <a:spcBef>
                <a:spcPts val="0"/>
              </a:spcBef>
              <a:spcAft>
                <a:spcPts val="0"/>
              </a:spcAft>
              <a:buClr>
                <a:srgbClr val="FFFFFF"/>
              </a:buClr>
              <a:buSzPts val="1400"/>
              <a:buNone/>
              <a:defRPr sz="1400">
                <a:solidFill>
                  <a:srgbClr val="FFFFFF"/>
                </a:solidFill>
              </a:defRPr>
            </a:lvl3pPr>
            <a:lvl4pPr lvl="3" rtl="0">
              <a:lnSpc>
                <a:spcPct val="100000"/>
              </a:lnSpc>
              <a:spcBef>
                <a:spcPts val="0"/>
              </a:spcBef>
              <a:spcAft>
                <a:spcPts val="0"/>
              </a:spcAft>
              <a:buClr>
                <a:srgbClr val="FFFFFF"/>
              </a:buClr>
              <a:buSzPts val="1400"/>
              <a:buNone/>
              <a:defRPr sz="1400">
                <a:solidFill>
                  <a:srgbClr val="FFFFFF"/>
                </a:solidFill>
              </a:defRPr>
            </a:lvl4pPr>
            <a:lvl5pPr lvl="4" rtl="0">
              <a:lnSpc>
                <a:spcPct val="100000"/>
              </a:lnSpc>
              <a:spcBef>
                <a:spcPts val="0"/>
              </a:spcBef>
              <a:spcAft>
                <a:spcPts val="0"/>
              </a:spcAft>
              <a:buClr>
                <a:srgbClr val="FFFFFF"/>
              </a:buClr>
              <a:buSzPts val="1400"/>
              <a:buNone/>
              <a:defRPr sz="1400">
                <a:solidFill>
                  <a:srgbClr val="FFFFFF"/>
                </a:solidFill>
              </a:defRPr>
            </a:lvl5pPr>
            <a:lvl6pPr lvl="5" rtl="0">
              <a:lnSpc>
                <a:spcPct val="100000"/>
              </a:lnSpc>
              <a:spcBef>
                <a:spcPts val="0"/>
              </a:spcBef>
              <a:spcAft>
                <a:spcPts val="0"/>
              </a:spcAft>
              <a:buClr>
                <a:srgbClr val="FFFFFF"/>
              </a:buClr>
              <a:buSzPts val="1400"/>
              <a:buNone/>
              <a:defRPr sz="1400">
                <a:solidFill>
                  <a:srgbClr val="FFFFFF"/>
                </a:solidFill>
              </a:defRPr>
            </a:lvl6pPr>
            <a:lvl7pPr lvl="6" rtl="0">
              <a:lnSpc>
                <a:spcPct val="100000"/>
              </a:lnSpc>
              <a:spcBef>
                <a:spcPts val="0"/>
              </a:spcBef>
              <a:spcAft>
                <a:spcPts val="0"/>
              </a:spcAft>
              <a:buClr>
                <a:srgbClr val="FFFFFF"/>
              </a:buClr>
              <a:buSzPts val="1400"/>
              <a:buNone/>
              <a:defRPr sz="1400">
                <a:solidFill>
                  <a:srgbClr val="FFFFFF"/>
                </a:solidFill>
              </a:defRPr>
            </a:lvl7pPr>
            <a:lvl8pPr lvl="7" rtl="0">
              <a:lnSpc>
                <a:spcPct val="100000"/>
              </a:lnSpc>
              <a:spcBef>
                <a:spcPts val="0"/>
              </a:spcBef>
              <a:spcAft>
                <a:spcPts val="0"/>
              </a:spcAft>
              <a:buClr>
                <a:srgbClr val="FFFFFF"/>
              </a:buClr>
              <a:buSzPts val="1400"/>
              <a:buNone/>
              <a:defRPr sz="1400">
                <a:solidFill>
                  <a:srgbClr val="FFFFFF"/>
                </a:solidFill>
              </a:defRPr>
            </a:lvl8pPr>
            <a:lvl9pPr lvl="8" rtl="0">
              <a:lnSpc>
                <a:spcPct val="100000"/>
              </a:lnSpc>
              <a:spcBef>
                <a:spcPts val="0"/>
              </a:spcBef>
              <a:spcAft>
                <a:spcPts val="0"/>
              </a:spcAft>
              <a:buClr>
                <a:srgbClr val="FFFFFF"/>
              </a:buClr>
              <a:buSzPts val="1400"/>
              <a:buNone/>
              <a:defRPr sz="1400">
                <a:solidFill>
                  <a:srgbClr val="FFFFFF"/>
                </a:solidFill>
              </a:defRPr>
            </a:lvl9pPr>
          </a:lstStyle>
          <a:p>
            <a:endParaRPr/>
          </a:p>
        </p:txBody>
      </p:sp>
      <p:cxnSp>
        <p:nvCxnSpPr>
          <p:cNvPr id="16" name="Google Shape;16;p2"/>
          <p:cNvCxnSpPr/>
          <p:nvPr/>
        </p:nvCxnSpPr>
        <p:spPr>
          <a:xfrm>
            <a:off x="1257850" y="3246250"/>
            <a:ext cx="464100" cy="0"/>
          </a:xfrm>
          <a:prstGeom prst="straightConnector1">
            <a:avLst/>
          </a:prstGeom>
          <a:noFill/>
          <a:ln w="19050" cap="flat" cmpd="sng">
            <a:solidFill>
              <a:srgbClr val="FFFFFF"/>
            </a:solidFill>
            <a:prstDash val="solid"/>
            <a:round/>
            <a:headEnd type="none"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DESIGN 2">
  <p:cSld name="CUSTOM_6">
    <p:bg>
      <p:bgPr>
        <a:gradFill>
          <a:gsLst>
            <a:gs pos="0">
              <a:srgbClr val="10D6B6">
                <a:alpha val="70588"/>
              </a:srgbClr>
            </a:gs>
            <a:gs pos="100000">
              <a:srgbClr val="7337D4"/>
            </a:gs>
          </a:gsLst>
          <a:lin ang="0" scaled="0"/>
        </a:gradFill>
        <a:effectLst/>
      </p:bgPr>
    </p:bg>
    <p:spTree>
      <p:nvGrpSpPr>
        <p:cNvPr id="1" name="Shape 69"/>
        <p:cNvGrpSpPr/>
        <p:nvPr/>
      </p:nvGrpSpPr>
      <p:grpSpPr>
        <a:xfrm>
          <a:off x="0" y="0"/>
          <a:ext cx="0" cy="0"/>
          <a:chOff x="0" y="0"/>
          <a:chExt cx="0" cy="0"/>
        </a:xfrm>
      </p:grpSpPr>
      <p:sp>
        <p:nvSpPr>
          <p:cNvPr id="70" name="Google Shape;70;p9"/>
          <p:cNvSpPr txBox="1">
            <a:spLocks noGrp="1"/>
          </p:cNvSpPr>
          <p:nvPr>
            <p:ph type="ctrTitle"/>
          </p:nvPr>
        </p:nvSpPr>
        <p:spPr>
          <a:xfrm>
            <a:off x="619900" y="134800"/>
            <a:ext cx="7904100" cy="8517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FFFFFF"/>
              </a:buClr>
              <a:buSzPts val="3000"/>
              <a:buNone/>
              <a:defRPr sz="3000">
                <a:solidFill>
                  <a:srgbClr val="FFFFFF"/>
                </a:solidFill>
              </a:defRPr>
            </a:lvl1pPr>
            <a:lvl2pPr lvl="1" algn="ctr" rtl="0">
              <a:spcBef>
                <a:spcPts val="0"/>
              </a:spcBef>
              <a:spcAft>
                <a:spcPts val="0"/>
              </a:spcAft>
              <a:buClr>
                <a:srgbClr val="FFFFFF"/>
              </a:buClr>
              <a:buSzPts val="1100"/>
              <a:buNone/>
              <a:defRPr sz="1100">
                <a:solidFill>
                  <a:srgbClr val="FFFFFF"/>
                </a:solidFill>
              </a:defRPr>
            </a:lvl2pPr>
            <a:lvl3pPr lvl="2" algn="ctr" rtl="0">
              <a:spcBef>
                <a:spcPts val="0"/>
              </a:spcBef>
              <a:spcAft>
                <a:spcPts val="0"/>
              </a:spcAft>
              <a:buClr>
                <a:srgbClr val="FFFFFF"/>
              </a:buClr>
              <a:buSzPts val="1100"/>
              <a:buNone/>
              <a:defRPr sz="1100">
                <a:solidFill>
                  <a:srgbClr val="FFFFFF"/>
                </a:solidFill>
              </a:defRPr>
            </a:lvl3pPr>
            <a:lvl4pPr lvl="3" algn="ctr" rtl="0">
              <a:spcBef>
                <a:spcPts val="0"/>
              </a:spcBef>
              <a:spcAft>
                <a:spcPts val="0"/>
              </a:spcAft>
              <a:buClr>
                <a:srgbClr val="FFFFFF"/>
              </a:buClr>
              <a:buSzPts val="1100"/>
              <a:buNone/>
              <a:defRPr sz="1100">
                <a:solidFill>
                  <a:srgbClr val="FFFFFF"/>
                </a:solidFill>
              </a:defRPr>
            </a:lvl4pPr>
            <a:lvl5pPr lvl="4" algn="ctr" rtl="0">
              <a:spcBef>
                <a:spcPts val="0"/>
              </a:spcBef>
              <a:spcAft>
                <a:spcPts val="0"/>
              </a:spcAft>
              <a:buClr>
                <a:srgbClr val="FFFFFF"/>
              </a:buClr>
              <a:buSzPts val="1100"/>
              <a:buNone/>
              <a:defRPr sz="1100">
                <a:solidFill>
                  <a:srgbClr val="FFFFFF"/>
                </a:solidFill>
              </a:defRPr>
            </a:lvl5pPr>
            <a:lvl6pPr lvl="5" algn="ctr" rtl="0">
              <a:spcBef>
                <a:spcPts val="0"/>
              </a:spcBef>
              <a:spcAft>
                <a:spcPts val="0"/>
              </a:spcAft>
              <a:buClr>
                <a:srgbClr val="FFFFFF"/>
              </a:buClr>
              <a:buSzPts val="1100"/>
              <a:buNone/>
              <a:defRPr sz="1100">
                <a:solidFill>
                  <a:srgbClr val="FFFFFF"/>
                </a:solidFill>
              </a:defRPr>
            </a:lvl6pPr>
            <a:lvl7pPr lvl="6" algn="ctr" rtl="0">
              <a:spcBef>
                <a:spcPts val="0"/>
              </a:spcBef>
              <a:spcAft>
                <a:spcPts val="0"/>
              </a:spcAft>
              <a:buClr>
                <a:srgbClr val="FFFFFF"/>
              </a:buClr>
              <a:buSzPts val="1100"/>
              <a:buNone/>
              <a:defRPr sz="1100">
                <a:solidFill>
                  <a:srgbClr val="FFFFFF"/>
                </a:solidFill>
              </a:defRPr>
            </a:lvl7pPr>
            <a:lvl8pPr lvl="7" algn="ctr" rtl="0">
              <a:spcBef>
                <a:spcPts val="0"/>
              </a:spcBef>
              <a:spcAft>
                <a:spcPts val="0"/>
              </a:spcAft>
              <a:buClr>
                <a:srgbClr val="FFFFFF"/>
              </a:buClr>
              <a:buSzPts val="1100"/>
              <a:buNone/>
              <a:defRPr sz="1100">
                <a:solidFill>
                  <a:srgbClr val="FFFFFF"/>
                </a:solidFill>
              </a:defRPr>
            </a:lvl8pPr>
            <a:lvl9pPr lvl="8" algn="ctr" rtl="0">
              <a:spcBef>
                <a:spcPts val="0"/>
              </a:spcBef>
              <a:spcAft>
                <a:spcPts val="0"/>
              </a:spcAft>
              <a:buClr>
                <a:srgbClr val="FFFFFF"/>
              </a:buClr>
              <a:buSzPts val="1100"/>
              <a:buNone/>
              <a:defRPr sz="1100">
                <a:solidFill>
                  <a:srgbClr val="FFFFFF"/>
                </a:solidFill>
              </a:defRPr>
            </a:lvl9pPr>
          </a:lstStyle>
          <a:p>
            <a:endParaRPr/>
          </a:p>
        </p:txBody>
      </p:sp>
      <p:cxnSp>
        <p:nvCxnSpPr>
          <p:cNvPr id="71" name="Google Shape;71;p9"/>
          <p:cNvCxnSpPr>
            <a:stCxn id="70" idx="2"/>
          </p:cNvCxnSpPr>
          <p:nvPr/>
        </p:nvCxnSpPr>
        <p:spPr>
          <a:xfrm>
            <a:off x="4571950" y="986500"/>
            <a:ext cx="4575600" cy="0"/>
          </a:xfrm>
          <a:prstGeom prst="straightConnector1">
            <a:avLst/>
          </a:prstGeom>
          <a:noFill/>
          <a:ln w="28575" cap="flat" cmpd="sng">
            <a:solidFill>
              <a:srgbClr val="FFFFFF"/>
            </a:solidFill>
            <a:prstDash val="solid"/>
            <a:round/>
            <a:headEnd type="none" w="med" len="med"/>
            <a:tailEnd type="none" w="med" len="me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DESIGN 3">
  <p:cSld name="CUSTOM_6_2">
    <p:bg>
      <p:bgPr>
        <a:gradFill>
          <a:gsLst>
            <a:gs pos="0">
              <a:srgbClr val="10D6B6">
                <a:alpha val="70588"/>
              </a:srgbClr>
            </a:gs>
            <a:gs pos="100000">
              <a:srgbClr val="7337D4"/>
            </a:gs>
          </a:gsLst>
          <a:lin ang="0" scaled="0"/>
        </a:gradFill>
        <a:effectLst/>
      </p:bgPr>
    </p:bg>
    <p:spTree>
      <p:nvGrpSpPr>
        <p:cNvPr id="1" name="Shape 72"/>
        <p:cNvGrpSpPr/>
        <p:nvPr/>
      </p:nvGrpSpPr>
      <p:grpSpPr>
        <a:xfrm>
          <a:off x="0" y="0"/>
          <a:ext cx="0" cy="0"/>
          <a:chOff x="0" y="0"/>
          <a:chExt cx="0" cy="0"/>
        </a:xfrm>
      </p:grpSpPr>
      <p:sp>
        <p:nvSpPr>
          <p:cNvPr id="73" name="Google Shape;73;p10"/>
          <p:cNvSpPr txBox="1">
            <a:spLocks noGrp="1"/>
          </p:cNvSpPr>
          <p:nvPr>
            <p:ph type="ctrTitle"/>
          </p:nvPr>
        </p:nvSpPr>
        <p:spPr>
          <a:xfrm>
            <a:off x="619900" y="134800"/>
            <a:ext cx="7904100" cy="851700"/>
          </a:xfrm>
          <a:prstGeom prst="rect">
            <a:avLst/>
          </a:prstGeom>
        </p:spPr>
        <p:txBody>
          <a:bodyPr spcFirstLastPara="1" wrap="square" lIns="91425" tIns="91425" rIns="91425" bIns="91425" anchor="b" anchorCtr="0">
            <a:noAutofit/>
          </a:bodyPr>
          <a:lstStyle>
            <a:lvl1pPr lvl="0" algn="ctr" rtl="0">
              <a:spcBef>
                <a:spcPts val="0"/>
              </a:spcBef>
              <a:spcAft>
                <a:spcPts val="0"/>
              </a:spcAft>
              <a:buClr>
                <a:srgbClr val="FFFFFF"/>
              </a:buClr>
              <a:buSzPts val="3000"/>
              <a:buNone/>
              <a:defRPr sz="3000">
                <a:solidFill>
                  <a:srgbClr val="FFFFFF"/>
                </a:solidFill>
              </a:defRPr>
            </a:lvl1pPr>
            <a:lvl2pPr lvl="1" algn="ctr" rtl="0">
              <a:spcBef>
                <a:spcPts val="0"/>
              </a:spcBef>
              <a:spcAft>
                <a:spcPts val="0"/>
              </a:spcAft>
              <a:buClr>
                <a:srgbClr val="FFFFFF"/>
              </a:buClr>
              <a:buSzPts val="1100"/>
              <a:buNone/>
              <a:defRPr sz="1100">
                <a:solidFill>
                  <a:srgbClr val="FFFFFF"/>
                </a:solidFill>
              </a:defRPr>
            </a:lvl2pPr>
            <a:lvl3pPr lvl="2" algn="ctr" rtl="0">
              <a:spcBef>
                <a:spcPts val="0"/>
              </a:spcBef>
              <a:spcAft>
                <a:spcPts val="0"/>
              </a:spcAft>
              <a:buClr>
                <a:srgbClr val="FFFFFF"/>
              </a:buClr>
              <a:buSzPts val="1100"/>
              <a:buNone/>
              <a:defRPr sz="1100">
                <a:solidFill>
                  <a:srgbClr val="FFFFFF"/>
                </a:solidFill>
              </a:defRPr>
            </a:lvl3pPr>
            <a:lvl4pPr lvl="3" algn="ctr" rtl="0">
              <a:spcBef>
                <a:spcPts val="0"/>
              </a:spcBef>
              <a:spcAft>
                <a:spcPts val="0"/>
              </a:spcAft>
              <a:buClr>
                <a:srgbClr val="FFFFFF"/>
              </a:buClr>
              <a:buSzPts val="1100"/>
              <a:buNone/>
              <a:defRPr sz="1100">
                <a:solidFill>
                  <a:srgbClr val="FFFFFF"/>
                </a:solidFill>
              </a:defRPr>
            </a:lvl4pPr>
            <a:lvl5pPr lvl="4" algn="ctr" rtl="0">
              <a:spcBef>
                <a:spcPts val="0"/>
              </a:spcBef>
              <a:spcAft>
                <a:spcPts val="0"/>
              </a:spcAft>
              <a:buClr>
                <a:srgbClr val="FFFFFF"/>
              </a:buClr>
              <a:buSzPts val="1100"/>
              <a:buNone/>
              <a:defRPr sz="1100">
                <a:solidFill>
                  <a:srgbClr val="FFFFFF"/>
                </a:solidFill>
              </a:defRPr>
            </a:lvl5pPr>
            <a:lvl6pPr lvl="5" algn="ctr" rtl="0">
              <a:spcBef>
                <a:spcPts val="0"/>
              </a:spcBef>
              <a:spcAft>
                <a:spcPts val="0"/>
              </a:spcAft>
              <a:buClr>
                <a:srgbClr val="FFFFFF"/>
              </a:buClr>
              <a:buSzPts val="1100"/>
              <a:buNone/>
              <a:defRPr sz="1100">
                <a:solidFill>
                  <a:srgbClr val="FFFFFF"/>
                </a:solidFill>
              </a:defRPr>
            </a:lvl6pPr>
            <a:lvl7pPr lvl="6" algn="ctr" rtl="0">
              <a:spcBef>
                <a:spcPts val="0"/>
              </a:spcBef>
              <a:spcAft>
                <a:spcPts val="0"/>
              </a:spcAft>
              <a:buClr>
                <a:srgbClr val="FFFFFF"/>
              </a:buClr>
              <a:buSzPts val="1100"/>
              <a:buNone/>
              <a:defRPr sz="1100">
                <a:solidFill>
                  <a:srgbClr val="FFFFFF"/>
                </a:solidFill>
              </a:defRPr>
            </a:lvl7pPr>
            <a:lvl8pPr lvl="7" algn="ctr" rtl="0">
              <a:spcBef>
                <a:spcPts val="0"/>
              </a:spcBef>
              <a:spcAft>
                <a:spcPts val="0"/>
              </a:spcAft>
              <a:buClr>
                <a:srgbClr val="FFFFFF"/>
              </a:buClr>
              <a:buSzPts val="1100"/>
              <a:buNone/>
              <a:defRPr sz="1100">
                <a:solidFill>
                  <a:srgbClr val="FFFFFF"/>
                </a:solidFill>
              </a:defRPr>
            </a:lvl8pPr>
            <a:lvl9pPr lvl="8" algn="ctr" rtl="0">
              <a:spcBef>
                <a:spcPts val="0"/>
              </a:spcBef>
              <a:spcAft>
                <a:spcPts val="0"/>
              </a:spcAft>
              <a:buClr>
                <a:srgbClr val="FFFFFF"/>
              </a:buClr>
              <a:buSzPts val="1100"/>
              <a:buNone/>
              <a:defRPr sz="1100">
                <a:solidFill>
                  <a:srgbClr val="FFFFFF"/>
                </a:solidFill>
              </a:defRPr>
            </a:lvl9pPr>
          </a:lstStyle>
          <a:p>
            <a:endParaRPr/>
          </a:p>
        </p:txBody>
      </p:sp>
      <p:cxnSp>
        <p:nvCxnSpPr>
          <p:cNvPr id="74" name="Google Shape;74;p10"/>
          <p:cNvCxnSpPr/>
          <p:nvPr/>
        </p:nvCxnSpPr>
        <p:spPr>
          <a:xfrm>
            <a:off x="-32325" y="986500"/>
            <a:ext cx="4575600" cy="0"/>
          </a:xfrm>
          <a:prstGeom prst="straightConnector1">
            <a:avLst/>
          </a:prstGeom>
          <a:noFill/>
          <a:ln w="28575" cap="flat" cmpd="sng">
            <a:solidFill>
              <a:srgbClr val="FFFFFF"/>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rgbClr val="434343"/>
              </a:buClr>
              <a:buSzPts val="2800"/>
              <a:buFont typeface="Saira ExtraCondensed SemiBold"/>
              <a:buNone/>
              <a:defRPr sz="2800">
                <a:solidFill>
                  <a:srgbClr val="434343"/>
                </a:solidFill>
                <a:latin typeface="Saira ExtraCondensed SemiBold"/>
                <a:ea typeface="Saira ExtraCondensed SemiBold"/>
                <a:cs typeface="Saira ExtraCondensed SemiBold"/>
                <a:sym typeface="Saira ExtraCondensed SemiBold"/>
              </a:defRPr>
            </a:lvl1pPr>
            <a:lvl2pPr lvl="1">
              <a:spcBef>
                <a:spcPts val="0"/>
              </a:spcBef>
              <a:spcAft>
                <a:spcPts val="0"/>
              </a:spcAft>
              <a:buClr>
                <a:srgbClr val="666666"/>
              </a:buClr>
              <a:buSzPts val="2800"/>
              <a:buFont typeface="Squada One"/>
              <a:buNone/>
              <a:defRPr sz="2800">
                <a:solidFill>
                  <a:srgbClr val="666666"/>
                </a:solidFill>
                <a:latin typeface="Squada One"/>
                <a:ea typeface="Squada One"/>
                <a:cs typeface="Squada One"/>
                <a:sym typeface="Squada One"/>
              </a:defRPr>
            </a:lvl2pPr>
            <a:lvl3pPr lvl="2">
              <a:spcBef>
                <a:spcPts val="0"/>
              </a:spcBef>
              <a:spcAft>
                <a:spcPts val="0"/>
              </a:spcAft>
              <a:buClr>
                <a:srgbClr val="666666"/>
              </a:buClr>
              <a:buSzPts val="2800"/>
              <a:buFont typeface="Squada One"/>
              <a:buNone/>
              <a:defRPr sz="2800">
                <a:solidFill>
                  <a:srgbClr val="666666"/>
                </a:solidFill>
                <a:latin typeface="Squada One"/>
                <a:ea typeface="Squada One"/>
                <a:cs typeface="Squada One"/>
                <a:sym typeface="Squada One"/>
              </a:defRPr>
            </a:lvl3pPr>
            <a:lvl4pPr lvl="3">
              <a:spcBef>
                <a:spcPts val="0"/>
              </a:spcBef>
              <a:spcAft>
                <a:spcPts val="0"/>
              </a:spcAft>
              <a:buClr>
                <a:srgbClr val="666666"/>
              </a:buClr>
              <a:buSzPts val="2800"/>
              <a:buFont typeface="Squada One"/>
              <a:buNone/>
              <a:defRPr sz="2800">
                <a:solidFill>
                  <a:srgbClr val="666666"/>
                </a:solidFill>
                <a:latin typeface="Squada One"/>
                <a:ea typeface="Squada One"/>
                <a:cs typeface="Squada One"/>
                <a:sym typeface="Squada One"/>
              </a:defRPr>
            </a:lvl4pPr>
            <a:lvl5pPr lvl="4">
              <a:spcBef>
                <a:spcPts val="0"/>
              </a:spcBef>
              <a:spcAft>
                <a:spcPts val="0"/>
              </a:spcAft>
              <a:buClr>
                <a:srgbClr val="666666"/>
              </a:buClr>
              <a:buSzPts val="2800"/>
              <a:buFont typeface="Squada One"/>
              <a:buNone/>
              <a:defRPr sz="2800">
                <a:solidFill>
                  <a:srgbClr val="666666"/>
                </a:solidFill>
                <a:latin typeface="Squada One"/>
                <a:ea typeface="Squada One"/>
                <a:cs typeface="Squada One"/>
                <a:sym typeface="Squada One"/>
              </a:defRPr>
            </a:lvl5pPr>
            <a:lvl6pPr lvl="5">
              <a:spcBef>
                <a:spcPts val="0"/>
              </a:spcBef>
              <a:spcAft>
                <a:spcPts val="0"/>
              </a:spcAft>
              <a:buClr>
                <a:srgbClr val="666666"/>
              </a:buClr>
              <a:buSzPts val="2800"/>
              <a:buFont typeface="Squada One"/>
              <a:buNone/>
              <a:defRPr sz="2800">
                <a:solidFill>
                  <a:srgbClr val="666666"/>
                </a:solidFill>
                <a:latin typeface="Squada One"/>
                <a:ea typeface="Squada One"/>
                <a:cs typeface="Squada One"/>
                <a:sym typeface="Squada One"/>
              </a:defRPr>
            </a:lvl6pPr>
            <a:lvl7pPr lvl="6">
              <a:spcBef>
                <a:spcPts val="0"/>
              </a:spcBef>
              <a:spcAft>
                <a:spcPts val="0"/>
              </a:spcAft>
              <a:buClr>
                <a:srgbClr val="666666"/>
              </a:buClr>
              <a:buSzPts val="2800"/>
              <a:buFont typeface="Squada One"/>
              <a:buNone/>
              <a:defRPr sz="2800">
                <a:solidFill>
                  <a:srgbClr val="666666"/>
                </a:solidFill>
                <a:latin typeface="Squada One"/>
                <a:ea typeface="Squada One"/>
                <a:cs typeface="Squada One"/>
                <a:sym typeface="Squada One"/>
              </a:defRPr>
            </a:lvl7pPr>
            <a:lvl8pPr lvl="7">
              <a:spcBef>
                <a:spcPts val="0"/>
              </a:spcBef>
              <a:spcAft>
                <a:spcPts val="0"/>
              </a:spcAft>
              <a:buClr>
                <a:srgbClr val="666666"/>
              </a:buClr>
              <a:buSzPts val="2800"/>
              <a:buFont typeface="Squada One"/>
              <a:buNone/>
              <a:defRPr sz="2800">
                <a:solidFill>
                  <a:srgbClr val="666666"/>
                </a:solidFill>
                <a:latin typeface="Squada One"/>
                <a:ea typeface="Squada One"/>
                <a:cs typeface="Squada One"/>
                <a:sym typeface="Squada One"/>
              </a:defRPr>
            </a:lvl8pPr>
            <a:lvl9pPr lvl="8">
              <a:spcBef>
                <a:spcPts val="0"/>
              </a:spcBef>
              <a:spcAft>
                <a:spcPts val="0"/>
              </a:spcAft>
              <a:buClr>
                <a:srgbClr val="666666"/>
              </a:buClr>
              <a:buSzPts val="2800"/>
              <a:buFont typeface="Squada One"/>
              <a:buNone/>
              <a:defRPr sz="2800">
                <a:solidFill>
                  <a:srgbClr val="666666"/>
                </a:solidFill>
                <a:latin typeface="Squada One"/>
                <a:ea typeface="Squada One"/>
                <a:cs typeface="Squada One"/>
                <a:sym typeface="Squada On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04800" rtl="0">
              <a:lnSpc>
                <a:spcPct val="115000"/>
              </a:lnSpc>
              <a:spcBef>
                <a:spcPts val="0"/>
              </a:spcBef>
              <a:spcAft>
                <a:spcPts val="0"/>
              </a:spcAft>
              <a:buClr>
                <a:srgbClr val="666666"/>
              </a:buClr>
              <a:buSzPts val="1200"/>
              <a:buFont typeface="Barlow Semi Condensed"/>
              <a:buChar char="●"/>
              <a:defRPr sz="1200">
                <a:solidFill>
                  <a:srgbClr val="666666"/>
                </a:solidFill>
                <a:latin typeface="Barlow Semi Condensed"/>
                <a:ea typeface="Barlow Semi Condensed"/>
                <a:cs typeface="Barlow Semi Condensed"/>
                <a:sym typeface="Barlow Semi Condensed"/>
              </a:defRPr>
            </a:lvl1pPr>
            <a:lvl2pPr marL="914400" lvl="1" indent="-304800" rtl="0">
              <a:lnSpc>
                <a:spcPct val="115000"/>
              </a:lnSpc>
              <a:spcBef>
                <a:spcPts val="1600"/>
              </a:spcBef>
              <a:spcAft>
                <a:spcPts val="0"/>
              </a:spcAft>
              <a:buClr>
                <a:srgbClr val="666666"/>
              </a:buClr>
              <a:buSzPts val="1200"/>
              <a:buFont typeface="Barlow Semi Condensed"/>
              <a:buChar char="○"/>
              <a:defRPr sz="1200">
                <a:solidFill>
                  <a:srgbClr val="666666"/>
                </a:solidFill>
                <a:latin typeface="Barlow Semi Condensed"/>
                <a:ea typeface="Barlow Semi Condensed"/>
                <a:cs typeface="Barlow Semi Condensed"/>
                <a:sym typeface="Barlow Semi Condensed"/>
              </a:defRPr>
            </a:lvl2pPr>
            <a:lvl3pPr marL="1371600" lvl="2" indent="-304800" rtl="0">
              <a:lnSpc>
                <a:spcPct val="115000"/>
              </a:lnSpc>
              <a:spcBef>
                <a:spcPts val="1600"/>
              </a:spcBef>
              <a:spcAft>
                <a:spcPts val="0"/>
              </a:spcAft>
              <a:buClr>
                <a:srgbClr val="666666"/>
              </a:buClr>
              <a:buSzPts val="1200"/>
              <a:buFont typeface="Barlow Semi Condensed"/>
              <a:buChar char="■"/>
              <a:defRPr sz="1200">
                <a:solidFill>
                  <a:srgbClr val="666666"/>
                </a:solidFill>
                <a:latin typeface="Barlow Semi Condensed"/>
                <a:ea typeface="Barlow Semi Condensed"/>
                <a:cs typeface="Barlow Semi Condensed"/>
                <a:sym typeface="Barlow Semi Condensed"/>
              </a:defRPr>
            </a:lvl3pPr>
            <a:lvl4pPr marL="1828800" lvl="3" indent="-304800" rtl="0">
              <a:lnSpc>
                <a:spcPct val="115000"/>
              </a:lnSpc>
              <a:spcBef>
                <a:spcPts val="1600"/>
              </a:spcBef>
              <a:spcAft>
                <a:spcPts val="0"/>
              </a:spcAft>
              <a:buClr>
                <a:srgbClr val="666666"/>
              </a:buClr>
              <a:buSzPts val="1200"/>
              <a:buFont typeface="Barlow Semi Condensed"/>
              <a:buChar char="●"/>
              <a:defRPr sz="1200">
                <a:solidFill>
                  <a:srgbClr val="666666"/>
                </a:solidFill>
                <a:latin typeface="Barlow Semi Condensed"/>
                <a:ea typeface="Barlow Semi Condensed"/>
                <a:cs typeface="Barlow Semi Condensed"/>
                <a:sym typeface="Barlow Semi Condensed"/>
              </a:defRPr>
            </a:lvl4pPr>
            <a:lvl5pPr marL="2286000" lvl="4" indent="-304800" rtl="0">
              <a:lnSpc>
                <a:spcPct val="115000"/>
              </a:lnSpc>
              <a:spcBef>
                <a:spcPts val="1600"/>
              </a:spcBef>
              <a:spcAft>
                <a:spcPts val="0"/>
              </a:spcAft>
              <a:buClr>
                <a:srgbClr val="666666"/>
              </a:buClr>
              <a:buSzPts val="1200"/>
              <a:buFont typeface="Barlow Semi Condensed"/>
              <a:buChar char="○"/>
              <a:defRPr sz="1200">
                <a:solidFill>
                  <a:srgbClr val="666666"/>
                </a:solidFill>
                <a:latin typeface="Barlow Semi Condensed"/>
                <a:ea typeface="Barlow Semi Condensed"/>
                <a:cs typeface="Barlow Semi Condensed"/>
                <a:sym typeface="Barlow Semi Condensed"/>
              </a:defRPr>
            </a:lvl5pPr>
            <a:lvl6pPr marL="2743200" lvl="5" indent="-304800" rtl="0">
              <a:lnSpc>
                <a:spcPct val="115000"/>
              </a:lnSpc>
              <a:spcBef>
                <a:spcPts val="1600"/>
              </a:spcBef>
              <a:spcAft>
                <a:spcPts val="0"/>
              </a:spcAft>
              <a:buClr>
                <a:srgbClr val="666666"/>
              </a:buClr>
              <a:buSzPts val="1200"/>
              <a:buFont typeface="Barlow Semi Condensed"/>
              <a:buChar char="■"/>
              <a:defRPr sz="1200">
                <a:solidFill>
                  <a:srgbClr val="666666"/>
                </a:solidFill>
                <a:latin typeface="Barlow Semi Condensed"/>
                <a:ea typeface="Barlow Semi Condensed"/>
                <a:cs typeface="Barlow Semi Condensed"/>
                <a:sym typeface="Barlow Semi Condensed"/>
              </a:defRPr>
            </a:lvl6pPr>
            <a:lvl7pPr marL="3200400" lvl="6" indent="-304800" rtl="0">
              <a:lnSpc>
                <a:spcPct val="115000"/>
              </a:lnSpc>
              <a:spcBef>
                <a:spcPts val="1600"/>
              </a:spcBef>
              <a:spcAft>
                <a:spcPts val="0"/>
              </a:spcAft>
              <a:buClr>
                <a:srgbClr val="666666"/>
              </a:buClr>
              <a:buSzPts val="1200"/>
              <a:buFont typeface="Barlow Semi Condensed"/>
              <a:buChar char="●"/>
              <a:defRPr sz="1200">
                <a:solidFill>
                  <a:srgbClr val="666666"/>
                </a:solidFill>
                <a:latin typeface="Barlow Semi Condensed"/>
                <a:ea typeface="Barlow Semi Condensed"/>
                <a:cs typeface="Barlow Semi Condensed"/>
                <a:sym typeface="Barlow Semi Condensed"/>
              </a:defRPr>
            </a:lvl7pPr>
            <a:lvl8pPr marL="3657600" lvl="7" indent="-304800" rtl="0">
              <a:lnSpc>
                <a:spcPct val="115000"/>
              </a:lnSpc>
              <a:spcBef>
                <a:spcPts val="1600"/>
              </a:spcBef>
              <a:spcAft>
                <a:spcPts val="0"/>
              </a:spcAft>
              <a:buClr>
                <a:srgbClr val="666666"/>
              </a:buClr>
              <a:buSzPts val="1200"/>
              <a:buFont typeface="Barlow Semi Condensed"/>
              <a:buChar char="○"/>
              <a:defRPr sz="1200">
                <a:solidFill>
                  <a:srgbClr val="666666"/>
                </a:solidFill>
                <a:latin typeface="Barlow Semi Condensed"/>
                <a:ea typeface="Barlow Semi Condensed"/>
                <a:cs typeface="Barlow Semi Condensed"/>
                <a:sym typeface="Barlow Semi Condensed"/>
              </a:defRPr>
            </a:lvl8pPr>
            <a:lvl9pPr marL="4114800" lvl="8" indent="-304800" rtl="0">
              <a:lnSpc>
                <a:spcPct val="115000"/>
              </a:lnSpc>
              <a:spcBef>
                <a:spcPts val="1600"/>
              </a:spcBef>
              <a:spcAft>
                <a:spcPts val="1600"/>
              </a:spcAft>
              <a:buClr>
                <a:srgbClr val="666666"/>
              </a:buClr>
              <a:buSzPts val="1200"/>
              <a:buFont typeface="Barlow Semi Condensed"/>
              <a:buChar char="■"/>
              <a:defRPr sz="1200">
                <a:solidFill>
                  <a:srgbClr val="666666"/>
                </a:solidFill>
                <a:latin typeface="Barlow Semi Condensed"/>
                <a:ea typeface="Barlow Semi Condensed"/>
                <a:cs typeface="Barlow Semi Condensed"/>
                <a:sym typeface="Barlow Semi Condensed"/>
              </a:defRPr>
            </a:lvl9pPr>
          </a:lstStyle>
          <a:p>
            <a:endParaRPr/>
          </a:p>
        </p:txBody>
      </p:sp>
      <p:sp>
        <p:nvSpPr>
          <p:cNvPr id="8" name="Google Shape;8;p1"/>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rgbClr val="666666"/>
                </a:solidFill>
                <a:latin typeface="Roboto Slab Regular"/>
                <a:ea typeface="Roboto Slab Regular"/>
                <a:cs typeface="Roboto Slab Regular"/>
                <a:sym typeface="Roboto Slab Regular"/>
              </a:defRPr>
            </a:lvl1pPr>
            <a:lvl2pPr lvl="1" algn="r">
              <a:buNone/>
              <a:defRPr sz="1300">
                <a:solidFill>
                  <a:srgbClr val="666666"/>
                </a:solidFill>
                <a:latin typeface="Roboto Slab Regular"/>
                <a:ea typeface="Roboto Slab Regular"/>
                <a:cs typeface="Roboto Slab Regular"/>
                <a:sym typeface="Roboto Slab Regular"/>
              </a:defRPr>
            </a:lvl2pPr>
            <a:lvl3pPr lvl="2" algn="r">
              <a:buNone/>
              <a:defRPr sz="1300">
                <a:solidFill>
                  <a:srgbClr val="666666"/>
                </a:solidFill>
                <a:latin typeface="Roboto Slab Regular"/>
                <a:ea typeface="Roboto Slab Regular"/>
                <a:cs typeface="Roboto Slab Regular"/>
                <a:sym typeface="Roboto Slab Regular"/>
              </a:defRPr>
            </a:lvl3pPr>
            <a:lvl4pPr lvl="3" algn="r">
              <a:buNone/>
              <a:defRPr sz="1300">
                <a:solidFill>
                  <a:srgbClr val="666666"/>
                </a:solidFill>
                <a:latin typeface="Roboto Slab Regular"/>
                <a:ea typeface="Roboto Slab Regular"/>
                <a:cs typeface="Roboto Slab Regular"/>
                <a:sym typeface="Roboto Slab Regular"/>
              </a:defRPr>
            </a:lvl4pPr>
            <a:lvl5pPr lvl="4" algn="r">
              <a:buNone/>
              <a:defRPr sz="1300">
                <a:solidFill>
                  <a:srgbClr val="666666"/>
                </a:solidFill>
                <a:latin typeface="Roboto Slab Regular"/>
                <a:ea typeface="Roboto Slab Regular"/>
                <a:cs typeface="Roboto Slab Regular"/>
                <a:sym typeface="Roboto Slab Regular"/>
              </a:defRPr>
            </a:lvl5pPr>
            <a:lvl6pPr lvl="5" algn="r">
              <a:buNone/>
              <a:defRPr sz="1300">
                <a:solidFill>
                  <a:srgbClr val="666666"/>
                </a:solidFill>
                <a:latin typeface="Roboto Slab Regular"/>
                <a:ea typeface="Roboto Slab Regular"/>
                <a:cs typeface="Roboto Slab Regular"/>
                <a:sym typeface="Roboto Slab Regular"/>
              </a:defRPr>
            </a:lvl6pPr>
            <a:lvl7pPr lvl="6" algn="r">
              <a:buNone/>
              <a:defRPr sz="1300">
                <a:solidFill>
                  <a:srgbClr val="666666"/>
                </a:solidFill>
                <a:latin typeface="Roboto Slab Regular"/>
                <a:ea typeface="Roboto Slab Regular"/>
                <a:cs typeface="Roboto Slab Regular"/>
                <a:sym typeface="Roboto Slab Regular"/>
              </a:defRPr>
            </a:lvl7pPr>
            <a:lvl8pPr lvl="7" algn="r">
              <a:buNone/>
              <a:defRPr sz="1300">
                <a:solidFill>
                  <a:srgbClr val="666666"/>
                </a:solidFill>
                <a:latin typeface="Roboto Slab Regular"/>
                <a:ea typeface="Roboto Slab Regular"/>
                <a:cs typeface="Roboto Slab Regular"/>
                <a:sym typeface="Roboto Slab Regular"/>
              </a:defRPr>
            </a:lvl8pPr>
            <a:lvl9pPr lvl="8" algn="r">
              <a:buNone/>
              <a:defRPr sz="1300">
                <a:solidFill>
                  <a:srgbClr val="666666"/>
                </a:solidFill>
                <a:latin typeface="Roboto Slab Regular"/>
                <a:ea typeface="Roboto Slab Regular"/>
                <a:cs typeface="Roboto Slab Regular"/>
                <a:sym typeface="Roboto Slab Regular"/>
              </a:defRPr>
            </a:lvl9pPr>
          </a:lstStyle>
          <a:p>
            <a:pPr marL="0" lvl="0" indent="0" algn="r" rtl="0">
              <a:spcBef>
                <a:spcPts val="0"/>
              </a:spcBef>
              <a:spcAft>
                <a:spcPts val="0"/>
              </a:spcAft>
              <a:buNone/>
            </a:pPr>
            <a:fld id="{00000000-1234-1234-1234-123412341234}" type="slidenum">
              <a:rPr lang="e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6" r:id="rId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1.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xml"/><Relationship Id="rId7" Type="http://schemas.openxmlformats.org/officeDocument/2006/relationships/image" Target="../media/image11.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2.xml"/><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7.sv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6.png"/><Relationship Id="rId5" Type="http://schemas.openxmlformats.org/officeDocument/2006/relationships/image" Target="../media/image3.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2.jpe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26.jpe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microsoft.com/office/2007/relationships/media" Target="../media/media14.m4a"/><Relationship Id="rId7" Type="http://schemas.openxmlformats.org/officeDocument/2006/relationships/image" Target="../media/image3.png"/><Relationship Id="rId2" Type="http://schemas.openxmlformats.org/officeDocument/2006/relationships/video" Target="../media/media13.mov"/><Relationship Id="rId1" Type="http://schemas.microsoft.com/office/2007/relationships/media" Target="../media/media13.mov"/><Relationship Id="rId6" Type="http://schemas.openxmlformats.org/officeDocument/2006/relationships/image" Target="../media/image27.png"/><Relationship Id="rId5" Type="http://schemas.openxmlformats.org/officeDocument/2006/relationships/slideLayout" Target="../slideLayouts/slideLayout3.xml"/><Relationship Id="rId4" Type="http://schemas.openxmlformats.org/officeDocument/2006/relationships/audio" Target="../media/media14.m4a"/></Relationships>
</file>

<file path=ppt/slides/_rels/slide1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slideLayout" Target="../slideLayouts/slideLayout3.xml"/><Relationship Id="rId7" Type="http://schemas.microsoft.com/office/2007/relationships/hdphoto" Target="../media/hdphoto1.wdp"/><Relationship Id="rId12"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9.png"/><Relationship Id="rId11" Type="http://schemas.openxmlformats.org/officeDocument/2006/relationships/image" Target="../media/image33.svg"/><Relationship Id="rId5" Type="http://schemas.openxmlformats.org/officeDocument/2006/relationships/image" Target="../media/image12.png"/><Relationship Id="rId10" Type="http://schemas.openxmlformats.org/officeDocument/2006/relationships/image" Target="../media/image32.png"/><Relationship Id="rId4" Type="http://schemas.openxmlformats.org/officeDocument/2006/relationships/image" Target="../media/image28.png"/><Relationship Id="rId9" Type="http://schemas.openxmlformats.org/officeDocument/2006/relationships/image" Target="../media/image31.svg"/></Relationships>
</file>

<file path=ppt/slides/_rels/slide1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37.sv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6.png"/><Relationship Id="rId5" Type="http://schemas.openxmlformats.org/officeDocument/2006/relationships/image" Target="../media/image35.svg"/><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8" Type="http://schemas.openxmlformats.org/officeDocument/2006/relationships/hyperlink" Target="https://www.goodtherapy.org/learn-about-therapy/types/humanistic-psychology#:~:text=Some%20fundamental%20assumptions%20of%20humanistic,be%20achieved%20by%20studying%20animals" TargetMode="External"/><Relationship Id="rId3" Type="http://schemas.openxmlformats.org/officeDocument/2006/relationships/slideLayout" Target="../slideLayouts/slideLayout1.xml"/><Relationship Id="rId7" Type="http://schemas.openxmlformats.org/officeDocument/2006/relationships/hyperlink" Target="https://www.cram.com/essay/Compare-And-Contrast-Abraham-Maslow-And-Rogers/F3V9G5SYHBWW#:~:text=Maslow%20and%20Rogers%20had%20very,is%20what%20make%20individuals%20deviate"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verywellmind.com/carl-rogers-biography-1902-1987-2795542" TargetMode="External"/><Relationship Id="rId11" Type="http://schemas.openxmlformats.org/officeDocument/2006/relationships/image" Target="../media/image3.png"/><Relationship Id="rId5" Type="http://schemas.openxmlformats.org/officeDocument/2006/relationships/hyperlink" Target="https://courses.lumenlearning.com/boundless-psychology/chapter/humanistic-perspectives-on-personality/" TargetMode="External"/><Relationship Id="rId10" Type="http://schemas.openxmlformats.org/officeDocument/2006/relationships/hyperlink" Target="https://www.123helpme.com/essay/What-Is-The-Humanistic-View-Of-Anxiety-705893" TargetMode="External"/><Relationship Id="rId4" Type="http://schemas.openxmlformats.org/officeDocument/2006/relationships/hyperlink" Target="https://www.tutor2u.net/psychology/blog/maslows-hierarchy-of-needs-with-paper-cups" TargetMode="External"/><Relationship Id="rId9" Type="http://schemas.openxmlformats.org/officeDocument/2006/relationships/hyperlink" Target="https://www.youtube.com/watch?v=H6LLmjoPFcA"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explorable.com/humanistic-perspective-and-personality" TargetMode="External"/><Relationship Id="rId3" Type="http://schemas.openxmlformats.org/officeDocument/2006/relationships/slideLayout" Target="../slideLayouts/slideLayout1.xml"/><Relationship Id="rId7" Type="http://schemas.openxmlformats.org/officeDocument/2006/relationships/hyperlink" Target="https://sihaan08.wordpress.com/author/sihaan08/"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www.psychlotron.org.uk/newResources/approaches/AS_AQB_approaches_HumanisticBasics.pdf" TargetMode="External"/><Relationship Id="rId5" Type="http://schemas.openxmlformats.org/officeDocument/2006/relationships/hyperlink" Target="https://www.healthline.com/health/humanistic-therapy#:~:text=Humanistic%20therapy%20is%20a%20mental,impact%20your%20choices%20and%20actions" TargetMode="External"/><Relationship Id="rId10" Type="http://schemas.openxmlformats.org/officeDocument/2006/relationships/image" Target="../media/image3.png"/><Relationship Id="rId4" Type="http://schemas.openxmlformats.org/officeDocument/2006/relationships/hyperlink" Target="https://courses.lumenlearning.com/suny-intropsychmaster/chapter/humanistic-approaches/" TargetMode="External"/><Relationship Id="rId9" Type="http://schemas.openxmlformats.org/officeDocument/2006/relationships/hyperlink" Target="https://www.ukessays.com/essays/psychology/humanistic-and-psychodynamic-perspectives-psychology-essay.php?vref=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10D6B6">
                <a:alpha val="70588"/>
              </a:srgbClr>
            </a:gs>
            <a:gs pos="100000">
              <a:srgbClr val="7337D4"/>
            </a:gs>
          </a:gsLst>
          <a:lin ang="0" scaled="0"/>
        </a:gradFill>
        <a:effectLst/>
      </p:bgPr>
    </p:bg>
    <p:spTree>
      <p:nvGrpSpPr>
        <p:cNvPr id="1" name="Shape 124"/>
        <p:cNvGrpSpPr/>
        <p:nvPr/>
      </p:nvGrpSpPr>
      <p:grpSpPr>
        <a:xfrm>
          <a:off x="0" y="0"/>
          <a:ext cx="0" cy="0"/>
          <a:chOff x="0" y="0"/>
          <a:chExt cx="0" cy="0"/>
        </a:xfrm>
      </p:grpSpPr>
      <p:sp>
        <p:nvSpPr>
          <p:cNvPr id="125" name="Google Shape;125;p18"/>
          <p:cNvSpPr txBox="1">
            <a:spLocks noGrp="1"/>
          </p:cNvSpPr>
          <p:nvPr>
            <p:ph type="subTitle" idx="1"/>
          </p:nvPr>
        </p:nvSpPr>
        <p:spPr>
          <a:xfrm flipH="1">
            <a:off x="1229445" y="2867974"/>
            <a:ext cx="1934400" cy="670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600">
                <a:solidFill>
                  <a:schemeClr val="tx1"/>
                </a:solidFill>
              </a:rPr>
              <a:t>Nouar Nagem</a:t>
            </a:r>
            <a:endParaRPr sz="1600">
              <a:solidFill>
                <a:schemeClr val="tx1"/>
              </a:solidFill>
            </a:endParaRPr>
          </a:p>
        </p:txBody>
      </p:sp>
      <p:sp>
        <p:nvSpPr>
          <p:cNvPr id="4" name="Google Shape;799;p43">
            <a:extLst>
              <a:ext uri="{FF2B5EF4-FFF2-40B4-BE49-F238E27FC236}">
                <a16:creationId xmlns:a16="http://schemas.microsoft.com/office/drawing/2014/main" id="{91983EDD-DB21-4F23-9AA9-454BA4B51CE4}"/>
              </a:ext>
            </a:extLst>
          </p:cNvPr>
          <p:cNvSpPr/>
          <p:nvPr/>
        </p:nvSpPr>
        <p:spPr>
          <a:xfrm>
            <a:off x="1832642" y="1426779"/>
            <a:ext cx="5478715" cy="1441195"/>
          </a:xfrm>
          <a:prstGeom prst="rect">
            <a:avLst/>
          </a:prstGeom>
          <a:solidFill>
            <a:srgbClr val="E613D5">
              <a:alpha val="35380"/>
            </a:srgbClr>
          </a:solidFill>
          <a:ln w="19050" cap="flat" cmpd="sng">
            <a:solidFill>
              <a:srgbClr val="E613D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TextBox 6">
            <a:extLst>
              <a:ext uri="{FF2B5EF4-FFF2-40B4-BE49-F238E27FC236}">
                <a16:creationId xmlns:a16="http://schemas.microsoft.com/office/drawing/2014/main" id="{D812BB1E-5574-4D07-A470-124E7BB8B8DE}"/>
              </a:ext>
            </a:extLst>
          </p:cNvPr>
          <p:cNvSpPr txBox="1"/>
          <p:nvPr/>
        </p:nvSpPr>
        <p:spPr>
          <a:xfrm>
            <a:off x="1967111" y="1867220"/>
            <a:ext cx="6308593" cy="646331"/>
          </a:xfrm>
          <a:prstGeom prst="rect">
            <a:avLst/>
          </a:prstGeom>
          <a:noFill/>
        </p:spPr>
        <p:txBody>
          <a:bodyPr wrap="square" rtlCol="0">
            <a:spAutoFit/>
          </a:bodyPr>
          <a:lstStyle/>
          <a:p>
            <a:r>
              <a:rPr lang="en-US" sz="3600">
                <a:latin typeface="Algerian" panose="04020705040A02060702" pitchFamily="82" charset="0"/>
              </a:rPr>
              <a:t>Humanistic approach </a:t>
            </a:r>
            <a:endParaRPr lang="en-GB" sz="3600">
              <a:latin typeface="Algerian" panose="04020705040A02060702" pitchFamily="82" charset="0"/>
            </a:endParaRPr>
          </a:p>
        </p:txBody>
      </p:sp>
      <p:sp>
        <p:nvSpPr>
          <p:cNvPr id="9" name="Google Shape;2852;p71">
            <a:extLst>
              <a:ext uri="{FF2B5EF4-FFF2-40B4-BE49-F238E27FC236}">
                <a16:creationId xmlns:a16="http://schemas.microsoft.com/office/drawing/2014/main" id="{4A40543C-001B-417A-8B7B-B2FA5ADDE0A0}"/>
              </a:ext>
            </a:extLst>
          </p:cNvPr>
          <p:cNvSpPr/>
          <p:nvPr/>
        </p:nvSpPr>
        <p:spPr>
          <a:xfrm rot="19841535">
            <a:off x="6379047" y="2520429"/>
            <a:ext cx="1265344" cy="340667"/>
          </a:xfrm>
          <a:custGeom>
            <a:avLst/>
            <a:gdLst/>
            <a:ahLst/>
            <a:cxnLst/>
            <a:rect l="l" t="t" r="r" b="b"/>
            <a:pathLst>
              <a:path w="13143" h="3572" extrusionOk="0">
                <a:moveTo>
                  <a:pt x="5553" y="1"/>
                </a:moveTo>
                <a:cubicBezTo>
                  <a:pt x="5066" y="1"/>
                  <a:pt x="346" y="73"/>
                  <a:pt x="346" y="73"/>
                </a:cubicBezTo>
                <a:lnTo>
                  <a:pt x="778" y="401"/>
                </a:lnTo>
                <a:lnTo>
                  <a:pt x="700" y="528"/>
                </a:lnTo>
                <a:lnTo>
                  <a:pt x="96" y="887"/>
                </a:lnTo>
                <a:cubicBezTo>
                  <a:pt x="96" y="887"/>
                  <a:pt x="669" y="1583"/>
                  <a:pt x="605" y="1620"/>
                </a:cubicBezTo>
                <a:cubicBezTo>
                  <a:pt x="541" y="1651"/>
                  <a:pt x="0" y="2152"/>
                  <a:pt x="0" y="2152"/>
                </a:cubicBezTo>
                <a:lnTo>
                  <a:pt x="632" y="2566"/>
                </a:lnTo>
                <a:lnTo>
                  <a:pt x="209" y="2834"/>
                </a:lnTo>
                <a:lnTo>
                  <a:pt x="519" y="3120"/>
                </a:lnTo>
                <a:lnTo>
                  <a:pt x="259" y="3571"/>
                </a:lnTo>
                <a:cubicBezTo>
                  <a:pt x="259" y="3571"/>
                  <a:pt x="727" y="3517"/>
                  <a:pt x="962" y="3517"/>
                </a:cubicBezTo>
                <a:cubicBezTo>
                  <a:pt x="993" y="3517"/>
                  <a:pt x="1020" y="3518"/>
                  <a:pt x="1041" y="3521"/>
                </a:cubicBezTo>
                <a:cubicBezTo>
                  <a:pt x="1075" y="3525"/>
                  <a:pt x="1173" y="3526"/>
                  <a:pt x="1315" y="3526"/>
                </a:cubicBezTo>
                <a:cubicBezTo>
                  <a:pt x="1764" y="3526"/>
                  <a:pt x="2646" y="3510"/>
                  <a:pt x="3222" y="3510"/>
                </a:cubicBezTo>
                <a:cubicBezTo>
                  <a:pt x="3458" y="3510"/>
                  <a:pt x="3642" y="3513"/>
                  <a:pt x="3725" y="3521"/>
                </a:cubicBezTo>
                <a:cubicBezTo>
                  <a:pt x="4070" y="3552"/>
                  <a:pt x="8309" y="3543"/>
                  <a:pt x="9445" y="3561"/>
                </a:cubicBezTo>
                <a:cubicBezTo>
                  <a:pt x="9826" y="3569"/>
                  <a:pt x="10358" y="3572"/>
                  <a:pt x="10898" y="3572"/>
                </a:cubicBezTo>
                <a:cubicBezTo>
                  <a:pt x="11979" y="3572"/>
                  <a:pt x="13093" y="3561"/>
                  <a:pt x="13093" y="3561"/>
                </a:cubicBezTo>
                <a:lnTo>
                  <a:pt x="12920" y="3266"/>
                </a:lnTo>
                <a:cubicBezTo>
                  <a:pt x="12920" y="3266"/>
                  <a:pt x="12674" y="2761"/>
                  <a:pt x="12702" y="2688"/>
                </a:cubicBezTo>
                <a:cubicBezTo>
                  <a:pt x="12729" y="2616"/>
                  <a:pt x="13143" y="2411"/>
                  <a:pt x="13143" y="2411"/>
                </a:cubicBezTo>
                <a:cubicBezTo>
                  <a:pt x="13143" y="2411"/>
                  <a:pt x="12847" y="2206"/>
                  <a:pt x="12738" y="2093"/>
                </a:cubicBezTo>
                <a:cubicBezTo>
                  <a:pt x="12633" y="1979"/>
                  <a:pt x="12552" y="1692"/>
                  <a:pt x="12552" y="1692"/>
                </a:cubicBezTo>
                <a:lnTo>
                  <a:pt x="13024" y="1506"/>
                </a:lnTo>
                <a:cubicBezTo>
                  <a:pt x="13024" y="1506"/>
                  <a:pt x="12911" y="1338"/>
                  <a:pt x="12797" y="1229"/>
                </a:cubicBezTo>
                <a:cubicBezTo>
                  <a:pt x="12683" y="1115"/>
                  <a:pt x="12692" y="824"/>
                  <a:pt x="12729" y="628"/>
                </a:cubicBezTo>
                <a:cubicBezTo>
                  <a:pt x="12770" y="433"/>
                  <a:pt x="13024" y="96"/>
                  <a:pt x="13024" y="96"/>
                </a:cubicBezTo>
                <a:lnTo>
                  <a:pt x="13024" y="96"/>
                </a:lnTo>
                <a:lnTo>
                  <a:pt x="12883" y="123"/>
                </a:lnTo>
                <a:lnTo>
                  <a:pt x="11506" y="73"/>
                </a:lnTo>
                <a:cubicBezTo>
                  <a:pt x="11506" y="73"/>
                  <a:pt x="9573" y="55"/>
                  <a:pt x="9027" y="37"/>
                </a:cubicBezTo>
                <a:cubicBezTo>
                  <a:pt x="8481" y="19"/>
                  <a:pt x="6039" y="1"/>
                  <a:pt x="5553"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784;p71">
            <a:extLst>
              <a:ext uri="{FF2B5EF4-FFF2-40B4-BE49-F238E27FC236}">
                <a16:creationId xmlns:a16="http://schemas.microsoft.com/office/drawing/2014/main" id="{F355FE72-449F-4A88-A43F-6E4117F16D1E}"/>
              </a:ext>
            </a:extLst>
          </p:cNvPr>
          <p:cNvSpPr/>
          <p:nvPr/>
        </p:nvSpPr>
        <p:spPr>
          <a:xfrm rot="18461188">
            <a:off x="1700786" y="1081742"/>
            <a:ext cx="532650" cy="776087"/>
          </a:xfrm>
          <a:custGeom>
            <a:avLst/>
            <a:gdLst/>
            <a:ahLst/>
            <a:cxnLst/>
            <a:rect l="l" t="t" r="r" b="b"/>
            <a:pathLst>
              <a:path w="3425" h="4965" extrusionOk="0">
                <a:moveTo>
                  <a:pt x="2345" y="120"/>
                </a:moveTo>
                <a:cubicBezTo>
                  <a:pt x="2580" y="120"/>
                  <a:pt x="2826" y="265"/>
                  <a:pt x="2970" y="385"/>
                </a:cubicBezTo>
                <a:cubicBezTo>
                  <a:pt x="3134" y="521"/>
                  <a:pt x="3170" y="671"/>
                  <a:pt x="3138" y="849"/>
                </a:cubicBezTo>
                <a:cubicBezTo>
                  <a:pt x="3170" y="589"/>
                  <a:pt x="3043" y="476"/>
                  <a:pt x="2879" y="362"/>
                </a:cubicBezTo>
                <a:cubicBezTo>
                  <a:pt x="2697" y="235"/>
                  <a:pt x="2520" y="167"/>
                  <a:pt x="2356" y="167"/>
                </a:cubicBezTo>
                <a:cubicBezTo>
                  <a:pt x="2256" y="167"/>
                  <a:pt x="2170" y="189"/>
                  <a:pt x="2083" y="239"/>
                </a:cubicBezTo>
                <a:cubicBezTo>
                  <a:pt x="1965" y="308"/>
                  <a:pt x="1856" y="435"/>
                  <a:pt x="1751" y="585"/>
                </a:cubicBezTo>
                <a:cubicBezTo>
                  <a:pt x="1838" y="453"/>
                  <a:pt x="1933" y="330"/>
                  <a:pt x="2029" y="239"/>
                </a:cubicBezTo>
                <a:cubicBezTo>
                  <a:pt x="2123" y="154"/>
                  <a:pt x="2233" y="120"/>
                  <a:pt x="2345" y="120"/>
                </a:cubicBezTo>
                <a:close/>
                <a:moveTo>
                  <a:pt x="1333" y="2340"/>
                </a:moveTo>
                <a:cubicBezTo>
                  <a:pt x="1206" y="2572"/>
                  <a:pt x="1106" y="2790"/>
                  <a:pt x="1024" y="3009"/>
                </a:cubicBezTo>
                <a:lnTo>
                  <a:pt x="1015" y="3027"/>
                </a:lnTo>
                <a:cubicBezTo>
                  <a:pt x="915" y="3286"/>
                  <a:pt x="824" y="3532"/>
                  <a:pt x="1024" y="3777"/>
                </a:cubicBezTo>
                <a:cubicBezTo>
                  <a:pt x="1091" y="3860"/>
                  <a:pt x="1268" y="3957"/>
                  <a:pt x="1403" y="3957"/>
                </a:cubicBezTo>
                <a:cubicBezTo>
                  <a:pt x="1423" y="3957"/>
                  <a:pt x="1442" y="3955"/>
                  <a:pt x="1460" y="3950"/>
                </a:cubicBezTo>
                <a:cubicBezTo>
                  <a:pt x="1601" y="3909"/>
                  <a:pt x="1710" y="3814"/>
                  <a:pt x="1801" y="3695"/>
                </a:cubicBezTo>
                <a:lnTo>
                  <a:pt x="1801" y="3695"/>
                </a:lnTo>
                <a:cubicBezTo>
                  <a:pt x="1701" y="3859"/>
                  <a:pt x="1619" y="3968"/>
                  <a:pt x="1483" y="3987"/>
                </a:cubicBezTo>
                <a:cubicBezTo>
                  <a:pt x="1469" y="3988"/>
                  <a:pt x="1454" y="3989"/>
                  <a:pt x="1439" y="3989"/>
                </a:cubicBezTo>
                <a:cubicBezTo>
                  <a:pt x="1257" y="3989"/>
                  <a:pt x="1025" y="3868"/>
                  <a:pt x="933" y="3750"/>
                </a:cubicBezTo>
                <a:cubicBezTo>
                  <a:pt x="719" y="3477"/>
                  <a:pt x="1078" y="2786"/>
                  <a:pt x="1333" y="2340"/>
                </a:cubicBezTo>
                <a:close/>
                <a:moveTo>
                  <a:pt x="755" y="2331"/>
                </a:moveTo>
                <a:cubicBezTo>
                  <a:pt x="692" y="2459"/>
                  <a:pt x="633" y="2590"/>
                  <a:pt x="574" y="2722"/>
                </a:cubicBezTo>
                <a:lnTo>
                  <a:pt x="533" y="2809"/>
                </a:lnTo>
                <a:cubicBezTo>
                  <a:pt x="305" y="3318"/>
                  <a:pt x="23" y="3946"/>
                  <a:pt x="319" y="4346"/>
                </a:cubicBezTo>
                <a:cubicBezTo>
                  <a:pt x="455" y="4532"/>
                  <a:pt x="678" y="4641"/>
                  <a:pt x="855" y="4714"/>
                </a:cubicBezTo>
                <a:cubicBezTo>
                  <a:pt x="969" y="4762"/>
                  <a:pt x="1091" y="4800"/>
                  <a:pt x="1216" y="4800"/>
                </a:cubicBezTo>
                <a:cubicBezTo>
                  <a:pt x="1421" y="4800"/>
                  <a:pt x="1637" y="4699"/>
                  <a:pt x="1851" y="4378"/>
                </a:cubicBezTo>
                <a:cubicBezTo>
                  <a:pt x="2083" y="4032"/>
                  <a:pt x="2293" y="3650"/>
                  <a:pt x="2484" y="3236"/>
                </a:cubicBezTo>
                <a:lnTo>
                  <a:pt x="2484" y="3236"/>
                </a:lnTo>
                <a:cubicBezTo>
                  <a:pt x="2238" y="3786"/>
                  <a:pt x="1983" y="4228"/>
                  <a:pt x="1710" y="4578"/>
                </a:cubicBezTo>
                <a:cubicBezTo>
                  <a:pt x="1554" y="4776"/>
                  <a:pt x="1388" y="4843"/>
                  <a:pt x="1224" y="4843"/>
                </a:cubicBezTo>
                <a:cubicBezTo>
                  <a:pt x="1068" y="4843"/>
                  <a:pt x="913" y="4783"/>
                  <a:pt x="769" y="4719"/>
                </a:cubicBezTo>
                <a:cubicBezTo>
                  <a:pt x="469" y="4582"/>
                  <a:pt x="128" y="4359"/>
                  <a:pt x="187" y="3846"/>
                </a:cubicBezTo>
                <a:cubicBezTo>
                  <a:pt x="242" y="3363"/>
                  <a:pt x="505" y="2822"/>
                  <a:pt x="755" y="2331"/>
                </a:cubicBezTo>
                <a:close/>
                <a:moveTo>
                  <a:pt x="2348" y="0"/>
                </a:moveTo>
                <a:cubicBezTo>
                  <a:pt x="2209" y="0"/>
                  <a:pt x="2071" y="43"/>
                  <a:pt x="1951" y="153"/>
                </a:cubicBezTo>
                <a:cubicBezTo>
                  <a:pt x="1760" y="321"/>
                  <a:pt x="1597" y="599"/>
                  <a:pt x="1451" y="844"/>
                </a:cubicBezTo>
                <a:cubicBezTo>
                  <a:pt x="1415" y="903"/>
                  <a:pt x="1378" y="958"/>
                  <a:pt x="1347" y="1008"/>
                </a:cubicBezTo>
                <a:cubicBezTo>
                  <a:pt x="1151" y="1326"/>
                  <a:pt x="965" y="1658"/>
                  <a:pt x="792" y="1999"/>
                </a:cubicBezTo>
                <a:lnTo>
                  <a:pt x="715" y="2149"/>
                </a:lnTo>
                <a:cubicBezTo>
                  <a:pt x="442" y="2681"/>
                  <a:pt x="128" y="3286"/>
                  <a:pt x="69" y="3832"/>
                </a:cubicBezTo>
                <a:cubicBezTo>
                  <a:pt x="1" y="4428"/>
                  <a:pt x="410" y="4687"/>
                  <a:pt x="719" y="4828"/>
                </a:cubicBezTo>
                <a:cubicBezTo>
                  <a:pt x="837" y="4882"/>
                  <a:pt x="1019" y="4964"/>
                  <a:pt x="1219" y="4964"/>
                </a:cubicBezTo>
                <a:cubicBezTo>
                  <a:pt x="1410" y="4964"/>
                  <a:pt x="1619" y="4891"/>
                  <a:pt x="1801" y="4650"/>
                </a:cubicBezTo>
                <a:cubicBezTo>
                  <a:pt x="2170" y="4182"/>
                  <a:pt x="2502" y="3554"/>
                  <a:pt x="2820" y="2731"/>
                </a:cubicBezTo>
                <a:cubicBezTo>
                  <a:pt x="2838" y="2681"/>
                  <a:pt x="2834" y="2636"/>
                  <a:pt x="2806" y="2604"/>
                </a:cubicBezTo>
                <a:cubicBezTo>
                  <a:pt x="2787" y="2580"/>
                  <a:pt x="2753" y="2567"/>
                  <a:pt x="2717" y="2567"/>
                </a:cubicBezTo>
                <a:cubicBezTo>
                  <a:pt x="2712" y="2567"/>
                  <a:pt x="2707" y="2567"/>
                  <a:pt x="2702" y="2568"/>
                </a:cubicBezTo>
                <a:cubicBezTo>
                  <a:pt x="2652" y="2577"/>
                  <a:pt x="2611" y="2613"/>
                  <a:pt x="2588" y="2663"/>
                </a:cubicBezTo>
                <a:cubicBezTo>
                  <a:pt x="2352" y="3277"/>
                  <a:pt x="2070" y="3832"/>
                  <a:pt x="1751" y="4314"/>
                </a:cubicBezTo>
                <a:cubicBezTo>
                  <a:pt x="1570" y="4584"/>
                  <a:pt x="1399" y="4681"/>
                  <a:pt x="1217" y="4681"/>
                </a:cubicBezTo>
                <a:cubicBezTo>
                  <a:pt x="1116" y="4681"/>
                  <a:pt x="1012" y="4652"/>
                  <a:pt x="901" y="4605"/>
                </a:cubicBezTo>
                <a:cubicBezTo>
                  <a:pt x="737" y="4537"/>
                  <a:pt x="537" y="4441"/>
                  <a:pt x="414" y="4278"/>
                </a:cubicBezTo>
                <a:cubicBezTo>
                  <a:pt x="164" y="3932"/>
                  <a:pt x="428" y="3341"/>
                  <a:pt x="642" y="2863"/>
                </a:cubicBezTo>
                <a:lnTo>
                  <a:pt x="683" y="2772"/>
                </a:lnTo>
                <a:cubicBezTo>
                  <a:pt x="942" y="2190"/>
                  <a:pt x="1233" y="1640"/>
                  <a:pt x="1547" y="1135"/>
                </a:cubicBezTo>
                <a:cubicBezTo>
                  <a:pt x="1574" y="1094"/>
                  <a:pt x="1601" y="1049"/>
                  <a:pt x="1633" y="999"/>
                </a:cubicBezTo>
                <a:cubicBezTo>
                  <a:pt x="1770" y="767"/>
                  <a:pt x="1961" y="448"/>
                  <a:pt x="2142" y="344"/>
                </a:cubicBezTo>
                <a:cubicBezTo>
                  <a:pt x="2212" y="304"/>
                  <a:pt x="2284" y="287"/>
                  <a:pt x="2357" y="287"/>
                </a:cubicBezTo>
                <a:cubicBezTo>
                  <a:pt x="2522" y="287"/>
                  <a:pt x="2688" y="374"/>
                  <a:pt x="2811" y="462"/>
                </a:cubicBezTo>
                <a:cubicBezTo>
                  <a:pt x="2979" y="580"/>
                  <a:pt x="3079" y="671"/>
                  <a:pt x="2988" y="985"/>
                </a:cubicBezTo>
                <a:cubicBezTo>
                  <a:pt x="2966" y="1067"/>
                  <a:pt x="2920" y="1158"/>
                  <a:pt x="2879" y="1244"/>
                </a:cubicBezTo>
                <a:cubicBezTo>
                  <a:pt x="2856" y="1285"/>
                  <a:pt x="2838" y="1326"/>
                  <a:pt x="2825" y="1363"/>
                </a:cubicBezTo>
                <a:cubicBezTo>
                  <a:pt x="2711" y="1617"/>
                  <a:pt x="2584" y="1913"/>
                  <a:pt x="2447" y="2204"/>
                </a:cubicBezTo>
                <a:cubicBezTo>
                  <a:pt x="2293" y="2531"/>
                  <a:pt x="2152" y="2818"/>
                  <a:pt x="2015" y="3082"/>
                </a:cubicBezTo>
                <a:cubicBezTo>
                  <a:pt x="1992" y="3122"/>
                  <a:pt x="1970" y="3163"/>
                  <a:pt x="1947" y="3209"/>
                </a:cubicBezTo>
                <a:cubicBezTo>
                  <a:pt x="1815" y="3468"/>
                  <a:pt x="1665" y="3768"/>
                  <a:pt x="1428" y="3832"/>
                </a:cubicBezTo>
                <a:cubicBezTo>
                  <a:pt x="1420" y="3835"/>
                  <a:pt x="1409" y="3836"/>
                  <a:pt x="1398" y="3836"/>
                </a:cubicBezTo>
                <a:cubicBezTo>
                  <a:pt x="1312" y="3836"/>
                  <a:pt x="1167" y="3764"/>
                  <a:pt x="1119" y="3700"/>
                </a:cubicBezTo>
                <a:cubicBezTo>
                  <a:pt x="960" y="3509"/>
                  <a:pt x="1028" y="3327"/>
                  <a:pt x="1128" y="3068"/>
                </a:cubicBezTo>
                <a:lnTo>
                  <a:pt x="1133" y="3050"/>
                </a:lnTo>
                <a:cubicBezTo>
                  <a:pt x="1247" y="2759"/>
                  <a:pt x="1392" y="2463"/>
                  <a:pt x="1588" y="2145"/>
                </a:cubicBezTo>
                <a:cubicBezTo>
                  <a:pt x="1633" y="2067"/>
                  <a:pt x="1606" y="1995"/>
                  <a:pt x="1560" y="1963"/>
                </a:cubicBezTo>
                <a:cubicBezTo>
                  <a:pt x="1544" y="1954"/>
                  <a:pt x="1525" y="1949"/>
                  <a:pt x="1504" y="1949"/>
                </a:cubicBezTo>
                <a:cubicBezTo>
                  <a:pt x="1463" y="1949"/>
                  <a:pt x="1418" y="1970"/>
                  <a:pt x="1388" y="2022"/>
                </a:cubicBezTo>
                <a:lnTo>
                  <a:pt x="1383" y="2026"/>
                </a:lnTo>
                <a:cubicBezTo>
                  <a:pt x="1106" y="2481"/>
                  <a:pt x="528" y="3427"/>
                  <a:pt x="837" y="3823"/>
                </a:cubicBezTo>
                <a:cubicBezTo>
                  <a:pt x="950" y="3965"/>
                  <a:pt x="1214" y="4108"/>
                  <a:pt x="1437" y="4108"/>
                </a:cubicBezTo>
                <a:cubicBezTo>
                  <a:pt x="1456" y="4108"/>
                  <a:pt x="1474" y="4107"/>
                  <a:pt x="1492" y="4105"/>
                </a:cubicBezTo>
                <a:cubicBezTo>
                  <a:pt x="1710" y="4082"/>
                  <a:pt x="1820" y="3900"/>
                  <a:pt x="1915" y="3736"/>
                </a:cubicBezTo>
                <a:cubicBezTo>
                  <a:pt x="2329" y="3054"/>
                  <a:pt x="2661" y="2322"/>
                  <a:pt x="2988" y="1572"/>
                </a:cubicBezTo>
                <a:cubicBezTo>
                  <a:pt x="3007" y="1531"/>
                  <a:pt x="3025" y="1490"/>
                  <a:pt x="3043" y="1453"/>
                </a:cubicBezTo>
                <a:cubicBezTo>
                  <a:pt x="3248" y="999"/>
                  <a:pt x="3425" y="608"/>
                  <a:pt x="3047" y="289"/>
                </a:cubicBezTo>
                <a:cubicBezTo>
                  <a:pt x="2889" y="158"/>
                  <a:pt x="2616" y="0"/>
                  <a:pt x="2348" y="0"/>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122" name="Picture 2" descr="The Humanistic Approach - Doug Higgins">
            <a:extLst>
              <a:ext uri="{FF2B5EF4-FFF2-40B4-BE49-F238E27FC236}">
                <a16:creationId xmlns:a16="http://schemas.microsoft.com/office/drawing/2014/main" id="{5199A667-DB01-4B3B-94B1-AABF2F6993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6990" y="197879"/>
            <a:ext cx="2228369" cy="102640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umanistic Approach">
            <a:extLst>
              <a:ext uri="{FF2B5EF4-FFF2-40B4-BE49-F238E27FC236}">
                <a16:creationId xmlns:a16="http://schemas.microsoft.com/office/drawing/2014/main" id="{D790A2EA-89C6-4B56-ACF1-9D44AD64BB7F}"/>
              </a:ext>
            </a:extLst>
          </p:cNvPr>
          <p:cNvPicPr>
            <a:picLocks noChangeAspect="1" noChangeArrowheads="1"/>
          </p:cNvPicPr>
          <p:nvPr/>
        </p:nvPicPr>
        <p:blipFill>
          <a:blip r:embed="rId6">
            <a:duotone>
              <a:prstClr val="black"/>
              <a:schemeClr val="tx1">
                <a:tint val="45000"/>
                <a:satMod val="400000"/>
              </a:schemeClr>
            </a:duotone>
            <a:extLst>
              <a:ext uri="{28A0092B-C50C-407E-A947-70E740481C1C}">
                <a14:useLocalDpi xmlns:a14="http://schemas.microsoft.com/office/drawing/2010/main" val="0"/>
              </a:ext>
            </a:extLst>
          </a:blip>
          <a:srcRect/>
          <a:stretch>
            <a:fillRect/>
          </a:stretch>
        </p:blipFill>
        <p:spPr bwMode="auto">
          <a:xfrm>
            <a:off x="398394" y="3510906"/>
            <a:ext cx="2197632" cy="1441195"/>
          </a:xfrm>
          <a:prstGeom prst="rect">
            <a:avLst/>
          </a:prstGeom>
          <a:noFill/>
          <a:extLst>
            <a:ext uri="{909E8E84-426E-40DD-AFC4-6F175D3DCCD1}">
              <a14:hiddenFill xmlns:a14="http://schemas.microsoft.com/office/drawing/2010/main">
                <a:solidFill>
                  <a:srgbClr val="FFFFFF"/>
                </a:solidFill>
              </a14:hiddenFill>
            </a:ext>
          </a:extLst>
        </p:spPr>
      </p:pic>
      <p:pic>
        <p:nvPicPr>
          <p:cNvPr id="11" name="Audio 10">
            <a:hlinkClick r:id="" action="ppaction://media"/>
            <a:extLst>
              <a:ext uri="{FF2B5EF4-FFF2-40B4-BE49-F238E27FC236}">
                <a16:creationId xmlns:a16="http://schemas.microsoft.com/office/drawing/2014/main" id="{D4A6137D-43DF-42B0-AD62-1F49F7925CE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85200" y="4584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8067">
        <p:fade/>
      </p:transition>
    </mc:Choice>
    <mc:Fallback xmlns="">
      <p:transition spd="med" advTm="80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33673"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Google Shape;2755;p71">
            <a:extLst>
              <a:ext uri="{FF2B5EF4-FFF2-40B4-BE49-F238E27FC236}">
                <a16:creationId xmlns:a16="http://schemas.microsoft.com/office/drawing/2014/main" id="{A42B1358-52AD-4951-9FB3-D69535C90E25}"/>
              </a:ext>
            </a:extLst>
          </p:cNvPr>
          <p:cNvSpPr/>
          <p:nvPr/>
        </p:nvSpPr>
        <p:spPr>
          <a:xfrm>
            <a:off x="1775008" y="1367444"/>
            <a:ext cx="5263565" cy="3181820"/>
          </a:xfrm>
          <a:custGeom>
            <a:avLst/>
            <a:gdLst/>
            <a:ahLst/>
            <a:cxnLst/>
            <a:rect l="l" t="t" r="r" b="b"/>
            <a:pathLst>
              <a:path w="17104" h="15950" extrusionOk="0">
                <a:moveTo>
                  <a:pt x="14821" y="760"/>
                </a:moveTo>
                <a:cubicBezTo>
                  <a:pt x="14948" y="760"/>
                  <a:pt x="15062" y="810"/>
                  <a:pt x="15153" y="896"/>
                </a:cubicBezTo>
                <a:cubicBezTo>
                  <a:pt x="15244" y="978"/>
                  <a:pt x="15285" y="1106"/>
                  <a:pt x="15289" y="1228"/>
                </a:cubicBezTo>
                <a:cubicBezTo>
                  <a:pt x="15294" y="1292"/>
                  <a:pt x="15280" y="1351"/>
                  <a:pt x="15249" y="1406"/>
                </a:cubicBezTo>
                <a:cubicBezTo>
                  <a:pt x="15230" y="1465"/>
                  <a:pt x="15199" y="1515"/>
                  <a:pt x="15153" y="1556"/>
                </a:cubicBezTo>
                <a:cubicBezTo>
                  <a:pt x="15067" y="1642"/>
                  <a:pt x="14944" y="1697"/>
                  <a:pt x="14821" y="1697"/>
                </a:cubicBezTo>
                <a:lnTo>
                  <a:pt x="14807" y="1697"/>
                </a:lnTo>
                <a:cubicBezTo>
                  <a:pt x="14680" y="1697"/>
                  <a:pt x="14566" y="1642"/>
                  <a:pt x="14475" y="1556"/>
                </a:cubicBezTo>
                <a:cubicBezTo>
                  <a:pt x="14384" y="1474"/>
                  <a:pt x="14344" y="1347"/>
                  <a:pt x="14339" y="1228"/>
                </a:cubicBezTo>
                <a:cubicBezTo>
                  <a:pt x="14339" y="1165"/>
                  <a:pt x="14353" y="1101"/>
                  <a:pt x="14380" y="1046"/>
                </a:cubicBezTo>
                <a:cubicBezTo>
                  <a:pt x="14398" y="987"/>
                  <a:pt x="14430" y="937"/>
                  <a:pt x="14475" y="896"/>
                </a:cubicBezTo>
                <a:cubicBezTo>
                  <a:pt x="14562" y="810"/>
                  <a:pt x="14689" y="760"/>
                  <a:pt x="14807" y="760"/>
                </a:cubicBezTo>
                <a:close/>
                <a:moveTo>
                  <a:pt x="1474" y="937"/>
                </a:moveTo>
                <a:cubicBezTo>
                  <a:pt x="1597" y="937"/>
                  <a:pt x="1710" y="992"/>
                  <a:pt x="1801" y="1074"/>
                </a:cubicBezTo>
                <a:cubicBezTo>
                  <a:pt x="1897" y="1160"/>
                  <a:pt x="1933" y="1283"/>
                  <a:pt x="1938" y="1406"/>
                </a:cubicBezTo>
                <a:cubicBezTo>
                  <a:pt x="1942" y="1469"/>
                  <a:pt x="1929" y="1528"/>
                  <a:pt x="1901" y="1588"/>
                </a:cubicBezTo>
                <a:cubicBezTo>
                  <a:pt x="1879" y="1642"/>
                  <a:pt x="1847" y="1692"/>
                  <a:pt x="1801" y="1738"/>
                </a:cubicBezTo>
                <a:cubicBezTo>
                  <a:pt x="1719" y="1820"/>
                  <a:pt x="1592" y="1874"/>
                  <a:pt x="1474" y="1874"/>
                </a:cubicBezTo>
                <a:lnTo>
                  <a:pt x="1456" y="1874"/>
                </a:lnTo>
                <a:cubicBezTo>
                  <a:pt x="1328" y="1874"/>
                  <a:pt x="1219" y="1820"/>
                  <a:pt x="1124" y="1738"/>
                </a:cubicBezTo>
                <a:cubicBezTo>
                  <a:pt x="1033" y="1651"/>
                  <a:pt x="992" y="1528"/>
                  <a:pt x="987" y="1406"/>
                </a:cubicBezTo>
                <a:cubicBezTo>
                  <a:pt x="987" y="1342"/>
                  <a:pt x="1001" y="1283"/>
                  <a:pt x="1028" y="1224"/>
                </a:cubicBezTo>
                <a:cubicBezTo>
                  <a:pt x="1046" y="1169"/>
                  <a:pt x="1083" y="1119"/>
                  <a:pt x="1124" y="1074"/>
                </a:cubicBezTo>
                <a:cubicBezTo>
                  <a:pt x="1210" y="992"/>
                  <a:pt x="1337" y="937"/>
                  <a:pt x="1456" y="937"/>
                </a:cubicBezTo>
                <a:close/>
                <a:moveTo>
                  <a:pt x="3320" y="937"/>
                </a:moveTo>
                <a:cubicBezTo>
                  <a:pt x="3925" y="937"/>
                  <a:pt x="3925" y="1874"/>
                  <a:pt x="3320" y="1874"/>
                </a:cubicBezTo>
                <a:cubicBezTo>
                  <a:pt x="2715" y="1874"/>
                  <a:pt x="2720" y="937"/>
                  <a:pt x="3320" y="937"/>
                </a:cubicBezTo>
                <a:close/>
                <a:moveTo>
                  <a:pt x="13107" y="951"/>
                </a:moveTo>
                <a:cubicBezTo>
                  <a:pt x="13234" y="951"/>
                  <a:pt x="13348" y="1006"/>
                  <a:pt x="13439" y="1087"/>
                </a:cubicBezTo>
                <a:cubicBezTo>
                  <a:pt x="13530" y="1174"/>
                  <a:pt x="13570" y="1301"/>
                  <a:pt x="13575" y="1419"/>
                </a:cubicBezTo>
                <a:cubicBezTo>
                  <a:pt x="13575" y="1483"/>
                  <a:pt x="13566" y="1547"/>
                  <a:pt x="13534" y="1601"/>
                </a:cubicBezTo>
                <a:cubicBezTo>
                  <a:pt x="13516" y="1660"/>
                  <a:pt x="13484" y="1710"/>
                  <a:pt x="13439" y="1751"/>
                </a:cubicBezTo>
                <a:cubicBezTo>
                  <a:pt x="13434" y="1756"/>
                  <a:pt x="13429" y="1756"/>
                  <a:pt x="13429" y="1760"/>
                </a:cubicBezTo>
                <a:cubicBezTo>
                  <a:pt x="13425" y="1760"/>
                  <a:pt x="13425" y="1765"/>
                  <a:pt x="13420" y="1765"/>
                </a:cubicBezTo>
                <a:cubicBezTo>
                  <a:pt x="13339" y="1860"/>
                  <a:pt x="13211" y="1897"/>
                  <a:pt x="13093" y="1901"/>
                </a:cubicBezTo>
                <a:cubicBezTo>
                  <a:pt x="13084" y="1902"/>
                  <a:pt x="13076" y="1902"/>
                  <a:pt x="13068" y="1902"/>
                </a:cubicBezTo>
                <a:cubicBezTo>
                  <a:pt x="13010" y="1902"/>
                  <a:pt x="12959" y="1888"/>
                  <a:pt x="12911" y="1860"/>
                </a:cubicBezTo>
                <a:cubicBezTo>
                  <a:pt x="12852" y="1842"/>
                  <a:pt x="12802" y="1810"/>
                  <a:pt x="12761" y="1765"/>
                </a:cubicBezTo>
                <a:cubicBezTo>
                  <a:pt x="12675" y="1683"/>
                  <a:pt x="12625" y="1556"/>
                  <a:pt x="12625" y="1433"/>
                </a:cubicBezTo>
                <a:cubicBezTo>
                  <a:pt x="12625" y="1433"/>
                  <a:pt x="12625" y="1428"/>
                  <a:pt x="12625" y="1424"/>
                </a:cubicBezTo>
                <a:cubicBezTo>
                  <a:pt x="12629" y="1383"/>
                  <a:pt x="12634" y="1342"/>
                  <a:pt x="12643" y="1301"/>
                </a:cubicBezTo>
                <a:cubicBezTo>
                  <a:pt x="12656" y="1224"/>
                  <a:pt x="12711" y="1151"/>
                  <a:pt x="12761" y="1092"/>
                </a:cubicBezTo>
                <a:cubicBezTo>
                  <a:pt x="12847" y="996"/>
                  <a:pt x="12984" y="955"/>
                  <a:pt x="13107" y="951"/>
                </a:cubicBezTo>
                <a:close/>
                <a:moveTo>
                  <a:pt x="5327" y="968"/>
                </a:moveTo>
                <a:cubicBezTo>
                  <a:pt x="5445" y="968"/>
                  <a:pt x="5554" y="1029"/>
                  <a:pt x="5635" y="1106"/>
                </a:cubicBezTo>
                <a:cubicBezTo>
                  <a:pt x="5680" y="1146"/>
                  <a:pt x="5712" y="1197"/>
                  <a:pt x="5730" y="1256"/>
                </a:cubicBezTo>
                <a:cubicBezTo>
                  <a:pt x="5762" y="1310"/>
                  <a:pt x="5776" y="1369"/>
                  <a:pt x="5771" y="1433"/>
                </a:cubicBezTo>
                <a:cubicBezTo>
                  <a:pt x="5771" y="1556"/>
                  <a:pt x="5721" y="1683"/>
                  <a:pt x="5635" y="1765"/>
                </a:cubicBezTo>
                <a:cubicBezTo>
                  <a:pt x="5630" y="1770"/>
                  <a:pt x="5626" y="1774"/>
                  <a:pt x="5621" y="1783"/>
                </a:cubicBezTo>
                <a:cubicBezTo>
                  <a:pt x="5530" y="1870"/>
                  <a:pt x="5412" y="1910"/>
                  <a:pt x="5289" y="1920"/>
                </a:cubicBezTo>
                <a:cubicBezTo>
                  <a:pt x="5285" y="1920"/>
                  <a:pt x="5281" y="1920"/>
                  <a:pt x="5277" y="1920"/>
                </a:cubicBezTo>
                <a:cubicBezTo>
                  <a:pt x="5158" y="1920"/>
                  <a:pt x="5045" y="1858"/>
                  <a:pt x="4957" y="1783"/>
                </a:cubicBezTo>
                <a:cubicBezTo>
                  <a:pt x="4912" y="1738"/>
                  <a:pt x="4880" y="1688"/>
                  <a:pt x="4862" y="1629"/>
                </a:cubicBezTo>
                <a:cubicBezTo>
                  <a:pt x="4834" y="1574"/>
                  <a:pt x="4821" y="1515"/>
                  <a:pt x="4821" y="1451"/>
                </a:cubicBezTo>
                <a:cubicBezTo>
                  <a:pt x="4821" y="1328"/>
                  <a:pt x="4875" y="1206"/>
                  <a:pt x="4957" y="1119"/>
                </a:cubicBezTo>
                <a:lnTo>
                  <a:pt x="4975" y="1106"/>
                </a:lnTo>
                <a:cubicBezTo>
                  <a:pt x="5062" y="1015"/>
                  <a:pt x="5180" y="974"/>
                  <a:pt x="5303" y="969"/>
                </a:cubicBezTo>
                <a:cubicBezTo>
                  <a:pt x="5311" y="969"/>
                  <a:pt x="5319" y="968"/>
                  <a:pt x="5327" y="968"/>
                </a:cubicBezTo>
                <a:close/>
                <a:moveTo>
                  <a:pt x="9200" y="1074"/>
                </a:moveTo>
                <a:cubicBezTo>
                  <a:pt x="9328" y="1074"/>
                  <a:pt x="9437" y="1124"/>
                  <a:pt x="9528" y="1210"/>
                </a:cubicBezTo>
                <a:cubicBezTo>
                  <a:pt x="9623" y="1292"/>
                  <a:pt x="9660" y="1419"/>
                  <a:pt x="9669" y="1542"/>
                </a:cubicBezTo>
                <a:cubicBezTo>
                  <a:pt x="9669" y="1606"/>
                  <a:pt x="9655" y="1665"/>
                  <a:pt x="9628" y="1719"/>
                </a:cubicBezTo>
                <a:cubicBezTo>
                  <a:pt x="9609" y="1779"/>
                  <a:pt x="9573" y="1829"/>
                  <a:pt x="9528" y="1870"/>
                </a:cubicBezTo>
                <a:cubicBezTo>
                  <a:pt x="9446" y="1956"/>
                  <a:pt x="9318" y="2006"/>
                  <a:pt x="9200" y="2006"/>
                </a:cubicBezTo>
                <a:lnTo>
                  <a:pt x="9182" y="2006"/>
                </a:lnTo>
                <a:cubicBezTo>
                  <a:pt x="9055" y="2006"/>
                  <a:pt x="8946" y="1956"/>
                  <a:pt x="8855" y="1870"/>
                </a:cubicBezTo>
                <a:cubicBezTo>
                  <a:pt x="8759" y="1788"/>
                  <a:pt x="8723" y="1660"/>
                  <a:pt x="8714" y="1542"/>
                </a:cubicBezTo>
                <a:cubicBezTo>
                  <a:pt x="8714" y="1474"/>
                  <a:pt x="8727" y="1415"/>
                  <a:pt x="8755" y="1360"/>
                </a:cubicBezTo>
                <a:cubicBezTo>
                  <a:pt x="8773" y="1301"/>
                  <a:pt x="8809" y="1251"/>
                  <a:pt x="8855" y="1210"/>
                </a:cubicBezTo>
                <a:cubicBezTo>
                  <a:pt x="8936" y="1124"/>
                  <a:pt x="9064" y="1074"/>
                  <a:pt x="9182" y="1074"/>
                </a:cubicBezTo>
                <a:close/>
                <a:moveTo>
                  <a:pt x="11210" y="1074"/>
                </a:moveTo>
                <a:cubicBezTo>
                  <a:pt x="11815" y="1074"/>
                  <a:pt x="11815" y="2006"/>
                  <a:pt x="11210" y="2006"/>
                </a:cubicBezTo>
                <a:cubicBezTo>
                  <a:pt x="10610" y="2006"/>
                  <a:pt x="10610" y="1074"/>
                  <a:pt x="11210" y="1074"/>
                </a:cubicBezTo>
                <a:close/>
                <a:moveTo>
                  <a:pt x="7213" y="1101"/>
                </a:moveTo>
                <a:cubicBezTo>
                  <a:pt x="7340" y="1101"/>
                  <a:pt x="7454" y="1156"/>
                  <a:pt x="7545" y="1237"/>
                </a:cubicBezTo>
                <a:cubicBezTo>
                  <a:pt x="7636" y="1324"/>
                  <a:pt x="7677" y="1451"/>
                  <a:pt x="7681" y="1569"/>
                </a:cubicBezTo>
                <a:cubicBezTo>
                  <a:pt x="7686" y="1633"/>
                  <a:pt x="7672" y="1697"/>
                  <a:pt x="7640" y="1751"/>
                </a:cubicBezTo>
                <a:cubicBezTo>
                  <a:pt x="7622" y="1810"/>
                  <a:pt x="7590" y="1860"/>
                  <a:pt x="7545" y="1901"/>
                </a:cubicBezTo>
                <a:cubicBezTo>
                  <a:pt x="7463" y="1988"/>
                  <a:pt x="7336" y="2038"/>
                  <a:pt x="7213" y="2038"/>
                </a:cubicBezTo>
                <a:lnTo>
                  <a:pt x="7199" y="2038"/>
                </a:lnTo>
                <a:cubicBezTo>
                  <a:pt x="7072" y="2038"/>
                  <a:pt x="6958" y="1983"/>
                  <a:pt x="6867" y="1901"/>
                </a:cubicBezTo>
                <a:cubicBezTo>
                  <a:pt x="6776" y="1815"/>
                  <a:pt x="6735" y="1692"/>
                  <a:pt x="6731" y="1569"/>
                </a:cubicBezTo>
                <a:cubicBezTo>
                  <a:pt x="6731" y="1506"/>
                  <a:pt x="6744" y="1447"/>
                  <a:pt x="6772" y="1392"/>
                </a:cubicBezTo>
                <a:cubicBezTo>
                  <a:pt x="6790" y="1333"/>
                  <a:pt x="6822" y="1283"/>
                  <a:pt x="6867" y="1237"/>
                </a:cubicBezTo>
                <a:cubicBezTo>
                  <a:pt x="6954" y="1156"/>
                  <a:pt x="7081" y="1101"/>
                  <a:pt x="7199" y="1101"/>
                </a:cubicBezTo>
                <a:close/>
                <a:moveTo>
                  <a:pt x="16072" y="0"/>
                </a:moveTo>
                <a:cubicBezTo>
                  <a:pt x="16071" y="1"/>
                  <a:pt x="14080" y="146"/>
                  <a:pt x="13420" y="191"/>
                </a:cubicBezTo>
                <a:cubicBezTo>
                  <a:pt x="12908" y="230"/>
                  <a:pt x="10079" y="372"/>
                  <a:pt x="8379" y="372"/>
                </a:cubicBezTo>
                <a:cubicBezTo>
                  <a:pt x="7875" y="372"/>
                  <a:pt x="7470" y="359"/>
                  <a:pt x="7254" y="328"/>
                </a:cubicBezTo>
                <a:cubicBezTo>
                  <a:pt x="6507" y="222"/>
                  <a:pt x="4724" y="195"/>
                  <a:pt x="3112" y="195"/>
                </a:cubicBezTo>
                <a:cubicBezTo>
                  <a:pt x="1467" y="195"/>
                  <a:pt x="0" y="223"/>
                  <a:pt x="0" y="223"/>
                </a:cubicBezTo>
                <a:cubicBezTo>
                  <a:pt x="341" y="878"/>
                  <a:pt x="223" y="13138"/>
                  <a:pt x="300" y="14257"/>
                </a:cubicBezTo>
                <a:cubicBezTo>
                  <a:pt x="382" y="15376"/>
                  <a:pt x="1906" y="15858"/>
                  <a:pt x="2242" y="15931"/>
                </a:cubicBezTo>
                <a:cubicBezTo>
                  <a:pt x="2307" y="15944"/>
                  <a:pt x="2595" y="15949"/>
                  <a:pt x="3019" y="15949"/>
                </a:cubicBezTo>
                <a:cubicBezTo>
                  <a:pt x="4785" y="15949"/>
                  <a:pt x="8919" y="15856"/>
                  <a:pt x="9223" y="15849"/>
                </a:cubicBezTo>
                <a:cubicBezTo>
                  <a:pt x="9600" y="15840"/>
                  <a:pt x="17104" y="15635"/>
                  <a:pt x="17104" y="15635"/>
                </a:cubicBezTo>
                <a:cubicBezTo>
                  <a:pt x="17104" y="15635"/>
                  <a:pt x="16886" y="14294"/>
                  <a:pt x="16817" y="13857"/>
                </a:cubicBezTo>
                <a:cubicBezTo>
                  <a:pt x="16749" y="13420"/>
                  <a:pt x="16385" y="10733"/>
                  <a:pt x="16335" y="10273"/>
                </a:cubicBezTo>
                <a:cubicBezTo>
                  <a:pt x="16285" y="9814"/>
                  <a:pt x="16063" y="5780"/>
                  <a:pt x="16053" y="5285"/>
                </a:cubicBezTo>
                <a:cubicBezTo>
                  <a:pt x="16044" y="4789"/>
                  <a:pt x="16072" y="1"/>
                  <a:pt x="16072" y="0"/>
                </a:cubicBezTo>
                <a:close/>
              </a:path>
            </a:pathLst>
          </a:cu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TextBox 15">
            <a:extLst>
              <a:ext uri="{FF2B5EF4-FFF2-40B4-BE49-F238E27FC236}">
                <a16:creationId xmlns:a16="http://schemas.microsoft.com/office/drawing/2014/main" id="{2564D3FD-D12E-4860-8529-D2438B477477}"/>
              </a:ext>
            </a:extLst>
          </p:cNvPr>
          <p:cNvSpPr txBox="1"/>
          <p:nvPr/>
        </p:nvSpPr>
        <p:spPr>
          <a:xfrm>
            <a:off x="2296301" y="2073833"/>
            <a:ext cx="4379899" cy="2385268"/>
          </a:xfrm>
          <a:prstGeom prst="rect">
            <a:avLst/>
          </a:prstGeom>
          <a:noFill/>
        </p:spPr>
        <p:txBody>
          <a:bodyPr wrap="square" lIns="91440" tIns="45720" rIns="91440" bIns="45720" rtlCol="0" anchor="t">
            <a:spAutoFit/>
          </a:bodyPr>
          <a:lstStyle/>
          <a:p>
            <a:r>
              <a:rPr lang="en-US" sz="1600" b="1">
                <a:solidFill>
                  <a:schemeClr val="tx1"/>
                </a:solidFill>
                <a:latin typeface="Times New Roman"/>
              </a:rPr>
              <a:t>The following presentation will include:</a:t>
            </a:r>
          </a:p>
          <a:p>
            <a:endParaRPr lang="en-US">
              <a:solidFill>
                <a:schemeClr val="tx1"/>
              </a:solidFill>
              <a:latin typeface="Times New Roman"/>
            </a:endParaRPr>
          </a:p>
          <a:p>
            <a:pPr marL="285750" indent="-285750">
              <a:buFont typeface="Wingdings" panose="05000000000000000000" pitchFamily="2" charset="2"/>
              <a:buChar char="q"/>
            </a:pPr>
            <a:r>
              <a:rPr lang="en-US" sz="1500">
                <a:solidFill>
                  <a:schemeClr val="tx1"/>
                </a:solidFill>
                <a:latin typeface="Times New Roman"/>
              </a:rPr>
              <a:t>A brief overview of the humanistic approach</a:t>
            </a:r>
          </a:p>
          <a:p>
            <a:pPr marL="285750" indent="-285750">
              <a:buFont typeface="Wingdings" panose="05000000000000000000" pitchFamily="2" charset="2"/>
              <a:buChar char="q"/>
            </a:pPr>
            <a:r>
              <a:rPr lang="en-US" sz="1500">
                <a:solidFill>
                  <a:schemeClr val="tx1"/>
                </a:solidFill>
                <a:latin typeface="Times New Roman"/>
              </a:rPr>
              <a:t>Main assumptions </a:t>
            </a:r>
          </a:p>
          <a:p>
            <a:pPr marL="285750" indent="-285750">
              <a:buFont typeface="Wingdings" panose="05000000000000000000" pitchFamily="2" charset="2"/>
              <a:buChar char="q"/>
            </a:pPr>
            <a:r>
              <a:rPr lang="en-US" sz="1500">
                <a:solidFill>
                  <a:schemeClr val="tx1"/>
                </a:solidFill>
                <a:latin typeface="Times New Roman"/>
              </a:rPr>
              <a:t>Theorists </a:t>
            </a:r>
          </a:p>
          <a:p>
            <a:pPr marL="285750" indent="-285750">
              <a:buFont typeface="Wingdings" panose="05000000000000000000" pitchFamily="2" charset="2"/>
              <a:buChar char="q"/>
            </a:pPr>
            <a:r>
              <a:rPr lang="en-US" sz="1500">
                <a:solidFill>
                  <a:schemeClr val="tx1"/>
                </a:solidFill>
                <a:latin typeface="Times New Roman"/>
              </a:rPr>
              <a:t>Nurture or nature?</a:t>
            </a:r>
          </a:p>
          <a:p>
            <a:pPr marL="285750" indent="-285750">
              <a:buFont typeface="Wingdings" panose="05000000000000000000" pitchFamily="2" charset="2"/>
              <a:buChar char="q"/>
            </a:pPr>
            <a:r>
              <a:rPr lang="en-US" sz="1500">
                <a:solidFill>
                  <a:schemeClr val="tx1"/>
                </a:solidFill>
                <a:latin typeface="Times New Roman"/>
              </a:rPr>
              <a:t>Therapies</a:t>
            </a:r>
          </a:p>
          <a:p>
            <a:pPr marL="285750" indent="-285750">
              <a:buFont typeface="Wingdings" panose="05000000000000000000" pitchFamily="2" charset="2"/>
              <a:buChar char="q"/>
            </a:pPr>
            <a:r>
              <a:rPr lang="en-US" sz="1500">
                <a:solidFill>
                  <a:schemeClr val="tx1"/>
                </a:solidFill>
                <a:latin typeface="Times New Roman"/>
              </a:rPr>
              <a:t>How it’s used in health and social care</a:t>
            </a:r>
          </a:p>
          <a:p>
            <a:pPr marL="285750" indent="-285750">
              <a:buFont typeface="Wingdings" panose="05000000000000000000" pitchFamily="2" charset="2"/>
              <a:buChar char="q"/>
            </a:pPr>
            <a:r>
              <a:rPr lang="en-US" sz="1500">
                <a:solidFill>
                  <a:schemeClr val="tx1"/>
                </a:solidFill>
                <a:latin typeface="Times New Roman"/>
              </a:rPr>
              <a:t>Evaluation </a:t>
            </a:r>
          </a:p>
          <a:p>
            <a:endParaRPr lang="en-GB"/>
          </a:p>
        </p:txBody>
      </p:sp>
      <p:sp>
        <p:nvSpPr>
          <p:cNvPr id="17" name="Google Shape;2852;p71">
            <a:extLst>
              <a:ext uri="{FF2B5EF4-FFF2-40B4-BE49-F238E27FC236}">
                <a16:creationId xmlns:a16="http://schemas.microsoft.com/office/drawing/2014/main" id="{C99F78FE-083A-401F-9173-3FB5ED4D27D3}"/>
              </a:ext>
            </a:extLst>
          </p:cNvPr>
          <p:cNvSpPr/>
          <p:nvPr/>
        </p:nvSpPr>
        <p:spPr>
          <a:xfrm rot="19841535">
            <a:off x="1417670" y="1367326"/>
            <a:ext cx="1483089" cy="573872"/>
          </a:xfrm>
          <a:custGeom>
            <a:avLst/>
            <a:gdLst/>
            <a:ahLst/>
            <a:cxnLst/>
            <a:rect l="l" t="t" r="r" b="b"/>
            <a:pathLst>
              <a:path w="13143" h="3572" extrusionOk="0">
                <a:moveTo>
                  <a:pt x="5553" y="1"/>
                </a:moveTo>
                <a:cubicBezTo>
                  <a:pt x="5066" y="1"/>
                  <a:pt x="346" y="73"/>
                  <a:pt x="346" y="73"/>
                </a:cubicBezTo>
                <a:lnTo>
                  <a:pt x="778" y="401"/>
                </a:lnTo>
                <a:lnTo>
                  <a:pt x="700" y="528"/>
                </a:lnTo>
                <a:lnTo>
                  <a:pt x="96" y="887"/>
                </a:lnTo>
                <a:cubicBezTo>
                  <a:pt x="96" y="887"/>
                  <a:pt x="669" y="1583"/>
                  <a:pt x="605" y="1620"/>
                </a:cubicBezTo>
                <a:cubicBezTo>
                  <a:pt x="541" y="1651"/>
                  <a:pt x="0" y="2152"/>
                  <a:pt x="0" y="2152"/>
                </a:cubicBezTo>
                <a:lnTo>
                  <a:pt x="632" y="2566"/>
                </a:lnTo>
                <a:lnTo>
                  <a:pt x="209" y="2834"/>
                </a:lnTo>
                <a:lnTo>
                  <a:pt x="519" y="3120"/>
                </a:lnTo>
                <a:lnTo>
                  <a:pt x="259" y="3571"/>
                </a:lnTo>
                <a:cubicBezTo>
                  <a:pt x="259" y="3571"/>
                  <a:pt x="727" y="3517"/>
                  <a:pt x="962" y="3517"/>
                </a:cubicBezTo>
                <a:cubicBezTo>
                  <a:pt x="993" y="3517"/>
                  <a:pt x="1020" y="3518"/>
                  <a:pt x="1041" y="3521"/>
                </a:cubicBezTo>
                <a:cubicBezTo>
                  <a:pt x="1075" y="3525"/>
                  <a:pt x="1173" y="3526"/>
                  <a:pt x="1315" y="3526"/>
                </a:cubicBezTo>
                <a:cubicBezTo>
                  <a:pt x="1764" y="3526"/>
                  <a:pt x="2646" y="3510"/>
                  <a:pt x="3222" y="3510"/>
                </a:cubicBezTo>
                <a:cubicBezTo>
                  <a:pt x="3458" y="3510"/>
                  <a:pt x="3642" y="3513"/>
                  <a:pt x="3725" y="3521"/>
                </a:cubicBezTo>
                <a:cubicBezTo>
                  <a:pt x="4070" y="3552"/>
                  <a:pt x="8309" y="3543"/>
                  <a:pt x="9445" y="3561"/>
                </a:cubicBezTo>
                <a:cubicBezTo>
                  <a:pt x="9826" y="3569"/>
                  <a:pt x="10358" y="3572"/>
                  <a:pt x="10898" y="3572"/>
                </a:cubicBezTo>
                <a:cubicBezTo>
                  <a:pt x="11979" y="3572"/>
                  <a:pt x="13093" y="3561"/>
                  <a:pt x="13093" y="3561"/>
                </a:cubicBezTo>
                <a:lnTo>
                  <a:pt x="12920" y="3266"/>
                </a:lnTo>
                <a:cubicBezTo>
                  <a:pt x="12920" y="3266"/>
                  <a:pt x="12674" y="2761"/>
                  <a:pt x="12702" y="2688"/>
                </a:cubicBezTo>
                <a:cubicBezTo>
                  <a:pt x="12729" y="2616"/>
                  <a:pt x="13143" y="2411"/>
                  <a:pt x="13143" y="2411"/>
                </a:cubicBezTo>
                <a:cubicBezTo>
                  <a:pt x="13143" y="2411"/>
                  <a:pt x="12847" y="2206"/>
                  <a:pt x="12738" y="2093"/>
                </a:cubicBezTo>
                <a:cubicBezTo>
                  <a:pt x="12633" y="1979"/>
                  <a:pt x="12552" y="1692"/>
                  <a:pt x="12552" y="1692"/>
                </a:cubicBezTo>
                <a:lnTo>
                  <a:pt x="13024" y="1506"/>
                </a:lnTo>
                <a:cubicBezTo>
                  <a:pt x="13024" y="1506"/>
                  <a:pt x="12911" y="1338"/>
                  <a:pt x="12797" y="1229"/>
                </a:cubicBezTo>
                <a:cubicBezTo>
                  <a:pt x="12683" y="1115"/>
                  <a:pt x="12692" y="824"/>
                  <a:pt x="12729" y="628"/>
                </a:cubicBezTo>
                <a:cubicBezTo>
                  <a:pt x="12770" y="433"/>
                  <a:pt x="13024" y="96"/>
                  <a:pt x="13024" y="96"/>
                </a:cubicBezTo>
                <a:lnTo>
                  <a:pt x="13024" y="96"/>
                </a:lnTo>
                <a:lnTo>
                  <a:pt x="12883" y="123"/>
                </a:lnTo>
                <a:lnTo>
                  <a:pt x="11506" y="73"/>
                </a:lnTo>
                <a:cubicBezTo>
                  <a:pt x="11506" y="73"/>
                  <a:pt x="9573" y="55"/>
                  <a:pt x="9027" y="37"/>
                </a:cubicBezTo>
                <a:cubicBezTo>
                  <a:pt x="8481" y="19"/>
                  <a:pt x="6039" y="1"/>
                  <a:pt x="5553"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852;p71">
            <a:extLst>
              <a:ext uri="{FF2B5EF4-FFF2-40B4-BE49-F238E27FC236}">
                <a16:creationId xmlns:a16="http://schemas.microsoft.com/office/drawing/2014/main" id="{F6CCA161-7907-43D7-9AC5-97B18BDCE485}"/>
              </a:ext>
            </a:extLst>
          </p:cNvPr>
          <p:cNvSpPr/>
          <p:nvPr/>
        </p:nvSpPr>
        <p:spPr>
          <a:xfrm rot="5400000">
            <a:off x="-422412" y="702594"/>
            <a:ext cx="1646999" cy="506560"/>
          </a:xfrm>
          <a:custGeom>
            <a:avLst/>
            <a:gdLst/>
            <a:ahLst/>
            <a:cxnLst/>
            <a:rect l="l" t="t" r="r" b="b"/>
            <a:pathLst>
              <a:path w="13143" h="3572" extrusionOk="0">
                <a:moveTo>
                  <a:pt x="5553" y="1"/>
                </a:moveTo>
                <a:cubicBezTo>
                  <a:pt x="5066" y="1"/>
                  <a:pt x="346" y="73"/>
                  <a:pt x="346" y="73"/>
                </a:cubicBezTo>
                <a:lnTo>
                  <a:pt x="778" y="401"/>
                </a:lnTo>
                <a:lnTo>
                  <a:pt x="700" y="528"/>
                </a:lnTo>
                <a:lnTo>
                  <a:pt x="96" y="887"/>
                </a:lnTo>
                <a:cubicBezTo>
                  <a:pt x="96" y="887"/>
                  <a:pt x="669" y="1583"/>
                  <a:pt x="605" y="1620"/>
                </a:cubicBezTo>
                <a:cubicBezTo>
                  <a:pt x="541" y="1651"/>
                  <a:pt x="0" y="2152"/>
                  <a:pt x="0" y="2152"/>
                </a:cubicBezTo>
                <a:lnTo>
                  <a:pt x="632" y="2566"/>
                </a:lnTo>
                <a:lnTo>
                  <a:pt x="209" y="2834"/>
                </a:lnTo>
                <a:lnTo>
                  <a:pt x="519" y="3120"/>
                </a:lnTo>
                <a:lnTo>
                  <a:pt x="259" y="3571"/>
                </a:lnTo>
                <a:cubicBezTo>
                  <a:pt x="259" y="3571"/>
                  <a:pt x="727" y="3517"/>
                  <a:pt x="962" y="3517"/>
                </a:cubicBezTo>
                <a:cubicBezTo>
                  <a:pt x="993" y="3517"/>
                  <a:pt x="1020" y="3518"/>
                  <a:pt x="1041" y="3521"/>
                </a:cubicBezTo>
                <a:cubicBezTo>
                  <a:pt x="1075" y="3525"/>
                  <a:pt x="1173" y="3526"/>
                  <a:pt x="1315" y="3526"/>
                </a:cubicBezTo>
                <a:cubicBezTo>
                  <a:pt x="1764" y="3526"/>
                  <a:pt x="2646" y="3510"/>
                  <a:pt x="3222" y="3510"/>
                </a:cubicBezTo>
                <a:cubicBezTo>
                  <a:pt x="3458" y="3510"/>
                  <a:pt x="3642" y="3513"/>
                  <a:pt x="3725" y="3521"/>
                </a:cubicBezTo>
                <a:cubicBezTo>
                  <a:pt x="4070" y="3552"/>
                  <a:pt x="8309" y="3543"/>
                  <a:pt x="9445" y="3561"/>
                </a:cubicBezTo>
                <a:cubicBezTo>
                  <a:pt x="9826" y="3569"/>
                  <a:pt x="10358" y="3572"/>
                  <a:pt x="10898" y="3572"/>
                </a:cubicBezTo>
                <a:cubicBezTo>
                  <a:pt x="11979" y="3572"/>
                  <a:pt x="13093" y="3561"/>
                  <a:pt x="13093" y="3561"/>
                </a:cubicBezTo>
                <a:lnTo>
                  <a:pt x="12920" y="3266"/>
                </a:lnTo>
                <a:cubicBezTo>
                  <a:pt x="12920" y="3266"/>
                  <a:pt x="12674" y="2761"/>
                  <a:pt x="12702" y="2688"/>
                </a:cubicBezTo>
                <a:cubicBezTo>
                  <a:pt x="12729" y="2616"/>
                  <a:pt x="13143" y="2411"/>
                  <a:pt x="13143" y="2411"/>
                </a:cubicBezTo>
                <a:cubicBezTo>
                  <a:pt x="13143" y="2411"/>
                  <a:pt x="12847" y="2206"/>
                  <a:pt x="12738" y="2093"/>
                </a:cubicBezTo>
                <a:cubicBezTo>
                  <a:pt x="12633" y="1979"/>
                  <a:pt x="12552" y="1692"/>
                  <a:pt x="12552" y="1692"/>
                </a:cubicBezTo>
                <a:lnTo>
                  <a:pt x="13024" y="1506"/>
                </a:lnTo>
                <a:cubicBezTo>
                  <a:pt x="13024" y="1506"/>
                  <a:pt x="12911" y="1338"/>
                  <a:pt x="12797" y="1229"/>
                </a:cubicBezTo>
                <a:cubicBezTo>
                  <a:pt x="12683" y="1115"/>
                  <a:pt x="12692" y="824"/>
                  <a:pt x="12729" y="628"/>
                </a:cubicBezTo>
                <a:cubicBezTo>
                  <a:pt x="12770" y="433"/>
                  <a:pt x="13024" y="96"/>
                  <a:pt x="13024" y="96"/>
                </a:cubicBezTo>
                <a:lnTo>
                  <a:pt x="13024" y="96"/>
                </a:lnTo>
                <a:lnTo>
                  <a:pt x="12883" y="123"/>
                </a:lnTo>
                <a:lnTo>
                  <a:pt x="11506" y="73"/>
                </a:lnTo>
                <a:cubicBezTo>
                  <a:pt x="11506" y="73"/>
                  <a:pt x="9573" y="55"/>
                  <a:pt x="9027" y="37"/>
                </a:cubicBezTo>
                <a:cubicBezTo>
                  <a:pt x="8481" y="19"/>
                  <a:pt x="6039" y="1"/>
                  <a:pt x="5553" y="1"/>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TextBox 22">
            <a:extLst>
              <a:ext uri="{FF2B5EF4-FFF2-40B4-BE49-F238E27FC236}">
                <a16:creationId xmlns:a16="http://schemas.microsoft.com/office/drawing/2014/main" id="{07C7B082-0F18-41C9-8F20-0C4984205F23}"/>
              </a:ext>
            </a:extLst>
          </p:cNvPr>
          <p:cNvSpPr txBox="1"/>
          <p:nvPr/>
        </p:nvSpPr>
        <p:spPr>
          <a:xfrm rot="16200000">
            <a:off x="-645121" y="435468"/>
            <a:ext cx="2097741" cy="307777"/>
          </a:xfrm>
          <a:prstGeom prst="rect">
            <a:avLst/>
          </a:prstGeom>
          <a:noFill/>
        </p:spPr>
        <p:txBody>
          <a:bodyPr wrap="square" rtlCol="0">
            <a:spAutoFit/>
          </a:bodyPr>
          <a:lstStyle/>
          <a:p>
            <a:r>
              <a:rPr lang="en-US">
                <a:solidFill>
                  <a:schemeClr val="bg1"/>
                </a:solidFill>
                <a:latin typeface="Algerian" panose="04020705040A02060702" pitchFamily="82" charset="0"/>
              </a:rPr>
              <a:t>Introduction</a:t>
            </a:r>
            <a:endParaRPr lang="en-GB">
              <a:solidFill>
                <a:schemeClr val="bg1"/>
              </a:solidFill>
              <a:latin typeface="Algerian" panose="04020705040A02060702" pitchFamily="82" charset="0"/>
            </a:endParaRPr>
          </a:p>
        </p:txBody>
      </p:sp>
      <p:pic>
        <p:nvPicPr>
          <p:cNvPr id="34" name="Graphic 33">
            <a:extLst>
              <a:ext uri="{FF2B5EF4-FFF2-40B4-BE49-F238E27FC236}">
                <a16:creationId xmlns:a16="http://schemas.microsoft.com/office/drawing/2014/main" id="{D4E05FAA-60CA-44AE-A688-1A6B6483E61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09875" y="41472"/>
            <a:ext cx="1253954" cy="914402"/>
          </a:xfrm>
          <a:prstGeom prst="rect">
            <a:avLst/>
          </a:prstGeom>
        </p:spPr>
      </p:pic>
      <p:sp>
        <p:nvSpPr>
          <p:cNvPr id="37" name="Google Shape;2784;p71">
            <a:extLst>
              <a:ext uri="{FF2B5EF4-FFF2-40B4-BE49-F238E27FC236}">
                <a16:creationId xmlns:a16="http://schemas.microsoft.com/office/drawing/2014/main" id="{CC42A848-65B4-44C2-9956-0A192F17734C}"/>
              </a:ext>
            </a:extLst>
          </p:cNvPr>
          <p:cNvSpPr/>
          <p:nvPr/>
        </p:nvSpPr>
        <p:spPr>
          <a:xfrm>
            <a:off x="6143550" y="1193791"/>
            <a:ext cx="532650" cy="776087"/>
          </a:xfrm>
          <a:custGeom>
            <a:avLst/>
            <a:gdLst/>
            <a:ahLst/>
            <a:cxnLst/>
            <a:rect l="l" t="t" r="r" b="b"/>
            <a:pathLst>
              <a:path w="3425" h="4965" extrusionOk="0">
                <a:moveTo>
                  <a:pt x="2345" y="120"/>
                </a:moveTo>
                <a:cubicBezTo>
                  <a:pt x="2580" y="120"/>
                  <a:pt x="2826" y="265"/>
                  <a:pt x="2970" y="385"/>
                </a:cubicBezTo>
                <a:cubicBezTo>
                  <a:pt x="3134" y="521"/>
                  <a:pt x="3170" y="671"/>
                  <a:pt x="3138" y="849"/>
                </a:cubicBezTo>
                <a:cubicBezTo>
                  <a:pt x="3170" y="589"/>
                  <a:pt x="3043" y="476"/>
                  <a:pt x="2879" y="362"/>
                </a:cubicBezTo>
                <a:cubicBezTo>
                  <a:pt x="2697" y="235"/>
                  <a:pt x="2520" y="167"/>
                  <a:pt x="2356" y="167"/>
                </a:cubicBezTo>
                <a:cubicBezTo>
                  <a:pt x="2256" y="167"/>
                  <a:pt x="2170" y="189"/>
                  <a:pt x="2083" y="239"/>
                </a:cubicBezTo>
                <a:cubicBezTo>
                  <a:pt x="1965" y="308"/>
                  <a:pt x="1856" y="435"/>
                  <a:pt x="1751" y="585"/>
                </a:cubicBezTo>
                <a:cubicBezTo>
                  <a:pt x="1838" y="453"/>
                  <a:pt x="1933" y="330"/>
                  <a:pt x="2029" y="239"/>
                </a:cubicBezTo>
                <a:cubicBezTo>
                  <a:pt x="2123" y="154"/>
                  <a:pt x="2233" y="120"/>
                  <a:pt x="2345" y="120"/>
                </a:cubicBezTo>
                <a:close/>
                <a:moveTo>
                  <a:pt x="1333" y="2340"/>
                </a:moveTo>
                <a:cubicBezTo>
                  <a:pt x="1206" y="2572"/>
                  <a:pt x="1106" y="2790"/>
                  <a:pt x="1024" y="3009"/>
                </a:cubicBezTo>
                <a:lnTo>
                  <a:pt x="1015" y="3027"/>
                </a:lnTo>
                <a:cubicBezTo>
                  <a:pt x="915" y="3286"/>
                  <a:pt x="824" y="3532"/>
                  <a:pt x="1024" y="3777"/>
                </a:cubicBezTo>
                <a:cubicBezTo>
                  <a:pt x="1091" y="3860"/>
                  <a:pt x="1268" y="3957"/>
                  <a:pt x="1403" y="3957"/>
                </a:cubicBezTo>
                <a:cubicBezTo>
                  <a:pt x="1423" y="3957"/>
                  <a:pt x="1442" y="3955"/>
                  <a:pt x="1460" y="3950"/>
                </a:cubicBezTo>
                <a:cubicBezTo>
                  <a:pt x="1601" y="3909"/>
                  <a:pt x="1710" y="3814"/>
                  <a:pt x="1801" y="3695"/>
                </a:cubicBezTo>
                <a:lnTo>
                  <a:pt x="1801" y="3695"/>
                </a:lnTo>
                <a:cubicBezTo>
                  <a:pt x="1701" y="3859"/>
                  <a:pt x="1619" y="3968"/>
                  <a:pt x="1483" y="3987"/>
                </a:cubicBezTo>
                <a:cubicBezTo>
                  <a:pt x="1469" y="3988"/>
                  <a:pt x="1454" y="3989"/>
                  <a:pt x="1439" y="3989"/>
                </a:cubicBezTo>
                <a:cubicBezTo>
                  <a:pt x="1257" y="3989"/>
                  <a:pt x="1025" y="3868"/>
                  <a:pt x="933" y="3750"/>
                </a:cubicBezTo>
                <a:cubicBezTo>
                  <a:pt x="719" y="3477"/>
                  <a:pt x="1078" y="2786"/>
                  <a:pt x="1333" y="2340"/>
                </a:cubicBezTo>
                <a:close/>
                <a:moveTo>
                  <a:pt x="755" y="2331"/>
                </a:moveTo>
                <a:cubicBezTo>
                  <a:pt x="692" y="2459"/>
                  <a:pt x="633" y="2590"/>
                  <a:pt x="574" y="2722"/>
                </a:cubicBezTo>
                <a:lnTo>
                  <a:pt x="533" y="2809"/>
                </a:lnTo>
                <a:cubicBezTo>
                  <a:pt x="305" y="3318"/>
                  <a:pt x="23" y="3946"/>
                  <a:pt x="319" y="4346"/>
                </a:cubicBezTo>
                <a:cubicBezTo>
                  <a:pt x="455" y="4532"/>
                  <a:pt x="678" y="4641"/>
                  <a:pt x="855" y="4714"/>
                </a:cubicBezTo>
                <a:cubicBezTo>
                  <a:pt x="969" y="4762"/>
                  <a:pt x="1091" y="4800"/>
                  <a:pt x="1216" y="4800"/>
                </a:cubicBezTo>
                <a:cubicBezTo>
                  <a:pt x="1421" y="4800"/>
                  <a:pt x="1637" y="4699"/>
                  <a:pt x="1851" y="4378"/>
                </a:cubicBezTo>
                <a:cubicBezTo>
                  <a:pt x="2083" y="4032"/>
                  <a:pt x="2293" y="3650"/>
                  <a:pt x="2484" y="3236"/>
                </a:cubicBezTo>
                <a:lnTo>
                  <a:pt x="2484" y="3236"/>
                </a:lnTo>
                <a:cubicBezTo>
                  <a:pt x="2238" y="3786"/>
                  <a:pt x="1983" y="4228"/>
                  <a:pt x="1710" y="4578"/>
                </a:cubicBezTo>
                <a:cubicBezTo>
                  <a:pt x="1554" y="4776"/>
                  <a:pt x="1388" y="4843"/>
                  <a:pt x="1224" y="4843"/>
                </a:cubicBezTo>
                <a:cubicBezTo>
                  <a:pt x="1068" y="4843"/>
                  <a:pt x="913" y="4783"/>
                  <a:pt x="769" y="4719"/>
                </a:cubicBezTo>
                <a:cubicBezTo>
                  <a:pt x="469" y="4582"/>
                  <a:pt x="128" y="4359"/>
                  <a:pt x="187" y="3846"/>
                </a:cubicBezTo>
                <a:cubicBezTo>
                  <a:pt x="242" y="3363"/>
                  <a:pt x="505" y="2822"/>
                  <a:pt x="755" y="2331"/>
                </a:cubicBezTo>
                <a:close/>
                <a:moveTo>
                  <a:pt x="2348" y="0"/>
                </a:moveTo>
                <a:cubicBezTo>
                  <a:pt x="2209" y="0"/>
                  <a:pt x="2071" y="43"/>
                  <a:pt x="1951" y="153"/>
                </a:cubicBezTo>
                <a:cubicBezTo>
                  <a:pt x="1760" y="321"/>
                  <a:pt x="1597" y="599"/>
                  <a:pt x="1451" y="844"/>
                </a:cubicBezTo>
                <a:cubicBezTo>
                  <a:pt x="1415" y="903"/>
                  <a:pt x="1378" y="958"/>
                  <a:pt x="1347" y="1008"/>
                </a:cubicBezTo>
                <a:cubicBezTo>
                  <a:pt x="1151" y="1326"/>
                  <a:pt x="965" y="1658"/>
                  <a:pt x="792" y="1999"/>
                </a:cubicBezTo>
                <a:lnTo>
                  <a:pt x="715" y="2149"/>
                </a:lnTo>
                <a:cubicBezTo>
                  <a:pt x="442" y="2681"/>
                  <a:pt x="128" y="3286"/>
                  <a:pt x="69" y="3832"/>
                </a:cubicBezTo>
                <a:cubicBezTo>
                  <a:pt x="1" y="4428"/>
                  <a:pt x="410" y="4687"/>
                  <a:pt x="719" y="4828"/>
                </a:cubicBezTo>
                <a:cubicBezTo>
                  <a:pt x="837" y="4882"/>
                  <a:pt x="1019" y="4964"/>
                  <a:pt x="1219" y="4964"/>
                </a:cubicBezTo>
                <a:cubicBezTo>
                  <a:pt x="1410" y="4964"/>
                  <a:pt x="1619" y="4891"/>
                  <a:pt x="1801" y="4650"/>
                </a:cubicBezTo>
                <a:cubicBezTo>
                  <a:pt x="2170" y="4182"/>
                  <a:pt x="2502" y="3554"/>
                  <a:pt x="2820" y="2731"/>
                </a:cubicBezTo>
                <a:cubicBezTo>
                  <a:pt x="2838" y="2681"/>
                  <a:pt x="2834" y="2636"/>
                  <a:pt x="2806" y="2604"/>
                </a:cubicBezTo>
                <a:cubicBezTo>
                  <a:pt x="2787" y="2580"/>
                  <a:pt x="2753" y="2567"/>
                  <a:pt x="2717" y="2567"/>
                </a:cubicBezTo>
                <a:cubicBezTo>
                  <a:pt x="2712" y="2567"/>
                  <a:pt x="2707" y="2567"/>
                  <a:pt x="2702" y="2568"/>
                </a:cubicBezTo>
                <a:cubicBezTo>
                  <a:pt x="2652" y="2577"/>
                  <a:pt x="2611" y="2613"/>
                  <a:pt x="2588" y="2663"/>
                </a:cubicBezTo>
                <a:cubicBezTo>
                  <a:pt x="2352" y="3277"/>
                  <a:pt x="2070" y="3832"/>
                  <a:pt x="1751" y="4314"/>
                </a:cubicBezTo>
                <a:cubicBezTo>
                  <a:pt x="1570" y="4584"/>
                  <a:pt x="1399" y="4681"/>
                  <a:pt x="1217" y="4681"/>
                </a:cubicBezTo>
                <a:cubicBezTo>
                  <a:pt x="1116" y="4681"/>
                  <a:pt x="1012" y="4652"/>
                  <a:pt x="901" y="4605"/>
                </a:cubicBezTo>
                <a:cubicBezTo>
                  <a:pt x="737" y="4537"/>
                  <a:pt x="537" y="4441"/>
                  <a:pt x="414" y="4278"/>
                </a:cubicBezTo>
                <a:cubicBezTo>
                  <a:pt x="164" y="3932"/>
                  <a:pt x="428" y="3341"/>
                  <a:pt x="642" y="2863"/>
                </a:cubicBezTo>
                <a:lnTo>
                  <a:pt x="683" y="2772"/>
                </a:lnTo>
                <a:cubicBezTo>
                  <a:pt x="942" y="2190"/>
                  <a:pt x="1233" y="1640"/>
                  <a:pt x="1547" y="1135"/>
                </a:cubicBezTo>
                <a:cubicBezTo>
                  <a:pt x="1574" y="1094"/>
                  <a:pt x="1601" y="1049"/>
                  <a:pt x="1633" y="999"/>
                </a:cubicBezTo>
                <a:cubicBezTo>
                  <a:pt x="1770" y="767"/>
                  <a:pt x="1961" y="448"/>
                  <a:pt x="2142" y="344"/>
                </a:cubicBezTo>
                <a:cubicBezTo>
                  <a:pt x="2212" y="304"/>
                  <a:pt x="2284" y="287"/>
                  <a:pt x="2357" y="287"/>
                </a:cubicBezTo>
                <a:cubicBezTo>
                  <a:pt x="2522" y="287"/>
                  <a:pt x="2688" y="374"/>
                  <a:pt x="2811" y="462"/>
                </a:cubicBezTo>
                <a:cubicBezTo>
                  <a:pt x="2979" y="580"/>
                  <a:pt x="3079" y="671"/>
                  <a:pt x="2988" y="985"/>
                </a:cubicBezTo>
                <a:cubicBezTo>
                  <a:pt x="2966" y="1067"/>
                  <a:pt x="2920" y="1158"/>
                  <a:pt x="2879" y="1244"/>
                </a:cubicBezTo>
                <a:cubicBezTo>
                  <a:pt x="2856" y="1285"/>
                  <a:pt x="2838" y="1326"/>
                  <a:pt x="2825" y="1363"/>
                </a:cubicBezTo>
                <a:cubicBezTo>
                  <a:pt x="2711" y="1617"/>
                  <a:pt x="2584" y="1913"/>
                  <a:pt x="2447" y="2204"/>
                </a:cubicBezTo>
                <a:cubicBezTo>
                  <a:pt x="2293" y="2531"/>
                  <a:pt x="2152" y="2818"/>
                  <a:pt x="2015" y="3082"/>
                </a:cubicBezTo>
                <a:cubicBezTo>
                  <a:pt x="1992" y="3122"/>
                  <a:pt x="1970" y="3163"/>
                  <a:pt x="1947" y="3209"/>
                </a:cubicBezTo>
                <a:cubicBezTo>
                  <a:pt x="1815" y="3468"/>
                  <a:pt x="1665" y="3768"/>
                  <a:pt x="1428" y="3832"/>
                </a:cubicBezTo>
                <a:cubicBezTo>
                  <a:pt x="1420" y="3835"/>
                  <a:pt x="1409" y="3836"/>
                  <a:pt x="1398" y="3836"/>
                </a:cubicBezTo>
                <a:cubicBezTo>
                  <a:pt x="1312" y="3836"/>
                  <a:pt x="1167" y="3764"/>
                  <a:pt x="1119" y="3700"/>
                </a:cubicBezTo>
                <a:cubicBezTo>
                  <a:pt x="960" y="3509"/>
                  <a:pt x="1028" y="3327"/>
                  <a:pt x="1128" y="3068"/>
                </a:cubicBezTo>
                <a:lnTo>
                  <a:pt x="1133" y="3050"/>
                </a:lnTo>
                <a:cubicBezTo>
                  <a:pt x="1247" y="2759"/>
                  <a:pt x="1392" y="2463"/>
                  <a:pt x="1588" y="2145"/>
                </a:cubicBezTo>
                <a:cubicBezTo>
                  <a:pt x="1633" y="2067"/>
                  <a:pt x="1606" y="1995"/>
                  <a:pt x="1560" y="1963"/>
                </a:cubicBezTo>
                <a:cubicBezTo>
                  <a:pt x="1544" y="1954"/>
                  <a:pt x="1525" y="1949"/>
                  <a:pt x="1504" y="1949"/>
                </a:cubicBezTo>
                <a:cubicBezTo>
                  <a:pt x="1463" y="1949"/>
                  <a:pt x="1418" y="1970"/>
                  <a:pt x="1388" y="2022"/>
                </a:cubicBezTo>
                <a:lnTo>
                  <a:pt x="1383" y="2026"/>
                </a:lnTo>
                <a:cubicBezTo>
                  <a:pt x="1106" y="2481"/>
                  <a:pt x="528" y="3427"/>
                  <a:pt x="837" y="3823"/>
                </a:cubicBezTo>
                <a:cubicBezTo>
                  <a:pt x="950" y="3965"/>
                  <a:pt x="1214" y="4108"/>
                  <a:pt x="1437" y="4108"/>
                </a:cubicBezTo>
                <a:cubicBezTo>
                  <a:pt x="1456" y="4108"/>
                  <a:pt x="1474" y="4107"/>
                  <a:pt x="1492" y="4105"/>
                </a:cubicBezTo>
                <a:cubicBezTo>
                  <a:pt x="1710" y="4082"/>
                  <a:pt x="1820" y="3900"/>
                  <a:pt x="1915" y="3736"/>
                </a:cubicBezTo>
                <a:cubicBezTo>
                  <a:pt x="2329" y="3054"/>
                  <a:pt x="2661" y="2322"/>
                  <a:pt x="2988" y="1572"/>
                </a:cubicBezTo>
                <a:cubicBezTo>
                  <a:pt x="3007" y="1531"/>
                  <a:pt x="3025" y="1490"/>
                  <a:pt x="3043" y="1453"/>
                </a:cubicBezTo>
                <a:cubicBezTo>
                  <a:pt x="3248" y="999"/>
                  <a:pt x="3425" y="608"/>
                  <a:pt x="3047" y="289"/>
                </a:cubicBezTo>
                <a:cubicBezTo>
                  <a:pt x="2889" y="158"/>
                  <a:pt x="2616" y="0"/>
                  <a:pt x="2348" y="0"/>
                </a:cubicBezTo>
                <a:close/>
              </a:path>
            </a:pathLst>
          </a:custGeom>
          <a:ln/>
        </p:spPr>
        <p:style>
          <a:lnRef idx="2">
            <a:schemeClr val="dk1">
              <a:shade val="50000"/>
            </a:schemeClr>
          </a:lnRef>
          <a:fillRef idx="1">
            <a:schemeClr val="dk1"/>
          </a:fillRef>
          <a:effectRef idx="0">
            <a:schemeClr val="dk1"/>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Audio 1">
            <a:hlinkClick r:id="" action="ppaction://media"/>
            <a:extLst>
              <a:ext uri="{FF2B5EF4-FFF2-40B4-BE49-F238E27FC236}">
                <a16:creationId xmlns:a16="http://schemas.microsoft.com/office/drawing/2014/main" id="{CC3763D4-F05F-41CC-BC66-2C7EF36F36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1560358865"/>
      </p:ext>
    </p:extLst>
  </p:cSld>
  <p:clrMapOvr>
    <a:masterClrMapping/>
  </p:clrMapOvr>
  <mc:AlternateContent xmlns:mc="http://schemas.openxmlformats.org/markup-compatibility/2006" xmlns:p14="http://schemas.microsoft.com/office/powerpoint/2010/main">
    <mc:Choice Requires="p14">
      <p:transition spd="med" p14:dur="700" advTm="21210">
        <p:fade/>
      </p:transition>
    </mc:Choice>
    <mc:Fallback xmlns="">
      <p:transition spd="med" advTm="212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0ED7CCC-4C07-4847-9802-426045BC0F69}"/>
              </a:ext>
            </a:extLst>
          </p:cNvPr>
          <p:cNvSpPr txBox="1"/>
          <p:nvPr/>
        </p:nvSpPr>
        <p:spPr>
          <a:xfrm>
            <a:off x="498983" y="1755705"/>
            <a:ext cx="4341479" cy="2277547"/>
          </a:xfrm>
          <a:prstGeom prst="rect">
            <a:avLst/>
          </a:prstGeom>
          <a:noFill/>
        </p:spPr>
        <p:txBody>
          <a:bodyPr wrap="square" lIns="91440" tIns="45720" rIns="91440" bIns="45720" rtlCol="0" anchor="t">
            <a:spAutoFit/>
          </a:bodyPr>
          <a:lstStyle/>
          <a:p>
            <a:pPr marL="342900" indent="-342900">
              <a:buFont typeface="Wingdings"/>
              <a:buChar char="q"/>
            </a:pPr>
            <a:r>
              <a:rPr lang="en-US" sz="1600">
                <a:latin typeface="Times New Roman"/>
              </a:rPr>
              <a:t>The humanistic approach emphasizes empathy and stresses the good in an individual’s behavior. </a:t>
            </a:r>
          </a:p>
          <a:p>
            <a:pPr marL="342900" indent="-342900">
              <a:buFont typeface="Wingdings"/>
              <a:buChar char="q"/>
            </a:pPr>
            <a:endParaRPr lang="en-US" sz="1600">
              <a:latin typeface="Times New Roman"/>
            </a:endParaRPr>
          </a:p>
          <a:p>
            <a:pPr marL="342900" indent="-342900">
              <a:buFont typeface="Wingdings"/>
              <a:buChar char="q"/>
            </a:pPr>
            <a:r>
              <a:rPr lang="en-US" sz="1600">
                <a:latin typeface="Times New Roman"/>
              </a:rPr>
              <a:t>Also known as the “third force”, after psychoanalysis and behaviorism. </a:t>
            </a:r>
          </a:p>
          <a:p>
            <a:pPr marL="342900" indent="-342900">
              <a:buFont typeface="Wingdings"/>
              <a:buChar char="q"/>
            </a:pPr>
            <a:endParaRPr lang="en-US" sz="1600">
              <a:latin typeface="Times New Roman"/>
            </a:endParaRPr>
          </a:p>
          <a:p>
            <a:pPr marL="342900" indent="-342900">
              <a:buFont typeface="Wingdings"/>
              <a:buChar char="q"/>
            </a:pPr>
            <a:r>
              <a:rPr lang="en-US" sz="1600">
                <a:latin typeface="Times New Roman"/>
              </a:rPr>
              <a:t>Emerged during the 1950s (</a:t>
            </a:r>
            <a:r>
              <a:rPr lang="en-US" sz="1600" err="1">
                <a:latin typeface="Times New Roman"/>
              </a:rPr>
              <a:t>Shiaan</a:t>
            </a:r>
            <a:r>
              <a:rPr lang="en-US" sz="1600">
                <a:latin typeface="Times New Roman"/>
              </a:rPr>
              <a:t>, 2016).</a:t>
            </a:r>
            <a:r>
              <a:rPr lang="en-US" sz="1600">
                <a:latin typeface="Aharoni"/>
              </a:rPr>
              <a:t> </a:t>
            </a:r>
          </a:p>
          <a:p>
            <a:endParaRPr lang="en-GB"/>
          </a:p>
        </p:txBody>
      </p:sp>
      <p:pic>
        <p:nvPicPr>
          <p:cNvPr id="1026" name="Picture 2">
            <a:extLst>
              <a:ext uri="{FF2B5EF4-FFF2-40B4-BE49-F238E27FC236}">
                <a16:creationId xmlns:a16="http://schemas.microsoft.com/office/drawing/2014/main" id="{9339B3E5-FC0F-4EDB-9BB2-9B0B447E3D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9147" y="1214077"/>
            <a:ext cx="4164796" cy="308898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Humanistic Approach - Doug Higgins">
            <a:extLst>
              <a:ext uri="{FF2B5EF4-FFF2-40B4-BE49-F238E27FC236}">
                <a16:creationId xmlns:a16="http://schemas.microsoft.com/office/drawing/2014/main" id="{E4C39919-1DDC-4F58-A8EC-469F4633DF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56517" y="2161054"/>
            <a:ext cx="2857500" cy="1466850"/>
          </a:xfrm>
          <a:prstGeom prst="rect">
            <a:avLst/>
          </a:prstGeom>
          <a:noFill/>
          <a:extLst>
            <a:ext uri="{909E8E84-426E-40DD-AFC4-6F175D3DCCD1}">
              <a14:hiddenFill xmlns:a14="http://schemas.microsoft.com/office/drawing/2010/main">
                <a:solidFill>
                  <a:srgbClr val="FFFFFF"/>
                </a:solidFill>
              </a14:hiddenFill>
            </a:ext>
          </a:extLst>
        </p:spPr>
      </p:pic>
      <p:sp>
        <p:nvSpPr>
          <p:cNvPr id="5" name="Google Shape;798;p43">
            <a:extLst>
              <a:ext uri="{FF2B5EF4-FFF2-40B4-BE49-F238E27FC236}">
                <a16:creationId xmlns:a16="http://schemas.microsoft.com/office/drawing/2014/main" id="{087C033E-99DF-4917-857A-3F8601A9353D}"/>
              </a:ext>
            </a:extLst>
          </p:cNvPr>
          <p:cNvSpPr/>
          <p:nvPr/>
        </p:nvSpPr>
        <p:spPr>
          <a:xfrm>
            <a:off x="261257" y="176733"/>
            <a:ext cx="4064854" cy="729718"/>
          </a:xfrm>
          <a:prstGeom prst="rect">
            <a:avLst/>
          </a:prstGeom>
          <a:solidFill>
            <a:srgbClr val="00FFFF">
              <a:alpha val="45380"/>
            </a:srgbClr>
          </a:solidFill>
          <a:ln w="19050" cap="flat" cmpd="sng">
            <a:solidFill>
              <a:srgbClr val="00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TextBox 6">
            <a:extLst>
              <a:ext uri="{FF2B5EF4-FFF2-40B4-BE49-F238E27FC236}">
                <a16:creationId xmlns:a16="http://schemas.microsoft.com/office/drawing/2014/main" id="{4D1AC122-A7A8-45DE-AB63-65B911D663D9}"/>
              </a:ext>
            </a:extLst>
          </p:cNvPr>
          <p:cNvSpPr txBox="1"/>
          <p:nvPr/>
        </p:nvSpPr>
        <p:spPr>
          <a:xfrm>
            <a:off x="745351" y="198566"/>
            <a:ext cx="4433688" cy="707886"/>
          </a:xfrm>
          <a:prstGeom prst="rect">
            <a:avLst/>
          </a:prstGeom>
          <a:noFill/>
        </p:spPr>
        <p:txBody>
          <a:bodyPr wrap="square" rtlCol="0">
            <a:spAutoFit/>
          </a:bodyPr>
          <a:lstStyle/>
          <a:p>
            <a:r>
              <a:rPr lang="en-US" sz="2000">
                <a:latin typeface="Algerian" panose="04020705040A02060702" pitchFamily="82" charset="0"/>
              </a:rPr>
              <a:t>What is the humanistic approach?</a:t>
            </a:r>
            <a:endParaRPr lang="en-GB" sz="2000">
              <a:latin typeface="Algerian" panose="04020705040A02060702" pitchFamily="82" charset="0"/>
            </a:endParaRPr>
          </a:p>
        </p:txBody>
      </p:sp>
      <p:sp>
        <p:nvSpPr>
          <p:cNvPr id="9" name="Google Shape;2809;p71">
            <a:extLst>
              <a:ext uri="{FF2B5EF4-FFF2-40B4-BE49-F238E27FC236}">
                <a16:creationId xmlns:a16="http://schemas.microsoft.com/office/drawing/2014/main" id="{55EA8899-848A-452A-9C6A-C431532DB577}"/>
              </a:ext>
            </a:extLst>
          </p:cNvPr>
          <p:cNvSpPr/>
          <p:nvPr/>
        </p:nvSpPr>
        <p:spPr>
          <a:xfrm rot="19143851">
            <a:off x="28438" y="214919"/>
            <a:ext cx="736405" cy="215358"/>
          </a:xfrm>
          <a:custGeom>
            <a:avLst/>
            <a:gdLst/>
            <a:ahLst/>
            <a:cxnLst/>
            <a:rect l="l" t="t" r="r" b="b"/>
            <a:pathLst>
              <a:path w="13739" h="3636" extrusionOk="0">
                <a:moveTo>
                  <a:pt x="10850" y="0"/>
                </a:moveTo>
                <a:cubicBezTo>
                  <a:pt x="9903" y="0"/>
                  <a:pt x="7035" y="46"/>
                  <a:pt x="7035" y="46"/>
                </a:cubicBezTo>
                <a:cubicBezTo>
                  <a:pt x="7035" y="46"/>
                  <a:pt x="5027" y="58"/>
                  <a:pt x="3597" y="58"/>
                </a:cubicBezTo>
                <a:cubicBezTo>
                  <a:pt x="3240" y="58"/>
                  <a:pt x="2919" y="57"/>
                  <a:pt x="2674" y="55"/>
                </a:cubicBezTo>
                <a:cubicBezTo>
                  <a:pt x="2062" y="51"/>
                  <a:pt x="1510" y="48"/>
                  <a:pt x="1107" y="48"/>
                </a:cubicBezTo>
                <a:cubicBezTo>
                  <a:pt x="704" y="48"/>
                  <a:pt x="450" y="51"/>
                  <a:pt x="437" y="55"/>
                </a:cubicBezTo>
                <a:lnTo>
                  <a:pt x="969" y="578"/>
                </a:lnTo>
                <a:lnTo>
                  <a:pt x="796" y="674"/>
                </a:lnTo>
                <a:lnTo>
                  <a:pt x="309" y="937"/>
                </a:lnTo>
                <a:cubicBezTo>
                  <a:pt x="309" y="937"/>
                  <a:pt x="482" y="1083"/>
                  <a:pt x="605" y="1147"/>
                </a:cubicBezTo>
                <a:cubicBezTo>
                  <a:pt x="732" y="1206"/>
                  <a:pt x="664" y="1360"/>
                  <a:pt x="637" y="1442"/>
                </a:cubicBezTo>
                <a:cubicBezTo>
                  <a:pt x="605" y="1524"/>
                  <a:pt x="309" y="1820"/>
                  <a:pt x="309" y="1820"/>
                </a:cubicBezTo>
                <a:cubicBezTo>
                  <a:pt x="309" y="1820"/>
                  <a:pt x="291" y="1938"/>
                  <a:pt x="318" y="1988"/>
                </a:cubicBezTo>
                <a:cubicBezTo>
                  <a:pt x="346" y="2043"/>
                  <a:pt x="605" y="2215"/>
                  <a:pt x="605" y="2215"/>
                </a:cubicBezTo>
                <a:lnTo>
                  <a:pt x="0" y="2529"/>
                </a:lnTo>
                <a:lnTo>
                  <a:pt x="223" y="2720"/>
                </a:lnTo>
                <a:lnTo>
                  <a:pt x="509" y="2847"/>
                </a:lnTo>
                <a:lnTo>
                  <a:pt x="0" y="3261"/>
                </a:lnTo>
                <a:cubicBezTo>
                  <a:pt x="0" y="3261"/>
                  <a:pt x="232" y="3420"/>
                  <a:pt x="359" y="3461"/>
                </a:cubicBezTo>
                <a:cubicBezTo>
                  <a:pt x="482" y="3502"/>
                  <a:pt x="1624" y="3543"/>
                  <a:pt x="1901" y="3543"/>
                </a:cubicBezTo>
                <a:cubicBezTo>
                  <a:pt x="2161" y="3543"/>
                  <a:pt x="3187" y="3635"/>
                  <a:pt x="3519" y="3635"/>
                </a:cubicBezTo>
                <a:cubicBezTo>
                  <a:pt x="3540" y="3635"/>
                  <a:pt x="3559" y="3635"/>
                  <a:pt x="3574" y="3634"/>
                </a:cubicBezTo>
                <a:cubicBezTo>
                  <a:pt x="3825" y="3625"/>
                  <a:pt x="6399" y="3593"/>
                  <a:pt x="6731" y="3566"/>
                </a:cubicBezTo>
                <a:cubicBezTo>
                  <a:pt x="7067" y="3534"/>
                  <a:pt x="10332" y="3398"/>
                  <a:pt x="11346" y="3357"/>
                </a:cubicBezTo>
                <a:cubicBezTo>
                  <a:pt x="12360" y="3316"/>
                  <a:pt x="13738" y="3038"/>
                  <a:pt x="13738" y="3038"/>
                </a:cubicBezTo>
                <a:cubicBezTo>
                  <a:pt x="13738" y="3038"/>
                  <a:pt x="13561" y="2920"/>
                  <a:pt x="13484" y="2847"/>
                </a:cubicBezTo>
                <a:cubicBezTo>
                  <a:pt x="13411" y="2775"/>
                  <a:pt x="13134" y="2484"/>
                  <a:pt x="13134" y="2484"/>
                </a:cubicBezTo>
                <a:lnTo>
                  <a:pt x="13602" y="2197"/>
                </a:lnTo>
                <a:lnTo>
                  <a:pt x="13038" y="1620"/>
                </a:lnTo>
                <a:lnTo>
                  <a:pt x="13497" y="1156"/>
                </a:lnTo>
                <a:lnTo>
                  <a:pt x="13038" y="619"/>
                </a:lnTo>
                <a:lnTo>
                  <a:pt x="13547" y="1"/>
                </a:lnTo>
                <a:lnTo>
                  <a:pt x="13411" y="1"/>
                </a:lnTo>
                <a:cubicBezTo>
                  <a:pt x="13411" y="1"/>
                  <a:pt x="12318" y="12"/>
                  <a:pt x="11649" y="12"/>
                </a:cubicBezTo>
                <a:cubicBezTo>
                  <a:pt x="11381" y="12"/>
                  <a:pt x="11181" y="10"/>
                  <a:pt x="11146" y="5"/>
                </a:cubicBezTo>
                <a:cubicBezTo>
                  <a:pt x="11127" y="2"/>
                  <a:pt x="11019" y="0"/>
                  <a:pt x="10850" y="0"/>
                </a:cubicBezTo>
                <a:close/>
              </a:path>
            </a:pathLst>
          </a:custGeom>
          <a:ln/>
        </p:spPr>
        <p:style>
          <a:lnRef idx="1">
            <a:schemeClr val="accent6"/>
          </a:lnRef>
          <a:fillRef idx="3">
            <a:schemeClr val="accent6"/>
          </a:fillRef>
          <a:effectRef idx="2">
            <a:schemeClr val="accent6"/>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4" name="Picture 13">
            <a:extLst>
              <a:ext uri="{FF2B5EF4-FFF2-40B4-BE49-F238E27FC236}">
                <a16:creationId xmlns:a16="http://schemas.microsoft.com/office/drawing/2014/main" id="{586CE84A-7041-4AC9-997D-B6644B62E81E}"/>
              </a:ext>
            </a:extLst>
          </p:cNvPr>
          <p:cNvPicPr>
            <a:picLocks noChangeAspect="1"/>
          </p:cNvPicPr>
          <p:nvPr/>
        </p:nvPicPr>
        <p:blipFill>
          <a:blip r:embed="rId6"/>
          <a:stretch>
            <a:fillRect/>
          </a:stretch>
        </p:blipFill>
        <p:spPr>
          <a:xfrm rot="4580853">
            <a:off x="3773911" y="-19512"/>
            <a:ext cx="749873" cy="719390"/>
          </a:xfrm>
          <a:prstGeom prst="rect">
            <a:avLst/>
          </a:prstGeom>
        </p:spPr>
      </p:pic>
      <p:pic>
        <p:nvPicPr>
          <p:cNvPr id="6" name="Audio 5">
            <a:hlinkClick r:id="" action="ppaction://media"/>
            <a:extLst>
              <a:ext uri="{FF2B5EF4-FFF2-40B4-BE49-F238E27FC236}">
                <a16:creationId xmlns:a16="http://schemas.microsoft.com/office/drawing/2014/main" id="{2DB8D7A0-5430-4EC0-84AD-21818E7E859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2756964673"/>
      </p:ext>
    </p:extLst>
  </p:cSld>
  <p:clrMapOvr>
    <a:masterClrMapping/>
  </p:clrMapOvr>
  <mc:AlternateContent xmlns:mc="http://schemas.openxmlformats.org/markup-compatibility/2006" xmlns:p14="http://schemas.microsoft.com/office/powerpoint/2010/main">
    <mc:Choice Requires="p14">
      <p:transition spd="med" p14:dur="700" advTm="32820">
        <p:fade/>
      </p:transition>
    </mc:Choice>
    <mc:Fallback xmlns="">
      <p:transition spd="med" advTm="328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797;p43">
            <a:extLst>
              <a:ext uri="{FF2B5EF4-FFF2-40B4-BE49-F238E27FC236}">
                <a16:creationId xmlns:a16="http://schemas.microsoft.com/office/drawing/2014/main" id="{1B464160-BD89-47E3-9F71-54B9D68D72BA}"/>
              </a:ext>
            </a:extLst>
          </p:cNvPr>
          <p:cNvSpPr/>
          <p:nvPr/>
        </p:nvSpPr>
        <p:spPr>
          <a:xfrm>
            <a:off x="806824" y="293408"/>
            <a:ext cx="3646130" cy="1028246"/>
          </a:xfrm>
          <a:prstGeom prst="rect">
            <a:avLst/>
          </a:prstGeom>
          <a:solidFill>
            <a:srgbClr val="7337D4">
              <a:alpha val="62310"/>
            </a:srgbClr>
          </a:solidFill>
          <a:ln w="19050" cap="flat" cmpd="sng">
            <a:solidFill>
              <a:srgbClr val="7337D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TextBox 6">
            <a:extLst>
              <a:ext uri="{FF2B5EF4-FFF2-40B4-BE49-F238E27FC236}">
                <a16:creationId xmlns:a16="http://schemas.microsoft.com/office/drawing/2014/main" id="{AB8358AA-2AA7-4117-B8EC-D2AE5B51A3FF}"/>
              </a:ext>
            </a:extLst>
          </p:cNvPr>
          <p:cNvSpPr txBox="1"/>
          <p:nvPr/>
        </p:nvSpPr>
        <p:spPr>
          <a:xfrm>
            <a:off x="1037345" y="561309"/>
            <a:ext cx="3346453" cy="492443"/>
          </a:xfrm>
          <a:prstGeom prst="rect">
            <a:avLst/>
          </a:prstGeom>
          <a:noFill/>
        </p:spPr>
        <p:txBody>
          <a:bodyPr wrap="square" rtlCol="0">
            <a:spAutoFit/>
          </a:bodyPr>
          <a:lstStyle/>
          <a:p>
            <a:r>
              <a:rPr lang="en-US" sz="2600">
                <a:latin typeface="Algerian" panose="04020705040A02060702" pitchFamily="82" charset="0"/>
              </a:rPr>
              <a:t>Main assumptions</a:t>
            </a:r>
            <a:endParaRPr lang="en-GB" sz="2600">
              <a:latin typeface="Algerian" panose="04020705040A02060702" pitchFamily="82" charset="0"/>
            </a:endParaRPr>
          </a:p>
        </p:txBody>
      </p:sp>
      <p:sp>
        <p:nvSpPr>
          <p:cNvPr id="10" name="TextBox 9">
            <a:extLst>
              <a:ext uri="{FF2B5EF4-FFF2-40B4-BE49-F238E27FC236}">
                <a16:creationId xmlns:a16="http://schemas.microsoft.com/office/drawing/2014/main" id="{E333A9B8-41DE-4956-88CD-6759A7BE4033}"/>
              </a:ext>
            </a:extLst>
          </p:cNvPr>
          <p:cNvSpPr txBox="1"/>
          <p:nvPr/>
        </p:nvSpPr>
        <p:spPr>
          <a:xfrm>
            <a:off x="714615" y="1905640"/>
            <a:ext cx="5578609" cy="2462213"/>
          </a:xfrm>
          <a:prstGeom prst="rect">
            <a:avLst/>
          </a:prstGeom>
          <a:noFill/>
        </p:spPr>
        <p:txBody>
          <a:bodyPr wrap="square" lIns="91440" tIns="45720" rIns="91440" bIns="45720" rtlCol="0" anchor="t">
            <a:spAutoFit/>
          </a:bodyPr>
          <a:lstStyle/>
          <a:p>
            <a:pPr marL="208915" indent="-171450">
              <a:buFont typeface="Wingdings" panose="05000000000000000000" pitchFamily="2" charset="2"/>
              <a:buChar char="q"/>
            </a:pPr>
            <a:r>
              <a:rPr lang="en-US" b="0" i="0">
                <a:solidFill>
                  <a:schemeClr val="tx1"/>
                </a:solidFill>
                <a:latin typeface="Times New Roman"/>
                <a:cs typeface="Angsana New"/>
              </a:rPr>
              <a:t>Free will exists.</a:t>
            </a:r>
            <a:r>
              <a:rPr lang="en-US">
                <a:solidFill>
                  <a:schemeClr val="tx1"/>
                </a:solidFill>
                <a:latin typeface="Times New Roman"/>
                <a:cs typeface="Angsana New"/>
              </a:rPr>
              <a:t> </a:t>
            </a:r>
            <a:endParaRPr lang="en-US" b="0" i="0">
              <a:solidFill>
                <a:schemeClr val="tx1"/>
              </a:solidFill>
              <a:latin typeface="Times New Roman"/>
              <a:cs typeface="Angsana New" panose="020B0502040204020203" pitchFamily="18" charset="-34"/>
            </a:endParaRPr>
          </a:p>
          <a:p>
            <a:pPr marL="37465"/>
            <a:endParaRPr lang="en-US" b="0" i="0">
              <a:solidFill>
                <a:schemeClr val="tx1"/>
              </a:solidFill>
              <a:latin typeface="Times New Roman"/>
              <a:cs typeface="Angsana New" panose="020B0502040204020203" pitchFamily="18" charset="-34"/>
            </a:endParaRPr>
          </a:p>
          <a:p>
            <a:pPr indent="-305435">
              <a:buFont typeface="Wingdings" panose="05000000000000000000" pitchFamily="2" charset="2"/>
              <a:buChar char="q"/>
            </a:pPr>
            <a:r>
              <a:rPr lang="en-US">
                <a:ln>
                  <a:solidFill>
                    <a:prstClr val="black">
                      <a:lumMod val="75000"/>
                      <a:lumOff val="25000"/>
                      <a:alpha val="10000"/>
                    </a:prstClr>
                  </a:solidFill>
                </a:ln>
                <a:latin typeface="Times New Roman"/>
                <a:ea typeface="+mn-lt"/>
                <a:cs typeface="Angsana New"/>
              </a:rPr>
              <a:t>By researching about animals, a precise understanding of human behavior cannot be accomplished.</a:t>
            </a:r>
          </a:p>
          <a:p>
            <a:endParaRPr lang="en-US">
              <a:ln>
                <a:solidFill>
                  <a:prstClr val="black">
                    <a:lumMod val="75000"/>
                    <a:lumOff val="25000"/>
                    <a:alpha val="10000"/>
                  </a:prstClr>
                </a:solidFill>
              </a:ln>
              <a:latin typeface="Times New Roman"/>
              <a:ea typeface="+mn-lt"/>
              <a:cs typeface="Angsana New" panose="020B0502040204020203" pitchFamily="18" charset="-34"/>
            </a:endParaRPr>
          </a:p>
          <a:p>
            <a:pPr indent="-305435">
              <a:lnSpc>
                <a:spcPct val="100000"/>
              </a:lnSpc>
              <a:buFont typeface="Wingdings" panose="05000000000000000000" pitchFamily="2" charset="2"/>
              <a:buChar char="q"/>
            </a:pPr>
            <a:r>
              <a:rPr lang="en-US">
                <a:ln>
                  <a:solidFill>
                    <a:prstClr val="black">
                      <a:lumMod val="75000"/>
                      <a:lumOff val="25000"/>
                      <a:alpha val="10000"/>
                    </a:prstClr>
                  </a:solidFill>
                </a:ln>
                <a:latin typeface="Times New Roman"/>
                <a:ea typeface="+mn-lt"/>
                <a:cs typeface="Angsana New"/>
              </a:rPr>
              <a:t>Self-actualization is natural. </a:t>
            </a:r>
          </a:p>
          <a:p>
            <a:pPr>
              <a:lnSpc>
                <a:spcPct val="100000"/>
              </a:lnSpc>
            </a:pPr>
            <a:endParaRPr lang="en-US">
              <a:ln>
                <a:solidFill>
                  <a:prstClr val="black">
                    <a:lumMod val="75000"/>
                    <a:lumOff val="25000"/>
                    <a:alpha val="10000"/>
                  </a:prstClr>
                </a:solidFill>
              </a:ln>
              <a:latin typeface="Times New Roman"/>
              <a:cs typeface="Angsana New" panose="020B0502040204020203" pitchFamily="18" charset="-34"/>
            </a:endParaRPr>
          </a:p>
          <a:p>
            <a:pPr indent="-305435">
              <a:lnSpc>
                <a:spcPct val="100000"/>
              </a:lnSpc>
              <a:buFont typeface="Wingdings" panose="05000000000000000000" pitchFamily="2" charset="2"/>
              <a:buChar char="q"/>
            </a:pPr>
            <a:r>
              <a:rPr lang="en-US">
                <a:ln>
                  <a:solidFill>
                    <a:prstClr val="black">
                      <a:lumMod val="75000"/>
                      <a:lumOff val="25000"/>
                      <a:alpha val="10000"/>
                    </a:prstClr>
                  </a:solidFill>
                </a:ln>
                <a:latin typeface="Times New Roman"/>
                <a:ea typeface="+mn-lt"/>
                <a:cs typeface="Angsana New"/>
              </a:rPr>
              <a:t>Humans are innately good and will experience growth if sufficient conditions are presented, particularly during childhood (</a:t>
            </a:r>
            <a:r>
              <a:rPr lang="en-US" err="1">
                <a:ln>
                  <a:solidFill>
                    <a:prstClr val="black">
                      <a:lumMod val="75000"/>
                      <a:lumOff val="25000"/>
                      <a:alpha val="10000"/>
                    </a:prstClr>
                  </a:solidFill>
                </a:ln>
                <a:latin typeface="Times New Roman"/>
                <a:ea typeface="+mn-lt"/>
                <a:cs typeface="Angsana New"/>
              </a:rPr>
              <a:t>GoodTherapy</a:t>
            </a:r>
            <a:r>
              <a:rPr lang="en-US">
                <a:ln>
                  <a:solidFill>
                    <a:prstClr val="black">
                      <a:lumMod val="75000"/>
                      <a:lumOff val="25000"/>
                      <a:alpha val="10000"/>
                    </a:prstClr>
                  </a:solidFill>
                </a:ln>
                <a:latin typeface="Times New Roman"/>
                <a:ea typeface="+mn-lt"/>
                <a:cs typeface="Angsana New"/>
              </a:rPr>
              <a:t>, 2018).</a:t>
            </a:r>
          </a:p>
          <a:p>
            <a:endParaRPr lang="en-GB"/>
          </a:p>
        </p:txBody>
      </p:sp>
      <p:pic>
        <p:nvPicPr>
          <p:cNvPr id="12" name="Picture 16" descr="Icon&#10;&#10;Description automatically generated">
            <a:extLst>
              <a:ext uri="{FF2B5EF4-FFF2-40B4-BE49-F238E27FC236}">
                <a16:creationId xmlns:a16="http://schemas.microsoft.com/office/drawing/2014/main" id="{70D31900-B35F-44B2-B1DC-3CD810E3B203}"/>
              </a:ext>
            </a:extLst>
          </p:cNvPr>
          <p:cNvPicPr>
            <a:picLocks noChangeAspect="1"/>
          </p:cNvPicPr>
          <p:nvPr/>
        </p:nvPicPr>
        <p:blipFill>
          <a:blip r:embed="rId4"/>
          <a:stretch>
            <a:fillRect/>
          </a:stretch>
        </p:blipFill>
        <p:spPr>
          <a:xfrm>
            <a:off x="6769633" y="1905640"/>
            <a:ext cx="1902040" cy="202019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Google Shape;2809;p71">
            <a:extLst>
              <a:ext uri="{FF2B5EF4-FFF2-40B4-BE49-F238E27FC236}">
                <a16:creationId xmlns:a16="http://schemas.microsoft.com/office/drawing/2014/main" id="{A55A1B4A-EF2F-4DCA-9DCC-08A2DB290705}"/>
              </a:ext>
            </a:extLst>
          </p:cNvPr>
          <p:cNvSpPr/>
          <p:nvPr/>
        </p:nvSpPr>
        <p:spPr>
          <a:xfrm rot="19143851" flipV="1">
            <a:off x="6540786" y="1943277"/>
            <a:ext cx="832720" cy="289358"/>
          </a:xfrm>
          <a:custGeom>
            <a:avLst/>
            <a:gdLst/>
            <a:ahLst/>
            <a:cxnLst/>
            <a:rect l="l" t="t" r="r" b="b"/>
            <a:pathLst>
              <a:path w="13739" h="3636" extrusionOk="0">
                <a:moveTo>
                  <a:pt x="10850" y="0"/>
                </a:moveTo>
                <a:cubicBezTo>
                  <a:pt x="9903" y="0"/>
                  <a:pt x="7035" y="46"/>
                  <a:pt x="7035" y="46"/>
                </a:cubicBezTo>
                <a:cubicBezTo>
                  <a:pt x="7035" y="46"/>
                  <a:pt x="5027" y="58"/>
                  <a:pt x="3597" y="58"/>
                </a:cubicBezTo>
                <a:cubicBezTo>
                  <a:pt x="3240" y="58"/>
                  <a:pt x="2919" y="57"/>
                  <a:pt x="2674" y="55"/>
                </a:cubicBezTo>
                <a:cubicBezTo>
                  <a:pt x="2062" y="51"/>
                  <a:pt x="1510" y="48"/>
                  <a:pt x="1107" y="48"/>
                </a:cubicBezTo>
                <a:cubicBezTo>
                  <a:pt x="704" y="48"/>
                  <a:pt x="450" y="51"/>
                  <a:pt x="437" y="55"/>
                </a:cubicBezTo>
                <a:lnTo>
                  <a:pt x="969" y="578"/>
                </a:lnTo>
                <a:lnTo>
                  <a:pt x="796" y="674"/>
                </a:lnTo>
                <a:lnTo>
                  <a:pt x="309" y="937"/>
                </a:lnTo>
                <a:cubicBezTo>
                  <a:pt x="309" y="937"/>
                  <a:pt x="482" y="1083"/>
                  <a:pt x="605" y="1147"/>
                </a:cubicBezTo>
                <a:cubicBezTo>
                  <a:pt x="732" y="1206"/>
                  <a:pt x="664" y="1360"/>
                  <a:pt x="637" y="1442"/>
                </a:cubicBezTo>
                <a:cubicBezTo>
                  <a:pt x="605" y="1524"/>
                  <a:pt x="309" y="1820"/>
                  <a:pt x="309" y="1820"/>
                </a:cubicBezTo>
                <a:cubicBezTo>
                  <a:pt x="309" y="1820"/>
                  <a:pt x="291" y="1938"/>
                  <a:pt x="318" y="1988"/>
                </a:cubicBezTo>
                <a:cubicBezTo>
                  <a:pt x="346" y="2043"/>
                  <a:pt x="605" y="2215"/>
                  <a:pt x="605" y="2215"/>
                </a:cubicBezTo>
                <a:lnTo>
                  <a:pt x="0" y="2529"/>
                </a:lnTo>
                <a:lnTo>
                  <a:pt x="223" y="2720"/>
                </a:lnTo>
                <a:lnTo>
                  <a:pt x="509" y="2847"/>
                </a:lnTo>
                <a:lnTo>
                  <a:pt x="0" y="3261"/>
                </a:lnTo>
                <a:cubicBezTo>
                  <a:pt x="0" y="3261"/>
                  <a:pt x="232" y="3420"/>
                  <a:pt x="359" y="3461"/>
                </a:cubicBezTo>
                <a:cubicBezTo>
                  <a:pt x="482" y="3502"/>
                  <a:pt x="1624" y="3543"/>
                  <a:pt x="1901" y="3543"/>
                </a:cubicBezTo>
                <a:cubicBezTo>
                  <a:pt x="2161" y="3543"/>
                  <a:pt x="3187" y="3635"/>
                  <a:pt x="3519" y="3635"/>
                </a:cubicBezTo>
                <a:cubicBezTo>
                  <a:pt x="3540" y="3635"/>
                  <a:pt x="3559" y="3635"/>
                  <a:pt x="3574" y="3634"/>
                </a:cubicBezTo>
                <a:cubicBezTo>
                  <a:pt x="3825" y="3625"/>
                  <a:pt x="6399" y="3593"/>
                  <a:pt x="6731" y="3566"/>
                </a:cubicBezTo>
                <a:cubicBezTo>
                  <a:pt x="7067" y="3534"/>
                  <a:pt x="10332" y="3398"/>
                  <a:pt x="11346" y="3357"/>
                </a:cubicBezTo>
                <a:cubicBezTo>
                  <a:pt x="12360" y="3316"/>
                  <a:pt x="13738" y="3038"/>
                  <a:pt x="13738" y="3038"/>
                </a:cubicBezTo>
                <a:cubicBezTo>
                  <a:pt x="13738" y="3038"/>
                  <a:pt x="13561" y="2920"/>
                  <a:pt x="13484" y="2847"/>
                </a:cubicBezTo>
                <a:cubicBezTo>
                  <a:pt x="13411" y="2775"/>
                  <a:pt x="13134" y="2484"/>
                  <a:pt x="13134" y="2484"/>
                </a:cubicBezTo>
                <a:lnTo>
                  <a:pt x="13602" y="2197"/>
                </a:lnTo>
                <a:lnTo>
                  <a:pt x="13038" y="1620"/>
                </a:lnTo>
                <a:lnTo>
                  <a:pt x="13497" y="1156"/>
                </a:lnTo>
                <a:lnTo>
                  <a:pt x="13038" y="619"/>
                </a:lnTo>
                <a:lnTo>
                  <a:pt x="13547" y="1"/>
                </a:lnTo>
                <a:lnTo>
                  <a:pt x="13411" y="1"/>
                </a:lnTo>
                <a:cubicBezTo>
                  <a:pt x="13411" y="1"/>
                  <a:pt x="12318" y="12"/>
                  <a:pt x="11649" y="12"/>
                </a:cubicBezTo>
                <a:cubicBezTo>
                  <a:pt x="11381" y="12"/>
                  <a:pt x="11181" y="10"/>
                  <a:pt x="11146" y="5"/>
                </a:cubicBezTo>
                <a:cubicBezTo>
                  <a:pt x="11127" y="2"/>
                  <a:pt x="11019" y="0"/>
                  <a:pt x="10850" y="0"/>
                </a:cubicBezTo>
                <a:close/>
              </a:path>
            </a:pathLst>
          </a:custGeom>
          <a:solidFill>
            <a:srgbClr val="7030A0"/>
          </a:solidFill>
          <a:ln>
            <a:solidFill>
              <a:srgbClr val="7030A0"/>
            </a:solidFill>
          </a:ln>
        </p:spPr>
        <p:style>
          <a:lnRef idx="1">
            <a:schemeClr val="accent6"/>
          </a:lnRef>
          <a:fillRef idx="3">
            <a:schemeClr val="accent6"/>
          </a:fillRef>
          <a:effectRef idx="2">
            <a:schemeClr val="accent6"/>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Google Shape;2809;p71">
            <a:extLst>
              <a:ext uri="{FF2B5EF4-FFF2-40B4-BE49-F238E27FC236}">
                <a16:creationId xmlns:a16="http://schemas.microsoft.com/office/drawing/2014/main" id="{17C78306-E15E-4015-BFC9-5FFF7000CAB2}"/>
              </a:ext>
            </a:extLst>
          </p:cNvPr>
          <p:cNvSpPr/>
          <p:nvPr/>
        </p:nvSpPr>
        <p:spPr>
          <a:xfrm rot="20259071">
            <a:off x="628012" y="322919"/>
            <a:ext cx="818666" cy="208878"/>
          </a:xfrm>
          <a:custGeom>
            <a:avLst/>
            <a:gdLst/>
            <a:ahLst/>
            <a:cxnLst/>
            <a:rect l="l" t="t" r="r" b="b"/>
            <a:pathLst>
              <a:path w="13739" h="3636" extrusionOk="0">
                <a:moveTo>
                  <a:pt x="10850" y="0"/>
                </a:moveTo>
                <a:cubicBezTo>
                  <a:pt x="9903" y="0"/>
                  <a:pt x="7035" y="46"/>
                  <a:pt x="7035" y="46"/>
                </a:cubicBezTo>
                <a:cubicBezTo>
                  <a:pt x="7035" y="46"/>
                  <a:pt x="5027" y="58"/>
                  <a:pt x="3597" y="58"/>
                </a:cubicBezTo>
                <a:cubicBezTo>
                  <a:pt x="3240" y="58"/>
                  <a:pt x="2919" y="57"/>
                  <a:pt x="2674" y="55"/>
                </a:cubicBezTo>
                <a:cubicBezTo>
                  <a:pt x="2062" y="51"/>
                  <a:pt x="1510" y="48"/>
                  <a:pt x="1107" y="48"/>
                </a:cubicBezTo>
                <a:cubicBezTo>
                  <a:pt x="704" y="48"/>
                  <a:pt x="450" y="51"/>
                  <a:pt x="437" y="55"/>
                </a:cubicBezTo>
                <a:lnTo>
                  <a:pt x="969" y="578"/>
                </a:lnTo>
                <a:lnTo>
                  <a:pt x="796" y="674"/>
                </a:lnTo>
                <a:lnTo>
                  <a:pt x="309" y="937"/>
                </a:lnTo>
                <a:cubicBezTo>
                  <a:pt x="309" y="937"/>
                  <a:pt x="482" y="1083"/>
                  <a:pt x="605" y="1147"/>
                </a:cubicBezTo>
                <a:cubicBezTo>
                  <a:pt x="732" y="1206"/>
                  <a:pt x="664" y="1360"/>
                  <a:pt x="637" y="1442"/>
                </a:cubicBezTo>
                <a:cubicBezTo>
                  <a:pt x="605" y="1524"/>
                  <a:pt x="309" y="1820"/>
                  <a:pt x="309" y="1820"/>
                </a:cubicBezTo>
                <a:cubicBezTo>
                  <a:pt x="309" y="1820"/>
                  <a:pt x="291" y="1938"/>
                  <a:pt x="318" y="1988"/>
                </a:cubicBezTo>
                <a:cubicBezTo>
                  <a:pt x="346" y="2043"/>
                  <a:pt x="605" y="2215"/>
                  <a:pt x="605" y="2215"/>
                </a:cubicBezTo>
                <a:lnTo>
                  <a:pt x="0" y="2529"/>
                </a:lnTo>
                <a:lnTo>
                  <a:pt x="223" y="2720"/>
                </a:lnTo>
                <a:lnTo>
                  <a:pt x="509" y="2847"/>
                </a:lnTo>
                <a:lnTo>
                  <a:pt x="0" y="3261"/>
                </a:lnTo>
                <a:cubicBezTo>
                  <a:pt x="0" y="3261"/>
                  <a:pt x="232" y="3420"/>
                  <a:pt x="359" y="3461"/>
                </a:cubicBezTo>
                <a:cubicBezTo>
                  <a:pt x="482" y="3502"/>
                  <a:pt x="1624" y="3543"/>
                  <a:pt x="1901" y="3543"/>
                </a:cubicBezTo>
                <a:cubicBezTo>
                  <a:pt x="2161" y="3543"/>
                  <a:pt x="3187" y="3635"/>
                  <a:pt x="3519" y="3635"/>
                </a:cubicBezTo>
                <a:cubicBezTo>
                  <a:pt x="3540" y="3635"/>
                  <a:pt x="3559" y="3635"/>
                  <a:pt x="3574" y="3634"/>
                </a:cubicBezTo>
                <a:cubicBezTo>
                  <a:pt x="3825" y="3625"/>
                  <a:pt x="6399" y="3593"/>
                  <a:pt x="6731" y="3566"/>
                </a:cubicBezTo>
                <a:cubicBezTo>
                  <a:pt x="7067" y="3534"/>
                  <a:pt x="10332" y="3398"/>
                  <a:pt x="11346" y="3357"/>
                </a:cubicBezTo>
                <a:cubicBezTo>
                  <a:pt x="12360" y="3316"/>
                  <a:pt x="13738" y="3038"/>
                  <a:pt x="13738" y="3038"/>
                </a:cubicBezTo>
                <a:cubicBezTo>
                  <a:pt x="13738" y="3038"/>
                  <a:pt x="13561" y="2920"/>
                  <a:pt x="13484" y="2847"/>
                </a:cubicBezTo>
                <a:cubicBezTo>
                  <a:pt x="13411" y="2775"/>
                  <a:pt x="13134" y="2484"/>
                  <a:pt x="13134" y="2484"/>
                </a:cubicBezTo>
                <a:lnTo>
                  <a:pt x="13602" y="2197"/>
                </a:lnTo>
                <a:lnTo>
                  <a:pt x="13038" y="1620"/>
                </a:lnTo>
                <a:lnTo>
                  <a:pt x="13497" y="1156"/>
                </a:lnTo>
                <a:lnTo>
                  <a:pt x="13038" y="619"/>
                </a:lnTo>
                <a:lnTo>
                  <a:pt x="13547" y="1"/>
                </a:lnTo>
                <a:lnTo>
                  <a:pt x="13411" y="1"/>
                </a:lnTo>
                <a:cubicBezTo>
                  <a:pt x="13411" y="1"/>
                  <a:pt x="12318" y="12"/>
                  <a:pt x="11649" y="12"/>
                </a:cubicBezTo>
                <a:cubicBezTo>
                  <a:pt x="11381" y="12"/>
                  <a:pt x="11181" y="10"/>
                  <a:pt x="11146" y="5"/>
                </a:cubicBezTo>
                <a:cubicBezTo>
                  <a:pt x="11127" y="2"/>
                  <a:pt x="11019" y="0"/>
                  <a:pt x="10850" y="0"/>
                </a:cubicBezTo>
                <a:close/>
              </a:path>
            </a:pathLst>
          </a:custGeom>
          <a:ln/>
        </p:spPr>
        <p:style>
          <a:lnRef idx="0">
            <a:schemeClr val="accent6"/>
          </a:lnRef>
          <a:fillRef idx="3">
            <a:schemeClr val="accent6"/>
          </a:fillRef>
          <a:effectRef idx="3">
            <a:schemeClr val="accent6"/>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 name="Audio 22">
            <a:hlinkClick r:id="" action="ppaction://media"/>
            <a:extLst>
              <a:ext uri="{FF2B5EF4-FFF2-40B4-BE49-F238E27FC236}">
                <a16:creationId xmlns:a16="http://schemas.microsoft.com/office/drawing/2014/main" id="{DE14724D-11CA-4F16-99F5-6EAFB59A38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459144315"/>
      </p:ext>
    </p:extLst>
  </p:cSld>
  <p:clrMapOvr>
    <a:masterClrMapping/>
  </p:clrMapOvr>
  <mc:AlternateContent xmlns:mc="http://schemas.openxmlformats.org/markup-compatibility/2006" xmlns:p14="http://schemas.microsoft.com/office/powerpoint/2010/main">
    <mc:Choice Requires="p14">
      <p:transition spd="med" p14:dur="700" advTm="88966">
        <p:fade/>
      </p:transition>
    </mc:Choice>
    <mc:Fallback xmlns="">
      <p:transition spd="med" advTm="889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p:nvSpPr>
          <p:cNvPr id="4" name="Google Shape;798;p43">
            <a:extLst>
              <a:ext uri="{FF2B5EF4-FFF2-40B4-BE49-F238E27FC236}">
                <a16:creationId xmlns:a16="http://schemas.microsoft.com/office/drawing/2014/main" id="{71D0606A-0BC0-4110-9438-FE2C0D4020B2}"/>
              </a:ext>
            </a:extLst>
          </p:cNvPr>
          <p:cNvSpPr/>
          <p:nvPr/>
        </p:nvSpPr>
        <p:spPr>
          <a:xfrm>
            <a:off x="1390810" y="282732"/>
            <a:ext cx="3120509" cy="1048969"/>
          </a:xfrm>
          <a:prstGeom prst="rect">
            <a:avLst/>
          </a:prstGeom>
          <a:solidFill>
            <a:srgbClr val="00FFFF">
              <a:alpha val="45380"/>
            </a:srgbClr>
          </a:solidFill>
          <a:ln w="19050" cap="flat" cmpd="sng">
            <a:solidFill>
              <a:srgbClr val="00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TextBox 4">
            <a:extLst>
              <a:ext uri="{FF2B5EF4-FFF2-40B4-BE49-F238E27FC236}">
                <a16:creationId xmlns:a16="http://schemas.microsoft.com/office/drawing/2014/main" id="{F686319A-6865-4148-A270-9E4E02E16974}"/>
              </a:ext>
            </a:extLst>
          </p:cNvPr>
          <p:cNvSpPr txBox="1"/>
          <p:nvPr/>
        </p:nvSpPr>
        <p:spPr>
          <a:xfrm>
            <a:off x="651762" y="1679060"/>
            <a:ext cx="3402056"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fontAlgn="base"/>
            <a:r>
              <a:rPr lang="en-US" sz="1800" b="0" i="1" u="none" strike="noStrike">
                <a:solidFill>
                  <a:schemeClr val="tx1"/>
                </a:solidFill>
                <a:effectLst/>
                <a:latin typeface="Times New Roman"/>
              </a:rPr>
              <a:t>The two main theorists are:</a:t>
            </a:r>
            <a:r>
              <a:rPr lang="en-US" sz="1800" b="0" i="0">
                <a:solidFill>
                  <a:schemeClr val="tx1"/>
                </a:solidFill>
                <a:effectLst/>
                <a:latin typeface="Times New Roman"/>
              </a:rPr>
              <a:t>​</a:t>
            </a:r>
          </a:p>
          <a:p>
            <a:pPr algn="l" rtl="0" fontAlgn="base"/>
            <a:endParaRPr lang="en-US" sz="1600" b="0" i="0">
              <a:solidFill>
                <a:schemeClr val="tx1"/>
              </a:solidFill>
              <a:effectLst/>
              <a:latin typeface="Times New Roman"/>
            </a:endParaRPr>
          </a:p>
          <a:p>
            <a:pPr algn="l" rtl="0" fontAlgn="base">
              <a:buFont typeface="Arial" panose="020B0604020202020204" pitchFamily="34" charset="0"/>
              <a:buChar char="•"/>
            </a:pPr>
            <a:r>
              <a:rPr lang="en-US" sz="1600" b="0" i="0" u="none" strike="noStrike">
                <a:solidFill>
                  <a:schemeClr val="tx1"/>
                </a:solidFill>
                <a:effectLst/>
                <a:latin typeface="Times New Roman"/>
              </a:rPr>
              <a:t>Abraham Maslow</a:t>
            </a:r>
            <a:r>
              <a:rPr lang="en-US" sz="1600" b="0" i="0">
                <a:solidFill>
                  <a:schemeClr val="tx1"/>
                </a:solidFill>
                <a:effectLst/>
                <a:latin typeface="Times New Roman"/>
              </a:rPr>
              <a:t>​</a:t>
            </a:r>
          </a:p>
          <a:p>
            <a:pPr algn="l" rtl="0" fontAlgn="base">
              <a:buFont typeface="Arial" panose="020B0604020202020204" pitchFamily="34" charset="0"/>
              <a:buChar char="•"/>
            </a:pPr>
            <a:r>
              <a:rPr lang="en-US" sz="1600" b="0" i="0" u="none" strike="noStrike">
                <a:solidFill>
                  <a:schemeClr val="tx1"/>
                </a:solidFill>
                <a:effectLst/>
                <a:latin typeface="Times New Roman"/>
              </a:rPr>
              <a:t> Carl Rogers </a:t>
            </a:r>
          </a:p>
          <a:p>
            <a:pPr algn="l" rtl="0" fontAlgn="base">
              <a:buFont typeface="Arial" panose="020B0604020202020204" pitchFamily="34" charset="0"/>
              <a:buChar char="•"/>
            </a:pPr>
            <a:r>
              <a:rPr lang="en-US" sz="1600" b="0" i="0">
                <a:solidFill>
                  <a:schemeClr val="tx1"/>
                </a:solidFill>
                <a:effectLst/>
                <a:latin typeface="Times New Roman"/>
              </a:rPr>
              <a:t>Otto Rank</a:t>
            </a:r>
          </a:p>
          <a:p>
            <a:pPr algn="l" rtl="0" fontAlgn="base">
              <a:buFont typeface="Arial" panose="020B0604020202020204" pitchFamily="34" charset="0"/>
              <a:buChar char="•"/>
            </a:pPr>
            <a:r>
              <a:rPr lang="en-US" sz="1600" b="0" i="0">
                <a:solidFill>
                  <a:schemeClr val="tx1"/>
                </a:solidFill>
                <a:effectLst/>
                <a:latin typeface="Times New Roman"/>
              </a:rPr>
              <a:t>Rollo May​</a:t>
            </a:r>
          </a:p>
          <a:p>
            <a:pPr algn="l" rtl="0" fontAlgn="base"/>
            <a:r>
              <a:rPr lang="en-US" sz="1600" b="0" i="0" u="none" strike="noStrike">
                <a:solidFill>
                  <a:schemeClr val="tx1"/>
                </a:solidFill>
                <a:effectLst/>
                <a:latin typeface="Times New Roman"/>
              </a:rPr>
              <a:t>(Boundless Psychology, 2020)</a:t>
            </a:r>
            <a:r>
              <a:rPr lang="en-US" sz="1600" b="0" i="0" u="none" strike="noStrike">
                <a:solidFill>
                  <a:schemeClr val="tx1"/>
                </a:solidFill>
                <a:effectLst/>
                <a:latin typeface="Bahnschrift"/>
              </a:rPr>
              <a:t>.</a:t>
            </a:r>
            <a:endParaRPr lang="en-US" sz="1600" b="0" i="0">
              <a:solidFill>
                <a:schemeClr val="tx1"/>
              </a:solidFill>
              <a:effectLst/>
              <a:latin typeface="Bahnschrift"/>
            </a:endParaRPr>
          </a:p>
          <a:p>
            <a:pPr algn="l"/>
            <a:endParaRPr lang="en-US"/>
          </a:p>
        </p:txBody>
      </p:sp>
      <p:sp>
        <p:nvSpPr>
          <p:cNvPr id="2" name="TextBox 1">
            <a:extLst>
              <a:ext uri="{FF2B5EF4-FFF2-40B4-BE49-F238E27FC236}">
                <a16:creationId xmlns:a16="http://schemas.microsoft.com/office/drawing/2014/main" id="{1833E602-813E-49EB-AC2A-1BE3BF3F6E34}"/>
              </a:ext>
            </a:extLst>
          </p:cNvPr>
          <p:cNvSpPr txBox="1"/>
          <p:nvPr/>
        </p:nvSpPr>
        <p:spPr>
          <a:xfrm>
            <a:off x="1844169" y="537880"/>
            <a:ext cx="2420471" cy="584775"/>
          </a:xfrm>
          <a:prstGeom prst="rect">
            <a:avLst/>
          </a:prstGeom>
          <a:noFill/>
        </p:spPr>
        <p:txBody>
          <a:bodyPr wrap="square" rtlCol="0">
            <a:spAutoFit/>
          </a:bodyPr>
          <a:lstStyle/>
          <a:p>
            <a:r>
              <a:rPr lang="en-US" sz="3200">
                <a:latin typeface="Algerian" panose="04020705040A02060702" pitchFamily="82" charset="0"/>
              </a:rPr>
              <a:t>Theorists </a:t>
            </a:r>
            <a:endParaRPr lang="en-GB" sz="3200">
              <a:latin typeface="Algerian" panose="04020705040A02060702" pitchFamily="82" charset="0"/>
            </a:endParaRPr>
          </a:p>
        </p:txBody>
      </p:sp>
      <p:pic>
        <p:nvPicPr>
          <p:cNvPr id="1028" name="Picture 4">
            <a:extLst>
              <a:ext uri="{FF2B5EF4-FFF2-40B4-BE49-F238E27FC236}">
                <a16:creationId xmlns:a16="http://schemas.microsoft.com/office/drawing/2014/main" id="{F4ABEFC6-5841-41F9-AA98-7345FBAEE9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21950" y="2375686"/>
            <a:ext cx="2589518" cy="270634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B6C7A1F8-3847-40CA-B296-7ADB196FF8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90184" y="414020"/>
            <a:ext cx="3786658" cy="28347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C996950-F2DD-45A6-AEFC-B04E85314E9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88400" y="2166896"/>
            <a:ext cx="1733550" cy="24003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F934033A-E049-48DA-A779-8CE955168C6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2072" y="1536808"/>
            <a:ext cx="450127" cy="580240"/>
          </a:xfrm>
          <a:prstGeom prst="rect">
            <a:avLst/>
          </a:prstGeom>
          <a:noFill/>
          <a:extLst>
            <a:ext uri="{909E8E84-426E-40DD-AFC4-6F175D3DCCD1}">
              <a14:hiddenFill xmlns:a14="http://schemas.microsoft.com/office/drawing/2010/main">
                <a:solidFill>
                  <a:srgbClr val="FFFFFF"/>
                </a:solidFill>
              </a14:hiddenFill>
            </a:ext>
          </a:extLst>
        </p:spPr>
      </p:pic>
      <p:pic>
        <p:nvPicPr>
          <p:cNvPr id="11" name="Audio 10">
            <a:hlinkClick r:id="" action="ppaction://media"/>
            <a:extLst>
              <a:ext uri="{FF2B5EF4-FFF2-40B4-BE49-F238E27FC236}">
                <a16:creationId xmlns:a16="http://schemas.microsoft.com/office/drawing/2014/main" id="{111D50EA-A327-41FD-96D6-E83ADA1BD5D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585200" y="4584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advTm="14638">
        <p:fade/>
      </p:transition>
    </mc:Choice>
    <mc:Fallback xmlns="">
      <p:transition spd="med" advTm="146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7C8EE-1F04-4E7B-BF5B-E24294E43328}"/>
              </a:ext>
            </a:extLst>
          </p:cNvPr>
          <p:cNvSpPr>
            <a:spLocks noGrp="1"/>
          </p:cNvSpPr>
          <p:nvPr>
            <p:ph type="ctrTitle"/>
          </p:nvPr>
        </p:nvSpPr>
        <p:spPr>
          <a:xfrm>
            <a:off x="169048" y="129634"/>
            <a:ext cx="7904100" cy="851700"/>
          </a:xfrm>
        </p:spPr>
        <p:txBody>
          <a:bodyPr/>
          <a:lstStyle/>
          <a:p>
            <a:r>
              <a:rPr lang="en-US" sz="3200">
                <a:solidFill>
                  <a:schemeClr val="tx1"/>
                </a:solidFill>
                <a:latin typeface="Algerian" panose="04020705040A02060702" pitchFamily="82" charset="0"/>
              </a:rPr>
              <a:t>Abraham Maslow</a:t>
            </a:r>
            <a:endParaRPr lang="en-GB" sz="3200">
              <a:solidFill>
                <a:schemeClr val="tx1"/>
              </a:solidFill>
              <a:latin typeface="Algerian" panose="04020705040A02060702" pitchFamily="82" charset="0"/>
            </a:endParaRPr>
          </a:p>
        </p:txBody>
      </p:sp>
      <p:sp>
        <p:nvSpPr>
          <p:cNvPr id="4" name="Google Shape;797;p43">
            <a:extLst>
              <a:ext uri="{FF2B5EF4-FFF2-40B4-BE49-F238E27FC236}">
                <a16:creationId xmlns:a16="http://schemas.microsoft.com/office/drawing/2014/main" id="{4F891DA7-5371-4131-A737-374C53F52697}"/>
              </a:ext>
            </a:extLst>
          </p:cNvPr>
          <p:cNvSpPr/>
          <p:nvPr/>
        </p:nvSpPr>
        <p:spPr>
          <a:xfrm>
            <a:off x="408766" y="1623013"/>
            <a:ext cx="2165400" cy="3050419"/>
          </a:xfrm>
          <a:prstGeom prst="rect">
            <a:avLst/>
          </a:prstGeom>
          <a:solidFill>
            <a:srgbClr val="7337D4">
              <a:alpha val="62310"/>
            </a:srgbClr>
          </a:solidFill>
          <a:ln w="19050" cap="flat" cmpd="sng">
            <a:solidFill>
              <a:srgbClr val="7337D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97;p43">
            <a:extLst>
              <a:ext uri="{FF2B5EF4-FFF2-40B4-BE49-F238E27FC236}">
                <a16:creationId xmlns:a16="http://schemas.microsoft.com/office/drawing/2014/main" id="{20E61FAA-593C-4CCD-B9E9-75BED8AD8242}"/>
              </a:ext>
            </a:extLst>
          </p:cNvPr>
          <p:cNvSpPr/>
          <p:nvPr/>
        </p:nvSpPr>
        <p:spPr>
          <a:xfrm>
            <a:off x="3222177" y="1664705"/>
            <a:ext cx="2165400" cy="3032189"/>
          </a:xfrm>
          <a:prstGeom prst="rect">
            <a:avLst/>
          </a:prstGeom>
          <a:solidFill>
            <a:srgbClr val="7337D4">
              <a:alpha val="62310"/>
            </a:srgbClr>
          </a:solidFill>
          <a:ln w="19050" cap="flat" cmpd="sng">
            <a:solidFill>
              <a:srgbClr val="7337D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97;p43">
            <a:extLst>
              <a:ext uri="{FF2B5EF4-FFF2-40B4-BE49-F238E27FC236}">
                <a16:creationId xmlns:a16="http://schemas.microsoft.com/office/drawing/2014/main" id="{6E4E3456-0924-4AE5-A192-17B4BEF1B0FA}"/>
              </a:ext>
            </a:extLst>
          </p:cNvPr>
          <p:cNvSpPr/>
          <p:nvPr/>
        </p:nvSpPr>
        <p:spPr>
          <a:xfrm>
            <a:off x="5792664" y="1646474"/>
            <a:ext cx="2165399" cy="3050420"/>
          </a:xfrm>
          <a:prstGeom prst="rect">
            <a:avLst/>
          </a:prstGeom>
          <a:solidFill>
            <a:srgbClr val="7337D4">
              <a:alpha val="62310"/>
            </a:srgbClr>
          </a:solidFill>
          <a:ln w="19050" cap="flat" cmpd="sng">
            <a:solidFill>
              <a:srgbClr val="7337D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TextBox 12">
            <a:extLst>
              <a:ext uri="{FF2B5EF4-FFF2-40B4-BE49-F238E27FC236}">
                <a16:creationId xmlns:a16="http://schemas.microsoft.com/office/drawing/2014/main" id="{87CE711B-C6C1-4A67-B9E2-5DB694ABD895}"/>
              </a:ext>
            </a:extLst>
          </p:cNvPr>
          <p:cNvSpPr txBox="1"/>
          <p:nvPr/>
        </p:nvSpPr>
        <p:spPr>
          <a:xfrm>
            <a:off x="408766" y="2124095"/>
            <a:ext cx="2289842" cy="2308324"/>
          </a:xfrm>
          <a:prstGeom prst="rect">
            <a:avLst/>
          </a:prstGeom>
          <a:noFill/>
        </p:spPr>
        <p:txBody>
          <a:bodyPr wrap="square" lIns="91440" tIns="45720" rIns="91440" bIns="45720" rtlCol="0" anchor="t">
            <a:spAutoFit/>
          </a:bodyPr>
          <a:lstStyle/>
          <a:p>
            <a:r>
              <a:rPr lang="en-US" sz="1600" b="1" i="0" u="none" strike="noStrike">
                <a:solidFill>
                  <a:schemeClr val="tx1"/>
                </a:solidFill>
                <a:effectLst/>
                <a:latin typeface="Times New Roman"/>
              </a:rPr>
              <a:t>Maslow included an explanation of how human needs change throughout an individual’s lifespan, and how these needs influence the development of personality.</a:t>
            </a:r>
            <a:endParaRPr lang="en-GB" sz="1200" b="1">
              <a:solidFill>
                <a:schemeClr val="tx1"/>
              </a:solidFill>
              <a:latin typeface="Times New Roman"/>
            </a:endParaRPr>
          </a:p>
        </p:txBody>
      </p:sp>
      <p:sp>
        <p:nvSpPr>
          <p:cNvPr id="15" name="TextBox 14">
            <a:extLst>
              <a:ext uri="{FF2B5EF4-FFF2-40B4-BE49-F238E27FC236}">
                <a16:creationId xmlns:a16="http://schemas.microsoft.com/office/drawing/2014/main" id="{E5269958-5356-4554-AA13-CB383A5AF6EF}"/>
              </a:ext>
            </a:extLst>
          </p:cNvPr>
          <p:cNvSpPr txBox="1"/>
          <p:nvPr/>
        </p:nvSpPr>
        <p:spPr>
          <a:xfrm>
            <a:off x="5792664" y="1980387"/>
            <a:ext cx="2248951" cy="2693045"/>
          </a:xfrm>
          <a:prstGeom prst="rect">
            <a:avLst/>
          </a:prstGeom>
          <a:noFill/>
        </p:spPr>
        <p:txBody>
          <a:bodyPr wrap="square" lIns="91440" tIns="45720" rIns="91440" bIns="45720" rtlCol="0" anchor="t">
            <a:spAutoFit/>
          </a:bodyPr>
          <a:lstStyle/>
          <a:p>
            <a:r>
              <a:rPr lang="en-US" sz="1300" b="1">
                <a:solidFill>
                  <a:schemeClr val="tx1"/>
                </a:solidFill>
                <a:latin typeface="Times New Roman"/>
              </a:rPr>
              <a:t>He studied individuals in his research that he found to be stable, imaginative, and profitable. Maslow found that such individuals share common characteristics, such as being accessible, innovative, loving, spontaneous, compassionate, caring for others and accepting of themselves </a:t>
            </a:r>
            <a:r>
              <a:rPr lang="en-US" sz="1300" b="1" i="0" u="none" strike="noStrike">
                <a:solidFill>
                  <a:schemeClr val="tx1"/>
                </a:solidFill>
                <a:effectLst/>
                <a:latin typeface="Times New Roman"/>
              </a:rPr>
              <a:t>(</a:t>
            </a:r>
            <a:r>
              <a:rPr lang="en-US" sz="1300" b="1" i="0" u="none" strike="noStrike" err="1">
                <a:solidFill>
                  <a:schemeClr val="tx1"/>
                </a:solidFill>
                <a:effectLst/>
                <a:latin typeface="Times New Roman"/>
              </a:rPr>
              <a:t>Inrtoduction</a:t>
            </a:r>
            <a:r>
              <a:rPr lang="en-US" sz="1300" b="1" i="0" u="none" strike="noStrike">
                <a:solidFill>
                  <a:schemeClr val="tx1"/>
                </a:solidFill>
                <a:effectLst/>
                <a:latin typeface="Times New Roman"/>
              </a:rPr>
              <a:t> to Psychology, 2020).</a:t>
            </a:r>
            <a:r>
              <a:rPr lang="en-US" sz="1300" b="1" i="0">
                <a:solidFill>
                  <a:schemeClr val="tx1"/>
                </a:solidFill>
                <a:effectLst/>
                <a:latin typeface="Times New Roman"/>
              </a:rPr>
              <a:t>​</a:t>
            </a:r>
            <a:endParaRPr lang="en-GB" sz="1300" b="1">
              <a:solidFill>
                <a:schemeClr val="tx1"/>
              </a:solidFill>
              <a:latin typeface="Times New Roman"/>
            </a:endParaRPr>
          </a:p>
        </p:txBody>
      </p:sp>
      <p:pic>
        <p:nvPicPr>
          <p:cNvPr id="3074" name="Picture 2" descr="Introduction - Maslow's Hierarchy of Needs">
            <a:extLst>
              <a:ext uri="{FF2B5EF4-FFF2-40B4-BE49-F238E27FC236}">
                <a16:creationId xmlns:a16="http://schemas.microsoft.com/office/drawing/2014/main" id="{C66BFEDC-C994-4D0E-8A21-1408C8A60A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15188" y="282296"/>
            <a:ext cx="1502720" cy="145352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B30ED764-B8F8-4356-B951-BB9C959A2747}"/>
              </a:ext>
            </a:extLst>
          </p:cNvPr>
          <p:cNvSpPr txBox="1"/>
          <p:nvPr/>
        </p:nvSpPr>
        <p:spPr>
          <a:xfrm>
            <a:off x="3287358" y="2185866"/>
            <a:ext cx="2160298" cy="1815882"/>
          </a:xfrm>
          <a:prstGeom prst="rect">
            <a:avLst/>
          </a:prstGeom>
          <a:noFill/>
        </p:spPr>
        <p:txBody>
          <a:bodyPr wrap="square" lIns="91440" tIns="45720" rIns="91440" bIns="45720" rtlCol="0" anchor="t">
            <a:spAutoFit/>
          </a:bodyPr>
          <a:lstStyle/>
          <a:p>
            <a:r>
              <a:rPr lang="en-US" sz="1600" b="1" i="0" u="none" strike="noStrike">
                <a:solidFill>
                  <a:schemeClr val="tx1"/>
                </a:solidFill>
                <a:effectLst/>
                <a:latin typeface="Times New Roman"/>
              </a:rPr>
              <a:t>Studying the personalities of self-actualizers, he found that they had many things in common (Boundless Psychology,2020).</a:t>
            </a:r>
            <a:r>
              <a:rPr lang="en-US" sz="1600" b="0" i="0" u="none" strike="noStrike">
                <a:solidFill>
                  <a:schemeClr val="tx1"/>
                </a:solidFill>
                <a:effectLst/>
                <a:latin typeface="Bahnschrift"/>
              </a:rPr>
              <a:t> </a:t>
            </a:r>
            <a:endParaRPr lang="en-GB" sz="1600">
              <a:solidFill>
                <a:schemeClr val="tx1"/>
              </a:solidFill>
              <a:latin typeface="Bahnschrift"/>
            </a:endParaRPr>
          </a:p>
        </p:txBody>
      </p:sp>
      <p:sp>
        <p:nvSpPr>
          <p:cNvPr id="17" name="Google Shape;2852;p71">
            <a:extLst>
              <a:ext uri="{FF2B5EF4-FFF2-40B4-BE49-F238E27FC236}">
                <a16:creationId xmlns:a16="http://schemas.microsoft.com/office/drawing/2014/main" id="{00B9B74E-ED9E-4335-893C-05CAA8ADD9B7}"/>
              </a:ext>
            </a:extLst>
          </p:cNvPr>
          <p:cNvSpPr/>
          <p:nvPr/>
        </p:nvSpPr>
        <p:spPr>
          <a:xfrm rot="8471010">
            <a:off x="7191903" y="297100"/>
            <a:ext cx="914403" cy="246453"/>
          </a:xfrm>
          <a:custGeom>
            <a:avLst/>
            <a:gdLst/>
            <a:ahLst/>
            <a:cxnLst/>
            <a:rect l="l" t="t" r="r" b="b"/>
            <a:pathLst>
              <a:path w="13143" h="3572" extrusionOk="0">
                <a:moveTo>
                  <a:pt x="5553" y="1"/>
                </a:moveTo>
                <a:cubicBezTo>
                  <a:pt x="5066" y="1"/>
                  <a:pt x="346" y="73"/>
                  <a:pt x="346" y="73"/>
                </a:cubicBezTo>
                <a:lnTo>
                  <a:pt x="778" y="401"/>
                </a:lnTo>
                <a:lnTo>
                  <a:pt x="700" y="528"/>
                </a:lnTo>
                <a:lnTo>
                  <a:pt x="96" y="887"/>
                </a:lnTo>
                <a:cubicBezTo>
                  <a:pt x="96" y="887"/>
                  <a:pt x="669" y="1583"/>
                  <a:pt x="605" y="1620"/>
                </a:cubicBezTo>
                <a:cubicBezTo>
                  <a:pt x="541" y="1651"/>
                  <a:pt x="0" y="2152"/>
                  <a:pt x="0" y="2152"/>
                </a:cubicBezTo>
                <a:lnTo>
                  <a:pt x="632" y="2566"/>
                </a:lnTo>
                <a:lnTo>
                  <a:pt x="209" y="2834"/>
                </a:lnTo>
                <a:lnTo>
                  <a:pt x="519" y="3120"/>
                </a:lnTo>
                <a:lnTo>
                  <a:pt x="259" y="3571"/>
                </a:lnTo>
                <a:cubicBezTo>
                  <a:pt x="259" y="3571"/>
                  <a:pt x="727" y="3517"/>
                  <a:pt x="962" y="3517"/>
                </a:cubicBezTo>
                <a:cubicBezTo>
                  <a:pt x="993" y="3517"/>
                  <a:pt x="1020" y="3518"/>
                  <a:pt x="1041" y="3521"/>
                </a:cubicBezTo>
                <a:cubicBezTo>
                  <a:pt x="1075" y="3525"/>
                  <a:pt x="1173" y="3526"/>
                  <a:pt x="1315" y="3526"/>
                </a:cubicBezTo>
                <a:cubicBezTo>
                  <a:pt x="1764" y="3526"/>
                  <a:pt x="2646" y="3510"/>
                  <a:pt x="3222" y="3510"/>
                </a:cubicBezTo>
                <a:cubicBezTo>
                  <a:pt x="3458" y="3510"/>
                  <a:pt x="3642" y="3513"/>
                  <a:pt x="3725" y="3521"/>
                </a:cubicBezTo>
                <a:cubicBezTo>
                  <a:pt x="4070" y="3552"/>
                  <a:pt x="8309" y="3543"/>
                  <a:pt x="9445" y="3561"/>
                </a:cubicBezTo>
                <a:cubicBezTo>
                  <a:pt x="9826" y="3569"/>
                  <a:pt x="10358" y="3572"/>
                  <a:pt x="10898" y="3572"/>
                </a:cubicBezTo>
                <a:cubicBezTo>
                  <a:pt x="11979" y="3572"/>
                  <a:pt x="13093" y="3561"/>
                  <a:pt x="13093" y="3561"/>
                </a:cubicBezTo>
                <a:lnTo>
                  <a:pt x="12920" y="3266"/>
                </a:lnTo>
                <a:cubicBezTo>
                  <a:pt x="12920" y="3266"/>
                  <a:pt x="12674" y="2761"/>
                  <a:pt x="12702" y="2688"/>
                </a:cubicBezTo>
                <a:cubicBezTo>
                  <a:pt x="12729" y="2616"/>
                  <a:pt x="13143" y="2411"/>
                  <a:pt x="13143" y="2411"/>
                </a:cubicBezTo>
                <a:cubicBezTo>
                  <a:pt x="13143" y="2411"/>
                  <a:pt x="12847" y="2206"/>
                  <a:pt x="12738" y="2093"/>
                </a:cubicBezTo>
                <a:cubicBezTo>
                  <a:pt x="12633" y="1979"/>
                  <a:pt x="12552" y="1692"/>
                  <a:pt x="12552" y="1692"/>
                </a:cubicBezTo>
                <a:lnTo>
                  <a:pt x="13024" y="1506"/>
                </a:lnTo>
                <a:cubicBezTo>
                  <a:pt x="13024" y="1506"/>
                  <a:pt x="12911" y="1338"/>
                  <a:pt x="12797" y="1229"/>
                </a:cubicBezTo>
                <a:cubicBezTo>
                  <a:pt x="12683" y="1115"/>
                  <a:pt x="12692" y="824"/>
                  <a:pt x="12729" y="628"/>
                </a:cubicBezTo>
                <a:cubicBezTo>
                  <a:pt x="12770" y="433"/>
                  <a:pt x="13024" y="96"/>
                  <a:pt x="13024" y="96"/>
                </a:cubicBezTo>
                <a:lnTo>
                  <a:pt x="13024" y="96"/>
                </a:lnTo>
                <a:lnTo>
                  <a:pt x="12883" y="123"/>
                </a:lnTo>
                <a:lnTo>
                  <a:pt x="11506" y="73"/>
                </a:lnTo>
                <a:cubicBezTo>
                  <a:pt x="11506" y="73"/>
                  <a:pt x="9573" y="55"/>
                  <a:pt x="9027" y="37"/>
                </a:cubicBezTo>
                <a:cubicBezTo>
                  <a:pt x="8481" y="19"/>
                  <a:pt x="6039" y="1"/>
                  <a:pt x="5553" y="1"/>
                </a:cubicBezTo>
                <a:close/>
              </a:path>
            </a:pathLst>
          </a:custGeom>
          <a:ln>
            <a:noFill/>
          </a:ln>
        </p:spPr>
        <p:style>
          <a:lnRef idx="0">
            <a:scrgbClr r="0" g="0" b="0"/>
          </a:lnRef>
          <a:fillRef idx="1003">
            <a:schemeClr val="dk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809;p71">
            <a:extLst>
              <a:ext uri="{FF2B5EF4-FFF2-40B4-BE49-F238E27FC236}">
                <a16:creationId xmlns:a16="http://schemas.microsoft.com/office/drawing/2014/main" id="{ACF39D91-25A4-42D5-9B82-5D668A0ABFE1}"/>
              </a:ext>
            </a:extLst>
          </p:cNvPr>
          <p:cNvSpPr/>
          <p:nvPr/>
        </p:nvSpPr>
        <p:spPr>
          <a:xfrm>
            <a:off x="743564" y="1439092"/>
            <a:ext cx="1376030" cy="364164"/>
          </a:xfrm>
          <a:custGeom>
            <a:avLst/>
            <a:gdLst/>
            <a:ahLst/>
            <a:cxnLst/>
            <a:rect l="l" t="t" r="r" b="b"/>
            <a:pathLst>
              <a:path w="13739" h="3636" extrusionOk="0">
                <a:moveTo>
                  <a:pt x="10850" y="0"/>
                </a:moveTo>
                <a:cubicBezTo>
                  <a:pt x="9903" y="0"/>
                  <a:pt x="7035" y="46"/>
                  <a:pt x="7035" y="46"/>
                </a:cubicBezTo>
                <a:cubicBezTo>
                  <a:pt x="7035" y="46"/>
                  <a:pt x="5027" y="58"/>
                  <a:pt x="3597" y="58"/>
                </a:cubicBezTo>
                <a:cubicBezTo>
                  <a:pt x="3240" y="58"/>
                  <a:pt x="2919" y="57"/>
                  <a:pt x="2674" y="55"/>
                </a:cubicBezTo>
                <a:cubicBezTo>
                  <a:pt x="2062" y="51"/>
                  <a:pt x="1510" y="48"/>
                  <a:pt x="1107" y="48"/>
                </a:cubicBezTo>
                <a:cubicBezTo>
                  <a:pt x="704" y="48"/>
                  <a:pt x="450" y="51"/>
                  <a:pt x="437" y="55"/>
                </a:cubicBezTo>
                <a:lnTo>
                  <a:pt x="969" y="578"/>
                </a:lnTo>
                <a:lnTo>
                  <a:pt x="796" y="674"/>
                </a:lnTo>
                <a:lnTo>
                  <a:pt x="309" y="937"/>
                </a:lnTo>
                <a:cubicBezTo>
                  <a:pt x="309" y="937"/>
                  <a:pt x="482" y="1083"/>
                  <a:pt x="605" y="1147"/>
                </a:cubicBezTo>
                <a:cubicBezTo>
                  <a:pt x="732" y="1206"/>
                  <a:pt x="664" y="1360"/>
                  <a:pt x="637" y="1442"/>
                </a:cubicBezTo>
                <a:cubicBezTo>
                  <a:pt x="605" y="1524"/>
                  <a:pt x="309" y="1820"/>
                  <a:pt x="309" y="1820"/>
                </a:cubicBezTo>
                <a:cubicBezTo>
                  <a:pt x="309" y="1820"/>
                  <a:pt x="291" y="1938"/>
                  <a:pt x="318" y="1988"/>
                </a:cubicBezTo>
                <a:cubicBezTo>
                  <a:pt x="346" y="2043"/>
                  <a:pt x="605" y="2215"/>
                  <a:pt x="605" y="2215"/>
                </a:cubicBezTo>
                <a:lnTo>
                  <a:pt x="0" y="2529"/>
                </a:lnTo>
                <a:lnTo>
                  <a:pt x="223" y="2720"/>
                </a:lnTo>
                <a:lnTo>
                  <a:pt x="509" y="2847"/>
                </a:lnTo>
                <a:lnTo>
                  <a:pt x="0" y="3261"/>
                </a:lnTo>
                <a:cubicBezTo>
                  <a:pt x="0" y="3261"/>
                  <a:pt x="232" y="3420"/>
                  <a:pt x="359" y="3461"/>
                </a:cubicBezTo>
                <a:cubicBezTo>
                  <a:pt x="482" y="3502"/>
                  <a:pt x="1624" y="3543"/>
                  <a:pt x="1901" y="3543"/>
                </a:cubicBezTo>
                <a:cubicBezTo>
                  <a:pt x="2161" y="3543"/>
                  <a:pt x="3187" y="3635"/>
                  <a:pt x="3519" y="3635"/>
                </a:cubicBezTo>
                <a:cubicBezTo>
                  <a:pt x="3540" y="3635"/>
                  <a:pt x="3559" y="3635"/>
                  <a:pt x="3574" y="3634"/>
                </a:cubicBezTo>
                <a:cubicBezTo>
                  <a:pt x="3825" y="3625"/>
                  <a:pt x="6399" y="3593"/>
                  <a:pt x="6731" y="3566"/>
                </a:cubicBezTo>
                <a:cubicBezTo>
                  <a:pt x="7067" y="3534"/>
                  <a:pt x="10332" y="3398"/>
                  <a:pt x="11346" y="3357"/>
                </a:cubicBezTo>
                <a:cubicBezTo>
                  <a:pt x="12360" y="3316"/>
                  <a:pt x="13738" y="3038"/>
                  <a:pt x="13738" y="3038"/>
                </a:cubicBezTo>
                <a:cubicBezTo>
                  <a:pt x="13738" y="3038"/>
                  <a:pt x="13561" y="2920"/>
                  <a:pt x="13484" y="2847"/>
                </a:cubicBezTo>
                <a:cubicBezTo>
                  <a:pt x="13411" y="2775"/>
                  <a:pt x="13134" y="2484"/>
                  <a:pt x="13134" y="2484"/>
                </a:cubicBezTo>
                <a:lnTo>
                  <a:pt x="13602" y="2197"/>
                </a:lnTo>
                <a:lnTo>
                  <a:pt x="13038" y="1620"/>
                </a:lnTo>
                <a:lnTo>
                  <a:pt x="13497" y="1156"/>
                </a:lnTo>
                <a:lnTo>
                  <a:pt x="13038" y="619"/>
                </a:lnTo>
                <a:lnTo>
                  <a:pt x="13547" y="1"/>
                </a:lnTo>
                <a:lnTo>
                  <a:pt x="13411" y="1"/>
                </a:lnTo>
                <a:cubicBezTo>
                  <a:pt x="13411" y="1"/>
                  <a:pt x="12318" y="12"/>
                  <a:pt x="11649" y="12"/>
                </a:cubicBezTo>
                <a:cubicBezTo>
                  <a:pt x="11381" y="12"/>
                  <a:pt x="11181" y="10"/>
                  <a:pt x="11146" y="5"/>
                </a:cubicBezTo>
                <a:cubicBezTo>
                  <a:pt x="11127" y="2"/>
                  <a:pt x="11019" y="0"/>
                  <a:pt x="10850" y="0"/>
                </a:cubicBezTo>
                <a:close/>
              </a:path>
            </a:pathLst>
          </a:custGeom>
          <a:ln/>
        </p:spPr>
        <p:style>
          <a:lnRef idx="0">
            <a:schemeClr val="accent6"/>
          </a:lnRef>
          <a:fillRef idx="3">
            <a:schemeClr val="accent6"/>
          </a:fillRef>
          <a:effectRef idx="3">
            <a:schemeClr val="accent6"/>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809;p71">
            <a:extLst>
              <a:ext uri="{FF2B5EF4-FFF2-40B4-BE49-F238E27FC236}">
                <a16:creationId xmlns:a16="http://schemas.microsoft.com/office/drawing/2014/main" id="{3810C371-A1A1-4454-ABD1-72539B1C6A66}"/>
              </a:ext>
            </a:extLst>
          </p:cNvPr>
          <p:cNvSpPr/>
          <p:nvPr/>
        </p:nvSpPr>
        <p:spPr>
          <a:xfrm rot="19705981">
            <a:off x="2889644" y="1690942"/>
            <a:ext cx="1188682" cy="364164"/>
          </a:xfrm>
          <a:custGeom>
            <a:avLst/>
            <a:gdLst/>
            <a:ahLst/>
            <a:cxnLst/>
            <a:rect l="l" t="t" r="r" b="b"/>
            <a:pathLst>
              <a:path w="13739" h="3636" extrusionOk="0">
                <a:moveTo>
                  <a:pt x="10850" y="0"/>
                </a:moveTo>
                <a:cubicBezTo>
                  <a:pt x="9903" y="0"/>
                  <a:pt x="7035" y="46"/>
                  <a:pt x="7035" y="46"/>
                </a:cubicBezTo>
                <a:cubicBezTo>
                  <a:pt x="7035" y="46"/>
                  <a:pt x="5027" y="58"/>
                  <a:pt x="3597" y="58"/>
                </a:cubicBezTo>
                <a:cubicBezTo>
                  <a:pt x="3240" y="58"/>
                  <a:pt x="2919" y="57"/>
                  <a:pt x="2674" y="55"/>
                </a:cubicBezTo>
                <a:cubicBezTo>
                  <a:pt x="2062" y="51"/>
                  <a:pt x="1510" y="48"/>
                  <a:pt x="1107" y="48"/>
                </a:cubicBezTo>
                <a:cubicBezTo>
                  <a:pt x="704" y="48"/>
                  <a:pt x="450" y="51"/>
                  <a:pt x="437" y="55"/>
                </a:cubicBezTo>
                <a:lnTo>
                  <a:pt x="969" y="578"/>
                </a:lnTo>
                <a:lnTo>
                  <a:pt x="796" y="674"/>
                </a:lnTo>
                <a:lnTo>
                  <a:pt x="309" y="937"/>
                </a:lnTo>
                <a:cubicBezTo>
                  <a:pt x="309" y="937"/>
                  <a:pt x="482" y="1083"/>
                  <a:pt x="605" y="1147"/>
                </a:cubicBezTo>
                <a:cubicBezTo>
                  <a:pt x="732" y="1206"/>
                  <a:pt x="664" y="1360"/>
                  <a:pt x="637" y="1442"/>
                </a:cubicBezTo>
                <a:cubicBezTo>
                  <a:pt x="605" y="1524"/>
                  <a:pt x="309" y="1820"/>
                  <a:pt x="309" y="1820"/>
                </a:cubicBezTo>
                <a:cubicBezTo>
                  <a:pt x="309" y="1820"/>
                  <a:pt x="291" y="1938"/>
                  <a:pt x="318" y="1988"/>
                </a:cubicBezTo>
                <a:cubicBezTo>
                  <a:pt x="346" y="2043"/>
                  <a:pt x="605" y="2215"/>
                  <a:pt x="605" y="2215"/>
                </a:cubicBezTo>
                <a:lnTo>
                  <a:pt x="0" y="2529"/>
                </a:lnTo>
                <a:lnTo>
                  <a:pt x="223" y="2720"/>
                </a:lnTo>
                <a:lnTo>
                  <a:pt x="509" y="2847"/>
                </a:lnTo>
                <a:lnTo>
                  <a:pt x="0" y="3261"/>
                </a:lnTo>
                <a:cubicBezTo>
                  <a:pt x="0" y="3261"/>
                  <a:pt x="232" y="3420"/>
                  <a:pt x="359" y="3461"/>
                </a:cubicBezTo>
                <a:cubicBezTo>
                  <a:pt x="482" y="3502"/>
                  <a:pt x="1624" y="3543"/>
                  <a:pt x="1901" y="3543"/>
                </a:cubicBezTo>
                <a:cubicBezTo>
                  <a:pt x="2161" y="3543"/>
                  <a:pt x="3187" y="3635"/>
                  <a:pt x="3519" y="3635"/>
                </a:cubicBezTo>
                <a:cubicBezTo>
                  <a:pt x="3540" y="3635"/>
                  <a:pt x="3559" y="3635"/>
                  <a:pt x="3574" y="3634"/>
                </a:cubicBezTo>
                <a:cubicBezTo>
                  <a:pt x="3825" y="3625"/>
                  <a:pt x="6399" y="3593"/>
                  <a:pt x="6731" y="3566"/>
                </a:cubicBezTo>
                <a:cubicBezTo>
                  <a:pt x="7067" y="3534"/>
                  <a:pt x="10332" y="3398"/>
                  <a:pt x="11346" y="3357"/>
                </a:cubicBezTo>
                <a:cubicBezTo>
                  <a:pt x="12360" y="3316"/>
                  <a:pt x="13738" y="3038"/>
                  <a:pt x="13738" y="3038"/>
                </a:cubicBezTo>
                <a:cubicBezTo>
                  <a:pt x="13738" y="3038"/>
                  <a:pt x="13561" y="2920"/>
                  <a:pt x="13484" y="2847"/>
                </a:cubicBezTo>
                <a:cubicBezTo>
                  <a:pt x="13411" y="2775"/>
                  <a:pt x="13134" y="2484"/>
                  <a:pt x="13134" y="2484"/>
                </a:cubicBezTo>
                <a:lnTo>
                  <a:pt x="13602" y="2197"/>
                </a:lnTo>
                <a:lnTo>
                  <a:pt x="13038" y="1620"/>
                </a:lnTo>
                <a:lnTo>
                  <a:pt x="13497" y="1156"/>
                </a:lnTo>
                <a:lnTo>
                  <a:pt x="13038" y="619"/>
                </a:lnTo>
                <a:lnTo>
                  <a:pt x="13547" y="1"/>
                </a:lnTo>
                <a:lnTo>
                  <a:pt x="13411" y="1"/>
                </a:lnTo>
                <a:cubicBezTo>
                  <a:pt x="13411" y="1"/>
                  <a:pt x="12318" y="12"/>
                  <a:pt x="11649" y="12"/>
                </a:cubicBezTo>
                <a:cubicBezTo>
                  <a:pt x="11381" y="12"/>
                  <a:pt x="11181" y="10"/>
                  <a:pt x="11146" y="5"/>
                </a:cubicBezTo>
                <a:cubicBezTo>
                  <a:pt x="11127" y="2"/>
                  <a:pt x="11019" y="0"/>
                  <a:pt x="10850" y="0"/>
                </a:cubicBezTo>
                <a:close/>
              </a:path>
            </a:pathLst>
          </a:custGeom>
          <a:ln/>
        </p:spPr>
        <p:style>
          <a:lnRef idx="1">
            <a:schemeClr val="accent5"/>
          </a:lnRef>
          <a:fillRef idx="3">
            <a:schemeClr val="accent5"/>
          </a:fillRef>
          <a:effectRef idx="2">
            <a:schemeClr val="accent5"/>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b="1">
              <a:ln w="22225">
                <a:solidFill>
                  <a:schemeClr val="accent2"/>
                </a:solidFill>
                <a:prstDash val="solid"/>
              </a:ln>
              <a:solidFill>
                <a:schemeClr val="accent2">
                  <a:lumMod val="40000"/>
                  <a:lumOff val="60000"/>
                </a:schemeClr>
              </a:solidFill>
            </a:endParaRPr>
          </a:p>
        </p:txBody>
      </p:sp>
      <p:pic>
        <p:nvPicPr>
          <p:cNvPr id="14" name="Audio 13">
            <a:hlinkClick r:id="" action="ppaction://media"/>
            <a:extLst>
              <a:ext uri="{FF2B5EF4-FFF2-40B4-BE49-F238E27FC236}">
                <a16:creationId xmlns:a16="http://schemas.microsoft.com/office/drawing/2014/main" id="{9D22992B-EA25-4164-AD56-55DD269EEA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2953299376"/>
      </p:ext>
    </p:extLst>
  </p:cSld>
  <p:clrMapOvr>
    <a:masterClrMapping/>
  </p:clrMapOvr>
  <mc:AlternateContent xmlns:mc="http://schemas.openxmlformats.org/markup-compatibility/2006" xmlns:p14="http://schemas.microsoft.com/office/powerpoint/2010/main">
    <mc:Choice Requires="p14">
      <p:transition spd="med" p14:dur="700" advTm="48684">
        <p:fade/>
      </p:transition>
    </mc:Choice>
    <mc:Fallback xmlns="">
      <p:transition spd="med" advTm="486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7DD02-2C86-4EE2-AB3B-AAABF4B7347C}"/>
              </a:ext>
            </a:extLst>
          </p:cNvPr>
          <p:cNvSpPr>
            <a:spLocks noGrp="1"/>
          </p:cNvSpPr>
          <p:nvPr>
            <p:ph type="ctrTitle"/>
          </p:nvPr>
        </p:nvSpPr>
        <p:spPr>
          <a:xfrm>
            <a:off x="619900" y="118897"/>
            <a:ext cx="7904100" cy="851700"/>
          </a:xfrm>
        </p:spPr>
        <p:txBody>
          <a:bodyPr/>
          <a:lstStyle/>
          <a:p>
            <a:r>
              <a:rPr lang="en-US" sz="3600">
                <a:solidFill>
                  <a:schemeClr val="tx1"/>
                </a:solidFill>
                <a:latin typeface="Algerian" panose="04020705040A02060702" pitchFamily="82" charset="0"/>
              </a:rPr>
              <a:t>CARL ROGERS</a:t>
            </a:r>
            <a:endParaRPr lang="en-GB" sz="3600">
              <a:solidFill>
                <a:schemeClr val="tx1"/>
              </a:solidFill>
              <a:latin typeface="Algerian" panose="04020705040A02060702" pitchFamily="82" charset="0"/>
            </a:endParaRPr>
          </a:p>
        </p:txBody>
      </p:sp>
      <p:sp>
        <p:nvSpPr>
          <p:cNvPr id="4" name="Google Shape;798;p43">
            <a:extLst>
              <a:ext uri="{FF2B5EF4-FFF2-40B4-BE49-F238E27FC236}">
                <a16:creationId xmlns:a16="http://schemas.microsoft.com/office/drawing/2014/main" id="{8AE5057B-D24A-4DBA-BC30-C7BED8692D93}"/>
              </a:ext>
            </a:extLst>
          </p:cNvPr>
          <p:cNvSpPr/>
          <p:nvPr/>
        </p:nvSpPr>
        <p:spPr>
          <a:xfrm>
            <a:off x="5496977" y="1850909"/>
            <a:ext cx="2165400" cy="2560319"/>
          </a:xfrm>
          <a:prstGeom prst="rect">
            <a:avLst/>
          </a:prstGeom>
          <a:solidFill>
            <a:srgbClr val="00FFFF">
              <a:alpha val="45380"/>
            </a:srgbClr>
          </a:solidFill>
          <a:ln w="19050" cap="flat" cmpd="sng">
            <a:solidFill>
              <a:srgbClr val="00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798;p43">
            <a:extLst>
              <a:ext uri="{FF2B5EF4-FFF2-40B4-BE49-F238E27FC236}">
                <a16:creationId xmlns:a16="http://schemas.microsoft.com/office/drawing/2014/main" id="{B5F8D614-6220-48DD-8CD0-AF36D0F564B4}"/>
              </a:ext>
            </a:extLst>
          </p:cNvPr>
          <p:cNvSpPr/>
          <p:nvPr/>
        </p:nvSpPr>
        <p:spPr>
          <a:xfrm>
            <a:off x="2951128" y="1856835"/>
            <a:ext cx="2165400" cy="2560319"/>
          </a:xfrm>
          <a:prstGeom prst="rect">
            <a:avLst/>
          </a:prstGeom>
          <a:solidFill>
            <a:srgbClr val="00FFFF">
              <a:alpha val="45380"/>
            </a:srgbClr>
          </a:solidFill>
          <a:ln w="19050" cap="flat" cmpd="sng">
            <a:solidFill>
              <a:srgbClr val="00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98;p43">
            <a:extLst>
              <a:ext uri="{FF2B5EF4-FFF2-40B4-BE49-F238E27FC236}">
                <a16:creationId xmlns:a16="http://schemas.microsoft.com/office/drawing/2014/main" id="{1EC31BE1-97BE-48FE-8F40-093C931A6473}"/>
              </a:ext>
            </a:extLst>
          </p:cNvPr>
          <p:cNvSpPr/>
          <p:nvPr/>
        </p:nvSpPr>
        <p:spPr>
          <a:xfrm>
            <a:off x="386237" y="1850908"/>
            <a:ext cx="2165400" cy="2560320"/>
          </a:xfrm>
          <a:prstGeom prst="rect">
            <a:avLst/>
          </a:prstGeom>
          <a:solidFill>
            <a:srgbClr val="00FFFF">
              <a:alpha val="45380"/>
            </a:srgbClr>
          </a:solidFill>
          <a:ln w="19050" cap="flat" cmpd="sng">
            <a:solidFill>
              <a:srgbClr val="00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TextBox 10">
            <a:extLst>
              <a:ext uri="{FF2B5EF4-FFF2-40B4-BE49-F238E27FC236}">
                <a16:creationId xmlns:a16="http://schemas.microsoft.com/office/drawing/2014/main" id="{9B45B309-3524-4B0A-80C1-F6BE32BEDF31}"/>
              </a:ext>
            </a:extLst>
          </p:cNvPr>
          <p:cNvSpPr txBox="1"/>
          <p:nvPr/>
        </p:nvSpPr>
        <p:spPr>
          <a:xfrm>
            <a:off x="576010" y="2206056"/>
            <a:ext cx="1932167" cy="1938992"/>
          </a:xfrm>
          <a:prstGeom prst="rect">
            <a:avLst/>
          </a:prstGeom>
          <a:noFill/>
        </p:spPr>
        <p:txBody>
          <a:bodyPr wrap="square" lIns="91440" tIns="45720" rIns="91440" bIns="45720" rtlCol="0" anchor="t">
            <a:spAutoFit/>
          </a:bodyPr>
          <a:lstStyle/>
          <a:p>
            <a:r>
              <a:rPr lang="en-US" sz="1500">
                <a:latin typeface="Times New Roman"/>
              </a:rPr>
              <a:t>Rogers’ theory stressed that our experiences during childhood are the main indicator that we can achieve self-actualization (</a:t>
            </a:r>
            <a:r>
              <a:rPr lang="en-US" sz="1500" err="1">
                <a:latin typeface="Times New Roman"/>
              </a:rPr>
              <a:t>Sincero</a:t>
            </a:r>
            <a:r>
              <a:rPr lang="en-US" sz="1500">
                <a:latin typeface="Times New Roman"/>
              </a:rPr>
              <a:t>, 2012).</a:t>
            </a:r>
            <a:endParaRPr lang="en-GB" sz="1500">
              <a:latin typeface="Times New Roman"/>
            </a:endParaRPr>
          </a:p>
        </p:txBody>
      </p:sp>
      <p:sp>
        <p:nvSpPr>
          <p:cNvPr id="12" name="TextBox 11">
            <a:extLst>
              <a:ext uri="{FF2B5EF4-FFF2-40B4-BE49-F238E27FC236}">
                <a16:creationId xmlns:a16="http://schemas.microsoft.com/office/drawing/2014/main" id="{FDD5BB59-34FE-4430-98BC-F174C5113321}"/>
              </a:ext>
            </a:extLst>
          </p:cNvPr>
          <p:cNvSpPr txBox="1"/>
          <p:nvPr/>
        </p:nvSpPr>
        <p:spPr>
          <a:xfrm>
            <a:off x="3134010" y="2186221"/>
            <a:ext cx="1985173" cy="1938992"/>
          </a:xfrm>
          <a:prstGeom prst="rect">
            <a:avLst/>
          </a:prstGeom>
          <a:noFill/>
        </p:spPr>
        <p:txBody>
          <a:bodyPr wrap="square" lIns="91440" tIns="45720" rIns="91440" bIns="45720" rtlCol="0" anchor="t">
            <a:spAutoFit/>
          </a:bodyPr>
          <a:lstStyle/>
          <a:p>
            <a:pPr algn="l" rtl="0" fontAlgn="base"/>
            <a:r>
              <a:rPr lang="en-US" sz="1500" b="1" i="0" u="none" strike="noStrike">
                <a:solidFill>
                  <a:schemeClr val="tx1"/>
                </a:solidFill>
                <a:effectLst/>
                <a:latin typeface="Times New Roman"/>
              </a:rPr>
              <a:t>3 core conditions:</a:t>
            </a:r>
            <a:r>
              <a:rPr lang="en-US" sz="1500" b="0" i="0">
                <a:solidFill>
                  <a:schemeClr val="tx1"/>
                </a:solidFill>
                <a:effectLst/>
                <a:latin typeface="Times New Roman"/>
              </a:rPr>
              <a:t>​</a:t>
            </a:r>
          </a:p>
          <a:p>
            <a:pPr algn="l" rtl="0" fontAlgn="base"/>
            <a:endParaRPr lang="en-US" sz="1500" b="0" i="0">
              <a:solidFill>
                <a:schemeClr val="tx1"/>
              </a:solidFill>
              <a:effectLst/>
              <a:latin typeface="Times New Roman"/>
            </a:endParaRPr>
          </a:p>
          <a:p>
            <a:pPr algn="l" rtl="0" fontAlgn="base">
              <a:buFont typeface="Arial" panose="020B0604020202020204" pitchFamily="34" charset="0"/>
              <a:buChar char="•"/>
            </a:pPr>
            <a:r>
              <a:rPr lang="en-US" sz="1500" b="0" i="0" u="none" strike="noStrike">
                <a:solidFill>
                  <a:schemeClr val="tx1"/>
                </a:solidFill>
                <a:effectLst/>
                <a:latin typeface="Times New Roman"/>
              </a:rPr>
              <a:t>Empathy</a:t>
            </a:r>
            <a:r>
              <a:rPr lang="en-US" sz="1500" b="0" i="0">
                <a:solidFill>
                  <a:schemeClr val="tx1"/>
                </a:solidFill>
                <a:effectLst/>
                <a:latin typeface="Times New Roman"/>
              </a:rPr>
              <a:t>​</a:t>
            </a:r>
          </a:p>
          <a:p>
            <a:pPr algn="l" rtl="0" fontAlgn="base">
              <a:buFont typeface="Arial" panose="020B0604020202020204" pitchFamily="34" charset="0"/>
              <a:buChar char="•"/>
            </a:pPr>
            <a:r>
              <a:rPr lang="en-US" sz="1500" b="0" i="0" u="none" strike="noStrike">
                <a:solidFill>
                  <a:schemeClr val="tx1"/>
                </a:solidFill>
                <a:effectLst/>
                <a:latin typeface="Times New Roman"/>
              </a:rPr>
              <a:t>Congruence</a:t>
            </a:r>
            <a:r>
              <a:rPr lang="en-US" sz="1500" b="0" i="0">
                <a:solidFill>
                  <a:schemeClr val="tx1"/>
                </a:solidFill>
                <a:effectLst/>
                <a:latin typeface="Times New Roman"/>
              </a:rPr>
              <a:t>​</a:t>
            </a:r>
          </a:p>
          <a:p>
            <a:pPr algn="l" rtl="0" fontAlgn="base">
              <a:buFont typeface="Arial" panose="020B0604020202020204" pitchFamily="34" charset="0"/>
              <a:buChar char="•"/>
            </a:pPr>
            <a:r>
              <a:rPr lang="en-US" sz="1500" b="0" i="0" u="none" strike="noStrike">
                <a:solidFill>
                  <a:schemeClr val="tx1"/>
                </a:solidFill>
                <a:effectLst/>
                <a:latin typeface="Times New Roman"/>
              </a:rPr>
              <a:t>Unconditional positive regard (Rogers, 1957, pp. 1-2). </a:t>
            </a:r>
            <a:endParaRPr lang="en-US" sz="1500" b="0" i="0">
              <a:solidFill>
                <a:schemeClr val="tx1"/>
              </a:solidFill>
              <a:effectLst/>
              <a:latin typeface="Times New Roman"/>
            </a:endParaRPr>
          </a:p>
        </p:txBody>
      </p:sp>
      <p:sp>
        <p:nvSpPr>
          <p:cNvPr id="13" name="TextBox 12">
            <a:extLst>
              <a:ext uri="{FF2B5EF4-FFF2-40B4-BE49-F238E27FC236}">
                <a16:creationId xmlns:a16="http://schemas.microsoft.com/office/drawing/2014/main" id="{AD88E4D4-BC34-4FF9-905B-56C8A36F0F67}"/>
              </a:ext>
            </a:extLst>
          </p:cNvPr>
          <p:cNvSpPr txBox="1"/>
          <p:nvPr/>
        </p:nvSpPr>
        <p:spPr>
          <a:xfrm>
            <a:off x="5599599" y="2149438"/>
            <a:ext cx="2064686" cy="1908215"/>
          </a:xfrm>
          <a:prstGeom prst="rect">
            <a:avLst/>
          </a:prstGeom>
          <a:noFill/>
        </p:spPr>
        <p:txBody>
          <a:bodyPr wrap="square" lIns="91440" tIns="45720" rIns="91440" bIns="45720" rtlCol="0" anchor="t">
            <a:spAutoFit/>
          </a:bodyPr>
          <a:lstStyle/>
          <a:p>
            <a:pPr algn="l" rtl="0" fontAlgn="base"/>
            <a:r>
              <a:rPr lang="en-US" b="0" i="0">
                <a:solidFill>
                  <a:srgbClr val="FFFFFF"/>
                </a:solidFill>
                <a:effectLst/>
                <a:latin typeface="Calisto MT"/>
              </a:rPr>
              <a:t>​</a:t>
            </a:r>
          </a:p>
          <a:p>
            <a:pPr algn="l" rtl="0" fontAlgn="base"/>
            <a:r>
              <a:rPr lang="en-US" sz="1500" b="0" i="0" u="none" strike="noStrike">
                <a:solidFill>
                  <a:schemeClr val="tx1"/>
                </a:solidFill>
                <a:effectLst/>
                <a:latin typeface="Times New Roman"/>
              </a:rPr>
              <a:t>We are in a state of incongruence when our self-image does not match up with our ideal self (Cherry and Swaim, 2020).</a:t>
            </a:r>
            <a:endParaRPr lang="en-US" sz="1500" b="0" i="0">
              <a:solidFill>
                <a:schemeClr val="tx1"/>
              </a:solidFill>
              <a:effectLst/>
              <a:latin typeface="Times New Roman"/>
            </a:endParaRPr>
          </a:p>
          <a:p>
            <a:endParaRPr lang="en-GB"/>
          </a:p>
        </p:txBody>
      </p:sp>
      <p:sp>
        <p:nvSpPr>
          <p:cNvPr id="15" name="Google Shape;2848;p71">
            <a:extLst>
              <a:ext uri="{FF2B5EF4-FFF2-40B4-BE49-F238E27FC236}">
                <a16:creationId xmlns:a16="http://schemas.microsoft.com/office/drawing/2014/main" id="{685D05D2-7567-4963-89D8-432AB100ECFC}"/>
              </a:ext>
            </a:extLst>
          </p:cNvPr>
          <p:cNvSpPr/>
          <p:nvPr/>
        </p:nvSpPr>
        <p:spPr>
          <a:xfrm>
            <a:off x="1028804" y="1709519"/>
            <a:ext cx="778457" cy="294633"/>
          </a:xfrm>
          <a:custGeom>
            <a:avLst/>
            <a:gdLst/>
            <a:ahLst/>
            <a:cxnLst/>
            <a:rect l="l" t="t" r="r" b="b"/>
            <a:pathLst>
              <a:path w="13994" h="3585" extrusionOk="0">
                <a:moveTo>
                  <a:pt x="13248" y="0"/>
                </a:moveTo>
                <a:cubicBezTo>
                  <a:pt x="13248" y="0"/>
                  <a:pt x="11756" y="60"/>
                  <a:pt x="11688" y="78"/>
                </a:cubicBezTo>
                <a:cubicBezTo>
                  <a:pt x="11674" y="80"/>
                  <a:pt x="11606" y="81"/>
                  <a:pt x="11499" y="81"/>
                </a:cubicBezTo>
                <a:cubicBezTo>
                  <a:pt x="11168" y="81"/>
                  <a:pt x="10471" y="72"/>
                  <a:pt x="9929" y="72"/>
                </a:cubicBezTo>
                <a:cubicBezTo>
                  <a:pt x="9710" y="72"/>
                  <a:pt x="9516" y="73"/>
                  <a:pt x="9382" y="78"/>
                </a:cubicBezTo>
                <a:cubicBezTo>
                  <a:pt x="9191" y="82"/>
                  <a:pt x="8551" y="84"/>
                  <a:pt x="7763" y="84"/>
                </a:cubicBezTo>
                <a:cubicBezTo>
                  <a:pt x="6188" y="84"/>
                  <a:pt x="4022" y="78"/>
                  <a:pt x="3680" y="78"/>
                </a:cubicBezTo>
                <a:cubicBezTo>
                  <a:pt x="3166" y="78"/>
                  <a:pt x="1733" y="91"/>
                  <a:pt x="1415" y="137"/>
                </a:cubicBezTo>
                <a:cubicBezTo>
                  <a:pt x="1241" y="162"/>
                  <a:pt x="823" y="168"/>
                  <a:pt x="487" y="168"/>
                </a:cubicBezTo>
                <a:cubicBezTo>
                  <a:pt x="218" y="168"/>
                  <a:pt x="1" y="164"/>
                  <a:pt x="1" y="164"/>
                </a:cubicBezTo>
                <a:lnTo>
                  <a:pt x="1" y="164"/>
                </a:lnTo>
                <a:cubicBezTo>
                  <a:pt x="1" y="164"/>
                  <a:pt x="642" y="1101"/>
                  <a:pt x="801" y="1269"/>
                </a:cubicBezTo>
                <a:cubicBezTo>
                  <a:pt x="960" y="1433"/>
                  <a:pt x="1288" y="1933"/>
                  <a:pt x="1288" y="1933"/>
                </a:cubicBezTo>
                <a:lnTo>
                  <a:pt x="928" y="2370"/>
                </a:lnTo>
                <a:cubicBezTo>
                  <a:pt x="928" y="2370"/>
                  <a:pt x="287" y="3093"/>
                  <a:pt x="169" y="3170"/>
                </a:cubicBezTo>
                <a:cubicBezTo>
                  <a:pt x="55" y="3247"/>
                  <a:pt x="1" y="3520"/>
                  <a:pt x="1" y="3520"/>
                </a:cubicBezTo>
                <a:cubicBezTo>
                  <a:pt x="1" y="3520"/>
                  <a:pt x="1720" y="3585"/>
                  <a:pt x="2280" y="3585"/>
                </a:cubicBezTo>
                <a:cubicBezTo>
                  <a:pt x="2368" y="3585"/>
                  <a:pt x="2428" y="3583"/>
                  <a:pt x="2447" y="3579"/>
                </a:cubicBezTo>
                <a:cubicBezTo>
                  <a:pt x="2593" y="3548"/>
                  <a:pt x="4853" y="3502"/>
                  <a:pt x="5185" y="3488"/>
                </a:cubicBezTo>
                <a:cubicBezTo>
                  <a:pt x="5294" y="3482"/>
                  <a:pt x="5685" y="3480"/>
                  <a:pt x="6166" y="3480"/>
                </a:cubicBezTo>
                <a:cubicBezTo>
                  <a:pt x="7128" y="3480"/>
                  <a:pt x="8449" y="3488"/>
                  <a:pt x="8591" y="3488"/>
                </a:cubicBezTo>
                <a:cubicBezTo>
                  <a:pt x="8809" y="3488"/>
                  <a:pt x="12074" y="3411"/>
                  <a:pt x="12416" y="3366"/>
                </a:cubicBezTo>
                <a:cubicBezTo>
                  <a:pt x="12761" y="3320"/>
                  <a:pt x="13994" y="3106"/>
                  <a:pt x="13994" y="3106"/>
                </a:cubicBezTo>
                <a:cubicBezTo>
                  <a:pt x="13994" y="3106"/>
                  <a:pt x="13348" y="2597"/>
                  <a:pt x="13261" y="2493"/>
                </a:cubicBezTo>
                <a:cubicBezTo>
                  <a:pt x="13175" y="2388"/>
                  <a:pt x="12729" y="1838"/>
                  <a:pt x="12729" y="1838"/>
                </a:cubicBezTo>
                <a:cubicBezTo>
                  <a:pt x="12729" y="1838"/>
                  <a:pt x="13075" y="1328"/>
                  <a:pt x="13234" y="1087"/>
                </a:cubicBezTo>
                <a:cubicBezTo>
                  <a:pt x="13389" y="846"/>
                  <a:pt x="13921" y="0"/>
                  <a:pt x="13921" y="0"/>
                </a:cubicBezTo>
                <a:close/>
              </a:path>
            </a:pathLst>
          </a:custGeom>
          <a:ln>
            <a:noFill/>
          </a:ln>
        </p:spPr>
        <p:style>
          <a:lnRef idx="0">
            <a:scrgbClr r="0" g="0" b="0"/>
          </a:lnRef>
          <a:fillRef idx="1003">
            <a:schemeClr val="dk1"/>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848;p71">
            <a:extLst>
              <a:ext uri="{FF2B5EF4-FFF2-40B4-BE49-F238E27FC236}">
                <a16:creationId xmlns:a16="http://schemas.microsoft.com/office/drawing/2014/main" id="{42AC70BD-AE82-4EF8-A6F1-BA4823EDD6ED}"/>
              </a:ext>
            </a:extLst>
          </p:cNvPr>
          <p:cNvSpPr/>
          <p:nvPr/>
        </p:nvSpPr>
        <p:spPr>
          <a:xfrm>
            <a:off x="1154999" y="4278806"/>
            <a:ext cx="774187" cy="306491"/>
          </a:xfrm>
          <a:custGeom>
            <a:avLst/>
            <a:gdLst/>
            <a:ahLst/>
            <a:cxnLst/>
            <a:rect l="l" t="t" r="r" b="b"/>
            <a:pathLst>
              <a:path w="13994" h="3585" extrusionOk="0">
                <a:moveTo>
                  <a:pt x="13248" y="0"/>
                </a:moveTo>
                <a:cubicBezTo>
                  <a:pt x="13248" y="0"/>
                  <a:pt x="11756" y="60"/>
                  <a:pt x="11688" y="78"/>
                </a:cubicBezTo>
                <a:cubicBezTo>
                  <a:pt x="11674" y="80"/>
                  <a:pt x="11606" y="81"/>
                  <a:pt x="11499" y="81"/>
                </a:cubicBezTo>
                <a:cubicBezTo>
                  <a:pt x="11168" y="81"/>
                  <a:pt x="10471" y="72"/>
                  <a:pt x="9929" y="72"/>
                </a:cubicBezTo>
                <a:cubicBezTo>
                  <a:pt x="9710" y="72"/>
                  <a:pt x="9516" y="73"/>
                  <a:pt x="9382" y="78"/>
                </a:cubicBezTo>
                <a:cubicBezTo>
                  <a:pt x="9191" y="82"/>
                  <a:pt x="8551" y="84"/>
                  <a:pt x="7763" y="84"/>
                </a:cubicBezTo>
                <a:cubicBezTo>
                  <a:pt x="6188" y="84"/>
                  <a:pt x="4022" y="78"/>
                  <a:pt x="3680" y="78"/>
                </a:cubicBezTo>
                <a:cubicBezTo>
                  <a:pt x="3166" y="78"/>
                  <a:pt x="1733" y="91"/>
                  <a:pt x="1415" y="137"/>
                </a:cubicBezTo>
                <a:cubicBezTo>
                  <a:pt x="1241" y="162"/>
                  <a:pt x="823" y="168"/>
                  <a:pt x="487" y="168"/>
                </a:cubicBezTo>
                <a:cubicBezTo>
                  <a:pt x="218" y="168"/>
                  <a:pt x="1" y="164"/>
                  <a:pt x="1" y="164"/>
                </a:cubicBezTo>
                <a:lnTo>
                  <a:pt x="1" y="164"/>
                </a:lnTo>
                <a:cubicBezTo>
                  <a:pt x="1" y="164"/>
                  <a:pt x="642" y="1101"/>
                  <a:pt x="801" y="1269"/>
                </a:cubicBezTo>
                <a:cubicBezTo>
                  <a:pt x="960" y="1433"/>
                  <a:pt x="1288" y="1933"/>
                  <a:pt x="1288" y="1933"/>
                </a:cubicBezTo>
                <a:lnTo>
                  <a:pt x="928" y="2370"/>
                </a:lnTo>
                <a:cubicBezTo>
                  <a:pt x="928" y="2370"/>
                  <a:pt x="287" y="3093"/>
                  <a:pt x="169" y="3170"/>
                </a:cubicBezTo>
                <a:cubicBezTo>
                  <a:pt x="55" y="3247"/>
                  <a:pt x="1" y="3520"/>
                  <a:pt x="1" y="3520"/>
                </a:cubicBezTo>
                <a:cubicBezTo>
                  <a:pt x="1" y="3520"/>
                  <a:pt x="1720" y="3585"/>
                  <a:pt x="2280" y="3585"/>
                </a:cubicBezTo>
                <a:cubicBezTo>
                  <a:pt x="2368" y="3585"/>
                  <a:pt x="2428" y="3583"/>
                  <a:pt x="2447" y="3579"/>
                </a:cubicBezTo>
                <a:cubicBezTo>
                  <a:pt x="2593" y="3548"/>
                  <a:pt x="4853" y="3502"/>
                  <a:pt x="5185" y="3488"/>
                </a:cubicBezTo>
                <a:cubicBezTo>
                  <a:pt x="5294" y="3482"/>
                  <a:pt x="5685" y="3480"/>
                  <a:pt x="6166" y="3480"/>
                </a:cubicBezTo>
                <a:cubicBezTo>
                  <a:pt x="7128" y="3480"/>
                  <a:pt x="8449" y="3488"/>
                  <a:pt x="8591" y="3488"/>
                </a:cubicBezTo>
                <a:cubicBezTo>
                  <a:pt x="8809" y="3488"/>
                  <a:pt x="12074" y="3411"/>
                  <a:pt x="12416" y="3366"/>
                </a:cubicBezTo>
                <a:cubicBezTo>
                  <a:pt x="12761" y="3320"/>
                  <a:pt x="13994" y="3106"/>
                  <a:pt x="13994" y="3106"/>
                </a:cubicBezTo>
                <a:cubicBezTo>
                  <a:pt x="13994" y="3106"/>
                  <a:pt x="13348" y="2597"/>
                  <a:pt x="13261" y="2493"/>
                </a:cubicBezTo>
                <a:cubicBezTo>
                  <a:pt x="13175" y="2388"/>
                  <a:pt x="12729" y="1838"/>
                  <a:pt x="12729" y="1838"/>
                </a:cubicBezTo>
                <a:cubicBezTo>
                  <a:pt x="12729" y="1838"/>
                  <a:pt x="13075" y="1328"/>
                  <a:pt x="13234" y="1087"/>
                </a:cubicBezTo>
                <a:cubicBezTo>
                  <a:pt x="13389" y="846"/>
                  <a:pt x="13921" y="0"/>
                  <a:pt x="13921" y="0"/>
                </a:cubicBezTo>
                <a:close/>
              </a:path>
            </a:pathLst>
          </a:custGeom>
          <a:ln>
            <a:noFill/>
          </a:ln>
        </p:spPr>
        <p:style>
          <a:lnRef idx="0">
            <a:scrgbClr r="0" g="0" b="0"/>
          </a:lnRef>
          <a:fillRef idx="1003">
            <a:schemeClr val="dk1"/>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784;p71">
            <a:extLst>
              <a:ext uri="{FF2B5EF4-FFF2-40B4-BE49-F238E27FC236}">
                <a16:creationId xmlns:a16="http://schemas.microsoft.com/office/drawing/2014/main" id="{EC8B28B6-D57C-4FBF-896C-C99814167FD2}"/>
              </a:ext>
            </a:extLst>
          </p:cNvPr>
          <p:cNvSpPr/>
          <p:nvPr/>
        </p:nvSpPr>
        <p:spPr>
          <a:xfrm>
            <a:off x="4649424" y="1709519"/>
            <a:ext cx="449849" cy="485378"/>
          </a:xfrm>
          <a:custGeom>
            <a:avLst/>
            <a:gdLst/>
            <a:ahLst/>
            <a:cxnLst/>
            <a:rect l="l" t="t" r="r" b="b"/>
            <a:pathLst>
              <a:path w="3425" h="4965" extrusionOk="0">
                <a:moveTo>
                  <a:pt x="2345" y="120"/>
                </a:moveTo>
                <a:cubicBezTo>
                  <a:pt x="2580" y="120"/>
                  <a:pt x="2826" y="265"/>
                  <a:pt x="2970" y="385"/>
                </a:cubicBezTo>
                <a:cubicBezTo>
                  <a:pt x="3134" y="521"/>
                  <a:pt x="3170" y="671"/>
                  <a:pt x="3138" y="849"/>
                </a:cubicBezTo>
                <a:cubicBezTo>
                  <a:pt x="3170" y="589"/>
                  <a:pt x="3043" y="476"/>
                  <a:pt x="2879" y="362"/>
                </a:cubicBezTo>
                <a:cubicBezTo>
                  <a:pt x="2697" y="235"/>
                  <a:pt x="2520" y="167"/>
                  <a:pt x="2356" y="167"/>
                </a:cubicBezTo>
                <a:cubicBezTo>
                  <a:pt x="2256" y="167"/>
                  <a:pt x="2170" y="189"/>
                  <a:pt x="2083" y="239"/>
                </a:cubicBezTo>
                <a:cubicBezTo>
                  <a:pt x="1965" y="308"/>
                  <a:pt x="1856" y="435"/>
                  <a:pt x="1751" y="585"/>
                </a:cubicBezTo>
                <a:cubicBezTo>
                  <a:pt x="1838" y="453"/>
                  <a:pt x="1933" y="330"/>
                  <a:pt x="2029" y="239"/>
                </a:cubicBezTo>
                <a:cubicBezTo>
                  <a:pt x="2123" y="154"/>
                  <a:pt x="2233" y="120"/>
                  <a:pt x="2345" y="120"/>
                </a:cubicBezTo>
                <a:close/>
                <a:moveTo>
                  <a:pt x="1333" y="2340"/>
                </a:moveTo>
                <a:cubicBezTo>
                  <a:pt x="1206" y="2572"/>
                  <a:pt x="1106" y="2790"/>
                  <a:pt x="1024" y="3009"/>
                </a:cubicBezTo>
                <a:lnTo>
                  <a:pt x="1015" y="3027"/>
                </a:lnTo>
                <a:cubicBezTo>
                  <a:pt x="915" y="3286"/>
                  <a:pt x="824" y="3532"/>
                  <a:pt x="1024" y="3777"/>
                </a:cubicBezTo>
                <a:cubicBezTo>
                  <a:pt x="1091" y="3860"/>
                  <a:pt x="1268" y="3957"/>
                  <a:pt x="1403" y="3957"/>
                </a:cubicBezTo>
                <a:cubicBezTo>
                  <a:pt x="1423" y="3957"/>
                  <a:pt x="1442" y="3955"/>
                  <a:pt x="1460" y="3950"/>
                </a:cubicBezTo>
                <a:cubicBezTo>
                  <a:pt x="1601" y="3909"/>
                  <a:pt x="1710" y="3814"/>
                  <a:pt x="1801" y="3695"/>
                </a:cubicBezTo>
                <a:lnTo>
                  <a:pt x="1801" y="3695"/>
                </a:lnTo>
                <a:cubicBezTo>
                  <a:pt x="1701" y="3859"/>
                  <a:pt x="1619" y="3968"/>
                  <a:pt x="1483" y="3987"/>
                </a:cubicBezTo>
                <a:cubicBezTo>
                  <a:pt x="1469" y="3988"/>
                  <a:pt x="1454" y="3989"/>
                  <a:pt x="1439" y="3989"/>
                </a:cubicBezTo>
                <a:cubicBezTo>
                  <a:pt x="1257" y="3989"/>
                  <a:pt x="1025" y="3868"/>
                  <a:pt x="933" y="3750"/>
                </a:cubicBezTo>
                <a:cubicBezTo>
                  <a:pt x="719" y="3477"/>
                  <a:pt x="1078" y="2786"/>
                  <a:pt x="1333" y="2340"/>
                </a:cubicBezTo>
                <a:close/>
                <a:moveTo>
                  <a:pt x="755" y="2331"/>
                </a:moveTo>
                <a:cubicBezTo>
                  <a:pt x="692" y="2459"/>
                  <a:pt x="633" y="2590"/>
                  <a:pt x="574" y="2722"/>
                </a:cubicBezTo>
                <a:lnTo>
                  <a:pt x="533" y="2809"/>
                </a:lnTo>
                <a:cubicBezTo>
                  <a:pt x="305" y="3318"/>
                  <a:pt x="23" y="3946"/>
                  <a:pt x="319" y="4346"/>
                </a:cubicBezTo>
                <a:cubicBezTo>
                  <a:pt x="455" y="4532"/>
                  <a:pt x="678" y="4641"/>
                  <a:pt x="855" y="4714"/>
                </a:cubicBezTo>
                <a:cubicBezTo>
                  <a:pt x="969" y="4762"/>
                  <a:pt x="1091" y="4800"/>
                  <a:pt x="1216" y="4800"/>
                </a:cubicBezTo>
                <a:cubicBezTo>
                  <a:pt x="1421" y="4800"/>
                  <a:pt x="1637" y="4699"/>
                  <a:pt x="1851" y="4378"/>
                </a:cubicBezTo>
                <a:cubicBezTo>
                  <a:pt x="2083" y="4032"/>
                  <a:pt x="2293" y="3650"/>
                  <a:pt x="2484" y="3236"/>
                </a:cubicBezTo>
                <a:lnTo>
                  <a:pt x="2484" y="3236"/>
                </a:lnTo>
                <a:cubicBezTo>
                  <a:pt x="2238" y="3786"/>
                  <a:pt x="1983" y="4228"/>
                  <a:pt x="1710" y="4578"/>
                </a:cubicBezTo>
                <a:cubicBezTo>
                  <a:pt x="1554" y="4776"/>
                  <a:pt x="1388" y="4843"/>
                  <a:pt x="1224" y="4843"/>
                </a:cubicBezTo>
                <a:cubicBezTo>
                  <a:pt x="1068" y="4843"/>
                  <a:pt x="913" y="4783"/>
                  <a:pt x="769" y="4719"/>
                </a:cubicBezTo>
                <a:cubicBezTo>
                  <a:pt x="469" y="4582"/>
                  <a:pt x="128" y="4359"/>
                  <a:pt x="187" y="3846"/>
                </a:cubicBezTo>
                <a:cubicBezTo>
                  <a:pt x="242" y="3363"/>
                  <a:pt x="505" y="2822"/>
                  <a:pt x="755" y="2331"/>
                </a:cubicBezTo>
                <a:close/>
                <a:moveTo>
                  <a:pt x="2348" y="0"/>
                </a:moveTo>
                <a:cubicBezTo>
                  <a:pt x="2209" y="0"/>
                  <a:pt x="2071" y="43"/>
                  <a:pt x="1951" y="153"/>
                </a:cubicBezTo>
                <a:cubicBezTo>
                  <a:pt x="1760" y="321"/>
                  <a:pt x="1597" y="599"/>
                  <a:pt x="1451" y="844"/>
                </a:cubicBezTo>
                <a:cubicBezTo>
                  <a:pt x="1415" y="903"/>
                  <a:pt x="1378" y="958"/>
                  <a:pt x="1347" y="1008"/>
                </a:cubicBezTo>
                <a:cubicBezTo>
                  <a:pt x="1151" y="1326"/>
                  <a:pt x="965" y="1658"/>
                  <a:pt x="792" y="1999"/>
                </a:cubicBezTo>
                <a:lnTo>
                  <a:pt x="715" y="2149"/>
                </a:lnTo>
                <a:cubicBezTo>
                  <a:pt x="442" y="2681"/>
                  <a:pt x="128" y="3286"/>
                  <a:pt x="69" y="3832"/>
                </a:cubicBezTo>
                <a:cubicBezTo>
                  <a:pt x="1" y="4428"/>
                  <a:pt x="410" y="4687"/>
                  <a:pt x="719" y="4828"/>
                </a:cubicBezTo>
                <a:cubicBezTo>
                  <a:pt x="837" y="4882"/>
                  <a:pt x="1019" y="4964"/>
                  <a:pt x="1219" y="4964"/>
                </a:cubicBezTo>
                <a:cubicBezTo>
                  <a:pt x="1410" y="4964"/>
                  <a:pt x="1619" y="4891"/>
                  <a:pt x="1801" y="4650"/>
                </a:cubicBezTo>
                <a:cubicBezTo>
                  <a:pt x="2170" y="4182"/>
                  <a:pt x="2502" y="3554"/>
                  <a:pt x="2820" y="2731"/>
                </a:cubicBezTo>
                <a:cubicBezTo>
                  <a:pt x="2838" y="2681"/>
                  <a:pt x="2834" y="2636"/>
                  <a:pt x="2806" y="2604"/>
                </a:cubicBezTo>
                <a:cubicBezTo>
                  <a:pt x="2787" y="2580"/>
                  <a:pt x="2753" y="2567"/>
                  <a:pt x="2717" y="2567"/>
                </a:cubicBezTo>
                <a:cubicBezTo>
                  <a:pt x="2712" y="2567"/>
                  <a:pt x="2707" y="2567"/>
                  <a:pt x="2702" y="2568"/>
                </a:cubicBezTo>
                <a:cubicBezTo>
                  <a:pt x="2652" y="2577"/>
                  <a:pt x="2611" y="2613"/>
                  <a:pt x="2588" y="2663"/>
                </a:cubicBezTo>
                <a:cubicBezTo>
                  <a:pt x="2352" y="3277"/>
                  <a:pt x="2070" y="3832"/>
                  <a:pt x="1751" y="4314"/>
                </a:cubicBezTo>
                <a:cubicBezTo>
                  <a:pt x="1570" y="4584"/>
                  <a:pt x="1399" y="4681"/>
                  <a:pt x="1217" y="4681"/>
                </a:cubicBezTo>
                <a:cubicBezTo>
                  <a:pt x="1116" y="4681"/>
                  <a:pt x="1012" y="4652"/>
                  <a:pt x="901" y="4605"/>
                </a:cubicBezTo>
                <a:cubicBezTo>
                  <a:pt x="737" y="4537"/>
                  <a:pt x="537" y="4441"/>
                  <a:pt x="414" y="4278"/>
                </a:cubicBezTo>
                <a:cubicBezTo>
                  <a:pt x="164" y="3932"/>
                  <a:pt x="428" y="3341"/>
                  <a:pt x="642" y="2863"/>
                </a:cubicBezTo>
                <a:lnTo>
                  <a:pt x="683" y="2772"/>
                </a:lnTo>
                <a:cubicBezTo>
                  <a:pt x="942" y="2190"/>
                  <a:pt x="1233" y="1640"/>
                  <a:pt x="1547" y="1135"/>
                </a:cubicBezTo>
                <a:cubicBezTo>
                  <a:pt x="1574" y="1094"/>
                  <a:pt x="1601" y="1049"/>
                  <a:pt x="1633" y="999"/>
                </a:cubicBezTo>
                <a:cubicBezTo>
                  <a:pt x="1770" y="767"/>
                  <a:pt x="1961" y="448"/>
                  <a:pt x="2142" y="344"/>
                </a:cubicBezTo>
                <a:cubicBezTo>
                  <a:pt x="2212" y="304"/>
                  <a:pt x="2284" y="287"/>
                  <a:pt x="2357" y="287"/>
                </a:cubicBezTo>
                <a:cubicBezTo>
                  <a:pt x="2522" y="287"/>
                  <a:pt x="2688" y="374"/>
                  <a:pt x="2811" y="462"/>
                </a:cubicBezTo>
                <a:cubicBezTo>
                  <a:pt x="2979" y="580"/>
                  <a:pt x="3079" y="671"/>
                  <a:pt x="2988" y="985"/>
                </a:cubicBezTo>
                <a:cubicBezTo>
                  <a:pt x="2966" y="1067"/>
                  <a:pt x="2920" y="1158"/>
                  <a:pt x="2879" y="1244"/>
                </a:cubicBezTo>
                <a:cubicBezTo>
                  <a:pt x="2856" y="1285"/>
                  <a:pt x="2838" y="1326"/>
                  <a:pt x="2825" y="1363"/>
                </a:cubicBezTo>
                <a:cubicBezTo>
                  <a:pt x="2711" y="1617"/>
                  <a:pt x="2584" y="1913"/>
                  <a:pt x="2447" y="2204"/>
                </a:cubicBezTo>
                <a:cubicBezTo>
                  <a:pt x="2293" y="2531"/>
                  <a:pt x="2152" y="2818"/>
                  <a:pt x="2015" y="3082"/>
                </a:cubicBezTo>
                <a:cubicBezTo>
                  <a:pt x="1992" y="3122"/>
                  <a:pt x="1970" y="3163"/>
                  <a:pt x="1947" y="3209"/>
                </a:cubicBezTo>
                <a:cubicBezTo>
                  <a:pt x="1815" y="3468"/>
                  <a:pt x="1665" y="3768"/>
                  <a:pt x="1428" y="3832"/>
                </a:cubicBezTo>
                <a:cubicBezTo>
                  <a:pt x="1420" y="3835"/>
                  <a:pt x="1409" y="3836"/>
                  <a:pt x="1398" y="3836"/>
                </a:cubicBezTo>
                <a:cubicBezTo>
                  <a:pt x="1312" y="3836"/>
                  <a:pt x="1167" y="3764"/>
                  <a:pt x="1119" y="3700"/>
                </a:cubicBezTo>
                <a:cubicBezTo>
                  <a:pt x="960" y="3509"/>
                  <a:pt x="1028" y="3327"/>
                  <a:pt x="1128" y="3068"/>
                </a:cubicBezTo>
                <a:lnTo>
                  <a:pt x="1133" y="3050"/>
                </a:lnTo>
                <a:cubicBezTo>
                  <a:pt x="1247" y="2759"/>
                  <a:pt x="1392" y="2463"/>
                  <a:pt x="1588" y="2145"/>
                </a:cubicBezTo>
                <a:cubicBezTo>
                  <a:pt x="1633" y="2067"/>
                  <a:pt x="1606" y="1995"/>
                  <a:pt x="1560" y="1963"/>
                </a:cubicBezTo>
                <a:cubicBezTo>
                  <a:pt x="1544" y="1954"/>
                  <a:pt x="1525" y="1949"/>
                  <a:pt x="1504" y="1949"/>
                </a:cubicBezTo>
                <a:cubicBezTo>
                  <a:pt x="1463" y="1949"/>
                  <a:pt x="1418" y="1970"/>
                  <a:pt x="1388" y="2022"/>
                </a:cubicBezTo>
                <a:lnTo>
                  <a:pt x="1383" y="2026"/>
                </a:lnTo>
                <a:cubicBezTo>
                  <a:pt x="1106" y="2481"/>
                  <a:pt x="528" y="3427"/>
                  <a:pt x="837" y="3823"/>
                </a:cubicBezTo>
                <a:cubicBezTo>
                  <a:pt x="950" y="3965"/>
                  <a:pt x="1214" y="4108"/>
                  <a:pt x="1437" y="4108"/>
                </a:cubicBezTo>
                <a:cubicBezTo>
                  <a:pt x="1456" y="4108"/>
                  <a:pt x="1474" y="4107"/>
                  <a:pt x="1492" y="4105"/>
                </a:cubicBezTo>
                <a:cubicBezTo>
                  <a:pt x="1710" y="4082"/>
                  <a:pt x="1820" y="3900"/>
                  <a:pt x="1915" y="3736"/>
                </a:cubicBezTo>
                <a:cubicBezTo>
                  <a:pt x="2329" y="3054"/>
                  <a:pt x="2661" y="2322"/>
                  <a:pt x="2988" y="1572"/>
                </a:cubicBezTo>
                <a:cubicBezTo>
                  <a:pt x="3007" y="1531"/>
                  <a:pt x="3025" y="1490"/>
                  <a:pt x="3043" y="1453"/>
                </a:cubicBezTo>
                <a:cubicBezTo>
                  <a:pt x="3248" y="999"/>
                  <a:pt x="3425" y="608"/>
                  <a:pt x="3047" y="289"/>
                </a:cubicBezTo>
                <a:cubicBezTo>
                  <a:pt x="2889" y="158"/>
                  <a:pt x="2616" y="0"/>
                  <a:pt x="2348" y="0"/>
                </a:cubicBezTo>
                <a:close/>
              </a:path>
            </a:pathLst>
          </a:custGeom>
          <a:solidFill>
            <a:schemeClr val="tx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098" name="Picture 2" descr="Carl Rogers and Gloria • Counselling Tutor">
            <a:extLst>
              <a:ext uri="{FF2B5EF4-FFF2-40B4-BE49-F238E27FC236}">
                <a16:creationId xmlns:a16="http://schemas.microsoft.com/office/drawing/2014/main" id="{040FB2C8-1739-4EE2-9CA7-EF3477172B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4793" y="261511"/>
            <a:ext cx="2093285" cy="201523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1" name="Audio 20">
            <a:hlinkClick r:id="" action="ppaction://media"/>
            <a:extLst>
              <a:ext uri="{FF2B5EF4-FFF2-40B4-BE49-F238E27FC236}">
                <a16:creationId xmlns:a16="http://schemas.microsoft.com/office/drawing/2014/main" id="{E21C5C2F-5ED8-4883-A703-2D2C6EE5EF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1265304035"/>
      </p:ext>
    </p:extLst>
  </p:cSld>
  <p:clrMapOvr>
    <a:masterClrMapping/>
  </p:clrMapOvr>
  <mc:AlternateContent xmlns:mc="http://schemas.openxmlformats.org/markup-compatibility/2006" xmlns:p14="http://schemas.microsoft.com/office/powerpoint/2010/main">
    <mc:Choice Requires="p14">
      <p:transition spd="med" p14:dur="700" advTm="109487">
        <p:fade/>
      </p:transition>
    </mc:Choice>
    <mc:Fallback xmlns="">
      <p:transition spd="med" advTm="10948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543AC29-4899-4205-AA56-FA195CA663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0229" y="239400"/>
            <a:ext cx="4229100" cy="387853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A3FC2BB-434D-4F7F-AE31-A8B8584D872C}"/>
              </a:ext>
            </a:extLst>
          </p:cNvPr>
          <p:cNvSpPr txBox="1"/>
          <p:nvPr/>
        </p:nvSpPr>
        <p:spPr>
          <a:xfrm>
            <a:off x="4023512" y="4276923"/>
            <a:ext cx="4631634" cy="307777"/>
          </a:xfrm>
          <a:prstGeom prst="rect">
            <a:avLst/>
          </a:prstGeom>
          <a:noFill/>
        </p:spPr>
        <p:txBody>
          <a:bodyPr wrap="square">
            <a:spAutoFit/>
          </a:bodyPr>
          <a:lstStyle/>
          <a:p>
            <a:r>
              <a:rPr lang="en-GB" b="0" i="0">
                <a:solidFill>
                  <a:schemeClr val="tx1"/>
                </a:solidFill>
                <a:effectLst/>
                <a:latin typeface="Goudy Old Style" panose="02020502050305020303" pitchFamily="18" charset="0"/>
              </a:rPr>
              <a:t>(Ashraf, 2016).</a:t>
            </a:r>
            <a:endParaRPr lang="en-GB">
              <a:solidFill>
                <a:schemeClr val="tx1"/>
              </a:solidFill>
            </a:endParaRPr>
          </a:p>
        </p:txBody>
      </p:sp>
      <p:pic>
        <p:nvPicPr>
          <p:cNvPr id="8" name="Audio 7">
            <a:hlinkClick r:id="" action="ppaction://media"/>
            <a:extLst>
              <a:ext uri="{FF2B5EF4-FFF2-40B4-BE49-F238E27FC236}">
                <a16:creationId xmlns:a16="http://schemas.microsoft.com/office/drawing/2014/main" id="{FEBBE40C-2770-4698-BBA8-CBD0C2BD44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1777223103"/>
      </p:ext>
    </p:extLst>
  </p:cSld>
  <p:clrMapOvr>
    <a:masterClrMapping/>
  </p:clrMapOvr>
  <mc:AlternateContent xmlns:mc="http://schemas.openxmlformats.org/markup-compatibility/2006" xmlns:p14="http://schemas.microsoft.com/office/powerpoint/2010/main">
    <mc:Choice Requires="p14">
      <p:transition spd="med" p14:dur="700" advTm="25505">
        <p:fade/>
      </p:transition>
    </mc:Choice>
    <mc:Fallback xmlns="">
      <p:transition spd="med" advTm="255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6B8F9-3BAD-451A-8928-66B6F08B7662}"/>
              </a:ext>
            </a:extLst>
          </p:cNvPr>
          <p:cNvSpPr>
            <a:spLocks noGrp="1"/>
          </p:cNvSpPr>
          <p:nvPr>
            <p:ph type="ctrTitle"/>
          </p:nvPr>
        </p:nvSpPr>
        <p:spPr>
          <a:xfrm>
            <a:off x="0" y="142485"/>
            <a:ext cx="7904100" cy="851700"/>
          </a:xfrm>
        </p:spPr>
        <p:txBody>
          <a:bodyPr/>
          <a:lstStyle/>
          <a:p>
            <a:r>
              <a:rPr lang="en-US" b="1">
                <a:solidFill>
                  <a:schemeClr val="tx1"/>
                </a:solidFill>
                <a:latin typeface="Bahnschrift" panose="020B0502040204020203" pitchFamily="34" charset="0"/>
              </a:rPr>
              <a:t>Similarities                Differences </a:t>
            </a:r>
            <a:endParaRPr lang="en-GB" b="1">
              <a:solidFill>
                <a:schemeClr val="tx1"/>
              </a:solidFill>
              <a:latin typeface="Bahnschrift" panose="020B0502040204020203" pitchFamily="34" charset="0"/>
            </a:endParaRPr>
          </a:p>
        </p:txBody>
      </p:sp>
      <p:pic>
        <p:nvPicPr>
          <p:cNvPr id="1028" name="Picture 4">
            <a:extLst>
              <a:ext uri="{FF2B5EF4-FFF2-40B4-BE49-F238E27FC236}">
                <a16:creationId xmlns:a16="http://schemas.microsoft.com/office/drawing/2014/main" id="{B9D14CA4-0761-4000-BC1D-4E3EBB4B2653}"/>
              </a:ext>
            </a:extLst>
          </p:cNvPr>
          <p:cNvPicPr>
            <a:picLocks noChangeAspect="1" noChangeArrowheads="1"/>
          </p:cNvPicPr>
          <p:nvPr/>
        </p:nvPicPr>
        <p:blipFill>
          <a:blip r:embed="rId4">
            <a:biLevel thresh="75000"/>
            <a:extLst>
              <a:ext uri="{28A0092B-C50C-407E-A947-70E740481C1C}">
                <a14:useLocalDpi xmlns:a14="http://schemas.microsoft.com/office/drawing/2010/main" val="0"/>
              </a:ext>
            </a:extLst>
          </a:blip>
          <a:srcRect/>
          <a:stretch>
            <a:fillRect/>
          </a:stretch>
        </p:blipFill>
        <p:spPr bwMode="auto">
          <a:xfrm>
            <a:off x="4187104" y="926073"/>
            <a:ext cx="3698477" cy="407494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a:extLst>
              <a:ext uri="{FF2B5EF4-FFF2-40B4-BE49-F238E27FC236}">
                <a16:creationId xmlns:a16="http://schemas.microsoft.com/office/drawing/2014/main" id="{F8E4C4EE-0928-45E0-9ECE-D529EF480A2E}"/>
              </a:ext>
            </a:extLst>
          </p:cNvPr>
          <p:cNvPicPr>
            <a:picLocks noChangeAspect="1" noChangeArrowheads="1"/>
          </p:cNvPicPr>
          <p:nvPr/>
        </p:nvPicPr>
        <p:blipFill>
          <a:blip r:embed="rId4">
            <a:biLevel thresh="75000"/>
            <a:extLst>
              <a:ext uri="{28A0092B-C50C-407E-A947-70E740481C1C}">
                <a14:useLocalDpi xmlns:a14="http://schemas.microsoft.com/office/drawing/2010/main" val="0"/>
              </a:ext>
            </a:extLst>
          </a:blip>
          <a:srcRect/>
          <a:stretch>
            <a:fillRect/>
          </a:stretch>
        </p:blipFill>
        <p:spPr bwMode="auto">
          <a:xfrm>
            <a:off x="90683" y="926072"/>
            <a:ext cx="3698477" cy="414538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42D9065-F6B4-4FC8-8C8E-A5ED364B6B9E}"/>
              </a:ext>
            </a:extLst>
          </p:cNvPr>
          <p:cNvSpPr txBox="1"/>
          <p:nvPr/>
        </p:nvSpPr>
        <p:spPr>
          <a:xfrm>
            <a:off x="4491853" y="1943847"/>
            <a:ext cx="2812357" cy="2631490"/>
          </a:xfrm>
          <a:prstGeom prst="rect">
            <a:avLst/>
          </a:prstGeom>
          <a:noFill/>
        </p:spPr>
        <p:txBody>
          <a:bodyPr wrap="square" lIns="91440" tIns="45720" rIns="91440" bIns="45720" rtlCol="0" anchor="t">
            <a:spAutoFit/>
          </a:bodyPr>
          <a:lstStyle/>
          <a:p>
            <a:pPr marL="285750" indent="-285750">
              <a:buFont typeface="Courier New" panose="02070309020205020404" pitchFamily="49" charset="0"/>
              <a:buChar char="o"/>
            </a:pPr>
            <a:r>
              <a:rPr lang="en-US" sz="1500">
                <a:latin typeface="Times New Roman"/>
              </a:rPr>
              <a:t>Rogers believed all people were capable of and should progress towards self-actualization as an innate process of development.</a:t>
            </a:r>
          </a:p>
          <a:p>
            <a:pPr marL="285750" indent="-285750">
              <a:buFont typeface="Courier New" panose="02070309020205020404" pitchFamily="49" charset="0"/>
              <a:buChar char="o"/>
            </a:pPr>
            <a:endParaRPr lang="en-US" sz="1500">
              <a:latin typeface="Times New Roman"/>
            </a:endParaRPr>
          </a:p>
          <a:p>
            <a:pPr marL="285750" indent="-285750">
              <a:buFont typeface="Courier New" panose="02070309020205020404" pitchFamily="49" charset="0"/>
              <a:buChar char="o"/>
            </a:pPr>
            <a:r>
              <a:rPr lang="en-US" sz="1500">
                <a:latin typeface="Times New Roman"/>
              </a:rPr>
              <a:t>On the other hand, Maslow suggested that only a few people were able to attempt to achieve their full potential (</a:t>
            </a:r>
            <a:r>
              <a:rPr lang="en-US" sz="1500" err="1">
                <a:latin typeface="Times New Roman"/>
              </a:rPr>
              <a:t>UKEssays</a:t>
            </a:r>
            <a:r>
              <a:rPr lang="en-US" sz="1500">
                <a:latin typeface="Times New Roman"/>
              </a:rPr>
              <a:t>, 2018). </a:t>
            </a:r>
          </a:p>
        </p:txBody>
      </p:sp>
      <p:sp>
        <p:nvSpPr>
          <p:cNvPr id="8" name="TextBox 7">
            <a:extLst>
              <a:ext uri="{FF2B5EF4-FFF2-40B4-BE49-F238E27FC236}">
                <a16:creationId xmlns:a16="http://schemas.microsoft.com/office/drawing/2014/main" id="{5953B779-F98F-4301-9239-DEF98776B88B}"/>
              </a:ext>
            </a:extLst>
          </p:cNvPr>
          <p:cNvSpPr txBox="1"/>
          <p:nvPr/>
        </p:nvSpPr>
        <p:spPr>
          <a:xfrm>
            <a:off x="660291" y="1970659"/>
            <a:ext cx="2358998" cy="2400657"/>
          </a:xfrm>
          <a:prstGeom prst="rect">
            <a:avLst/>
          </a:prstGeom>
          <a:noFill/>
        </p:spPr>
        <p:txBody>
          <a:bodyPr wrap="square" lIns="91440" tIns="45720" rIns="91440" bIns="45720" rtlCol="0" anchor="t">
            <a:spAutoFit/>
          </a:bodyPr>
          <a:lstStyle/>
          <a:p>
            <a:pPr marL="285750" indent="-285750">
              <a:buFont typeface="Courier New" panose="02070309020205020404" pitchFamily="49" charset="0"/>
              <a:buChar char="o"/>
            </a:pPr>
            <a:r>
              <a:rPr lang="en-US" sz="1500">
                <a:latin typeface="Times New Roman"/>
              </a:rPr>
              <a:t>Both, Maslow and Rogers, believed that each  individual is free to choose their own destiny. </a:t>
            </a:r>
          </a:p>
          <a:p>
            <a:endParaRPr lang="en-US" sz="1500">
              <a:solidFill>
                <a:schemeClr val="tx1"/>
              </a:solidFill>
              <a:latin typeface="Times New Roman"/>
            </a:endParaRPr>
          </a:p>
          <a:p>
            <a:pPr marL="285750" indent="-285750">
              <a:buFont typeface="Courier New" panose="02070309020205020404" pitchFamily="49" charset="0"/>
              <a:buChar char="o"/>
            </a:pPr>
            <a:r>
              <a:rPr lang="en-US" sz="1500" b="0" i="0" u="none" strike="noStrike">
                <a:solidFill>
                  <a:schemeClr val="tx1"/>
                </a:solidFill>
                <a:effectLst/>
                <a:latin typeface="Times New Roman"/>
              </a:rPr>
              <a:t>They both believed human beings are innately good (Cram, 2020). </a:t>
            </a:r>
            <a:endParaRPr lang="en-GB" sz="1500">
              <a:solidFill>
                <a:schemeClr val="tx1"/>
              </a:solidFill>
              <a:latin typeface="Times New Roman"/>
            </a:endParaRPr>
          </a:p>
        </p:txBody>
      </p:sp>
      <p:pic>
        <p:nvPicPr>
          <p:cNvPr id="11" name="Audio 10">
            <a:hlinkClick r:id="" action="ppaction://media"/>
            <a:extLst>
              <a:ext uri="{FF2B5EF4-FFF2-40B4-BE49-F238E27FC236}">
                <a16:creationId xmlns:a16="http://schemas.microsoft.com/office/drawing/2014/main" id="{E1200DB3-DA9C-445D-81C4-0228A82277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4584700"/>
            <a:ext cx="406400" cy="406400"/>
          </a:xfrm>
          <a:prstGeom prst="rect">
            <a:avLst/>
          </a:prstGeom>
        </p:spPr>
      </p:pic>
      <p:pic>
        <p:nvPicPr>
          <p:cNvPr id="12" name="Graphic 11">
            <a:extLst>
              <a:ext uri="{FF2B5EF4-FFF2-40B4-BE49-F238E27FC236}">
                <a16:creationId xmlns:a16="http://schemas.microsoft.com/office/drawing/2014/main" id="{4B691502-E563-47F8-AEA5-4D21148F17E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639853" y="165512"/>
            <a:ext cx="1463219" cy="1160328"/>
          </a:xfrm>
          <a:prstGeom prst="rect">
            <a:avLst/>
          </a:prstGeom>
        </p:spPr>
      </p:pic>
    </p:spTree>
    <p:extLst>
      <p:ext uri="{BB962C8B-B14F-4D97-AF65-F5344CB8AC3E}">
        <p14:creationId xmlns:p14="http://schemas.microsoft.com/office/powerpoint/2010/main" val="82913401"/>
      </p:ext>
    </p:extLst>
  </p:cSld>
  <p:clrMapOvr>
    <a:masterClrMapping/>
  </p:clrMapOvr>
  <mc:AlternateContent xmlns:mc="http://schemas.openxmlformats.org/markup-compatibility/2006" xmlns:p14="http://schemas.microsoft.com/office/powerpoint/2010/main">
    <mc:Choice Requires="p14">
      <p:transition spd="med" p14:dur="700" advTm="35838">
        <p:fade/>
      </p:transition>
    </mc:Choice>
    <mc:Fallback xmlns="">
      <p:transition spd="med" advTm="358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2C2BFF4-49E7-4935-9748-805006C78299}"/>
              </a:ext>
            </a:extLst>
          </p:cNvPr>
          <p:cNvSpPr txBox="1"/>
          <p:nvPr/>
        </p:nvSpPr>
        <p:spPr>
          <a:xfrm>
            <a:off x="1071865" y="699622"/>
            <a:ext cx="3895804" cy="492443"/>
          </a:xfrm>
          <a:prstGeom prst="rect">
            <a:avLst/>
          </a:prstGeom>
          <a:noFill/>
        </p:spPr>
        <p:txBody>
          <a:bodyPr wrap="square" rtlCol="0">
            <a:spAutoFit/>
          </a:bodyPr>
          <a:lstStyle/>
          <a:p>
            <a:r>
              <a:rPr lang="en-US" sz="2500">
                <a:latin typeface="Algerian" panose="04020705040A02060702" pitchFamily="82" charset="0"/>
              </a:rPr>
              <a:t>Nature or Nurture?</a:t>
            </a:r>
            <a:endParaRPr lang="en-GB" sz="2500">
              <a:latin typeface="Algerian" panose="04020705040A02060702" pitchFamily="82" charset="0"/>
            </a:endParaRPr>
          </a:p>
        </p:txBody>
      </p:sp>
      <p:pic>
        <p:nvPicPr>
          <p:cNvPr id="2052" name="Picture 4" descr="Nature vs. Nurture Explained | CurrentKids">
            <a:extLst>
              <a:ext uri="{FF2B5EF4-FFF2-40B4-BE49-F238E27FC236}">
                <a16:creationId xmlns:a16="http://schemas.microsoft.com/office/drawing/2014/main" id="{A6547268-9EAE-49BE-B2AC-723315D522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56596" y="1736283"/>
            <a:ext cx="214312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609C4F1E-D64B-440E-914F-83FC6EC5EB10}"/>
              </a:ext>
            </a:extLst>
          </p:cNvPr>
          <p:cNvPicPr>
            <a:picLocks noChangeAspect="1" noChangeArrowheads="1"/>
          </p:cNvPicPr>
          <p:nvPr/>
        </p:nvPicPr>
        <p:blipFill>
          <a:blip r:embed="rId5">
            <a:duotone>
              <a:prstClr val="black"/>
              <a:srgbClr val="002060">
                <a:tint val="45000"/>
                <a:satMod val="400000"/>
              </a:srgbClr>
            </a:duotone>
            <a:extLst>
              <a:ext uri="{28A0092B-C50C-407E-A947-70E740481C1C}">
                <a14:useLocalDpi xmlns:a14="http://schemas.microsoft.com/office/drawing/2010/main" val="0"/>
              </a:ext>
            </a:extLst>
          </a:blip>
          <a:srcRect/>
          <a:stretch>
            <a:fillRect/>
          </a:stretch>
        </p:blipFill>
        <p:spPr bwMode="auto">
          <a:xfrm>
            <a:off x="1044279" y="1934023"/>
            <a:ext cx="3036576" cy="2014337"/>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EE535FB2-713B-45B9-8951-E625CAF8C18A}"/>
              </a:ext>
            </a:extLst>
          </p:cNvPr>
          <p:cNvSpPr txBox="1"/>
          <p:nvPr/>
        </p:nvSpPr>
        <p:spPr>
          <a:xfrm>
            <a:off x="1495236" y="2331000"/>
            <a:ext cx="2305210" cy="1292662"/>
          </a:xfrm>
          <a:prstGeom prst="rect">
            <a:avLst/>
          </a:prstGeom>
          <a:noFill/>
        </p:spPr>
        <p:txBody>
          <a:bodyPr wrap="square" lIns="91440" tIns="45720" rIns="91440" bIns="45720" rtlCol="0" anchor="t">
            <a:spAutoFit/>
          </a:bodyPr>
          <a:lstStyle/>
          <a:p>
            <a:r>
              <a:rPr lang="en-US" sz="1600">
                <a:latin typeface="Times New Roman"/>
              </a:rPr>
              <a:t>The humanistic approach is considered to be Nurture (Sammons, 2020). </a:t>
            </a:r>
            <a:endParaRPr lang="en-GB" sz="1600">
              <a:latin typeface="Times New Roman"/>
            </a:endParaRPr>
          </a:p>
          <a:p>
            <a:endParaRPr lang="en-GB"/>
          </a:p>
        </p:txBody>
      </p:sp>
      <p:sp>
        <p:nvSpPr>
          <p:cNvPr id="20" name="TextBox 19">
            <a:extLst>
              <a:ext uri="{FF2B5EF4-FFF2-40B4-BE49-F238E27FC236}">
                <a16:creationId xmlns:a16="http://schemas.microsoft.com/office/drawing/2014/main" id="{2C0E5508-0360-4BE5-B66C-2624BEB0AD24}"/>
              </a:ext>
            </a:extLst>
          </p:cNvPr>
          <p:cNvSpPr txBox="1"/>
          <p:nvPr/>
        </p:nvSpPr>
        <p:spPr>
          <a:xfrm>
            <a:off x="6416169" y="3994465"/>
            <a:ext cx="1959428" cy="307777"/>
          </a:xfrm>
          <a:prstGeom prst="rect">
            <a:avLst/>
          </a:prstGeom>
          <a:noFill/>
        </p:spPr>
        <p:txBody>
          <a:bodyPr wrap="square" rtlCol="0">
            <a:spAutoFit/>
          </a:bodyPr>
          <a:lstStyle/>
          <a:p>
            <a:r>
              <a:rPr lang="en-US"/>
              <a:t>(</a:t>
            </a:r>
            <a:r>
              <a:rPr lang="en-US" err="1"/>
              <a:t>Jetha</a:t>
            </a:r>
            <a:r>
              <a:rPr lang="en-US"/>
              <a:t>, 2018).</a:t>
            </a:r>
            <a:endParaRPr lang="en-GB"/>
          </a:p>
        </p:txBody>
      </p:sp>
      <p:pic>
        <p:nvPicPr>
          <p:cNvPr id="2" name="Audio 1">
            <a:hlinkClick r:id="" action="ppaction://media"/>
            <a:extLst>
              <a:ext uri="{FF2B5EF4-FFF2-40B4-BE49-F238E27FC236}">
                <a16:creationId xmlns:a16="http://schemas.microsoft.com/office/drawing/2014/main" id="{4982A038-BBCC-4EA7-8556-0B03BDE38C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1143418778"/>
      </p:ext>
    </p:extLst>
  </p:cSld>
  <p:clrMapOvr>
    <a:masterClrMapping/>
  </p:clrMapOvr>
  <mc:AlternateContent xmlns:mc="http://schemas.openxmlformats.org/markup-compatibility/2006" xmlns:p14="http://schemas.microsoft.com/office/powerpoint/2010/main">
    <mc:Choice Requires="p14">
      <p:transition spd="med" p14:dur="700" advTm="15335">
        <p:fade/>
      </p:transition>
    </mc:Choice>
    <mc:Fallback xmlns="">
      <p:transition spd="med" advTm="153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798;p43">
            <a:extLst>
              <a:ext uri="{FF2B5EF4-FFF2-40B4-BE49-F238E27FC236}">
                <a16:creationId xmlns:a16="http://schemas.microsoft.com/office/drawing/2014/main" id="{9DB890C4-EE0C-44AB-97BB-4E0C5AEA9474}"/>
              </a:ext>
            </a:extLst>
          </p:cNvPr>
          <p:cNvSpPr/>
          <p:nvPr/>
        </p:nvSpPr>
        <p:spPr>
          <a:xfrm>
            <a:off x="1575227" y="398837"/>
            <a:ext cx="2996773" cy="1061128"/>
          </a:xfrm>
          <a:prstGeom prst="rect">
            <a:avLst/>
          </a:prstGeom>
          <a:solidFill>
            <a:srgbClr val="00FFFF">
              <a:alpha val="45380"/>
            </a:srgbClr>
          </a:solidFill>
          <a:ln w="19050" cap="flat" cmpd="sng">
            <a:solidFill>
              <a:srgbClr val="00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TextBox 5">
            <a:extLst>
              <a:ext uri="{FF2B5EF4-FFF2-40B4-BE49-F238E27FC236}">
                <a16:creationId xmlns:a16="http://schemas.microsoft.com/office/drawing/2014/main" id="{EF365B17-DC95-4026-AFA1-437E596E2AAD}"/>
              </a:ext>
            </a:extLst>
          </p:cNvPr>
          <p:cNvSpPr txBox="1"/>
          <p:nvPr/>
        </p:nvSpPr>
        <p:spPr>
          <a:xfrm>
            <a:off x="1974796" y="690844"/>
            <a:ext cx="2597204" cy="523220"/>
          </a:xfrm>
          <a:prstGeom prst="rect">
            <a:avLst/>
          </a:prstGeom>
          <a:noFill/>
        </p:spPr>
        <p:txBody>
          <a:bodyPr wrap="square" rtlCol="0">
            <a:spAutoFit/>
          </a:bodyPr>
          <a:lstStyle/>
          <a:p>
            <a:r>
              <a:rPr lang="en-US" sz="2800">
                <a:latin typeface="Algerian" panose="04020705040A02060702" pitchFamily="82" charset="0"/>
              </a:rPr>
              <a:t>Therapies</a:t>
            </a:r>
            <a:endParaRPr lang="en-GB" sz="2800">
              <a:latin typeface="Algerian" panose="04020705040A02060702" pitchFamily="82" charset="0"/>
            </a:endParaRPr>
          </a:p>
        </p:txBody>
      </p:sp>
      <p:sp>
        <p:nvSpPr>
          <p:cNvPr id="8" name="TextBox 7">
            <a:extLst>
              <a:ext uri="{FF2B5EF4-FFF2-40B4-BE49-F238E27FC236}">
                <a16:creationId xmlns:a16="http://schemas.microsoft.com/office/drawing/2014/main" id="{1F111577-01D2-46D6-A15F-2F05FCBE9B2F}"/>
              </a:ext>
            </a:extLst>
          </p:cNvPr>
          <p:cNvSpPr txBox="1"/>
          <p:nvPr/>
        </p:nvSpPr>
        <p:spPr>
          <a:xfrm>
            <a:off x="839042" y="1973512"/>
            <a:ext cx="4583526" cy="1077218"/>
          </a:xfrm>
          <a:prstGeom prst="rect">
            <a:avLst/>
          </a:prstGeom>
          <a:noFill/>
        </p:spPr>
        <p:txBody>
          <a:bodyPr wrap="square" lIns="91440" tIns="45720" rIns="91440" bIns="45720" anchor="t">
            <a:spAutoFit/>
          </a:bodyPr>
          <a:lstStyle/>
          <a:p>
            <a:pPr marL="285750" indent="-285750" algn="l" rtl="0" fontAlgn="base">
              <a:buFont typeface="Wingdings" panose="05000000000000000000" pitchFamily="2" charset="2"/>
              <a:buChar char="q"/>
            </a:pPr>
            <a:r>
              <a:rPr lang="en-US" sz="1600" b="1" i="0" u="none" strike="noStrike">
                <a:solidFill>
                  <a:schemeClr val="tx1"/>
                </a:solidFill>
                <a:effectLst/>
                <a:latin typeface="Times New Roman"/>
              </a:rPr>
              <a:t>Client-centered therapy</a:t>
            </a:r>
            <a:r>
              <a:rPr lang="en-US" sz="1600" b="0" i="0">
                <a:solidFill>
                  <a:schemeClr val="tx1"/>
                </a:solidFill>
                <a:effectLst/>
                <a:latin typeface="Times New Roman"/>
              </a:rPr>
              <a:t>​</a:t>
            </a:r>
          </a:p>
          <a:p>
            <a:pPr marL="285750" indent="-285750" algn="l" rtl="0" fontAlgn="base">
              <a:buFont typeface="Wingdings" panose="05000000000000000000" pitchFamily="2" charset="2"/>
              <a:buChar char="q"/>
            </a:pPr>
            <a:r>
              <a:rPr lang="en-US" sz="1600" b="1" i="0" u="none" strike="noStrike">
                <a:solidFill>
                  <a:schemeClr val="tx1"/>
                </a:solidFill>
                <a:effectLst/>
                <a:latin typeface="Times New Roman"/>
              </a:rPr>
              <a:t>Existential therapy</a:t>
            </a:r>
            <a:r>
              <a:rPr lang="en-US" sz="1600" b="0" i="0">
                <a:solidFill>
                  <a:schemeClr val="tx1"/>
                </a:solidFill>
                <a:effectLst/>
                <a:latin typeface="Times New Roman"/>
              </a:rPr>
              <a:t>​</a:t>
            </a:r>
          </a:p>
          <a:p>
            <a:pPr marL="285750" indent="-285750" algn="l" rtl="0" fontAlgn="base">
              <a:buFont typeface="Wingdings" panose="05000000000000000000" pitchFamily="2" charset="2"/>
              <a:buChar char="q"/>
            </a:pPr>
            <a:r>
              <a:rPr lang="en-US" sz="1600" b="1" i="0" u="none" strike="noStrike">
                <a:solidFill>
                  <a:schemeClr val="tx1"/>
                </a:solidFill>
                <a:effectLst/>
                <a:latin typeface="Times New Roman"/>
              </a:rPr>
              <a:t>Gestalt therapy</a:t>
            </a:r>
            <a:r>
              <a:rPr lang="en-US" sz="1600" b="0" i="0">
                <a:solidFill>
                  <a:schemeClr val="tx1"/>
                </a:solidFill>
                <a:effectLst/>
                <a:latin typeface="Times New Roman"/>
              </a:rPr>
              <a:t>​</a:t>
            </a:r>
          </a:p>
          <a:p>
            <a:pPr algn="l" rtl="0" fontAlgn="base"/>
            <a:r>
              <a:rPr lang="en-US" sz="1600" b="1" i="0" u="none" strike="noStrike">
                <a:solidFill>
                  <a:schemeClr val="tx1"/>
                </a:solidFill>
                <a:effectLst/>
                <a:latin typeface="Times New Roman"/>
              </a:rPr>
              <a:t>(Raypole, 2019).</a:t>
            </a:r>
            <a:endParaRPr lang="en-US" sz="1600" b="0" i="0">
              <a:solidFill>
                <a:schemeClr val="tx1"/>
              </a:solidFill>
              <a:effectLst/>
              <a:latin typeface="Times New Roman"/>
            </a:endParaRPr>
          </a:p>
        </p:txBody>
      </p:sp>
      <p:pic>
        <p:nvPicPr>
          <p:cNvPr id="4100" name="Picture 4">
            <a:extLst>
              <a:ext uri="{FF2B5EF4-FFF2-40B4-BE49-F238E27FC236}">
                <a16:creationId xmlns:a16="http://schemas.microsoft.com/office/drawing/2014/main" id="{9DA02F8D-1E4B-4D05-823B-B98C127571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40940" y="1126680"/>
            <a:ext cx="3200400" cy="19240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Premium Vector | Therapy session illustration">
            <a:extLst>
              <a:ext uri="{FF2B5EF4-FFF2-40B4-BE49-F238E27FC236}">
                <a16:creationId xmlns:a16="http://schemas.microsoft.com/office/drawing/2014/main" id="{6817B384-E146-4066-8949-0AE1C25E56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2415" y="2838845"/>
            <a:ext cx="3025588" cy="19240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50" name="Picture 2" descr="Patient counseling with psychologist  illustration Premium Vector">
            <a:extLst>
              <a:ext uri="{FF2B5EF4-FFF2-40B4-BE49-F238E27FC236}">
                <a16:creationId xmlns:a16="http://schemas.microsoft.com/office/drawing/2014/main" id="{92941474-03FF-4B0D-9CC3-58A5FE222F2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30824" y="2934066"/>
            <a:ext cx="1970075" cy="167635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 name="Google Shape;2809;p71">
            <a:extLst>
              <a:ext uri="{FF2B5EF4-FFF2-40B4-BE49-F238E27FC236}">
                <a16:creationId xmlns:a16="http://schemas.microsoft.com/office/drawing/2014/main" id="{CF641FA7-BD72-4975-A553-1E130314F073}"/>
              </a:ext>
            </a:extLst>
          </p:cNvPr>
          <p:cNvSpPr/>
          <p:nvPr/>
        </p:nvSpPr>
        <p:spPr>
          <a:xfrm rot="19705981">
            <a:off x="5517947" y="2712447"/>
            <a:ext cx="1037633" cy="364164"/>
          </a:xfrm>
          <a:custGeom>
            <a:avLst/>
            <a:gdLst/>
            <a:ahLst/>
            <a:cxnLst/>
            <a:rect l="l" t="t" r="r" b="b"/>
            <a:pathLst>
              <a:path w="13739" h="3636" extrusionOk="0">
                <a:moveTo>
                  <a:pt x="10850" y="0"/>
                </a:moveTo>
                <a:cubicBezTo>
                  <a:pt x="9903" y="0"/>
                  <a:pt x="7035" y="46"/>
                  <a:pt x="7035" y="46"/>
                </a:cubicBezTo>
                <a:cubicBezTo>
                  <a:pt x="7035" y="46"/>
                  <a:pt x="5027" y="58"/>
                  <a:pt x="3597" y="58"/>
                </a:cubicBezTo>
                <a:cubicBezTo>
                  <a:pt x="3240" y="58"/>
                  <a:pt x="2919" y="57"/>
                  <a:pt x="2674" y="55"/>
                </a:cubicBezTo>
                <a:cubicBezTo>
                  <a:pt x="2062" y="51"/>
                  <a:pt x="1510" y="48"/>
                  <a:pt x="1107" y="48"/>
                </a:cubicBezTo>
                <a:cubicBezTo>
                  <a:pt x="704" y="48"/>
                  <a:pt x="450" y="51"/>
                  <a:pt x="437" y="55"/>
                </a:cubicBezTo>
                <a:lnTo>
                  <a:pt x="969" y="578"/>
                </a:lnTo>
                <a:lnTo>
                  <a:pt x="796" y="674"/>
                </a:lnTo>
                <a:lnTo>
                  <a:pt x="309" y="937"/>
                </a:lnTo>
                <a:cubicBezTo>
                  <a:pt x="309" y="937"/>
                  <a:pt x="482" y="1083"/>
                  <a:pt x="605" y="1147"/>
                </a:cubicBezTo>
                <a:cubicBezTo>
                  <a:pt x="732" y="1206"/>
                  <a:pt x="664" y="1360"/>
                  <a:pt x="637" y="1442"/>
                </a:cubicBezTo>
                <a:cubicBezTo>
                  <a:pt x="605" y="1524"/>
                  <a:pt x="309" y="1820"/>
                  <a:pt x="309" y="1820"/>
                </a:cubicBezTo>
                <a:cubicBezTo>
                  <a:pt x="309" y="1820"/>
                  <a:pt x="291" y="1938"/>
                  <a:pt x="318" y="1988"/>
                </a:cubicBezTo>
                <a:cubicBezTo>
                  <a:pt x="346" y="2043"/>
                  <a:pt x="605" y="2215"/>
                  <a:pt x="605" y="2215"/>
                </a:cubicBezTo>
                <a:lnTo>
                  <a:pt x="0" y="2529"/>
                </a:lnTo>
                <a:lnTo>
                  <a:pt x="223" y="2720"/>
                </a:lnTo>
                <a:lnTo>
                  <a:pt x="509" y="2847"/>
                </a:lnTo>
                <a:lnTo>
                  <a:pt x="0" y="3261"/>
                </a:lnTo>
                <a:cubicBezTo>
                  <a:pt x="0" y="3261"/>
                  <a:pt x="232" y="3420"/>
                  <a:pt x="359" y="3461"/>
                </a:cubicBezTo>
                <a:cubicBezTo>
                  <a:pt x="482" y="3502"/>
                  <a:pt x="1624" y="3543"/>
                  <a:pt x="1901" y="3543"/>
                </a:cubicBezTo>
                <a:cubicBezTo>
                  <a:pt x="2161" y="3543"/>
                  <a:pt x="3187" y="3635"/>
                  <a:pt x="3519" y="3635"/>
                </a:cubicBezTo>
                <a:cubicBezTo>
                  <a:pt x="3540" y="3635"/>
                  <a:pt x="3559" y="3635"/>
                  <a:pt x="3574" y="3634"/>
                </a:cubicBezTo>
                <a:cubicBezTo>
                  <a:pt x="3825" y="3625"/>
                  <a:pt x="6399" y="3593"/>
                  <a:pt x="6731" y="3566"/>
                </a:cubicBezTo>
                <a:cubicBezTo>
                  <a:pt x="7067" y="3534"/>
                  <a:pt x="10332" y="3398"/>
                  <a:pt x="11346" y="3357"/>
                </a:cubicBezTo>
                <a:cubicBezTo>
                  <a:pt x="12360" y="3316"/>
                  <a:pt x="13738" y="3038"/>
                  <a:pt x="13738" y="3038"/>
                </a:cubicBezTo>
                <a:cubicBezTo>
                  <a:pt x="13738" y="3038"/>
                  <a:pt x="13561" y="2920"/>
                  <a:pt x="13484" y="2847"/>
                </a:cubicBezTo>
                <a:cubicBezTo>
                  <a:pt x="13411" y="2775"/>
                  <a:pt x="13134" y="2484"/>
                  <a:pt x="13134" y="2484"/>
                </a:cubicBezTo>
                <a:lnTo>
                  <a:pt x="13602" y="2197"/>
                </a:lnTo>
                <a:lnTo>
                  <a:pt x="13038" y="1620"/>
                </a:lnTo>
                <a:lnTo>
                  <a:pt x="13497" y="1156"/>
                </a:lnTo>
                <a:lnTo>
                  <a:pt x="13038" y="619"/>
                </a:lnTo>
                <a:lnTo>
                  <a:pt x="13547" y="1"/>
                </a:lnTo>
                <a:lnTo>
                  <a:pt x="13411" y="1"/>
                </a:lnTo>
                <a:cubicBezTo>
                  <a:pt x="13411" y="1"/>
                  <a:pt x="12318" y="12"/>
                  <a:pt x="11649" y="12"/>
                </a:cubicBezTo>
                <a:cubicBezTo>
                  <a:pt x="11381" y="12"/>
                  <a:pt x="11181" y="10"/>
                  <a:pt x="11146" y="5"/>
                </a:cubicBezTo>
                <a:cubicBezTo>
                  <a:pt x="11127" y="2"/>
                  <a:pt x="11019" y="0"/>
                  <a:pt x="10850" y="0"/>
                </a:cubicBezTo>
                <a:close/>
              </a:path>
            </a:pathLst>
          </a:custGeom>
          <a:ln/>
        </p:spPr>
        <p:style>
          <a:lnRef idx="1">
            <a:schemeClr val="accent5"/>
          </a:lnRef>
          <a:fillRef idx="3">
            <a:schemeClr val="accent5"/>
          </a:fillRef>
          <a:effectRef idx="2">
            <a:schemeClr val="accent5"/>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b="1">
              <a:ln w="22225">
                <a:solidFill>
                  <a:schemeClr val="accent2"/>
                </a:solidFill>
                <a:prstDash val="solid"/>
              </a:ln>
              <a:solidFill>
                <a:schemeClr val="accent2">
                  <a:lumMod val="40000"/>
                  <a:lumOff val="60000"/>
                </a:schemeClr>
              </a:solidFill>
            </a:endParaRPr>
          </a:p>
        </p:txBody>
      </p:sp>
      <p:pic>
        <p:nvPicPr>
          <p:cNvPr id="9" name="Audio 8">
            <a:hlinkClick r:id="" action="ppaction://media"/>
            <a:extLst>
              <a:ext uri="{FF2B5EF4-FFF2-40B4-BE49-F238E27FC236}">
                <a16:creationId xmlns:a16="http://schemas.microsoft.com/office/drawing/2014/main" id="{57C4E903-C00B-45D0-8954-9C19FA41A49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3931606748"/>
      </p:ext>
    </p:extLst>
  </p:cSld>
  <p:clrMapOvr>
    <a:masterClrMapping/>
  </p:clrMapOvr>
  <mc:AlternateContent xmlns:mc="http://schemas.openxmlformats.org/markup-compatibility/2006" xmlns:p14="http://schemas.microsoft.com/office/powerpoint/2010/main">
    <mc:Choice Requires="p14">
      <p:transition spd="med" p14:dur="700" advTm="53789">
        <p:fade/>
      </p:transition>
    </mc:Choice>
    <mc:Fallback xmlns="">
      <p:transition spd="med" advTm="5378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4A2E8F-E9EE-4CA0-8B85-252B0C40B796}"/>
              </a:ext>
            </a:extLst>
          </p:cNvPr>
          <p:cNvSpPr txBox="1"/>
          <p:nvPr/>
        </p:nvSpPr>
        <p:spPr>
          <a:xfrm>
            <a:off x="476409" y="1833086"/>
            <a:ext cx="5179040" cy="1754326"/>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q"/>
            </a:pPr>
            <a:r>
              <a:rPr lang="en-US" sz="1800" b="0" i="0">
                <a:solidFill>
                  <a:srgbClr val="000000"/>
                </a:solidFill>
                <a:effectLst/>
                <a:latin typeface="Times New Roman"/>
              </a:rPr>
              <a:t>Within healthcare, it is necessary for the therapist to have empathy.</a:t>
            </a:r>
            <a:r>
              <a:rPr lang="en-US" sz="1800">
                <a:latin typeface="Times New Roman"/>
              </a:rPr>
              <a:t> </a:t>
            </a:r>
            <a:endParaRPr lang="en-US" sz="1800" b="0" i="0">
              <a:solidFill>
                <a:srgbClr val="000000"/>
              </a:solidFill>
              <a:effectLst/>
              <a:latin typeface="Times New Roman"/>
            </a:endParaRPr>
          </a:p>
          <a:p>
            <a:endParaRPr lang="en-US" sz="1800">
              <a:latin typeface="Times New Roman"/>
            </a:endParaRPr>
          </a:p>
          <a:p>
            <a:pPr marL="285750" indent="-285750">
              <a:buFont typeface="Wingdings" panose="05000000000000000000" pitchFamily="2" charset="2"/>
              <a:buChar char="q"/>
            </a:pPr>
            <a:r>
              <a:rPr lang="en-US" sz="1800" b="0" i="0">
                <a:solidFill>
                  <a:srgbClr val="000000"/>
                </a:solidFill>
                <a:effectLst/>
                <a:latin typeface="Times New Roman"/>
              </a:rPr>
              <a:t>There are numerous ways to deal with anxiety in social care, the humanistic approach being one</a:t>
            </a:r>
            <a:r>
              <a:rPr lang="en-US" sz="1800">
                <a:latin typeface="Times New Roman"/>
              </a:rPr>
              <a:t> (</a:t>
            </a:r>
            <a:r>
              <a:rPr lang="en-US" sz="1800" err="1">
                <a:latin typeface="Times New Roman"/>
              </a:rPr>
              <a:t>Helpme</a:t>
            </a:r>
            <a:r>
              <a:rPr lang="en-US" sz="1800">
                <a:latin typeface="Times New Roman"/>
              </a:rPr>
              <a:t>, 2020).</a:t>
            </a:r>
            <a:endParaRPr lang="en-GB">
              <a:latin typeface="Times New Roman"/>
            </a:endParaRPr>
          </a:p>
        </p:txBody>
      </p:sp>
      <p:sp>
        <p:nvSpPr>
          <p:cNvPr id="5" name="Google Shape;798;p43">
            <a:extLst>
              <a:ext uri="{FF2B5EF4-FFF2-40B4-BE49-F238E27FC236}">
                <a16:creationId xmlns:a16="http://schemas.microsoft.com/office/drawing/2014/main" id="{36F9EC93-FFF0-40A3-9CD0-C69EF7D027F5}"/>
              </a:ext>
            </a:extLst>
          </p:cNvPr>
          <p:cNvSpPr/>
          <p:nvPr/>
        </p:nvSpPr>
        <p:spPr>
          <a:xfrm>
            <a:off x="2508837" y="273321"/>
            <a:ext cx="4126326" cy="894116"/>
          </a:xfrm>
          <a:prstGeom prst="rect">
            <a:avLst/>
          </a:prstGeom>
          <a:solidFill>
            <a:srgbClr val="002060">
              <a:alpha val="45380"/>
            </a:srgbClr>
          </a:solidFill>
          <a:ln w="19050" cap="flat" cmpd="sng">
            <a:solidFill>
              <a:srgbClr val="00206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TextBox 5">
            <a:extLst>
              <a:ext uri="{FF2B5EF4-FFF2-40B4-BE49-F238E27FC236}">
                <a16:creationId xmlns:a16="http://schemas.microsoft.com/office/drawing/2014/main" id="{B1D9F6AB-9F22-4F31-8FE0-976AB1022930}"/>
              </a:ext>
            </a:extLst>
          </p:cNvPr>
          <p:cNvSpPr txBox="1"/>
          <p:nvPr/>
        </p:nvSpPr>
        <p:spPr>
          <a:xfrm>
            <a:off x="2620255" y="489546"/>
            <a:ext cx="4187798" cy="461665"/>
          </a:xfrm>
          <a:prstGeom prst="rect">
            <a:avLst/>
          </a:prstGeom>
          <a:noFill/>
        </p:spPr>
        <p:txBody>
          <a:bodyPr wrap="square" rtlCol="0">
            <a:spAutoFit/>
          </a:bodyPr>
          <a:lstStyle/>
          <a:p>
            <a:r>
              <a:rPr lang="en-US" sz="2400">
                <a:solidFill>
                  <a:schemeClr val="tx1"/>
                </a:solidFill>
                <a:latin typeface="Algerian" panose="04020705040A02060702" pitchFamily="82" charset="0"/>
              </a:rPr>
              <a:t>Health and social care</a:t>
            </a:r>
            <a:endParaRPr lang="en-GB" sz="2400"/>
          </a:p>
        </p:txBody>
      </p:sp>
      <p:sp>
        <p:nvSpPr>
          <p:cNvPr id="8" name="Google Shape;2809;p71">
            <a:extLst>
              <a:ext uri="{FF2B5EF4-FFF2-40B4-BE49-F238E27FC236}">
                <a16:creationId xmlns:a16="http://schemas.microsoft.com/office/drawing/2014/main" id="{67C3412B-678A-4D09-9270-ADA67696156C}"/>
              </a:ext>
            </a:extLst>
          </p:cNvPr>
          <p:cNvSpPr/>
          <p:nvPr/>
        </p:nvSpPr>
        <p:spPr>
          <a:xfrm>
            <a:off x="3953400" y="143054"/>
            <a:ext cx="1376030" cy="260532"/>
          </a:xfrm>
          <a:custGeom>
            <a:avLst/>
            <a:gdLst/>
            <a:ahLst/>
            <a:cxnLst/>
            <a:rect l="l" t="t" r="r" b="b"/>
            <a:pathLst>
              <a:path w="13739" h="3636" extrusionOk="0">
                <a:moveTo>
                  <a:pt x="10850" y="0"/>
                </a:moveTo>
                <a:cubicBezTo>
                  <a:pt x="9903" y="0"/>
                  <a:pt x="7035" y="46"/>
                  <a:pt x="7035" y="46"/>
                </a:cubicBezTo>
                <a:cubicBezTo>
                  <a:pt x="7035" y="46"/>
                  <a:pt x="5027" y="58"/>
                  <a:pt x="3597" y="58"/>
                </a:cubicBezTo>
                <a:cubicBezTo>
                  <a:pt x="3240" y="58"/>
                  <a:pt x="2919" y="57"/>
                  <a:pt x="2674" y="55"/>
                </a:cubicBezTo>
                <a:cubicBezTo>
                  <a:pt x="2062" y="51"/>
                  <a:pt x="1510" y="48"/>
                  <a:pt x="1107" y="48"/>
                </a:cubicBezTo>
                <a:cubicBezTo>
                  <a:pt x="704" y="48"/>
                  <a:pt x="450" y="51"/>
                  <a:pt x="437" y="55"/>
                </a:cubicBezTo>
                <a:lnTo>
                  <a:pt x="969" y="578"/>
                </a:lnTo>
                <a:lnTo>
                  <a:pt x="796" y="674"/>
                </a:lnTo>
                <a:lnTo>
                  <a:pt x="309" y="937"/>
                </a:lnTo>
                <a:cubicBezTo>
                  <a:pt x="309" y="937"/>
                  <a:pt x="482" y="1083"/>
                  <a:pt x="605" y="1147"/>
                </a:cubicBezTo>
                <a:cubicBezTo>
                  <a:pt x="732" y="1206"/>
                  <a:pt x="664" y="1360"/>
                  <a:pt x="637" y="1442"/>
                </a:cubicBezTo>
                <a:cubicBezTo>
                  <a:pt x="605" y="1524"/>
                  <a:pt x="309" y="1820"/>
                  <a:pt x="309" y="1820"/>
                </a:cubicBezTo>
                <a:cubicBezTo>
                  <a:pt x="309" y="1820"/>
                  <a:pt x="291" y="1938"/>
                  <a:pt x="318" y="1988"/>
                </a:cubicBezTo>
                <a:cubicBezTo>
                  <a:pt x="346" y="2043"/>
                  <a:pt x="605" y="2215"/>
                  <a:pt x="605" y="2215"/>
                </a:cubicBezTo>
                <a:lnTo>
                  <a:pt x="0" y="2529"/>
                </a:lnTo>
                <a:lnTo>
                  <a:pt x="223" y="2720"/>
                </a:lnTo>
                <a:lnTo>
                  <a:pt x="509" y="2847"/>
                </a:lnTo>
                <a:lnTo>
                  <a:pt x="0" y="3261"/>
                </a:lnTo>
                <a:cubicBezTo>
                  <a:pt x="0" y="3261"/>
                  <a:pt x="232" y="3420"/>
                  <a:pt x="359" y="3461"/>
                </a:cubicBezTo>
                <a:cubicBezTo>
                  <a:pt x="482" y="3502"/>
                  <a:pt x="1624" y="3543"/>
                  <a:pt x="1901" y="3543"/>
                </a:cubicBezTo>
                <a:cubicBezTo>
                  <a:pt x="2161" y="3543"/>
                  <a:pt x="3187" y="3635"/>
                  <a:pt x="3519" y="3635"/>
                </a:cubicBezTo>
                <a:cubicBezTo>
                  <a:pt x="3540" y="3635"/>
                  <a:pt x="3559" y="3635"/>
                  <a:pt x="3574" y="3634"/>
                </a:cubicBezTo>
                <a:cubicBezTo>
                  <a:pt x="3825" y="3625"/>
                  <a:pt x="6399" y="3593"/>
                  <a:pt x="6731" y="3566"/>
                </a:cubicBezTo>
                <a:cubicBezTo>
                  <a:pt x="7067" y="3534"/>
                  <a:pt x="10332" y="3398"/>
                  <a:pt x="11346" y="3357"/>
                </a:cubicBezTo>
                <a:cubicBezTo>
                  <a:pt x="12360" y="3316"/>
                  <a:pt x="13738" y="3038"/>
                  <a:pt x="13738" y="3038"/>
                </a:cubicBezTo>
                <a:cubicBezTo>
                  <a:pt x="13738" y="3038"/>
                  <a:pt x="13561" y="2920"/>
                  <a:pt x="13484" y="2847"/>
                </a:cubicBezTo>
                <a:cubicBezTo>
                  <a:pt x="13411" y="2775"/>
                  <a:pt x="13134" y="2484"/>
                  <a:pt x="13134" y="2484"/>
                </a:cubicBezTo>
                <a:lnTo>
                  <a:pt x="13602" y="2197"/>
                </a:lnTo>
                <a:lnTo>
                  <a:pt x="13038" y="1620"/>
                </a:lnTo>
                <a:lnTo>
                  <a:pt x="13497" y="1156"/>
                </a:lnTo>
                <a:lnTo>
                  <a:pt x="13038" y="619"/>
                </a:lnTo>
                <a:lnTo>
                  <a:pt x="13547" y="1"/>
                </a:lnTo>
                <a:lnTo>
                  <a:pt x="13411" y="1"/>
                </a:lnTo>
                <a:cubicBezTo>
                  <a:pt x="13411" y="1"/>
                  <a:pt x="12318" y="12"/>
                  <a:pt x="11649" y="12"/>
                </a:cubicBezTo>
                <a:cubicBezTo>
                  <a:pt x="11381" y="12"/>
                  <a:pt x="11181" y="10"/>
                  <a:pt x="11146" y="5"/>
                </a:cubicBezTo>
                <a:cubicBezTo>
                  <a:pt x="11127" y="2"/>
                  <a:pt x="11019" y="0"/>
                  <a:pt x="10850" y="0"/>
                </a:cubicBezTo>
                <a:close/>
              </a:path>
            </a:pathLst>
          </a:cu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4" name="Graphic 13">
            <a:extLst>
              <a:ext uri="{FF2B5EF4-FFF2-40B4-BE49-F238E27FC236}">
                <a16:creationId xmlns:a16="http://schemas.microsoft.com/office/drawing/2014/main" id="{D3A85F3C-8D86-4953-BD51-71889043F74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319041" y="143054"/>
            <a:ext cx="1160255" cy="951211"/>
          </a:xfrm>
          <a:prstGeom prst="rect">
            <a:avLst/>
          </a:prstGeom>
        </p:spPr>
      </p:pic>
      <p:pic>
        <p:nvPicPr>
          <p:cNvPr id="1032" name="Picture 8" descr="Inner dialogue">
            <a:extLst>
              <a:ext uri="{FF2B5EF4-FFF2-40B4-BE49-F238E27FC236}">
                <a16:creationId xmlns:a16="http://schemas.microsoft.com/office/drawing/2014/main" id="{F264A11C-DEA0-4A20-A21D-E19DE860747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57095"/>
            <a:ext cx="959368" cy="89411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Mental health awareness concept Free Vector">
            <a:extLst>
              <a:ext uri="{FF2B5EF4-FFF2-40B4-BE49-F238E27FC236}">
                <a16:creationId xmlns:a16="http://schemas.microsoft.com/office/drawing/2014/main" id="{5BFD11D8-3184-4F86-A86F-B6EF174A19E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42267" y="1604504"/>
            <a:ext cx="3078896" cy="2750992"/>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75581744-2D54-4E58-93ED-FD584B704CE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1521026663"/>
      </p:ext>
    </p:extLst>
  </p:cSld>
  <p:clrMapOvr>
    <a:masterClrMapping/>
  </p:clrMapOvr>
  <mc:AlternateContent xmlns:mc="http://schemas.openxmlformats.org/markup-compatibility/2006" xmlns:p14="http://schemas.microsoft.com/office/powerpoint/2010/main">
    <mc:Choice Requires="p14">
      <p:transition spd="slow" p14:dur="2000" advTm="50264"/>
    </mc:Choice>
    <mc:Fallback xmlns="">
      <p:transition spd="slow" advTm="50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RPReplay-Final1604685720 (1)">
            <a:hlinkClick r:id="" action="ppaction://media"/>
            <a:extLst>
              <a:ext uri="{FF2B5EF4-FFF2-40B4-BE49-F238E27FC236}">
                <a16:creationId xmlns:a16="http://schemas.microsoft.com/office/drawing/2014/main" id="{CF82CE2F-DB99-4ED6-B3C3-A4DE7090F2A7}"/>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984090" y="330414"/>
            <a:ext cx="7175819" cy="3993552"/>
          </a:xfrm>
          <a:prstGeom prst="rect">
            <a:avLst/>
          </a:prstGeom>
        </p:spPr>
      </p:pic>
      <p:sp>
        <p:nvSpPr>
          <p:cNvPr id="9" name="TextBox 8">
            <a:extLst>
              <a:ext uri="{FF2B5EF4-FFF2-40B4-BE49-F238E27FC236}">
                <a16:creationId xmlns:a16="http://schemas.microsoft.com/office/drawing/2014/main" id="{795400DB-AD6E-45E3-BFE9-3791FA5D1106}"/>
              </a:ext>
            </a:extLst>
          </p:cNvPr>
          <p:cNvSpPr txBox="1"/>
          <p:nvPr/>
        </p:nvSpPr>
        <p:spPr>
          <a:xfrm>
            <a:off x="3893227" y="4537214"/>
            <a:ext cx="4587368" cy="307777"/>
          </a:xfrm>
          <a:prstGeom prst="rect">
            <a:avLst/>
          </a:prstGeom>
          <a:noFill/>
        </p:spPr>
        <p:txBody>
          <a:bodyPr wrap="square" lIns="91440" tIns="45720" rIns="91440" bIns="45720" anchor="t">
            <a:spAutoFit/>
          </a:bodyPr>
          <a:lstStyle/>
          <a:p>
            <a:r>
              <a:rPr lang="en-GB">
                <a:latin typeface="Roboto"/>
              </a:rPr>
              <a:t>(Green, 2016).</a:t>
            </a:r>
            <a:endParaRPr lang="en-GB" b="0" i="0">
              <a:effectLst/>
              <a:latin typeface="Roboto"/>
            </a:endParaRPr>
          </a:p>
        </p:txBody>
      </p:sp>
      <p:pic>
        <p:nvPicPr>
          <p:cNvPr id="6" name="Audio 5">
            <a:hlinkClick r:id="" action="ppaction://media"/>
            <a:extLst>
              <a:ext uri="{FF2B5EF4-FFF2-40B4-BE49-F238E27FC236}">
                <a16:creationId xmlns:a16="http://schemas.microsoft.com/office/drawing/2014/main" id="{8E3CF7A0-B921-423C-8864-926F141D77B8}"/>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410168639"/>
      </p:ext>
    </p:extLst>
  </p:cSld>
  <p:clrMapOvr>
    <a:masterClrMapping/>
  </p:clrMapOvr>
  <mc:AlternateContent xmlns:mc="http://schemas.openxmlformats.org/markup-compatibility/2006" xmlns:p14="http://schemas.microsoft.com/office/powerpoint/2010/main">
    <mc:Choice Requires="p14">
      <p:transition spd="med" p14:dur="700" advTm="15079">
        <p:fade/>
      </p:transition>
    </mc:Choice>
    <mc:Fallback xmlns="">
      <p:transition spd="med" advTm="150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187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7"/>
                </p:tgtEl>
              </p:cMediaNode>
            </p:video>
            <p:seq concurrent="1" nextAc="seek">
              <p:cTn id="12" restart="whenNotActive" fill="hold" evtFilter="cancelBubble" nodeType="interactiveSeq">
                <p:stCondLst>
                  <p:cond evt="onClick" delay="0">
                    <p:tgtEl>
                      <p:spTgt spid="7"/>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7"/>
                                        </p:tgtEl>
                                      </p:cBhvr>
                                    </p:cmd>
                                  </p:childTnLst>
                                </p:cTn>
                              </p:par>
                            </p:childTnLst>
                          </p:cTn>
                        </p:par>
                      </p:childTnLst>
                    </p:cTn>
                  </p:par>
                </p:childTnLst>
              </p:cTn>
              <p:nextCondLst>
                <p:cond evt="onClick" delay="0">
                  <p:tgtEl>
                    <p:spTgt spid="7"/>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a:extLst>
              <a:ext uri="{FF2B5EF4-FFF2-40B4-BE49-F238E27FC236}">
                <a16:creationId xmlns:a16="http://schemas.microsoft.com/office/drawing/2014/main" id="{436A35B9-24C7-4555-8C18-669F1E1301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4936" y="1070409"/>
            <a:ext cx="3449169" cy="395802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7D3F06E8-A96B-4C62-81DC-E430725CAC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85548" y="1070408"/>
            <a:ext cx="3449170" cy="39580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64935DB-F1B0-43E5-A6FC-2DC967E6AEEE}"/>
              </a:ext>
            </a:extLst>
          </p:cNvPr>
          <p:cNvSpPr txBox="1"/>
          <p:nvPr/>
        </p:nvSpPr>
        <p:spPr>
          <a:xfrm>
            <a:off x="1666954" y="1184005"/>
            <a:ext cx="2489627" cy="492443"/>
          </a:xfrm>
          <a:prstGeom prst="rect">
            <a:avLst/>
          </a:prstGeom>
          <a:noFill/>
        </p:spPr>
        <p:txBody>
          <a:bodyPr wrap="square" rtlCol="0">
            <a:spAutoFit/>
          </a:bodyPr>
          <a:lstStyle/>
          <a:p>
            <a:r>
              <a:rPr lang="en-US" sz="2600">
                <a:latin typeface="Algerian" panose="04020705040A02060702" pitchFamily="82" charset="0"/>
              </a:rPr>
              <a:t>Strengths</a:t>
            </a:r>
            <a:endParaRPr lang="en-GB" sz="2600">
              <a:latin typeface="Algerian" panose="04020705040A02060702" pitchFamily="82" charset="0"/>
            </a:endParaRPr>
          </a:p>
        </p:txBody>
      </p:sp>
      <p:sp>
        <p:nvSpPr>
          <p:cNvPr id="5" name="TextBox 4">
            <a:extLst>
              <a:ext uri="{FF2B5EF4-FFF2-40B4-BE49-F238E27FC236}">
                <a16:creationId xmlns:a16="http://schemas.microsoft.com/office/drawing/2014/main" id="{54D102F2-34BD-4D79-8851-5BAF2A387A83}"/>
              </a:ext>
            </a:extLst>
          </p:cNvPr>
          <p:cNvSpPr txBox="1"/>
          <p:nvPr/>
        </p:nvSpPr>
        <p:spPr>
          <a:xfrm>
            <a:off x="6117414" y="1153965"/>
            <a:ext cx="2397418" cy="492443"/>
          </a:xfrm>
          <a:prstGeom prst="rect">
            <a:avLst/>
          </a:prstGeom>
          <a:noFill/>
        </p:spPr>
        <p:txBody>
          <a:bodyPr wrap="square" rtlCol="0">
            <a:spAutoFit/>
          </a:bodyPr>
          <a:lstStyle/>
          <a:p>
            <a:r>
              <a:rPr lang="en-US" sz="2600">
                <a:latin typeface="Algerian" panose="04020705040A02060702" pitchFamily="82" charset="0"/>
              </a:rPr>
              <a:t>Weaknesses </a:t>
            </a:r>
            <a:endParaRPr lang="en-GB" sz="2600">
              <a:latin typeface="Algerian" panose="04020705040A02060702" pitchFamily="82" charset="0"/>
            </a:endParaRPr>
          </a:p>
        </p:txBody>
      </p:sp>
      <p:sp>
        <p:nvSpPr>
          <p:cNvPr id="6" name="TextBox 5">
            <a:extLst>
              <a:ext uri="{FF2B5EF4-FFF2-40B4-BE49-F238E27FC236}">
                <a16:creationId xmlns:a16="http://schemas.microsoft.com/office/drawing/2014/main" id="{713666A5-8F32-45E3-827D-BDB0E036D5B7}"/>
              </a:ext>
            </a:extLst>
          </p:cNvPr>
          <p:cNvSpPr txBox="1"/>
          <p:nvPr/>
        </p:nvSpPr>
        <p:spPr>
          <a:xfrm>
            <a:off x="1264465" y="1646408"/>
            <a:ext cx="2593361" cy="3539430"/>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Ø"/>
            </a:pPr>
            <a:r>
              <a:rPr lang="en-US">
                <a:latin typeface="Times New Roman"/>
              </a:rPr>
              <a:t>Humans are fully accountable and in control of their own actions.</a:t>
            </a:r>
          </a:p>
          <a:p>
            <a:pPr marL="285750" indent="-285750">
              <a:buFont typeface="Wingdings" panose="05000000000000000000" pitchFamily="2" charset="2"/>
              <a:buChar char="Ø"/>
            </a:pPr>
            <a:endParaRPr lang="en-US">
              <a:latin typeface="Times New Roman"/>
            </a:endParaRPr>
          </a:p>
          <a:p>
            <a:pPr marL="285750" indent="-285750">
              <a:buFont typeface="Wingdings" panose="05000000000000000000" pitchFamily="2" charset="2"/>
              <a:buChar char="Ø"/>
            </a:pPr>
            <a:r>
              <a:rPr lang="en-US" b="0" i="0">
                <a:solidFill>
                  <a:srgbClr val="333333"/>
                </a:solidFill>
                <a:effectLst/>
                <a:latin typeface="Times New Roman"/>
              </a:rPr>
              <a:t>In health and social care, it offers an open space in which a patient can express their feeling of thought without being asked questions.</a:t>
            </a:r>
            <a:r>
              <a:rPr lang="en-US">
                <a:solidFill>
                  <a:srgbClr val="333333"/>
                </a:solidFill>
                <a:latin typeface="Times New Roman"/>
              </a:rPr>
              <a:t> </a:t>
            </a:r>
          </a:p>
          <a:p>
            <a:pPr marL="285750" indent="-285750">
              <a:buFont typeface="Wingdings" panose="05000000000000000000" pitchFamily="2" charset="2"/>
              <a:buChar char="Ø"/>
            </a:pPr>
            <a:endParaRPr lang="en-US">
              <a:solidFill>
                <a:srgbClr val="333333"/>
              </a:solidFill>
              <a:latin typeface="Times New Roman"/>
            </a:endParaRPr>
          </a:p>
          <a:p>
            <a:pPr marL="285750" indent="-285750">
              <a:buFont typeface="Wingdings" panose="05000000000000000000" pitchFamily="2" charset="2"/>
              <a:buChar char="Ø"/>
            </a:pPr>
            <a:r>
              <a:rPr lang="en-US" b="0" i="0">
                <a:solidFill>
                  <a:srgbClr val="333333"/>
                </a:solidFill>
                <a:effectLst/>
                <a:latin typeface="Times New Roman"/>
              </a:rPr>
              <a:t>Focuses on humanity’s positive existence and free will associated with transition</a:t>
            </a:r>
            <a:r>
              <a:rPr lang="en-US">
                <a:solidFill>
                  <a:srgbClr val="333333"/>
                </a:solidFill>
                <a:latin typeface="Times New Roman"/>
              </a:rPr>
              <a:t> </a:t>
            </a:r>
            <a:endParaRPr lang="en-US" b="0" i="0">
              <a:solidFill>
                <a:srgbClr val="333333"/>
              </a:solidFill>
              <a:effectLst/>
              <a:latin typeface="Times New Roman"/>
            </a:endParaRPr>
          </a:p>
          <a:p>
            <a:endParaRPr lang="en-US">
              <a:solidFill>
                <a:srgbClr val="333333"/>
              </a:solidFill>
              <a:latin typeface="Bahnschrift" panose="020B0502040204020203" pitchFamily="34" charset="0"/>
            </a:endParaRPr>
          </a:p>
          <a:p>
            <a:endParaRPr lang="en-GB">
              <a:latin typeface="Bahnschrift" panose="020B0502040204020203" pitchFamily="34" charset="0"/>
            </a:endParaRPr>
          </a:p>
        </p:txBody>
      </p:sp>
      <p:sp>
        <p:nvSpPr>
          <p:cNvPr id="8" name="TextBox 7">
            <a:extLst>
              <a:ext uri="{FF2B5EF4-FFF2-40B4-BE49-F238E27FC236}">
                <a16:creationId xmlns:a16="http://schemas.microsoft.com/office/drawing/2014/main" id="{A855E66B-7D57-4E63-B46D-CAF7637B39E4}"/>
              </a:ext>
            </a:extLst>
          </p:cNvPr>
          <p:cNvSpPr txBox="1"/>
          <p:nvPr/>
        </p:nvSpPr>
        <p:spPr>
          <a:xfrm>
            <a:off x="5730062" y="1692306"/>
            <a:ext cx="2704780" cy="2893100"/>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Ø"/>
            </a:pPr>
            <a:r>
              <a:rPr lang="en-US">
                <a:latin typeface="Times New Roman"/>
              </a:rPr>
              <a:t>Unable to help people with sever personality or mental health pathology. </a:t>
            </a:r>
          </a:p>
          <a:p>
            <a:pPr marL="285750" indent="-285750">
              <a:buFont typeface="Wingdings" panose="05000000000000000000" pitchFamily="2" charset="2"/>
              <a:buChar char="Ø"/>
            </a:pPr>
            <a:endParaRPr lang="en-US">
              <a:latin typeface="Times New Roman"/>
            </a:endParaRPr>
          </a:p>
          <a:p>
            <a:pPr marL="285750" indent="-285750">
              <a:buFont typeface="Wingdings" panose="05000000000000000000" pitchFamily="2" charset="2"/>
              <a:buChar char="Ø"/>
            </a:pPr>
            <a:r>
              <a:rPr lang="en-GB">
                <a:latin typeface="Times New Roman"/>
              </a:rPr>
              <a:t>Lack of empirical evidence to support its claims. </a:t>
            </a:r>
          </a:p>
          <a:p>
            <a:pPr marL="285750" indent="-285750">
              <a:buFont typeface="Wingdings" panose="05000000000000000000" pitchFamily="2" charset="2"/>
              <a:buChar char="Ø"/>
            </a:pPr>
            <a:endParaRPr lang="en-GB">
              <a:latin typeface="Times New Roman"/>
            </a:endParaRPr>
          </a:p>
          <a:p>
            <a:pPr marL="285750" indent="-285750">
              <a:buFont typeface="Wingdings" panose="05000000000000000000" pitchFamily="2" charset="2"/>
              <a:buChar char="Ø"/>
            </a:pPr>
            <a:r>
              <a:rPr lang="en-GB">
                <a:latin typeface="Times New Roman"/>
              </a:rPr>
              <a:t>Its concepts are vague, authentic experiences are hard to objectify. Therefore, conclusions by the approach are unreliable and impossible to verify (</a:t>
            </a:r>
            <a:r>
              <a:rPr lang="en-GB" err="1">
                <a:latin typeface="Times New Roman"/>
              </a:rPr>
              <a:t>Shiaan</a:t>
            </a:r>
            <a:r>
              <a:rPr lang="en-GB">
                <a:latin typeface="Times New Roman"/>
              </a:rPr>
              <a:t>, 2016).  </a:t>
            </a:r>
          </a:p>
        </p:txBody>
      </p:sp>
      <p:sp>
        <p:nvSpPr>
          <p:cNvPr id="9" name="Google Shape;2809;p71">
            <a:extLst>
              <a:ext uri="{FF2B5EF4-FFF2-40B4-BE49-F238E27FC236}">
                <a16:creationId xmlns:a16="http://schemas.microsoft.com/office/drawing/2014/main" id="{D5ABCDA3-3342-403B-A711-36887F495983}"/>
              </a:ext>
            </a:extLst>
          </p:cNvPr>
          <p:cNvSpPr/>
          <p:nvPr/>
        </p:nvSpPr>
        <p:spPr>
          <a:xfrm rot="19741704">
            <a:off x="493146" y="1164990"/>
            <a:ext cx="1376030" cy="364164"/>
          </a:xfrm>
          <a:custGeom>
            <a:avLst/>
            <a:gdLst/>
            <a:ahLst/>
            <a:cxnLst/>
            <a:rect l="l" t="t" r="r" b="b"/>
            <a:pathLst>
              <a:path w="13739" h="3636" extrusionOk="0">
                <a:moveTo>
                  <a:pt x="10850" y="0"/>
                </a:moveTo>
                <a:cubicBezTo>
                  <a:pt x="9903" y="0"/>
                  <a:pt x="7035" y="46"/>
                  <a:pt x="7035" y="46"/>
                </a:cubicBezTo>
                <a:cubicBezTo>
                  <a:pt x="7035" y="46"/>
                  <a:pt x="5027" y="58"/>
                  <a:pt x="3597" y="58"/>
                </a:cubicBezTo>
                <a:cubicBezTo>
                  <a:pt x="3240" y="58"/>
                  <a:pt x="2919" y="57"/>
                  <a:pt x="2674" y="55"/>
                </a:cubicBezTo>
                <a:cubicBezTo>
                  <a:pt x="2062" y="51"/>
                  <a:pt x="1510" y="48"/>
                  <a:pt x="1107" y="48"/>
                </a:cubicBezTo>
                <a:cubicBezTo>
                  <a:pt x="704" y="48"/>
                  <a:pt x="450" y="51"/>
                  <a:pt x="437" y="55"/>
                </a:cubicBezTo>
                <a:lnTo>
                  <a:pt x="969" y="578"/>
                </a:lnTo>
                <a:lnTo>
                  <a:pt x="796" y="674"/>
                </a:lnTo>
                <a:lnTo>
                  <a:pt x="309" y="937"/>
                </a:lnTo>
                <a:cubicBezTo>
                  <a:pt x="309" y="937"/>
                  <a:pt x="482" y="1083"/>
                  <a:pt x="605" y="1147"/>
                </a:cubicBezTo>
                <a:cubicBezTo>
                  <a:pt x="732" y="1206"/>
                  <a:pt x="664" y="1360"/>
                  <a:pt x="637" y="1442"/>
                </a:cubicBezTo>
                <a:cubicBezTo>
                  <a:pt x="605" y="1524"/>
                  <a:pt x="309" y="1820"/>
                  <a:pt x="309" y="1820"/>
                </a:cubicBezTo>
                <a:cubicBezTo>
                  <a:pt x="309" y="1820"/>
                  <a:pt x="291" y="1938"/>
                  <a:pt x="318" y="1988"/>
                </a:cubicBezTo>
                <a:cubicBezTo>
                  <a:pt x="346" y="2043"/>
                  <a:pt x="605" y="2215"/>
                  <a:pt x="605" y="2215"/>
                </a:cubicBezTo>
                <a:lnTo>
                  <a:pt x="0" y="2529"/>
                </a:lnTo>
                <a:lnTo>
                  <a:pt x="223" y="2720"/>
                </a:lnTo>
                <a:lnTo>
                  <a:pt x="509" y="2847"/>
                </a:lnTo>
                <a:lnTo>
                  <a:pt x="0" y="3261"/>
                </a:lnTo>
                <a:cubicBezTo>
                  <a:pt x="0" y="3261"/>
                  <a:pt x="232" y="3420"/>
                  <a:pt x="359" y="3461"/>
                </a:cubicBezTo>
                <a:cubicBezTo>
                  <a:pt x="482" y="3502"/>
                  <a:pt x="1624" y="3543"/>
                  <a:pt x="1901" y="3543"/>
                </a:cubicBezTo>
                <a:cubicBezTo>
                  <a:pt x="2161" y="3543"/>
                  <a:pt x="3187" y="3635"/>
                  <a:pt x="3519" y="3635"/>
                </a:cubicBezTo>
                <a:cubicBezTo>
                  <a:pt x="3540" y="3635"/>
                  <a:pt x="3559" y="3635"/>
                  <a:pt x="3574" y="3634"/>
                </a:cubicBezTo>
                <a:cubicBezTo>
                  <a:pt x="3825" y="3625"/>
                  <a:pt x="6399" y="3593"/>
                  <a:pt x="6731" y="3566"/>
                </a:cubicBezTo>
                <a:cubicBezTo>
                  <a:pt x="7067" y="3534"/>
                  <a:pt x="10332" y="3398"/>
                  <a:pt x="11346" y="3357"/>
                </a:cubicBezTo>
                <a:cubicBezTo>
                  <a:pt x="12360" y="3316"/>
                  <a:pt x="13738" y="3038"/>
                  <a:pt x="13738" y="3038"/>
                </a:cubicBezTo>
                <a:cubicBezTo>
                  <a:pt x="13738" y="3038"/>
                  <a:pt x="13561" y="2920"/>
                  <a:pt x="13484" y="2847"/>
                </a:cubicBezTo>
                <a:cubicBezTo>
                  <a:pt x="13411" y="2775"/>
                  <a:pt x="13134" y="2484"/>
                  <a:pt x="13134" y="2484"/>
                </a:cubicBezTo>
                <a:lnTo>
                  <a:pt x="13602" y="2197"/>
                </a:lnTo>
                <a:lnTo>
                  <a:pt x="13038" y="1620"/>
                </a:lnTo>
                <a:lnTo>
                  <a:pt x="13497" y="1156"/>
                </a:lnTo>
                <a:lnTo>
                  <a:pt x="13038" y="619"/>
                </a:lnTo>
                <a:lnTo>
                  <a:pt x="13547" y="1"/>
                </a:lnTo>
                <a:lnTo>
                  <a:pt x="13411" y="1"/>
                </a:lnTo>
                <a:cubicBezTo>
                  <a:pt x="13411" y="1"/>
                  <a:pt x="12318" y="12"/>
                  <a:pt x="11649" y="12"/>
                </a:cubicBezTo>
                <a:cubicBezTo>
                  <a:pt x="11381" y="12"/>
                  <a:pt x="11181" y="10"/>
                  <a:pt x="11146" y="5"/>
                </a:cubicBezTo>
                <a:cubicBezTo>
                  <a:pt x="11127" y="2"/>
                  <a:pt x="11019" y="0"/>
                  <a:pt x="10850" y="0"/>
                </a:cubicBezTo>
                <a:close/>
              </a:path>
            </a:pathLst>
          </a:custGeom>
          <a:solidFill>
            <a:srgbClr val="FF33CC"/>
          </a:solidFill>
          <a:ln/>
        </p:spPr>
        <p:style>
          <a:lnRef idx="0">
            <a:schemeClr val="accent6"/>
          </a:lnRef>
          <a:fillRef idx="3">
            <a:schemeClr val="accent6"/>
          </a:fillRef>
          <a:effectRef idx="3">
            <a:schemeClr val="accent6"/>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 name="Picture 8">
            <a:extLst>
              <a:ext uri="{FF2B5EF4-FFF2-40B4-BE49-F238E27FC236}">
                <a16:creationId xmlns:a16="http://schemas.microsoft.com/office/drawing/2014/main" id="{3372C69E-AFE4-4112-A038-00703DFF17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57826" y="977461"/>
            <a:ext cx="450127" cy="580240"/>
          </a:xfrm>
          <a:prstGeom prst="rect">
            <a:avLst/>
          </a:prstGeom>
          <a:noFill/>
          <a:extLst>
            <a:ext uri="{909E8E84-426E-40DD-AFC4-6F175D3DCCD1}">
              <a14:hiddenFill xmlns:a14="http://schemas.microsoft.com/office/drawing/2010/main">
                <a:solidFill>
                  <a:srgbClr val="FFFFFF"/>
                </a:solidFill>
              </a14:hiddenFill>
            </a:ext>
          </a:extLst>
        </p:spPr>
      </p:pic>
      <p:sp>
        <p:nvSpPr>
          <p:cNvPr id="12" name="Google Shape;2809;p71">
            <a:extLst>
              <a:ext uri="{FF2B5EF4-FFF2-40B4-BE49-F238E27FC236}">
                <a16:creationId xmlns:a16="http://schemas.microsoft.com/office/drawing/2014/main" id="{98E733D6-37AA-44AB-82C8-F14F6904B9E5}"/>
              </a:ext>
            </a:extLst>
          </p:cNvPr>
          <p:cNvSpPr/>
          <p:nvPr/>
        </p:nvSpPr>
        <p:spPr>
          <a:xfrm rot="19741704">
            <a:off x="4929360" y="1085499"/>
            <a:ext cx="1376030" cy="364164"/>
          </a:xfrm>
          <a:custGeom>
            <a:avLst/>
            <a:gdLst/>
            <a:ahLst/>
            <a:cxnLst/>
            <a:rect l="l" t="t" r="r" b="b"/>
            <a:pathLst>
              <a:path w="13739" h="3636" extrusionOk="0">
                <a:moveTo>
                  <a:pt x="10850" y="0"/>
                </a:moveTo>
                <a:cubicBezTo>
                  <a:pt x="9903" y="0"/>
                  <a:pt x="7035" y="46"/>
                  <a:pt x="7035" y="46"/>
                </a:cubicBezTo>
                <a:cubicBezTo>
                  <a:pt x="7035" y="46"/>
                  <a:pt x="5027" y="58"/>
                  <a:pt x="3597" y="58"/>
                </a:cubicBezTo>
                <a:cubicBezTo>
                  <a:pt x="3240" y="58"/>
                  <a:pt x="2919" y="57"/>
                  <a:pt x="2674" y="55"/>
                </a:cubicBezTo>
                <a:cubicBezTo>
                  <a:pt x="2062" y="51"/>
                  <a:pt x="1510" y="48"/>
                  <a:pt x="1107" y="48"/>
                </a:cubicBezTo>
                <a:cubicBezTo>
                  <a:pt x="704" y="48"/>
                  <a:pt x="450" y="51"/>
                  <a:pt x="437" y="55"/>
                </a:cubicBezTo>
                <a:lnTo>
                  <a:pt x="969" y="578"/>
                </a:lnTo>
                <a:lnTo>
                  <a:pt x="796" y="674"/>
                </a:lnTo>
                <a:lnTo>
                  <a:pt x="309" y="937"/>
                </a:lnTo>
                <a:cubicBezTo>
                  <a:pt x="309" y="937"/>
                  <a:pt x="482" y="1083"/>
                  <a:pt x="605" y="1147"/>
                </a:cubicBezTo>
                <a:cubicBezTo>
                  <a:pt x="732" y="1206"/>
                  <a:pt x="664" y="1360"/>
                  <a:pt x="637" y="1442"/>
                </a:cubicBezTo>
                <a:cubicBezTo>
                  <a:pt x="605" y="1524"/>
                  <a:pt x="309" y="1820"/>
                  <a:pt x="309" y="1820"/>
                </a:cubicBezTo>
                <a:cubicBezTo>
                  <a:pt x="309" y="1820"/>
                  <a:pt x="291" y="1938"/>
                  <a:pt x="318" y="1988"/>
                </a:cubicBezTo>
                <a:cubicBezTo>
                  <a:pt x="346" y="2043"/>
                  <a:pt x="605" y="2215"/>
                  <a:pt x="605" y="2215"/>
                </a:cubicBezTo>
                <a:lnTo>
                  <a:pt x="0" y="2529"/>
                </a:lnTo>
                <a:lnTo>
                  <a:pt x="223" y="2720"/>
                </a:lnTo>
                <a:lnTo>
                  <a:pt x="509" y="2847"/>
                </a:lnTo>
                <a:lnTo>
                  <a:pt x="0" y="3261"/>
                </a:lnTo>
                <a:cubicBezTo>
                  <a:pt x="0" y="3261"/>
                  <a:pt x="232" y="3420"/>
                  <a:pt x="359" y="3461"/>
                </a:cubicBezTo>
                <a:cubicBezTo>
                  <a:pt x="482" y="3502"/>
                  <a:pt x="1624" y="3543"/>
                  <a:pt x="1901" y="3543"/>
                </a:cubicBezTo>
                <a:cubicBezTo>
                  <a:pt x="2161" y="3543"/>
                  <a:pt x="3187" y="3635"/>
                  <a:pt x="3519" y="3635"/>
                </a:cubicBezTo>
                <a:cubicBezTo>
                  <a:pt x="3540" y="3635"/>
                  <a:pt x="3559" y="3635"/>
                  <a:pt x="3574" y="3634"/>
                </a:cubicBezTo>
                <a:cubicBezTo>
                  <a:pt x="3825" y="3625"/>
                  <a:pt x="6399" y="3593"/>
                  <a:pt x="6731" y="3566"/>
                </a:cubicBezTo>
                <a:cubicBezTo>
                  <a:pt x="7067" y="3534"/>
                  <a:pt x="10332" y="3398"/>
                  <a:pt x="11346" y="3357"/>
                </a:cubicBezTo>
                <a:cubicBezTo>
                  <a:pt x="12360" y="3316"/>
                  <a:pt x="13738" y="3038"/>
                  <a:pt x="13738" y="3038"/>
                </a:cubicBezTo>
                <a:cubicBezTo>
                  <a:pt x="13738" y="3038"/>
                  <a:pt x="13561" y="2920"/>
                  <a:pt x="13484" y="2847"/>
                </a:cubicBezTo>
                <a:cubicBezTo>
                  <a:pt x="13411" y="2775"/>
                  <a:pt x="13134" y="2484"/>
                  <a:pt x="13134" y="2484"/>
                </a:cubicBezTo>
                <a:lnTo>
                  <a:pt x="13602" y="2197"/>
                </a:lnTo>
                <a:lnTo>
                  <a:pt x="13038" y="1620"/>
                </a:lnTo>
                <a:lnTo>
                  <a:pt x="13497" y="1156"/>
                </a:lnTo>
                <a:lnTo>
                  <a:pt x="13038" y="619"/>
                </a:lnTo>
                <a:lnTo>
                  <a:pt x="13547" y="1"/>
                </a:lnTo>
                <a:lnTo>
                  <a:pt x="13411" y="1"/>
                </a:lnTo>
                <a:cubicBezTo>
                  <a:pt x="13411" y="1"/>
                  <a:pt x="12318" y="12"/>
                  <a:pt x="11649" y="12"/>
                </a:cubicBezTo>
                <a:cubicBezTo>
                  <a:pt x="11381" y="12"/>
                  <a:pt x="11181" y="10"/>
                  <a:pt x="11146" y="5"/>
                </a:cubicBezTo>
                <a:cubicBezTo>
                  <a:pt x="11127" y="2"/>
                  <a:pt x="11019" y="0"/>
                  <a:pt x="10850" y="0"/>
                </a:cubicBezTo>
                <a:close/>
              </a:path>
            </a:pathLst>
          </a:cu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4" name="Picture 8">
            <a:extLst>
              <a:ext uri="{FF2B5EF4-FFF2-40B4-BE49-F238E27FC236}">
                <a16:creationId xmlns:a16="http://schemas.microsoft.com/office/drawing/2014/main" id="{CAAADE43-1B2E-4F53-A469-3CE73B24FB02}"/>
              </a:ext>
            </a:extLst>
          </p:cNvPr>
          <p:cNvPicPr>
            <a:picLocks noChangeAspect="1" noChangeArrowheads="1"/>
          </p:cNvPicPr>
          <p:nvPr/>
        </p:nvPicPr>
        <p:blipFill>
          <a:blip r:embed="rId6">
            <a:duotone>
              <a:prstClr val="black"/>
              <a:srgbClr val="FF33CC">
                <a:tint val="45000"/>
                <a:satMod val="400000"/>
              </a:srgbClr>
            </a:duotone>
            <a:extLst>
              <a:ext uri="{BEBA8EAE-BF5A-486C-A8C5-ECC9F3942E4B}">
                <a14:imgProps xmlns:a14="http://schemas.microsoft.com/office/drawing/2010/main">
                  <a14:imgLayer r:embed="rId7">
                    <a14:imgEffect>
                      <a14:colorTemperature colorTemp="11200"/>
                    </a14:imgEffect>
                  </a14:imgLayer>
                </a14:imgProps>
              </a:ext>
              <a:ext uri="{28A0092B-C50C-407E-A947-70E740481C1C}">
                <a14:useLocalDpi xmlns:a14="http://schemas.microsoft.com/office/drawing/2010/main" val="0"/>
              </a:ext>
            </a:extLst>
          </a:blip>
          <a:srcRect/>
          <a:stretch>
            <a:fillRect/>
          </a:stretch>
        </p:blipFill>
        <p:spPr bwMode="auto">
          <a:xfrm>
            <a:off x="8421397" y="1056952"/>
            <a:ext cx="450127" cy="580240"/>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a:extLst>
              <a:ext uri="{FF2B5EF4-FFF2-40B4-BE49-F238E27FC236}">
                <a16:creationId xmlns:a16="http://schemas.microsoft.com/office/drawing/2014/main" id="{5921CDCA-F7D7-4A87-B5AB-DB11D3DCD27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864782" y="134853"/>
            <a:ext cx="1096019" cy="783335"/>
          </a:xfrm>
          <a:prstGeom prst="rect">
            <a:avLst/>
          </a:prstGeom>
        </p:spPr>
      </p:pic>
      <p:sp>
        <p:nvSpPr>
          <p:cNvPr id="11" name="TextBox 10">
            <a:extLst>
              <a:ext uri="{FF2B5EF4-FFF2-40B4-BE49-F238E27FC236}">
                <a16:creationId xmlns:a16="http://schemas.microsoft.com/office/drawing/2014/main" id="{B40B4B99-043B-4CEA-A859-0B58C62985DB}"/>
              </a:ext>
            </a:extLst>
          </p:cNvPr>
          <p:cNvSpPr txBox="1"/>
          <p:nvPr/>
        </p:nvSpPr>
        <p:spPr>
          <a:xfrm>
            <a:off x="2960802" y="507703"/>
            <a:ext cx="3449169" cy="523220"/>
          </a:xfrm>
          <a:prstGeom prst="rect">
            <a:avLst/>
          </a:prstGeom>
          <a:noFill/>
        </p:spPr>
        <p:txBody>
          <a:bodyPr wrap="square" rtlCol="0">
            <a:spAutoFit/>
          </a:bodyPr>
          <a:lstStyle/>
          <a:p>
            <a:r>
              <a:rPr lang="en-US" sz="2800">
                <a:latin typeface="Algerian" panose="04020705040A02060702" pitchFamily="82" charset="0"/>
              </a:rPr>
              <a:t>Evaluation</a:t>
            </a:r>
            <a:endParaRPr lang="en-GB" sz="2800">
              <a:latin typeface="Algerian" panose="04020705040A02060702" pitchFamily="82" charset="0"/>
            </a:endParaRPr>
          </a:p>
        </p:txBody>
      </p:sp>
      <p:pic>
        <p:nvPicPr>
          <p:cNvPr id="3" name="Graphic 2">
            <a:extLst>
              <a:ext uri="{FF2B5EF4-FFF2-40B4-BE49-F238E27FC236}">
                <a16:creationId xmlns:a16="http://schemas.microsoft.com/office/drawing/2014/main" id="{E4888E43-F07F-494F-88B9-33A06B37669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907891" y="135436"/>
            <a:ext cx="926468" cy="806872"/>
          </a:xfrm>
          <a:prstGeom prst="rect">
            <a:avLst/>
          </a:prstGeom>
        </p:spPr>
      </p:pic>
      <p:pic>
        <p:nvPicPr>
          <p:cNvPr id="28" name="Audio 27">
            <a:hlinkClick r:id="" action="ppaction://media"/>
            <a:extLst>
              <a:ext uri="{FF2B5EF4-FFF2-40B4-BE49-F238E27FC236}">
                <a16:creationId xmlns:a16="http://schemas.microsoft.com/office/drawing/2014/main" id="{114E4E87-1E33-4C51-8BF5-E812512D880F}"/>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193342429"/>
      </p:ext>
    </p:extLst>
  </p:cSld>
  <p:clrMapOvr>
    <a:masterClrMapping/>
  </p:clrMapOvr>
  <mc:AlternateContent xmlns:mc="http://schemas.openxmlformats.org/markup-compatibility/2006" xmlns:p14="http://schemas.microsoft.com/office/powerpoint/2010/main">
    <mc:Choice Requires="p14">
      <p:transition spd="med" p14:dur="700" advTm="91869">
        <p:fade/>
      </p:transition>
    </mc:Choice>
    <mc:Fallback xmlns="">
      <p:transition spd="med" advTm="918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9C4CC-CB18-4E14-8BFC-AAB3431313DF}"/>
              </a:ext>
            </a:extLst>
          </p:cNvPr>
          <p:cNvSpPr>
            <a:spLocks noGrp="1"/>
          </p:cNvSpPr>
          <p:nvPr>
            <p:ph type="ctrTitle"/>
          </p:nvPr>
        </p:nvSpPr>
        <p:spPr>
          <a:xfrm>
            <a:off x="-1892779" y="211641"/>
            <a:ext cx="7904100" cy="851700"/>
          </a:xfrm>
        </p:spPr>
        <p:txBody>
          <a:bodyPr/>
          <a:lstStyle/>
          <a:p>
            <a:r>
              <a:rPr lang="en-US">
                <a:solidFill>
                  <a:schemeClr val="tx1"/>
                </a:solidFill>
              </a:rPr>
              <a:t>Why did I choose this topic?</a:t>
            </a:r>
            <a:endParaRPr lang="en-GB">
              <a:solidFill>
                <a:schemeClr val="tx1"/>
              </a:solidFill>
            </a:endParaRPr>
          </a:p>
        </p:txBody>
      </p:sp>
      <p:sp>
        <p:nvSpPr>
          <p:cNvPr id="4" name="Google Shape;798;p43">
            <a:extLst>
              <a:ext uri="{FF2B5EF4-FFF2-40B4-BE49-F238E27FC236}">
                <a16:creationId xmlns:a16="http://schemas.microsoft.com/office/drawing/2014/main" id="{F7548F45-101B-40D2-9360-81C67FDBD8C4}"/>
              </a:ext>
            </a:extLst>
          </p:cNvPr>
          <p:cNvSpPr/>
          <p:nvPr/>
        </p:nvSpPr>
        <p:spPr>
          <a:xfrm>
            <a:off x="2366682" y="1574494"/>
            <a:ext cx="4989345" cy="2836141"/>
          </a:xfrm>
          <a:prstGeom prst="rect">
            <a:avLst/>
          </a:prstGeom>
          <a:ln w="19050" cap="flat" cmpd="sng">
            <a:solidFill>
              <a:schemeClr val="tx1"/>
            </a:solidFill>
            <a:prstDash val="solid"/>
            <a:round/>
            <a:headEnd type="none" w="sm" len="sm"/>
            <a:tailEnd type="none" w="sm" len="sm"/>
          </a:ln>
        </p:spPr>
        <p:style>
          <a:lnRef idx="0">
            <a:scrgbClr r="0" g="0" b="0"/>
          </a:lnRef>
          <a:fillRef idx="1003">
            <a:schemeClr val="lt2"/>
          </a:fillRef>
          <a:effectRef idx="0">
            <a:scrgbClr r="0" g="0" b="0"/>
          </a:effectRef>
          <a:fontRef idx="major"/>
        </p:style>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TextBox 4">
            <a:extLst>
              <a:ext uri="{FF2B5EF4-FFF2-40B4-BE49-F238E27FC236}">
                <a16:creationId xmlns:a16="http://schemas.microsoft.com/office/drawing/2014/main" id="{E45D7201-C230-4B28-8E11-AD15E0596431}"/>
              </a:ext>
            </a:extLst>
          </p:cNvPr>
          <p:cNvSpPr txBox="1"/>
          <p:nvPr/>
        </p:nvSpPr>
        <p:spPr>
          <a:xfrm>
            <a:off x="2721351" y="2105425"/>
            <a:ext cx="4280006" cy="2431435"/>
          </a:xfrm>
          <a:prstGeom prst="rect">
            <a:avLst/>
          </a:prstGeom>
          <a:noFill/>
        </p:spPr>
        <p:txBody>
          <a:bodyPr wrap="square" rtlCol="0">
            <a:spAutoFit/>
          </a:bodyPr>
          <a:lstStyle/>
          <a:p>
            <a:pPr marL="285750" indent="-285750">
              <a:buFont typeface="Arial" panose="020B0604020202020204" pitchFamily="34" charset="0"/>
              <a:buChar char="•"/>
            </a:pPr>
            <a:r>
              <a:rPr lang="en-US" sz="1600">
                <a:solidFill>
                  <a:schemeClr val="tx1"/>
                </a:solidFill>
                <a:latin typeface="Bahnschrift" panose="020B0502040204020203" pitchFamily="34" charset="0"/>
              </a:rPr>
              <a:t>As I was researching the different topics, I agreed with the humanistic approach due to the fact that it stresses the importance of an individual’s growth</a:t>
            </a:r>
            <a:r>
              <a:rPr lang="en-US"/>
              <a:t>.</a:t>
            </a:r>
          </a:p>
          <a:p>
            <a:endParaRPr lang="en-US"/>
          </a:p>
          <a:p>
            <a:pPr marL="285750" indent="-285750">
              <a:buFont typeface="Arial" panose="020B0604020202020204" pitchFamily="34" charset="0"/>
              <a:buChar char="•"/>
            </a:pPr>
            <a:r>
              <a:rPr lang="en-US" sz="1600">
                <a:latin typeface="Bahnschrift" panose="020B0502040204020203" pitchFamily="34" charset="0"/>
              </a:rPr>
              <a:t>It helps people view life from a more optimistic point of view. </a:t>
            </a:r>
          </a:p>
          <a:p>
            <a:endParaRPr lang="en-US"/>
          </a:p>
          <a:p>
            <a:endParaRPr lang="en-US"/>
          </a:p>
          <a:p>
            <a:endParaRPr lang="en-GB"/>
          </a:p>
        </p:txBody>
      </p:sp>
      <p:pic>
        <p:nvPicPr>
          <p:cNvPr id="8" name="Graphic 7">
            <a:extLst>
              <a:ext uri="{FF2B5EF4-FFF2-40B4-BE49-F238E27FC236}">
                <a16:creationId xmlns:a16="http://schemas.microsoft.com/office/drawing/2014/main" id="{B28739B0-27D8-4AE1-868D-2EAAA462DE7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44128" y="188589"/>
            <a:ext cx="2315455" cy="2095020"/>
          </a:xfrm>
          <a:prstGeom prst="rect">
            <a:avLst/>
          </a:prstGeom>
        </p:spPr>
      </p:pic>
      <p:pic>
        <p:nvPicPr>
          <p:cNvPr id="10" name="Graphic 9">
            <a:extLst>
              <a:ext uri="{FF2B5EF4-FFF2-40B4-BE49-F238E27FC236}">
                <a16:creationId xmlns:a16="http://schemas.microsoft.com/office/drawing/2014/main" id="{09E4E253-22BE-44CB-A77C-B685FFCED8C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91499" y="277944"/>
            <a:ext cx="660827" cy="615123"/>
          </a:xfrm>
          <a:prstGeom prst="rect">
            <a:avLst/>
          </a:prstGeom>
        </p:spPr>
      </p:pic>
      <p:pic>
        <p:nvPicPr>
          <p:cNvPr id="15" name="Audio 14">
            <a:hlinkClick r:id="" action="ppaction://media"/>
            <a:extLst>
              <a:ext uri="{FF2B5EF4-FFF2-40B4-BE49-F238E27FC236}">
                <a16:creationId xmlns:a16="http://schemas.microsoft.com/office/drawing/2014/main" id="{5C2B92FD-6868-4880-BA47-772D2484ABC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3099896529"/>
      </p:ext>
    </p:extLst>
  </p:cSld>
  <p:clrMapOvr>
    <a:masterClrMapping/>
  </p:clrMapOvr>
  <mc:AlternateContent xmlns:mc="http://schemas.openxmlformats.org/markup-compatibility/2006" xmlns:p14="http://schemas.microsoft.com/office/powerpoint/2010/main">
    <mc:Choice Requires="p14">
      <p:transition spd="slow" p14:dur="2000" advTm="21010"/>
    </mc:Choice>
    <mc:Fallback xmlns="">
      <p:transition spd="slow" advTm="21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3DB2766-3A33-426D-BD9D-2BA82C04EA4F}"/>
              </a:ext>
            </a:extLst>
          </p:cNvPr>
          <p:cNvSpPr txBox="1"/>
          <p:nvPr/>
        </p:nvSpPr>
        <p:spPr>
          <a:xfrm>
            <a:off x="256979" y="337189"/>
            <a:ext cx="8018290" cy="5262979"/>
          </a:xfrm>
          <a:prstGeom prst="rect">
            <a:avLst/>
          </a:prstGeom>
          <a:noFill/>
        </p:spPr>
        <p:txBody>
          <a:bodyPr wrap="square" lIns="91440" tIns="45720" rIns="91440" bIns="45720" anchor="t">
            <a:spAutoFit/>
          </a:bodyPr>
          <a:lstStyle/>
          <a:p>
            <a:pPr algn="l" rtl="0" fontAlgn="base"/>
            <a:r>
              <a:rPr lang="en-US" sz="1200" b="0" i="0" u="none" strike="noStrike">
                <a:solidFill>
                  <a:schemeClr val="tx1"/>
                </a:solidFill>
                <a:effectLst/>
                <a:latin typeface="Times New Roman" panose="02020603050405020304" pitchFamily="18" charset="0"/>
                <a:cs typeface="Times New Roman" panose="02020603050405020304" pitchFamily="18" charset="0"/>
              </a:rPr>
              <a:t>Ashraf, S. (2016) </a:t>
            </a:r>
            <a:r>
              <a:rPr lang="en-US" sz="1200" b="0" i="1" u="none" strike="noStrike">
                <a:solidFill>
                  <a:schemeClr val="tx1"/>
                </a:solidFill>
                <a:effectLst/>
                <a:latin typeface="Times New Roman" panose="02020603050405020304" pitchFamily="18" charset="0"/>
                <a:cs typeface="Times New Roman" panose="02020603050405020304" pitchFamily="18" charset="0"/>
              </a:rPr>
              <a:t>Maslow’s Hierarchy </a:t>
            </a:r>
            <a:r>
              <a:rPr lang="en-US" sz="1200" i="1">
                <a:solidFill>
                  <a:schemeClr val="tx1"/>
                </a:solidFill>
                <a:latin typeface="Times New Roman" panose="02020603050405020304" pitchFamily="18" charset="0"/>
                <a:cs typeface="Times New Roman" panose="02020603050405020304" pitchFamily="18" charset="0"/>
              </a:rPr>
              <a:t>of Needs with Paper Cups.</a:t>
            </a:r>
            <a:endParaRPr lang="en-US" sz="1200">
              <a:solidFill>
                <a:schemeClr val="tx1"/>
              </a:solidFill>
              <a:latin typeface="Times New Roman" panose="02020603050405020304" pitchFamily="18" charset="0"/>
              <a:cs typeface="Times New Roman" panose="02020603050405020304" pitchFamily="18" charset="0"/>
            </a:endParaRPr>
          </a:p>
          <a:p>
            <a:pPr algn="l" rtl="0" fontAlgn="base"/>
            <a:r>
              <a:rPr lang="en-US" sz="1200">
                <a:solidFill>
                  <a:schemeClr val="tx1"/>
                </a:solidFill>
                <a:latin typeface="Times New Roman" panose="02020603050405020304" pitchFamily="18" charset="0"/>
                <a:cs typeface="Times New Roman" panose="02020603050405020304" pitchFamily="18" charset="0"/>
              </a:rPr>
              <a:t>Available at: </a:t>
            </a:r>
            <a:r>
              <a:rPr lang="en-US" sz="1200">
                <a:solidFill>
                  <a:srgbClr val="002060"/>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https://www.tutor2u.net/psychology/blog/maslows-hierarchy-of-needs-with-paper-cups</a:t>
            </a:r>
            <a:r>
              <a:rPr lang="en-US" sz="1200">
                <a:solidFill>
                  <a:srgbClr val="002060"/>
                </a:solidFill>
                <a:latin typeface="Times New Roman" panose="02020603050405020304" pitchFamily="18" charset="0"/>
                <a:cs typeface="Times New Roman" panose="02020603050405020304" pitchFamily="18" charset="0"/>
              </a:rPr>
              <a:t> </a:t>
            </a:r>
          </a:p>
          <a:p>
            <a:pPr algn="l" rtl="0" fontAlgn="base"/>
            <a:endParaRPr lang="en-US" sz="1200" b="0" u="none" strike="noStrike">
              <a:solidFill>
                <a:srgbClr val="002060"/>
              </a:solidFill>
              <a:effectLst/>
              <a:latin typeface="Times New Roman" panose="02020603050405020304" pitchFamily="18" charset="0"/>
              <a:cs typeface="Times New Roman" panose="02020603050405020304" pitchFamily="18" charset="0"/>
            </a:endParaRPr>
          </a:p>
          <a:p>
            <a:pPr algn="l" rtl="0" fontAlgn="base"/>
            <a:r>
              <a:rPr lang="en-US" sz="1200" b="0" i="0" u="none" strike="noStrike">
                <a:solidFill>
                  <a:schemeClr val="tx1"/>
                </a:solidFill>
                <a:effectLst/>
                <a:latin typeface="Times New Roman" panose="02020603050405020304" pitchFamily="18" charset="0"/>
                <a:cs typeface="Times New Roman" panose="02020603050405020304" pitchFamily="18" charset="0"/>
              </a:rPr>
              <a:t>Boundless Psychology (2020) </a:t>
            </a:r>
            <a:r>
              <a:rPr lang="en-US" sz="1200" b="0" i="1" u="none" strike="noStrike">
                <a:solidFill>
                  <a:schemeClr val="tx1"/>
                </a:solidFill>
                <a:effectLst/>
                <a:latin typeface="Times New Roman" panose="02020603050405020304" pitchFamily="18" charset="0"/>
                <a:cs typeface="Times New Roman" panose="02020603050405020304" pitchFamily="18" charset="0"/>
              </a:rPr>
              <a:t>Humanistic perspectives on personality. </a:t>
            </a:r>
            <a:r>
              <a:rPr lang="en-US" sz="12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200" b="0" i="0" u="none" strike="noStrike">
                <a:solidFill>
                  <a:schemeClr val="tx1"/>
                </a:solidFill>
                <a:effectLst/>
                <a:latin typeface="Times New Roman" panose="02020603050405020304" pitchFamily="18" charset="0"/>
                <a:cs typeface="Times New Roman" panose="02020603050405020304" pitchFamily="18" charset="0"/>
              </a:rPr>
              <a:t>Available at:</a:t>
            </a:r>
            <a:r>
              <a:rPr lang="en-US" sz="1200" b="0" i="0" u="none" strike="noStrike">
                <a:solidFill>
                  <a:srgbClr val="002060"/>
                </a:solidFill>
                <a:effectLst/>
                <a:latin typeface="Times New Roman" panose="02020603050405020304" pitchFamily="18" charset="0"/>
                <a:cs typeface="Times New Roman" panose="02020603050405020304" pitchFamily="18" charset="0"/>
              </a:rPr>
              <a:t> </a:t>
            </a:r>
            <a:r>
              <a:rPr lang="en-US" sz="1200" b="0" i="0" u="sng" strike="noStrike">
                <a:solidFill>
                  <a:srgbClr val="002060"/>
                </a:solidFill>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https://courses.lumenlearning.com/boundless-psychology/chapter/humanistic-perspectives-on-personality/</a:t>
            </a:r>
            <a:r>
              <a:rPr lang="en-US" sz="1200" b="0" i="0" u="none" strike="noStrike">
                <a:solidFill>
                  <a:srgbClr val="002060"/>
                </a:solidFill>
                <a:effectLst/>
                <a:latin typeface="Times New Roman" panose="02020603050405020304" pitchFamily="18" charset="0"/>
                <a:cs typeface="Times New Roman" panose="02020603050405020304" pitchFamily="18" charset="0"/>
              </a:rPr>
              <a:t> </a:t>
            </a:r>
            <a:r>
              <a:rPr lang="en-US" sz="1200" b="0" i="0" u="none" strike="noStrike">
                <a:solidFill>
                  <a:schemeClr val="tx1"/>
                </a:solidFill>
                <a:effectLst/>
                <a:latin typeface="Times New Roman" panose="02020603050405020304" pitchFamily="18" charset="0"/>
                <a:cs typeface="Times New Roman" panose="02020603050405020304" pitchFamily="18" charset="0"/>
              </a:rPr>
              <a:t>(Accessed: 20 October 2020).</a:t>
            </a:r>
          </a:p>
          <a:p>
            <a:pPr algn="l" rtl="0" fontAlgn="base"/>
            <a:endParaRPr lang="en-US" sz="1200" b="0" i="0">
              <a:solidFill>
                <a:schemeClr val="tx1"/>
              </a:solidFill>
              <a:effectLst/>
              <a:latin typeface="Times New Roman" panose="02020603050405020304" pitchFamily="18" charset="0"/>
              <a:cs typeface="Times New Roman" panose="02020603050405020304" pitchFamily="18" charset="0"/>
            </a:endParaRPr>
          </a:p>
          <a:p>
            <a:pPr algn="l" rtl="0" fontAlgn="base"/>
            <a:r>
              <a:rPr lang="en-US" sz="1200" b="0" i="0" u="none" strike="noStrike">
                <a:solidFill>
                  <a:schemeClr val="tx1"/>
                </a:solidFill>
                <a:effectLst/>
                <a:latin typeface="Times New Roman" panose="02020603050405020304" pitchFamily="18" charset="0"/>
                <a:cs typeface="Times New Roman" panose="02020603050405020304" pitchFamily="18" charset="0"/>
              </a:rPr>
              <a:t>Cherry, K. and Swaim, E. (2020) </a:t>
            </a:r>
            <a:r>
              <a:rPr lang="en-GB" sz="1200" b="0" i="1" u="none" strike="noStrike">
                <a:solidFill>
                  <a:schemeClr val="tx1"/>
                </a:solidFill>
                <a:effectLst/>
                <a:latin typeface="Times New Roman" panose="02020603050405020304" pitchFamily="18" charset="0"/>
                <a:cs typeface="Times New Roman" panose="02020603050405020304" pitchFamily="18" charset="0"/>
              </a:rPr>
              <a:t>Carl Rogers Psychologist Biography. </a:t>
            </a:r>
            <a:r>
              <a:rPr lang="en-GB" sz="12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GB" sz="1200" b="0" i="0" u="none" strike="noStrike">
                <a:solidFill>
                  <a:schemeClr val="tx1"/>
                </a:solidFill>
                <a:effectLst/>
                <a:latin typeface="Times New Roman" panose="02020603050405020304" pitchFamily="18" charset="0"/>
                <a:cs typeface="Times New Roman" panose="02020603050405020304" pitchFamily="18" charset="0"/>
              </a:rPr>
              <a:t>Available at:</a:t>
            </a:r>
            <a:r>
              <a:rPr lang="en-GB" sz="1200" b="0" i="0" u="none" strike="noStrike">
                <a:solidFill>
                  <a:srgbClr val="002060"/>
                </a:solidFill>
                <a:effectLst/>
                <a:latin typeface="Times New Roman" panose="02020603050405020304" pitchFamily="18" charset="0"/>
                <a:cs typeface="Times New Roman" panose="02020603050405020304" pitchFamily="18" charset="0"/>
              </a:rPr>
              <a:t> </a:t>
            </a:r>
            <a:r>
              <a:rPr lang="en-GB" sz="1200" b="0" i="0" u="sng" strike="noStrike">
                <a:solidFill>
                  <a:srgbClr val="002060"/>
                </a:solidFill>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https://www.verywellmind.com/carl-rogers-biography-1902-1987-2795542</a:t>
            </a:r>
            <a:r>
              <a:rPr lang="en-GB" sz="1200" b="0" i="0" u="none" strike="noStrike">
                <a:solidFill>
                  <a:srgbClr val="002060"/>
                </a:solidFill>
                <a:effectLst/>
                <a:latin typeface="Times New Roman" panose="02020603050405020304" pitchFamily="18" charset="0"/>
                <a:cs typeface="Times New Roman" panose="02020603050405020304" pitchFamily="18" charset="0"/>
              </a:rPr>
              <a:t> </a:t>
            </a:r>
            <a:r>
              <a:rPr lang="en-GB" sz="1200" b="0" i="0" u="none" strike="noStrike">
                <a:solidFill>
                  <a:schemeClr val="tx1"/>
                </a:solidFill>
                <a:effectLst/>
                <a:latin typeface="Times New Roman" panose="02020603050405020304" pitchFamily="18" charset="0"/>
                <a:cs typeface="Times New Roman" panose="02020603050405020304" pitchFamily="18" charset="0"/>
              </a:rPr>
              <a:t>(Accessed: 22 October 2020).</a:t>
            </a:r>
            <a:r>
              <a:rPr lang="en-US" sz="1200" b="0" i="0">
                <a:solidFill>
                  <a:schemeClr val="tx1"/>
                </a:solidFill>
                <a:effectLst/>
                <a:latin typeface="Times New Roman" panose="02020603050405020304" pitchFamily="18" charset="0"/>
                <a:cs typeface="Times New Roman" panose="02020603050405020304" pitchFamily="18" charset="0"/>
              </a:rPr>
              <a:t>​</a:t>
            </a:r>
          </a:p>
          <a:p>
            <a:pPr algn="l" rtl="0" fontAlgn="base"/>
            <a:endParaRPr lang="en-US" sz="1200" b="0" i="0">
              <a:solidFill>
                <a:schemeClr val="tx1"/>
              </a:solidFill>
              <a:effectLst/>
              <a:latin typeface="Times New Roman" panose="02020603050405020304" pitchFamily="18" charset="0"/>
              <a:cs typeface="Times New Roman" panose="02020603050405020304" pitchFamily="18" charset="0"/>
            </a:endParaRPr>
          </a:p>
          <a:p>
            <a:pPr algn="l" rtl="0" fontAlgn="base"/>
            <a:r>
              <a:rPr lang="en-GB" sz="1200" b="0" i="0" u="none" strike="noStrike">
                <a:solidFill>
                  <a:schemeClr val="tx1"/>
                </a:solidFill>
                <a:effectLst/>
                <a:latin typeface="Times New Roman" panose="02020603050405020304" pitchFamily="18" charset="0"/>
                <a:cs typeface="Times New Roman" panose="02020603050405020304" pitchFamily="18" charset="0"/>
              </a:rPr>
              <a:t>Cram (2020) </a:t>
            </a:r>
            <a:r>
              <a:rPr lang="en-US" sz="1200" b="0" i="1" u="none" strike="noStrike">
                <a:solidFill>
                  <a:schemeClr val="tx1"/>
                </a:solidFill>
                <a:effectLst/>
                <a:latin typeface="Times New Roman" panose="02020603050405020304" pitchFamily="18" charset="0"/>
                <a:cs typeface="Times New Roman" panose="02020603050405020304" pitchFamily="18" charset="0"/>
              </a:rPr>
              <a:t>Compare And Contrast Abraham Maslow And Rogers. </a:t>
            </a:r>
            <a:r>
              <a:rPr lang="en-US" sz="12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200" b="0" i="0" u="none" strike="noStrike">
                <a:solidFill>
                  <a:schemeClr val="tx1"/>
                </a:solidFill>
                <a:effectLst/>
                <a:latin typeface="Times New Roman" panose="02020603050405020304" pitchFamily="18" charset="0"/>
                <a:cs typeface="Times New Roman" panose="02020603050405020304" pitchFamily="18" charset="0"/>
              </a:rPr>
              <a:t>Available at: </a:t>
            </a:r>
            <a:r>
              <a:rPr lang="en-US" sz="1200" b="0" i="0" u="sng" strike="noStrike">
                <a:solidFill>
                  <a:srgbClr val="002060"/>
                </a:solidFill>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https://www.cram.com/essay/Compare-And-Contrast-Abraham-Maslow-And-Rogers/F3V9G5SYHBWW#:~:text=Maslow%20and%20Rogers%20had%20very,is%20what%20make%20individuals%20deviate</a:t>
            </a:r>
            <a:r>
              <a:rPr lang="en-US" sz="1200" b="0" i="0" u="none" strike="noStrike">
                <a:solidFill>
                  <a:srgbClr val="002060"/>
                </a:solidFill>
                <a:effectLst/>
                <a:latin typeface="Times New Roman" panose="02020603050405020304" pitchFamily="18" charset="0"/>
                <a:cs typeface="Times New Roman" panose="02020603050405020304" pitchFamily="18" charset="0"/>
              </a:rPr>
              <a:t>. </a:t>
            </a:r>
            <a:r>
              <a:rPr lang="en-US" sz="1200" b="0" i="0" u="none" strike="noStrike">
                <a:solidFill>
                  <a:schemeClr val="tx1"/>
                </a:solidFill>
                <a:effectLst/>
                <a:latin typeface="Times New Roman" panose="02020603050405020304" pitchFamily="18" charset="0"/>
                <a:cs typeface="Times New Roman" panose="02020603050405020304" pitchFamily="18" charset="0"/>
              </a:rPr>
              <a:t>(Accessed: 22 October 2020). </a:t>
            </a:r>
          </a:p>
          <a:p>
            <a:pPr algn="l" rtl="0" fontAlgn="base"/>
            <a:r>
              <a:rPr lang="en-US" sz="12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200" b="0" i="0" u="none" strike="noStrike">
                <a:solidFill>
                  <a:schemeClr val="tx1"/>
                </a:solidFill>
                <a:effectLst/>
                <a:latin typeface="Times New Roman" panose="02020603050405020304" pitchFamily="18" charset="0"/>
                <a:cs typeface="Times New Roman" panose="02020603050405020304" pitchFamily="18" charset="0"/>
              </a:rPr>
              <a:t>GoodTherapy (2018) </a:t>
            </a:r>
            <a:r>
              <a:rPr lang="en-GB" sz="1200" b="0" i="1" u="none" strike="noStrike">
                <a:solidFill>
                  <a:schemeClr val="tx1"/>
                </a:solidFill>
                <a:effectLst/>
                <a:latin typeface="Times New Roman" panose="02020603050405020304" pitchFamily="18" charset="0"/>
                <a:cs typeface="Times New Roman" panose="02020603050405020304" pitchFamily="18" charset="0"/>
              </a:rPr>
              <a:t>Humanistic Psychology (humanism). </a:t>
            </a:r>
            <a:r>
              <a:rPr lang="en-GB" sz="1200" b="0" i="0">
                <a:solidFill>
                  <a:schemeClr val="tx1"/>
                </a:solidFill>
                <a:effectLst/>
                <a:latin typeface="Times New Roman" panose="02020603050405020304" pitchFamily="18" charset="0"/>
                <a:cs typeface="Times New Roman" panose="02020603050405020304" pitchFamily="18" charset="0"/>
              </a:rPr>
              <a:t>​</a:t>
            </a:r>
          </a:p>
          <a:p>
            <a:pPr fontAlgn="base"/>
            <a:r>
              <a:rPr lang="en-GB" sz="1200" b="0" i="0" u="none" strike="noStrike">
                <a:solidFill>
                  <a:schemeClr val="tx1"/>
                </a:solidFill>
                <a:effectLst/>
                <a:latin typeface="Times New Roman" panose="02020603050405020304" pitchFamily="18" charset="0"/>
                <a:cs typeface="Times New Roman" panose="02020603050405020304" pitchFamily="18" charset="0"/>
              </a:rPr>
              <a:t>Available at: </a:t>
            </a:r>
            <a:r>
              <a:rPr lang="en-GB" sz="1200" b="0" i="0" u="sng" strike="noStrike">
                <a:solidFill>
                  <a:srgbClr val="002060"/>
                </a:solidFill>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https://www.goodtherapy.org/learn-about-therapy/types/humanistic-psychology#:~:text=Some%20fundamental%20assumptions%20of%20humanistic,be%20achieved%20by%20studying%20animals</a:t>
            </a:r>
            <a:r>
              <a:rPr lang="en-GB" sz="1200" b="0" i="0" u="none" strike="noStrike">
                <a:solidFill>
                  <a:srgbClr val="002060"/>
                </a:solidFill>
                <a:effectLst/>
                <a:latin typeface="Times New Roman" panose="02020603050405020304" pitchFamily="18" charset="0"/>
                <a:cs typeface="Times New Roman" panose="02020603050405020304" pitchFamily="18" charset="0"/>
              </a:rPr>
              <a:t>.</a:t>
            </a:r>
            <a:r>
              <a:rPr lang="en-GB" sz="1200" b="0" i="0" u="none" strike="noStrike">
                <a:solidFill>
                  <a:srgbClr val="0070C0"/>
                </a:solidFill>
                <a:effectLst/>
                <a:latin typeface="Times New Roman" panose="02020603050405020304" pitchFamily="18" charset="0"/>
                <a:cs typeface="Times New Roman" panose="02020603050405020304" pitchFamily="18" charset="0"/>
              </a:rPr>
              <a:t> </a:t>
            </a:r>
            <a:r>
              <a:rPr lang="en-GB" sz="1200" b="0" i="0" u="none" strike="noStrike">
                <a:solidFill>
                  <a:schemeClr val="tx1"/>
                </a:solidFill>
                <a:effectLst/>
                <a:latin typeface="Times New Roman" panose="02020603050405020304" pitchFamily="18" charset="0"/>
                <a:cs typeface="Times New Roman" panose="02020603050405020304" pitchFamily="18" charset="0"/>
              </a:rPr>
              <a:t>(Accessed: 20 October 2020).</a:t>
            </a:r>
            <a:endParaRPr lang="en-GB" sz="1200">
              <a:solidFill>
                <a:schemeClr val="tx1"/>
              </a:solidFill>
              <a:latin typeface="Times New Roman" panose="02020603050405020304" pitchFamily="18" charset="0"/>
              <a:cs typeface="Times New Roman" panose="02020603050405020304" pitchFamily="18" charset="0"/>
            </a:endParaRPr>
          </a:p>
          <a:p>
            <a:endParaRPr lang="en-GB" sz="1200">
              <a:solidFill>
                <a:schemeClr val="tx1"/>
              </a:solidFill>
              <a:latin typeface="Times New Roman" panose="02020603050405020304" pitchFamily="18" charset="0"/>
              <a:cs typeface="Times New Roman" panose="02020603050405020304" pitchFamily="18" charset="0"/>
            </a:endParaRPr>
          </a:p>
          <a:p>
            <a:r>
              <a:rPr lang="en-GB" sz="1200">
                <a:solidFill>
                  <a:schemeClr val="tx1"/>
                </a:solidFill>
                <a:latin typeface="Times New Roman" panose="02020603050405020304" pitchFamily="18" charset="0"/>
                <a:cs typeface="Times New Roman" panose="02020603050405020304" pitchFamily="18" charset="0"/>
              </a:rPr>
              <a:t>Green, B. (2016)</a:t>
            </a:r>
            <a:r>
              <a:rPr lang="en-GB" sz="1200" i="1">
                <a:solidFill>
                  <a:schemeClr val="tx1"/>
                </a:solidFill>
                <a:latin typeface="Times New Roman" panose="02020603050405020304" pitchFamily="18" charset="0"/>
                <a:cs typeface="Times New Roman" panose="02020603050405020304" pitchFamily="18" charset="0"/>
              </a:rPr>
              <a:t> Cinderella </a:t>
            </a:r>
            <a:r>
              <a:rPr lang="en-GB" sz="1200" i="1" err="1">
                <a:solidFill>
                  <a:schemeClr val="tx1"/>
                </a:solidFill>
                <a:latin typeface="Times New Roman" panose="02020603050405020304" pitchFamily="18" charset="0"/>
                <a:cs typeface="Times New Roman" panose="02020603050405020304" pitchFamily="18" charset="0"/>
              </a:rPr>
              <a:t>Counseling</a:t>
            </a:r>
            <a:r>
              <a:rPr lang="en-GB" sz="1200" i="1">
                <a:solidFill>
                  <a:schemeClr val="tx1"/>
                </a:solidFill>
                <a:latin typeface="Times New Roman" panose="02020603050405020304" pitchFamily="18" charset="0"/>
                <a:cs typeface="Times New Roman" panose="02020603050405020304" pitchFamily="18" charset="0"/>
              </a:rPr>
              <a:t> - Humanistic Approach ​.</a:t>
            </a:r>
            <a:r>
              <a:rPr lang="en-GB" sz="1200">
                <a:latin typeface="Times New Roman" panose="02020603050405020304" pitchFamily="18" charset="0"/>
                <a:cs typeface="Times New Roman" panose="02020603050405020304" pitchFamily="18" charset="0"/>
              </a:rPr>
              <a:t> [Video]. Available at:</a:t>
            </a:r>
            <a:r>
              <a:rPr lang="en-GB" sz="1200">
                <a:solidFill>
                  <a:srgbClr val="002060"/>
                </a:solidFill>
                <a:latin typeface="Times New Roman" panose="02020603050405020304" pitchFamily="18" charset="0"/>
                <a:cs typeface="Times New Roman" panose="02020603050405020304" pitchFamily="18" charset="0"/>
              </a:rPr>
              <a:t> </a:t>
            </a:r>
            <a:r>
              <a:rPr lang="en-GB" sz="1200">
                <a:solidFill>
                  <a:srgbClr val="002060"/>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https://www.youtube.com/watch?v=H6LLmjoPFcA</a:t>
            </a:r>
            <a:r>
              <a:rPr lang="en-GB" sz="1200">
                <a:latin typeface="Times New Roman" panose="02020603050405020304" pitchFamily="18" charset="0"/>
                <a:cs typeface="Times New Roman" panose="02020603050405020304" pitchFamily="18" charset="0"/>
              </a:rPr>
              <a:t> (Accessed: 23 October 2020).</a:t>
            </a:r>
          </a:p>
          <a:p>
            <a:endParaRPr lang="en-GB" sz="1200">
              <a:latin typeface="Times New Roman" panose="02020603050405020304" pitchFamily="18" charset="0"/>
              <a:cs typeface="Times New Roman" panose="02020603050405020304" pitchFamily="18" charset="0"/>
            </a:endParaRPr>
          </a:p>
          <a:p>
            <a:pPr algn="l" rtl="0" fontAlgn="base"/>
            <a:r>
              <a:rPr lang="en-US" sz="1200" b="0" i="0" err="1">
                <a:solidFill>
                  <a:srgbClr val="000000"/>
                </a:solidFill>
                <a:effectLst/>
                <a:latin typeface="Times New Roman" panose="02020603050405020304" pitchFamily="18" charset="0"/>
                <a:cs typeface="Times New Roman" panose="02020603050405020304" pitchFamily="18" charset="0"/>
              </a:rPr>
              <a:t>Helpme</a:t>
            </a:r>
            <a:r>
              <a:rPr lang="en-US" sz="1200" b="0" i="0">
                <a:solidFill>
                  <a:srgbClr val="000000"/>
                </a:solidFill>
                <a:effectLst/>
                <a:latin typeface="Times New Roman" panose="02020603050405020304" pitchFamily="18" charset="0"/>
                <a:cs typeface="Times New Roman" panose="02020603050405020304" pitchFamily="18" charset="0"/>
              </a:rPr>
              <a:t> (2020) </a:t>
            </a:r>
            <a:r>
              <a:rPr lang="en-US" sz="1200" b="0" i="1">
                <a:solidFill>
                  <a:srgbClr val="000000"/>
                </a:solidFill>
                <a:effectLst/>
                <a:latin typeface="Times New Roman" panose="02020603050405020304" pitchFamily="18" charset="0"/>
                <a:cs typeface="Times New Roman" panose="02020603050405020304" pitchFamily="18" charset="0"/>
              </a:rPr>
              <a:t>What is The Humanistic View of Anxiety?</a:t>
            </a:r>
            <a:r>
              <a:rPr lang="en-US" sz="1200" b="0" i="0">
                <a:solidFill>
                  <a:srgbClr val="000000"/>
                </a:solidFill>
                <a:effectLst/>
                <a:latin typeface="Times New Roman" panose="02020603050405020304" pitchFamily="18" charset="0"/>
                <a:cs typeface="Times New Roman" panose="02020603050405020304" pitchFamily="18" charset="0"/>
              </a:rPr>
              <a:t>  </a:t>
            </a:r>
          </a:p>
          <a:p>
            <a:pPr algn="l" rtl="0" fontAlgn="base"/>
            <a:r>
              <a:rPr lang="en-US" sz="1200" b="0" i="0">
                <a:solidFill>
                  <a:srgbClr val="000000"/>
                </a:solidFill>
                <a:effectLst/>
                <a:latin typeface="Times New Roman" panose="02020603050405020304" pitchFamily="18" charset="0"/>
                <a:cs typeface="Times New Roman" panose="02020603050405020304" pitchFamily="18" charset="0"/>
              </a:rPr>
              <a:t>Available at: </a:t>
            </a:r>
            <a:r>
              <a:rPr lang="en-US" sz="1200" b="0" i="0" u="sng" strike="noStrike">
                <a:solidFill>
                  <a:srgbClr val="002060"/>
                </a:solidFill>
                <a:effectLst/>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https://www.123helpme.com/essay/What-Is-The-Humanistic-View-Of-Anxiety-705893</a:t>
            </a:r>
            <a:r>
              <a:rPr lang="en-US" sz="1200" b="0" i="0">
                <a:solidFill>
                  <a:srgbClr val="002060"/>
                </a:solidFill>
                <a:effectLst/>
                <a:latin typeface="Times New Roman" panose="02020603050405020304" pitchFamily="18" charset="0"/>
                <a:cs typeface="Times New Roman" panose="02020603050405020304" pitchFamily="18" charset="0"/>
              </a:rPr>
              <a:t>  </a:t>
            </a:r>
            <a:r>
              <a:rPr lang="en-US" sz="1200" b="0" i="0">
                <a:solidFill>
                  <a:srgbClr val="000000"/>
                </a:solidFill>
                <a:effectLst/>
                <a:latin typeface="Times New Roman" panose="02020603050405020304" pitchFamily="18" charset="0"/>
                <a:cs typeface="Times New Roman" panose="02020603050405020304" pitchFamily="18" charset="0"/>
              </a:rPr>
              <a:t>(Accessed: 22 October 2020).  </a:t>
            </a:r>
          </a:p>
          <a:p>
            <a:r>
              <a:rPr lang="en-GB" sz="1200">
                <a:latin typeface="Calibri"/>
              </a:rPr>
              <a:t> </a:t>
            </a:r>
          </a:p>
          <a:p>
            <a:pPr fontAlgn="base"/>
            <a:r>
              <a:rPr lang="en-US" sz="1200" b="0" i="0">
                <a:solidFill>
                  <a:srgbClr val="FFFFFF"/>
                </a:solidFill>
                <a:effectLst/>
                <a:latin typeface="Calibri"/>
              </a:rPr>
              <a:t>​</a:t>
            </a:r>
            <a:r>
              <a:rPr lang="en-US" sz="1200">
                <a:solidFill>
                  <a:srgbClr val="FFFFFF"/>
                </a:solidFill>
                <a:latin typeface="Calibri"/>
              </a:rPr>
              <a:t> </a:t>
            </a:r>
            <a:endParaRPr lang="en-US" sz="1200" b="0" i="0">
              <a:solidFill>
                <a:srgbClr val="FFFFFF"/>
              </a:solidFill>
              <a:effectLst/>
              <a:latin typeface="Calibri"/>
            </a:endParaRPr>
          </a:p>
        </p:txBody>
      </p:sp>
      <p:sp>
        <p:nvSpPr>
          <p:cNvPr id="6" name="TextBox 5">
            <a:extLst>
              <a:ext uri="{FF2B5EF4-FFF2-40B4-BE49-F238E27FC236}">
                <a16:creationId xmlns:a16="http://schemas.microsoft.com/office/drawing/2014/main" id="{0B4708B3-A50A-4503-9577-D1DB9BDB2F9B}"/>
              </a:ext>
            </a:extLst>
          </p:cNvPr>
          <p:cNvSpPr txBox="1"/>
          <p:nvPr/>
        </p:nvSpPr>
        <p:spPr>
          <a:xfrm>
            <a:off x="3496235" y="29288"/>
            <a:ext cx="3565391" cy="400110"/>
          </a:xfrm>
          <a:prstGeom prst="rect">
            <a:avLst/>
          </a:prstGeom>
          <a:noFill/>
        </p:spPr>
        <p:txBody>
          <a:bodyPr wrap="square" rtlCol="0">
            <a:spAutoFit/>
          </a:bodyPr>
          <a:lstStyle/>
          <a:p>
            <a:r>
              <a:rPr lang="en-US" sz="2000">
                <a:latin typeface="Times New Roman" panose="02020603050405020304" pitchFamily="18" charset="0"/>
                <a:cs typeface="Times New Roman" panose="02020603050405020304" pitchFamily="18" charset="0"/>
              </a:rPr>
              <a:t>Reference list</a:t>
            </a:r>
            <a:endParaRPr lang="en-GB" sz="2000">
              <a:latin typeface="Times New Roman" panose="02020603050405020304" pitchFamily="18" charset="0"/>
              <a:cs typeface="Times New Roman" panose="02020603050405020304" pitchFamily="18" charset="0"/>
            </a:endParaRPr>
          </a:p>
        </p:txBody>
      </p:sp>
      <p:pic>
        <p:nvPicPr>
          <p:cNvPr id="8" name="Audio 7">
            <a:hlinkClick r:id="" action="ppaction://media"/>
            <a:extLst>
              <a:ext uri="{FF2B5EF4-FFF2-40B4-BE49-F238E27FC236}">
                <a16:creationId xmlns:a16="http://schemas.microsoft.com/office/drawing/2014/main" id="{D502758B-91F7-4275-B481-A4D915A99D7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467414531"/>
      </p:ext>
    </p:extLst>
  </p:cSld>
  <p:clrMapOvr>
    <a:masterClrMapping/>
  </p:clrMapOvr>
  <mc:AlternateContent xmlns:mc="http://schemas.openxmlformats.org/markup-compatibility/2006" xmlns:p14="http://schemas.microsoft.com/office/powerpoint/2010/main">
    <mc:Choice Requires="p14">
      <p:transition spd="slow" p14:dur="2000" advTm="35766"/>
    </mc:Choice>
    <mc:Fallback xmlns="">
      <p:transition spd="slow" advTm="35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1166D2B-7A57-4409-8185-59230107AB66}"/>
              </a:ext>
            </a:extLst>
          </p:cNvPr>
          <p:cNvSpPr txBox="1"/>
          <p:nvPr/>
        </p:nvSpPr>
        <p:spPr>
          <a:xfrm>
            <a:off x="350268" y="532069"/>
            <a:ext cx="8440911" cy="5847755"/>
          </a:xfrm>
          <a:prstGeom prst="rect">
            <a:avLst/>
          </a:prstGeom>
          <a:noFill/>
        </p:spPr>
        <p:txBody>
          <a:bodyPr wrap="square" lIns="91440" tIns="45720" rIns="91440" bIns="45720" anchor="t">
            <a:spAutoFit/>
          </a:bodyPr>
          <a:lstStyle/>
          <a:p>
            <a:pPr algn="l" rtl="0" fontAlgn="base"/>
            <a:r>
              <a:rPr lang="en-US" sz="1100" b="0" i="0" u="none" strike="noStrike">
                <a:solidFill>
                  <a:schemeClr val="tx1"/>
                </a:solidFill>
                <a:effectLst/>
                <a:latin typeface="Times New Roman" panose="02020603050405020304" pitchFamily="18" charset="0"/>
                <a:cs typeface="Times New Roman" panose="02020603050405020304" pitchFamily="18" charset="0"/>
              </a:rPr>
              <a:t>Introduction to Psychology (2020) </a:t>
            </a:r>
            <a:r>
              <a:rPr lang="en-US" sz="1100" b="0" i="1" u="none" strike="noStrike">
                <a:solidFill>
                  <a:schemeClr val="tx1"/>
                </a:solidFill>
                <a:effectLst/>
                <a:latin typeface="Times New Roman" panose="02020603050405020304" pitchFamily="18" charset="0"/>
                <a:cs typeface="Times New Roman" panose="02020603050405020304" pitchFamily="18" charset="0"/>
              </a:rPr>
              <a:t>Humanistic Approaches.  </a:t>
            </a:r>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100" b="0" i="0" u="none" strike="noStrike">
                <a:solidFill>
                  <a:schemeClr val="tx1"/>
                </a:solidFill>
                <a:effectLst/>
                <a:latin typeface="Times New Roman" panose="02020603050405020304" pitchFamily="18" charset="0"/>
                <a:cs typeface="Times New Roman" panose="02020603050405020304" pitchFamily="18" charset="0"/>
              </a:rPr>
              <a:t>Available at:</a:t>
            </a:r>
            <a:r>
              <a:rPr lang="en-US" sz="1100" b="0" i="0" u="none" strike="noStrike">
                <a:solidFill>
                  <a:srgbClr val="002060"/>
                </a:solidFill>
                <a:effectLst/>
                <a:latin typeface="Times New Roman" panose="02020603050405020304" pitchFamily="18" charset="0"/>
                <a:cs typeface="Times New Roman" panose="02020603050405020304" pitchFamily="18" charset="0"/>
              </a:rPr>
              <a:t> </a:t>
            </a:r>
            <a:r>
              <a:rPr lang="en-US" sz="1100" b="0" i="0" u="sng" strike="noStrike">
                <a:solidFill>
                  <a:srgbClr val="002060"/>
                </a:solidFill>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https://courses.lumenlearning.com/suny-intropsychmaster/chapter/humanistic-approaches/</a:t>
            </a:r>
            <a:r>
              <a:rPr lang="en-US" sz="1100" b="0" i="0" u="none" strike="noStrike">
                <a:solidFill>
                  <a:srgbClr val="002060"/>
                </a:solidFill>
                <a:effectLst/>
                <a:latin typeface="Times New Roman" panose="02020603050405020304" pitchFamily="18" charset="0"/>
                <a:cs typeface="Times New Roman" panose="02020603050405020304" pitchFamily="18" charset="0"/>
              </a:rPr>
              <a:t> </a:t>
            </a:r>
            <a:r>
              <a:rPr lang="en-US" sz="1100" b="0" i="0" u="none" strike="noStrike">
                <a:solidFill>
                  <a:schemeClr val="tx1"/>
                </a:solidFill>
                <a:effectLst/>
                <a:latin typeface="Times New Roman" panose="02020603050405020304" pitchFamily="18" charset="0"/>
                <a:cs typeface="Times New Roman" panose="02020603050405020304" pitchFamily="18" charset="0"/>
              </a:rPr>
              <a:t> (Accessed: 22 October 2020).</a:t>
            </a:r>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100" b="0" i="0" u="none" strike="noStrike">
                <a:solidFill>
                  <a:schemeClr val="tx1"/>
                </a:solidFill>
                <a:effectLst/>
                <a:latin typeface="Times New Roman" panose="02020603050405020304" pitchFamily="18" charset="0"/>
                <a:cs typeface="Times New Roman" panose="02020603050405020304" pitchFamily="18" charset="0"/>
              </a:rPr>
              <a:t>Raypole, C. (2019) </a:t>
            </a:r>
            <a:r>
              <a:rPr lang="en-US" sz="1100" b="0" i="1" u="none" strike="noStrike">
                <a:solidFill>
                  <a:schemeClr val="tx1"/>
                </a:solidFill>
                <a:effectLst/>
                <a:latin typeface="Times New Roman" panose="02020603050405020304" pitchFamily="18" charset="0"/>
                <a:cs typeface="Times New Roman" panose="02020603050405020304" pitchFamily="18" charset="0"/>
              </a:rPr>
              <a:t>Is Humanistic Therapy Right for you?  </a:t>
            </a:r>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100" b="0" i="0" u="none" strike="noStrike">
                <a:solidFill>
                  <a:schemeClr val="tx1"/>
                </a:solidFill>
                <a:effectLst/>
                <a:latin typeface="Times New Roman" panose="02020603050405020304" pitchFamily="18" charset="0"/>
                <a:cs typeface="Times New Roman" panose="02020603050405020304" pitchFamily="18" charset="0"/>
              </a:rPr>
              <a:t>Available at: </a:t>
            </a:r>
            <a:r>
              <a:rPr lang="en-US" sz="1100" b="0" i="0" u="sng" strike="noStrike">
                <a:solidFill>
                  <a:srgbClr val="002060"/>
                </a:solidFill>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https://www.healthline.com/health/humanistic-therapy#:~:text=Humanistic%20therapy%20is%20a%20mental,impact%20your%20choices%20and%20actions</a:t>
            </a:r>
            <a:r>
              <a:rPr lang="en-US" sz="1100" b="0" i="0" u="none" strike="noStrike">
                <a:solidFill>
                  <a:srgbClr val="002060"/>
                </a:solidFill>
                <a:effectLst/>
                <a:latin typeface="Times New Roman" panose="02020603050405020304" pitchFamily="18" charset="0"/>
                <a:cs typeface="Times New Roman" panose="02020603050405020304" pitchFamily="18" charset="0"/>
              </a:rPr>
              <a:t>. </a:t>
            </a:r>
            <a:r>
              <a:rPr lang="en-US" sz="1100" b="0" i="0" u="none" strike="noStrike">
                <a:solidFill>
                  <a:schemeClr val="tx1"/>
                </a:solidFill>
                <a:effectLst/>
                <a:latin typeface="Times New Roman" panose="02020603050405020304" pitchFamily="18" charset="0"/>
                <a:cs typeface="Times New Roman" panose="02020603050405020304" pitchFamily="18" charset="0"/>
              </a:rPr>
              <a:t>(Accessed: 20 October 2020).</a:t>
            </a:r>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endParaRPr lang="en-US" sz="1100" b="0" i="0">
              <a:solidFill>
                <a:schemeClr val="tx1"/>
              </a:solidFill>
              <a:effectLst/>
              <a:latin typeface="Times New Roman" panose="02020603050405020304" pitchFamily="18" charset="0"/>
              <a:cs typeface="Times New Roman" panose="02020603050405020304" pitchFamily="18" charset="0"/>
            </a:endParaRPr>
          </a:p>
          <a:p>
            <a:r>
              <a:rPr lang="en-US" sz="1100">
                <a:solidFill>
                  <a:schemeClr val="tx1"/>
                </a:solidFill>
                <a:latin typeface="Times New Roman" panose="02020603050405020304" pitchFamily="18" charset="0"/>
                <a:cs typeface="Times New Roman" panose="02020603050405020304" pitchFamily="18" charset="0"/>
              </a:rPr>
              <a:t>Rogers, C. (1957) '</a:t>
            </a:r>
            <a:r>
              <a:rPr lang="en-US" sz="1100">
                <a:latin typeface="Times New Roman" panose="02020603050405020304" pitchFamily="18" charset="0"/>
                <a:cs typeface="Times New Roman" panose="02020603050405020304" pitchFamily="18" charset="0"/>
              </a:rPr>
              <a:t>The Necessary and Sufficient Conditions of Therapeutic Personality Change', </a:t>
            </a:r>
            <a:r>
              <a:rPr lang="en-US" sz="1100" i="1">
                <a:latin typeface="Times New Roman" panose="02020603050405020304" pitchFamily="18" charset="0"/>
                <a:cs typeface="Times New Roman" panose="02020603050405020304" pitchFamily="18" charset="0"/>
              </a:rPr>
              <a:t>Consulting Psychology, </a:t>
            </a:r>
            <a:r>
              <a:rPr lang="en-US" sz="1100">
                <a:latin typeface="Times New Roman" panose="02020603050405020304" pitchFamily="18" charset="0"/>
                <a:cs typeface="Times New Roman" panose="02020603050405020304" pitchFamily="18" charset="0"/>
              </a:rPr>
              <a:t>Vol. 21, pp. 95-103. </a:t>
            </a:r>
            <a:endParaRPr lang="en-US" sz="1100" i="1">
              <a:solidFill>
                <a:schemeClr val="tx1"/>
              </a:solidFill>
              <a:latin typeface="Times New Roman" panose="02020603050405020304" pitchFamily="18" charset="0"/>
              <a:cs typeface="Times New Roman" panose="02020603050405020304" pitchFamily="18" charset="0"/>
            </a:endParaRPr>
          </a:p>
          <a:p>
            <a:endParaRPr lang="en-US" sz="1100">
              <a:solidFill>
                <a:schemeClr val="tx1"/>
              </a:solidFill>
              <a:latin typeface="Times New Roman" panose="02020603050405020304" pitchFamily="18" charset="0"/>
              <a:cs typeface="Times New Roman" panose="02020603050405020304" pitchFamily="18" charset="0"/>
            </a:endParaRPr>
          </a:p>
          <a:p>
            <a:pPr algn="l" rtl="0" fontAlgn="base"/>
            <a:r>
              <a:rPr lang="en-US" sz="1100" b="0" i="0" u="none" strike="noStrike">
                <a:solidFill>
                  <a:schemeClr val="tx1"/>
                </a:solidFill>
                <a:effectLst/>
                <a:latin typeface="Times New Roman" panose="02020603050405020304" pitchFamily="18" charset="0"/>
                <a:cs typeface="Times New Roman" panose="02020603050405020304" pitchFamily="18" charset="0"/>
              </a:rPr>
              <a:t>Sammons, A. (2020) </a:t>
            </a:r>
            <a:r>
              <a:rPr lang="en-US" sz="1100" b="0" i="1" u="none" strike="noStrike">
                <a:solidFill>
                  <a:schemeClr val="tx1"/>
                </a:solidFill>
                <a:effectLst/>
                <a:latin typeface="Times New Roman" panose="02020603050405020304" pitchFamily="18" charset="0"/>
                <a:cs typeface="Times New Roman" panose="02020603050405020304" pitchFamily="18" charset="0"/>
              </a:rPr>
              <a:t>The Humanistic approach: the basics. </a:t>
            </a:r>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100" b="0" i="0" u="none" strike="noStrike">
                <a:solidFill>
                  <a:schemeClr val="tx1"/>
                </a:solidFill>
                <a:effectLst/>
                <a:latin typeface="Times New Roman" panose="02020603050405020304" pitchFamily="18" charset="0"/>
                <a:cs typeface="Times New Roman" panose="02020603050405020304" pitchFamily="18" charset="0"/>
              </a:rPr>
              <a:t>Available at:</a:t>
            </a:r>
            <a:r>
              <a:rPr lang="en-US" sz="1100" b="0" i="0" u="none" strike="noStrike">
                <a:solidFill>
                  <a:srgbClr val="002060"/>
                </a:solidFill>
                <a:effectLst/>
                <a:latin typeface="Times New Roman" panose="02020603050405020304" pitchFamily="18" charset="0"/>
                <a:cs typeface="Times New Roman" panose="02020603050405020304" pitchFamily="18" charset="0"/>
              </a:rPr>
              <a:t> </a:t>
            </a:r>
            <a:r>
              <a:rPr lang="en-US" sz="1100" b="0" i="0" u="sng" strike="noStrike">
                <a:solidFill>
                  <a:srgbClr val="002060"/>
                </a:solidFill>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http://www.psychlotron.org.uk/newResources/approaches/AS_AQB_approaches_HumanisticBasics.pdf</a:t>
            </a:r>
            <a:r>
              <a:rPr lang="en-US" sz="1100" b="0" i="0" u="none" strike="noStrike">
                <a:solidFill>
                  <a:srgbClr val="002060"/>
                </a:solidFill>
                <a:effectLst/>
                <a:latin typeface="Times New Roman" panose="02020603050405020304" pitchFamily="18" charset="0"/>
                <a:cs typeface="Times New Roman" panose="02020603050405020304" pitchFamily="18" charset="0"/>
              </a:rPr>
              <a:t> </a:t>
            </a:r>
            <a:r>
              <a:rPr lang="en-US" sz="1100" b="0" i="0" u="none" strike="noStrike">
                <a:solidFill>
                  <a:schemeClr val="tx1"/>
                </a:solidFill>
                <a:effectLst/>
                <a:latin typeface="Times New Roman" panose="02020603050405020304" pitchFamily="18" charset="0"/>
                <a:cs typeface="Times New Roman" panose="02020603050405020304" pitchFamily="18" charset="0"/>
              </a:rPr>
              <a:t>(Accessed: 22 October 2020).</a:t>
            </a:r>
            <a:r>
              <a:rPr lang="en-US" sz="1100" b="0" i="0">
                <a:solidFill>
                  <a:schemeClr val="tx1"/>
                </a:solidFill>
                <a:effectLst/>
                <a:latin typeface="Times New Roman" panose="02020603050405020304" pitchFamily="18" charset="0"/>
                <a:cs typeface="Times New Roman" panose="02020603050405020304" pitchFamily="18" charset="0"/>
              </a:rPr>
              <a:t>​</a:t>
            </a:r>
          </a:p>
          <a:p>
            <a:endParaRPr lang="en-US" sz="1100">
              <a:solidFill>
                <a:schemeClr val="tx1"/>
              </a:solidFill>
              <a:latin typeface="Times New Roman" panose="02020603050405020304" pitchFamily="18" charset="0"/>
              <a:cs typeface="Times New Roman" panose="02020603050405020304" pitchFamily="18" charset="0"/>
            </a:endParaRPr>
          </a:p>
          <a:p>
            <a:r>
              <a:rPr lang="en-US" sz="1100" err="1">
                <a:solidFill>
                  <a:schemeClr val="tx1"/>
                </a:solidFill>
                <a:latin typeface="Times New Roman" panose="02020603050405020304" pitchFamily="18" charset="0"/>
                <a:cs typeface="Times New Roman" panose="02020603050405020304" pitchFamily="18" charset="0"/>
              </a:rPr>
              <a:t>Shiaan</a:t>
            </a:r>
            <a:r>
              <a:rPr lang="en-US" sz="1100">
                <a:solidFill>
                  <a:schemeClr val="tx1"/>
                </a:solidFill>
                <a:latin typeface="Times New Roman" panose="02020603050405020304" pitchFamily="18" charset="0"/>
                <a:cs typeface="Times New Roman" panose="02020603050405020304" pitchFamily="18" charset="0"/>
              </a:rPr>
              <a:t> (2016)</a:t>
            </a:r>
            <a:r>
              <a:rPr lang="en-US" sz="1100" i="1">
                <a:solidFill>
                  <a:schemeClr val="tx1"/>
                </a:solidFill>
                <a:latin typeface="Times New Roman" panose="02020603050405020304" pitchFamily="18" charset="0"/>
                <a:cs typeface="Times New Roman" panose="02020603050405020304" pitchFamily="18" charset="0"/>
              </a:rPr>
              <a:t> '</a:t>
            </a:r>
            <a:r>
              <a:rPr lang="en-US" sz="1100">
                <a:latin typeface="Times New Roman" panose="02020603050405020304" pitchFamily="18" charset="0"/>
                <a:cs typeface="Times New Roman" panose="02020603050405020304" pitchFamily="18" charset="0"/>
              </a:rPr>
              <a:t>Unit 8 psychological perspectives for health and social care.'</a:t>
            </a:r>
            <a:r>
              <a:rPr lang="en-US" sz="1100" i="1">
                <a:solidFill>
                  <a:schemeClr val="tx1"/>
                </a:solidFill>
                <a:latin typeface="Times New Roman" panose="02020603050405020304" pitchFamily="18" charset="0"/>
                <a:cs typeface="Times New Roman" panose="02020603050405020304" pitchFamily="18" charset="0"/>
              </a:rPr>
              <a:t> My Blog. </a:t>
            </a:r>
            <a:r>
              <a:rPr lang="en-US" sz="1100">
                <a:latin typeface="Times New Roman" panose="02020603050405020304" pitchFamily="18" charset="0"/>
                <a:cs typeface="Times New Roman" panose="02020603050405020304" pitchFamily="18" charset="0"/>
              </a:rPr>
              <a:t>19 January. Available at: </a:t>
            </a:r>
            <a:r>
              <a:rPr lang="en-US" sz="1100">
                <a:solidFill>
                  <a:srgbClr val="002060"/>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https://sihaan08.wordpress.com/author/sihaan08/</a:t>
            </a:r>
            <a:r>
              <a:rPr lang="en-US" sz="1100">
                <a:latin typeface="Times New Roman" panose="02020603050405020304" pitchFamily="18" charset="0"/>
                <a:cs typeface="Times New Roman" panose="02020603050405020304" pitchFamily="18" charset="0"/>
              </a:rPr>
              <a:t> (Accessed 23 October 2020). </a:t>
            </a:r>
            <a:endParaRPr lang="en-US" sz="1100" i="1">
              <a:solidFill>
                <a:schemeClr val="tx1"/>
              </a:solidFill>
              <a:latin typeface="Times New Roman" panose="02020603050405020304" pitchFamily="18" charset="0"/>
              <a:cs typeface="Times New Roman" panose="02020603050405020304" pitchFamily="18" charset="0"/>
            </a:endParaRPr>
          </a:p>
          <a:p>
            <a:pPr algn="l" rtl="0" fontAlgn="base"/>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100" b="0" i="0" u="none" strike="noStrike" err="1">
                <a:solidFill>
                  <a:schemeClr val="tx1"/>
                </a:solidFill>
                <a:effectLst/>
                <a:latin typeface="Times New Roman" panose="02020603050405020304" pitchFamily="18" charset="0"/>
                <a:cs typeface="Times New Roman" panose="02020603050405020304" pitchFamily="18" charset="0"/>
              </a:rPr>
              <a:t>Sincero</a:t>
            </a:r>
            <a:r>
              <a:rPr lang="en-US" sz="1100" b="0" i="0" u="none" strike="noStrike">
                <a:solidFill>
                  <a:schemeClr val="tx1"/>
                </a:solidFill>
                <a:effectLst/>
                <a:latin typeface="Times New Roman" panose="02020603050405020304" pitchFamily="18" charset="0"/>
                <a:cs typeface="Times New Roman" panose="02020603050405020304" pitchFamily="18" charset="0"/>
              </a:rPr>
              <a:t>, M.S. (2012) </a:t>
            </a:r>
            <a:r>
              <a:rPr lang="en-US" sz="1100" b="0" i="1" u="none" strike="noStrike">
                <a:solidFill>
                  <a:schemeClr val="tx1"/>
                </a:solidFill>
                <a:effectLst/>
                <a:latin typeface="Times New Roman" panose="02020603050405020304" pitchFamily="18" charset="0"/>
                <a:cs typeface="Times New Roman" panose="02020603050405020304" pitchFamily="18" charset="0"/>
              </a:rPr>
              <a:t>Humanistic Perspective and Personality. </a:t>
            </a:r>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100" b="0" i="0" u="none" strike="noStrike">
                <a:solidFill>
                  <a:schemeClr val="tx1"/>
                </a:solidFill>
                <a:effectLst/>
                <a:latin typeface="Times New Roman" panose="02020603050405020304" pitchFamily="18" charset="0"/>
                <a:cs typeface="Times New Roman" panose="02020603050405020304" pitchFamily="18" charset="0"/>
              </a:rPr>
              <a:t>Available at:</a:t>
            </a:r>
            <a:r>
              <a:rPr lang="en-US" sz="1100" b="0" i="0" u="none" strike="noStrike">
                <a:solidFill>
                  <a:srgbClr val="002060"/>
                </a:solidFill>
                <a:effectLst/>
                <a:latin typeface="Times New Roman" panose="02020603050405020304" pitchFamily="18" charset="0"/>
                <a:cs typeface="Times New Roman" panose="02020603050405020304" pitchFamily="18" charset="0"/>
              </a:rPr>
              <a:t> </a:t>
            </a:r>
            <a:r>
              <a:rPr lang="en-US" sz="1100" b="0" i="0" u="sng" strike="noStrike">
                <a:solidFill>
                  <a:srgbClr val="002060"/>
                </a:solidFill>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https://explorable.com/humanistic-perspective-and-personality</a:t>
            </a:r>
            <a:r>
              <a:rPr lang="en-US" sz="1100" b="0" i="0" u="none" strike="noStrike">
                <a:solidFill>
                  <a:srgbClr val="002060"/>
                </a:solidFill>
                <a:effectLst/>
                <a:latin typeface="Times New Roman" panose="02020603050405020304" pitchFamily="18" charset="0"/>
                <a:cs typeface="Times New Roman" panose="02020603050405020304" pitchFamily="18" charset="0"/>
              </a:rPr>
              <a:t> </a:t>
            </a:r>
            <a:r>
              <a:rPr lang="en-US" sz="1100" b="0" i="0" u="none" strike="noStrike">
                <a:solidFill>
                  <a:schemeClr val="tx1"/>
                </a:solidFill>
                <a:effectLst/>
                <a:latin typeface="Times New Roman" panose="02020603050405020304" pitchFamily="18" charset="0"/>
                <a:cs typeface="Times New Roman" panose="02020603050405020304" pitchFamily="18" charset="0"/>
              </a:rPr>
              <a:t>(Accessed: 20 October 2020).</a:t>
            </a:r>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100" b="0" i="0" u="none" strike="noStrike" err="1">
                <a:solidFill>
                  <a:schemeClr val="tx1"/>
                </a:solidFill>
                <a:effectLst/>
                <a:latin typeface="Times New Roman" panose="02020603050405020304" pitchFamily="18" charset="0"/>
                <a:cs typeface="Times New Roman" panose="02020603050405020304" pitchFamily="18" charset="0"/>
              </a:rPr>
              <a:t>UKEssays</a:t>
            </a:r>
            <a:r>
              <a:rPr lang="en-US" sz="1100" b="0" i="0" u="none" strike="noStrike">
                <a:solidFill>
                  <a:schemeClr val="tx1"/>
                </a:solidFill>
                <a:effectLst/>
                <a:latin typeface="Times New Roman" panose="02020603050405020304" pitchFamily="18" charset="0"/>
                <a:cs typeface="Times New Roman" panose="02020603050405020304" pitchFamily="18" charset="0"/>
              </a:rPr>
              <a:t> (2018) </a:t>
            </a:r>
            <a:r>
              <a:rPr lang="fr-FR" sz="1100" b="0" i="1" u="none" strike="noStrike" err="1">
                <a:solidFill>
                  <a:schemeClr val="tx1"/>
                </a:solidFill>
                <a:effectLst/>
                <a:latin typeface="Times New Roman" panose="02020603050405020304" pitchFamily="18" charset="0"/>
                <a:cs typeface="Times New Roman" panose="02020603050405020304" pitchFamily="18" charset="0"/>
              </a:rPr>
              <a:t>Humanistic</a:t>
            </a:r>
            <a:r>
              <a:rPr lang="fr-FR" sz="1100" b="0" i="1" u="none" strike="noStrike">
                <a:solidFill>
                  <a:schemeClr val="tx1"/>
                </a:solidFill>
                <a:effectLst/>
                <a:latin typeface="Times New Roman" panose="02020603050405020304" pitchFamily="18" charset="0"/>
                <a:cs typeface="Times New Roman" panose="02020603050405020304" pitchFamily="18" charset="0"/>
              </a:rPr>
              <a:t> And </a:t>
            </a:r>
            <a:r>
              <a:rPr lang="fr-FR" sz="1100" b="0" i="1" u="none" strike="noStrike" err="1">
                <a:solidFill>
                  <a:schemeClr val="tx1"/>
                </a:solidFill>
                <a:effectLst/>
                <a:latin typeface="Times New Roman" panose="02020603050405020304" pitchFamily="18" charset="0"/>
                <a:cs typeface="Times New Roman" panose="02020603050405020304" pitchFamily="18" charset="0"/>
              </a:rPr>
              <a:t>Psychodynamic</a:t>
            </a:r>
            <a:r>
              <a:rPr lang="fr-FR" sz="1100" b="0" i="1" u="none" strike="noStrike">
                <a:solidFill>
                  <a:schemeClr val="tx1"/>
                </a:solidFill>
                <a:effectLst/>
                <a:latin typeface="Times New Roman" panose="02020603050405020304" pitchFamily="18" charset="0"/>
                <a:cs typeface="Times New Roman" panose="02020603050405020304" pitchFamily="18" charset="0"/>
              </a:rPr>
              <a:t> Perspectives Psychology Essay. </a:t>
            </a:r>
            <a:r>
              <a:rPr lang="fr-FR"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fr-FR" sz="1100" b="0" i="0" u="none" strike="noStrike" err="1">
                <a:solidFill>
                  <a:schemeClr val="tx1"/>
                </a:solidFill>
                <a:effectLst/>
                <a:latin typeface="Times New Roman" panose="02020603050405020304" pitchFamily="18" charset="0"/>
                <a:cs typeface="Times New Roman" panose="02020603050405020304" pitchFamily="18" charset="0"/>
              </a:rPr>
              <a:t>Available</a:t>
            </a:r>
            <a:r>
              <a:rPr lang="fr-FR" sz="1100" b="0" i="0" u="none" strike="noStrike">
                <a:solidFill>
                  <a:schemeClr val="tx1"/>
                </a:solidFill>
                <a:effectLst/>
                <a:latin typeface="Times New Roman" panose="02020603050405020304" pitchFamily="18" charset="0"/>
                <a:cs typeface="Times New Roman" panose="02020603050405020304" pitchFamily="18" charset="0"/>
              </a:rPr>
              <a:t> at: </a:t>
            </a:r>
            <a:r>
              <a:rPr lang="fr-FR" sz="1100" b="0" i="0" u="sng" strike="noStrike">
                <a:solidFill>
                  <a:srgbClr val="002060"/>
                </a:solidFill>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https://www.ukessays.com/essays/psychology/humanistic-and-psychodynamic-perspectives-psychology-essay.php?vref=1</a:t>
            </a:r>
            <a:r>
              <a:rPr lang="fr-FR" sz="1100" b="0" i="0" u="none" strike="noStrike">
                <a:solidFill>
                  <a:srgbClr val="002060"/>
                </a:solidFill>
                <a:effectLst/>
                <a:latin typeface="Times New Roman" panose="02020603050405020304" pitchFamily="18" charset="0"/>
                <a:cs typeface="Times New Roman" panose="02020603050405020304" pitchFamily="18" charset="0"/>
              </a:rPr>
              <a:t> </a:t>
            </a:r>
            <a:r>
              <a:rPr lang="fr-FR" sz="1100" b="0" i="0" u="none" strike="noStrike">
                <a:solidFill>
                  <a:schemeClr val="tx1"/>
                </a:solidFill>
                <a:effectLst/>
                <a:latin typeface="Times New Roman" panose="02020603050405020304" pitchFamily="18" charset="0"/>
                <a:cs typeface="Times New Roman" panose="02020603050405020304" pitchFamily="18" charset="0"/>
              </a:rPr>
              <a:t>(</a:t>
            </a:r>
            <a:r>
              <a:rPr lang="fr-FR" sz="1100" b="0" i="0" u="none" strike="noStrike" err="1">
                <a:solidFill>
                  <a:schemeClr val="tx1"/>
                </a:solidFill>
                <a:effectLst/>
                <a:latin typeface="Times New Roman" panose="02020603050405020304" pitchFamily="18" charset="0"/>
                <a:cs typeface="Times New Roman" panose="02020603050405020304" pitchFamily="18" charset="0"/>
              </a:rPr>
              <a:t>Accessed</a:t>
            </a:r>
            <a:r>
              <a:rPr lang="fr-FR" sz="1100" b="0" i="0" u="none" strike="noStrike">
                <a:solidFill>
                  <a:schemeClr val="tx1"/>
                </a:solidFill>
                <a:effectLst/>
                <a:latin typeface="Times New Roman" panose="02020603050405020304" pitchFamily="18" charset="0"/>
                <a:cs typeface="Times New Roman" panose="02020603050405020304" pitchFamily="18" charset="0"/>
              </a:rPr>
              <a:t>: 22 </a:t>
            </a:r>
            <a:r>
              <a:rPr lang="fr-FR" sz="1100" err="1">
                <a:solidFill>
                  <a:schemeClr val="tx1"/>
                </a:solidFill>
                <a:latin typeface="Times New Roman" panose="02020603050405020304" pitchFamily="18" charset="0"/>
                <a:cs typeface="Times New Roman" panose="02020603050405020304" pitchFamily="18" charset="0"/>
              </a:rPr>
              <a:t>October</a:t>
            </a:r>
            <a:r>
              <a:rPr lang="fr-FR" sz="1100" b="0" i="0" u="none" strike="noStrike">
                <a:solidFill>
                  <a:schemeClr val="tx1"/>
                </a:solidFill>
                <a:effectLst/>
                <a:latin typeface="Times New Roman" panose="02020603050405020304" pitchFamily="18" charset="0"/>
                <a:cs typeface="Times New Roman" panose="02020603050405020304" pitchFamily="18" charset="0"/>
              </a:rPr>
              <a:t> 2020). </a:t>
            </a:r>
            <a:r>
              <a:rPr lang="en-US" sz="1100" b="0" i="0">
                <a:solidFill>
                  <a:schemeClr val="tx1"/>
                </a:solidFill>
                <a:effectLst/>
                <a:latin typeface="Times New Roman" panose="02020603050405020304" pitchFamily="18" charset="0"/>
                <a:cs typeface="Times New Roman" panose="02020603050405020304" pitchFamily="18" charset="0"/>
              </a:rPr>
              <a:t>​</a:t>
            </a:r>
          </a:p>
          <a:p>
            <a:pPr algn="l" rtl="0" fontAlgn="base"/>
            <a:r>
              <a:rPr lang="en-US" sz="1100" b="0" i="0">
                <a:solidFill>
                  <a:schemeClr val="tx1"/>
                </a:solidFill>
                <a:effectLst/>
                <a:latin typeface="Calibri"/>
              </a:rPr>
              <a:t>​</a:t>
            </a:r>
          </a:p>
          <a:p>
            <a:pPr algn="l" rtl="0" fontAlgn="base"/>
            <a:r>
              <a:rPr lang="en-US" sz="1100" b="0" i="0">
                <a:solidFill>
                  <a:srgbClr val="FFFFFF"/>
                </a:solidFill>
                <a:effectLst/>
                <a:latin typeface="Calibri"/>
              </a:rPr>
              <a:t>​</a:t>
            </a:r>
          </a:p>
          <a:p>
            <a:pPr algn="l" rtl="0" fontAlgn="base"/>
            <a:r>
              <a:rPr lang="en-US" sz="1100" b="0" i="0">
                <a:solidFill>
                  <a:srgbClr val="FFFFFF"/>
                </a:solidFill>
                <a:effectLst/>
                <a:latin typeface="Calibri"/>
              </a:rPr>
              <a:t>​</a:t>
            </a:r>
          </a:p>
          <a:p>
            <a:pPr algn="l" rtl="0" fontAlgn="base"/>
            <a:r>
              <a:rPr lang="en-US" sz="1100" b="0" i="0">
                <a:solidFill>
                  <a:srgbClr val="FFFFFF"/>
                </a:solidFill>
                <a:effectLst/>
                <a:latin typeface="Calibri"/>
              </a:rPr>
              <a:t>​</a:t>
            </a:r>
          </a:p>
          <a:p>
            <a:pPr algn="l" rtl="0" fontAlgn="base"/>
            <a:r>
              <a:rPr lang="en-US" sz="1100" b="0" i="0">
                <a:solidFill>
                  <a:srgbClr val="FFFFFF"/>
                </a:solidFill>
                <a:effectLst/>
                <a:latin typeface="Calibri"/>
              </a:rPr>
              <a:t>​</a:t>
            </a:r>
          </a:p>
          <a:p>
            <a:pPr algn="l" rtl="0" fontAlgn="base"/>
            <a:r>
              <a:rPr lang="en-US" sz="1100" b="0" i="0">
                <a:solidFill>
                  <a:srgbClr val="FFFFFF"/>
                </a:solidFill>
                <a:effectLst/>
                <a:latin typeface="Calibri"/>
              </a:rPr>
              <a:t>​</a:t>
            </a:r>
          </a:p>
          <a:p>
            <a:pPr algn="l" rtl="0" fontAlgn="base"/>
            <a:r>
              <a:rPr lang="en-US" sz="1100" b="0" i="0">
                <a:solidFill>
                  <a:srgbClr val="FFFFFF"/>
                </a:solidFill>
                <a:effectLst/>
                <a:latin typeface="Calibri"/>
              </a:rPr>
              <a:t>​</a:t>
            </a:r>
          </a:p>
          <a:p>
            <a:pPr algn="l" rtl="0" fontAlgn="base"/>
            <a:r>
              <a:rPr lang="en-US" sz="1100" b="0" i="0">
                <a:solidFill>
                  <a:srgbClr val="FFFFFF"/>
                </a:solidFill>
                <a:effectLst/>
                <a:latin typeface="Calibri"/>
              </a:rPr>
              <a:t>​</a:t>
            </a:r>
          </a:p>
          <a:p>
            <a:pPr algn="l" rtl="0" fontAlgn="base"/>
            <a:r>
              <a:rPr lang="en-US" sz="1100" b="0" i="0" u="none" strike="noStrike">
                <a:solidFill>
                  <a:srgbClr val="FFFFFF"/>
                </a:solidFill>
                <a:effectLst/>
                <a:latin typeface="Calibri"/>
              </a:rPr>
              <a:t> </a:t>
            </a:r>
            <a:r>
              <a:rPr lang="en-US" sz="1100" b="0" i="0">
                <a:solidFill>
                  <a:srgbClr val="FFFFFF"/>
                </a:solidFill>
                <a:effectLst/>
                <a:latin typeface="Calibri"/>
              </a:rPr>
              <a:t>​</a:t>
            </a:r>
          </a:p>
          <a:p>
            <a:pPr algn="l" rtl="0" fontAlgn="base"/>
            <a:r>
              <a:rPr lang="en-US" sz="1100" b="0" i="0">
                <a:solidFill>
                  <a:srgbClr val="FFFFFF"/>
                </a:solidFill>
                <a:effectLst/>
                <a:latin typeface="Calibri"/>
              </a:rPr>
              <a:t>​</a:t>
            </a:r>
          </a:p>
          <a:p>
            <a:pPr algn="l" rtl="0" fontAlgn="base"/>
            <a:r>
              <a:rPr lang="en-US" sz="1100" b="0" i="0">
                <a:solidFill>
                  <a:srgbClr val="FFFFFF"/>
                </a:solidFill>
                <a:effectLst/>
                <a:latin typeface="Calibri"/>
              </a:rPr>
              <a:t>​</a:t>
            </a:r>
          </a:p>
          <a:p>
            <a:pPr algn="l" rtl="0" fontAlgn="base"/>
            <a:r>
              <a:rPr lang="en-GB" sz="1100" b="0" i="0">
                <a:solidFill>
                  <a:srgbClr val="FFFFFF"/>
                </a:solidFill>
                <a:effectLst/>
                <a:latin typeface="Calibri"/>
              </a:rPr>
              <a:t>​</a:t>
            </a:r>
          </a:p>
        </p:txBody>
      </p:sp>
      <p:pic>
        <p:nvPicPr>
          <p:cNvPr id="6" name="Audio 5">
            <a:hlinkClick r:id="" action="ppaction://media"/>
            <a:extLst>
              <a:ext uri="{FF2B5EF4-FFF2-40B4-BE49-F238E27FC236}">
                <a16:creationId xmlns:a16="http://schemas.microsoft.com/office/drawing/2014/main" id="{228C9C62-4856-4591-8A71-631AA639D81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585200" y="4584700"/>
            <a:ext cx="406400" cy="406400"/>
          </a:xfrm>
          <a:prstGeom prst="rect">
            <a:avLst/>
          </a:prstGeom>
        </p:spPr>
      </p:pic>
    </p:spTree>
    <p:extLst>
      <p:ext uri="{BB962C8B-B14F-4D97-AF65-F5344CB8AC3E}">
        <p14:creationId xmlns:p14="http://schemas.microsoft.com/office/powerpoint/2010/main" val="2767716876"/>
      </p:ext>
    </p:extLst>
  </p:cSld>
  <p:clrMapOvr>
    <a:masterClrMapping/>
  </p:clrMapOvr>
  <mc:AlternateContent xmlns:mc="http://schemas.openxmlformats.org/markup-compatibility/2006" xmlns:p14="http://schemas.microsoft.com/office/powerpoint/2010/main">
    <mc:Choice Requires="p14">
      <p:transition spd="slow" p14:dur="2000" advTm="36340"/>
    </mc:Choice>
    <mc:Fallback xmlns="">
      <p:transition spd="slow" advTm="36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Isometric Gradient Social Media Strategy by Slidesgo">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6893e67edf0aecc9d56cbae15a71e3b4">
  <xsd:schema xmlns:xsd="http://www.w3.org/2001/XMLSchema" xmlns:xs="http://www.w3.org/2001/XMLSchema" xmlns:p="http://schemas.microsoft.com/office/2006/metadata/properties" xmlns:ns3="7b23fa32-4003-4364-bee1-595462966394" targetNamespace="http://schemas.microsoft.com/office/2006/metadata/properties" ma:root="true" ma:fieldsID="2b530e866435262d0c401c94dcf3a31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011919-6D7C-48B7-904F-9C4785B2B7C7}">
  <ds:schemaRefs>
    <ds:schemaRef ds:uri="7b23fa32-4003-4364-bee1-59546296639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A46E2E1-1C02-4C7D-85C6-EBC8AEF6DB13}">
  <ds:schemaRefs>
    <ds:schemaRef ds:uri="7b23fa32-4003-4364-bee1-59546296639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75F5F04-512E-4290-A23B-0C9B5FF7BF4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17</Slides>
  <Notes>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Isometric Gradient Social Media Strategy by Slidesgo</vt:lpstr>
      <vt:lpstr>PowerPoint Presentation</vt:lpstr>
      <vt:lpstr>PowerPoint Presentation</vt:lpstr>
      <vt:lpstr>PowerPoint Presentation</vt:lpstr>
      <vt:lpstr>PowerPoint Presentation</vt:lpstr>
      <vt:lpstr>PowerPoint Presentation</vt:lpstr>
      <vt:lpstr>Abraham Maslow</vt:lpstr>
      <vt:lpstr>CARL ROGERS</vt:lpstr>
      <vt:lpstr>PowerPoint Presentation</vt:lpstr>
      <vt:lpstr>Similarities                Differences </vt:lpstr>
      <vt:lpstr>PowerPoint Presentation</vt:lpstr>
      <vt:lpstr>PowerPoint Presentation</vt:lpstr>
      <vt:lpstr>PowerPoint Presentation</vt:lpstr>
      <vt:lpstr>PowerPoint Presentation</vt:lpstr>
      <vt:lpstr>PowerPoint Presentation</vt:lpstr>
      <vt:lpstr>Why did I choose this topic?</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Humanistic approach</dc:title>
  <cp:revision>2</cp:revision>
  <dcterms:modified xsi:type="dcterms:W3CDTF">2020-11-18T15:48:44Z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