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38"/>
  </p:notesMasterIdLst>
  <p:sldIdLst>
    <p:sldId id="256" r:id="rId4"/>
    <p:sldId id="861" r:id="rId5"/>
    <p:sldId id="308" r:id="rId6"/>
    <p:sldId id="819" r:id="rId7"/>
    <p:sldId id="820" r:id="rId8"/>
    <p:sldId id="855" r:id="rId9"/>
    <p:sldId id="856" r:id="rId10"/>
    <p:sldId id="859" r:id="rId11"/>
    <p:sldId id="822" r:id="rId12"/>
    <p:sldId id="821" r:id="rId13"/>
    <p:sldId id="823" r:id="rId14"/>
    <p:sldId id="857" r:id="rId15"/>
    <p:sldId id="824" r:id="rId16"/>
    <p:sldId id="825" r:id="rId17"/>
    <p:sldId id="827" r:id="rId18"/>
    <p:sldId id="828" r:id="rId19"/>
    <p:sldId id="504" r:id="rId20"/>
    <p:sldId id="528" r:id="rId21"/>
    <p:sldId id="854" r:id="rId22"/>
    <p:sldId id="503" r:id="rId23"/>
    <p:sldId id="313" r:id="rId24"/>
    <p:sldId id="314" r:id="rId25"/>
    <p:sldId id="529" r:id="rId26"/>
    <p:sldId id="842" r:id="rId27"/>
    <p:sldId id="834" r:id="rId28"/>
    <p:sldId id="839" r:id="rId29"/>
    <p:sldId id="840" r:id="rId30"/>
    <p:sldId id="545" r:id="rId31"/>
    <p:sldId id="844" r:id="rId32"/>
    <p:sldId id="434" r:id="rId33"/>
    <p:sldId id="535" r:id="rId34"/>
    <p:sldId id="860" r:id="rId35"/>
    <p:sldId id="851" r:id="rId36"/>
    <p:sldId id="49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6904B3-B00B-F640-BACA-0EE4EE091FFA}" v="48" dt="2025-10-28T12:11:28.4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72239"/>
  </p:normalViewPr>
  <p:slideViewPr>
    <p:cSldViewPr snapToGrid="0">
      <p:cViewPr varScale="1">
        <p:scale>
          <a:sx n="83" d="100"/>
          <a:sy n="83" d="100"/>
        </p:scale>
        <p:origin x="496"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amanda_john_uwtsd_ac_uk/Documents/PhD%20(new)/DATA/M-ABC/M-ABC%20graph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uowtsd-my.sharepoint.com/personal/amanda_john_uwtsd_ac_uk/Documents/PhD%20(new)/DATA/M-ABC/M-ABC%20graphs.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GB" sz="2000" b="1"/>
              <a:t>M-ABC</a:t>
            </a:r>
            <a:r>
              <a:rPr lang="en-GB" sz="2000" b="1" baseline="0"/>
              <a:t> Baseline 2018</a:t>
            </a:r>
            <a:endParaRPr lang="en-GB" sz="2000" b="1"/>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manualLayout>
          <c:layoutTarget val="inner"/>
          <c:xMode val="edge"/>
          <c:yMode val="edge"/>
          <c:x val="0.19922944929208794"/>
          <c:y val="9.938935982097466E-2"/>
          <c:w val="0.70062822170044414"/>
          <c:h val="0.90061064017902537"/>
        </c:manualLayout>
      </c:layout>
      <c:pieChart>
        <c:varyColors val="1"/>
        <c:ser>
          <c:idx val="0"/>
          <c:order val="0"/>
          <c:dPt>
            <c:idx val="0"/>
            <c:bubble3D val="0"/>
            <c:spPr>
              <a:solidFill>
                <a:srgbClr val="FF0000"/>
              </a:solidFill>
              <a:ln w="19050">
                <a:solidFill>
                  <a:schemeClr val="lt1"/>
                </a:solidFill>
              </a:ln>
              <a:effectLst/>
            </c:spPr>
            <c:extLst>
              <c:ext xmlns:c16="http://schemas.microsoft.com/office/drawing/2014/chart" uri="{C3380CC4-5D6E-409C-BE32-E72D297353CC}">
                <c16:uniqueId val="{00000001-3A17-0247-B2EB-DA13A132B9A9}"/>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3A17-0247-B2EB-DA13A132B9A9}"/>
              </c:ext>
            </c:extLst>
          </c:dPt>
          <c:dPt>
            <c:idx val="2"/>
            <c:bubble3D val="0"/>
            <c:spPr>
              <a:solidFill>
                <a:srgbClr val="00B050"/>
              </a:solidFill>
              <a:ln w="19050">
                <a:solidFill>
                  <a:schemeClr val="lt1"/>
                </a:solidFill>
              </a:ln>
              <a:effectLst/>
            </c:spPr>
            <c:extLst>
              <c:ext xmlns:c16="http://schemas.microsoft.com/office/drawing/2014/chart" uri="{C3380CC4-5D6E-409C-BE32-E72D297353CC}">
                <c16:uniqueId val="{00000005-3A17-0247-B2EB-DA13A132B9A9}"/>
              </c:ext>
            </c:extLst>
          </c:dPt>
          <c:dLbls>
            <c:dLbl>
              <c:idx val="0"/>
              <c:layout>
                <c:manualLayout>
                  <c:x val="-0.21811153228771021"/>
                  <c:y val="-4.0258189255920979E-2"/>
                </c:manualLayout>
              </c:layout>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A17-0247-B2EB-DA13A132B9A9}"/>
                </c:ext>
              </c:extLst>
            </c:dLbl>
            <c:dLbl>
              <c:idx val="1"/>
              <c:layout>
                <c:manualLayout>
                  <c:x val="0.11869650798833023"/>
                  <c:y val="-0.17896047873331095"/>
                </c:manualLayout>
              </c:layout>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A17-0247-B2EB-DA13A132B9A9}"/>
                </c:ext>
              </c:extLst>
            </c:dLbl>
            <c:dLbl>
              <c:idx val="2"/>
              <c:layout>
                <c:manualLayout>
                  <c:x val="0.18135591236405343"/>
                  <c:y val="0.16711716882980659"/>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layout>
                    <c:manualLayout>
                      <c:w val="0.12196907000563464"/>
                      <c:h val="0.10041430783755334"/>
                    </c:manualLayout>
                  </c15:layout>
                </c:ext>
                <c:ext xmlns:c16="http://schemas.microsoft.com/office/drawing/2014/chart" uri="{C3380CC4-5D6E-409C-BE32-E72D297353CC}">
                  <c16:uniqueId val="{00000005-3A17-0247-B2EB-DA13A132B9A9}"/>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Graphs!$B$177:$B$179</c:f>
              <c:strCache>
                <c:ptCount val="3"/>
                <c:pt idx="0">
                  <c:v>Red: below 5th percentile</c:v>
                </c:pt>
                <c:pt idx="1">
                  <c:v>Amber: 5th to 15th percentile</c:v>
                </c:pt>
                <c:pt idx="2">
                  <c:v>Green: Above 15th percentile</c:v>
                </c:pt>
              </c:strCache>
            </c:strRef>
          </c:cat>
          <c:val>
            <c:numRef>
              <c:f>Graphs!$C$177:$C$179</c:f>
              <c:numCache>
                <c:formatCode>0.0%</c:formatCode>
                <c:ptCount val="3"/>
                <c:pt idx="0">
                  <c:v>0.51</c:v>
                </c:pt>
                <c:pt idx="1">
                  <c:v>0.19</c:v>
                </c:pt>
                <c:pt idx="2">
                  <c:v>0.3</c:v>
                </c:pt>
              </c:numCache>
            </c:numRef>
          </c:val>
          <c:extLst>
            <c:ext xmlns:c16="http://schemas.microsoft.com/office/drawing/2014/chart" uri="{C3380CC4-5D6E-409C-BE32-E72D297353CC}">
              <c16:uniqueId val="{00000006-3A17-0247-B2EB-DA13A132B9A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GB" sz="2000" b="1"/>
              <a:t>M-ABC</a:t>
            </a:r>
            <a:r>
              <a:rPr lang="en-GB" sz="2000" b="1" baseline="0"/>
              <a:t> Post Test and Retention 2019</a:t>
            </a:r>
            <a:endParaRPr lang="en-GB" sz="2000" b="1"/>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manualLayout>
          <c:layoutTarget val="inner"/>
          <c:xMode val="edge"/>
          <c:yMode val="edge"/>
          <c:x val="0.11269404781524099"/>
          <c:y val="0.11384666695668567"/>
          <c:w val="0.75423168967562093"/>
          <c:h val="0.8725687601529758"/>
        </c:manualLayout>
      </c:layout>
      <c:pieChart>
        <c:varyColors val="1"/>
        <c:ser>
          <c:idx val="0"/>
          <c:order val="0"/>
          <c:dPt>
            <c:idx val="0"/>
            <c:bubble3D val="0"/>
            <c:spPr>
              <a:solidFill>
                <a:srgbClr val="FF0000"/>
              </a:solidFill>
              <a:ln w="19050">
                <a:solidFill>
                  <a:schemeClr val="lt1"/>
                </a:solidFill>
              </a:ln>
              <a:effectLst/>
            </c:spPr>
            <c:extLst>
              <c:ext xmlns:c16="http://schemas.microsoft.com/office/drawing/2014/chart" uri="{C3380CC4-5D6E-409C-BE32-E72D297353CC}">
                <c16:uniqueId val="{00000001-9639-F04E-AFE7-1927A679C995}"/>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9639-F04E-AFE7-1927A679C995}"/>
              </c:ext>
            </c:extLst>
          </c:dPt>
          <c:dPt>
            <c:idx val="2"/>
            <c:bubble3D val="0"/>
            <c:spPr>
              <a:solidFill>
                <a:srgbClr val="00B050"/>
              </a:solidFill>
              <a:ln w="19050">
                <a:solidFill>
                  <a:schemeClr val="lt1"/>
                </a:solidFill>
              </a:ln>
              <a:effectLst/>
            </c:spPr>
            <c:extLst>
              <c:ext xmlns:c16="http://schemas.microsoft.com/office/drawing/2014/chart" uri="{C3380CC4-5D6E-409C-BE32-E72D297353CC}">
                <c16:uniqueId val="{00000005-9639-F04E-AFE7-1927A679C995}"/>
              </c:ext>
            </c:extLst>
          </c:dPt>
          <c:dLbls>
            <c:dLbl>
              <c:idx val="0"/>
              <c:layout>
                <c:manualLayout>
                  <c:x val="-0.10368097489791406"/>
                  <c:y val="0.15571382739813924"/>
                </c:manualLayout>
              </c:layout>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639-F04E-AFE7-1927A679C995}"/>
                </c:ext>
              </c:extLst>
            </c:dLbl>
            <c:dLbl>
              <c:idx val="1"/>
              <c:layout>
                <c:manualLayout>
                  <c:x val="-0.14258667269533665"/>
                  <c:y val="8.2730138360552263E-2"/>
                </c:manualLayout>
              </c:layout>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639-F04E-AFE7-1927A679C995}"/>
                </c:ext>
              </c:extLst>
            </c:dLbl>
            <c:dLbl>
              <c:idx val="2"/>
              <c:layout>
                <c:manualLayout>
                  <c:x val="0.18496466607788534"/>
                  <c:y val="-0.24773087675878822"/>
                </c:manualLayout>
              </c:layout>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639-F04E-AFE7-1927A679C995}"/>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s>
          <c:cat>
            <c:strRef>
              <c:f>Graphs!$B$177:$B$179</c:f>
              <c:strCache>
                <c:ptCount val="3"/>
                <c:pt idx="0">
                  <c:v>Red: below 5th percentile</c:v>
                </c:pt>
                <c:pt idx="1">
                  <c:v>Amber: 5th to 15th percentile</c:v>
                </c:pt>
                <c:pt idx="2">
                  <c:v>Green: Above 15th percentile</c:v>
                </c:pt>
              </c:strCache>
            </c:strRef>
          </c:cat>
          <c:val>
            <c:numRef>
              <c:f>Graphs!$D$177:$D$179</c:f>
              <c:numCache>
                <c:formatCode>0.0%</c:formatCode>
                <c:ptCount val="3"/>
                <c:pt idx="0">
                  <c:v>0.14299999999999999</c:v>
                </c:pt>
                <c:pt idx="1">
                  <c:v>8.3000000000000004E-2</c:v>
                </c:pt>
                <c:pt idx="2">
                  <c:v>0.77400000000000002</c:v>
                </c:pt>
              </c:numCache>
            </c:numRef>
          </c:val>
          <c:extLst>
            <c:ext xmlns:c16="http://schemas.microsoft.com/office/drawing/2014/chart" uri="{C3380CC4-5D6E-409C-BE32-E72D297353CC}">
              <c16:uniqueId val="{00000006-9639-F04E-AFE7-1927A679C99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C8E38B-DFBE-8B41-97AA-256AE9B8FA29}" type="datetimeFigureOut">
              <a:rPr lang="en-GB" smtClean="0"/>
              <a:t>03/11/2025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E69AC8-4A30-CA45-B582-661BFEDCADF0}" type="slidenum">
              <a:rPr lang="en-GB" smtClean="0"/>
              <a:t>‹#›</a:t>
            </a:fld>
            <a:endParaRPr lang="en-GB"/>
          </a:p>
        </p:txBody>
      </p:sp>
    </p:spTree>
    <p:extLst>
      <p:ext uri="{BB962C8B-B14F-4D97-AF65-F5344CB8AC3E}">
        <p14:creationId xmlns:p14="http://schemas.microsoft.com/office/powerpoint/2010/main" val="1805680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Professional development for FP teachers</a:t>
            </a:r>
          </a:p>
        </p:txBody>
      </p:sp>
      <p:sp>
        <p:nvSpPr>
          <p:cNvPr id="4" name="Slide Number Placeholder 3"/>
          <p:cNvSpPr>
            <a:spLocks noGrp="1"/>
          </p:cNvSpPr>
          <p:nvPr>
            <p:ph type="sldNum" sz="quarter" idx="5"/>
          </p:nvPr>
        </p:nvSpPr>
        <p:spPr/>
        <p:txBody>
          <a:bodyPr/>
          <a:lstStyle/>
          <a:p>
            <a:fld id="{67E69AC8-4A30-CA45-B582-661BFEDCADF0}" type="slidenum">
              <a:rPr lang="en-GB" smtClean="0"/>
              <a:t>1</a:t>
            </a:fld>
            <a:endParaRPr lang="en-GB"/>
          </a:p>
        </p:txBody>
      </p:sp>
    </p:spTree>
    <p:extLst>
      <p:ext uri="{BB962C8B-B14F-4D97-AF65-F5344CB8AC3E}">
        <p14:creationId xmlns:p14="http://schemas.microsoft.com/office/powerpoint/2010/main" val="1540277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15000"/>
              </a:lnSpc>
              <a:buFont typeface="Symbol" pitchFamily="2" charset="2"/>
              <a:buChar char=""/>
            </a:pPr>
            <a:r>
              <a:rPr lang="en-GB" sz="1800">
                <a:effectLst/>
                <a:latin typeface="Calibri Light" panose="020F0302020204030204" pitchFamily="34" charset="0"/>
                <a:ea typeface="Calibri" panose="020F0502020204030204" pitchFamily="34" charset="0"/>
                <a:cs typeface="Times New Roman" panose="02020603050405020304" pitchFamily="18" charset="0"/>
              </a:rPr>
              <a:t>Changes in society has meant that we are moving less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a:effectLst/>
                <a:latin typeface="Calibri Light" panose="020F0302020204030204" pitchFamily="34" charset="0"/>
                <a:ea typeface="Calibri" panose="020F0502020204030204" pitchFamily="34" charset="0"/>
                <a:cs typeface="Times New Roman" panose="02020603050405020304" pitchFamily="18" charset="0"/>
              </a:rPr>
              <a:t>Inactivity and sedentary behaviour are a global health concern for people of all ages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a:effectLst/>
                <a:latin typeface="Calibri Light" panose="020F0302020204030204" pitchFamily="34" charset="0"/>
                <a:ea typeface="Calibri" panose="020F0502020204030204" pitchFamily="34" charset="0"/>
                <a:cs typeface="Times New Roman" panose="02020603050405020304" pitchFamily="18" charset="0"/>
              </a:rPr>
              <a:t>A concept that has gained significant interest as a way of addressing these global issues is PL- it is has become a powerful lens for examining movement in relation to physical activity.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itchFamily="2" charset="2"/>
              <a:buChar char=""/>
            </a:pPr>
            <a:r>
              <a:rPr lang="en-GB" sz="1800">
                <a:effectLst/>
                <a:latin typeface="Calibri Light" panose="020F0302020204030204" pitchFamily="34" charset="0"/>
                <a:ea typeface="Calibri" panose="020F0502020204030204" pitchFamily="34" charset="0"/>
                <a:cs typeface="Times New Roman" panose="02020603050405020304" pitchFamily="18" charset="0"/>
              </a:rPr>
              <a:t>It has led to developing definitions throughout the world, one of the most recognised is by the IPLA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0BB5B09A-0FAD-2F4A-A5BB-AF6660C144CB}" type="slidenum">
              <a:rPr lang="en-US" smtClean="0"/>
              <a:t>3</a:t>
            </a:fld>
            <a:endParaRPr lang="en-US"/>
          </a:p>
        </p:txBody>
      </p:sp>
    </p:spTree>
    <p:extLst>
      <p:ext uri="{BB962C8B-B14F-4D97-AF65-F5344CB8AC3E}">
        <p14:creationId xmlns:p14="http://schemas.microsoft.com/office/powerpoint/2010/main" val="2937021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a:effectLst/>
                <a:latin typeface="Aptos" panose="020B0004020202020204" pitchFamily="34" charset="0"/>
                <a:ea typeface="Aptos" panose="020B0004020202020204" pitchFamily="34" charset="0"/>
                <a:cs typeface="Times New Roman" panose="02020603050405020304" pitchFamily="18" charset="0"/>
              </a:rPr>
              <a:t>All of our work is underpinned by PL, some of you will be familiar with this term…other may not….there are many definitions globally this is the most recognised definition by the International PLA. The university through the work of Dr NW, who is the director of our research academy is one of the co- founders of the IPLA- she has also been part of the consensus in Ireland, England and Australia for their PL definitions and presented her work globally in relation to PL</a:t>
            </a:r>
          </a:p>
          <a:p>
            <a:r>
              <a:rPr lang="en-GB" sz="1800" kern="100">
                <a:effectLst/>
                <a:latin typeface="Aptos" panose="020B0004020202020204" pitchFamily="34" charset="0"/>
                <a:ea typeface="Aptos" panose="020B0004020202020204" pitchFamily="34" charset="0"/>
                <a:cs typeface="Times New Roman" panose="02020603050405020304" pitchFamily="18" charset="0"/>
              </a:rPr>
              <a:t> </a:t>
            </a:r>
          </a:p>
          <a:p>
            <a:r>
              <a:rPr lang="en-GB" sz="1800" kern="100">
                <a:effectLst/>
                <a:latin typeface="Aptos" panose="020B0004020202020204" pitchFamily="34" charset="0"/>
                <a:ea typeface="Aptos" panose="020B0004020202020204" pitchFamily="34" charset="0"/>
                <a:cs typeface="Times New Roman" panose="02020603050405020304" pitchFamily="18" charset="0"/>
              </a:rPr>
              <a:t>Physical literacy can be described as the…</a:t>
            </a:r>
          </a:p>
          <a:p>
            <a:r>
              <a:rPr lang="en-GB" sz="1800" kern="100">
                <a:effectLst/>
                <a:latin typeface="Aptos" panose="020B0004020202020204" pitchFamily="34" charset="0"/>
                <a:ea typeface="Aptos" panose="020B0004020202020204" pitchFamily="34" charset="0"/>
                <a:cs typeface="Times New Roman" panose="02020603050405020304" pitchFamily="18" charset="0"/>
              </a:rPr>
              <a:t> </a:t>
            </a:r>
          </a:p>
          <a:p>
            <a:r>
              <a:rPr lang="en-GB" sz="1800" kern="100">
                <a:effectLst/>
                <a:latin typeface="Aptos" panose="020B0004020202020204" pitchFamily="34" charset="0"/>
                <a:ea typeface="Aptos" panose="020B0004020202020204" pitchFamily="34" charset="0"/>
                <a:cs typeface="Times New Roman" panose="02020603050405020304" pitchFamily="18" charset="0"/>
              </a:rPr>
              <a:t>It is physical activity in wide and varied forms and it is relevant throughout the whole of life. </a:t>
            </a:r>
          </a:p>
          <a:p>
            <a:endParaRPr lang="en-GB"/>
          </a:p>
        </p:txBody>
      </p:sp>
      <p:sp>
        <p:nvSpPr>
          <p:cNvPr id="4" name="Slide Number Placeholder 3"/>
          <p:cNvSpPr>
            <a:spLocks noGrp="1"/>
          </p:cNvSpPr>
          <p:nvPr>
            <p:ph type="sldNum" sz="quarter" idx="5"/>
          </p:nvPr>
        </p:nvSpPr>
        <p:spPr/>
        <p:txBody>
          <a:bodyPr/>
          <a:lstStyle/>
          <a:p>
            <a:fld id="{6AABBAC7-E602-7040-9C53-BE3C291C9680}" type="slidenum">
              <a:rPr lang="en-GB" smtClean="0"/>
              <a:t>4</a:t>
            </a:fld>
            <a:endParaRPr lang="en-GB"/>
          </a:p>
        </p:txBody>
      </p:sp>
    </p:spTree>
    <p:extLst>
      <p:ext uri="{BB962C8B-B14F-4D97-AF65-F5344CB8AC3E}">
        <p14:creationId xmlns:p14="http://schemas.microsoft.com/office/powerpoint/2010/main" val="3768043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The area of focus for me is the early years- pre school and primary age children</a:t>
            </a:r>
          </a:p>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During this age children are likely to have the motivation and confidence, but not the physical skills</a:t>
            </a:r>
          </a:p>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Therefore, is important for us to provide them with high quality movement experiences </a:t>
            </a:r>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161B26F4-F2CA-44B1-A61C-184BA49F0105}" type="slidenum">
              <a:rPr lang="en-US" altLang="en-US" smtClean="0"/>
              <a:pPr/>
              <a:t>5</a:t>
            </a:fld>
            <a:endParaRPr lang="en-US" altLang="en-US"/>
          </a:p>
        </p:txBody>
      </p:sp>
    </p:spTree>
    <p:extLst>
      <p:ext uri="{BB962C8B-B14F-4D97-AF65-F5344CB8AC3E}">
        <p14:creationId xmlns:p14="http://schemas.microsoft.com/office/powerpoint/2010/main" val="2375532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Devolution in Wales 1999 WAG</a:t>
            </a:r>
          </a:p>
          <a:p>
            <a:r>
              <a:rPr lang="en-GB" dirty="0"/>
              <a:t>Announced FP 2001 Fully implemented by 2010</a:t>
            </a:r>
          </a:p>
          <a:p>
            <a:r>
              <a:rPr lang="en-GB" dirty="0"/>
              <a:t>Evidenced based</a:t>
            </a:r>
          </a:p>
          <a:p>
            <a:r>
              <a:rPr lang="en-GB" dirty="0"/>
              <a:t>-Reggio Emilia</a:t>
            </a:r>
          </a:p>
          <a:p>
            <a:pPr marL="171450" indent="-171450">
              <a:buFontTx/>
              <a:buChar char="-"/>
            </a:pPr>
            <a:r>
              <a:rPr lang="en-GB" dirty="0" err="1"/>
              <a:t>Te</a:t>
            </a:r>
            <a:r>
              <a:rPr lang="en-GB" dirty="0"/>
              <a:t> </a:t>
            </a:r>
            <a:r>
              <a:rPr lang="en-GB" dirty="0" err="1"/>
              <a:t>Whariki</a:t>
            </a:r>
            <a:endParaRPr lang="en-GB" dirty="0"/>
          </a:p>
          <a:p>
            <a:pPr marL="171450" indent="-171450">
              <a:buFontTx/>
              <a:buChar char="-"/>
            </a:pPr>
            <a:r>
              <a:rPr lang="en-GB" dirty="0"/>
              <a:t>Forest schools</a:t>
            </a:r>
          </a:p>
          <a:p>
            <a:pPr marL="171450" indent="-171450">
              <a:buFontTx/>
              <a:buChar char="-"/>
            </a:pPr>
            <a:r>
              <a:rPr lang="en-GB" dirty="0"/>
              <a:t>High Scope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E69AC8-4A30-CA45-B582-661BFEDCAD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18234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a:extLst>
              <a:ext uri="{FF2B5EF4-FFF2-40B4-BE49-F238E27FC236}">
                <a16:creationId xmlns:a16="http://schemas.microsoft.com/office/drawing/2014/main" id="{9BC00C51-BC5D-F34E-99A4-144060E172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Notes Placeholder 2">
            <a:extLst>
              <a:ext uri="{FF2B5EF4-FFF2-40B4-BE49-F238E27FC236}">
                <a16:creationId xmlns:a16="http://schemas.microsoft.com/office/drawing/2014/main" id="{61A93F0E-269D-DD44-B01E-C644B39DAF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With growing interest in the concept of physical literacy, and recognition of role physical education plays in its development  the changes in the curriculum in Wales raised questions about the development of pupils’ physical literacy in the Foundation Phase </a:t>
            </a:r>
          </a:p>
          <a:p>
            <a:endParaRPr lang="en-GB" altLang="en-US" dirty="0"/>
          </a:p>
          <a:p>
            <a:r>
              <a:rPr lang="en-US" altLang="en-US" dirty="0"/>
              <a:t>A 3 year mixed methods study  found that the play based holistic nature of the foundation phase, with its emphasis on the use of the outdoors makes a positive contribution to many of the attributes of physical literacy</a:t>
            </a:r>
            <a:r>
              <a:rPr lang="is-IS" altLang="en-US" dirty="0"/>
              <a:t>…</a:t>
            </a:r>
            <a:endParaRPr lang="en-US" altLang="en-US" dirty="0"/>
          </a:p>
          <a:p>
            <a:endParaRPr lang="en-GB" altLang="en-US" dirty="0"/>
          </a:p>
          <a:p>
            <a:endParaRPr lang="en-GB" altLang="en-US" dirty="0"/>
          </a:p>
          <a:p>
            <a:endParaRPr lang="en-US" altLang="en-US" dirty="0"/>
          </a:p>
          <a:p>
            <a:endParaRPr lang="en-US" altLang="en-US" dirty="0"/>
          </a:p>
        </p:txBody>
      </p:sp>
      <p:sp>
        <p:nvSpPr>
          <p:cNvPr id="4" name="Slide Number Placeholder 3">
            <a:extLst>
              <a:ext uri="{FF2B5EF4-FFF2-40B4-BE49-F238E27FC236}">
                <a16:creationId xmlns:a16="http://schemas.microsoft.com/office/drawing/2014/main" id="{7BAE1295-419F-F34C-8F40-FF3B9B708645}"/>
              </a:ext>
            </a:extLst>
          </p:cNvPr>
          <p:cNvSpPr>
            <a:spLocks noGrp="1"/>
          </p:cNvSpPr>
          <p:nvPr>
            <p:ph type="sldNum" sz="quarter" idx="5"/>
          </p:nvPr>
        </p:nvSpPr>
        <p:spPr/>
        <p:txBody>
          <a:bodyPr/>
          <a:lstStyle/>
          <a:p>
            <a:pPr>
              <a:defRPr/>
            </a:pPr>
            <a:fld id="{C923B536-AF57-C942-B09B-C14247562CE8}" type="slidenum">
              <a:rPr lang="en-US" smtClean="0"/>
              <a:pPr>
                <a:defRPr/>
              </a:pPr>
              <a:t>10</a:t>
            </a:fld>
            <a:endParaRPr lang="en-US"/>
          </a:p>
        </p:txBody>
      </p:sp>
    </p:spTree>
    <p:extLst>
      <p:ext uri="{BB962C8B-B14F-4D97-AF65-F5344CB8AC3E}">
        <p14:creationId xmlns:p14="http://schemas.microsoft.com/office/powerpoint/2010/main" val="3008311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5711689C-7E9B-6F43-8A0A-1426C5B3643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F32C7404-3845-6341-A7BB-9B6FCB9BE9B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Phylogenetic</a:t>
            </a:r>
          </a:p>
          <a:p>
            <a:r>
              <a:rPr lang="en-US" altLang="en-US"/>
              <a:t>Ontogenetic cultural</a:t>
            </a:r>
          </a:p>
        </p:txBody>
      </p:sp>
      <p:sp>
        <p:nvSpPr>
          <p:cNvPr id="4" name="Slide Number Placeholder 3">
            <a:extLst>
              <a:ext uri="{FF2B5EF4-FFF2-40B4-BE49-F238E27FC236}">
                <a16:creationId xmlns:a16="http://schemas.microsoft.com/office/drawing/2014/main" id="{9044A8A1-7D94-6D42-B16D-5F678B4531E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5B83143-603A-E548-ACA7-98B331B9880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4754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Phylo</a:t>
            </a:r>
            <a:r>
              <a:rPr lang="en-GB" dirty="0"/>
              <a:t>/ Onto</a:t>
            </a:r>
          </a:p>
          <a:p>
            <a:r>
              <a:rPr lang="en-GB" dirty="0"/>
              <a:t>Cultural</a:t>
            </a:r>
          </a:p>
          <a:p>
            <a:r>
              <a:rPr lang="en-GB" dirty="0"/>
              <a:t>NEED to be TAUGHT</a:t>
            </a:r>
          </a:p>
          <a:p>
            <a:r>
              <a:rPr lang="en-GB" dirty="0"/>
              <a:t>Gender differences…..</a:t>
            </a:r>
          </a:p>
        </p:txBody>
      </p:sp>
      <p:sp>
        <p:nvSpPr>
          <p:cNvPr id="4" name="Slide Number Placeholder 3"/>
          <p:cNvSpPr>
            <a:spLocks noGrp="1"/>
          </p:cNvSpPr>
          <p:nvPr>
            <p:ph type="sldNum" sz="quarter" idx="5"/>
          </p:nvPr>
        </p:nvSpPr>
        <p:spPr/>
        <p:txBody>
          <a:bodyPr/>
          <a:lstStyle/>
          <a:p>
            <a:fld id="{67E69AC8-4A30-CA45-B582-661BFEDCADF0}" type="slidenum">
              <a:rPr lang="en-GB" smtClean="0"/>
              <a:t>13</a:t>
            </a:fld>
            <a:endParaRPr lang="en-GB"/>
          </a:p>
        </p:txBody>
      </p:sp>
    </p:spTree>
    <p:extLst>
      <p:ext uri="{BB962C8B-B14F-4D97-AF65-F5344CB8AC3E}">
        <p14:creationId xmlns:p14="http://schemas.microsoft.com/office/powerpoint/2010/main" val="2411135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6ABDC-1EF7-AA4A-21B5-D17F95FC45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05995D-CF4B-C9B8-4D03-B7DF9CBC8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8066FF-44BC-A1E6-90B3-20173EAF0C34}"/>
              </a:ext>
            </a:extLst>
          </p:cNvPr>
          <p:cNvSpPr>
            <a:spLocks noGrp="1"/>
          </p:cNvSpPr>
          <p:nvPr>
            <p:ph type="body" idx="1"/>
          </p:nvPr>
        </p:nvSpPr>
        <p:spPr/>
        <p:txBody>
          <a:bodyPr/>
          <a:lstStyle/>
          <a:p>
            <a:r>
              <a:rPr lang="en-GB"/>
              <a:t>CHILDREN playing learn off each other</a:t>
            </a:r>
          </a:p>
          <a:p>
            <a:r>
              <a:rPr lang="en-GB"/>
              <a:t>Do we need these skills?</a:t>
            </a:r>
          </a:p>
        </p:txBody>
      </p:sp>
      <p:sp>
        <p:nvSpPr>
          <p:cNvPr id="4" name="Slide Number Placeholder 3">
            <a:extLst>
              <a:ext uri="{FF2B5EF4-FFF2-40B4-BE49-F238E27FC236}">
                <a16:creationId xmlns:a16="http://schemas.microsoft.com/office/drawing/2014/main" id="{0BA9A87B-EA92-0CC3-80E9-09CFDD78DF03}"/>
              </a:ext>
            </a:extLst>
          </p:cNvPr>
          <p:cNvSpPr>
            <a:spLocks noGrp="1"/>
          </p:cNvSpPr>
          <p:nvPr>
            <p:ph type="sldNum" sz="quarter" idx="5"/>
          </p:nvPr>
        </p:nvSpPr>
        <p:spPr/>
        <p:txBody>
          <a:bodyPr/>
          <a:lstStyle/>
          <a:p>
            <a:fld id="{67E69AC8-4A30-CA45-B582-661BFEDCADF0}" type="slidenum">
              <a:rPr lang="en-GB" smtClean="0"/>
              <a:t>14</a:t>
            </a:fld>
            <a:endParaRPr lang="en-GB"/>
          </a:p>
        </p:txBody>
      </p:sp>
    </p:spTree>
    <p:extLst>
      <p:ext uri="{BB962C8B-B14F-4D97-AF65-F5344CB8AC3E}">
        <p14:creationId xmlns:p14="http://schemas.microsoft.com/office/powerpoint/2010/main" val="18252117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a:extLst>
              <a:ext uri="{FF2B5EF4-FFF2-40B4-BE49-F238E27FC236}">
                <a16:creationId xmlns:a16="http://schemas.microsoft.com/office/drawing/2014/main" id="{51219515-6195-B446-A904-C8A29F4123D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0" name="Notes Placeholder 2">
            <a:extLst>
              <a:ext uri="{FF2B5EF4-FFF2-40B4-BE49-F238E27FC236}">
                <a16:creationId xmlns:a16="http://schemas.microsoft.com/office/drawing/2014/main" id="{A7C509F6-9AFA-0549-823E-E2270BF92C2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굴림" panose="020B0600000101010101" pitchFamily="34" charset="-127"/>
              </a:rPr>
              <a:t>Differentiation</a:t>
            </a:r>
          </a:p>
          <a:p>
            <a:r>
              <a:rPr lang="en-US" altLang="en-US">
                <a:ea typeface="굴림" panose="020B0600000101010101" pitchFamily="34" charset="-127"/>
              </a:rPr>
              <a:t>SKIP- experts (early studies) More recent (</a:t>
            </a:r>
            <a:r>
              <a:rPr lang="en-US" altLang="en-US" err="1">
                <a:ea typeface="굴림" panose="020B0600000101010101" pitchFamily="34" charset="-127"/>
              </a:rPr>
              <a:t>Ruri</a:t>
            </a:r>
            <a:r>
              <a:rPr lang="en-US" altLang="en-US">
                <a:ea typeface="굴림" panose="020B0600000101010101" pitchFamily="34" charset="-127"/>
              </a:rPr>
              <a:t>/ Ali) teacher</a:t>
            </a:r>
          </a:p>
          <a:p>
            <a:endParaRPr lang="en-US" altLang="en-US"/>
          </a:p>
        </p:txBody>
      </p:sp>
      <p:sp>
        <p:nvSpPr>
          <p:cNvPr id="4" name="Slide Number Placeholder 3">
            <a:extLst>
              <a:ext uri="{FF2B5EF4-FFF2-40B4-BE49-F238E27FC236}">
                <a16:creationId xmlns:a16="http://schemas.microsoft.com/office/drawing/2014/main" id="{FAB320A8-AA01-1E4F-983A-BA261BC19C1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880B057-E5F7-4942-8EAB-D93D5BC44C6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4209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a:extLst>
              <a:ext uri="{FF2B5EF4-FFF2-40B4-BE49-F238E27FC236}">
                <a16:creationId xmlns:a16="http://schemas.microsoft.com/office/drawing/2014/main" id="{900835B8-4232-432C-AF8C-E84F3E56A5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2" name="Notes Placeholder 2">
            <a:extLst>
              <a:ext uri="{FF2B5EF4-FFF2-40B4-BE49-F238E27FC236}">
                <a16:creationId xmlns:a16="http://schemas.microsoft.com/office/drawing/2014/main" id="{FC648567-3C44-4D8B-8E63-6D78BB89BE6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SKIP and SKIP Cymru is underpinned by DST/ </a:t>
            </a:r>
            <a:r>
              <a:rPr lang="en-US" altLang="en-US" err="1"/>
              <a:t>Newells</a:t>
            </a:r>
            <a:r>
              <a:rPr lang="en-US" altLang="en-US"/>
              <a:t> constraints theory</a:t>
            </a:r>
          </a:p>
          <a:p>
            <a:endParaRPr lang="en-US" altLang="en-US"/>
          </a:p>
          <a:p>
            <a:r>
              <a:rPr lang="en-GB" sz="1200" kern="1200">
                <a:solidFill>
                  <a:schemeClr val="tx1"/>
                </a:solidFill>
                <a:effectLst/>
                <a:latin typeface="+mn-lt"/>
                <a:ea typeface="+mn-ea"/>
                <a:cs typeface="+mn-cs"/>
              </a:rPr>
              <a:t>The ‘dynamic’ refers to the concept that change in development is non-linear and that many factors impact on this, thus change in an individual over time is not necessarily smooth and hierarchical, and each individual will have a different trajectory in how they learn and develop their motor skills.</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‘systems’ refers to the human organism as a self-organising system made up of multiple subsystems, each proceeding at its own rate and having its own path of development (Goodway et al., 2019). An example of this would be when a child learns how to jump independently, some of the subsystems within the individual would be leg strength, balance and motivation. The slower moving systems would be leg strength and balance, but motivation can vary, thus be easily manipulated</a:t>
            </a:r>
          </a:p>
          <a:p>
            <a:r>
              <a:rPr lang="en-US" altLang="en-US"/>
              <a:t>​</a:t>
            </a:r>
          </a:p>
          <a:p>
            <a:r>
              <a:rPr lang="en-US" altLang="en-US"/>
              <a:t>Constraints theory tells us that movements develop from the interaction of the individual task and the environment. All of these three different aspects act together and if any one of them changes so too does the movement.  Individual constraints and the many body systems that undergo age-related changes. This model also </a:t>
            </a:r>
            <a:r>
              <a:rPr lang="en-US" altLang="en-US" err="1"/>
              <a:t>recognises</a:t>
            </a:r>
            <a:r>
              <a:rPr lang="en-US" altLang="en-US"/>
              <a:t> where this individual is moving (the environment)  and what the individual is doing (the task).  The three factors on the points of the triangle are called constraints. A constraint is something that can limit or  discourage movement but can also permit or encourage movements</a:t>
            </a:r>
          </a:p>
        </p:txBody>
      </p:sp>
      <p:sp>
        <p:nvSpPr>
          <p:cNvPr id="4" name="Slide Number Placeholder 3">
            <a:extLst>
              <a:ext uri="{FF2B5EF4-FFF2-40B4-BE49-F238E27FC236}">
                <a16:creationId xmlns:a16="http://schemas.microsoft.com/office/drawing/2014/main" id="{F6E87BE1-DCC0-2441-AD83-259776C8D23B}"/>
              </a:ext>
            </a:extLst>
          </p:cNvPr>
          <p:cNvSpPr>
            <a:spLocks noGrp="1"/>
          </p:cNvSpPr>
          <p:nvPr>
            <p:ph type="sldNum" sz="quarter" idx="5"/>
          </p:nvPr>
        </p:nvSpPr>
        <p:spPr/>
        <p:txBody>
          <a:bodyPr/>
          <a:lstStyle>
            <a:lvl1pPr>
              <a:defRPr>
                <a:solidFill>
                  <a:schemeClr val="tx1"/>
                </a:solidFill>
                <a:latin typeface="Myriad Pro" pitchFamily="34" charset="0"/>
              </a:defRPr>
            </a:lvl1pPr>
            <a:lvl2pPr marL="742950" indent="-285750">
              <a:defRPr>
                <a:solidFill>
                  <a:schemeClr val="tx1"/>
                </a:solidFill>
                <a:latin typeface="Myriad Pro" pitchFamily="34" charset="0"/>
              </a:defRPr>
            </a:lvl2pPr>
            <a:lvl3pPr marL="1143000" indent="-228600">
              <a:defRPr>
                <a:solidFill>
                  <a:schemeClr val="tx1"/>
                </a:solidFill>
                <a:latin typeface="Myriad Pro" pitchFamily="34" charset="0"/>
              </a:defRPr>
            </a:lvl3pPr>
            <a:lvl4pPr marL="1600200" indent="-228600">
              <a:defRPr>
                <a:solidFill>
                  <a:schemeClr val="tx1"/>
                </a:solidFill>
                <a:latin typeface="Myriad Pro" pitchFamily="34" charset="0"/>
              </a:defRPr>
            </a:lvl4pPr>
            <a:lvl5pPr marL="2057400" indent="-228600">
              <a:defRPr>
                <a:solidFill>
                  <a:schemeClr val="tx1"/>
                </a:solidFill>
                <a:latin typeface="Myriad Pro" pitchFamily="34" charset="0"/>
              </a:defRPr>
            </a:lvl5pPr>
            <a:lvl6pPr marL="2514600" indent="-228600" eaLnBrk="0" fontAlgn="base" hangingPunct="0">
              <a:spcBef>
                <a:spcPct val="0"/>
              </a:spcBef>
              <a:spcAft>
                <a:spcPct val="0"/>
              </a:spcAft>
              <a:defRPr>
                <a:solidFill>
                  <a:schemeClr val="tx1"/>
                </a:solidFill>
                <a:latin typeface="Myriad Pro" pitchFamily="34" charset="0"/>
              </a:defRPr>
            </a:lvl6pPr>
            <a:lvl7pPr marL="2971800" indent="-228600" eaLnBrk="0" fontAlgn="base" hangingPunct="0">
              <a:spcBef>
                <a:spcPct val="0"/>
              </a:spcBef>
              <a:spcAft>
                <a:spcPct val="0"/>
              </a:spcAft>
              <a:defRPr>
                <a:solidFill>
                  <a:schemeClr val="tx1"/>
                </a:solidFill>
                <a:latin typeface="Myriad Pro" pitchFamily="34" charset="0"/>
              </a:defRPr>
            </a:lvl7pPr>
            <a:lvl8pPr marL="3429000" indent="-228600" eaLnBrk="0" fontAlgn="base" hangingPunct="0">
              <a:spcBef>
                <a:spcPct val="0"/>
              </a:spcBef>
              <a:spcAft>
                <a:spcPct val="0"/>
              </a:spcAft>
              <a:defRPr>
                <a:solidFill>
                  <a:schemeClr val="tx1"/>
                </a:solidFill>
                <a:latin typeface="Myriad Pro" pitchFamily="34" charset="0"/>
              </a:defRPr>
            </a:lvl8pPr>
            <a:lvl9pPr marL="3886200" indent="-228600" eaLnBrk="0" fontAlgn="base" hangingPunct="0">
              <a:spcBef>
                <a:spcPct val="0"/>
              </a:spcBef>
              <a:spcAft>
                <a:spcPct val="0"/>
              </a:spcAft>
              <a:defRPr>
                <a:solidFill>
                  <a:schemeClr val="tx1"/>
                </a:solidFill>
                <a:latin typeface="Myriad Pro"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ACEEB65-DECB-4C9D-A029-984069B68C7E}"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Evidenced based</a:t>
            </a:r>
          </a:p>
          <a:p>
            <a:r>
              <a:rPr lang="en-GB"/>
              <a:t>Professional development</a:t>
            </a:r>
          </a:p>
        </p:txBody>
      </p:sp>
      <p:sp>
        <p:nvSpPr>
          <p:cNvPr id="4" name="Slide Number Placeholder 3"/>
          <p:cNvSpPr>
            <a:spLocks noGrp="1"/>
          </p:cNvSpPr>
          <p:nvPr>
            <p:ph type="sldNum" sz="quarter" idx="5"/>
          </p:nvPr>
        </p:nvSpPr>
        <p:spPr/>
        <p:txBody>
          <a:bodyPr/>
          <a:lstStyle/>
          <a:p>
            <a:fld id="{0BB5B09A-0FAD-2F4A-A5BB-AF6660C144CB}" type="slidenum">
              <a:rPr lang="en-US" smtClean="0"/>
              <a:t>17</a:t>
            </a:fld>
            <a:endParaRPr lang="en-US"/>
          </a:p>
        </p:txBody>
      </p:sp>
    </p:spTree>
    <p:extLst>
      <p:ext uri="{BB962C8B-B14F-4D97-AF65-F5344CB8AC3E}">
        <p14:creationId xmlns:p14="http://schemas.microsoft.com/office/powerpoint/2010/main" val="17428440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Video…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E69AC8-4A30-CA45-B582-661BFEDCAD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3462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Mixed methods Qual and Quant</a:t>
            </a:r>
          </a:p>
        </p:txBody>
      </p:sp>
      <p:sp>
        <p:nvSpPr>
          <p:cNvPr id="4" name="Slide Number Placeholder 3"/>
          <p:cNvSpPr>
            <a:spLocks noGrp="1"/>
          </p:cNvSpPr>
          <p:nvPr>
            <p:ph type="sldNum" sz="quarter" idx="5"/>
          </p:nvPr>
        </p:nvSpPr>
        <p:spPr/>
        <p:txBody>
          <a:bodyPr/>
          <a:lstStyle/>
          <a:p>
            <a:fld id="{0BB5B09A-0FAD-2F4A-A5BB-AF6660C144CB}" type="slidenum">
              <a:rPr lang="en-US" smtClean="0"/>
              <a:t>20</a:t>
            </a:fld>
            <a:endParaRPr lang="en-US"/>
          </a:p>
        </p:txBody>
      </p:sp>
    </p:spTree>
    <p:extLst>
      <p:ext uri="{BB962C8B-B14F-4D97-AF65-F5344CB8AC3E}">
        <p14:creationId xmlns:p14="http://schemas.microsoft.com/office/powerpoint/2010/main" val="27102248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a:t>All children were invited in each class to take part in the study</a:t>
            </a:r>
          </a:p>
          <a:p>
            <a:r>
              <a:rPr lang="en-US" altLang="en-US"/>
              <a:t>Convenience </a:t>
            </a:r>
            <a:r>
              <a:rPr lang="en-GB" altLang="en-US"/>
              <a:t>sampling </a:t>
            </a:r>
            <a:r>
              <a:rPr lang="en-GB" sz="1200" kern="1200">
                <a:solidFill>
                  <a:schemeClr val="tx1"/>
                </a:solidFill>
                <a:effectLst/>
                <a:latin typeface="+mn-lt"/>
                <a:ea typeface="+mn-ea"/>
                <a:cs typeface="+mn-cs"/>
              </a:rPr>
              <a:t>80% response (3 SKIP classes) 91% response (2 control) Final data collection 86 (47 SKIP 39 Comparison)</a:t>
            </a: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DC TGMD- norm ref standardised test made up of 12 FMS</a:t>
            </a:r>
          </a:p>
          <a:p>
            <a:r>
              <a:rPr lang="en-GB" sz="1200" kern="1200">
                <a:solidFill>
                  <a:schemeClr val="tx1"/>
                </a:solidFill>
                <a:effectLst/>
                <a:latin typeface="+mn-lt"/>
                <a:ea typeface="+mn-ea"/>
                <a:cs typeface="+mn-cs"/>
              </a:rPr>
              <a:t>M-ABC norm ref standardised test evaluates MC in children &amp; identifies delays in MC measures (MD, A+C, Bal)</a:t>
            </a:r>
          </a:p>
          <a:p>
            <a:pPr lvl="0"/>
            <a:r>
              <a:rPr lang="en-US" sz="1200" kern="1200">
                <a:solidFill>
                  <a:schemeClr val="tx1"/>
                </a:solidFill>
                <a:effectLst/>
                <a:latin typeface="+mn-lt"/>
                <a:ea typeface="+mn-ea"/>
                <a:cs typeface="+mn-cs"/>
              </a:rPr>
              <a:t>Pictorial Scales of Perceived Competence and Social Acceptance 4 areas Peer, cog and physical (no maternal)</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Perceived Movement Skill Competence- based on TGMD</a:t>
            </a: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Fidelity- How the teachers apply the content they receive on the training into practice	</a:t>
            </a:r>
          </a:p>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0BB5B09A-0FAD-2F4A-A5BB-AF6660C144CB}" type="slidenum">
              <a:rPr lang="en-US" smtClean="0"/>
              <a:t>21</a:t>
            </a:fld>
            <a:endParaRPr lang="en-US"/>
          </a:p>
        </p:txBody>
      </p:sp>
    </p:spTree>
    <p:extLst>
      <p:ext uri="{BB962C8B-B14F-4D97-AF65-F5344CB8AC3E}">
        <p14:creationId xmlns:p14="http://schemas.microsoft.com/office/powerpoint/2010/main" val="3105725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mixed methods study was carried out over academic year</a:t>
            </a:r>
          </a:p>
        </p:txBody>
      </p:sp>
      <p:sp>
        <p:nvSpPr>
          <p:cNvPr id="4" name="Slide Number Placeholder 3"/>
          <p:cNvSpPr>
            <a:spLocks noGrp="1"/>
          </p:cNvSpPr>
          <p:nvPr>
            <p:ph type="sldNum" sz="quarter" idx="5"/>
          </p:nvPr>
        </p:nvSpPr>
        <p:spPr/>
        <p:txBody>
          <a:bodyPr/>
          <a:lstStyle/>
          <a:p>
            <a:fld id="{0BB5B09A-0FAD-2F4A-A5BB-AF6660C144CB}" type="slidenum">
              <a:rPr lang="en-US" smtClean="0"/>
              <a:t>22</a:t>
            </a:fld>
            <a:endParaRPr lang="en-US"/>
          </a:p>
        </p:txBody>
      </p:sp>
    </p:spTree>
    <p:extLst>
      <p:ext uri="{BB962C8B-B14F-4D97-AF65-F5344CB8AC3E}">
        <p14:creationId xmlns:p14="http://schemas.microsoft.com/office/powerpoint/2010/main" val="261308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8900" indent="0">
              <a:lnSpc>
                <a:spcPct val="140000"/>
              </a:lnSpc>
              <a:spcBef>
                <a:spcPts val="0"/>
              </a:spcBef>
              <a:buNone/>
              <a:tabLst>
                <a:tab pos="457200" algn="l"/>
              </a:tabLst>
            </a:pPr>
            <a:r>
              <a:rPr lang="en-GB" sz="9600" b="1" dirty="0">
                <a:ea typeface="Times New Roman" panose="02020603050405020304" pitchFamily="18" charset="0"/>
              </a:rPr>
              <a:t>The effectiveness of professional development SKIP Cymru </a:t>
            </a:r>
          </a:p>
          <a:p>
            <a:pPr marL="317500">
              <a:lnSpc>
                <a:spcPct val="140000"/>
              </a:lnSpc>
              <a:spcBef>
                <a:spcPts val="0"/>
              </a:spcBef>
              <a:tabLst>
                <a:tab pos="457200" algn="l"/>
              </a:tabLst>
            </a:pPr>
            <a:r>
              <a:rPr lang="en-GB" sz="9600" dirty="0">
                <a:ea typeface="Times New Roman" panose="02020603050405020304" pitchFamily="18" charset="0"/>
              </a:rPr>
              <a:t>It examined the impact of SKIP on FP children’s:</a:t>
            </a:r>
          </a:p>
          <a:p>
            <a:pPr marL="1123950" lvl="1" indent="-398463">
              <a:lnSpc>
                <a:spcPct val="140000"/>
              </a:lnSpc>
              <a:spcBef>
                <a:spcPts val="0"/>
              </a:spcBef>
              <a:buFont typeface="Wingdings" pitchFamily="2" charset="2"/>
              <a:buChar char="Ø"/>
              <a:tabLst>
                <a:tab pos="793750" algn="l"/>
              </a:tabLst>
            </a:pPr>
            <a:r>
              <a:rPr lang="en-GB" sz="9600" i="1" dirty="0">
                <a:ea typeface="Times New Roman" panose="02020603050405020304" pitchFamily="18" charset="0"/>
                <a:cs typeface="Times New Roman" panose="02020603050405020304" pitchFamily="18" charset="0"/>
              </a:rPr>
              <a:t>Motor competence (FMS)</a:t>
            </a:r>
          </a:p>
          <a:p>
            <a:pPr marL="1123950" lvl="1" indent="-398463">
              <a:lnSpc>
                <a:spcPct val="140000"/>
              </a:lnSpc>
              <a:spcBef>
                <a:spcPts val="0"/>
              </a:spcBef>
              <a:buFont typeface="Wingdings" pitchFamily="2" charset="2"/>
              <a:buChar char="Ø"/>
              <a:tabLst>
                <a:tab pos="793750" algn="l"/>
              </a:tabLst>
            </a:pPr>
            <a:r>
              <a:rPr lang="en-GB" sz="9600" i="1" dirty="0">
                <a:ea typeface="Times New Roman" panose="02020603050405020304" pitchFamily="18" charset="0"/>
                <a:cs typeface="Times New Roman" panose="02020603050405020304" pitchFamily="18" charset="0"/>
              </a:rPr>
              <a:t>Perceived motor competence</a:t>
            </a:r>
          </a:p>
          <a:p>
            <a:pPr marL="1123950" lvl="1" indent="-398463">
              <a:lnSpc>
                <a:spcPct val="140000"/>
              </a:lnSpc>
              <a:spcBef>
                <a:spcPts val="0"/>
              </a:spcBef>
              <a:buFont typeface="Wingdings" pitchFamily="2" charset="2"/>
              <a:buChar char="Ø"/>
              <a:tabLst>
                <a:tab pos="793750" algn="l"/>
              </a:tabLst>
            </a:pPr>
            <a:r>
              <a:rPr lang="en-GB" sz="9600" i="1" dirty="0">
                <a:ea typeface="Times New Roman" panose="02020603050405020304" pitchFamily="18" charset="0"/>
                <a:cs typeface="Times New Roman" panose="02020603050405020304" pitchFamily="18" charset="0"/>
              </a:rPr>
              <a:t>Physical activity levels across the school day</a:t>
            </a:r>
          </a:p>
          <a:p>
            <a:pPr marL="984250" lvl="1" indent="-285750">
              <a:lnSpc>
                <a:spcPct val="140000"/>
              </a:lnSpc>
              <a:spcBef>
                <a:spcPts val="0"/>
              </a:spcBef>
              <a:tabLst>
                <a:tab pos="793750" algn="l"/>
              </a:tabLst>
            </a:pPr>
            <a:endParaRPr lang="en-GB" sz="5600" dirty="0">
              <a:ea typeface="Times New Roman" panose="02020603050405020304" pitchFamily="18" charset="0"/>
              <a:cs typeface="Times New Roman" panose="02020603050405020304" pitchFamily="18" charset="0"/>
            </a:endParaRPr>
          </a:p>
          <a:p>
            <a:pPr marL="325438" indent="-234950">
              <a:lnSpc>
                <a:spcPct val="140000"/>
              </a:lnSpc>
              <a:spcBef>
                <a:spcPts val="0"/>
              </a:spcBef>
              <a:tabLst>
                <a:tab pos="457200" algn="l"/>
              </a:tabLst>
            </a:pPr>
            <a:r>
              <a:rPr lang="en-GB" sz="9600" dirty="0">
                <a:ea typeface="Times New Roman" panose="02020603050405020304" pitchFamily="18" charset="0"/>
              </a:rPr>
              <a:t>A secondary purpose of the study was to examine: </a:t>
            </a:r>
          </a:p>
          <a:p>
            <a:pPr marL="1123950" lvl="0" indent="-398463">
              <a:lnSpc>
                <a:spcPct val="140000"/>
              </a:lnSpc>
              <a:spcBef>
                <a:spcPts val="0"/>
              </a:spcBef>
              <a:buFont typeface="Wingdings" pitchFamily="2" charset="2"/>
              <a:buChar char="Ø"/>
              <a:tabLst>
                <a:tab pos="825500" algn="l"/>
              </a:tabLst>
            </a:pPr>
            <a:r>
              <a:rPr lang="en-GB" sz="9600" i="1" dirty="0">
                <a:ea typeface="Times New Roman" panose="02020603050405020304" pitchFamily="18" charset="0"/>
                <a:cs typeface="Times New Roman" panose="02020603050405020304" pitchFamily="18" charset="0"/>
              </a:rPr>
              <a:t>The extent to which the teachers implemented SKIP Cymru with fidelity while receiving mentoring and support</a:t>
            </a:r>
          </a:p>
          <a:p>
            <a:pPr marL="1123950" lvl="0" indent="-398463">
              <a:lnSpc>
                <a:spcPct val="140000"/>
              </a:lnSpc>
              <a:spcBef>
                <a:spcPts val="0"/>
              </a:spcBef>
              <a:buFont typeface="Wingdings" pitchFamily="2" charset="2"/>
              <a:buChar char="Ø"/>
              <a:tabLst>
                <a:tab pos="825500" algn="l"/>
              </a:tabLst>
            </a:pPr>
            <a:r>
              <a:rPr lang="en-GB" sz="9600" i="1" dirty="0">
                <a:ea typeface="Times New Roman" panose="02020603050405020304" pitchFamily="18" charset="0"/>
                <a:cs typeface="Times New Roman" panose="02020603050405020304" pitchFamily="18" charset="0"/>
              </a:rPr>
              <a:t>The teacher and their experience, knowledge and understanding, prior to and following the SKIP Cymru training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58F182-7A84-294F-9588-BC5BE4710F7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5199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14A1B-450E-9032-E00A-350473F274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24EF84-60E5-6806-5917-C00FD35DF2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5B6A24-5106-AE94-4C27-9E3AABD2E96C}"/>
              </a:ext>
            </a:extLst>
          </p:cNvPr>
          <p:cNvSpPr>
            <a:spLocks noGrp="1"/>
          </p:cNvSpPr>
          <p:nvPr>
            <p:ph type="body" idx="1"/>
          </p:nvPr>
        </p:nvSpPr>
        <p:spPr/>
        <p:txBody>
          <a:bodyPr/>
          <a:lstStyle/>
          <a:p>
            <a:r>
              <a:rPr lang="en-GB" sz="1200" kern="1200">
                <a:solidFill>
                  <a:schemeClr val="tx1"/>
                </a:solidFill>
                <a:effectLst/>
                <a:latin typeface="+mn-lt"/>
                <a:ea typeface="+mn-ea"/>
                <a:cs typeface="+mn-cs"/>
              </a:rPr>
              <a:t>MABC-2 is a product-oriented assessment that evaluates motor competence in children Not only is it a research tool, but it is also more generally used to identify</a:t>
            </a:r>
          </a:p>
          <a:p>
            <a:r>
              <a:rPr lang="en-GB" sz="1200" kern="1200">
                <a:solidFill>
                  <a:schemeClr val="tx1"/>
                </a:solidFill>
                <a:effectLst/>
                <a:latin typeface="+mn-lt"/>
                <a:ea typeface="+mn-ea"/>
                <a:cs typeface="+mn-cs"/>
              </a:rPr>
              <a:t>impairment and delay in motor development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There are increasing concerns over the declining levels of physical activity and school readiness due to children’s poor physical development, that results in difficulties later in the classroom</a:t>
            </a:r>
          </a:p>
          <a:p>
            <a:endParaRPr lang="en-GB"/>
          </a:p>
        </p:txBody>
      </p:sp>
      <p:sp>
        <p:nvSpPr>
          <p:cNvPr id="4" name="Slide Number Placeholder 3">
            <a:extLst>
              <a:ext uri="{FF2B5EF4-FFF2-40B4-BE49-F238E27FC236}">
                <a16:creationId xmlns:a16="http://schemas.microsoft.com/office/drawing/2014/main" id="{6C7EE6BC-D85B-2FDA-86F0-AB7D27BA2B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58F182-7A84-294F-9588-BC5BE4710F7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06708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effectLst/>
                <a:latin typeface="Helvetica" pitchFamily="2" charset="0"/>
              </a:rPr>
              <a:t>It was decided to focus on MVPA due to the recommendation of 60 min of MVPA a day by WHO and the important role it plays in the promotion of lifelong health and well-being of children [</a:t>
            </a:r>
            <a:r>
              <a:rPr lang="en-GB">
                <a:solidFill>
                  <a:srgbClr val="0875B8"/>
                </a:solidFill>
                <a:effectLst/>
                <a:latin typeface="Helvetica" pitchFamily="2" charset="0"/>
              </a:rPr>
              <a:t>1</a:t>
            </a:r>
            <a:r>
              <a:rPr lang="en-GB">
                <a:effectLst/>
                <a:latin typeface="Helvetica" pitchFamily="2" charset="0"/>
              </a:rPr>
              <a:t>].</a:t>
            </a:r>
          </a:p>
          <a:p>
            <a:endParaRPr lang="en-GB">
              <a:effectLst/>
              <a:latin typeface="Helvetica" pitchFamily="2" charset="0"/>
            </a:endParaRPr>
          </a:p>
          <a:p>
            <a:r>
              <a:rPr lang="en-GB">
                <a:effectLst/>
                <a:latin typeface="Helvetica" pitchFamily="2" charset="0"/>
              </a:rPr>
              <a:t>We were also interested in sedentary behaviour due to the concerns in Wales regarding decreasing levels of PA in children</a:t>
            </a:r>
          </a:p>
          <a:p>
            <a:endParaRPr lang="en-GB"/>
          </a:p>
        </p:txBody>
      </p:sp>
      <p:sp>
        <p:nvSpPr>
          <p:cNvPr id="4" name="Slide Number Placeholder 3"/>
          <p:cNvSpPr>
            <a:spLocks noGrp="1"/>
          </p:cNvSpPr>
          <p:nvPr>
            <p:ph type="sldNum" sz="quarter" idx="5"/>
          </p:nvPr>
        </p:nvSpPr>
        <p:spPr/>
        <p:txBody>
          <a:bodyPr/>
          <a:lstStyle/>
          <a:p>
            <a:fld id="{6AABBAC7-E602-7040-9C53-BE3C291C9680}" type="slidenum">
              <a:rPr lang="en-GB" smtClean="0"/>
              <a:t>25</a:t>
            </a:fld>
            <a:endParaRPr lang="en-GB"/>
          </a:p>
        </p:txBody>
      </p:sp>
    </p:spTree>
    <p:extLst>
      <p:ext uri="{BB962C8B-B14F-4D97-AF65-F5344CB8AC3E}">
        <p14:creationId xmlns:p14="http://schemas.microsoft.com/office/powerpoint/2010/main" val="38159028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ABBAC7-E602-7040-9C53-BE3C291C9680}" type="slidenum">
              <a:rPr lang="en-GB" smtClean="0"/>
              <a:t>26</a:t>
            </a:fld>
            <a:endParaRPr lang="en-GB"/>
          </a:p>
        </p:txBody>
      </p:sp>
    </p:spTree>
    <p:extLst>
      <p:ext uri="{BB962C8B-B14F-4D97-AF65-F5344CB8AC3E}">
        <p14:creationId xmlns:p14="http://schemas.microsoft.com/office/powerpoint/2010/main" val="6542809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Overall, Foundation Phase</a:t>
            </a:r>
          </a:p>
          <a:p>
            <a:r>
              <a:rPr lang="en-GB" sz="1200" kern="1200">
                <a:solidFill>
                  <a:schemeClr val="tx1"/>
                </a:solidFill>
                <a:effectLst/>
                <a:latin typeface="+mn-lt"/>
                <a:ea typeface="+mn-ea"/>
                <a:cs typeface="+mn-cs"/>
              </a:rPr>
              <a:t>children spent 48.7% of the school day in sedentary behaviour</a:t>
            </a:r>
          </a:p>
          <a:p>
            <a:endParaRPr lang="en-GB"/>
          </a:p>
          <a:p>
            <a:r>
              <a:rPr lang="en-GB"/>
              <a:t>Older FP children spent more time in MVPA than the younger</a:t>
            </a:r>
          </a:p>
          <a:p>
            <a:endParaRPr lang="en-GB"/>
          </a:p>
          <a:p>
            <a:r>
              <a:rPr lang="en-GB" sz="1200" kern="1200">
                <a:solidFill>
                  <a:schemeClr val="tx1"/>
                </a:solidFill>
                <a:effectLst/>
                <a:latin typeface="+mn-lt"/>
                <a:ea typeface="+mn-ea"/>
                <a:cs typeface="+mn-cs"/>
              </a:rPr>
              <a:t>The better the children scored in their OC skills, the more active they were; however, the lower the children scored for OC skills, the more time they spent in sedentary behaviour. </a:t>
            </a:r>
          </a:p>
          <a:p>
            <a:r>
              <a:rPr lang="en-GB" sz="1200" kern="1200">
                <a:solidFill>
                  <a:schemeClr val="tx1"/>
                </a:solidFill>
                <a:effectLst/>
                <a:latin typeface="+mn-lt"/>
                <a:ea typeface="+mn-ea"/>
                <a:cs typeface="+mn-cs"/>
              </a:rPr>
              <a:t>OC skill competence  in childhood is associated with, and predictive of, participation in physical activity in adolescence and significantly associated with time spent in MVPA (Barnett et al., 2008;</a:t>
            </a:r>
          </a:p>
          <a:p>
            <a:r>
              <a:rPr lang="en-GB" sz="1200" kern="1200">
                <a:solidFill>
                  <a:schemeClr val="tx1"/>
                </a:solidFill>
                <a:effectLst/>
                <a:latin typeface="+mn-lt"/>
                <a:ea typeface="+mn-ea"/>
                <a:cs typeface="+mn-cs"/>
              </a:rPr>
              <a:t>2009). These findings reinforce the importance of OC skills in early childhood and the relationship with physical activity levels.</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B5B09A-0FAD-2F4A-A5BB-AF6660C144C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6178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Footie families- Dr Anna Stevenson work</a:t>
            </a:r>
          </a:p>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BFS</a:t>
            </a:r>
          </a:p>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Sport Wales- recently won an award for our collaboration work</a:t>
            </a:r>
          </a:p>
          <a:p>
            <a:endParaRPr lang="en-GB"/>
          </a:p>
        </p:txBody>
      </p:sp>
      <p:sp>
        <p:nvSpPr>
          <p:cNvPr id="4" name="Slide Number Placeholder 3"/>
          <p:cNvSpPr>
            <a:spLocks noGrp="1"/>
          </p:cNvSpPr>
          <p:nvPr>
            <p:ph type="sldNum" sz="quarter" idx="5"/>
          </p:nvPr>
        </p:nvSpPr>
        <p:spPr/>
        <p:txBody>
          <a:bodyPr/>
          <a:lstStyle/>
          <a:p>
            <a:fld id="{6AABBAC7-E602-7040-9C53-BE3C291C9680}" type="slidenum">
              <a:rPr lang="en-GB" smtClean="0"/>
              <a:t>28</a:t>
            </a:fld>
            <a:endParaRPr lang="en-GB"/>
          </a:p>
        </p:txBody>
      </p:sp>
    </p:spTree>
    <p:extLst>
      <p:ext uri="{BB962C8B-B14F-4D97-AF65-F5344CB8AC3E}">
        <p14:creationId xmlns:p14="http://schemas.microsoft.com/office/powerpoint/2010/main" val="39584344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7E69AC8-4A30-CA45-B582-661BFEDCADF0}" type="slidenum">
              <a:rPr lang="en-GB" smtClean="0"/>
              <a:t>29</a:t>
            </a:fld>
            <a:endParaRPr lang="en-GB"/>
          </a:p>
        </p:txBody>
      </p:sp>
    </p:spTree>
    <p:extLst>
      <p:ext uri="{BB962C8B-B14F-4D97-AF65-F5344CB8AC3E}">
        <p14:creationId xmlns:p14="http://schemas.microsoft.com/office/powerpoint/2010/main" val="4281614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a:extLst>
              <a:ext uri="{FF2B5EF4-FFF2-40B4-BE49-F238E27FC236}">
                <a16:creationId xmlns:a16="http://schemas.microsoft.com/office/drawing/2014/main" id="{9BC00C51-BC5D-F34E-99A4-144060E172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2" name="Notes Placeholder 2">
            <a:extLst>
              <a:ext uri="{FF2B5EF4-FFF2-40B4-BE49-F238E27FC236}">
                <a16:creationId xmlns:a16="http://schemas.microsoft.com/office/drawing/2014/main" id="{61A93F0E-269D-DD44-B01E-C644B39DAF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These are jus some of our publications…Research drives our work…</a:t>
            </a:r>
          </a:p>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Gap lead from initial research in 2010 lead to the development of SKIP Cymru/ further evaluation of SKIP then lead to the accredited training L3 and L4</a:t>
            </a:r>
          </a:p>
          <a:p>
            <a:pPr marL="342900" lvl="0" indent="-342900">
              <a:buFont typeface="Symbol" pitchFamily="2" charset="2"/>
              <a:buChar char=""/>
            </a:pPr>
            <a:r>
              <a:rPr lang="en-GB" sz="1800" kern="100">
                <a:effectLst/>
                <a:latin typeface="Aptos" panose="020B0004020202020204" pitchFamily="34" charset="0"/>
                <a:ea typeface="Aptos" panose="020B0004020202020204" pitchFamily="34" charset="0"/>
                <a:cs typeface="Times New Roman" panose="02020603050405020304" pitchFamily="18" charset="0"/>
              </a:rPr>
              <a:t>We are constantly reflecting on our practice and collecting data to ensure our work is having an impact</a:t>
            </a:r>
          </a:p>
        </p:txBody>
      </p:sp>
      <p:sp>
        <p:nvSpPr>
          <p:cNvPr id="4" name="Slide Number Placeholder 3">
            <a:extLst>
              <a:ext uri="{FF2B5EF4-FFF2-40B4-BE49-F238E27FC236}">
                <a16:creationId xmlns:a16="http://schemas.microsoft.com/office/drawing/2014/main" id="{7BAE1295-419F-F34C-8F40-FF3B9B708645}"/>
              </a:ext>
            </a:extLst>
          </p:cNvPr>
          <p:cNvSpPr>
            <a:spLocks noGrp="1"/>
          </p:cNvSpPr>
          <p:nvPr>
            <p:ph type="sldNum" sz="quarter" idx="5"/>
          </p:nvPr>
        </p:nvSpPr>
        <p:spPr/>
        <p:txBody>
          <a:bodyPr/>
          <a:lstStyle/>
          <a:p>
            <a:pPr>
              <a:defRPr/>
            </a:pPr>
            <a:fld id="{C923B536-AF57-C942-B09B-C14247562CE8}" type="slidenum">
              <a:rPr lang="en-US" smtClean="0"/>
              <a:pPr>
                <a:defRPr/>
              </a:pPr>
              <a:t>30</a:t>
            </a:fld>
            <a:endParaRPr lang="en-US"/>
          </a:p>
        </p:txBody>
      </p:sp>
    </p:spTree>
    <p:extLst>
      <p:ext uri="{BB962C8B-B14F-4D97-AF65-F5344CB8AC3E}">
        <p14:creationId xmlns:p14="http://schemas.microsoft.com/office/powerpoint/2010/main" val="30083113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7E69AC8-4A30-CA45-B582-661BFEDCADF0}" type="slidenum">
              <a:rPr lang="en-GB" smtClean="0"/>
              <a:t>34</a:t>
            </a:fld>
            <a:endParaRPr lang="en-GB"/>
          </a:p>
        </p:txBody>
      </p:sp>
    </p:spTree>
    <p:extLst>
      <p:ext uri="{BB962C8B-B14F-4D97-AF65-F5344CB8AC3E}">
        <p14:creationId xmlns:p14="http://schemas.microsoft.com/office/powerpoint/2010/main" val="499930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CA991-4FB2-F84C-9546-375E9435A407}"/>
              </a:ext>
            </a:extLst>
          </p:cNvPr>
          <p:cNvSpPr>
            <a:spLocks noGrp="1"/>
          </p:cNvSpPr>
          <p:nvPr>
            <p:ph type="ctrTitle"/>
          </p:nvPr>
        </p:nvSpPr>
        <p:spPr>
          <a:xfrm>
            <a:off x="1524000" y="1662694"/>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9DA6CA-D4FA-BA44-A58B-88B090228C32}"/>
              </a:ext>
            </a:extLst>
          </p:cNvPr>
          <p:cNvSpPr>
            <a:spLocks noGrp="1"/>
          </p:cNvSpPr>
          <p:nvPr>
            <p:ph type="subTitle" idx="1"/>
          </p:nvPr>
        </p:nvSpPr>
        <p:spPr>
          <a:xfrm>
            <a:off x="1524000" y="4142369"/>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7863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7750-B475-004D-9BEE-53F7B615AEA3}"/>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1DE33F7-5C20-6249-8358-8AC4B0B831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1A42AA-85A7-F549-ACE2-7FF4FCB58C30}"/>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5" name="Footer Placeholder 4">
            <a:extLst>
              <a:ext uri="{FF2B5EF4-FFF2-40B4-BE49-F238E27FC236}">
                <a16:creationId xmlns:a16="http://schemas.microsoft.com/office/drawing/2014/main" id="{E263587C-988C-1741-B1AD-2260344FF39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66DE21C-3B8E-5F40-A53E-9F42721913A3}"/>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9925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E433-868A-9B40-8540-5D1A563C702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630A8-95A9-184E-87CF-BCBF239A73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C293386-3775-BB46-AF82-C34FB0210199}"/>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5" name="Footer Placeholder 4">
            <a:extLst>
              <a:ext uri="{FF2B5EF4-FFF2-40B4-BE49-F238E27FC236}">
                <a16:creationId xmlns:a16="http://schemas.microsoft.com/office/drawing/2014/main" id="{850FF5CA-C335-3D4B-8F03-1CD481A582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A6BCDFF-05A2-934D-BEA2-AAFE46CB812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5795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4CCA-958F-144C-9EDD-BE41855E487B}"/>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11EAB40F-54BD-A242-9BDD-14BE604F26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29F4EB-3198-804A-8B18-D80338851D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B9CD05-9F85-5F4A-9272-880DE5C9C57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6" name="Footer Placeholder 5">
            <a:extLst>
              <a:ext uri="{FF2B5EF4-FFF2-40B4-BE49-F238E27FC236}">
                <a16:creationId xmlns:a16="http://schemas.microsoft.com/office/drawing/2014/main" id="{41BF5F0E-37F4-CE4C-BCA5-F5FA2BC71AD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A44852C-11D2-9545-A28D-21DC2835B5B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2238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8F641-C35D-A84E-AB4E-86B0499AADAB}"/>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53ADEAA3-A5CE-E94A-911B-75F86F943A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E195F6F-7B01-9041-B242-983D6535B7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EC6547D-0AF5-F144-99C9-F391613C38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618D06-44C8-D245-96F8-674E98E0A2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85D28F-5470-4B45-9050-2FED03F49DC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8" name="Footer Placeholder 7">
            <a:extLst>
              <a:ext uri="{FF2B5EF4-FFF2-40B4-BE49-F238E27FC236}">
                <a16:creationId xmlns:a16="http://schemas.microsoft.com/office/drawing/2014/main" id="{AE5B70C0-C3E6-1E4E-BEE1-C8C8410F051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85C1C21-E6FE-664A-9ACE-EFF6F0D1CE4A}"/>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3570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64B1-84EB-6047-A2BE-E5BC5BBEEF46}"/>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E5E309EF-E51D-F540-93D4-6600A73DE63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4" name="Footer Placeholder 3">
            <a:extLst>
              <a:ext uri="{FF2B5EF4-FFF2-40B4-BE49-F238E27FC236}">
                <a16:creationId xmlns:a16="http://schemas.microsoft.com/office/drawing/2014/main" id="{C32FA78D-E555-614A-98D3-7FC8B985193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95562C4-7058-6247-8E7C-A3F4FCE6C647}"/>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424554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0D5E5-3C79-D94B-AB17-5E7DC0ED563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3" name="Footer Placeholder 2">
            <a:extLst>
              <a:ext uri="{FF2B5EF4-FFF2-40B4-BE49-F238E27FC236}">
                <a16:creationId xmlns:a16="http://schemas.microsoft.com/office/drawing/2014/main" id="{F51A59F6-B720-BC4F-81CA-FD5C2DFD9E9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06DB336C-ECAA-6940-9957-27AD40DBCC4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71136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3EFD-60D8-2148-8133-A8C16AAA8BD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8DC8BE-79D9-BC47-B26C-EABEE74C93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B3F410-86AC-6545-8210-1638BC23F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E788203-4374-0D41-9821-0B48A63EFD58}"/>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6" name="Footer Placeholder 5">
            <a:extLst>
              <a:ext uri="{FF2B5EF4-FFF2-40B4-BE49-F238E27FC236}">
                <a16:creationId xmlns:a16="http://schemas.microsoft.com/office/drawing/2014/main" id="{F00BE619-47D1-724E-9D3F-5966C69816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45A3365-FAB5-2740-8154-E28942AE8CEC}"/>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93541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9E9B9-6B77-5345-B0EF-3918852A92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75C492-F7F6-744D-8063-93EAABE003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34A439-BEAF-CD4C-87DF-72DC1AECA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0B163-9E3E-D447-BE23-93AC00A4D50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6" name="Footer Placeholder 5">
            <a:extLst>
              <a:ext uri="{FF2B5EF4-FFF2-40B4-BE49-F238E27FC236}">
                <a16:creationId xmlns:a16="http://schemas.microsoft.com/office/drawing/2014/main" id="{D64C965D-8269-824D-BDAA-61860C152E5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5C46C733-D023-F64D-AB84-AE4A5DB2F83E}"/>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14288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4C1B1-AEA7-944F-88E0-58D25F45A3F5}"/>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9BF74-347D-114B-943B-F934FAC161F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899CF3-B36B-3A41-A8CE-2D2BDACADAFA}"/>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5" name="Footer Placeholder 4">
            <a:extLst>
              <a:ext uri="{FF2B5EF4-FFF2-40B4-BE49-F238E27FC236}">
                <a16:creationId xmlns:a16="http://schemas.microsoft.com/office/drawing/2014/main" id="{95228349-9DA2-3E4C-95D7-C3278CF353C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C81D5ED-65D9-0A42-9AA4-54F9134381DD}"/>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08727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D59055-C8D1-0F4E-9647-E3864DEF35EB}"/>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88BCB1-664D-0641-B8CB-184EBB9A2F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C41958-E946-1544-AA19-8120825B8BAB}"/>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11/3/2025</a:t>
            </a:fld>
            <a:endParaRPr lang="en-US"/>
          </a:p>
        </p:txBody>
      </p:sp>
      <p:sp>
        <p:nvSpPr>
          <p:cNvPr id="5" name="Footer Placeholder 4">
            <a:extLst>
              <a:ext uri="{FF2B5EF4-FFF2-40B4-BE49-F238E27FC236}">
                <a16:creationId xmlns:a16="http://schemas.microsoft.com/office/drawing/2014/main" id="{AE82876A-64D4-FB45-96C8-382D8A5FA82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F150415-0CC0-B243-A002-EBB868A6C4A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504336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t>11/3/2025</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t>11/3/2025</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8CCAB8F-AE29-ED42-AEE8-C22385880054}"/>
              </a:ext>
            </a:extLst>
          </p:cNvPr>
          <p:cNvSpPr>
            <a:spLocks noGrp="1"/>
          </p:cNvSpPr>
          <p:nvPr>
            <p:ph type="body" idx="1"/>
          </p:nvPr>
        </p:nvSpPr>
        <p:spPr>
          <a:xfrm>
            <a:off x="838200" y="3719945"/>
            <a:ext cx="10515600" cy="24570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8">
            <a:extLst>
              <a:ext uri="{FF2B5EF4-FFF2-40B4-BE49-F238E27FC236}">
                <a16:creationId xmlns:a16="http://schemas.microsoft.com/office/drawing/2014/main" id="{87FDFF47-FCE0-3342-B7DA-F7EFFC719D6A}"/>
              </a:ext>
            </a:extLst>
          </p:cNvPr>
          <p:cNvSpPr>
            <a:spLocks noGrp="1"/>
          </p:cNvSpPr>
          <p:nvPr>
            <p:ph type="title"/>
          </p:nvPr>
        </p:nvSpPr>
        <p:spPr>
          <a:xfrm>
            <a:off x="838200" y="2048452"/>
            <a:ext cx="10515600" cy="1325563"/>
          </a:xfrm>
          <a:prstGeom prst="rect">
            <a:avLst/>
          </a:prstGeom>
        </p:spPr>
        <p:txBody>
          <a:bodyPr vert="horz" lIns="91440" tIns="45720" rIns="91440" bIns="45720" rtlCol="0" anchor="ctr">
            <a:normAutofit/>
          </a:bodyPr>
          <a:lstStyle/>
          <a:p>
            <a:r>
              <a:rPr lang="en-US"/>
              <a:t>Click to edit Master title style</a:t>
            </a:r>
          </a:p>
        </p:txBody>
      </p:sp>
      <p:pic>
        <p:nvPicPr>
          <p:cNvPr id="10" name="Picture 9">
            <a:extLst>
              <a:ext uri="{FF2B5EF4-FFF2-40B4-BE49-F238E27FC236}">
                <a16:creationId xmlns:a16="http://schemas.microsoft.com/office/drawing/2014/main" id="{499AC6EB-35F2-1540-9809-231E7BF318E1}"/>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531245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t>11/3/2025</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t>11/3/2025</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3.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2.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19.jpeg"/><Relationship Id="rId5" Type="http://schemas.openxmlformats.org/officeDocument/2006/relationships/image" Target="../media/image20.pn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tiff"/><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31.png"/><Relationship Id="rId4" Type="http://schemas.openxmlformats.org/officeDocument/2006/relationships/image" Target="../media/image30.tiff"/></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tiff"/><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35.tiff"/><Relationship Id="rId5" Type="http://schemas.openxmlformats.org/officeDocument/2006/relationships/image" Target="../media/image34.tiff"/><Relationship Id="rId10" Type="http://schemas.openxmlformats.org/officeDocument/2006/relationships/image" Target="../media/image39.png"/><Relationship Id="rId4" Type="http://schemas.openxmlformats.org/officeDocument/2006/relationships/image" Target="../media/image33.jpeg"/><Relationship Id="rId9" Type="http://schemas.openxmlformats.org/officeDocument/2006/relationships/image" Target="../media/image38.jpeg"/></Relationships>
</file>

<file path=ppt/slides/_rels/slide18.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7.tiff"/><Relationship Id="rId5" Type="http://schemas.openxmlformats.org/officeDocument/2006/relationships/image" Target="../media/image37.png"/><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15.xml"/><Relationship Id="rId6" Type="http://schemas.openxmlformats.org/officeDocument/2006/relationships/image" Target="../media/image47.tiff"/><Relationship Id="rId5" Type="http://schemas.openxmlformats.org/officeDocument/2006/relationships/image" Target="../media/image37.png"/><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7.tiff"/><Relationship Id="rId5" Type="http://schemas.openxmlformats.org/officeDocument/2006/relationships/image" Target="../media/image37.png"/><Relationship Id="rId4" Type="http://schemas.microsoft.com/office/2007/relationships/hdphoto" Target="../media/hdphoto3.wdp"/></Relationships>
</file>

<file path=ppt/slides/_rels/slide23.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50.tiff"/></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17.xml"/><Relationship Id="rId4" Type="http://schemas.openxmlformats.org/officeDocument/2006/relationships/chart" Target="../charts/chart2.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52.png"/></Relationships>
</file>

<file path=ppt/slides/_rels/slide27.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46.png"/><Relationship Id="rId7"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7.tiff"/><Relationship Id="rId5" Type="http://schemas.openxmlformats.org/officeDocument/2006/relationships/image" Target="../media/image37.png"/><Relationship Id="rId4" Type="http://schemas.microsoft.com/office/2007/relationships/hdphoto" Target="../media/hdphoto3.wdp"/><Relationship Id="rId9" Type="http://schemas.openxmlformats.org/officeDocument/2006/relationships/image" Target="../media/image43.jpeg"/></Relationships>
</file>

<file path=ppt/slides/_rels/slide2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3.png"/><Relationship Id="rId7" Type="http://schemas.microsoft.com/office/2007/relationships/hdphoto" Target="../media/hdphoto4.wdp"/><Relationship Id="rId12"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56.png"/><Relationship Id="rId11" Type="http://schemas.openxmlformats.org/officeDocument/2006/relationships/image" Target="../media/image60.jpeg"/><Relationship Id="rId5" Type="http://schemas.openxmlformats.org/officeDocument/2006/relationships/image" Target="../media/image55.png"/><Relationship Id="rId10" Type="http://schemas.openxmlformats.org/officeDocument/2006/relationships/image" Target="../media/image59.jpeg"/><Relationship Id="rId4" Type="http://schemas.openxmlformats.org/officeDocument/2006/relationships/image" Target="../media/image54.png"/><Relationship Id="rId9"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3.png"/></Relationships>
</file>

<file path=ppt/slides/_rels/slide3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 Id="rId9" Type="http://schemas.openxmlformats.org/officeDocument/2006/relationships/image" Target="../media/image7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1.tiff"/><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D0054D4-EE1D-1740-9CE0-2EDEDDD374F9}"/>
              </a:ext>
            </a:extLst>
          </p:cNvPr>
          <p:cNvSpPr>
            <a:spLocks noGrp="1"/>
          </p:cNvSpPr>
          <p:nvPr>
            <p:ph type="ctrTitle"/>
          </p:nvPr>
        </p:nvSpPr>
        <p:spPr>
          <a:xfrm>
            <a:off x="2225591" y="446306"/>
            <a:ext cx="7850208" cy="6205217"/>
          </a:xfrm>
        </p:spPr>
        <p:txBody>
          <a:bodyPr vert="horz" lIns="91440" tIns="45720" rIns="91440" bIns="45720" rtlCol="0" anchor="ctr">
            <a:normAutofit fontScale="90000"/>
          </a:bodyPr>
          <a:lstStyle/>
          <a:p>
            <a:r>
              <a:rPr lang="en-US" altLang="en-US" b="1" kern="1200" dirty="0">
                <a:solidFill>
                  <a:schemeClr val="bg1">
                    <a:lumMod val="95000"/>
                    <a:lumOff val="5000"/>
                  </a:schemeClr>
                </a:solidFill>
                <a:latin typeface="+mj-lt"/>
                <a:ea typeface="+mj-ea"/>
                <a:cs typeface="+mj-cs"/>
              </a:rPr>
              <a:t>SKIP- Cymru</a:t>
            </a:r>
            <a:br>
              <a:rPr lang="en-US" altLang="en-US" b="1" kern="1200" baseline="30000" dirty="0">
                <a:solidFill>
                  <a:schemeClr val="bg1">
                    <a:lumMod val="95000"/>
                    <a:lumOff val="5000"/>
                  </a:schemeClr>
                </a:solidFill>
                <a:latin typeface="+mj-lt"/>
                <a:ea typeface="+mj-ea"/>
                <a:cs typeface="+mj-cs"/>
              </a:rPr>
            </a:br>
            <a:r>
              <a:rPr lang="en-US" altLang="en-US" sz="2400" b="1" kern="1200" baseline="30000" dirty="0">
                <a:solidFill>
                  <a:schemeClr val="bg1">
                    <a:lumMod val="95000"/>
                    <a:lumOff val="5000"/>
                  </a:schemeClr>
                </a:solidFill>
                <a:latin typeface="+mj-lt"/>
                <a:ea typeface="+mj-ea"/>
                <a:cs typeface="+mj-cs"/>
              </a:rPr>
              <a:t> </a:t>
            </a:r>
            <a:br>
              <a:rPr lang="en-US" altLang="en-US" b="1" kern="1200" dirty="0">
                <a:solidFill>
                  <a:srgbClr val="FF0000"/>
                </a:solidFill>
                <a:latin typeface="+mj-lt"/>
                <a:ea typeface="+mj-ea"/>
                <a:cs typeface="+mj-cs"/>
              </a:rPr>
            </a:br>
            <a:r>
              <a:rPr lang="en-GB" sz="3600" b="1" dirty="0">
                <a:solidFill>
                  <a:schemeClr val="bg1"/>
                </a:solidFill>
              </a:rPr>
              <a:t>Understanding how movement supports the </a:t>
            </a:r>
            <a:br>
              <a:rPr lang="en-GB" sz="3600" b="1" dirty="0">
                <a:solidFill>
                  <a:schemeClr val="bg1"/>
                </a:solidFill>
              </a:rPr>
            </a:br>
            <a:r>
              <a:rPr lang="en-GB" sz="3600" b="1" dirty="0">
                <a:solidFill>
                  <a:schemeClr val="bg1"/>
                </a:solidFill>
              </a:rPr>
              <a:t>Area of Learning Health and Well-being</a:t>
            </a:r>
            <a:br>
              <a:rPr lang="en-GB" sz="3600" b="1" kern="1200" dirty="0">
                <a:solidFill>
                  <a:schemeClr val="bg1"/>
                </a:solidFill>
                <a:cs typeface="Calibri Light"/>
              </a:rPr>
            </a:br>
            <a:br>
              <a:rPr lang="en-GB" sz="3600" b="1" kern="1200" dirty="0">
                <a:solidFill>
                  <a:schemeClr val="bg1"/>
                </a:solidFill>
                <a:cs typeface="Calibri Light"/>
              </a:rPr>
            </a:br>
            <a:r>
              <a:rPr lang="en-GB" sz="3600" b="1" dirty="0" err="1">
                <a:solidFill>
                  <a:schemeClr val="bg1"/>
                </a:solidFill>
                <a:cs typeface="Calibri Light"/>
              </a:rPr>
              <a:t>Deall</a:t>
            </a:r>
            <a:r>
              <a:rPr lang="en-GB" sz="3600" b="1" dirty="0">
                <a:solidFill>
                  <a:schemeClr val="bg1"/>
                </a:solidFill>
                <a:cs typeface="Calibri Light"/>
              </a:rPr>
              <a:t> </a:t>
            </a:r>
            <a:r>
              <a:rPr lang="en-GB" sz="3600" b="1" dirty="0" err="1">
                <a:solidFill>
                  <a:schemeClr val="bg1"/>
                </a:solidFill>
                <a:cs typeface="Calibri Light"/>
              </a:rPr>
              <a:t>sut</a:t>
            </a:r>
            <a:r>
              <a:rPr lang="en-GB" sz="3600" b="1" dirty="0">
                <a:solidFill>
                  <a:schemeClr val="bg1"/>
                </a:solidFill>
                <a:cs typeface="Calibri Light"/>
              </a:rPr>
              <a:t> </a:t>
            </a:r>
            <a:r>
              <a:rPr lang="en-GB" sz="3600" b="1" dirty="0" err="1">
                <a:solidFill>
                  <a:schemeClr val="bg1"/>
                </a:solidFill>
                <a:cs typeface="Calibri Light"/>
              </a:rPr>
              <a:t>mae</a:t>
            </a:r>
            <a:r>
              <a:rPr lang="en-GB" sz="3600" b="1" dirty="0">
                <a:solidFill>
                  <a:schemeClr val="bg1"/>
                </a:solidFill>
                <a:cs typeface="Calibri Light"/>
              </a:rPr>
              <a:t> </a:t>
            </a:r>
            <a:r>
              <a:rPr lang="en-GB" sz="3600" b="1" dirty="0" err="1">
                <a:solidFill>
                  <a:schemeClr val="bg1"/>
                </a:solidFill>
                <a:cs typeface="Calibri Light"/>
              </a:rPr>
              <a:t>symud</a:t>
            </a:r>
            <a:r>
              <a:rPr lang="en-GB" sz="3600" b="1" dirty="0">
                <a:solidFill>
                  <a:schemeClr val="bg1"/>
                </a:solidFill>
                <a:cs typeface="Calibri Light"/>
              </a:rPr>
              <a:t> </a:t>
            </a:r>
            <a:r>
              <a:rPr lang="en-GB" sz="3600" b="1" dirty="0" err="1">
                <a:solidFill>
                  <a:schemeClr val="bg1"/>
                </a:solidFill>
                <a:cs typeface="Calibri Light"/>
              </a:rPr>
              <a:t>yn</a:t>
            </a:r>
            <a:r>
              <a:rPr lang="en-GB" sz="3600" b="1" dirty="0">
                <a:solidFill>
                  <a:schemeClr val="bg1"/>
                </a:solidFill>
                <a:cs typeface="Calibri Light"/>
              </a:rPr>
              <a:t> </a:t>
            </a:r>
            <a:r>
              <a:rPr lang="en-GB" sz="3600" b="1" dirty="0" err="1">
                <a:solidFill>
                  <a:schemeClr val="bg1"/>
                </a:solidFill>
                <a:cs typeface="Calibri Light"/>
              </a:rPr>
              <a:t>cefnogi</a:t>
            </a:r>
            <a:r>
              <a:rPr lang="en-GB" sz="3600" b="1" dirty="0">
                <a:solidFill>
                  <a:schemeClr val="bg1"/>
                </a:solidFill>
                <a:cs typeface="Calibri Light"/>
              </a:rPr>
              <a:t> </a:t>
            </a:r>
            <a:br>
              <a:rPr lang="en-GB" sz="3600" b="1" dirty="0">
                <a:solidFill>
                  <a:schemeClr val="bg1"/>
                </a:solidFill>
                <a:cs typeface="Calibri Light"/>
              </a:rPr>
            </a:br>
            <a:r>
              <a:rPr lang="en-GB" sz="3600" b="1" dirty="0" err="1">
                <a:solidFill>
                  <a:schemeClr val="bg1"/>
                </a:solidFill>
                <a:cs typeface="Calibri Light"/>
              </a:rPr>
              <a:t>Maes</a:t>
            </a:r>
            <a:r>
              <a:rPr lang="en-GB" sz="3600" b="1" dirty="0">
                <a:solidFill>
                  <a:schemeClr val="bg1"/>
                </a:solidFill>
                <a:cs typeface="Calibri Light"/>
              </a:rPr>
              <a:t> </a:t>
            </a:r>
            <a:r>
              <a:rPr lang="en-GB" sz="3600" b="1" dirty="0" err="1">
                <a:solidFill>
                  <a:schemeClr val="bg1"/>
                </a:solidFill>
                <a:cs typeface="Calibri Light"/>
              </a:rPr>
              <a:t>Dysgu</a:t>
            </a:r>
            <a:r>
              <a:rPr lang="en-GB" sz="3600" b="1" dirty="0">
                <a:solidFill>
                  <a:schemeClr val="bg1"/>
                </a:solidFill>
                <a:cs typeface="Calibri Light"/>
              </a:rPr>
              <a:t> Iechyd a </a:t>
            </a:r>
            <a:r>
              <a:rPr lang="en-GB" sz="3600" b="1" dirty="0" err="1">
                <a:solidFill>
                  <a:schemeClr val="bg1"/>
                </a:solidFill>
                <a:cs typeface="Calibri Light"/>
              </a:rPr>
              <a:t>Lles</a:t>
            </a:r>
            <a:br>
              <a:rPr lang="en-US" altLang="en-US" sz="3600" b="1" dirty="0">
                <a:solidFill>
                  <a:schemeClr val="bg1"/>
                </a:solidFill>
              </a:rPr>
            </a:br>
            <a:br>
              <a:rPr lang="en-US" altLang="en-US" sz="3600" b="1" dirty="0"/>
            </a:br>
            <a:r>
              <a:rPr lang="en-US" altLang="en-US" sz="3600" b="1" kern="1200" dirty="0">
                <a:solidFill>
                  <a:schemeClr val="bg1">
                    <a:lumMod val="95000"/>
                    <a:lumOff val="5000"/>
                  </a:schemeClr>
                </a:solidFill>
                <a:latin typeface="+mj-lt"/>
                <a:ea typeface="+mj-ea"/>
                <a:cs typeface="+mj-cs"/>
              </a:rPr>
              <a:t>Dr Anna Stevenson</a:t>
            </a:r>
            <a:br>
              <a:rPr lang="en-US" altLang="en-US" sz="3600" b="1" kern="1200" dirty="0">
                <a:solidFill>
                  <a:schemeClr val="bg1">
                    <a:lumMod val="95000"/>
                    <a:lumOff val="5000"/>
                  </a:schemeClr>
                </a:solidFill>
                <a:latin typeface="+mj-lt"/>
                <a:ea typeface="+mj-ea"/>
                <a:cs typeface="+mj-cs"/>
              </a:rPr>
            </a:br>
            <a:br>
              <a:rPr lang="en-US" altLang="en-US" sz="3600" b="1" kern="1200" dirty="0">
                <a:solidFill>
                  <a:schemeClr val="bg1">
                    <a:lumMod val="95000"/>
                    <a:lumOff val="5000"/>
                  </a:schemeClr>
                </a:solidFill>
                <a:latin typeface="+mj-lt"/>
                <a:ea typeface="+mj-ea"/>
                <a:cs typeface="+mj-cs"/>
              </a:rPr>
            </a:br>
            <a:r>
              <a:rPr lang="en-US" sz="2000" i="1" dirty="0">
                <a:solidFill>
                  <a:schemeClr val="bg1"/>
                </a:solidFill>
                <a:ea typeface="+mn-lt"/>
                <a:cs typeface="+mn-lt"/>
              </a:rPr>
              <a:t>Wales Academy for Health and Physical Literacy, </a:t>
            </a:r>
            <a:br>
              <a:rPr lang="en-US" sz="2000" i="1" dirty="0">
                <a:solidFill>
                  <a:schemeClr val="bg1"/>
                </a:solidFill>
                <a:ea typeface="+mn-lt"/>
                <a:cs typeface="+mn-lt"/>
              </a:rPr>
            </a:br>
            <a:r>
              <a:rPr lang="en-US" sz="2000" i="1" dirty="0">
                <a:solidFill>
                  <a:schemeClr val="bg1"/>
                </a:solidFill>
                <a:ea typeface="+mn-lt"/>
                <a:cs typeface="+mn-lt"/>
              </a:rPr>
              <a:t>University of Wales Trinity Saint David</a:t>
            </a:r>
            <a:endParaRPr lang="en-US" sz="1800" kern="1200" dirty="0">
              <a:solidFill>
                <a:schemeClr val="bg1">
                  <a:lumMod val="95000"/>
                  <a:lumOff val="5000"/>
                </a:schemeClr>
              </a:solidFill>
              <a:latin typeface="+mj-lt"/>
              <a:ea typeface="+mj-ea"/>
              <a:cs typeface="+mj-cs"/>
            </a:endParaRPr>
          </a:p>
        </p:txBody>
      </p:sp>
    </p:spTree>
    <p:extLst>
      <p:ext uri="{BB962C8B-B14F-4D97-AF65-F5344CB8AC3E}">
        <p14:creationId xmlns:p14="http://schemas.microsoft.com/office/powerpoint/2010/main" val="270147920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2012A-8414-2A4F-BBFE-64904E624420}"/>
              </a:ext>
            </a:extLst>
          </p:cNvPr>
          <p:cNvSpPr>
            <a:spLocks noGrp="1"/>
          </p:cNvSpPr>
          <p:nvPr>
            <p:ph type="title"/>
          </p:nvPr>
        </p:nvSpPr>
        <p:spPr>
          <a:xfrm>
            <a:off x="838200" y="128789"/>
            <a:ext cx="10515600" cy="914401"/>
          </a:xfrm>
        </p:spPr>
        <p:txBody>
          <a:bodyPr>
            <a:normAutofit/>
          </a:bodyPr>
          <a:lstStyle/>
          <a:p>
            <a:r>
              <a:rPr lang="en-US" dirty="0">
                <a:solidFill>
                  <a:schemeClr val="bg1"/>
                </a:solidFill>
              </a:rPr>
              <a:t>Aims</a:t>
            </a:r>
          </a:p>
        </p:txBody>
      </p:sp>
      <p:sp>
        <p:nvSpPr>
          <p:cNvPr id="3" name="Content Placeholder 2">
            <a:extLst>
              <a:ext uri="{FF2B5EF4-FFF2-40B4-BE49-F238E27FC236}">
                <a16:creationId xmlns:a16="http://schemas.microsoft.com/office/drawing/2014/main" id="{C2842E56-660A-9B4E-82BD-C739F5EB476D}"/>
              </a:ext>
            </a:extLst>
          </p:cNvPr>
          <p:cNvSpPr>
            <a:spLocks noGrp="1"/>
          </p:cNvSpPr>
          <p:nvPr>
            <p:ph sz="half" idx="1"/>
          </p:nvPr>
        </p:nvSpPr>
        <p:spPr>
          <a:xfrm>
            <a:off x="838200" y="1253331"/>
            <a:ext cx="9503535" cy="4351338"/>
          </a:xfrm>
        </p:spPr>
        <p:txBody>
          <a:bodyPr>
            <a:normAutofit fontScale="92500" lnSpcReduction="10000"/>
          </a:bodyPr>
          <a:lstStyle/>
          <a:p>
            <a:pPr>
              <a:lnSpc>
                <a:spcPct val="110000"/>
              </a:lnSpc>
            </a:pPr>
            <a:r>
              <a:rPr lang="en-US" sz="3600" dirty="0"/>
              <a:t>Background behind SKIP-Cymru &amp; why </a:t>
            </a:r>
          </a:p>
          <a:p>
            <a:pPr>
              <a:lnSpc>
                <a:spcPct val="110000"/>
              </a:lnSpc>
            </a:pPr>
            <a:r>
              <a:rPr lang="en-US" sz="3600" dirty="0"/>
              <a:t>Cover research and understand motor development</a:t>
            </a:r>
          </a:p>
          <a:p>
            <a:pPr>
              <a:lnSpc>
                <a:spcPct val="110000"/>
              </a:lnSpc>
            </a:pPr>
            <a:r>
              <a:rPr lang="en-US" sz="3600" dirty="0"/>
              <a:t>Participate in practical activities </a:t>
            </a:r>
          </a:p>
          <a:p>
            <a:pPr>
              <a:lnSpc>
                <a:spcPct val="110000"/>
              </a:lnSpc>
            </a:pPr>
            <a:r>
              <a:rPr lang="en-US" sz="3600" dirty="0"/>
              <a:t>Learn to </a:t>
            </a:r>
            <a:r>
              <a:rPr lang="en-US" sz="3600" dirty="0" err="1"/>
              <a:t>analyse</a:t>
            </a:r>
            <a:r>
              <a:rPr lang="en-US" sz="3600" dirty="0"/>
              <a:t> children’s movement and select activities for all children</a:t>
            </a:r>
          </a:p>
          <a:p>
            <a:pPr>
              <a:lnSpc>
                <a:spcPct val="110000"/>
              </a:lnSpc>
            </a:pPr>
            <a:r>
              <a:rPr lang="en-US" sz="3600" dirty="0"/>
              <a:t>Plan specific observations to support future planning/activities</a:t>
            </a:r>
          </a:p>
        </p:txBody>
      </p:sp>
    </p:spTree>
    <p:extLst>
      <p:ext uri="{BB962C8B-B14F-4D97-AF65-F5344CB8AC3E}">
        <p14:creationId xmlns:p14="http://schemas.microsoft.com/office/powerpoint/2010/main" val="762886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4B26D390-E9E8-E445-92BE-436AF91A6B42}"/>
              </a:ext>
            </a:extLst>
          </p:cNvPr>
          <p:cNvSpPr>
            <a:spLocks noGrp="1"/>
          </p:cNvSpPr>
          <p:nvPr>
            <p:ph type="title"/>
          </p:nvPr>
        </p:nvSpPr>
        <p:spPr>
          <a:xfrm>
            <a:off x="291577" y="0"/>
            <a:ext cx="10795000" cy="932328"/>
          </a:xfrm>
        </p:spPr>
        <p:txBody>
          <a:bodyPr/>
          <a:lstStyle/>
          <a:p>
            <a:r>
              <a:rPr lang="en-GB">
                <a:solidFill>
                  <a:schemeClr val="bg1"/>
                </a:solidFill>
              </a:rPr>
              <a:t>Inactivity is a global health concern </a:t>
            </a:r>
          </a:p>
        </p:txBody>
      </p:sp>
      <p:sp>
        <p:nvSpPr>
          <p:cNvPr id="15" name="Content Placeholder 14">
            <a:extLst>
              <a:ext uri="{FF2B5EF4-FFF2-40B4-BE49-F238E27FC236}">
                <a16:creationId xmlns:a16="http://schemas.microsoft.com/office/drawing/2014/main" id="{FF7D6F1D-6BDD-684D-BB5A-8321727366F8}"/>
              </a:ext>
            </a:extLst>
          </p:cNvPr>
          <p:cNvSpPr>
            <a:spLocks noGrp="1"/>
          </p:cNvSpPr>
          <p:nvPr>
            <p:ph sz="half" idx="1"/>
          </p:nvPr>
        </p:nvSpPr>
        <p:spPr>
          <a:xfrm>
            <a:off x="291577" y="1469529"/>
            <a:ext cx="8468602" cy="4182533"/>
          </a:xfrm>
        </p:spPr>
        <p:txBody>
          <a:bodyPr>
            <a:normAutofit/>
          </a:bodyPr>
          <a:lstStyle/>
          <a:p>
            <a:pPr lvl="0">
              <a:lnSpc>
                <a:spcPct val="120000"/>
              </a:lnSpc>
            </a:pPr>
            <a:r>
              <a:rPr lang="en-GB" sz="3000" dirty="0"/>
              <a:t>Physical inactivity is one of the leading risk factors for NCD and death worldwide </a:t>
            </a:r>
            <a:r>
              <a:rPr lang="en-GB" sz="1600" dirty="0"/>
              <a:t>(WHO, 2020). </a:t>
            </a:r>
          </a:p>
          <a:p>
            <a:pPr lvl="0">
              <a:lnSpc>
                <a:spcPct val="120000"/>
              </a:lnSpc>
            </a:pPr>
            <a:r>
              <a:rPr lang="en-GB" sz="3000" dirty="0"/>
              <a:t>In </a:t>
            </a:r>
            <a:r>
              <a:rPr lang="en-GB" sz="3000" dirty="0">
                <a:solidFill>
                  <a:srgbClr val="FF0000"/>
                </a:solidFill>
              </a:rPr>
              <a:t>Wales </a:t>
            </a:r>
            <a:r>
              <a:rPr lang="en-GB" sz="3000" dirty="0"/>
              <a:t>physical inactivity is a national problem for </a:t>
            </a:r>
            <a:r>
              <a:rPr lang="en-GB" sz="3000" dirty="0">
                <a:solidFill>
                  <a:srgbClr val="FF0000"/>
                </a:solidFill>
              </a:rPr>
              <a:t>people of all ages </a:t>
            </a:r>
            <a:r>
              <a:rPr lang="en-GB" sz="1700" dirty="0"/>
              <a:t>(National Assembly for Wales Health, Social Care and Sport Committee, 2019)</a:t>
            </a:r>
          </a:p>
          <a:p>
            <a:pPr>
              <a:lnSpc>
                <a:spcPct val="120000"/>
              </a:lnSpc>
            </a:pPr>
            <a:r>
              <a:rPr lang="en-GB" sz="3000" dirty="0"/>
              <a:t>Changes in society have created a ‘perfect storm’ for sedentary – </a:t>
            </a:r>
            <a:r>
              <a:rPr lang="en-GB" sz="3000" b="1" dirty="0"/>
              <a:t>What are some of the issues??</a:t>
            </a:r>
          </a:p>
          <a:p>
            <a:pPr marL="0" lvl="0" indent="0">
              <a:lnSpc>
                <a:spcPct val="120000"/>
              </a:lnSpc>
              <a:buNone/>
            </a:pPr>
            <a:endParaRPr lang="en-GB" sz="1700" dirty="0"/>
          </a:p>
        </p:txBody>
      </p:sp>
      <p:pic>
        <p:nvPicPr>
          <p:cNvPr id="7" name="Picture 9">
            <a:extLst>
              <a:ext uri="{FF2B5EF4-FFF2-40B4-BE49-F238E27FC236}">
                <a16:creationId xmlns:a16="http://schemas.microsoft.com/office/drawing/2014/main" id="{19BD854B-2BF7-A933-285F-38ACC5ABBE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971" r="-3" b="-3"/>
          <a:stretch/>
        </p:blipFill>
        <p:spPr bwMode="auto">
          <a:xfrm>
            <a:off x="8912578" y="0"/>
            <a:ext cx="3447345" cy="2946400"/>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8" descr="The Battle">
            <a:extLst>
              <a:ext uri="{FF2B5EF4-FFF2-40B4-BE49-F238E27FC236}">
                <a16:creationId xmlns:a16="http://schemas.microsoft.com/office/drawing/2014/main" id="{31F994E1-B3C0-A3CA-4DD5-F2FF71BE9EB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0236" t="-1" r="7342" b="-1"/>
          <a:stretch/>
        </p:blipFill>
        <p:spPr bwMode="auto">
          <a:xfrm>
            <a:off x="8522973" y="4175190"/>
            <a:ext cx="3836950" cy="3073435"/>
          </a:xfrm>
          <a:prstGeom prst="ellipse">
            <a:avLst/>
          </a:prstGeom>
          <a:ln>
            <a:noFill/>
          </a:ln>
          <a:effectLst>
            <a:softEdge rad="381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309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BFB26-BF8C-9439-D88E-82B951689BDC}"/>
              </a:ext>
            </a:extLst>
          </p:cNvPr>
          <p:cNvSpPr>
            <a:spLocks noGrp="1"/>
          </p:cNvSpPr>
          <p:nvPr>
            <p:ph type="title"/>
          </p:nvPr>
        </p:nvSpPr>
        <p:spPr>
          <a:xfrm>
            <a:off x="885825" y="-190500"/>
            <a:ext cx="10515600" cy="1325563"/>
          </a:xfrm>
        </p:spPr>
        <p:txBody>
          <a:bodyPr/>
          <a:lstStyle/>
          <a:p>
            <a:r>
              <a:rPr lang="en-GB" b="1">
                <a:solidFill>
                  <a:schemeClr val="bg1"/>
                </a:solidFill>
                <a:cs typeface="Calibri Light"/>
              </a:rPr>
              <a:t>Physical Literacy </a:t>
            </a:r>
            <a:endParaRPr lang="en-GB" b="1">
              <a:solidFill>
                <a:schemeClr val="bg1"/>
              </a:solidFill>
            </a:endParaRPr>
          </a:p>
        </p:txBody>
      </p:sp>
      <p:sp>
        <p:nvSpPr>
          <p:cNvPr id="3" name="Content Placeholder 2">
            <a:extLst>
              <a:ext uri="{FF2B5EF4-FFF2-40B4-BE49-F238E27FC236}">
                <a16:creationId xmlns:a16="http://schemas.microsoft.com/office/drawing/2014/main" id="{08F49D1F-EAA3-2C51-A7B5-003B477B9B55}"/>
              </a:ext>
            </a:extLst>
          </p:cNvPr>
          <p:cNvSpPr>
            <a:spLocks noGrp="1"/>
          </p:cNvSpPr>
          <p:nvPr>
            <p:ph idx="1"/>
          </p:nvPr>
        </p:nvSpPr>
        <p:spPr>
          <a:xfrm>
            <a:off x="286304" y="1366967"/>
            <a:ext cx="6560080" cy="5732463"/>
          </a:xfrm>
        </p:spPr>
        <p:txBody>
          <a:bodyPr vert="horz" lIns="91440" tIns="45720" rIns="91440" bIns="45720" rtlCol="0" anchor="t">
            <a:normAutofit/>
          </a:bodyPr>
          <a:lstStyle/>
          <a:p>
            <a:pPr marL="0" indent="0" algn="ctr">
              <a:lnSpc>
                <a:spcPct val="100000"/>
              </a:lnSpc>
              <a:spcBef>
                <a:spcPct val="0"/>
              </a:spcBef>
              <a:buNone/>
            </a:pPr>
            <a:r>
              <a:rPr lang="en-US" sz="3200" i="1" dirty="0">
                <a:ea typeface="+mn-lt"/>
                <a:cs typeface="+mn-lt"/>
              </a:rPr>
              <a:t>Physical literacy can be described as the motivation, confidence, physical competence, knowledge and understanding to value and </a:t>
            </a:r>
            <a:endParaRPr lang="en-US" sz="3200" i="1" dirty="0">
              <a:cs typeface="Calibri"/>
            </a:endParaRPr>
          </a:p>
          <a:p>
            <a:pPr marL="0" indent="0" algn="ctr">
              <a:lnSpc>
                <a:spcPct val="100000"/>
              </a:lnSpc>
              <a:spcBef>
                <a:spcPct val="0"/>
              </a:spcBef>
              <a:buNone/>
            </a:pPr>
            <a:r>
              <a:rPr lang="en-US" sz="3200" i="1" dirty="0">
                <a:ea typeface="+mn-lt"/>
                <a:cs typeface="+mn-lt"/>
              </a:rPr>
              <a:t>take responsibility for engagement in </a:t>
            </a:r>
          </a:p>
          <a:p>
            <a:pPr marL="0" indent="0" algn="ctr">
              <a:lnSpc>
                <a:spcPct val="100000"/>
              </a:lnSpc>
              <a:spcBef>
                <a:spcPct val="0"/>
              </a:spcBef>
              <a:buNone/>
            </a:pPr>
            <a:r>
              <a:rPr lang="en-US" sz="3200" i="1" dirty="0">
                <a:ea typeface="+mn-lt"/>
                <a:cs typeface="+mn-lt"/>
              </a:rPr>
              <a:t>physical activities for life.</a:t>
            </a:r>
          </a:p>
          <a:p>
            <a:pPr algn="ctr">
              <a:lnSpc>
                <a:spcPct val="100000"/>
              </a:lnSpc>
              <a:spcBef>
                <a:spcPct val="0"/>
              </a:spcBef>
            </a:pPr>
            <a:endParaRPr lang="de-DE" i="1" dirty="0">
              <a:ea typeface="+mn-lt"/>
              <a:cs typeface="+mn-lt"/>
            </a:endParaRPr>
          </a:p>
          <a:p>
            <a:pPr marL="0" indent="0" algn="ctr">
              <a:lnSpc>
                <a:spcPct val="100000"/>
              </a:lnSpc>
              <a:spcBef>
                <a:spcPct val="0"/>
              </a:spcBef>
              <a:buNone/>
            </a:pPr>
            <a:endParaRPr lang="de-DE" i="1" dirty="0">
              <a:ea typeface="+mn-lt"/>
              <a:cs typeface="+mn-lt"/>
            </a:endParaRPr>
          </a:p>
          <a:p>
            <a:pPr marL="0" indent="0" algn="ctr">
              <a:lnSpc>
                <a:spcPct val="100000"/>
              </a:lnSpc>
              <a:spcBef>
                <a:spcPct val="0"/>
              </a:spcBef>
              <a:buNone/>
            </a:pPr>
            <a:r>
              <a:rPr lang="de-DE" sz="2000" i="1" dirty="0">
                <a:ea typeface="+mn-lt"/>
                <a:cs typeface="+mn-lt"/>
              </a:rPr>
              <a:t>IPLA/ Whitehead, M. 2017</a:t>
            </a:r>
            <a:endParaRPr lang="en-GB" sz="2000" dirty="0">
              <a:cs typeface="Calibri" panose="020F0502020204030204"/>
            </a:endParaRPr>
          </a:p>
        </p:txBody>
      </p:sp>
      <p:pic>
        <p:nvPicPr>
          <p:cNvPr id="5" name="Content Placeholder 3" descr="Diagram&#10;&#10;Description automatically generated">
            <a:extLst>
              <a:ext uri="{FF2B5EF4-FFF2-40B4-BE49-F238E27FC236}">
                <a16:creationId xmlns:a16="http://schemas.microsoft.com/office/drawing/2014/main" id="{B0ABB91E-3ED4-EDC4-606D-952C3A2744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6384" y="1043654"/>
            <a:ext cx="5238780" cy="4770691"/>
          </a:xfrm>
          <a:prstGeom prst="rect">
            <a:avLst/>
          </a:prstGeom>
        </p:spPr>
      </p:pic>
    </p:spTree>
    <p:extLst>
      <p:ext uri="{BB962C8B-B14F-4D97-AF65-F5344CB8AC3E}">
        <p14:creationId xmlns:p14="http://schemas.microsoft.com/office/powerpoint/2010/main" val="2077306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0" y="1191095"/>
            <a:ext cx="7709223" cy="841772"/>
          </a:xfrm>
        </p:spPr>
        <p:txBody>
          <a:bodyPr>
            <a:normAutofit/>
          </a:bodyPr>
          <a:lstStyle/>
          <a:p>
            <a:pPr marL="0" indent="0" algn="ctr">
              <a:buNone/>
              <a:defRPr/>
            </a:pPr>
            <a:r>
              <a:rPr lang="en-GB">
                <a:latin typeface="Calibri" panose="020F0502020204030204" pitchFamily="34" charset="0"/>
                <a:cs typeface="Calibri" panose="020F0502020204030204" pitchFamily="34" charset="0"/>
              </a:rPr>
              <a:t>Starts in the early years- developmental process</a:t>
            </a:r>
          </a:p>
          <a:p>
            <a:pPr marL="0" indent="0">
              <a:buNone/>
              <a:defRPr/>
            </a:pPr>
            <a:endParaRPr lang="en-GB" sz="1950">
              <a:latin typeface="Calibri" panose="020F0502020204030204" pitchFamily="34" charset="0"/>
              <a:cs typeface="Calibri" panose="020F0502020204030204" pitchFamily="34" charset="0"/>
            </a:endParaRPr>
          </a:p>
        </p:txBody>
      </p:sp>
      <p:pic>
        <p:nvPicPr>
          <p:cNvPr id="20484" name="Picture 5"/>
          <p:cNvPicPr>
            <a:picLocks noChangeAspect="1"/>
          </p:cNvPicPr>
          <p:nvPr/>
        </p:nvPicPr>
        <p:blipFill>
          <a:blip r:embed="rId3">
            <a:extLst>
              <a:ext uri="{28A0092B-C50C-407E-A947-70E740481C1C}">
                <a14:useLocalDpi xmlns:a14="http://schemas.microsoft.com/office/drawing/2010/main" val="0"/>
              </a:ext>
            </a:extLst>
          </a:blip>
          <a:srcRect l="54726" t="21362" r="22438" b="34581"/>
          <a:stretch>
            <a:fillRect/>
          </a:stretch>
        </p:blipFill>
        <p:spPr bwMode="auto">
          <a:xfrm>
            <a:off x="705581" y="2348997"/>
            <a:ext cx="1606742" cy="221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3960" y="2660235"/>
            <a:ext cx="2464199" cy="162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005631" y="2222365"/>
            <a:ext cx="1783073" cy="221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0" name="TextBox 12"/>
          <p:cNvSpPr txBox="1">
            <a:spLocks noChangeArrowheads="1"/>
          </p:cNvSpPr>
          <p:nvPr/>
        </p:nvSpPr>
        <p:spPr bwMode="auto">
          <a:xfrm>
            <a:off x="723536" y="4646255"/>
            <a:ext cx="15135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600" b="1" i="1" u="sng">
                <a:cs typeface="Calibri" panose="020F0502020204030204" pitchFamily="34" charset="0"/>
              </a:rPr>
              <a:t>Preschool years</a:t>
            </a:r>
          </a:p>
        </p:txBody>
      </p:sp>
      <p:sp>
        <p:nvSpPr>
          <p:cNvPr id="20491" name="TextBox 13"/>
          <p:cNvSpPr txBox="1">
            <a:spLocks noChangeArrowheads="1"/>
          </p:cNvSpPr>
          <p:nvPr/>
        </p:nvSpPr>
        <p:spPr bwMode="auto">
          <a:xfrm>
            <a:off x="2603896" y="2233908"/>
            <a:ext cx="18915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600" b="1" i="1" u="sng">
                <a:cs typeface="Calibri" panose="020F0502020204030204" pitchFamily="34" charset="0"/>
              </a:rPr>
              <a:t>Primary School Age </a:t>
            </a:r>
          </a:p>
        </p:txBody>
      </p:sp>
      <p:sp>
        <p:nvSpPr>
          <p:cNvPr id="20492" name="TextBox 14"/>
          <p:cNvSpPr txBox="1">
            <a:spLocks noChangeArrowheads="1"/>
          </p:cNvSpPr>
          <p:nvPr/>
        </p:nvSpPr>
        <p:spPr bwMode="auto">
          <a:xfrm>
            <a:off x="5372006" y="4578068"/>
            <a:ext cx="15013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600" b="1" i="1" u="sng">
                <a:cs typeface="Calibri" panose="020F0502020204030204" pitchFamily="34" charset="0"/>
              </a:rPr>
              <a:t>Adolescents </a:t>
            </a:r>
          </a:p>
        </p:txBody>
      </p:sp>
      <p:sp>
        <p:nvSpPr>
          <p:cNvPr id="20493" name="TextBox 15"/>
          <p:cNvSpPr txBox="1">
            <a:spLocks noChangeArrowheads="1"/>
          </p:cNvSpPr>
          <p:nvPr/>
        </p:nvSpPr>
        <p:spPr bwMode="auto">
          <a:xfrm>
            <a:off x="8199622" y="2255390"/>
            <a:ext cx="6944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600" b="1" i="1" u="sng">
                <a:cs typeface="Calibri" panose="020F0502020204030204" pitchFamily="34" charset="0"/>
              </a:rPr>
              <a:t>Adult </a:t>
            </a:r>
          </a:p>
        </p:txBody>
      </p:sp>
      <p:sp>
        <p:nvSpPr>
          <p:cNvPr id="20494" name="TextBox 16"/>
          <p:cNvSpPr txBox="1">
            <a:spLocks noChangeArrowheads="1"/>
          </p:cNvSpPr>
          <p:nvPr/>
        </p:nvSpPr>
        <p:spPr bwMode="auto">
          <a:xfrm>
            <a:off x="10390457" y="4635468"/>
            <a:ext cx="11641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600" b="1" i="1" u="sng">
                <a:cs typeface="Calibri" panose="020F0502020204030204" pitchFamily="34" charset="0"/>
              </a:rPr>
              <a:t>Older Adult</a:t>
            </a:r>
          </a:p>
        </p:txBody>
      </p:sp>
      <p:sp>
        <p:nvSpPr>
          <p:cNvPr id="20" name="Right Arrow 19"/>
          <p:cNvSpPr/>
          <p:nvPr/>
        </p:nvSpPr>
        <p:spPr>
          <a:xfrm>
            <a:off x="385185" y="4977556"/>
            <a:ext cx="11403519" cy="995732"/>
          </a:xfrm>
          <a:prstGeom prst="rightArrow">
            <a:avLst>
              <a:gd name="adj1" fmla="val 64075"/>
              <a:gd name="adj2" fmla="val 97969"/>
            </a:avLst>
          </a:prstGeom>
          <a:solidFill>
            <a:srgbClr val="0000FF"/>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3200">
                <a:latin typeface="Calibri" panose="020F0502020204030204" pitchFamily="34" charset="0"/>
                <a:cs typeface="Calibri" panose="020F0502020204030204" pitchFamily="34" charset="0"/>
              </a:rPr>
              <a:t>Developmental Process</a:t>
            </a:r>
          </a:p>
        </p:txBody>
      </p:sp>
      <p:sp>
        <p:nvSpPr>
          <p:cNvPr id="2" name="TextBox 1"/>
          <p:cNvSpPr txBox="1"/>
          <p:nvPr/>
        </p:nvSpPr>
        <p:spPr>
          <a:xfrm>
            <a:off x="1041507" y="139249"/>
            <a:ext cx="10747197" cy="584775"/>
          </a:xfrm>
          <a:prstGeom prst="rect">
            <a:avLst/>
          </a:prstGeom>
          <a:noFill/>
        </p:spPr>
        <p:txBody>
          <a:bodyPr wrap="square" rtlCol="0">
            <a:spAutoFit/>
          </a:bodyPr>
          <a:lstStyle/>
          <a:p>
            <a:r>
              <a:rPr lang="en-GB" altLang="en-US" sz="3200" b="1">
                <a:solidFill>
                  <a:schemeClr val="bg1"/>
                </a:solidFill>
                <a:latin typeface="+mj-lt"/>
                <a:ea typeface="ＭＳ Ｐゴシック" panose="020B0600070205080204" pitchFamily="34" charset="-128"/>
                <a:cs typeface="Calibri" panose="020F0502020204030204" pitchFamily="34" charset="0"/>
              </a:rPr>
              <a:t>Physical Literacy throughout the </a:t>
            </a:r>
            <a:r>
              <a:rPr lang="en-GB" altLang="en-US" sz="3200" b="1" err="1">
                <a:solidFill>
                  <a:schemeClr val="bg1"/>
                </a:solidFill>
                <a:latin typeface="+mj-lt"/>
                <a:ea typeface="ＭＳ Ｐゴシック" panose="020B0600070205080204" pitchFamily="34" charset="-128"/>
                <a:cs typeface="Calibri" panose="020F0502020204030204" pitchFamily="34" charset="0"/>
              </a:rPr>
              <a:t>lifecourse</a:t>
            </a:r>
            <a:endParaRPr lang="en-US" sz="3200">
              <a:solidFill>
                <a:schemeClr val="bg1"/>
              </a:solidFill>
              <a:latin typeface="+mj-lt"/>
              <a:cs typeface="Calibri" panose="020F0502020204030204" pitchFamily="34" charset="0"/>
            </a:endParaRPr>
          </a:p>
        </p:txBody>
      </p:sp>
      <p:pic>
        <p:nvPicPr>
          <p:cNvPr id="17" name="Content Placeholder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2479443" y="2639531"/>
            <a:ext cx="2393252" cy="1678274"/>
          </a:xfrm>
          <a:prstGeom prst="rect">
            <a:avLst/>
          </a:prstGeom>
        </p:spPr>
      </p:pic>
      <p:pic>
        <p:nvPicPr>
          <p:cNvPr id="18" name="Content Placeholder 2">
            <a:extLst>
              <a:ext uri="{FF2B5EF4-FFF2-40B4-BE49-F238E27FC236}">
                <a16:creationId xmlns:a16="http://schemas.microsoft.com/office/drawing/2014/main" id="{1CF0F165-D84E-004D-80A7-3BB30AA45342}"/>
              </a:ext>
            </a:extLst>
          </p:cNvPr>
          <p:cNvPicPr>
            <a:picLocks noGrp="1" noChangeAspect="1"/>
          </p:cNvPicPr>
          <p:nvPr/>
        </p:nvPicPr>
        <p:blipFill rotWithShape="1">
          <a:blip r:embed="rId7" cstate="print">
            <a:extLst>
              <a:ext uri="{28A0092B-C50C-407E-A947-70E740481C1C}">
                <a14:useLocalDpi xmlns:a14="http://schemas.microsoft.com/office/drawing/2010/main" val="0"/>
              </a:ext>
            </a:extLst>
          </a:blip>
          <a:srcRect t="14761" r="-3" b="3956"/>
          <a:stretch/>
        </p:blipFill>
        <p:spPr bwMode="auto">
          <a:xfrm>
            <a:off x="5071741" y="2660234"/>
            <a:ext cx="2194747" cy="1624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sp>
        <p:nvSpPr>
          <p:cNvPr id="4" name="Oval 3">
            <a:extLst>
              <a:ext uri="{FF2B5EF4-FFF2-40B4-BE49-F238E27FC236}">
                <a16:creationId xmlns:a16="http://schemas.microsoft.com/office/drawing/2014/main" id="{B66642D0-D3AD-BC04-C49E-F78A5FC1790B}"/>
              </a:ext>
            </a:extLst>
          </p:cNvPr>
          <p:cNvSpPr/>
          <p:nvPr/>
        </p:nvSpPr>
        <p:spPr>
          <a:xfrm>
            <a:off x="119921" y="1693889"/>
            <a:ext cx="5114613" cy="3777521"/>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06347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FE171D1-F49B-954B-B878-8F720FFECAE0}"/>
              </a:ext>
            </a:extLst>
          </p:cNvPr>
          <p:cNvSpPr>
            <a:spLocks noGrp="1"/>
          </p:cNvSpPr>
          <p:nvPr>
            <p:ph idx="1"/>
          </p:nvPr>
        </p:nvSpPr>
        <p:spPr>
          <a:xfrm>
            <a:off x="5793406" y="1422547"/>
            <a:ext cx="6158694" cy="4632813"/>
          </a:xfrm>
        </p:spPr>
        <p:txBody>
          <a:bodyPr>
            <a:noAutofit/>
          </a:bodyPr>
          <a:lstStyle/>
          <a:p>
            <a:pPr marL="457200" indent="-457200">
              <a:buFont typeface="Arial" panose="020B0604020202020204" pitchFamily="34" charset="0"/>
              <a:buChar char="•"/>
            </a:pPr>
            <a:r>
              <a:rPr lang="en-GB" b="1" dirty="0"/>
              <a:t>Physical competence</a:t>
            </a:r>
            <a:r>
              <a:rPr lang="en-GB" dirty="0"/>
              <a:t> - </a:t>
            </a:r>
            <a:r>
              <a:rPr lang="en-GB" b="1" dirty="0"/>
              <a:t>FMS</a:t>
            </a:r>
            <a:r>
              <a:rPr lang="en-GB" dirty="0"/>
              <a:t> build foundations for physical literacy in early childhood</a:t>
            </a:r>
          </a:p>
          <a:p>
            <a:pPr marL="457200" indent="-457200">
              <a:buFont typeface="Arial" panose="020B0604020202020204" pitchFamily="34" charset="0"/>
              <a:buChar char="•"/>
            </a:pPr>
            <a:r>
              <a:rPr lang="en-GB" dirty="0"/>
              <a:t>Early </a:t>
            </a:r>
            <a:r>
              <a:rPr lang="en-GB" b="1" dirty="0"/>
              <a:t>FMS competence</a:t>
            </a:r>
            <a:r>
              <a:rPr lang="en-GB" dirty="0"/>
              <a:t> → more active in adolescence</a:t>
            </a:r>
          </a:p>
          <a:p>
            <a:pPr marL="457200" indent="-457200">
              <a:buFont typeface="Arial" panose="020B0604020202020204" pitchFamily="34" charset="0"/>
              <a:buChar char="•"/>
            </a:pPr>
            <a:r>
              <a:rPr lang="en-GB" dirty="0"/>
              <a:t>Supports </a:t>
            </a:r>
            <a:r>
              <a:rPr lang="en-GB" b="1" dirty="0"/>
              <a:t>learning, confidence, self-esteem</a:t>
            </a:r>
            <a:endParaRPr lang="en-GB" dirty="0"/>
          </a:p>
          <a:p>
            <a:pPr marL="457200" indent="-457200">
              <a:buFont typeface="Arial" panose="020B0604020202020204" pitchFamily="34" charset="0"/>
              <a:buChar char="•"/>
            </a:pPr>
            <a:r>
              <a:rPr lang="en-GB" dirty="0"/>
              <a:t>Teach </a:t>
            </a:r>
            <a:r>
              <a:rPr lang="en-GB" b="1" dirty="0"/>
              <a:t>OC skills</a:t>
            </a:r>
            <a:r>
              <a:rPr lang="en-GB" dirty="0"/>
              <a:t> with developmentally appropriate tasks &amp; equipment + PLAY</a:t>
            </a:r>
          </a:p>
        </p:txBody>
      </p:sp>
      <p:pic>
        <p:nvPicPr>
          <p:cNvPr id="5" name="Picture 2" descr="Baby Blocks Png - Baby Blocks Clipart Png Transparent PNG - 600x567 - Free  Download on NicePNG">
            <a:extLst>
              <a:ext uri="{FF2B5EF4-FFF2-40B4-BE49-F238E27FC236}">
                <a16:creationId xmlns:a16="http://schemas.microsoft.com/office/drawing/2014/main" id="{1FC92545-7931-FF45-A2A9-7C6B863D61E3}"/>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892" b="93509" l="10000" r="90000">
                        <a14:foregroundMark x1="35854" y1="14838" x2="35854" y2="14838"/>
                        <a14:foregroundMark x1="26463" y1="93509" x2="26463" y2="93509"/>
                      </a14:backgroundRemoval>
                    </a14:imgEffect>
                  </a14:imgLayer>
                </a14:imgProps>
              </a:ext>
              <a:ext uri="{28A0092B-C50C-407E-A947-70E740481C1C}">
                <a14:useLocalDpi xmlns:a14="http://schemas.microsoft.com/office/drawing/2010/main" val="0"/>
              </a:ext>
            </a:extLst>
          </a:blip>
          <a:srcRect l="11037" t="5032" r="11548" b="4151"/>
          <a:stretch/>
        </p:blipFill>
        <p:spPr bwMode="auto">
          <a:xfrm>
            <a:off x="0" y="1027211"/>
            <a:ext cx="5458669" cy="478788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0C99EC01-265C-EE4F-B3A2-48F3B8985191}"/>
              </a:ext>
            </a:extLst>
          </p:cNvPr>
          <p:cNvSpPr txBox="1">
            <a:spLocks/>
          </p:cNvSpPr>
          <p:nvPr/>
        </p:nvSpPr>
        <p:spPr>
          <a:xfrm>
            <a:off x="239900" y="4746896"/>
            <a:ext cx="1821011" cy="564269"/>
          </a:xfrm>
          <a:prstGeom prst="rect">
            <a:avLst/>
          </a:prstGeom>
          <a:solidFill>
            <a:schemeClr val="bg1">
              <a:alpha val="42000"/>
            </a:schemeClr>
          </a:solidFill>
          <a:ln w="19050">
            <a:noFill/>
          </a:ln>
        </p:spPr>
        <p:txBody>
          <a:bodyPr vert="horz" lIns="137160" tIns="68580" rIns="137160" bIns="6858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Aft>
                <a:spcPts val="900"/>
              </a:spcAft>
            </a:pPr>
            <a:r>
              <a:rPr lang="en-US" sz="2400" b="1" dirty="0">
                <a:latin typeface="+mn-lt"/>
                <a:ea typeface="Microsoft JhengHei" panose="020B0604030504040204" pitchFamily="34" charset="-120"/>
              </a:rPr>
              <a:t>Locomotor</a:t>
            </a:r>
          </a:p>
        </p:txBody>
      </p:sp>
      <p:sp>
        <p:nvSpPr>
          <p:cNvPr id="7" name="Title 1">
            <a:extLst>
              <a:ext uri="{FF2B5EF4-FFF2-40B4-BE49-F238E27FC236}">
                <a16:creationId xmlns:a16="http://schemas.microsoft.com/office/drawing/2014/main" id="{49CFCFED-F599-B448-8E74-0A4EC90DAB1F}"/>
              </a:ext>
            </a:extLst>
          </p:cNvPr>
          <p:cNvSpPr txBox="1">
            <a:spLocks/>
          </p:cNvSpPr>
          <p:nvPr/>
        </p:nvSpPr>
        <p:spPr>
          <a:xfrm>
            <a:off x="2896703" y="3814259"/>
            <a:ext cx="1587338" cy="1082987"/>
          </a:xfrm>
          <a:prstGeom prst="rect">
            <a:avLst/>
          </a:prstGeom>
          <a:solidFill>
            <a:schemeClr val="bg1">
              <a:alpha val="42000"/>
            </a:schemeClr>
          </a:solidFill>
          <a:ln w="19050">
            <a:noFill/>
          </a:ln>
        </p:spPr>
        <p:txBody>
          <a:bodyPr vert="horz" lIns="137160" tIns="68580" rIns="137160" bIns="6858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Aft>
                <a:spcPts val="900"/>
              </a:spcAft>
            </a:pPr>
            <a:r>
              <a:rPr lang="en-US" sz="2800" b="1" dirty="0">
                <a:latin typeface="+mn-lt"/>
                <a:ea typeface="Microsoft JhengHei" panose="020B0604030504040204" pitchFamily="34" charset="-120"/>
              </a:rPr>
              <a:t>Object Control </a:t>
            </a:r>
          </a:p>
        </p:txBody>
      </p:sp>
      <p:sp>
        <p:nvSpPr>
          <p:cNvPr id="8" name="Title 1">
            <a:extLst>
              <a:ext uri="{FF2B5EF4-FFF2-40B4-BE49-F238E27FC236}">
                <a16:creationId xmlns:a16="http://schemas.microsoft.com/office/drawing/2014/main" id="{D0ED3A5E-A989-8440-9342-6E112CAA3272}"/>
              </a:ext>
            </a:extLst>
          </p:cNvPr>
          <p:cNvSpPr txBox="1">
            <a:spLocks/>
          </p:cNvSpPr>
          <p:nvPr/>
        </p:nvSpPr>
        <p:spPr>
          <a:xfrm>
            <a:off x="1075692" y="2316145"/>
            <a:ext cx="1821011" cy="584484"/>
          </a:xfrm>
          <a:prstGeom prst="rect">
            <a:avLst/>
          </a:prstGeom>
          <a:solidFill>
            <a:schemeClr val="bg1">
              <a:alpha val="42000"/>
            </a:schemeClr>
          </a:solidFill>
          <a:ln>
            <a:noFill/>
          </a:ln>
        </p:spPr>
        <p:txBody>
          <a:bodyPr vert="horz" lIns="137160" tIns="68580" rIns="137160" bIns="6858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Aft>
                <a:spcPts val="900"/>
              </a:spcAft>
            </a:pPr>
            <a:r>
              <a:rPr lang="en-US" sz="2800" b="1" dirty="0">
                <a:latin typeface="+mn-lt"/>
                <a:ea typeface="Microsoft JhengHei" panose="020B0604030504040204" pitchFamily="34" charset="-120"/>
              </a:rPr>
              <a:t>Stability</a:t>
            </a:r>
          </a:p>
        </p:txBody>
      </p:sp>
      <p:sp>
        <p:nvSpPr>
          <p:cNvPr id="11" name="Text Placeholder 3">
            <a:extLst>
              <a:ext uri="{FF2B5EF4-FFF2-40B4-BE49-F238E27FC236}">
                <a16:creationId xmlns:a16="http://schemas.microsoft.com/office/drawing/2014/main" id="{9489ED4A-F23D-464E-97F3-CBB98BD74CBF}"/>
              </a:ext>
            </a:extLst>
          </p:cNvPr>
          <p:cNvSpPr txBox="1">
            <a:spLocks/>
          </p:cNvSpPr>
          <p:nvPr/>
        </p:nvSpPr>
        <p:spPr>
          <a:xfrm>
            <a:off x="8260132" y="8141427"/>
            <a:ext cx="9745970" cy="353453"/>
          </a:xfrm>
          <a:prstGeom prst="rect">
            <a:avLst/>
          </a:prstGeom>
        </p:spPr>
        <p:txBody>
          <a:bodyPr/>
          <a:lstStyle>
            <a:lvl1pPr marL="0" indent="0" algn="l" defTabSz="1371600" rtl="0" eaLnBrk="1" latinLnBrk="0" hangingPunct="1">
              <a:lnSpc>
                <a:spcPct val="130000"/>
              </a:lnSpc>
              <a:spcBef>
                <a:spcPts val="0"/>
              </a:spcBef>
              <a:spcAft>
                <a:spcPts val="1800"/>
              </a:spcAft>
              <a:buFont typeface="Arial" panose="020B0604020202020204" pitchFamily="34" charset="0"/>
              <a:buNone/>
              <a:defRPr sz="2400" b="0" i="0" kern="1200">
                <a:solidFill>
                  <a:schemeClr val="tx1"/>
                </a:solidFill>
                <a:latin typeface="Chapman" pitchFamily="2" charset="77"/>
                <a:ea typeface="+mn-ea"/>
                <a:cs typeface="+mn-cs"/>
              </a:defRPr>
            </a:lvl1pPr>
            <a:lvl2pPr marL="6858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2pPr>
            <a:lvl3pPr marL="13716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3pPr>
            <a:lvl4pPr marL="20574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4pPr>
            <a:lvl5pPr marL="27432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r"/>
            <a:r>
              <a:rPr lang="en-GB" sz="1800" dirty="0">
                <a:latin typeface="+mn-lt"/>
              </a:rPr>
              <a:t>Stodden et al. (2008), Robinson et al. (2015), Van der Fels (2015), Schmidt et al. (2015)</a:t>
            </a:r>
          </a:p>
          <a:p>
            <a:pPr algn="r"/>
            <a:endParaRPr lang="en-US" sz="1800" dirty="0"/>
          </a:p>
        </p:txBody>
      </p:sp>
      <p:sp>
        <p:nvSpPr>
          <p:cNvPr id="13" name="Title 1">
            <a:extLst>
              <a:ext uri="{FF2B5EF4-FFF2-40B4-BE49-F238E27FC236}">
                <a16:creationId xmlns:a16="http://schemas.microsoft.com/office/drawing/2014/main" id="{CDF7B3E5-39A7-AF4A-9F52-85C126EF3D02}"/>
              </a:ext>
            </a:extLst>
          </p:cNvPr>
          <p:cNvSpPr txBox="1">
            <a:spLocks/>
          </p:cNvSpPr>
          <p:nvPr/>
        </p:nvSpPr>
        <p:spPr>
          <a:xfrm>
            <a:off x="363178" y="204842"/>
            <a:ext cx="11588921" cy="1540701"/>
          </a:xfrm>
          <a:prstGeom prst="rect">
            <a:avLst/>
          </a:prstGeom>
        </p:spPr>
        <p:txBody>
          <a:bodyPr vert="horz" lIns="0" tIns="0" rIns="0" bIns="0" rtlCol="0" anchor="t">
            <a:normAutofit/>
          </a:bodyPr>
          <a:lstStyle>
            <a:lvl1pPr algn="l" defTabSz="1371600" rtl="0" eaLnBrk="1" latinLnBrk="0" hangingPunct="1">
              <a:lnSpc>
                <a:spcPct val="90000"/>
              </a:lnSpc>
              <a:spcBef>
                <a:spcPct val="0"/>
              </a:spcBef>
              <a:buNone/>
              <a:defRPr sz="4800" b="1" i="0" kern="1200">
                <a:solidFill>
                  <a:schemeClr val="tx1"/>
                </a:solidFill>
                <a:latin typeface="Northbank N5" pitchFamily="2" charset="0"/>
                <a:ea typeface="+mj-ea"/>
                <a:cs typeface="+mj-cs"/>
              </a:defRPr>
            </a:lvl1pPr>
          </a:lstStyle>
          <a:p>
            <a:pPr algn="ctr"/>
            <a:r>
              <a:rPr lang="en-US" sz="4400" dirty="0">
                <a:solidFill>
                  <a:schemeClr val="bg1"/>
                </a:solidFill>
              </a:rPr>
              <a:t>Fundamental movement/motor skills (FMS)</a:t>
            </a:r>
          </a:p>
        </p:txBody>
      </p:sp>
    </p:spTree>
    <p:extLst>
      <p:ext uri="{BB962C8B-B14F-4D97-AF65-F5344CB8AC3E}">
        <p14:creationId xmlns:p14="http://schemas.microsoft.com/office/powerpoint/2010/main" val="18132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5F9C9639-4E2E-FA45-95CE-A37C34986033}"/>
              </a:ext>
            </a:extLst>
          </p:cNvPr>
          <p:cNvSpPr txBox="1">
            <a:spLocks/>
          </p:cNvSpPr>
          <p:nvPr/>
        </p:nvSpPr>
        <p:spPr>
          <a:xfrm>
            <a:off x="10490463" y="5608125"/>
            <a:ext cx="4815987" cy="45719"/>
          </a:xfrm>
          <a:prstGeom prst="rect">
            <a:avLst/>
          </a:prstGeom>
        </p:spPr>
        <p:txBody>
          <a:bodyPr vert="horz" lIns="137160" tIns="68580" rIns="137160" bIns="6858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Aft>
                <a:spcPts val="900"/>
              </a:spcAft>
              <a:buNone/>
            </a:pPr>
            <a:endParaRPr lang="en-US" sz="2100" dirty="0">
              <a:ea typeface="Microsoft JhengHei" panose="020B0604030504040204" pitchFamily="34" charset="-120"/>
              <a:cs typeface="Arial" panose="020B0604020202020204" pitchFamily="34" charset="0"/>
            </a:endParaRPr>
          </a:p>
        </p:txBody>
      </p:sp>
      <p:sp>
        <p:nvSpPr>
          <p:cNvPr id="6" name="Left Arrow 5">
            <a:extLst>
              <a:ext uri="{FF2B5EF4-FFF2-40B4-BE49-F238E27FC236}">
                <a16:creationId xmlns:a16="http://schemas.microsoft.com/office/drawing/2014/main" id="{E9EC5E47-9627-FB40-B0D5-9F595F87976F}"/>
              </a:ext>
            </a:extLst>
          </p:cNvPr>
          <p:cNvSpPr/>
          <p:nvPr/>
        </p:nvSpPr>
        <p:spPr>
          <a:xfrm flipH="1">
            <a:off x="85721" y="2654462"/>
            <a:ext cx="2352677" cy="897352"/>
          </a:xfrm>
          <a:prstGeom prst="leftArrow">
            <a:avLst/>
          </a:prstGeom>
          <a:solidFill>
            <a:srgbClr val="FFE5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Context Specific Skills</a:t>
            </a:r>
          </a:p>
        </p:txBody>
      </p:sp>
      <p:sp>
        <p:nvSpPr>
          <p:cNvPr id="7" name="Left Arrow 6">
            <a:extLst>
              <a:ext uri="{FF2B5EF4-FFF2-40B4-BE49-F238E27FC236}">
                <a16:creationId xmlns:a16="http://schemas.microsoft.com/office/drawing/2014/main" id="{51A12814-5A9E-414F-9772-41E25A25AF7A}"/>
              </a:ext>
            </a:extLst>
          </p:cNvPr>
          <p:cNvSpPr/>
          <p:nvPr/>
        </p:nvSpPr>
        <p:spPr>
          <a:xfrm flipH="1">
            <a:off x="711199" y="3551813"/>
            <a:ext cx="1152717" cy="996667"/>
          </a:xfrm>
          <a:prstGeom prst="leftArrow">
            <a:avLst/>
          </a:prstGeom>
          <a:solidFill>
            <a:srgbClr val="FFE5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ln>
                  <a:solidFill>
                    <a:sysClr val="windowText" lastClr="000000"/>
                  </a:solidFill>
                </a:ln>
                <a:solidFill>
                  <a:schemeClr val="tx1"/>
                </a:solidFill>
              </a:rPr>
              <a:t>FMS</a:t>
            </a:r>
          </a:p>
        </p:txBody>
      </p:sp>
      <p:sp>
        <p:nvSpPr>
          <p:cNvPr id="8" name="Left Arrow 7">
            <a:extLst>
              <a:ext uri="{FF2B5EF4-FFF2-40B4-BE49-F238E27FC236}">
                <a16:creationId xmlns:a16="http://schemas.microsoft.com/office/drawing/2014/main" id="{9328640F-AAC1-FB4F-BAD1-9994A3B53872}"/>
              </a:ext>
            </a:extLst>
          </p:cNvPr>
          <p:cNvSpPr/>
          <p:nvPr/>
        </p:nvSpPr>
        <p:spPr>
          <a:xfrm flipH="1">
            <a:off x="711199" y="1326173"/>
            <a:ext cx="1767190" cy="1247200"/>
          </a:xfrm>
          <a:prstGeom prst="leftArrow">
            <a:avLst/>
          </a:prstGeom>
          <a:solidFill>
            <a:srgbClr val="FFE5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ln>
                  <a:solidFill>
                    <a:sysClr val="windowText" lastClr="000000"/>
                  </a:solidFill>
                </a:ln>
                <a:solidFill>
                  <a:schemeClr val="tx1"/>
                </a:solidFill>
              </a:rPr>
              <a:t>Skillful in sports</a:t>
            </a:r>
          </a:p>
        </p:txBody>
      </p:sp>
      <p:sp>
        <p:nvSpPr>
          <p:cNvPr id="9" name="TextBox 8">
            <a:extLst>
              <a:ext uri="{FF2B5EF4-FFF2-40B4-BE49-F238E27FC236}">
                <a16:creationId xmlns:a16="http://schemas.microsoft.com/office/drawing/2014/main" id="{E39365E8-5B4C-ED46-9409-B5F14C2BF02A}"/>
              </a:ext>
            </a:extLst>
          </p:cNvPr>
          <p:cNvSpPr txBox="1"/>
          <p:nvPr/>
        </p:nvSpPr>
        <p:spPr>
          <a:xfrm>
            <a:off x="6844819" y="1406527"/>
            <a:ext cx="4635982" cy="4524315"/>
          </a:xfrm>
          <a:prstGeom prst="rect">
            <a:avLst/>
          </a:prstGeom>
          <a:noFill/>
        </p:spPr>
        <p:txBody>
          <a:bodyPr wrap="square">
            <a:spAutoFit/>
          </a:bodyPr>
          <a:lstStyle/>
          <a:p>
            <a:pPr marL="571500" indent="-571500">
              <a:buFont typeface="Arial" panose="020B0604020202020204" pitchFamily="34" charset="0"/>
              <a:buChar char="•"/>
            </a:pPr>
            <a:r>
              <a:rPr lang="en-US" altLang="en-US" sz="3200" dirty="0"/>
              <a:t>FMS are the “base camp” to the mountain of motor development.</a:t>
            </a:r>
          </a:p>
          <a:p>
            <a:pPr marL="571500" indent="-571500">
              <a:buFont typeface="Arial" panose="020B0604020202020204" pitchFamily="34" charset="0"/>
              <a:buChar char="•"/>
            </a:pPr>
            <a:endParaRPr lang="en-US" altLang="en-US" sz="3200" dirty="0"/>
          </a:p>
          <a:p>
            <a:pPr marL="571500" indent="-571500">
              <a:buFont typeface="Arial" panose="020B0604020202020204" pitchFamily="34" charset="0"/>
              <a:buChar char="•"/>
            </a:pPr>
            <a:r>
              <a:rPr lang="en-US" sz="3200" dirty="0"/>
              <a:t>Early </a:t>
            </a:r>
            <a:r>
              <a:rPr lang="en-US" sz="3200" dirty="0" err="1"/>
              <a:t>specialisation</a:t>
            </a:r>
            <a:r>
              <a:rPr lang="en-US" sz="3200" dirty="0"/>
              <a:t> is harmful – children need a broad range of </a:t>
            </a:r>
            <a:r>
              <a:rPr lang="en-US" sz="3200" b="1" dirty="0"/>
              <a:t>FMS</a:t>
            </a:r>
          </a:p>
          <a:p>
            <a:pPr marL="571500" indent="-571500">
              <a:buFont typeface="Arial" panose="020B0604020202020204" pitchFamily="34" charset="0"/>
              <a:buChar char="•"/>
            </a:pPr>
            <a:endParaRPr lang="en-US" altLang="en-US" sz="3200" dirty="0"/>
          </a:p>
        </p:txBody>
      </p:sp>
      <p:sp>
        <p:nvSpPr>
          <p:cNvPr id="10" name="Title 1">
            <a:extLst>
              <a:ext uri="{FF2B5EF4-FFF2-40B4-BE49-F238E27FC236}">
                <a16:creationId xmlns:a16="http://schemas.microsoft.com/office/drawing/2014/main" id="{193C4623-5361-674C-9711-FE5E3BAEE291}"/>
              </a:ext>
            </a:extLst>
          </p:cNvPr>
          <p:cNvSpPr>
            <a:spLocks noGrp="1"/>
          </p:cNvSpPr>
          <p:nvPr>
            <p:ph type="title"/>
          </p:nvPr>
        </p:nvSpPr>
        <p:spPr>
          <a:xfrm>
            <a:off x="1358807" y="116705"/>
            <a:ext cx="10121994" cy="800022"/>
          </a:xfrm>
        </p:spPr>
        <p:txBody>
          <a:bodyPr>
            <a:normAutofit/>
          </a:bodyPr>
          <a:lstStyle/>
          <a:p>
            <a:pPr algn="ctr"/>
            <a:r>
              <a:rPr lang="en-US" sz="4200" b="1" dirty="0">
                <a:solidFill>
                  <a:schemeClr val="bg1"/>
                </a:solidFill>
              </a:rPr>
              <a:t>Mountain of Motor Development </a:t>
            </a:r>
          </a:p>
        </p:txBody>
      </p:sp>
      <p:pic>
        <p:nvPicPr>
          <p:cNvPr id="11" name="Picture 10" descr="Diagram&#10;&#10;Description automatically generated">
            <a:extLst>
              <a:ext uri="{FF2B5EF4-FFF2-40B4-BE49-F238E27FC236}">
                <a16:creationId xmlns:a16="http://schemas.microsoft.com/office/drawing/2014/main" id="{D6614E6B-7908-0A42-8B71-32A5B14398CD}"/>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9816" b="95399" l="34398" r="98175">
                        <a14:foregroundMark x1="52007" y1="28067" x2="57847" y2="23160"/>
                        <a14:foregroundMark x1="57847" y1="23160" x2="62774" y2="23313"/>
                        <a14:foregroundMark x1="62774" y1="23313" x2="66606" y2="27761"/>
                        <a14:foregroundMark x1="66606" y1="27761" x2="63321" y2="30828"/>
                        <a14:foregroundMark x1="63321" y1="30828" x2="61131" y2="25920"/>
                        <a14:foregroundMark x1="61131" y1="25920" x2="61861" y2="19785"/>
                        <a14:foregroundMark x1="61861" y1="19785" x2="68613" y2="18865"/>
                        <a14:foregroundMark x1="68613" y1="18865" x2="64872" y2="22699"/>
                        <a14:foregroundMark x1="64872" y1="22699" x2="62682" y2="15798"/>
                        <a14:foregroundMark x1="62682" y1="15798" x2="65328" y2="24233"/>
                        <a14:foregroundMark x1="65328" y1="24233" x2="64690" y2="53528"/>
                        <a14:foregroundMark x1="64690" y1="53528" x2="69343" y2="54141"/>
                        <a14:foregroundMark x1="69343" y1="54141" x2="73358" y2="53681"/>
                        <a14:foregroundMark x1="73358" y1="53681" x2="79471" y2="43252"/>
                        <a14:foregroundMark x1="79471" y1="43252" x2="80383" y2="46779"/>
                        <a14:foregroundMark x1="62135" y1="13804" x2="65693" y2="16411"/>
                        <a14:foregroundMark x1="65693" y1="16411" x2="68157" y2="21012"/>
                        <a14:foregroundMark x1="68157" y1="21012" x2="68978" y2="27914"/>
                        <a14:foregroundMark x1="68978" y1="27914" x2="65328" y2="19632"/>
                        <a14:foregroundMark x1="65328" y1="19632" x2="64872" y2="11350"/>
                        <a14:foregroundMark x1="64872" y1="11350" x2="67245" y2="16258"/>
                        <a14:foregroundMark x1="67245" y1="16258" x2="66606" y2="23926"/>
                        <a14:foregroundMark x1="66606" y1="23926" x2="64781" y2="30368"/>
                        <a14:foregroundMark x1="64781" y1="30368" x2="65328" y2="42638"/>
                        <a14:foregroundMark x1="62865" y1="13804" x2="66971" y2="14571"/>
                        <a14:foregroundMark x1="66971" y1="14571" x2="69343" y2="23773"/>
                        <a14:foregroundMark x1="69343" y1="23773" x2="68613" y2="32669"/>
                        <a14:foregroundMark x1="68613" y1="32669" x2="66971" y2="35123"/>
                        <a14:foregroundMark x1="64872" y1="14571" x2="68704" y2="19479"/>
                        <a14:foregroundMark x1="68704" y1="19479" x2="68887" y2="27301"/>
                        <a14:foregroundMark x1="68887" y1="27301" x2="65237" y2="42025"/>
                        <a14:foregroundMark x1="65237" y1="42025" x2="65511" y2="36043"/>
                        <a14:foregroundMark x1="65511" y1="36043" x2="68796" y2="33896"/>
                        <a14:foregroundMark x1="65693" y1="37883" x2="70255" y2="38190"/>
                        <a14:foregroundMark x1="70255" y1="38190" x2="68339" y2="35890"/>
                        <a14:foregroundMark x1="38139" y1="77914" x2="37135" y2="84356"/>
                        <a14:foregroundMark x1="37135" y1="84356" x2="41332" y2="82362"/>
                        <a14:foregroundMark x1="41332" y1="82362" x2="38504" y2="78067"/>
                        <a14:foregroundMark x1="38504" y1="78067" x2="36588" y2="84356"/>
                        <a14:foregroundMark x1="36588" y1="84356" x2="41332" y2="86656"/>
                        <a14:foregroundMark x1="41332" y1="86656" x2="53741" y2="84049"/>
                        <a14:foregroundMark x1="53741" y1="84049" x2="62774" y2="85276"/>
                        <a14:foregroundMark x1="62774" y1="85276" x2="87774" y2="95092"/>
                        <a14:foregroundMark x1="87774" y1="95092" x2="90876" y2="90491"/>
                        <a14:foregroundMark x1="90876" y1="90491" x2="90328" y2="84356"/>
                        <a14:foregroundMark x1="90328" y1="84356" x2="91515" y2="86043"/>
                        <a14:foregroundMark x1="86679" y1="94479" x2="82391" y2="96779"/>
                        <a14:foregroundMark x1="82391" y1="96779" x2="37865" y2="90491"/>
                        <a14:foregroundMark x1="37865" y1="90491" x2="34489" y2="86963"/>
                        <a14:foregroundMark x1="34489" y1="86963" x2="35310" y2="86350"/>
                        <a14:foregroundMark x1="83029" y1="95552" x2="83029" y2="95552"/>
                        <a14:foregroundMark x1="81296" y1="48466" x2="74453" y2="36656"/>
                        <a14:foregroundMark x1="74453" y1="36656" x2="64599" y2="28374"/>
                        <a14:foregroundMark x1="64599" y1="28374" x2="54015" y2="28988"/>
                        <a14:foregroundMark x1="54015" y1="28988" x2="52372" y2="21472"/>
                        <a14:foregroundMark x1="52372" y1="21472" x2="55292" y2="17638"/>
                        <a14:foregroundMark x1="55292" y1="17638" x2="57026" y2="22086"/>
                        <a14:foregroundMark x1="62318" y1="28528" x2="62318" y2="20859"/>
                        <a14:foregroundMark x1="62318" y1="20859" x2="65511" y2="16871"/>
                        <a14:foregroundMark x1="65511" y1="16871" x2="69069" y2="18252"/>
                        <a14:foregroundMark x1="69069" y1="18252" x2="69708" y2="26534"/>
                        <a14:foregroundMark x1="69708" y1="26534" x2="68339" y2="17638"/>
                        <a14:foregroundMark x1="77464" y1="39571" x2="82847" y2="48006"/>
                        <a14:foregroundMark x1="82847" y1="48006" x2="82117" y2="42178"/>
                        <a14:foregroundMark x1="82117" y1="42178" x2="78650" y2="42945"/>
                        <a14:foregroundMark x1="62500" y1="32209" x2="62500" y2="44785"/>
                        <a14:foregroundMark x1="68522" y1="36196" x2="71533" y2="48006"/>
                        <a14:foregroundMark x1="94799" y1="13497" x2="94799" y2="32822"/>
                        <a14:foregroundMark x1="96989" y1="52914" x2="96989" y2="66104"/>
                        <a14:foregroundMark x1="97354" y1="51534" x2="97172" y2="80368"/>
                        <a14:foregroundMark x1="98358" y1="82055" x2="97354" y2="55215"/>
                        <a14:foregroundMark x1="97354" y1="55215" x2="96807" y2="78374"/>
                        <a14:foregroundMark x1="96807" y1="78374" x2="95894" y2="69939"/>
                        <a14:foregroundMark x1="95894" y1="69939" x2="96350" y2="65798"/>
                        <a14:foregroundMark x1="96533" y1="81288" x2="97719" y2="50307"/>
                        <a14:foregroundMark x1="97719" y1="50307" x2="97810" y2="63804"/>
                        <a14:foregroundMark x1="97810" y1="63804" x2="98996" y2="57975"/>
                        <a14:foregroundMark x1="98996" y1="57975" x2="97901" y2="51534"/>
                        <a14:foregroundMark x1="97901" y1="51534" x2="96533" y2="52761"/>
                        <a14:foregroundMark x1="96533" y1="50460" x2="96350" y2="63650"/>
                        <a14:foregroundMark x1="96350" y1="63650" x2="98175" y2="46933"/>
                        <a14:foregroundMark x1="98175" y1="46933" x2="97719" y2="52914"/>
                        <a14:foregroundMark x1="97719" y1="52914" x2="96350" y2="51227"/>
                        <a14:foregroundMark x1="93978" y1="39571" x2="93978" y2="46779"/>
                        <a14:foregroundMark x1="93978" y1="46779" x2="94982" y2="31748"/>
                        <a14:foregroundMark x1="94982" y1="31748" x2="93339" y2="59356"/>
                        <a14:foregroundMark x1="95164" y1="84049" x2="95164" y2="84049"/>
                        <a14:foregroundMark x1="94708" y1="81288" x2="94708" y2="93405"/>
                        <a14:foregroundMark x1="94708" y1="93405" x2="95347" y2="86503"/>
                        <a14:foregroundMark x1="95347" y1="86503" x2="95529" y2="93558"/>
                        <a14:foregroundMark x1="95529" y1="93558" x2="93978" y2="95092"/>
                        <a14:foregroundMark x1="94799" y1="81595" x2="94799" y2="88497"/>
                        <a14:foregroundMark x1="94799" y1="88497" x2="94799" y2="82362"/>
                        <a14:foregroundMark x1="94799" y1="82362" x2="95164" y2="85276"/>
                        <a14:foregroundMark x1="94982" y1="79908" x2="94982" y2="86503"/>
                        <a14:foregroundMark x1="94982" y1="86503" x2="95529" y2="80061"/>
                        <a14:foregroundMark x1="95529" y1="80061" x2="94982" y2="84969"/>
                        <a14:foregroundMark x1="65693" y1="14264" x2="65328" y2="12577"/>
                        <a14:foregroundMark x1="47719" y1="34356" x2="48266" y2="25613"/>
                        <a14:foregroundMark x1="48266" y1="25613" x2="50182" y2="19018"/>
                        <a14:foregroundMark x1="50182" y1="19018" x2="53193" y2="15644"/>
                        <a14:foregroundMark x1="53193" y1="15644" x2="56022" y2="19479"/>
                        <a14:foregroundMark x1="56022" y1="19479" x2="51460" y2="19172"/>
                        <a14:foregroundMark x1="51460" y1="19172" x2="55292" y2="17945"/>
                        <a14:foregroundMark x1="55292" y1="17945" x2="57026" y2="18712"/>
                        <a14:foregroundMark x1="39507" y1="74847" x2="47263" y2="39877"/>
                        <a14:foregroundMark x1="47263" y1="39877" x2="45164" y2="56442"/>
                        <a14:foregroundMark x1="45164" y1="56442" x2="47901" y2="34969"/>
                        <a14:foregroundMark x1="53558" y1="16718" x2="57755" y2="18252"/>
                        <a14:foregroundMark x1="57755" y1="18252" x2="59215" y2="21472"/>
                        <a14:foregroundMark x1="63504" y1="13344" x2="67062" y2="13957"/>
                        <a14:foregroundMark x1="67062" y1="13957" x2="64051" y2="13650"/>
                        <a14:foregroundMark x1="78376" y1="38037" x2="82026" y2="40951"/>
                        <a14:foregroundMark x1="82026" y1="40951" x2="83850" y2="53988"/>
                        <a14:foregroundMark x1="83850" y1="53988" x2="83577" y2="41104"/>
                        <a14:foregroundMark x1="83577" y1="41104" x2="80292" y2="37117"/>
                        <a14:foregroundMark x1="80292" y1="37117" x2="79471" y2="38037"/>
                        <a14:foregroundMark x1="83668" y1="51994" x2="83668" y2="58742"/>
                        <a14:foregroundMark x1="83668" y1="58742" x2="83303" y2="52147"/>
                        <a14:foregroundMark x1="83303" y1="52147" x2="84580" y2="58589"/>
                        <a14:foregroundMark x1="84580" y1="58589" x2="84398" y2="60890"/>
                        <a14:foregroundMark x1="78011" y1="38650" x2="81934" y2="38344"/>
                        <a14:foregroundMark x1="81934" y1="38344" x2="77099" y2="39264"/>
                        <a14:foregroundMark x1="81934" y1="39417" x2="78193" y2="38037"/>
                        <a14:foregroundMark x1="78193" y1="38037" x2="81752" y2="39264"/>
                        <a14:foregroundMark x1="78558" y1="36810" x2="79836" y2="38344"/>
                        <a14:foregroundMark x1="79106" y1="37730" x2="79106" y2="37423"/>
                        <a14:foregroundMark x1="79288" y1="37423" x2="80474" y2="36503"/>
                      </a14:backgroundRemoval>
                    </a14:imgEffect>
                  </a14:imgLayer>
                </a14:imgProps>
              </a:ext>
            </a:extLst>
          </a:blip>
          <a:srcRect l="33007"/>
          <a:stretch/>
        </p:blipFill>
        <p:spPr>
          <a:xfrm>
            <a:off x="1356055" y="815622"/>
            <a:ext cx="5488764" cy="4873938"/>
          </a:xfrm>
          <a:prstGeom prst="rect">
            <a:avLst/>
          </a:prstGeom>
        </p:spPr>
      </p:pic>
      <p:sp>
        <p:nvSpPr>
          <p:cNvPr id="3" name="Freeform 2">
            <a:extLst>
              <a:ext uri="{FF2B5EF4-FFF2-40B4-BE49-F238E27FC236}">
                <a16:creationId xmlns:a16="http://schemas.microsoft.com/office/drawing/2014/main" id="{0F433408-E276-334F-9ECB-EB2DD6AD8247}"/>
              </a:ext>
            </a:extLst>
          </p:cNvPr>
          <p:cNvSpPr/>
          <p:nvPr/>
        </p:nvSpPr>
        <p:spPr>
          <a:xfrm>
            <a:off x="2292439" y="3487467"/>
            <a:ext cx="3361386" cy="560969"/>
          </a:xfrm>
          <a:custGeom>
            <a:avLst/>
            <a:gdLst>
              <a:gd name="connsiteX0" fmla="*/ 0 w 3361386"/>
              <a:gd name="connsiteY0" fmla="*/ 131496 h 560969"/>
              <a:gd name="connsiteX1" fmla="*/ 682581 w 3361386"/>
              <a:gd name="connsiteY1" fmla="*/ 247406 h 560969"/>
              <a:gd name="connsiteX2" fmla="*/ 1223493 w 3361386"/>
              <a:gd name="connsiteY2" fmla="*/ 157254 h 560969"/>
              <a:gd name="connsiteX3" fmla="*/ 1609860 w 3361386"/>
              <a:gd name="connsiteY3" fmla="*/ 2708 h 560969"/>
              <a:gd name="connsiteX4" fmla="*/ 1867437 w 3361386"/>
              <a:gd name="connsiteY4" fmla="*/ 298922 h 560969"/>
              <a:gd name="connsiteX5" fmla="*/ 2356834 w 3361386"/>
              <a:gd name="connsiteY5" fmla="*/ 427710 h 560969"/>
              <a:gd name="connsiteX6" fmla="*/ 2511381 w 3361386"/>
              <a:gd name="connsiteY6" fmla="*/ 414832 h 560969"/>
              <a:gd name="connsiteX7" fmla="*/ 2871989 w 3361386"/>
              <a:gd name="connsiteY7" fmla="*/ 556499 h 560969"/>
              <a:gd name="connsiteX8" fmla="*/ 3206840 w 3361386"/>
              <a:gd name="connsiteY8" fmla="*/ 517863 h 560969"/>
              <a:gd name="connsiteX9" fmla="*/ 3361386 w 3361386"/>
              <a:gd name="connsiteY9" fmla="*/ 440589 h 560969"/>
              <a:gd name="connsiteX10" fmla="*/ 3361386 w 3361386"/>
              <a:gd name="connsiteY10" fmla="*/ 440589 h 560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61386" h="560969">
                <a:moveTo>
                  <a:pt x="0" y="131496"/>
                </a:moveTo>
                <a:cubicBezTo>
                  <a:pt x="239333" y="187304"/>
                  <a:pt x="478666" y="243113"/>
                  <a:pt x="682581" y="247406"/>
                </a:cubicBezTo>
                <a:cubicBezTo>
                  <a:pt x="886496" y="251699"/>
                  <a:pt x="1068947" y="198037"/>
                  <a:pt x="1223493" y="157254"/>
                </a:cubicBezTo>
                <a:cubicBezTo>
                  <a:pt x="1378040" y="116471"/>
                  <a:pt x="1502536" y="-20903"/>
                  <a:pt x="1609860" y="2708"/>
                </a:cubicBezTo>
                <a:cubicBezTo>
                  <a:pt x="1717184" y="26319"/>
                  <a:pt x="1742941" y="228088"/>
                  <a:pt x="1867437" y="298922"/>
                </a:cubicBezTo>
                <a:cubicBezTo>
                  <a:pt x="1991933" y="369756"/>
                  <a:pt x="2249510" y="408392"/>
                  <a:pt x="2356834" y="427710"/>
                </a:cubicBezTo>
                <a:cubicBezTo>
                  <a:pt x="2464158" y="447028"/>
                  <a:pt x="2425522" y="393367"/>
                  <a:pt x="2511381" y="414832"/>
                </a:cubicBezTo>
                <a:cubicBezTo>
                  <a:pt x="2597240" y="436297"/>
                  <a:pt x="2756079" y="539327"/>
                  <a:pt x="2871989" y="556499"/>
                </a:cubicBezTo>
                <a:cubicBezTo>
                  <a:pt x="2987899" y="573671"/>
                  <a:pt x="3125274" y="537181"/>
                  <a:pt x="3206840" y="517863"/>
                </a:cubicBezTo>
                <a:cubicBezTo>
                  <a:pt x="3288406" y="498545"/>
                  <a:pt x="3361386" y="440589"/>
                  <a:pt x="3361386" y="440589"/>
                </a:cubicBezTo>
                <a:lnTo>
                  <a:pt x="3361386" y="440589"/>
                </a:lnTo>
              </a:path>
            </a:pathLst>
          </a:cu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6408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nodePh="1">
                                  <p:stCondLst>
                                    <p:cond delay="0"/>
                                  </p:stCondLst>
                                  <p:endCondLst>
                                    <p:cond evt="begin" delay="0">
                                      <p:tn val="9"/>
                                    </p:cond>
                                  </p:end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nodePh="1">
                                  <p:stCondLst>
                                    <p:cond delay="0"/>
                                  </p:stCondLst>
                                  <p:endCondLst>
                                    <p:cond evt="begin" delay="0">
                                      <p:tn val="13"/>
                                    </p:cond>
                                  </p:end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animBg="1"/>
      <p:bldP spid="7" grpId="0" animBg="1"/>
      <p:bldP spid="8" grpId="0" animBg="1"/>
      <p:bldP spid="9" grpId="0"/>
      <p:bldP spid="10" grpId="0"/>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13">
            <a:extLst>
              <a:ext uri="{FF2B5EF4-FFF2-40B4-BE49-F238E27FC236}">
                <a16:creationId xmlns:a16="http://schemas.microsoft.com/office/drawing/2014/main" id="{C0F0489A-1BA5-B54E-A295-F65A730E8819}"/>
              </a:ext>
            </a:extLst>
          </p:cNvPr>
          <p:cNvGraphicFramePr>
            <a:graphicFrameLocks noGrp="1"/>
          </p:cNvGraphicFramePr>
          <p:nvPr>
            <p:extLst>
              <p:ext uri="{D42A27DB-BD31-4B8C-83A1-F6EECF244321}">
                <p14:modId xmlns:p14="http://schemas.microsoft.com/office/powerpoint/2010/main" val="2512093674"/>
              </p:ext>
            </p:extLst>
          </p:nvPr>
        </p:nvGraphicFramePr>
        <p:xfrm>
          <a:off x="406047" y="495200"/>
          <a:ext cx="6937093" cy="5867599"/>
        </p:xfrm>
        <a:graphic>
          <a:graphicData uri="http://schemas.openxmlformats.org/drawingml/2006/table">
            <a:tbl>
              <a:tblPr firstRow="1" bandRow="1">
                <a:tableStyleId>{5C22544A-7EE6-4342-B048-85BDC9FD1C3A}</a:tableStyleId>
              </a:tblPr>
              <a:tblGrid>
                <a:gridCol w="3407898">
                  <a:extLst>
                    <a:ext uri="{9D8B030D-6E8A-4147-A177-3AD203B41FA5}">
                      <a16:colId xmlns:a16="http://schemas.microsoft.com/office/drawing/2014/main" val="407872530"/>
                    </a:ext>
                  </a:extLst>
                </a:gridCol>
                <a:gridCol w="3529195">
                  <a:extLst>
                    <a:ext uri="{9D8B030D-6E8A-4147-A177-3AD203B41FA5}">
                      <a16:colId xmlns:a16="http://schemas.microsoft.com/office/drawing/2014/main" val="3916426583"/>
                    </a:ext>
                  </a:extLst>
                </a:gridCol>
              </a:tblGrid>
              <a:tr h="3243933">
                <a:tc>
                  <a:txBody>
                    <a:bodyPr/>
                    <a:lstStyle/>
                    <a:p>
                      <a:pPr algn="ctr"/>
                      <a:r>
                        <a:rPr lang="en-US" sz="3200" b="1" dirty="0"/>
                        <a:t>SPATIAL AWARENESS</a:t>
                      </a:r>
                      <a:endParaRPr lang="en-US" sz="2400" b="1" dirty="0"/>
                    </a:p>
                    <a:p>
                      <a:pPr algn="ctr"/>
                      <a:r>
                        <a:rPr lang="en-US" sz="2400" b="0" dirty="0"/>
                        <a:t>Bubble…Direction, Speed, Levels, Pathways</a:t>
                      </a:r>
                    </a:p>
                  </a:txBody>
                  <a:tcPr anchor="ctr"/>
                </a:tc>
                <a:tc>
                  <a:txBody>
                    <a:bodyPr/>
                    <a:lstStyle/>
                    <a:p>
                      <a:pPr algn="ctr"/>
                      <a:r>
                        <a:rPr lang="en-US" sz="3200" b="1" dirty="0">
                          <a:solidFill>
                            <a:sysClr val="windowText" lastClr="000000"/>
                          </a:solidFill>
                        </a:rPr>
                        <a:t>BODY AWARENESS</a:t>
                      </a:r>
                    </a:p>
                    <a:p>
                      <a:pPr algn="ctr"/>
                      <a:r>
                        <a:rPr lang="en-US" sz="2400" b="0" dirty="0">
                          <a:solidFill>
                            <a:sysClr val="windowText" lastClr="000000"/>
                          </a:solidFill>
                        </a:rPr>
                        <a:t>Balance &amp; Shapes (pike) Travelling (run, skip…) Turning, Jumping, </a:t>
                      </a:r>
                    </a:p>
                  </a:txBody>
                  <a:tcPr anchor="ctr">
                    <a:solidFill>
                      <a:schemeClr val="bg1">
                        <a:lumMod val="95000"/>
                      </a:schemeClr>
                    </a:solidFill>
                  </a:tcPr>
                </a:tc>
                <a:extLst>
                  <a:ext uri="{0D108BD9-81ED-4DB2-BD59-A6C34878D82A}">
                    <a16:rowId xmlns:a16="http://schemas.microsoft.com/office/drawing/2014/main" val="1609046271"/>
                  </a:ext>
                </a:extLst>
              </a:tr>
              <a:tr h="2623666">
                <a:tc>
                  <a:txBody>
                    <a:bodyPr/>
                    <a:lstStyle/>
                    <a:p>
                      <a:pPr algn="ctr"/>
                      <a:r>
                        <a:rPr lang="en-US" sz="3200" b="1"/>
                        <a:t>DYNAMICS</a:t>
                      </a:r>
                      <a:endParaRPr lang="en-US" sz="2400" b="1" dirty="0"/>
                    </a:p>
                    <a:p>
                      <a:pPr algn="ctr"/>
                      <a:r>
                        <a:rPr lang="en-US" sz="2400" b="0" dirty="0"/>
                        <a:t>Strong, soft, force of movement, tension, quality</a:t>
                      </a:r>
                    </a:p>
                  </a:txBody>
                  <a:tcPr anchor="ctr"/>
                </a:tc>
                <a:tc>
                  <a:txBody>
                    <a:bodyPr/>
                    <a:lstStyle/>
                    <a:p>
                      <a:pPr algn="ctr"/>
                      <a:r>
                        <a:rPr lang="en-US" sz="3200" b="1" dirty="0">
                          <a:solidFill>
                            <a:schemeClr val="bg1"/>
                          </a:solidFill>
                        </a:rPr>
                        <a:t>RELATIONSHIPS</a:t>
                      </a:r>
                      <a:endParaRPr lang="en-US" sz="2400" b="1" dirty="0">
                        <a:solidFill>
                          <a:schemeClr val="bg1"/>
                        </a:solidFill>
                      </a:endParaRPr>
                    </a:p>
                    <a:p>
                      <a:pPr algn="ctr"/>
                      <a:r>
                        <a:rPr lang="en-US" sz="2400" b="0" dirty="0">
                          <a:solidFill>
                            <a:schemeClr val="bg1"/>
                          </a:solidFill>
                        </a:rPr>
                        <a:t>Mirror, copy, follow, together, sequence, team</a:t>
                      </a:r>
                    </a:p>
                  </a:txBody>
                  <a:tcPr anchor="ctr">
                    <a:solidFill>
                      <a:srgbClr val="C00000"/>
                    </a:solidFill>
                  </a:tcPr>
                </a:tc>
                <a:extLst>
                  <a:ext uri="{0D108BD9-81ED-4DB2-BD59-A6C34878D82A}">
                    <a16:rowId xmlns:a16="http://schemas.microsoft.com/office/drawing/2014/main" val="4220682271"/>
                  </a:ext>
                </a:extLst>
              </a:tr>
            </a:tbl>
          </a:graphicData>
        </a:graphic>
      </p:graphicFrame>
      <p:sp>
        <p:nvSpPr>
          <p:cNvPr id="6" name="TextBox 5">
            <a:extLst>
              <a:ext uri="{FF2B5EF4-FFF2-40B4-BE49-F238E27FC236}">
                <a16:creationId xmlns:a16="http://schemas.microsoft.com/office/drawing/2014/main" id="{4A459005-3AC8-C54A-8BC1-1F1FB74EBAFE}"/>
              </a:ext>
            </a:extLst>
          </p:cNvPr>
          <p:cNvSpPr txBox="1"/>
          <p:nvPr/>
        </p:nvSpPr>
        <p:spPr>
          <a:xfrm>
            <a:off x="7505700" y="2438400"/>
            <a:ext cx="4442813" cy="1569660"/>
          </a:xfrm>
          <a:prstGeom prst="rect">
            <a:avLst/>
          </a:prstGeom>
          <a:noFill/>
        </p:spPr>
        <p:txBody>
          <a:bodyPr wrap="square" rtlCol="0">
            <a:spAutoFit/>
          </a:bodyPr>
          <a:lstStyle/>
          <a:p>
            <a:pPr marL="457200" indent="-457200">
              <a:buFont typeface="Arial" panose="020B0604020202020204" pitchFamily="34" charset="0"/>
              <a:buChar char="•"/>
            </a:pPr>
            <a:r>
              <a:rPr lang="en-US" sz="3200" dirty="0"/>
              <a:t>Movement concepts</a:t>
            </a:r>
          </a:p>
          <a:p>
            <a:pPr marL="457200" indent="-457200">
              <a:buFont typeface="Arial" panose="020B0604020202020204" pitchFamily="34" charset="0"/>
              <a:buChar char="•"/>
            </a:pPr>
            <a:r>
              <a:rPr lang="en-US" sz="3200" dirty="0"/>
              <a:t>Stages of Locomotor </a:t>
            </a:r>
            <a:r>
              <a:rPr lang="en-GB" sz="3200" dirty="0">
                <a:effectLst/>
              </a:rPr>
              <a:t>Running/jumping</a:t>
            </a:r>
          </a:p>
        </p:txBody>
      </p:sp>
    </p:spTree>
    <p:extLst>
      <p:ext uri="{BB962C8B-B14F-4D97-AF65-F5344CB8AC3E}">
        <p14:creationId xmlns:p14="http://schemas.microsoft.com/office/powerpoint/2010/main" val="2793970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769" y="1051606"/>
            <a:ext cx="6382657" cy="4793225"/>
          </a:xfrm>
        </p:spPr>
        <p:txBody>
          <a:bodyPr anchor="t">
            <a:normAutofit fontScale="85000" lnSpcReduction="20000"/>
          </a:bodyPr>
          <a:lstStyle/>
          <a:p>
            <a:pPr>
              <a:lnSpc>
                <a:spcPct val="150000"/>
              </a:lnSpc>
              <a:defRPr/>
            </a:pPr>
            <a:r>
              <a:rPr lang="en-US" altLang="en-US" sz="3200" dirty="0">
                <a:latin typeface="Calibri" panose="020F0502020204030204" pitchFamily="34" charset="0"/>
                <a:cs typeface="Calibri" panose="020F0502020204030204" pitchFamily="34" charset="0"/>
              </a:rPr>
              <a:t>Introduced in 2008 </a:t>
            </a:r>
          </a:p>
          <a:p>
            <a:pPr>
              <a:lnSpc>
                <a:spcPct val="150000"/>
              </a:lnSpc>
              <a:defRPr/>
            </a:pPr>
            <a:r>
              <a:rPr lang="en-US" altLang="en-US" sz="3200" dirty="0">
                <a:latin typeface="Calibri" panose="020F0502020204030204" pitchFamily="34" charset="0"/>
                <a:cs typeface="Calibri" panose="020F0502020204030204" pitchFamily="34" charset="0"/>
              </a:rPr>
              <a:t>Age 3 to 7</a:t>
            </a:r>
          </a:p>
          <a:p>
            <a:pPr>
              <a:lnSpc>
                <a:spcPct val="150000"/>
              </a:lnSpc>
              <a:defRPr/>
            </a:pPr>
            <a:r>
              <a:rPr lang="en-US" altLang="en-US" sz="3200" dirty="0">
                <a:latin typeface="Calibri" panose="020F0502020204030204" pitchFamily="34" charset="0"/>
                <a:cs typeface="Calibri" panose="020F0502020204030204" pitchFamily="34" charset="0"/>
              </a:rPr>
              <a:t>Play based approach</a:t>
            </a:r>
          </a:p>
          <a:p>
            <a:pPr>
              <a:lnSpc>
                <a:spcPct val="150000"/>
              </a:lnSpc>
              <a:defRPr/>
            </a:pPr>
            <a:r>
              <a:rPr lang="en-US" altLang="en-US" sz="3200" dirty="0">
                <a:latin typeface="Calibri" panose="020F0502020204030204" pitchFamily="34" charset="0"/>
                <a:cs typeface="Calibri" panose="020F0502020204030204" pitchFamily="34" charset="0"/>
              </a:rPr>
              <a:t>7 Areas of learning</a:t>
            </a:r>
          </a:p>
          <a:p>
            <a:pPr>
              <a:lnSpc>
                <a:spcPct val="150000"/>
              </a:lnSpc>
              <a:defRPr/>
            </a:pPr>
            <a:r>
              <a:rPr lang="en-US" altLang="en-US" sz="3200" dirty="0">
                <a:latin typeface="Calibri" panose="020F0502020204030204" pitchFamily="34" charset="0"/>
                <a:cs typeface="Calibri" panose="020F0502020204030204" pitchFamily="34" charset="0"/>
              </a:rPr>
              <a:t>Holistic approach</a:t>
            </a:r>
          </a:p>
          <a:p>
            <a:pPr>
              <a:lnSpc>
                <a:spcPct val="150000"/>
              </a:lnSpc>
              <a:defRPr/>
            </a:pPr>
            <a:r>
              <a:rPr lang="en-US" altLang="en-US" sz="3200" dirty="0">
                <a:latin typeface="Calibri" panose="020F0502020204030204" pitchFamily="34" charset="0"/>
                <a:cs typeface="Calibri" panose="020F0502020204030204" pitchFamily="34" charset="0"/>
              </a:rPr>
              <a:t>Child and adult led</a:t>
            </a:r>
          </a:p>
          <a:p>
            <a:pPr>
              <a:lnSpc>
                <a:spcPct val="150000"/>
              </a:lnSpc>
              <a:defRPr/>
            </a:pPr>
            <a:r>
              <a:rPr lang="en-US" altLang="en-US" sz="3200" dirty="0">
                <a:latin typeface="Calibri" panose="020F0502020204030204" pitchFamily="34" charset="0"/>
                <a:cs typeface="Calibri" panose="020F0502020204030204" pitchFamily="34" charset="0"/>
              </a:rPr>
              <a:t>Indoor and outdoor learning</a:t>
            </a:r>
          </a:p>
        </p:txBody>
      </p:sp>
      <p:pic>
        <p:nvPicPr>
          <p:cNvPr id="6" name="Picture 2" descr="photo-15.jpg">
            <a:extLst>
              <a:ext uri="{FF2B5EF4-FFF2-40B4-BE49-F238E27FC236}">
                <a16:creationId xmlns:a16="http://schemas.microsoft.com/office/drawing/2014/main" id="{3A174047-1668-8C49-BAE7-FE01E6D670A9}"/>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bwMode="auto">
          <a:xfrm>
            <a:off x="7689829" y="10"/>
            <a:ext cx="4502173" cy="3448209"/>
          </a:xfrm>
          <a:custGeom>
            <a:avLst/>
            <a:gdLst>
              <a:gd name="connsiteX0" fmla="*/ 205627 w 4502173"/>
              <a:gd name="connsiteY0" fmla="*/ 0 h 3448219"/>
              <a:gd name="connsiteX1" fmla="*/ 4502173 w 4502173"/>
              <a:gd name="connsiteY1" fmla="*/ 0 h 3448219"/>
              <a:gd name="connsiteX2" fmla="*/ 4502173 w 4502173"/>
              <a:gd name="connsiteY2" fmla="*/ 2368934 h 3448219"/>
              <a:gd name="connsiteX3" fmla="*/ 4365663 w 4502173"/>
              <a:gd name="connsiteY3" fmla="*/ 2551486 h 3448219"/>
              <a:gd name="connsiteX4" fmla="*/ 2464181 w 4502173"/>
              <a:gd name="connsiteY4" fmla="*/ 3448219 h 3448219"/>
              <a:gd name="connsiteX5" fmla="*/ 0 w 4502173"/>
              <a:gd name="connsiteY5" fmla="*/ 984038 h 3448219"/>
              <a:gd name="connsiteX6" fmla="*/ 193648 w 4502173"/>
              <a:gd name="connsiteY6" fmla="*/ 24867 h 3448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978EE81-A4BA-2E47-948B-43D0CA08BC3A}"/>
              </a:ext>
            </a:extLst>
          </p:cNvPr>
          <p:cNvPicPr>
            <a:picLocks noChangeAspect="1"/>
          </p:cNvPicPr>
          <p:nvPr/>
        </p:nvPicPr>
        <p:blipFill rotWithShape="1">
          <a:blip r:embed="rId4">
            <a:extLst>
              <a:ext uri="{28A0092B-C50C-407E-A947-70E740481C1C}">
                <a14:useLocalDpi xmlns:a14="http://schemas.microsoft.com/office/drawing/2010/main"/>
              </a:ext>
            </a:extLst>
          </a:blip>
          <a:srcRect b="-1"/>
          <a:stretch/>
        </p:blipFill>
        <p:spPr bwMode="auto">
          <a:xfrm>
            <a:off x="8768827" y="4082141"/>
            <a:ext cx="3423175" cy="2775859"/>
          </a:xfrm>
          <a:custGeom>
            <a:avLst/>
            <a:gdLst>
              <a:gd name="connsiteX0" fmla="*/ 1906524 w 3423175"/>
              <a:gd name="connsiteY0" fmla="*/ 0 h 2775859"/>
              <a:gd name="connsiteX1" fmla="*/ 3377691 w 3423175"/>
              <a:gd name="connsiteY1" fmla="*/ 693798 h 2775859"/>
              <a:gd name="connsiteX2" fmla="*/ 3423175 w 3423175"/>
              <a:gd name="connsiteY2" fmla="*/ 754624 h 2775859"/>
              <a:gd name="connsiteX3" fmla="*/ 3423175 w 3423175"/>
              <a:gd name="connsiteY3" fmla="*/ 2775859 h 2775859"/>
              <a:gd name="connsiteX4" fmla="*/ 211114 w 3423175"/>
              <a:gd name="connsiteY4" fmla="*/ 2775859 h 2775859"/>
              <a:gd name="connsiteX5" fmla="*/ 149824 w 3423175"/>
              <a:gd name="connsiteY5" fmla="*/ 2648629 h 2775859"/>
              <a:gd name="connsiteX6" fmla="*/ 0 w 3423175"/>
              <a:gd name="connsiteY6" fmla="*/ 1906524 h 2775859"/>
              <a:gd name="connsiteX7" fmla="*/ 1906524 w 3423175"/>
              <a:gd name="connsiteY7" fmla="*/ 0 h 2775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87F4CC8F-8940-D943-85E4-104F8987BD90}"/>
              </a:ext>
            </a:extLst>
          </p:cNvPr>
          <p:cNvSpPr txBox="1"/>
          <p:nvPr/>
        </p:nvSpPr>
        <p:spPr>
          <a:xfrm>
            <a:off x="494675" y="34893"/>
            <a:ext cx="647575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a:ln>
                  <a:noFill/>
                </a:ln>
                <a:solidFill>
                  <a:prstClr val="white"/>
                </a:solidFill>
                <a:effectLst/>
                <a:uLnTx/>
                <a:uFillTx/>
                <a:latin typeface="Calibri Light" panose="020F0302020204030204"/>
                <a:ea typeface="+mn-ea"/>
                <a:cs typeface="+mn-cs"/>
              </a:rPr>
              <a:t>The Foundation Phase</a:t>
            </a:r>
            <a:endParaRPr kumimoji="0" lang="en-GB" sz="4400" b="0" i="0" u="none" strike="noStrike" kern="1200" cap="none" spc="0" normalizeH="0" baseline="0" noProof="0">
              <a:ln>
                <a:noFill/>
              </a:ln>
              <a:solidFill>
                <a:prstClr val="white"/>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2706318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Content Placeholder 3">
            <a:extLst>
              <a:ext uri="{FF2B5EF4-FFF2-40B4-BE49-F238E27FC236}">
                <a16:creationId xmlns:a16="http://schemas.microsoft.com/office/drawing/2014/main" id="{EBC12CB1-FE34-F845-837C-6D7D3FC3315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b="21671"/>
          <a:stretch>
            <a:fillRect/>
          </a:stretch>
        </p:blipFill>
        <p:spPr>
          <a:xfrm>
            <a:off x="1631951" y="0"/>
            <a:ext cx="8856663" cy="3240088"/>
          </a:xfrm>
        </p:spPr>
      </p:pic>
      <p:pic>
        <p:nvPicPr>
          <p:cNvPr id="19459" name="Content Placeholder 3">
            <a:extLst>
              <a:ext uri="{FF2B5EF4-FFF2-40B4-BE49-F238E27FC236}">
                <a16:creationId xmlns:a16="http://schemas.microsoft.com/office/drawing/2014/main" id="{13395A5A-D593-1C46-BAA5-2E12BDD8DB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402" t="-69334" r="-2402" b="118398"/>
          <a:stretch>
            <a:fillRect/>
          </a:stretch>
        </p:blipFill>
        <p:spPr bwMode="auto">
          <a:xfrm>
            <a:off x="1957389" y="3514725"/>
            <a:ext cx="8237537"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Content Placeholder 3">
            <a:extLst>
              <a:ext uri="{FF2B5EF4-FFF2-40B4-BE49-F238E27FC236}">
                <a16:creationId xmlns:a16="http://schemas.microsoft.com/office/drawing/2014/main" id="{A2C11323-4243-984F-AAA2-AA4EBAA6B2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25005"/>
          <a:stretch>
            <a:fillRect/>
          </a:stretch>
        </p:blipFill>
        <p:spPr bwMode="auto">
          <a:xfrm>
            <a:off x="1524000" y="3402014"/>
            <a:ext cx="9144000"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5141386"/>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Box 16">
            <a:extLst>
              <a:ext uri="{FF2B5EF4-FFF2-40B4-BE49-F238E27FC236}">
                <a16:creationId xmlns:a16="http://schemas.microsoft.com/office/drawing/2014/main" id="{8F0F9298-432C-FA4E-8D8E-AD911228E5F2}"/>
              </a:ext>
            </a:extLst>
          </p:cNvPr>
          <p:cNvSpPr txBox="1">
            <a:spLocks noChangeArrowheads="1"/>
          </p:cNvSpPr>
          <p:nvPr/>
        </p:nvSpPr>
        <p:spPr bwMode="auto">
          <a:xfrm>
            <a:off x="801098" y="1396289"/>
            <a:ext cx="5712824"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kumimoji="0" lang="en-US" altLang="ko-KR" sz="4400" b="1" i="0" u="none" strike="noStrike" kern="1200" cap="none" spc="0" normalizeH="0" baseline="0" noProof="0">
                <a:ln>
                  <a:noFill/>
                </a:ln>
                <a:solidFill>
                  <a:prstClr val="white"/>
                </a:solidFill>
                <a:effectLst/>
                <a:uLnTx/>
                <a:uFillTx/>
                <a:latin typeface="Calibri Light" panose="020F0302020204030204"/>
                <a:ea typeface="맑은 고딕" panose="020B0503020000020004" pitchFamily="34" charset="-127"/>
                <a:cs typeface="+mn-cs"/>
              </a:rPr>
              <a:t>Findings</a:t>
            </a:r>
          </a:p>
        </p:txBody>
      </p:sp>
      <p:sp>
        <p:nvSpPr>
          <p:cNvPr id="3" name="Title 2">
            <a:extLst>
              <a:ext uri="{FF2B5EF4-FFF2-40B4-BE49-F238E27FC236}">
                <a16:creationId xmlns:a16="http://schemas.microsoft.com/office/drawing/2014/main" id="{12AFDE8E-37CA-174E-93EE-BCB79A0907EB}"/>
              </a:ext>
            </a:extLst>
          </p:cNvPr>
          <p:cNvSpPr>
            <a:spLocks noGrp="1"/>
          </p:cNvSpPr>
          <p:nvPr>
            <p:ph type="title"/>
          </p:nvPr>
        </p:nvSpPr>
        <p:spPr>
          <a:xfrm>
            <a:off x="838200" y="1"/>
            <a:ext cx="10515600" cy="974360"/>
          </a:xfrm>
        </p:spPr>
        <p:txBody>
          <a:bodyPr>
            <a:noAutofit/>
          </a:bodyPr>
          <a:lstStyle/>
          <a:p>
            <a:r>
              <a:rPr lang="en-GB" altLang="ko-KR" b="1">
                <a:solidFill>
                  <a:schemeClr val="bg1"/>
                </a:solidFill>
                <a:ea typeface="Arial Unicode MS" panose="020B0604020202020204" pitchFamily="34" charset="-128"/>
                <a:cs typeface="Calibri" panose="020F0502020204030204" pitchFamily="34" charset="0"/>
              </a:rPr>
              <a:t>Findings</a:t>
            </a:r>
            <a:endParaRPr lang="en-GB">
              <a:solidFill>
                <a:schemeClr val="bg1"/>
              </a:solidFill>
            </a:endParaRPr>
          </a:p>
        </p:txBody>
      </p:sp>
      <p:sp>
        <p:nvSpPr>
          <p:cNvPr id="21505" name="Content Placeholder 2">
            <a:extLst>
              <a:ext uri="{FF2B5EF4-FFF2-40B4-BE49-F238E27FC236}">
                <a16:creationId xmlns:a16="http://schemas.microsoft.com/office/drawing/2014/main" id="{5FDF43C6-623F-274F-BE2B-C44094121FE4}"/>
              </a:ext>
            </a:extLst>
          </p:cNvPr>
          <p:cNvSpPr>
            <a:spLocks noGrp="1"/>
          </p:cNvSpPr>
          <p:nvPr>
            <p:ph idx="1"/>
          </p:nvPr>
        </p:nvSpPr>
        <p:spPr>
          <a:xfrm>
            <a:off x="494675" y="1110373"/>
            <a:ext cx="7665928" cy="4351338"/>
          </a:xfrm>
        </p:spPr>
        <p:txBody>
          <a:bodyPr vert="horz" lIns="91440" tIns="45720" rIns="91440" bIns="45720" rtlCol="0" anchor="t">
            <a:noAutofit/>
          </a:bodyPr>
          <a:lstStyle/>
          <a:p>
            <a:pPr>
              <a:lnSpc>
                <a:spcPct val="150000"/>
              </a:lnSpc>
            </a:pPr>
            <a:r>
              <a:rPr kumimoji="0" lang="en-US" altLang="en-US" sz="2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Children were </a:t>
            </a:r>
            <a:r>
              <a:rPr kumimoji="0" lang="en-US" altLang="en-US" sz="2800" b="1" i="0" u="none" strike="noStrike" kern="1200" cap="none" spc="0" normalizeH="0" baseline="0" noProof="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NOT</a:t>
            </a:r>
            <a:r>
              <a:rPr kumimoji="0" lang="en-US" altLang="en-US" sz="2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developing all aspects of their physical competence (FMS) </a:t>
            </a:r>
          </a:p>
          <a:p>
            <a:pPr>
              <a:lnSpc>
                <a:spcPct val="150000"/>
              </a:lnSpc>
            </a:pPr>
            <a:r>
              <a:rPr lang="en-US" altLang="en-US"/>
              <a:t>FP children were developing their locomotor skills</a:t>
            </a:r>
          </a:p>
          <a:p>
            <a:pPr>
              <a:lnSpc>
                <a:spcPct val="150000"/>
              </a:lnSpc>
            </a:pPr>
            <a:r>
              <a:rPr lang="en-US" altLang="en-US"/>
              <a:t>However, despite having taught sessions and lots of play pupils did </a:t>
            </a:r>
            <a:r>
              <a:rPr lang="en-US" altLang="en-US" b="1">
                <a:solidFill>
                  <a:srgbClr val="FF0000"/>
                </a:solidFill>
              </a:rPr>
              <a:t>not improve object control skills</a:t>
            </a:r>
            <a:r>
              <a:rPr lang="en-US" altLang="en-US" b="1"/>
              <a:t>- </a:t>
            </a:r>
            <a:r>
              <a:rPr lang="en-US" altLang="en-US"/>
              <a:t>Teachers did not know </a:t>
            </a:r>
            <a:r>
              <a:rPr lang="en-US" altLang="en-US" b="1">
                <a:solidFill>
                  <a:srgbClr val="FF0000"/>
                </a:solidFill>
              </a:rPr>
              <a:t>how</a:t>
            </a:r>
            <a:r>
              <a:rPr lang="en-US" altLang="en-US">
                <a:solidFill>
                  <a:srgbClr val="FF0000"/>
                </a:solidFill>
              </a:rPr>
              <a:t> </a:t>
            </a:r>
            <a:r>
              <a:rPr lang="en-US" altLang="en-US"/>
              <a:t>to teach these </a:t>
            </a:r>
            <a:r>
              <a:rPr lang="en-US" altLang="en-US">
                <a:solidFill>
                  <a:schemeClr val="bg1"/>
                </a:solidFill>
              </a:rPr>
              <a:t>skills</a:t>
            </a:r>
          </a:p>
          <a:p>
            <a:pPr marL="228600" marR="0" lvl="0"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
            </a:r>
            <a:endParaRPr lang="en-US" altLang="en-US" sz="3000">
              <a:solidFill>
                <a:schemeClr val="bg1"/>
              </a:solidFill>
            </a:endParaRPr>
          </a:p>
        </p:txBody>
      </p:sp>
      <p:pic>
        <p:nvPicPr>
          <p:cNvPr id="6" name="Picture 5">
            <a:extLst>
              <a:ext uri="{FF2B5EF4-FFF2-40B4-BE49-F238E27FC236}">
                <a16:creationId xmlns:a16="http://schemas.microsoft.com/office/drawing/2014/main" id="{792803A4-9A79-3340-9464-51A59D25287D}"/>
              </a:ext>
            </a:extLst>
          </p:cNvPr>
          <p:cNvPicPr>
            <a:picLocks noChangeAspect="1"/>
          </p:cNvPicPr>
          <p:nvPr/>
        </p:nvPicPr>
        <p:blipFill rotWithShape="1">
          <a:blip r:embed="rId3">
            <a:extLst>
              <a:ext uri="{28A0092B-C50C-407E-A947-70E740481C1C}">
                <a14:useLocalDpi xmlns:a14="http://schemas.microsoft.com/office/drawing/2010/main" val="0"/>
              </a:ext>
            </a:extLst>
          </a:blip>
          <a:srcRect r="17262" b="-3"/>
          <a:stretch/>
        </p:blipFill>
        <p:spPr bwMode="auto">
          <a:xfrm>
            <a:off x="8160603" y="2"/>
            <a:ext cx="4034316" cy="3486455"/>
          </a:xfrm>
          <a:custGeom>
            <a:avLst/>
            <a:gdLst>
              <a:gd name="connsiteX0" fmla="*/ 280681 w 4034316"/>
              <a:gd name="connsiteY0" fmla="*/ 0 h 3486455"/>
              <a:gd name="connsiteX1" fmla="*/ 4034316 w 4034316"/>
              <a:gd name="connsiteY1" fmla="*/ 0 h 3486455"/>
              <a:gd name="connsiteX2" fmla="*/ 4034316 w 4034316"/>
              <a:gd name="connsiteY2" fmla="*/ 2800630 h 3486455"/>
              <a:gd name="connsiteX3" fmla="*/ 3874752 w 4034316"/>
              <a:gd name="connsiteY3" fmla="*/ 2945652 h 3486455"/>
              <a:gd name="connsiteX4" fmla="*/ 2368296 w 4034316"/>
              <a:gd name="connsiteY4" fmla="*/ 3486455 h 3486455"/>
              <a:gd name="connsiteX5" fmla="*/ 0 w 4034316"/>
              <a:gd name="connsiteY5" fmla="*/ 1118159 h 3486455"/>
              <a:gd name="connsiteX6" fmla="*/ 186113 w 4034316"/>
              <a:gd name="connsiteY6" fmla="*/ 196311 h 3486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9">
            <a:extLst>
              <a:ext uri="{FF2B5EF4-FFF2-40B4-BE49-F238E27FC236}">
                <a16:creationId xmlns:a16="http://schemas.microsoft.com/office/drawing/2014/main" id="{7D7325BD-11E7-DA47-8D8D-3A3916E464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509" r="4" b="4"/>
          <a:stretch/>
        </p:blipFill>
        <p:spPr bwMode="auto">
          <a:xfrm>
            <a:off x="9053088" y="4197217"/>
            <a:ext cx="3138912" cy="2660795"/>
          </a:xfrm>
          <a:custGeom>
            <a:avLst/>
            <a:gdLst>
              <a:gd name="connsiteX0" fmla="*/ 1723644 w 3138912"/>
              <a:gd name="connsiteY0" fmla="*/ 0 h 2660795"/>
              <a:gd name="connsiteX1" fmla="*/ 3053691 w 3138912"/>
              <a:gd name="connsiteY1" fmla="*/ 627247 h 2660795"/>
              <a:gd name="connsiteX2" fmla="*/ 3138912 w 3138912"/>
              <a:gd name="connsiteY2" fmla="*/ 741211 h 2660795"/>
              <a:gd name="connsiteX3" fmla="*/ 3138912 w 3138912"/>
              <a:gd name="connsiteY3" fmla="*/ 2660795 h 2660795"/>
              <a:gd name="connsiteX4" fmla="*/ 278239 w 3138912"/>
              <a:gd name="connsiteY4" fmla="*/ 2660795 h 2660795"/>
              <a:gd name="connsiteX5" fmla="*/ 208035 w 3138912"/>
              <a:gd name="connsiteY5" fmla="*/ 2545235 h 2660795"/>
              <a:gd name="connsiteX6" fmla="*/ 0 w 3138912"/>
              <a:gd name="connsiteY6" fmla="*/ 1723644 h 2660795"/>
              <a:gd name="connsiteX7" fmla="*/ 1723644 w 3138912"/>
              <a:gd name="connsiteY7" fmla="*/ 0 h 2660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311430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Baby Blocks Png - Baby Blocks Clipart Png Transparent PNG - 600x567 - Free  Download on NicePNG">
            <a:extLst>
              <a:ext uri="{FF2B5EF4-FFF2-40B4-BE49-F238E27FC236}">
                <a16:creationId xmlns:a16="http://schemas.microsoft.com/office/drawing/2014/main" id="{1FC92545-7931-FF45-A2A9-7C6B863D61E3}"/>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892" b="93509" l="10000" r="90000">
                        <a14:foregroundMark x1="35854" y1="14838" x2="35854" y2="14838"/>
                        <a14:foregroundMark x1="26463" y1="93509" x2="26463" y2="93509"/>
                      </a14:backgroundRemoval>
                    </a14:imgEffect>
                  </a14:imgLayer>
                </a14:imgProps>
              </a:ext>
              <a:ext uri="{28A0092B-C50C-407E-A947-70E740481C1C}">
                <a14:useLocalDpi xmlns:a14="http://schemas.microsoft.com/office/drawing/2010/main" val="0"/>
              </a:ext>
            </a:extLst>
          </a:blip>
          <a:srcRect l="11037" t="5032" r="11548" b="4151"/>
          <a:stretch/>
        </p:blipFill>
        <p:spPr bwMode="auto">
          <a:xfrm>
            <a:off x="0" y="1027211"/>
            <a:ext cx="5458669" cy="478788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0C99EC01-265C-EE4F-B3A2-48F3B8985191}"/>
              </a:ext>
            </a:extLst>
          </p:cNvPr>
          <p:cNvSpPr txBox="1">
            <a:spLocks/>
          </p:cNvSpPr>
          <p:nvPr/>
        </p:nvSpPr>
        <p:spPr>
          <a:xfrm>
            <a:off x="239900" y="4746896"/>
            <a:ext cx="1821011" cy="564269"/>
          </a:xfrm>
          <a:prstGeom prst="rect">
            <a:avLst/>
          </a:prstGeom>
          <a:solidFill>
            <a:schemeClr val="bg1">
              <a:alpha val="42000"/>
            </a:schemeClr>
          </a:solidFill>
          <a:ln w="19050">
            <a:noFill/>
          </a:ln>
        </p:spPr>
        <p:txBody>
          <a:bodyPr vert="horz" lIns="137160" tIns="68580" rIns="137160" bIns="6858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Aft>
                <a:spcPts val="900"/>
              </a:spcAft>
            </a:pPr>
            <a:r>
              <a:rPr lang="en-US" sz="2400" b="1" dirty="0">
                <a:latin typeface="+mn-lt"/>
                <a:ea typeface="Microsoft JhengHei" panose="020B0604030504040204" pitchFamily="34" charset="-120"/>
              </a:rPr>
              <a:t>Locomotor</a:t>
            </a:r>
          </a:p>
        </p:txBody>
      </p:sp>
      <p:sp>
        <p:nvSpPr>
          <p:cNvPr id="7" name="Title 1">
            <a:extLst>
              <a:ext uri="{FF2B5EF4-FFF2-40B4-BE49-F238E27FC236}">
                <a16:creationId xmlns:a16="http://schemas.microsoft.com/office/drawing/2014/main" id="{49CFCFED-F599-B448-8E74-0A4EC90DAB1F}"/>
              </a:ext>
            </a:extLst>
          </p:cNvPr>
          <p:cNvSpPr txBox="1">
            <a:spLocks/>
          </p:cNvSpPr>
          <p:nvPr/>
        </p:nvSpPr>
        <p:spPr>
          <a:xfrm>
            <a:off x="2896703" y="3814259"/>
            <a:ext cx="1587338" cy="1082987"/>
          </a:xfrm>
          <a:prstGeom prst="rect">
            <a:avLst/>
          </a:prstGeom>
          <a:solidFill>
            <a:schemeClr val="bg1">
              <a:alpha val="42000"/>
            </a:schemeClr>
          </a:solidFill>
          <a:ln w="19050">
            <a:noFill/>
          </a:ln>
        </p:spPr>
        <p:txBody>
          <a:bodyPr vert="horz" lIns="137160" tIns="68580" rIns="137160" bIns="6858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Aft>
                <a:spcPts val="900"/>
              </a:spcAft>
            </a:pPr>
            <a:r>
              <a:rPr lang="en-US" sz="2800" b="1" dirty="0">
                <a:latin typeface="+mn-lt"/>
                <a:ea typeface="Microsoft JhengHei" panose="020B0604030504040204" pitchFamily="34" charset="-120"/>
              </a:rPr>
              <a:t>Object Control </a:t>
            </a:r>
          </a:p>
        </p:txBody>
      </p:sp>
      <p:sp>
        <p:nvSpPr>
          <p:cNvPr id="8" name="Title 1">
            <a:extLst>
              <a:ext uri="{FF2B5EF4-FFF2-40B4-BE49-F238E27FC236}">
                <a16:creationId xmlns:a16="http://schemas.microsoft.com/office/drawing/2014/main" id="{D0ED3A5E-A989-8440-9342-6E112CAA3272}"/>
              </a:ext>
            </a:extLst>
          </p:cNvPr>
          <p:cNvSpPr txBox="1">
            <a:spLocks/>
          </p:cNvSpPr>
          <p:nvPr/>
        </p:nvSpPr>
        <p:spPr>
          <a:xfrm>
            <a:off x="874137" y="2236057"/>
            <a:ext cx="1821011" cy="584484"/>
          </a:xfrm>
          <a:prstGeom prst="rect">
            <a:avLst/>
          </a:prstGeom>
          <a:solidFill>
            <a:schemeClr val="bg1">
              <a:alpha val="42000"/>
            </a:schemeClr>
          </a:solidFill>
          <a:ln>
            <a:noFill/>
          </a:ln>
        </p:spPr>
        <p:txBody>
          <a:bodyPr vert="horz" lIns="137160" tIns="68580" rIns="137160" bIns="6858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Aft>
                <a:spcPts val="900"/>
              </a:spcAft>
            </a:pPr>
            <a:r>
              <a:rPr lang="en-US" sz="2800" b="1" dirty="0">
                <a:latin typeface="+mn-lt"/>
                <a:ea typeface="Microsoft JhengHei" panose="020B0604030504040204" pitchFamily="34" charset="-120"/>
              </a:rPr>
              <a:t>Stability</a:t>
            </a:r>
          </a:p>
        </p:txBody>
      </p:sp>
      <p:sp>
        <p:nvSpPr>
          <p:cNvPr id="10" name="Title 1">
            <a:extLst>
              <a:ext uri="{FF2B5EF4-FFF2-40B4-BE49-F238E27FC236}">
                <a16:creationId xmlns:a16="http://schemas.microsoft.com/office/drawing/2014/main" id="{BD207911-39AF-FF42-ACE5-D99ACE81F56D}"/>
              </a:ext>
            </a:extLst>
          </p:cNvPr>
          <p:cNvSpPr txBox="1">
            <a:spLocks/>
          </p:cNvSpPr>
          <p:nvPr/>
        </p:nvSpPr>
        <p:spPr>
          <a:xfrm>
            <a:off x="363178" y="204842"/>
            <a:ext cx="11588921" cy="1540701"/>
          </a:xfrm>
          <a:prstGeom prst="rect">
            <a:avLst/>
          </a:prstGeom>
        </p:spPr>
        <p:txBody>
          <a:bodyPr vert="horz" lIns="0" tIns="0" rIns="0" bIns="0" rtlCol="0" anchor="t">
            <a:normAutofit/>
          </a:bodyPr>
          <a:lstStyle>
            <a:lvl1pPr algn="l" defTabSz="1371600" rtl="0" eaLnBrk="1" latinLnBrk="0" hangingPunct="1">
              <a:lnSpc>
                <a:spcPct val="90000"/>
              </a:lnSpc>
              <a:spcBef>
                <a:spcPct val="0"/>
              </a:spcBef>
              <a:buNone/>
              <a:defRPr sz="4800" b="1" i="0" kern="1200">
                <a:solidFill>
                  <a:schemeClr val="tx1"/>
                </a:solidFill>
                <a:latin typeface="Northbank N5" pitchFamily="2" charset="0"/>
                <a:ea typeface="+mj-ea"/>
                <a:cs typeface="+mj-cs"/>
              </a:defRPr>
            </a:lvl1pPr>
          </a:lstStyle>
          <a:p>
            <a:pPr algn="ctr"/>
            <a:r>
              <a:rPr lang="en-US" sz="4400" dirty="0">
                <a:solidFill>
                  <a:schemeClr val="bg1"/>
                </a:solidFill>
              </a:rPr>
              <a:t>Fundamental movement/motor skills (FMS)</a:t>
            </a:r>
          </a:p>
        </p:txBody>
      </p:sp>
      <p:sp>
        <p:nvSpPr>
          <p:cNvPr id="11" name="Text Placeholder 3">
            <a:extLst>
              <a:ext uri="{FF2B5EF4-FFF2-40B4-BE49-F238E27FC236}">
                <a16:creationId xmlns:a16="http://schemas.microsoft.com/office/drawing/2014/main" id="{9489ED4A-F23D-464E-97F3-CBB98BD74CBF}"/>
              </a:ext>
            </a:extLst>
          </p:cNvPr>
          <p:cNvSpPr txBox="1">
            <a:spLocks/>
          </p:cNvSpPr>
          <p:nvPr/>
        </p:nvSpPr>
        <p:spPr>
          <a:xfrm>
            <a:off x="8260132" y="8141427"/>
            <a:ext cx="9745970" cy="353453"/>
          </a:xfrm>
          <a:prstGeom prst="rect">
            <a:avLst/>
          </a:prstGeom>
        </p:spPr>
        <p:txBody>
          <a:bodyPr/>
          <a:lstStyle>
            <a:lvl1pPr marL="0" indent="0" algn="l" defTabSz="1371600" rtl="0" eaLnBrk="1" latinLnBrk="0" hangingPunct="1">
              <a:lnSpc>
                <a:spcPct val="130000"/>
              </a:lnSpc>
              <a:spcBef>
                <a:spcPts val="0"/>
              </a:spcBef>
              <a:spcAft>
                <a:spcPts val="1800"/>
              </a:spcAft>
              <a:buFont typeface="Arial" panose="020B0604020202020204" pitchFamily="34" charset="0"/>
              <a:buNone/>
              <a:defRPr sz="2400" b="0" i="0" kern="1200">
                <a:solidFill>
                  <a:schemeClr val="tx1"/>
                </a:solidFill>
                <a:latin typeface="Chapman" pitchFamily="2" charset="77"/>
                <a:ea typeface="+mn-ea"/>
                <a:cs typeface="+mn-cs"/>
              </a:defRPr>
            </a:lvl1pPr>
            <a:lvl2pPr marL="6858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2pPr>
            <a:lvl3pPr marL="13716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3pPr>
            <a:lvl4pPr marL="20574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4pPr>
            <a:lvl5pPr marL="2743200" indent="0" algn="l" defTabSz="1371600" rtl="0" eaLnBrk="1" latinLnBrk="0" hangingPunct="1">
              <a:lnSpc>
                <a:spcPct val="90000"/>
              </a:lnSpc>
              <a:spcBef>
                <a:spcPts val="750"/>
              </a:spcBef>
              <a:buFont typeface="Arial" panose="020B0604020202020204" pitchFamily="34" charset="0"/>
              <a:buNone/>
              <a:defRPr sz="2000" b="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r"/>
            <a:r>
              <a:rPr lang="en-GB" sz="1800" dirty="0">
                <a:latin typeface="+mn-lt"/>
              </a:rPr>
              <a:t>Stodden et al. (2008), Robinson et al. (2015), Van der Fels (2015), Schmidt et al. (2015)</a:t>
            </a:r>
          </a:p>
          <a:p>
            <a:pPr algn="r"/>
            <a:endParaRPr lang="en-US" sz="1800" dirty="0"/>
          </a:p>
        </p:txBody>
      </p:sp>
      <p:pic>
        <p:nvPicPr>
          <p:cNvPr id="12" name="Picture 2" descr="A poster with cartoon characters&#10;&#10;Description automatically generated">
            <a:extLst>
              <a:ext uri="{FF2B5EF4-FFF2-40B4-BE49-F238E27FC236}">
                <a16:creationId xmlns:a16="http://schemas.microsoft.com/office/drawing/2014/main" id="{7A2FBDDC-01F7-5F4C-A716-4ADC898449F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6484" t="28858" r="5985" b="50641"/>
          <a:stretch/>
        </p:blipFill>
        <p:spPr bwMode="auto">
          <a:xfrm>
            <a:off x="7567335" y="1098851"/>
            <a:ext cx="1217707" cy="1980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A poster with cartoon characters&#10;&#10;Description automatically generated">
            <a:extLst>
              <a:ext uri="{FF2B5EF4-FFF2-40B4-BE49-F238E27FC236}">
                <a16:creationId xmlns:a16="http://schemas.microsoft.com/office/drawing/2014/main" id="{2C1F4925-B8B4-344F-B55E-1856989B648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637" t="22619" r="41832" b="58556"/>
          <a:stretch/>
        </p:blipFill>
        <p:spPr bwMode="auto">
          <a:xfrm>
            <a:off x="5948757" y="1098851"/>
            <a:ext cx="1326121" cy="1980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A poster with cartoon characters&#10;&#10;Description automatically generated">
            <a:extLst>
              <a:ext uri="{FF2B5EF4-FFF2-40B4-BE49-F238E27FC236}">
                <a16:creationId xmlns:a16="http://schemas.microsoft.com/office/drawing/2014/main" id="{F4566DFA-43AB-1F46-8E55-F2A5A8A81AF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135" t="62473" r="3664" b="18436"/>
          <a:stretch/>
        </p:blipFill>
        <p:spPr bwMode="auto">
          <a:xfrm>
            <a:off x="9077499" y="1107895"/>
            <a:ext cx="1432286" cy="1980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descr="A poster with cartoon characters&#10;&#10;Description automatically generated">
            <a:extLst>
              <a:ext uri="{FF2B5EF4-FFF2-40B4-BE49-F238E27FC236}">
                <a16:creationId xmlns:a16="http://schemas.microsoft.com/office/drawing/2014/main" id="{E85626FE-9CEC-7F44-AE86-0DCE8C15122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456" t="26561" r="79013" b="52937"/>
          <a:stretch/>
        </p:blipFill>
        <p:spPr bwMode="auto">
          <a:xfrm>
            <a:off x="10802242" y="1107895"/>
            <a:ext cx="1217706" cy="19800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7D682759-D742-4242-82F6-22EF61224214}"/>
              </a:ext>
            </a:extLst>
          </p:cNvPr>
          <p:cNvPicPr>
            <a:picLocks noChangeAspect="1"/>
          </p:cNvPicPr>
          <p:nvPr/>
        </p:nvPicPr>
        <p:blipFill>
          <a:blip r:embed="rId5"/>
          <a:srcRect t="8089" b="7167"/>
          <a:stretch/>
        </p:blipFill>
        <p:spPr>
          <a:xfrm>
            <a:off x="5441920" y="3496985"/>
            <a:ext cx="2765760" cy="2343794"/>
          </a:xfrm>
          <a:prstGeom prst="rect">
            <a:avLst/>
          </a:prstGeom>
        </p:spPr>
      </p:pic>
      <p:pic>
        <p:nvPicPr>
          <p:cNvPr id="17" name="Picture 6" descr="Final Quest model nov 15 2007 (2)">
            <a:extLst>
              <a:ext uri="{FF2B5EF4-FFF2-40B4-BE49-F238E27FC236}">
                <a16:creationId xmlns:a16="http://schemas.microsoft.com/office/drawing/2014/main" id="{35470310-FB7C-364F-A802-30FC9887712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240322" y="3496985"/>
            <a:ext cx="3833984" cy="230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313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E150C-1282-69CC-8925-A48C0714360F}"/>
              </a:ext>
            </a:extLst>
          </p:cNvPr>
          <p:cNvSpPr>
            <a:spLocks noGrp="1"/>
          </p:cNvSpPr>
          <p:nvPr>
            <p:ph type="title"/>
          </p:nvPr>
        </p:nvSpPr>
        <p:spPr>
          <a:xfrm>
            <a:off x="838200" y="1"/>
            <a:ext cx="10515600" cy="1064301"/>
          </a:xfrm>
        </p:spPr>
        <p:txBody>
          <a:bodyPr/>
          <a:lstStyle/>
          <a:p>
            <a:r>
              <a:rPr lang="en-GB">
                <a:solidFill>
                  <a:schemeClr val="bg1"/>
                </a:solidFill>
              </a:rPr>
              <a:t>Fundamental Movement/ Motor Skills (FMS)</a:t>
            </a:r>
          </a:p>
        </p:txBody>
      </p:sp>
      <p:sp>
        <p:nvSpPr>
          <p:cNvPr id="3" name="Content Placeholder 2">
            <a:extLst>
              <a:ext uri="{FF2B5EF4-FFF2-40B4-BE49-F238E27FC236}">
                <a16:creationId xmlns:a16="http://schemas.microsoft.com/office/drawing/2014/main" id="{BF879F12-D2BF-4487-82F7-F976F743E635}"/>
              </a:ext>
            </a:extLst>
          </p:cNvPr>
          <p:cNvSpPr>
            <a:spLocks noGrp="1"/>
          </p:cNvSpPr>
          <p:nvPr>
            <p:ph idx="1"/>
          </p:nvPr>
        </p:nvSpPr>
        <p:spPr>
          <a:xfrm>
            <a:off x="1682214" y="1244185"/>
            <a:ext cx="9671585" cy="1693887"/>
          </a:xfrm>
        </p:spPr>
        <p:txBody>
          <a:bodyPr>
            <a:normAutofit/>
          </a:bodyPr>
          <a:lstStyle/>
          <a:p>
            <a:r>
              <a:rPr lang="en-GB" b="1" dirty="0"/>
              <a:t>Locomotor </a:t>
            </a:r>
          </a:p>
          <a:p>
            <a:r>
              <a:rPr lang="en-GB" b="1" dirty="0"/>
              <a:t>Object control – link to PA</a:t>
            </a:r>
          </a:p>
          <a:p>
            <a:r>
              <a:rPr lang="en-GB" b="1" dirty="0"/>
              <a:t>Stability and balance</a:t>
            </a:r>
          </a:p>
          <a:p>
            <a:endParaRPr lang="en-GB" dirty="0"/>
          </a:p>
          <a:p>
            <a:pPr marL="0" indent="0">
              <a:buNone/>
            </a:pPr>
            <a:endParaRPr lang="en-GB" dirty="0"/>
          </a:p>
        </p:txBody>
      </p:sp>
      <p:sp>
        <p:nvSpPr>
          <p:cNvPr id="4" name="Content Placeholder 2">
            <a:extLst>
              <a:ext uri="{FF2B5EF4-FFF2-40B4-BE49-F238E27FC236}">
                <a16:creationId xmlns:a16="http://schemas.microsoft.com/office/drawing/2014/main" id="{3B63CF49-D440-E216-F6D5-1D8510DB475A}"/>
              </a:ext>
            </a:extLst>
          </p:cNvPr>
          <p:cNvSpPr txBox="1">
            <a:spLocks/>
          </p:cNvSpPr>
          <p:nvPr/>
        </p:nvSpPr>
        <p:spPr>
          <a:xfrm>
            <a:off x="268014" y="3227584"/>
            <a:ext cx="10515600" cy="1693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Motor development theory….what do these models tell us?</a:t>
            </a:r>
          </a:p>
          <a:p>
            <a:endParaRPr lang="en-GB" b="1" dirty="0"/>
          </a:p>
          <a:p>
            <a:pPr marL="0" indent="0">
              <a:buFont typeface="Arial" panose="020B0604020202020204" pitchFamily="34" charset="0"/>
              <a:buNone/>
            </a:pPr>
            <a:endParaRPr lang="en-GB" dirty="0"/>
          </a:p>
        </p:txBody>
      </p:sp>
      <p:sp>
        <p:nvSpPr>
          <p:cNvPr id="8" name="Rectangle 7">
            <a:extLst>
              <a:ext uri="{FF2B5EF4-FFF2-40B4-BE49-F238E27FC236}">
                <a16:creationId xmlns:a16="http://schemas.microsoft.com/office/drawing/2014/main" id="{CF798AB1-0FA9-3E26-240D-D8AD0B06FDA8}"/>
              </a:ext>
            </a:extLst>
          </p:cNvPr>
          <p:cNvSpPr/>
          <p:nvPr/>
        </p:nvSpPr>
        <p:spPr>
          <a:xfrm>
            <a:off x="1" y="5678773"/>
            <a:ext cx="12192000" cy="154183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descr="mdmountain">
            <a:extLst>
              <a:ext uri="{FF2B5EF4-FFF2-40B4-BE49-F238E27FC236}">
                <a16:creationId xmlns:a16="http://schemas.microsoft.com/office/drawing/2014/main" id="{915FEAD9-FBDB-FAE2-576E-9678861D0584}"/>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t="16598"/>
          <a:stretch/>
        </p:blipFill>
        <p:spPr bwMode="auto">
          <a:xfrm>
            <a:off x="38966" y="3900821"/>
            <a:ext cx="3751343" cy="29948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 name="Picture 6" descr="Final Quest model nov 15 2007 (2)">
            <a:extLst>
              <a:ext uri="{FF2B5EF4-FFF2-40B4-BE49-F238E27FC236}">
                <a16:creationId xmlns:a16="http://schemas.microsoft.com/office/drawing/2014/main" id="{67373CBA-3EE6-B1E8-C927-99C35407C40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74878" y="3769409"/>
            <a:ext cx="4766786" cy="2867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1A60E791-1F92-F169-4DEA-2095076075D8}"/>
              </a:ext>
            </a:extLst>
          </p:cNvPr>
          <p:cNvPicPr>
            <a:picLocks noChangeAspect="1"/>
          </p:cNvPicPr>
          <p:nvPr/>
        </p:nvPicPr>
        <p:blipFill>
          <a:blip r:embed="rId5"/>
          <a:srcRect t="8089" b="7167"/>
          <a:stretch/>
        </p:blipFill>
        <p:spPr>
          <a:xfrm>
            <a:off x="3624019" y="3808766"/>
            <a:ext cx="3751343" cy="3179008"/>
          </a:xfrm>
          <a:prstGeom prst="rect">
            <a:avLst/>
          </a:prstGeom>
        </p:spPr>
      </p:pic>
      <p:pic>
        <p:nvPicPr>
          <p:cNvPr id="4098" name="Picture 2" descr="A poster with cartoon characters&#10;&#10;Description automatically generated">
            <a:extLst>
              <a:ext uri="{FF2B5EF4-FFF2-40B4-BE49-F238E27FC236}">
                <a16:creationId xmlns:a16="http://schemas.microsoft.com/office/drawing/2014/main" id="{C1BA04A3-8A91-473D-63C8-7D2D99D1069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6484" t="28858" r="5985" b="50641"/>
          <a:stretch/>
        </p:blipFill>
        <p:spPr bwMode="auto">
          <a:xfrm>
            <a:off x="7567335" y="1098851"/>
            <a:ext cx="1217707" cy="1980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 poster with cartoon characters&#10;&#10;Description automatically generated">
            <a:extLst>
              <a:ext uri="{FF2B5EF4-FFF2-40B4-BE49-F238E27FC236}">
                <a16:creationId xmlns:a16="http://schemas.microsoft.com/office/drawing/2014/main" id="{B8723F13-A73A-E790-5228-2D588E216F5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0637" t="22619" r="41832" b="58556"/>
          <a:stretch/>
        </p:blipFill>
        <p:spPr bwMode="auto">
          <a:xfrm>
            <a:off x="5948757" y="1098851"/>
            <a:ext cx="1326121" cy="1980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A poster with cartoon characters&#10;&#10;Description automatically generated">
            <a:extLst>
              <a:ext uri="{FF2B5EF4-FFF2-40B4-BE49-F238E27FC236}">
                <a16:creationId xmlns:a16="http://schemas.microsoft.com/office/drawing/2014/main" id="{5FCBA932-EB96-7323-9B1C-F7BEB9CCCE2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7135" t="62473" r="3664" b="18436"/>
          <a:stretch/>
        </p:blipFill>
        <p:spPr bwMode="auto">
          <a:xfrm>
            <a:off x="9077499" y="1107895"/>
            <a:ext cx="1432286" cy="198000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A poster with cartoon characters&#10;&#10;Description automatically generated">
            <a:extLst>
              <a:ext uri="{FF2B5EF4-FFF2-40B4-BE49-F238E27FC236}">
                <a16:creationId xmlns:a16="http://schemas.microsoft.com/office/drawing/2014/main" id="{2AD82384-EBE1-2446-3078-5FD9DAAE8E5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456" t="26561" r="79013" b="52937"/>
          <a:stretch/>
        </p:blipFill>
        <p:spPr bwMode="auto">
          <a:xfrm>
            <a:off x="10802242" y="1107895"/>
            <a:ext cx="1217706" cy="1980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aby Blocks Png - Baby Blocks Clipart Png Transparent PNG - 600x567 - Free  Download on NicePNG">
            <a:extLst>
              <a:ext uri="{FF2B5EF4-FFF2-40B4-BE49-F238E27FC236}">
                <a16:creationId xmlns:a16="http://schemas.microsoft.com/office/drawing/2014/main" id="{C37D8393-523B-B049-9924-0123836D9373}"/>
              </a:ext>
            </a:extLst>
          </p:cNvPr>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9892" b="93509" l="10000" r="90000">
                        <a14:foregroundMark x1="35854" y1="14838" x2="35854" y2="14838"/>
                        <a14:foregroundMark x1="26463" y1="93509" x2="26463" y2="93509"/>
                      </a14:backgroundRemoval>
                    </a14:imgEffect>
                  </a14:imgLayer>
                </a14:imgProps>
              </a:ext>
              <a:ext uri="{28A0092B-C50C-407E-A947-70E740481C1C}">
                <a14:useLocalDpi xmlns:a14="http://schemas.microsoft.com/office/drawing/2010/main" val="0"/>
              </a:ext>
            </a:extLst>
          </a:blip>
          <a:srcRect l="11037" t="5032" r="11548" b="4151"/>
          <a:stretch/>
        </p:blipFill>
        <p:spPr bwMode="auto">
          <a:xfrm>
            <a:off x="0" y="1317934"/>
            <a:ext cx="1757847" cy="1541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738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C02FC-7030-EC99-FBB6-490F833EB035}"/>
            </a:ext>
          </a:extLst>
        </p:cNvPr>
        <p:cNvGrpSpPr/>
        <p:nvPr/>
      </p:nvGrpSpPr>
      <p:grpSpPr>
        <a:xfrm>
          <a:off x="0" y="0"/>
          <a:ext cx="0" cy="0"/>
          <a:chOff x="0" y="0"/>
          <a:chExt cx="0" cy="0"/>
        </a:xfrm>
      </p:grpSpPr>
      <p:pic>
        <p:nvPicPr>
          <p:cNvPr id="7" name="Picture 2">
            <a:extLst>
              <a:ext uri="{FF2B5EF4-FFF2-40B4-BE49-F238E27FC236}">
                <a16:creationId xmlns:a16="http://schemas.microsoft.com/office/drawing/2014/main" id="{234151BA-96E4-4EEE-CB24-70180DA083E9}"/>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8979108" y="5341307"/>
            <a:ext cx="3212892" cy="1516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2C4D101-DCE5-A25E-1071-B64442C84DC1}"/>
              </a:ext>
            </a:extLst>
          </p:cNvPr>
          <p:cNvSpPr>
            <a:spLocks noGrp="1"/>
          </p:cNvSpPr>
          <p:nvPr>
            <p:ph type="title"/>
          </p:nvPr>
        </p:nvSpPr>
        <p:spPr>
          <a:xfrm>
            <a:off x="838200" y="1"/>
            <a:ext cx="10515600" cy="1154242"/>
          </a:xfrm>
        </p:spPr>
        <p:txBody>
          <a:bodyPr/>
          <a:lstStyle/>
          <a:p>
            <a:r>
              <a:rPr lang="en-GB" altLang="ko-KR">
                <a:ln w="0"/>
                <a:solidFill>
                  <a:schemeClr val="bg1"/>
                </a:solidFill>
                <a:latin typeface="Calibri" panose="020F0502020204030204" pitchFamily="34" charset="0"/>
                <a:cs typeface="Calibri" panose="020F0502020204030204" pitchFamily="34" charset="0"/>
              </a:rPr>
              <a:t>Why is this an issue?</a:t>
            </a:r>
            <a:endParaRPr lang="en-GB"/>
          </a:p>
        </p:txBody>
      </p:sp>
      <p:sp>
        <p:nvSpPr>
          <p:cNvPr id="3" name="Content Placeholder 2">
            <a:extLst>
              <a:ext uri="{FF2B5EF4-FFF2-40B4-BE49-F238E27FC236}">
                <a16:creationId xmlns:a16="http://schemas.microsoft.com/office/drawing/2014/main" id="{E449B2E6-F046-D549-A6C8-016763C4D60D}"/>
              </a:ext>
            </a:extLst>
          </p:cNvPr>
          <p:cNvSpPr>
            <a:spLocks noGrp="1"/>
          </p:cNvSpPr>
          <p:nvPr>
            <p:ph idx="1"/>
          </p:nvPr>
        </p:nvSpPr>
        <p:spPr>
          <a:xfrm>
            <a:off x="366231" y="1132828"/>
            <a:ext cx="10218711" cy="4678691"/>
          </a:xfrm>
        </p:spPr>
        <p:txBody>
          <a:bodyPr>
            <a:normAutofit fontScale="92500" lnSpcReduction="20000"/>
          </a:bodyPr>
          <a:lstStyle/>
          <a:p>
            <a:pPr fontAlgn="base">
              <a:lnSpc>
                <a:spcPct val="150000"/>
              </a:lnSpc>
            </a:pPr>
            <a:r>
              <a:rPr lang="en-US" dirty="0"/>
              <a:t>FP children are at the phase of motor development where they are developing their FMS- ‘Magic Window’</a:t>
            </a:r>
          </a:p>
          <a:p>
            <a:pPr fontAlgn="base">
              <a:lnSpc>
                <a:spcPct val="150000"/>
              </a:lnSpc>
            </a:pPr>
            <a:r>
              <a:rPr lang="en-US" dirty="0"/>
              <a:t>FMS lay the foundations for </a:t>
            </a:r>
            <a:r>
              <a:rPr lang="en-US" b="1" dirty="0"/>
              <a:t>physical competence- key attribute of PL</a:t>
            </a:r>
          </a:p>
          <a:p>
            <a:pPr fontAlgn="base">
              <a:lnSpc>
                <a:spcPct val="150000"/>
              </a:lnSpc>
            </a:pPr>
            <a:r>
              <a:rPr lang="en-GB" dirty="0"/>
              <a:t>A misconception is that children ‘naturally’ learn FMS, however they need to be </a:t>
            </a:r>
            <a:r>
              <a:rPr lang="en-GB" b="1" dirty="0">
                <a:solidFill>
                  <a:srgbClr val="FF0000"/>
                </a:solidFill>
              </a:rPr>
              <a:t>taught, reinforced and practiced</a:t>
            </a:r>
            <a:r>
              <a:rPr lang="en-GB" dirty="0"/>
              <a:t> in the correct environment</a:t>
            </a:r>
          </a:p>
          <a:p>
            <a:pPr fontAlgn="base">
              <a:lnSpc>
                <a:spcPct val="150000"/>
              </a:lnSpc>
            </a:pPr>
            <a:r>
              <a:rPr lang="en-GB" dirty="0"/>
              <a:t>Without this foundation in the early years, an individual is less likely to participate in a variety of physical activity contexts in later life- </a:t>
            </a:r>
          </a:p>
          <a:p>
            <a:pPr fontAlgn="base">
              <a:lnSpc>
                <a:spcPct val="150000"/>
              </a:lnSpc>
            </a:pPr>
            <a:r>
              <a:rPr lang="en-GB" b="1" dirty="0">
                <a:solidFill>
                  <a:srgbClr val="FF0000"/>
                </a:solidFill>
              </a:rPr>
              <a:t>Object control skills predicts PA</a:t>
            </a:r>
            <a:r>
              <a:rPr lang="en-US" b="1" dirty="0">
                <a:solidFill>
                  <a:srgbClr val="FF0000"/>
                </a:solidFill>
              </a:rPr>
              <a:t>​</a:t>
            </a:r>
            <a:endParaRPr lang="en-GB" b="1" dirty="0">
              <a:solidFill>
                <a:srgbClr val="FF0000"/>
              </a:solidFill>
            </a:endParaRPr>
          </a:p>
        </p:txBody>
      </p:sp>
      <p:pic>
        <p:nvPicPr>
          <p:cNvPr id="4" name="Picture 4">
            <a:extLst>
              <a:ext uri="{FF2B5EF4-FFF2-40B4-BE49-F238E27FC236}">
                <a16:creationId xmlns:a16="http://schemas.microsoft.com/office/drawing/2014/main" id="{80C2FD0D-4485-1FA2-851C-87F0E732838A}"/>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0448144" y="0"/>
            <a:ext cx="1743856" cy="98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1">
            <a:extLst>
              <a:ext uri="{FF2B5EF4-FFF2-40B4-BE49-F238E27FC236}">
                <a16:creationId xmlns:a16="http://schemas.microsoft.com/office/drawing/2014/main" id="{437B039B-F371-2194-AA12-38C6CBCA08BE}"/>
              </a:ext>
            </a:extLst>
          </p:cNvPr>
          <p:cNvPicPr>
            <a:picLocks noChangeAspect="1"/>
          </p:cNvPicPr>
          <p:nvPr/>
        </p:nvPicPr>
        <p:blipFill>
          <a:blip r:embed="rId5">
            <a:extLst>
              <a:ext uri="{28A0092B-C50C-407E-A947-70E740481C1C}">
                <a14:useLocalDpi xmlns:a14="http://schemas.microsoft.com/office/drawing/2010/main"/>
              </a:ext>
            </a:extLst>
          </a:blip>
          <a:srcRect l="13141" r="13139"/>
          <a:stretch>
            <a:fillRect/>
          </a:stretch>
        </p:blipFill>
        <p:spPr bwMode="auto">
          <a:xfrm rot="2358542">
            <a:off x="10765044" y="3861622"/>
            <a:ext cx="651260" cy="989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12987349-AB03-3943-B8BB-5D1FBE2429E8}"/>
              </a:ext>
            </a:extLst>
          </p:cNvPr>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6922913" y="5606405"/>
            <a:ext cx="2056195" cy="1233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1B29D5D7-FD40-34B2-792D-347DA3F65AA5}"/>
              </a:ext>
            </a:extLst>
          </p:cNvPr>
          <p:cNvPicPr>
            <a:picLocks noChangeAspect="1"/>
          </p:cNvPicPr>
          <p:nvPr/>
        </p:nvPicPr>
        <p:blipFill rotWithShape="1">
          <a:blip r:embed="rId7">
            <a:extLst>
              <a:ext uri="{28A0092B-C50C-407E-A947-70E740481C1C}">
                <a14:useLocalDpi xmlns:a14="http://schemas.microsoft.com/office/drawing/2010/main"/>
              </a:ext>
            </a:extLst>
          </a:blip>
          <a:srcRect/>
          <a:stretch/>
        </p:blipFill>
        <p:spPr>
          <a:xfrm>
            <a:off x="10134481" y="1798126"/>
            <a:ext cx="1993909" cy="1516693"/>
          </a:xfrm>
          <a:prstGeom prst="rect">
            <a:avLst/>
          </a:prstGeom>
        </p:spPr>
      </p:pic>
    </p:spTree>
    <p:extLst>
      <p:ext uri="{BB962C8B-B14F-4D97-AF65-F5344CB8AC3E}">
        <p14:creationId xmlns:p14="http://schemas.microsoft.com/office/powerpoint/2010/main" val="218121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Box 16">
            <a:extLst>
              <a:ext uri="{FF2B5EF4-FFF2-40B4-BE49-F238E27FC236}">
                <a16:creationId xmlns:a16="http://schemas.microsoft.com/office/drawing/2014/main" id="{C9E3A419-C9C6-1E46-A307-21B2D55558CD}"/>
              </a:ext>
            </a:extLst>
          </p:cNvPr>
          <p:cNvSpPr txBox="1">
            <a:spLocks noChangeArrowheads="1"/>
          </p:cNvSpPr>
          <p:nvPr/>
        </p:nvSpPr>
        <p:spPr bwMode="auto">
          <a:xfrm>
            <a:off x="659567" y="123579"/>
            <a:ext cx="929195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ko-KR" sz="4400" b="1" i="0" u="none" strike="noStrike" kern="1200" cap="none" spc="0" normalizeH="0" baseline="0" noProof="0" dirty="0">
                <a:ln>
                  <a:noFill/>
                </a:ln>
                <a:solidFill>
                  <a:prstClr val="white"/>
                </a:solidFill>
                <a:effectLst/>
                <a:uLnTx/>
                <a:uFillTx/>
                <a:latin typeface="Calibri Light" panose="020F0302020204030204"/>
                <a:ea typeface="Arial Unicode MS" panose="020B0604020202020204" pitchFamily="34" charset="-128"/>
                <a:cs typeface="Calibri" panose="020F0502020204030204" pitchFamily="34" charset="0"/>
              </a:rPr>
              <a:t>Project SKIP </a:t>
            </a:r>
            <a:r>
              <a:rPr kumimoji="0" lang="en-GB" altLang="en-US" sz="1800" b="0" i="1" u="none" strike="noStrike" kern="1200" cap="none" spc="0" normalizeH="0" baseline="0" noProof="0" dirty="0">
                <a:ln>
                  <a:noFill/>
                </a:ln>
                <a:solidFill>
                  <a:prstClr val="white"/>
                </a:solidFill>
                <a:effectLst/>
                <a:uLnTx/>
                <a:uFillTx/>
                <a:latin typeface="Calibri Light" panose="020F0302020204030204"/>
                <a:ea typeface="ＭＳ Ｐゴシック" panose="020B0600070205080204" pitchFamily="34" charset="-128"/>
                <a:cs typeface="Calibri" panose="020F0502020204030204" pitchFamily="34" charset="0"/>
              </a:rPr>
              <a:t>(Successful Kinaesthetic Instruction for Pre-schoolers)</a:t>
            </a:r>
            <a:endParaRPr kumimoji="0" lang="ko-KR" altLang="en-US" sz="1800" b="1" i="1" u="none" strike="noStrike" kern="1200" cap="none" spc="0" normalizeH="0" baseline="0" noProof="0" dirty="0">
              <a:ln>
                <a:noFill/>
              </a:ln>
              <a:solidFill>
                <a:prstClr val="white"/>
              </a:solidFill>
              <a:effectLst/>
              <a:uLnTx/>
              <a:uFillTx/>
              <a:latin typeface="Calibri Light" panose="020F0302020204030204"/>
              <a:ea typeface="Arial Unicode MS" panose="020B0604020202020204" pitchFamily="34" charset="-128"/>
              <a:cs typeface="Calibri" panose="020F0502020204030204" pitchFamily="34" charset="0"/>
            </a:endParaRPr>
          </a:p>
        </p:txBody>
      </p:sp>
      <p:sp>
        <p:nvSpPr>
          <p:cNvPr id="8" name="직사각형 9">
            <a:extLst>
              <a:ext uri="{FF2B5EF4-FFF2-40B4-BE49-F238E27FC236}">
                <a16:creationId xmlns:a16="http://schemas.microsoft.com/office/drawing/2014/main" id="{BCDA803F-365C-D44A-B6FD-879F6F237888}"/>
              </a:ext>
            </a:extLst>
          </p:cNvPr>
          <p:cNvSpPr>
            <a:spLocks noChangeArrowheads="1"/>
          </p:cNvSpPr>
          <p:nvPr/>
        </p:nvSpPr>
        <p:spPr bwMode="auto">
          <a:xfrm>
            <a:off x="1716088" y="1412876"/>
            <a:ext cx="8539162"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ko-KR" sz="2600" b="0" i="0" u="none" strike="noStrike" kern="1200" cap="none" spc="0" normalizeH="0" baseline="0" noProof="0">
              <a:ln>
                <a:noFill/>
              </a:ln>
              <a:solidFill>
                <a:prstClr val="black"/>
              </a:solidFill>
              <a:effectLst/>
              <a:uLnTx/>
              <a:uFillTx/>
              <a:latin typeface="Calibri" panose="020F0502020204030204" pitchFamily="34" charset="0"/>
              <a:ea typeface="굴림" panose="020B0600000101010101" pitchFamily="34" charset="-127"/>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altLang="ko-KR" sz="2000" b="0" i="0" u="none" strike="noStrike" kern="1200" cap="none" spc="0" normalizeH="0" baseline="0" noProof="0">
              <a:ln>
                <a:noFill/>
              </a:ln>
              <a:solidFill>
                <a:prstClr val="black"/>
              </a:solidFill>
              <a:effectLst/>
              <a:uLnTx/>
              <a:uFillTx/>
              <a:latin typeface="Cambria" panose="02040503050406030204" pitchFamily="18" charset="0"/>
              <a:ea typeface="굴림" panose="020B0600000101010101" pitchFamily="34" charset="-127"/>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altLang="ko-KR" sz="2000" b="0" i="0" u="none" strike="noStrike" kern="1200" cap="none" spc="0" normalizeH="0" baseline="0" noProof="0">
              <a:ln>
                <a:noFill/>
              </a:ln>
              <a:solidFill>
                <a:prstClr val="black"/>
              </a:solidFill>
              <a:effectLst/>
              <a:uLnTx/>
              <a:uFillTx/>
              <a:latin typeface="Cambria" panose="02040503050406030204" pitchFamily="18" charset="0"/>
              <a:ea typeface="굴림" panose="020B0600000101010101" pitchFamily="34" charset="-127"/>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altLang="ko-KR" sz="2000" b="0" i="0" u="none" strike="noStrike" kern="1200" cap="none" spc="0" normalizeH="0" baseline="0" noProof="0">
              <a:ln>
                <a:noFill/>
              </a:ln>
              <a:solidFill>
                <a:prstClr val="black"/>
              </a:solidFill>
              <a:effectLst/>
              <a:uLnTx/>
              <a:uFillTx/>
              <a:latin typeface="Cambria" panose="02040503050406030204" pitchFamily="18" charset="0"/>
              <a:ea typeface="굴림" panose="020B0600000101010101" pitchFamily="34" charset="-127"/>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ko-KR" sz="1400" b="0" i="0" u="none" strike="noStrike" kern="1200" cap="none" spc="0" normalizeH="0" baseline="0" noProof="0">
              <a:ln>
                <a:noFill/>
              </a:ln>
              <a:solidFill>
                <a:prstClr val="black"/>
              </a:solidFill>
              <a:effectLst/>
              <a:uLnTx/>
              <a:uFillTx/>
              <a:latin typeface="Calibri" panose="020F0502020204030204" pitchFamily="34" charset="0"/>
              <a:ea typeface="굴림" panose="020B0600000101010101" pitchFamily="34" charset="-127"/>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ko-KR" sz="1000" b="0" i="0" u="none" strike="noStrike" kern="1200" cap="none" spc="0" normalizeH="0" baseline="0" noProof="0">
              <a:ln>
                <a:noFill/>
              </a:ln>
              <a:solidFill>
                <a:prstClr val="black"/>
              </a:solidFill>
              <a:effectLst/>
              <a:uLnTx/>
              <a:uFillTx/>
              <a:latin typeface="Calibri" panose="020F0502020204030204" pitchFamily="34" charset="0"/>
              <a:ea typeface="굴림" panose="020B0600000101010101" pitchFamily="34" charset="-127"/>
              <a:cs typeface="+mn-cs"/>
            </a:endParaRPr>
          </a:p>
        </p:txBody>
      </p:sp>
      <p:sp>
        <p:nvSpPr>
          <p:cNvPr id="26629" name="Content Placeholder 2">
            <a:extLst>
              <a:ext uri="{FF2B5EF4-FFF2-40B4-BE49-F238E27FC236}">
                <a16:creationId xmlns:a16="http://schemas.microsoft.com/office/drawing/2014/main" id="{3B048C6C-2B07-C249-BD36-5BF4E3F5D6EA}"/>
              </a:ext>
            </a:extLst>
          </p:cNvPr>
          <p:cNvSpPr>
            <a:spLocks noGrp="1"/>
          </p:cNvSpPr>
          <p:nvPr>
            <p:ph idx="1"/>
          </p:nvPr>
        </p:nvSpPr>
        <p:spPr>
          <a:xfrm>
            <a:off x="659567" y="1354137"/>
            <a:ext cx="11122702" cy="4149725"/>
          </a:xfrm>
        </p:spPr>
        <p:txBody>
          <a:bodyPr>
            <a:normAutofit fontScale="85000" lnSpcReduction="10000"/>
          </a:bodyPr>
          <a:lstStyle/>
          <a:p>
            <a:pPr>
              <a:lnSpc>
                <a:spcPct val="140000"/>
              </a:lnSpc>
              <a:spcBef>
                <a:spcPct val="0"/>
              </a:spcBef>
              <a:spcAft>
                <a:spcPts val="900"/>
              </a:spcAft>
            </a:pPr>
            <a:r>
              <a:rPr lang="en-GB" altLang="en-US" dirty="0">
                <a:ea typeface="ＭＳ Ｐゴシック" panose="020B0600070205080204" pitchFamily="34" charset="-128"/>
              </a:rPr>
              <a:t>Developed by Professor Jackie Goodway, Ohio State University over 30 years ago</a:t>
            </a:r>
          </a:p>
          <a:p>
            <a:pPr>
              <a:lnSpc>
                <a:spcPct val="140000"/>
              </a:lnSpc>
              <a:spcBef>
                <a:spcPct val="0"/>
              </a:spcBef>
              <a:spcAft>
                <a:spcPts val="900"/>
              </a:spcAft>
            </a:pPr>
            <a:r>
              <a:rPr lang="en-GB" altLang="en-US" dirty="0">
                <a:latin typeface="Calibri" panose="020F0502020204030204" pitchFamily="34" charset="0"/>
                <a:ea typeface="ＭＳ Ｐゴシック" panose="020B0600070205080204" pitchFamily="34" charset="-128"/>
                <a:cs typeface="Calibri" panose="020F0502020204030204" pitchFamily="34" charset="0"/>
              </a:rPr>
              <a:t>Motor skill Intervention- developmentally appropriate activities to develop motor competence</a:t>
            </a:r>
            <a:endParaRPr lang="en-GB" altLang="en-US" dirty="0">
              <a:ea typeface="ＭＳ Ｐゴシック" panose="020B0600070205080204" pitchFamily="34" charset="-128"/>
            </a:endParaRPr>
          </a:p>
          <a:p>
            <a:pPr>
              <a:lnSpc>
                <a:spcPct val="140000"/>
              </a:lnSpc>
              <a:spcBef>
                <a:spcPct val="0"/>
              </a:spcBef>
              <a:spcAft>
                <a:spcPts val="900"/>
              </a:spcAft>
            </a:pPr>
            <a:r>
              <a:rPr lang="en-GB" altLang="en-US" dirty="0">
                <a:ea typeface="ＭＳ Ｐゴシック" panose="020B0600070205080204" pitchFamily="34" charset="-128"/>
              </a:rPr>
              <a:t>Focuses on FMS, physical activity and movement knowledge</a:t>
            </a:r>
          </a:p>
          <a:p>
            <a:pPr>
              <a:lnSpc>
                <a:spcPct val="140000"/>
              </a:lnSpc>
              <a:spcBef>
                <a:spcPct val="0"/>
              </a:spcBef>
              <a:spcAft>
                <a:spcPts val="675"/>
              </a:spcAft>
            </a:pPr>
            <a:r>
              <a:rPr lang="en-GB" altLang="en-US" dirty="0">
                <a:latin typeface="Calibri" panose="020F0502020204030204" pitchFamily="34" charset="0"/>
                <a:ea typeface="ＭＳ Ｐゴシック" panose="020B0600070205080204" pitchFamily="34" charset="-128"/>
                <a:cs typeface="Calibri" panose="020F0502020204030204" pitchFamily="34" charset="0"/>
              </a:rPr>
              <a:t>8-12 weeks/ 2 x 30- 45 minute sessions per week</a:t>
            </a:r>
          </a:p>
          <a:p>
            <a:pPr>
              <a:lnSpc>
                <a:spcPct val="140000"/>
              </a:lnSpc>
              <a:spcBef>
                <a:spcPct val="0"/>
              </a:spcBef>
              <a:spcAft>
                <a:spcPts val="675"/>
              </a:spcAft>
            </a:pPr>
            <a:r>
              <a:rPr lang="en-GB" altLang="en-US" dirty="0">
                <a:ea typeface="ＭＳ Ｐゴシック" charset="-128"/>
              </a:rPr>
              <a:t>SKIP-Cymru</a:t>
            </a:r>
            <a:r>
              <a:rPr lang="en-GB" altLang="en-US" baseline="30000" dirty="0">
                <a:ea typeface="ＭＳ Ｐゴシック" charset="-128"/>
              </a:rPr>
              <a:t>©  </a:t>
            </a:r>
            <a:r>
              <a:rPr lang="en-GB" altLang="en-US" dirty="0">
                <a:ea typeface="ＭＳ Ｐゴシック" charset="-128"/>
              </a:rPr>
              <a:t>developed to fit a playful pedagogy</a:t>
            </a:r>
          </a:p>
          <a:p>
            <a:pPr>
              <a:lnSpc>
                <a:spcPct val="140000"/>
              </a:lnSpc>
              <a:spcBef>
                <a:spcPct val="0"/>
              </a:spcBef>
              <a:spcAft>
                <a:spcPts val="675"/>
              </a:spcAft>
            </a:pPr>
            <a:r>
              <a:rPr lang="en-GB" altLang="en-US" sz="2800" dirty="0">
                <a:latin typeface="Calibri" panose="020F0502020204030204" pitchFamily="34" charset="0"/>
                <a:ea typeface="ＭＳ Ｐゴシック" panose="020B0600070205080204" pitchFamily="34" charset="-128"/>
                <a:cs typeface="Calibri" panose="020F0502020204030204" pitchFamily="34" charset="0"/>
              </a:rPr>
              <a:t>Can SKIP </a:t>
            </a:r>
            <a:r>
              <a:rPr lang="en-GB" altLang="en-US" sz="2800"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rPr>
              <a:t>‘</a:t>
            </a:r>
            <a:r>
              <a:rPr lang="en-GB" altLang="en-US" sz="2800" i="1"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rPr>
              <a:t>plug the gap</a:t>
            </a:r>
            <a:r>
              <a:rPr lang="en-GB" altLang="en-US" sz="2800" dirty="0">
                <a:solidFill>
                  <a:srgbClr val="FF0000"/>
                </a:solidFill>
                <a:latin typeface="Calibri" panose="020F0502020204030204" pitchFamily="34" charset="0"/>
                <a:ea typeface="ＭＳ Ｐゴシック" panose="020B0600070205080204" pitchFamily="34" charset="-128"/>
                <a:cs typeface="Calibri" panose="020F0502020204030204" pitchFamily="34" charset="0"/>
              </a:rPr>
              <a:t>’ </a:t>
            </a:r>
            <a:r>
              <a:rPr lang="en-GB" altLang="en-US" sz="2800" dirty="0">
                <a:latin typeface="Calibri" panose="020F0502020204030204" pitchFamily="34" charset="0"/>
                <a:ea typeface="ＭＳ Ｐゴシック" panose="020B0600070205080204" pitchFamily="34" charset="-128"/>
                <a:cs typeface="Calibri" panose="020F0502020204030204" pitchFamily="34" charset="0"/>
              </a:rPr>
              <a:t>and help develop OC skills in the Foundation Phase?</a:t>
            </a:r>
          </a:p>
          <a:p>
            <a:pPr>
              <a:lnSpc>
                <a:spcPct val="140000"/>
              </a:lnSpc>
              <a:spcBef>
                <a:spcPct val="0"/>
              </a:spcBef>
              <a:spcAft>
                <a:spcPts val="675"/>
              </a:spcAft>
            </a:pPr>
            <a:endParaRPr lang="en-GB" altLang="en-US" dirty="0">
              <a:ea typeface="ＭＳ Ｐゴシック" charset="-128"/>
            </a:endParaRPr>
          </a:p>
          <a:p>
            <a:pPr>
              <a:spcBef>
                <a:spcPct val="0"/>
              </a:spcBef>
              <a:spcAft>
                <a:spcPts val="900"/>
              </a:spcAft>
            </a:pPr>
            <a:endParaRPr lang="en-GB" altLang="en-US" dirty="0">
              <a:latin typeface="Candara" panose="020E0502030303020204" pitchFamily="34" charset="0"/>
              <a:ea typeface="ＭＳ Ｐゴシック" panose="020B0600070205080204" pitchFamily="34" charset="-128"/>
              <a:cs typeface="Calibri" panose="020F0502020204030204" pitchFamily="34" charset="0"/>
            </a:endParaRPr>
          </a:p>
        </p:txBody>
      </p:sp>
      <p:pic>
        <p:nvPicPr>
          <p:cNvPr id="9" name="Picture 9" descr="C:\Users\johnamanda\Pictures\TheOhioStateUniversity-Stacked.jpg">
            <a:extLst>
              <a:ext uri="{FF2B5EF4-FFF2-40B4-BE49-F238E27FC236}">
                <a16:creationId xmlns:a16="http://schemas.microsoft.com/office/drawing/2014/main" id="{FEA7923D-F946-094E-A304-78E8DA42314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206850" y="2729759"/>
            <a:ext cx="1811910" cy="1543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975255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TextBox 16">
            <a:extLst>
              <a:ext uri="{FF2B5EF4-FFF2-40B4-BE49-F238E27FC236}">
                <a16:creationId xmlns:a16="http://schemas.microsoft.com/office/drawing/2014/main" id="{CE6DDE99-648D-490D-987C-1EA682EE03C7}"/>
              </a:ext>
            </a:extLst>
          </p:cNvPr>
          <p:cNvSpPr txBox="1">
            <a:spLocks noChangeArrowheads="1"/>
          </p:cNvSpPr>
          <p:nvPr/>
        </p:nvSpPr>
        <p:spPr bwMode="auto">
          <a:xfrm>
            <a:off x="366276" y="216130"/>
            <a:ext cx="113942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ko-KR" sz="3200" b="1" i="0" u="none" strike="noStrike" kern="1200" cap="none" spc="0" normalizeH="0" baseline="0" noProof="0">
                <a:ln>
                  <a:noFill/>
                </a:ln>
                <a:solidFill>
                  <a:prstClr val="white"/>
                </a:solidFill>
                <a:effectLst/>
                <a:uLnTx/>
                <a:uFillTx/>
                <a:latin typeface="Calibri Light" panose="020F0302020204030204"/>
                <a:ea typeface="맑은 고딕" panose="020B0503020000020004" pitchFamily="34" charset="-127"/>
                <a:cs typeface="Arial" panose="020B0604020202020204" pitchFamily="34" charset="0"/>
              </a:rPr>
              <a:t>Dynamic Systems Theory (DST) &amp; Newell’s Constraints Theory</a:t>
            </a:r>
            <a:endParaRPr kumimoji="0" lang="en-GB" altLang="ko-KR" sz="3200" b="1" i="0" u="none" strike="noStrike" kern="1200" cap="none" spc="0" normalizeH="0" baseline="0" noProof="0">
              <a:ln>
                <a:noFill/>
              </a:ln>
              <a:solidFill>
                <a:prstClr val="white"/>
              </a:solidFill>
              <a:effectLst/>
              <a:uLnTx/>
              <a:uFillTx/>
              <a:latin typeface="Calibri Light" panose="020F0302020204030204"/>
              <a:ea typeface="Cambria" panose="02040503050406030204" pitchFamily="18" charset="0"/>
              <a:cs typeface="Arial" panose="020B0604020202020204" pitchFamily="34" charset="0"/>
            </a:endParaRPr>
          </a:p>
        </p:txBody>
      </p:sp>
      <p:sp>
        <p:nvSpPr>
          <p:cNvPr id="39940" name="Text Box 8">
            <a:extLst>
              <a:ext uri="{FF2B5EF4-FFF2-40B4-BE49-F238E27FC236}">
                <a16:creationId xmlns:a16="http://schemas.microsoft.com/office/drawing/2014/main" id="{DCD2AE12-6E44-4419-9BAE-6F37351B6EA0}"/>
              </a:ext>
            </a:extLst>
          </p:cNvPr>
          <p:cNvSpPr txBox="1">
            <a:spLocks noChangeArrowheads="1"/>
          </p:cNvSpPr>
          <p:nvPr/>
        </p:nvSpPr>
        <p:spPr bwMode="auto">
          <a:xfrm>
            <a:off x="9013009" y="4437469"/>
            <a:ext cx="206472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1" i="1"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Calibri" panose="020F0502020204030204" pitchFamily="34" charset="0"/>
              </a:rPr>
              <a:t>Environmental</a:t>
            </a:r>
          </a:p>
        </p:txBody>
      </p:sp>
      <p:sp>
        <p:nvSpPr>
          <p:cNvPr id="39941" name="Text Box 9">
            <a:extLst>
              <a:ext uri="{FF2B5EF4-FFF2-40B4-BE49-F238E27FC236}">
                <a16:creationId xmlns:a16="http://schemas.microsoft.com/office/drawing/2014/main" id="{57F3B302-C179-4E33-A020-3C8E9633190F}"/>
              </a:ext>
            </a:extLst>
          </p:cNvPr>
          <p:cNvSpPr txBox="1">
            <a:spLocks noChangeArrowheads="1"/>
          </p:cNvSpPr>
          <p:nvPr/>
        </p:nvSpPr>
        <p:spPr bwMode="auto">
          <a:xfrm>
            <a:off x="1731976" y="4467061"/>
            <a:ext cx="844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1" i="1"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Calibri" panose="020F0502020204030204" pitchFamily="34" charset="0"/>
              </a:rPr>
              <a:t>Task</a:t>
            </a:r>
          </a:p>
        </p:txBody>
      </p:sp>
      <p:sp>
        <p:nvSpPr>
          <p:cNvPr id="39942" name="Text Box 10">
            <a:extLst>
              <a:ext uri="{FF2B5EF4-FFF2-40B4-BE49-F238E27FC236}">
                <a16:creationId xmlns:a16="http://schemas.microsoft.com/office/drawing/2014/main" id="{75CB2785-4B65-475A-B65F-56C73AFADC58}"/>
              </a:ext>
            </a:extLst>
          </p:cNvPr>
          <p:cNvSpPr txBox="1">
            <a:spLocks noChangeArrowheads="1"/>
          </p:cNvSpPr>
          <p:nvPr/>
        </p:nvSpPr>
        <p:spPr bwMode="auto">
          <a:xfrm>
            <a:off x="5324475" y="1022534"/>
            <a:ext cx="152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2400" b="1" i="1"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Calibri" panose="020F0502020204030204" pitchFamily="34" charset="0"/>
              </a:rPr>
              <a:t>Learner</a:t>
            </a:r>
          </a:p>
        </p:txBody>
      </p:sp>
      <p:sp>
        <p:nvSpPr>
          <p:cNvPr id="4" name="이등변 삼각형 3">
            <a:extLst>
              <a:ext uri="{FF2B5EF4-FFF2-40B4-BE49-F238E27FC236}">
                <a16:creationId xmlns:a16="http://schemas.microsoft.com/office/drawing/2014/main" id="{3D574B93-7F7A-D44F-90B5-ECA482C12014}"/>
              </a:ext>
            </a:extLst>
          </p:cNvPr>
          <p:cNvSpPr/>
          <p:nvPr/>
        </p:nvSpPr>
        <p:spPr>
          <a:xfrm>
            <a:off x="3991336" y="2475501"/>
            <a:ext cx="3758580" cy="2057401"/>
          </a:xfrm>
          <a:prstGeom prst="triangle">
            <a:avLst/>
          </a:prstGeom>
          <a:gradFill>
            <a:gsLst>
              <a:gs pos="60000">
                <a:srgbClr val="00B0F0"/>
              </a:gs>
              <a:gs pos="100000">
                <a:schemeClr val="accent1">
                  <a:hueOff val="0"/>
                  <a:satOff val="0"/>
                  <a:lumOff val="0"/>
                  <a:alphaOff val="0"/>
                  <a:satMod val="110000"/>
                  <a:lumMod val="100000"/>
                  <a:shade val="100000"/>
                </a:schemeClr>
              </a:gs>
              <a:gs pos="91000">
                <a:schemeClr val="accent1">
                  <a:hueOff val="0"/>
                  <a:satOff val="0"/>
                  <a:lumOff val="0"/>
                  <a:alphaOff val="0"/>
                  <a:lumMod val="99000"/>
                  <a:satMod val="120000"/>
                  <a:shade val="78000"/>
                </a:schemeClr>
              </a:gs>
            </a:gsLst>
            <a:lin ang="5400000" scaled="0"/>
          </a:gradFill>
          <a:ln>
            <a:noFill/>
          </a:ln>
        </p:spPr>
        <p:style>
          <a:lnRef idx="0">
            <a:scrgbClr r="0" g="0" b="0"/>
          </a:lnRef>
          <a:fillRef idx="0">
            <a:scrgbClr r="0" g="0" b="0"/>
          </a:fillRef>
          <a:effectRef idx="0">
            <a:scrgbClr r="0" g="0" b="0"/>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Calibri" panose="020F0502020204030204"/>
                <a:ea typeface="+mn-ea"/>
                <a:cs typeface="+mn-cs"/>
              </a:rPr>
              <a:t> </a:t>
            </a:r>
            <a:endParaRPr kumimoji="0" lang="ko-KR" altLang="en-US" sz="1800" b="0" i="0" u="none" strike="noStrike" kern="1200" cap="none" spc="0" normalizeH="0" baseline="0" noProof="0">
              <a:ln>
                <a:noFill/>
              </a:ln>
              <a:solidFill>
                <a:prstClr val="white"/>
              </a:solidFill>
              <a:effectLst/>
              <a:uLnTx/>
              <a:uFillTx/>
              <a:latin typeface="Calibri" panose="020F0502020204030204"/>
              <a:ea typeface="맑은 고딕" panose="020B0503020000020004" pitchFamily="34" charset="-127"/>
              <a:cs typeface="+mn-cs"/>
            </a:endParaRPr>
          </a:p>
        </p:txBody>
      </p:sp>
      <p:sp>
        <p:nvSpPr>
          <p:cNvPr id="20" name="모서리가 둥근 직사각형 32">
            <a:extLst>
              <a:ext uri="{FF2B5EF4-FFF2-40B4-BE49-F238E27FC236}">
                <a16:creationId xmlns:a16="http://schemas.microsoft.com/office/drawing/2014/main" id="{4C510D2F-432B-3E4C-974F-45907E7071F1}"/>
              </a:ext>
            </a:extLst>
          </p:cNvPr>
          <p:cNvSpPr/>
          <p:nvPr/>
        </p:nvSpPr>
        <p:spPr>
          <a:xfrm>
            <a:off x="524656" y="1041400"/>
            <a:ext cx="10553075" cy="76944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ko-KR" sz="3200" b="1" i="0" u="none" strike="noStrike" kern="1200" cap="none" spc="0" normalizeH="0" baseline="0" noProof="0">
              <a:ln>
                <a:noFill/>
              </a:ln>
              <a:solidFill>
                <a:prstClr val="black"/>
              </a:solidFill>
              <a:effectLst/>
              <a:uLnTx/>
              <a:uFillTx/>
              <a:latin typeface="Calibri Light" panose="020F0302020204030204"/>
              <a:ea typeface="Cambria" panose="02040503050406030204" pitchFamily="18" charset="0"/>
              <a:cs typeface="Arial" panose="020B0604020202020204" pitchFamily="34" charset="0"/>
            </a:endParaRPr>
          </a:p>
        </p:txBody>
      </p:sp>
      <p:sp>
        <p:nvSpPr>
          <p:cNvPr id="39945" name="Picture 7" descr="j0078622">
            <a:extLst>
              <a:ext uri="{FF2B5EF4-FFF2-40B4-BE49-F238E27FC236}">
                <a16:creationId xmlns:a16="http://schemas.microsoft.com/office/drawing/2014/main" id="{DF34E99E-37D4-47EA-BFCC-106B24472B47}"/>
              </a:ext>
            </a:extLst>
          </p:cNvPr>
          <p:cNvSpPr>
            <a:spLocks noChangeAspect="1" noChangeArrowheads="1"/>
          </p:cNvSpPr>
          <p:nvPr/>
        </p:nvSpPr>
        <p:spPr bwMode="auto">
          <a:xfrm>
            <a:off x="5827713" y="3286126"/>
            <a:ext cx="6096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Myriad Pro" pitchFamily="34" charset="0"/>
              <a:ea typeface="+mn-ea"/>
              <a:cs typeface="+mn-cs"/>
            </a:endParaRPr>
          </a:p>
        </p:txBody>
      </p:sp>
      <p:pic>
        <p:nvPicPr>
          <p:cNvPr id="39946" name="Picture 16" descr="/var/folders/w7/s7ywhryx0mxfrsl5hpyr8c180000gp/T/com.microsoft.Powerpoint/WebArchiveCopyPasteTempFiles/wGa5x893djwNShHWbjY82AzNh8NbVvU3enZobZWPbnDRpTmDLb4xjuaiwZA5z9Zjv35bmPzn8hl5N5YgtAAAAAElFTkSuQmCC">
            <a:extLst>
              <a:ext uri="{FF2B5EF4-FFF2-40B4-BE49-F238E27FC236}">
                <a16:creationId xmlns:a16="http://schemas.microsoft.com/office/drawing/2014/main" id="{0787B121-BD67-4129-9F7A-D55C2F57C5C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13426" y="3262519"/>
            <a:ext cx="5461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8CB36F4C-3967-8847-80CB-C284305CD0E1}"/>
              </a:ext>
            </a:extLst>
          </p:cNvPr>
          <p:cNvSpPr txBox="1"/>
          <p:nvPr/>
        </p:nvSpPr>
        <p:spPr>
          <a:xfrm>
            <a:off x="8602909" y="4887681"/>
            <a:ext cx="2884921"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Equipment (i.e. size, shape, Teacher, School/ location, Inside/ outside</a:t>
            </a:r>
          </a:p>
        </p:txBody>
      </p:sp>
      <p:sp>
        <p:nvSpPr>
          <p:cNvPr id="11" name="TextBox 10">
            <a:extLst>
              <a:ext uri="{FF2B5EF4-FFF2-40B4-BE49-F238E27FC236}">
                <a16:creationId xmlns:a16="http://schemas.microsoft.com/office/drawing/2014/main" id="{6706D26A-B152-9F4C-BEE1-C81BFB0DC2DA}"/>
              </a:ext>
            </a:extLst>
          </p:cNvPr>
          <p:cNvSpPr txBox="1"/>
          <p:nvPr/>
        </p:nvSpPr>
        <p:spPr>
          <a:xfrm>
            <a:off x="656173" y="4899142"/>
            <a:ext cx="299615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Goal of activity, rules/ structure, Equipment used</a:t>
            </a:r>
          </a:p>
        </p:txBody>
      </p:sp>
      <p:sp>
        <p:nvSpPr>
          <p:cNvPr id="3" name="TextBox 2">
            <a:extLst>
              <a:ext uri="{FF2B5EF4-FFF2-40B4-BE49-F238E27FC236}">
                <a16:creationId xmlns:a16="http://schemas.microsoft.com/office/drawing/2014/main" id="{B12C8852-7C3E-7C46-BF68-CD5EB1C42FEF}"/>
              </a:ext>
            </a:extLst>
          </p:cNvPr>
          <p:cNvSpPr txBox="1"/>
          <p:nvPr/>
        </p:nvSpPr>
        <p:spPr>
          <a:xfrm>
            <a:off x="3991335" y="1522389"/>
            <a:ext cx="414409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FP children, Age, Gender,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ALN, BMI, Motor skill level, Psychological,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Previous experience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21826FA1-5303-9143-907F-115270295D82}"/>
              </a:ext>
            </a:extLst>
          </p:cNvPr>
          <p:cNvPicPr>
            <a:picLocks noChangeAspect="1"/>
          </p:cNvPicPr>
          <p:nvPr/>
        </p:nvPicPr>
        <p:blipFill>
          <a:blip r:embed="rId4"/>
          <a:stretch>
            <a:fillRect/>
          </a:stretch>
        </p:blipFill>
        <p:spPr>
          <a:xfrm>
            <a:off x="3589091" y="2411001"/>
            <a:ext cx="5013818" cy="3424465"/>
          </a:xfrm>
          <a:prstGeom prst="rect">
            <a:avLst/>
          </a:prstGeom>
        </p:spPr>
      </p:pic>
      <p:pic>
        <p:nvPicPr>
          <p:cNvPr id="1026" name="Picture 2">
            <a:extLst>
              <a:ext uri="{FF2B5EF4-FFF2-40B4-BE49-F238E27FC236}">
                <a16:creationId xmlns:a16="http://schemas.microsoft.com/office/drawing/2014/main" id="{97864418-7431-B3F4-BA9C-C67A53B820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661" y="1022534"/>
            <a:ext cx="3415528" cy="3073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a:extLst>
              <a:ext uri="{FF2B5EF4-FFF2-40B4-BE49-F238E27FC236}">
                <a16:creationId xmlns:a16="http://schemas.microsoft.com/office/drawing/2014/main" id="{E4272E04-15D9-8243-9F7D-278BD3CE85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879" t="19609" r="28159" b="22653"/>
          <a:stretch>
            <a:fillRect/>
          </a:stretch>
        </p:blipFill>
        <p:spPr bwMode="auto">
          <a:xfrm>
            <a:off x="9749151" y="5030596"/>
            <a:ext cx="2502272" cy="1942888"/>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E32A0462-D02B-404D-B182-7039F7BCD7F8}"/>
              </a:ext>
            </a:extLst>
          </p:cNvPr>
          <p:cNvSpPr>
            <a:spLocks noGrp="1"/>
          </p:cNvSpPr>
          <p:nvPr>
            <p:ph type="title"/>
          </p:nvPr>
        </p:nvSpPr>
        <p:spPr>
          <a:xfrm>
            <a:off x="838200" y="1"/>
            <a:ext cx="10515600" cy="950258"/>
          </a:xfrm>
        </p:spPr>
        <p:txBody>
          <a:bodyPr/>
          <a:lstStyle/>
          <a:p>
            <a:r>
              <a:rPr lang="en-GB" b="1">
                <a:solidFill>
                  <a:schemeClr val="bg1"/>
                </a:solidFill>
              </a:rPr>
              <a:t>SKIP Cymru</a:t>
            </a:r>
          </a:p>
        </p:txBody>
      </p:sp>
      <p:sp>
        <p:nvSpPr>
          <p:cNvPr id="3" name="Content Placeholder 2">
            <a:extLst>
              <a:ext uri="{FF2B5EF4-FFF2-40B4-BE49-F238E27FC236}">
                <a16:creationId xmlns:a16="http://schemas.microsoft.com/office/drawing/2014/main" id="{9BA1C936-80E6-D541-BA69-E3FB4DE5D787}"/>
              </a:ext>
            </a:extLst>
          </p:cNvPr>
          <p:cNvSpPr>
            <a:spLocks noGrp="1"/>
          </p:cNvSpPr>
          <p:nvPr>
            <p:ph idx="1"/>
          </p:nvPr>
        </p:nvSpPr>
        <p:spPr>
          <a:xfrm>
            <a:off x="292668" y="1191347"/>
            <a:ext cx="7610369" cy="4448549"/>
          </a:xfrm>
        </p:spPr>
        <p:txBody>
          <a:bodyPr>
            <a:normAutofit fontScale="92500"/>
          </a:bodyPr>
          <a:lstStyle/>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Advocacy with leadership</a:t>
            </a:r>
          </a:p>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Training day for Foundation Phase staff</a:t>
            </a:r>
          </a:p>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Mentoring</a:t>
            </a:r>
          </a:p>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Parental engagement sessions and parent bags</a:t>
            </a:r>
          </a:p>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SKIP-Cymru</a:t>
            </a:r>
            <a:r>
              <a:rPr lang="en-GB" altLang="en-US" sz="2700" baseline="30000" dirty="0">
                <a:latin typeface="Calibri" panose="020F0502020204030204" pitchFamily="34" charset="0"/>
                <a:ea typeface="ＭＳ Ｐゴシック" panose="020B0600070205080204" pitchFamily="34" charset="-128"/>
                <a:cs typeface="Calibri" panose="020F0502020204030204" pitchFamily="34" charset="0"/>
              </a:rPr>
              <a:t>  </a:t>
            </a: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developed to fit a </a:t>
            </a:r>
            <a:r>
              <a:rPr lang="en-GB" altLang="en-US" sz="2700" b="1" dirty="0">
                <a:latin typeface="Calibri" panose="020F0502020204030204" pitchFamily="34" charset="0"/>
                <a:ea typeface="ＭＳ Ｐゴシック" panose="020B0600070205080204" pitchFamily="34" charset="-128"/>
                <a:cs typeface="Calibri" panose="020F0502020204030204" pitchFamily="34" charset="0"/>
              </a:rPr>
              <a:t>playful pedagogy</a:t>
            </a:r>
          </a:p>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Not resource driven</a:t>
            </a:r>
          </a:p>
          <a:p>
            <a:pPr>
              <a:lnSpc>
                <a:spcPct val="120000"/>
              </a:lnSpc>
              <a:spcBef>
                <a:spcPct val="0"/>
              </a:spcBef>
              <a:spcAft>
                <a:spcPts val="675"/>
              </a:spcAft>
            </a:pPr>
            <a:r>
              <a:rPr lang="en-GB" altLang="en-US" sz="2700" dirty="0">
                <a:latin typeface="Calibri" panose="020F0502020204030204" pitchFamily="34" charset="0"/>
                <a:ea typeface="ＭＳ Ｐゴシック" panose="020B0600070205080204" pitchFamily="34" charset="-128"/>
                <a:cs typeface="Calibri" panose="020F0502020204030204" pitchFamily="34" charset="0"/>
              </a:rPr>
              <a:t>2 x 30- 45 minute sessions per week (</a:t>
            </a:r>
            <a:r>
              <a:rPr lang="en-US" sz="2700" dirty="0"/>
              <a:t>5 to 10 min warm up/ cool down, 3 stations/ gardens 10 min each)</a:t>
            </a:r>
            <a:endParaRPr lang="en-GB" sz="2700" dirty="0"/>
          </a:p>
          <a:p>
            <a:pPr>
              <a:lnSpc>
                <a:spcPct val="120000"/>
              </a:lnSpc>
              <a:spcBef>
                <a:spcPct val="0"/>
              </a:spcBef>
              <a:spcAft>
                <a:spcPts val="675"/>
              </a:spcAft>
            </a:pPr>
            <a:endParaRPr lang="en-GB" altLang="en-US" dirty="0">
              <a:latin typeface="Calibri" panose="020F0502020204030204" pitchFamily="34" charset="0"/>
              <a:ea typeface="ＭＳ Ｐゴシック" panose="020B0600070205080204" pitchFamily="34" charset="-128"/>
              <a:cs typeface="Calibri" panose="020F0502020204030204" pitchFamily="34" charset="0"/>
            </a:endParaRPr>
          </a:p>
        </p:txBody>
      </p:sp>
      <p:pic>
        <p:nvPicPr>
          <p:cNvPr id="4" name="Picture 9" descr="C:\Users\johnamanda\Pictures\TheOhioStateUniversity-Stacked.jpg">
            <a:extLst>
              <a:ext uri="{FF2B5EF4-FFF2-40B4-BE49-F238E27FC236}">
                <a16:creationId xmlns:a16="http://schemas.microsoft.com/office/drawing/2014/main" id="{E80A5D26-5665-FC4F-88C4-9DECBE5C2A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699" r="17433" b="4288"/>
          <a:stretch>
            <a:fillRect/>
          </a:stretch>
        </p:blipFill>
        <p:spPr bwMode="auto">
          <a:xfrm>
            <a:off x="7914263" y="4364544"/>
            <a:ext cx="1567770" cy="133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05EDB6E2-F704-0A4E-9AE3-84D4C6E130B0}"/>
              </a:ext>
            </a:extLst>
          </p:cNvPr>
          <p:cNvPicPr>
            <a:picLocks noChangeAspect="1"/>
          </p:cNvPicPr>
          <p:nvPr/>
        </p:nvPicPr>
        <p:blipFill>
          <a:blip r:embed="rId5"/>
          <a:stretch>
            <a:fillRect/>
          </a:stretch>
        </p:blipFill>
        <p:spPr>
          <a:xfrm>
            <a:off x="10417073" y="25697"/>
            <a:ext cx="1774927" cy="2281129"/>
          </a:xfrm>
          <a:prstGeom prst="rect">
            <a:avLst/>
          </a:prstGeom>
        </p:spPr>
      </p:pic>
      <p:pic>
        <p:nvPicPr>
          <p:cNvPr id="12" name="Picture 11">
            <a:extLst>
              <a:ext uri="{FF2B5EF4-FFF2-40B4-BE49-F238E27FC236}">
                <a16:creationId xmlns:a16="http://schemas.microsoft.com/office/drawing/2014/main" id="{4B45B7C2-9C7B-B04B-B750-008F211B4D73}"/>
              </a:ext>
            </a:extLst>
          </p:cNvPr>
          <p:cNvPicPr>
            <a:picLocks noChangeAspect="1"/>
          </p:cNvPicPr>
          <p:nvPr/>
        </p:nvPicPr>
        <p:blipFill>
          <a:blip r:embed="rId6"/>
          <a:stretch>
            <a:fillRect/>
          </a:stretch>
        </p:blipFill>
        <p:spPr>
          <a:xfrm rot="685056">
            <a:off x="9088926" y="510999"/>
            <a:ext cx="1518040" cy="1068961"/>
          </a:xfrm>
          <a:prstGeom prst="rect">
            <a:avLst/>
          </a:prstGeom>
        </p:spPr>
      </p:pic>
      <p:pic>
        <p:nvPicPr>
          <p:cNvPr id="13" name="Picture 12">
            <a:extLst>
              <a:ext uri="{FF2B5EF4-FFF2-40B4-BE49-F238E27FC236}">
                <a16:creationId xmlns:a16="http://schemas.microsoft.com/office/drawing/2014/main" id="{0BB57F61-8098-DD45-BAE0-772593675EE4}"/>
              </a:ext>
            </a:extLst>
          </p:cNvPr>
          <p:cNvPicPr>
            <a:picLocks noChangeAspect="1"/>
          </p:cNvPicPr>
          <p:nvPr/>
        </p:nvPicPr>
        <p:blipFill>
          <a:blip r:embed="rId7"/>
          <a:stretch>
            <a:fillRect/>
          </a:stretch>
        </p:blipFill>
        <p:spPr>
          <a:xfrm rot="680743">
            <a:off x="9311503" y="1201191"/>
            <a:ext cx="1413727" cy="984624"/>
          </a:xfrm>
          <a:prstGeom prst="rect">
            <a:avLst/>
          </a:prstGeom>
        </p:spPr>
      </p:pic>
      <p:pic>
        <p:nvPicPr>
          <p:cNvPr id="20" name="Picture 19" descr="A picture containing drawing&#10;&#10;Description automatically generated">
            <a:extLst>
              <a:ext uri="{FF2B5EF4-FFF2-40B4-BE49-F238E27FC236}">
                <a16:creationId xmlns:a16="http://schemas.microsoft.com/office/drawing/2014/main" id="{F6A1EE6D-A018-4D4A-A4FC-3B7A06E8BF47}"/>
              </a:ext>
            </a:extLst>
          </p:cNvPr>
          <p:cNvPicPr>
            <a:picLocks noChangeAspect="1"/>
          </p:cNvPicPr>
          <p:nvPr/>
        </p:nvPicPr>
        <p:blipFill>
          <a:blip r:embed="rId8"/>
          <a:stretch>
            <a:fillRect/>
          </a:stretch>
        </p:blipFill>
        <p:spPr>
          <a:xfrm>
            <a:off x="5957920" y="26406"/>
            <a:ext cx="2581882" cy="824631"/>
          </a:xfrm>
          <a:prstGeom prst="rect">
            <a:avLst/>
          </a:prstGeom>
        </p:spPr>
      </p:pic>
      <p:pic>
        <p:nvPicPr>
          <p:cNvPr id="14" name="Picture 4">
            <a:extLst>
              <a:ext uri="{FF2B5EF4-FFF2-40B4-BE49-F238E27FC236}">
                <a16:creationId xmlns:a16="http://schemas.microsoft.com/office/drawing/2014/main" id="{56BF65A6-D2F6-644C-AE77-94BD927597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47369" y="1365097"/>
            <a:ext cx="2880508" cy="2202653"/>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
            <a:extLst>
              <a:ext uri="{FF2B5EF4-FFF2-40B4-BE49-F238E27FC236}">
                <a16:creationId xmlns:a16="http://schemas.microsoft.com/office/drawing/2014/main" id="{827FAAB5-3AAE-E845-9096-50C83E0C399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71718" y="3132571"/>
            <a:ext cx="2502272" cy="1898024"/>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7462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a:extLst>
              <a:ext uri="{FF2B5EF4-FFF2-40B4-BE49-F238E27FC236}">
                <a16:creationId xmlns:a16="http://schemas.microsoft.com/office/drawing/2014/main" id="{59A81A24-0755-964B-B511-4E97190A1DF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3429000"/>
            <a:ext cx="4229100" cy="349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그림 1">
            <a:extLst>
              <a:ext uri="{FF2B5EF4-FFF2-40B4-BE49-F238E27FC236}">
                <a16:creationId xmlns:a16="http://schemas.microsoft.com/office/drawing/2014/main" id="{DAEE8667-86BE-B344-8798-6862F4A2A8C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636" y="0"/>
            <a:ext cx="5372685"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5">
            <a:extLst>
              <a:ext uri="{FF2B5EF4-FFF2-40B4-BE49-F238E27FC236}">
                <a16:creationId xmlns:a16="http://schemas.microsoft.com/office/drawing/2014/main" id="{1C92B1A6-6747-EC4E-B93D-545562F85717}"/>
              </a:ext>
            </a:extLst>
          </p:cNvPr>
          <p:cNvPicPr>
            <a:picLocks noChangeAspect="1"/>
          </p:cNvPicPr>
          <p:nvPr/>
        </p:nvPicPr>
        <p:blipFill>
          <a:blip r:embed="rId5">
            <a:extLst>
              <a:ext uri="{28A0092B-C50C-407E-A947-70E740481C1C}">
                <a14:useLocalDpi xmlns:a14="http://schemas.microsoft.com/office/drawing/2010/main"/>
              </a:ext>
            </a:extLst>
          </a:blip>
          <a:srcRect t="-480"/>
          <a:stretch>
            <a:fillRect/>
          </a:stretch>
        </p:blipFill>
        <p:spPr bwMode="auto">
          <a:xfrm>
            <a:off x="8137525" y="3254070"/>
            <a:ext cx="4054475" cy="408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5">
            <a:extLst>
              <a:ext uri="{FF2B5EF4-FFF2-40B4-BE49-F238E27FC236}">
                <a16:creationId xmlns:a16="http://schemas.microsoft.com/office/drawing/2014/main" id="{36B08D92-3830-FC4E-B8DC-9C78560B34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229100" y="3371850"/>
            <a:ext cx="3908425"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3">
            <a:extLst>
              <a:ext uri="{FF2B5EF4-FFF2-40B4-BE49-F238E27FC236}">
                <a16:creationId xmlns:a16="http://schemas.microsoft.com/office/drawing/2014/main" id="{FA0A9FD8-47D6-DF4B-A81B-7739647523CE}"/>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320754" y="-96836"/>
            <a:ext cx="4392612" cy="3468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a:extLst>
              <a:ext uri="{FF2B5EF4-FFF2-40B4-BE49-F238E27FC236}">
                <a16:creationId xmlns:a16="http://schemas.microsoft.com/office/drawing/2014/main" id="{85335DE6-AE84-5247-A81A-45D7AA997B20}"/>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9674554" y="-84138"/>
            <a:ext cx="2517446"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4312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D09C69-2AF8-BB44-9C87-FAF54AC5E8E2}"/>
              </a:ext>
            </a:extLst>
          </p:cNvPr>
          <p:cNvSpPr/>
          <p:nvPr/>
        </p:nvSpPr>
        <p:spPr>
          <a:xfrm>
            <a:off x="3372118" y="2408349"/>
            <a:ext cx="5447763" cy="167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tx1"/>
                </a:solidFill>
              </a:rPr>
              <a:t>Practical…</a:t>
            </a:r>
          </a:p>
          <a:p>
            <a:pPr algn="ctr"/>
            <a:r>
              <a:rPr lang="en-US" sz="8800" dirty="0">
                <a:solidFill>
                  <a:schemeClr val="tx1"/>
                </a:solidFill>
              </a:rPr>
              <a:t>Catching</a:t>
            </a:r>
          </a:p>
        </p:txBody>
      </p:sp>
    </p:spTree>
    <p:extLst>
      <p:ext uri="{BB962C8B-B14F-4D97-AF65-F5344CB8AC3E}">
        <p14:creationId xmlns:p14="http://schemas.microsoft.com/office/powerpoint/2010/main" val="3277217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974541" y="6144992"/>
            <a:ext cx="1250779"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5320" y="6079209"/>
            <a:ext cx="1837798" cy="586977"/>
          </a:xfrm>
          <a:prstGeom prst="rect">
            <a:avLst/>
          </a:prstGeom>
        </p:spPr>
      </p:pic>
      <p:pic>
        <p:nvPicPr>
          <p:cNvPr id="2" name="Picture 1">
            <a:extLst>
              <a:ext uri="{FF2B5EF4-FFF2-40B4-BE49-F238E27FC236}">
                <a16:creationId xmlns:a16="http://schemas.microsoft.com/office/drawing/2014/main" id="{F0EB2941-1A08-D149-9A6A-39586A82CC38}"/>
              </a:ext>
            </a:extLst>
          </p:cNvPr>
          <p:cNvPicPr>
            <a:picLocks noChangeAspect="1"/>
          </p:cNvPicPr>
          <p:nvPr/>
        </p:nvPicPr>
        <p:blipFill>
          <a:blip r:embed="rId6"/>
          <a:stretch>
            <a:fillRect/>
          </a:stretch>
        </p:blipFill>
        <p:spPr>
          <a:xfrm>
            <a:off x="5773271" y="6144992"/>
            <a:ext cx="1091554" cy="540244"/>
          </a:xfrm>
          <a:prstGeom prst="rect">
            <a:avLst/>
          </a:prstGeom>
        </p:spPr>
      </p:pic>
      <p:sp>
        <p:nvSpPr>
          <p:cNvPr id="3" name="Title 2">
            <a:extLst>
              <a:ext uri="{FF2B5EF4-FFF2-40B4-BE49-F238E27FC236}">
                <a16:creationId xmlns:a16="http://schemas.microsoft.com/office/drawing/2014/main" id="{409F81A4-935E-A64A-830A-7FE1EF063BD5}"/>
              </a:ext>
            </a:extLst>
          </p:cNvPr>
          <p:cNvSpPr>
            <a:spLocks noGrp="1"/>
          </p:cNvSpPr>
          <p:nvPr>
            <p:ph type="title"/>
          </p:nvPr>
        </p:nvSpPr>
        <p:spPr>
          <a:xfrm>
            <a:off x="814175" y="-1"/>
            <a:ext cx="10515600" cy="914401"/>
          </a:xfrm>
        </p:spPr>
        <p:txBody>
          <a:bodyPr/>
          <a:lstStyle/>
          <a:p>
            <a:r>
              <a:rPr lang="en-GB">
                <a:solidFill>
                  <a:schemeClr val="bg1"/>
                </a:solidFill>
              </a:rPr>
              <a:t>Aims of PhD research</a:t>
            </a:r>
          </a:p>
        </p:txBody>
      </p:sp>
      <p:sp>
        <p:nvSpPr>
          <p:cNvPr id="5" name="Content Placeholder 4">
            <a:extLst>
              <a:ext uri="{FF2B5EF4-FFF2-40B4-BE49-F238E27FC236}">
                <a16:creationId xmlns:a16="http://schemas.microsoft.com/office/drawing/2014/main" id="{EA26D7D0-9B2A-0B4B-B009-1D9411D9C87D}"/>
              </a:ext>
            </a:extLst>
          </p:cNvPr>
          <p:cNvSpPr>
            <a:spLocks noGrp="1"/>
          </p:cNvSpPr>
          <p:nvPr>
            <p:ph idx="1"/>
          </p:nvPr>
        </p:nvSpPr>
        <p:spPr>
          <a:xfrm>
            <a:off x="203200" y="980184"/>
            <a:ext cx="11812015" cy="4880970"/>
          </a:xfrm>
        </p:spPr>
        <p:txBody>
          <a:bodyPr>
            <a:normAutofit fontScale="25000" lnSpcReduction="20000"/>
          </a:bodyPr>
          <a:lstStyle/>
          <a:p>
            <a:pPr marL="88900" indent="0">
              <a:lnSpc>
                <a:spcPct val="140000"/>
              </a:lnSpc>
              <a:spcBef>
                <a:spcPts val="0"/>
              </a:spcBef>
              <a:buNone/>
              <a:tabLst>
                <a:tab pos="457200" algn="l"/>
              </a:tabLst>
            </a:pPr>
            <a:r>
              <a:rPr lang="en-GB" sz="9600" b="1">
                <a:ea typeface="Times New Roman" panose="02020603050405020304" pitchFamily="18" charset="0"/>
              </a:rPr>
              <a:t>The effectiveness of professional development SKIP Cymru </a:t>
            </a:r>
          </a:p>
          <a:p>
            <a:pPr marL="317500">
              <a:lnSpc>
                <a:spcPct val="140000"/>
              </a:lnSpc>
              <a:spcBef>
                <a:spcPts val="0"/>
              </a:spcBef>
              <a:tabLst>
                <a:tab pos="457200" algn="l"/>
              </a:tabLst>
            </a:pPr>
            <a:r>
              <a:rPr lang="en-GB" sz="9600">
                <a:ea typeface="Times New Roman" panose="02020603050405020304" pitchFamily="18" charset="0"/>
              </a:rPr>
              <a:t>It examined the impact of SKIP on FP children’s:</a:t>
            </a:r>
          </a:p>
          <a:p>
            <a:pPr marL="1123950" lvl="1" indent="-398463">
              <a:lnSpc>
                <a:spcPct val="140000"/>
              </a:lnSpc>
              <a:spcBef>
                <a:spcPts val="0"/>
              </a:spcBef>
              <a:buFont typeface="Wingdings" pitchFamily="2" charset="2"/>
              <a:buChar char="Ø"/>
              <a:tabLst>
                <a:tab pos="793750" algn="l"/>
              </a:tabLst>
            </a:pPr>
            <a:r>
              <a:rPr lang="en-GB" sz="9600" i="1">
                <a:ea typeface="Times New Roman" panose="02020603050405020304" pitchFamily="18" charset="0"/>
                <a:cs typeface="Times New Roman" panose="02020603050405020304" pitchFamily="18" charset="0"/>
              </a:rPr>
              <a:t>Motor competence (FMS)</a:t>
            </a:r>
          </a:p>
          <a:p>
            <a:pPr marL="1123950" lvl="1" indent="-398463">
              <a:lnSpc>
                <a:spcPct val="140000"/>
              </a:lnSpc>
              <a:spcBef>
                <a:spcPts val="0"/>
              </a:spcBef>
              <a:buFont typeface="Wingdings" pitchFamily="2" charset="2"/>
              <a:buChar char="Ø"/>
              <a:tabLst>
                <a:tab pos="793750" algn="l"/>
              </a:tabLst>
            </a:pPr>
            <a:r>
              <a:rPr lang="en-GB" sz="9600" i="1">
                <a:ea typeface="Times New Roman" panose="02020603050405020304" pitchFamily="18" charset="0"/>
                <a:cs typeface="Times New Roman" panose="02020603050405020304" pitchFamily="18" charset="0"/>
              </a:rPr>
              <a:t>Perceived motor competence</a:t>
            </a:r>
          </a:p>
          <a:p>
            <a:pPr marL="1123950" lvl="1" indent="-398463">
              <a:lnSpc>
                <a:spcPct val="140000"/>
              </a:lnSpc>
              <a:spcBef>
                <a:spcPts val="0"/>
              </a:spcBef>
              <a:buFont typeface="Wingdings" pitchFamily="2" charset="2"/>
              <a:buChar char="Ø"/>
              <a:tabLst>
                <a:tab pos="793750" algn="l"/>
              </a:tabLst>
            </a:pPr>
            <a:r>
              <a:rPr lang="en-GB" sz="9600" i="1">
                <a:ea typeface="Times New Roman" panose="02020603050405020304" pitchFamily="18" charset="0"/>
                <a:cs typeface="Times New Roman" panose="02020603050405020304" pitchFamily="18" charset="0"/>
              </a:rPr>
              <a:t>Physical activity levels across the school day</a:t>
            </a:r>
          </a:p>
          <a:p>
            <a:pPr marL="984250" lvl="1" indent="-285750">
              <a:lnSpc>
                <a:spcPct val="140000"/>
              </a:lnSpc>
              <a:spcBef>
                <a:spcPts val="0"/>
              </a:spcBef>
              <a:tabLst>
                <a:tab pos="793750" algn="l"/>
              </a:tabLst>
            </a:pPr>
            <a:endParaRPr lang="en-GB" sz="5600">
              <a:ea typeface="Times New Roman" panose="02020603050405020304" pitchFamily="18" charset="0"/>
              <a:cs typeface="Times New Roman" panose="02020603050405020304" pitchFamily="18" charset="0"/>
            </a:endParaRPr>
          </a:p>
          <a:p>
            <a:pPr marL="325438" indent="-234950">
              <a:lnSpc>
                <a:spcPct val="140000"/>
              </a:lnSpc>
              <a:spcBef>
                <a:spcPts val="0"/>
              </a:spcBef>
              <a:tabLst>
                <a:tab pos="457200" algn="l"/>
              </a:tabLst>
            </a:pPr>
            <a:r>
              <a:rPr lang="en-GB" sz="9600">
                <a:ea typeface="Times New Roman" panose="02020603050405020304" pitchFamily="18" charset="0"/>
              </a:rPr>
              <a:t>A secondary purpose of the study was to examine: </a:t>
            </a:r>
          </a:p>
          <a:p>
            <a:pPr marL="1123950" lvl="0" indent="-398463">
              <a:lnSpc>
                <a:spcPct val="140000"/>
              </a:lnSpc>
              <a:spcBef>
                <a:spcPts val="0"/>
              </a:spcBef>
              <a:buFont typeface="Wingdings" pitchFamily="2" charset="2"/>
              <a:buChar char="Ø"/>
              <a:tabLst>
                <a:tab pos="825500" algn="l"/>
              </a:tabLst>
            </a:pPr>
            <a:r>
              <a:rPr lang="en-GB" sz="9600" i="1">
                <a:ea typeface="Times New Roman" panose="02020603050405020304" pitchFamily="18" charset="0"/>
                <a:cs typeface="Times New Roman" panose="02020603050405020304" pitchFamily="18" charset="0"/>
              </a:rPr>
              <a:t>The extent to which the teachers implemented SKIP Cymru with fidelity while receiving mentoring and support</a:t>
            </a:r>
          </a:p>
          <a:p>
            <a:pPr marL="1123950" lvl="0" indent="-398463">
              <a:lnSpc>
                <a:spcPct val="140000"/>
              </a:lnSpc>
              <a:spcBef>
                <a:spcPts val="0"/>
              </a:spcBef>
              <a:buFont typeface="Wingdings" pitchFamily="2" charset="2"/>
              <a:buChar char="Ø"/>
              <a:tabLst>
                <a:tab pos="825500" algn="l"/>
              </a:tabLst>
            </a:pPr>
            <a:r>
              <a:rPr lang="en-GB" sz="9600" i="1">
                <a:ea typeface="Times New Roman" panose="02020603050405020304" pitchFamily="18" charset="0"/>
                <a:cs typeface="Times New Roman" panose="02020603050405020304" pitchFamily="18" charset="0"/>
              </a:rPr>
              <a:t>The teacher and their experience, knowledge and understanding, prior to and following the SKIP Cymru training</a:t>
            </a:r>
          </a:p>
          <a:p>
            <a:endParaRPr lang="en-GB"/>
          </a:p>
        </p:txBody>
      </p:sp>
    </p:spTree>
    <p:extLst>
      <p:ext uri="{BB962C8B-B14F-4D97-AF65-F5344CB8AC3E}">
        <p14:creationId xmlns:p14="http://schemas.microsoft.com/office/powerpoint/2010/main" val="111817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974541" y="6144992"/>
            <a:ext cx="1250779"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5320" y="6079209"/>
            <a:ext cx="1837798" cy="586977"/>
          </a:xfrm>
          <a:prstGeom prst="rect">
            <a:avLst/>
          </a:prstGeom>
        </p:spPr>
      </p:pic>
      <p:pic>
        <p:nvPicPr>
          <p:cNvPr id="2" name="Picture 1">
            <a:extLst>
              <a:ext uri="{FF2B5EF4-FFF2-40B4-BE49-F238E27FC236}">
                <a16:creationId xmlns:a16="http://schemas.microsoft.com/office/drawing/2014/main" id="{F0EB2941-1A08-D149-9A6A-39586A82CC38}"/>
              </a:ext>
            </a:extLst>
          </p:cNvPr>
          <p:cNvPicPr>
            <a:picLocks noChangeAspect="1"/>
          </p:cNvPicPr>
          <p:nvPr/>
        </p:nvPicPr>
        <p:blipFill>
          <a:blip r:embed="rId6"/>
          <a:stretch>
            <a:fillRect/>
          </a:stretch>
        </p:blipFill>
        <p:spPr>
          <a:xfrm>
            <a:off x="5773271" y="6144992"/>
            <a:ext cx="1091554" cy="540244"/>
          </a:xfrm>
          <a:prstGeom prst="rect">
            <a:avLst/>
          </a:prstGeom>
        </p:spPr>
      </p:pic>
      <p:sp>
        <p:nvSpPr>
          <p:cNvPr id="3" name="Title 2">
            <a:extLst>
              <a:ext uri="{FF2B5EF4-FFF2-40B4-BE49-F238E27FC236}">
                <a16:creationId xmlns:a16="http://schemas.microsoft.com/office/drawing/2014/main" id="{C4B25064-4B80-4D4D-8D62-BE59102C52E2}"/>
              </a:ext>
            </a:extLst>
          </p:cNvPr>
          <p:cNvSpPr>
            <a:spLocks noGrp="1"/>
          </p:cNvSpPr>
          <p:nvPr>
            <p:ph type="title"/>
          </p:nvPr>
        </p:nvSpPr>
        <p:spPr>
          <a:xfrm>
            <a:off x="838200" y="-27049"/>
            <a:ext cx="10515600" cy="1011999"/>
          </a:xfrm>
        </p:spPr>
        <p:txBody>
          <a:bodyPr/>
          <a:lstStyle/>
          <a:p>
            <a:r>
              <a:rPr lang="en-GB">
                <a:solidFill>
                  <a:schemeClr val="bg1"/>
                </a:solidFill>
              </a:rPr>
              <a:t> Participants &amp; Measures</a:t>
            </a:r>
          </a:p>
        </p:txBody>
      </p:sp>
      <p:sp>
        <p:nvSpPr>
          <p:cNvPr id="9" name="Content Placeholder 8">
            <a:extLst>
              <a:ext uri="{FF2B5EF4-FFF2-40B4-BE49-F238E27FC236}">
                <a16:creationId xmlns:a16="http://schemas.microsoft.com/office/drawing/2014/main" id="{06D547EB-F2E9-5044-855C-A192ADCEE81D}"/>
              </a:ext>
            </a:extLst>
          </p:cNvPr>
          <p:cNvSpPr>
            <a:spLocks noGrp="1"/>
          </p:cNvSpPr>
          <p:nvPr>
            <p:ph sz="half" idx="1"/>
          </p:nvPr>
        </p:nvSpPr>
        <p:spPr>
          <a:xfrm>
            <a:off x="345259" y="1443038"/>
            <a:ext cx="5181600" cy="4071938"/>
          </a:xfrm>
        </p:spPr>
        <p:txBody>
          <a:bodyPr>
            <a:normAutofit fontScale="55000" lnSpcReduction="20000"/>
          </a:bodyPr>
          <a:lstStyle/>
          <a:p>
            <a:pPr>
              <a:lnSpc>
                <a:spcPct val="130000"/>
              </a:lnSpc>
              <a:defRPr/>
            </a:pPr>
            <a:r>
              <a:rPr lang="en-US" altLang="ko-KR" sz="4600" b="1">
                <a:latin typeface="Calibri" panose="020F0502020204030204" pitchFamily="34" charset="0"/>
                <a:ea typeface="굴림" panose="020B0600000101010101" pitchFamily="34" charset="-127"/>
              </a:rPr>
              <a:t>4</a:t>
            </a:r>
            <a:r>
              <a:rPr lang="en-US" altLang="ko-KR" sz="4600">
                <a:latin typeface="Calibri" panose="020F0502020204030204" pitchFamily="34" charset="0"/>
                <a:ea typeface="굴림" panose="020B0600000101010101" pitchFamily="34" charset="-127"/>
              </a:rPr>
              <a:t>  Schools in West Wales </a:t>
            </a:r>
          </a:p>
          <a:p>
            <a:pPr>
              <a:lnSpc>
                <a:spcPct val="130000"/>
              </a:lnSpc>
              <a:defRPr/>
            </a:pPr>
            <a:r>
              <a:rPr lang="en-US" altLang="ko-KR" sz="4600" b="1">
                <a:latin typeface="Calibri" panose="020F0502020204030204" pitchFamily="34" charset="0"/>
                <a:ea typeface="굴림" panose="020B0600000101010101" pitchFamily="34" charset="-127"/>
              </a:rPr>
              <a:t>5</a:t>
            </a:r>
            <a:r>
              <a:rPr lang="en-US" altLang="ko-KR" sz="4600">
                <a:latin typeface="Calibri" panose="020F0502020204030204" pitchFamily="34" charset="0"/>
                <a:ea typeface="굴림" panose="020B0600000101010101" pitchFamily="34" charset="-127"/>
              </a:rPr>
              <a:t> Classes (2 Welsh, 3 English)</a:t>
            </a:r>
          </a:p>
          <a:p>
            <a:pPr>
              <a:lnSpc>
                <a:spcPct val="130000"/>
              </a:lnSpc>
              <a:defRPr/>
            </a:pPr>
            <a:r>
              <a:rPr lang="en-US" altLang="ko-KR" sz="4600" b="1">
                <a:latin typeface="Calibri" panose="020F0502020204030204" pitchFamily="34" charset="0"/>
                <a:ea typeface="굴림" panose="020B0600000101010101" pitchFamily="34" charset="-127"/>
              </a:rPr>
              <a:t>3</a:t>
            </a:r>
            <a:r>
              <a:rPr lang="en-US" altLang="ko-KR" sz="4600">
                <a:latin typeface="Calibri" panose="020F0502020204030204" pitchFamily="34" charset="0"/>
                <a:ea typeface="굴림" panose="020B0600000101010101" pitchFamily="34" charset="-127"/>
              </a:rPr>
              <a:t> SKIP classes (n= 52) </a:t>
            </a:r>
          </a:p>
          <a:p>
            <a:pPr>
              <a:lnSpc>
                <a:spcPct val="130000"/>
              </a:lnSpc>
              <a:defRPr/>
            </a:pPr>
            <a:r>
              <a:rPr lang="en-US" altLang="ko-KR" sz="4600" b="1">
                <a:latin typeface="Calibri" panose="020F0502020204030204" pitchFamily="34" charset="0"/>
                <a:ea typeface="굴림" panose="020B0600000101010101" pitchFamily="34" charset="-127"/>
              </a:rPr>
              <a:t>2</a:t>
            </a:r>
            <a:r>
              <a:rPr lang="en-US" altLang="ko-KR" sz="4600">
                <a:latin typeface="Calibri" panose="020F0502020204030204" pitchFamily="34" charset="0"/>
                <a:ea typeface="굴림" panose="020B0600000101010101" pitchFamily="34" charset="-127"/>
              </a:rPr>
              <a:t> Comparison classes (n= 42)</a:t>
            </a:r>
          </a:p>
          <a:p>
            <a:pPr>
              <a:lnSpc>
                <a:spcPct val="130000"/>
              </a:lnSpc>
              <a:defRPr/>
            </a:pPr>
            <a:r>
              <a:rPr lang="en-US" altLang="ko-KR" sz="4600" b="1">
                <a:latin typeface="Calibri" panose="020F0502020204030204" pitchFamily="34" charset="0"/>
                <a:ea typeface="굴림" panose="020B0600000101010101" pitchFamily="34" charset="-127"/>
              </a:rPr>
              <a:t>94</a:t>
            </a:r>
            <a:r>
              <a:rPr lang="en-US" altLang="ko-KR" sz="4600">
                <a:latin typeface="Calibri" panose="020F0502020204030204" pitchFamily="34" charset="0"/>
                <a:ea typeface="굴림" panose="020B0600000101010101" pitchFamily="34" charset="-127"/>
              </a:rPr>
              <a:t> (Baseline) Children (4-7-year </a:t>
            </a:r>
            <a:r>
              <a:rPr lang="en-GB" altLang="ko-KR" sz="4600">
                <a:latin typeface="Calibri" panose="020F0502020204030204" pitchFamily="34" charset="0"/>
                <a:ea typeface="굴림" panose="020B0600000101010101" pitchFamily="34" charset="-127"/>
              </a:rPr>
              <a:t>olds</a:t>
            </a:r>
            <a:r>
              <a:rPr lang="en-US" altLang="ko-KR" sz="4600">
                <a:latin typeface="Calibri" panose="020F0502020204030204" pitchFamily="34" charset="0"/>
                <a:ea typeface="굴림" panose="020B0600000101010101" pitchFamily="34" charset="-127"/>
              </a:rPr>
              <a:t>) </a:t>
            </a:r>
          </a:p>
          <a:p>
            <a:pPr>
              <a:lnSpc>
                <a:spcPct val="130000"/>
              </a:lnSpc>
              <a:defRPr/>
            </a:pPr>
            <a:r>
              <a:rPr lang="en-US" altLang="ko-KR" sz="4600" b="1">
                <a:latin typeface="Calibri" panose="020F0502020204030204" pitchFamily="34" charset="0"/>
                <a:ea typeface="굴림" panose="020B0600000101010101" pitchFamily="34" charset="-127"/>
              </a:rPr>
              <a:t>5</a:t>
            </a:r>
            <a:r>
              <a:rPr lang="en-US" altLang="ko-KR" sz="4600">
                <a:latin typeface="Calibri" panose="020F0502020204030204" pitchFamily="34" charset="0"/>
                <a:ea typeface="굴림" panose="020B0600000101010101" pitchFamily="34" charset="-127"/>
              </a:rPr>
              <a:t> Teachers</a:t>
            </a:r>
          </a:p>
          <a:p>
            <a:pPr>
              <a:lnSpc>
                <a:spcPct val="130000"/>
              </a:lnSpc>
              <a:defRPr/>
            </a:pPr>
            <a:r>
              <a:rPr lang="en-US" altLang="ko-KR" sz="4600" b="1">
                <a:latin typeface="Calibri" panose="020F0502020204030204" pitchFamily="34" charset="0"/>
                <a:ea typeface="굴림" panose="020B0600000101010101" pitchFamily="34" charset="-127"/>
              </a:rPr>
              <a:t>2</a:t>
            </a:r>
            <a:r>
              <a:rPr lang="en-US" altLang="ko-KR" sz="4600">
                <a:latin typeface="Calibri" panose="020F0502020204030204" pitchFamily="34" charset="0"/>
                <a:ea typeface="굴림" panose="020B0600000101010101" pitchFamily="34" charset="-127"/>
              </a:rPr>
              <a:t> Mentors</a:t>
            </a:r>
          </a:p>
          <a:p>
            <a:pPr marL="0" indent="0">
              <a:buNone/>
            </a:pPr>
            <a:endParaRPr lang="en-GB"/>
          </a:p>
        </p:txBody>
      </p:sp>
      <p:sp>
        <p:nvSpPr>
          <p:cNvPr id="15" name="Content Placeholder 14">
            <a:extLst>
              <a:ext uri="{FF2B5EF4-FFF2-40B4-BE49-F238E27FC236}">
                <a16:creationId xmlns:a16="http://schemas.microsoft.com/office/drawing/2014/main" id="{445286DB-F9F1-2D41-A688-AAA80C071B05}"/>
              </a:ext>
            </a:extLst>
          </p:cNvPr>
          <p:cNvSpPr>
            <a:spLocks noGrp="1"/>
          </p:cNvSpPr>
          <p:nvPr>
            <p:ph sz="half" idx="2"/>
          </p:nvPr>
        </p:nvSpPr>
        <p:spPr>
          <a:xfrm>
            <a:off x="6172200" y="1157288"/>
            <a:ext cx="5674541" cy="4643438"/>
          </a:xfrm>
        </p:spPr>
        <p:txBody>
          <a:bodyPr>
            <a:noAutofit/>
          </a:bodyPr>
          <a:lstStyle/>
          <a:p>
            <a:pPr>
              <a:lnSpc>
                <a:spcPct val="130000"/>
              </a:lnSpc>
              <a:defRPr/>
            </a:pPr>
            <a:r>
              <a:rPr lang="en-US" altLang="ko-KR" sz="2200" b="1">
                <a:latin typeface="Calibri" panose="020F0502020204030204" pitchFamily="34" charset="0"/>
                <a:ea typeface="굴림" panose="020B0600000101010101" pitchFamily="34" charset="-127"/>
                <a:cs typeface="Calibri" panose="020F0502020204030204" pitchFamily="34" charset="0"/>
              </a:rPr>
              <a:t>Motor Competence-  </a:t>
            </a:r>
            <a:r>
              <a:rPr lang="en-US" altLang="ko-KR" sz="2200">
                <a:latin typeface="Calibri" panose="020F0502020204030204" pitchFamily="34" charset="0"/>
                <a:ea typeface="굴림" panose="020B0600000101010101" pitchFamily="34" charset="-127"/>
                <a:cs typeface="Calibri" panose="020F0502020204030204" pitchFamily="34" charset="0"/>
              </a:rPr>
              <a:t>TGMD 2 </a:t>
            </a:r>
            <a:r>
              <a:rPr lang="en-US" altLang="ko-KR" sz="1600">
                <a:latin typeface="Calibri" panose="020F0502020204030204" pitchFamily="34" charset="0"/>
                <a:ea typeface="굴림" panose="020B0600000101010101" pitchFamily="34" charset="-127"/>
                <a:cs typeface="Calibri" panose="020F0502020204030204" pitchFamily="34" charset="0"/>
              </a:rPr>
              <a:t>(Ulrich, 2000); </a:t>
            </a:r>
            <a:r>
              <a:rPr lang="en-US" altLang="ko-KR" sz="2200">
                <a:latin typeface="Calibri" panose="020F0502020204030204" pitchFamily="34" charset="0"/>
                <a:ea typeface="굴림" panose="020B0600000101010101" pitchFamily="34" charset="-127"/>
                <a:cs typeface="Calibri" panose="020F0502020204030204" pitchFamily="34" charset="0"/>
              </a:rPr>
              <a:t>M-ABC</a:t>
            </a:r>
            <a:r>
              <a:rPr lang="en-US" altLang="ko-KR" sz="2000">
                <a:latin typeface="Calibri" panose="020F0502020204030204" pitchFamily="34" charset="0"/>
                <a:ea typeface="굴림" panose="020B0600000101010101" pitchFamily="34" charset="-127"/>
                <a:cs typeface="Calibri" panose="020F0502020204030204" pitchFamily="34" charset="0"/>
              </a:rPr>
              <a:t> </a:t>
            </a:r>
            <a:r>
              <a:rPr lang="en-US" altLang="ko-KR" sz="1600">
                <a:latin typeface="Calibri" panose="020F0502020204030204" pitchFamily="34" charset="0"/>
                <a:ea typeface="굴림" panose="020B0600000101010101" pitchFamily="34" charset="-127"/>
                <a:cs typeface="Calibri" panose="020F0502020204030204" pitchFamily="34" charset="0"/>
              </a:rPr>
              <a:t>(Henderson, </a:t>
            </a:r>
            <a:r>
              <a:rPr lang="en-US" altLang="ko-KR" sz="1600" err="1">
                <a:latin typeface="Calibri" panose="020F0502020204030204" pitchFamily="34" charset="0"/>
                <a:ea typeface="굴림" panose="020B0600000101010101" pitchFamily="34" charset="-127"/>
                <a:cs typeface="Calibri" panose="020F0502020204030204" pitchFamily="34" charset="0"/>
              </a:rPr>
              <a:t>Sugden</a:t>
            </a:r>
            <a:r>
              <a:rPr lang="en-US" altLang="ko-KR" sz="1600">
                <a:latin typeface="Calibri" panose="020F0502020204030204" pitchFamily="34" charset="0"/>
                <a:ea typeface="굴림" panose="020B0600000101010101" pitchFamily="34" charset="-127"/>
                <a:cs typeface="Calibri" panose="020F0502020204030204" pitchFamily="34" charset="0"/>
              </a:rPr>
              <a:t> and Barnett, 2007</a:t>
            </a:r>
            <a:r>
              <a:rPr lang="en-US" altLang="ko-KR" sz="2200">
                <a:latin typeface="Calibri" panose="020F0502020204030204" pitchFamily="34" charset="0"/>
                <a:ea typeface="굴림" panose="020B0600000101010101" pitchFamily="34" charset="-127"/>
                <a:cs typeface="Calibri" panose="020F0502020204030204" pitchFamily="34" charset="0"/>
              </a:rPr>
              <a:t>); Product measures- Run, Throw and Jump </a:t>
            </a:r>
          </a:p>
          <a:p>
            <a:pPr>
              <a:lnSpc>
                <a:spcPct val="130000"/>
              </a:lnSpc>
              <a:defRPr/>
            </a:pPr>
            <a:r>
              <a:rPr lang="en-US" altLang="ko-KR" sz="2200" b="1">
                <a:latin typeface="Calibri" panose="020F0502020204030204" pitchFamily="34" charset="0"/>
                <a:ea typeface="굴림" panose="020B0600000101010101" pitchFamily="34" charset="-127"/>
                <a:cs typeface="Calibri" panose="020F0502020204030204" pitchFamily="34" charset="0"/>
              </a:rPr>
              <a:t>Perceived Motor competence- </a:t>
            </a:r>
            <a:r>
              <a:rPr lang="en-US" altLang="ko-KR" sz="2200">
                <a:latin typeface="Calibri" panose="020F0502020204030204" pitchFamily="34" charset="0"/>
                <a:ea typeface="굴림" panose="020B0600000101010101" pitchFamily="34" charset="-127"/>
                <a:cs typeface="Calibri" panose="020F0502020204030204" pitchFamily="34" charset="0"/>
              </a:rPr>
              <a:t>PSPCSA </a:t>
            </a:r>
            <a:r>
              <a:rPr lang="en-US" altLang="ko-KR" sz="1600">
                <a:latin typeface="Calibri" panose="020F0502020204030204" pitchFamily="34" charset="0"/>
                <a:ea typeface="굴림" panose="020B0600000101010101" pitchFamily="34" charset="-127"/>
                <a:cs typeface="Calibri" panose="020F0502020204030204" pitchFamily="34" charset="0"/>
              </a:rPr>
              <a:t>(Harter &amp; Pike, 1984);  </a:t>
            </a:r>
            <a:r>
              <a:rPr lang="en-US" altLang="ko-KR" sz="2200">
                <a:latin typeface="Calibri" panose="020F0502020204030204" pitchFamily="34" charset="0"/>
                <a:ea typeface="굴림" panose="020B0600000101010101" pitchFamily="34" charset="-127"/>
                <a:cs typeface="Calibri" panose="020F0502020204030204" pitchFamily="34" charset="0"/>
              </a:rPr>
              <a:t>PMSC </a:t>
            </a:r>
            <a:r>
              <a:rPr lang="en-US" altLang="ko-KR" sz="1600">
                <a:latin typeface="Calibri" panose="020F0502020204030204" pitchFamily="34" charset="0"/>
                <a:ea typeface="굴림" panose="020B0600000101010101" pitchFamily="34" charset="-127"/>
                <a:cs typeface="Calibri" panose="020F0502020204030204" pitchFamily="34" charset="0"/>
              </a:rPr>
              <a:t>(Barnett el al.,2015)</a:t>
            </a:r>
          </a:p>
          <a:p>
            <a:pPr>
              <a:lnSpc>
                <a:spcPct val="130000"/>
              </a:lnSpc>
              <a:defRPr/>
            </a:pPr>
            <a:r>
              <a:rPr lang="en-US" altLang="ko-KR" sz="2200" b="1">
                <a:latin typeface="Calibri" panose="020F0502020204030204" pitchFamily="34" charset="0"/>
                <a:ea typeface="굴림" panose="020B0600000101010101" pitchFamily="34" charset="-127"/>
                <a:cs typeface="Calibri" panose="020F0502020204030204" pitchFamily="34" charset="0"/>
              </a:rPr>
              <a:t>Physical Activity- </a:t>
            </a:r>
            <a:r>
              <a:rPr lang="en-GB" sz="2200" err="1">
                <a:latin typeface="Calibri" panose="020F0502020204030204" pitchFamily="34" charset="0"/>
                <a:cs typeface="Calibri" panose="020F0502020204030204" pitchFamily="34" charset="0"/>
              </a:rPr>
              <a:t>ActiGraph</a:t>
            </a:r>
            <a:r>
              <a:rPr lang="en-GB" sz="2200">
                <a:latin typeface="Calibri" panose="020F0502020204030204" pitchFamily="34" charset="0"/>
                <a:cs typeface="Calibri" panose="020F0502020204030204" pitchFamily="34" charset="0"/>
              </a:rPr>
              <a:t> GT3X- BT monitor </a:t>
            </a:r>
          </a:p>
          <a:p>
            <a:pPr>
              <a:lnSpc>
                <a:spcPct val="130000"/>
              </a:lnSpc>
              <a:defRPr/>
            </a:pPr>
            <a:r>
              <a:rPr lang="en-GB" sz="2200" b="1">
                <a:latin typeface="Calibri" panose="020F0502020204030204" pitchFamily="34" charset="0"/>
                <a:cs typeface="Calibri" panose="020F0502020204030204" pitchFamily="34" charset="0"/>
              </a:rPr>
              <a:t>BMI </a:t>
            </a:r>
          </a:p>
          <a:p>
            <a:pPr>
              <a:lnSpc>
                <a:spcPct val="130000"/>
              </a:lnSpc>
              <a:defRPr/>
            </a:pPr>
            <a:r>
              <a:rPr lang="en-GB" sz="2200" b="1">
                <a:latin typeface="Calibri" panose="020F0502020204030204" pitchFamily="34" charset="0"/>
                <a:cs typeface="Calibri" panose="020F0502020204030204" pitchFamily="34" charset="0"/>
              </a:rPr>
              <a:t>Semi structured interviews/ Field notes</a:t>
            </a:r>
          </a:p>
          <a:p>
            <a:pPr>
              <a:lnSpc>
                <a:spcPct val="130000"/>
              </a:lnSpc>
              <a:defRPr/>
            </a:pPr>
            <a:r>
              <a:rPr lang="en-GB" sz="2200" b="1">
                <a:latin typeface="Calibri" panose="020F0502020204030204" pitchFamily="34" charset="0"/>
                <a:cs typeface="Calibri" panose="020F0502020204030204" pitchFamily="34" charset="0"/>
              </a:rPr>
              <a:t>Lesson Fidelity</a:t>
            </a:r>
          </a:p>
        </p:txBody>
      </p:sp>
      <p:pic>
        <p:nvPicPr>
          <p:cNvPr id="16" name="Picture 9">
            <a:extLst>
              <a:ext uri="{FF2B5EF4-FFF2-40B4-BE49-F238E27FC236}">
                <a16:creationId xmlns:a16="http://schemas.microsoft.com/office/drawing/2014/main" id="{5E174B1D-DABF-7F4E-B482-442CC50412D9}"/>
              </a:ext>
            </a:extLst>
          </p:cNvPr>
          <p:cNvPicPr>
            <a:picLocks noChangeAspect="1" noChangeArrowheads="1"/>
          </p:cNvPicPr>
          <p:nvPr/>
        </p:nvPicPr>
        <p:blipFill rotWithShape="1">
          <a:blip r:embed="rId7">
            <a:extLst>
              <a:ext uri="{28A0092B-C50C-407E-A947-70E740481C1C}">
                <a14:useLocalDpi xmlns:a14="http://schemas.microsoft.com/office/drawing/2010/main"/>
              </a:ext>
            </a:extLst>
          </a:blip>
          <a:srcRect/>
          <a:stretch/>
        </p:blipFill>
        <p:spPr bwMode="auto">
          <a:xfrm>
            <a:off x="3592342" y="4158375"/>
            <a:ext cx="2053343" cy="1730154"/>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09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974541" y="6144992"/>
            <a:ext cx="1250779"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5320" y="6079209"/>
            <a:ext cx="1837798" cy="586977"/>
          </a:xfrm>
          <a:prstGeom prst="rect">
            <a:avLst/>
          </a:prstGeom>
        </p:spPr>
      </p:pic>
      <p:pic>
        <p:nvPicPr>
          <p:cNvPr id="2" name="Picture 1">
            <a:extLst>
              <a:ext uri="{FF2B5EF4-FFF2-40B4-BE49-F238E27FC236}">
                <a16:creationId xmlns:a16="http://schemas.microsoft.com/office/drawing/2014/main" id="{F0EB2941-1A08-D149-9A6A-39586A82CC38}"/>
              </a:ext>
            </a:extLst>
          </p:cNvPr>
          <p:cNvPicPr>
            <a:picLocks noChangeAspect="1"/>
          </p:cNvPicPr>
          <p:nvPr/>
        </p:nvPicPr>
        <p:blipFill>
          <a:blip r:embed="rId6"/>
          <a:stretch>
            <a:fillRect/>
          </a:stretch>
        </p:blipFill>
        <p:spPr>
          <a:xfrm>
            <a:off x="5773271" y="6144992"/>
            <a:ext cx="1091554" cy="540244"/>
          </a:xfrm>
          <a:prstGeom prst="rect">
            <a:avLst/>
          </a:prstGeom>
        </p:spPr>
      </p:pic>
      <p:sp>
        <p:nvSpPr>
          <p:cNvPr id="5" name="Rounded Rectangle 4">
            <a:extLst>
              <a:ext uri="{FF2B5EF4-FFF2-40B4-BE49-F238E27FC236}">
                <a16:creationId xmlns:a16="http://schemas.microsoft.com/office/drawing/2014/main" id="{83547FC0-E77F-4047-B728-6548B6AA81EA}"/>
              </a:ext>
            </a:extLst>
          </p:cNvPr>
          <p:cNvSpPr/>
          <p:nvPr/>
        </p:nvSpPr>
        <p:spPr>
          <a:xfrm>
            <a:off x="219888" y="1741952"/>
            <a:ext cx="2372179" cy="1306437"/>
          </a:xfrm>
          <a:prstGeom prst="roundRect">
            <a:avLst/>
          </a:prstGeom>
          <a:solidFill>
            <a:srgbClr val="C0000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Pre-test children</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 Interview teachers</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SC Training day</a:t>
            </a:r>
          </a:p>
        </p:txBody>
      </p:sp>
      <p:sp>
        <p:nvSpPr>
          <p:cNvPr id="6" name="Right Arrow 5">
            <a:extLst>
              <a:ext uri="{FF2B5EF4-FFF2-40B4-BE49-F238E27FC236}">
                <a16:creationId xmlns:a16="http://schemas.microsoft.com/office/drawing/2014/main" id="{5BB17299-8AFA-A246-9882-C04655FE3115}"/>
              </a:ext>
            </a:extLst>
          </p:cNvPr>
          <p:cNvSpPr/>
          <p:nvPr/>
        </p:nvSpPr>
        <p:spPr>
          <a:xfrm>
            <a:off x="2927343" y="1514540"/>
            <a:ext cx="1944215" cy="1714423"/>
          </a:xfrm>
          <a:prstGeom prst="rightArrow">
            <a:avLst/>
          </a:prstGeom>
          <a:solidFill>
            <a:srgbClr val="C0000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ea typeface="Arial" charset="0"/>
                <a:cs typeface="Arial" charset="0"/>
              </a:rPr>
              <a:t>SKIP </a:t>
            </a:r>
          </a:p>
          <a:p>
            <a:pPr algn="ctr">
              <a:defRPr/>
            </a:pPr>
            <a:r>
              <a:rPr lang="en-US" sz="2000">
                <a:ln w="0"/>
                <a:solidFill>
                  <a:schemeClr val="bg1"/>
                </a:solidFill>
                <a:effectLst>
                  <a:outerShdw blurRad="38100" dist="19050" dir="2700000" algn="tl" rotWithShape="0">
                    <a:schemeClr val="dk1">
                      <a:alpha val="40000"/>
                    </a:schemeClr>
                  </a:outerShdw>
                </a:effectLst>
                <a:ea typeface="Arial" charset="0"/>
                <a:cs typeface="Arial" charset="0"/>
              </a:rPr>
              <a:t>(10 weeks)</a:t>
            </a:r>
          </a:p>
        </p:txBody>
      </p:sp>
      <p:sp>
        <p:nvSpPr>
          <p:cNvPr id="7" name="Rounded Rectangle 6">
            <a:extLst>
              <a:ext uri="{FF2B5EF4-FFF2-40B4-BE49-F238E27FC236}">
                <a16:creationId xmlns:a16="http://schemas.microsoft.com/office/drawing/2014/main" id="{D920D365-389F-DA45-8411-7736293B5F6D}"/>
              </a:ext>
            </a:extLst>
          </p:cNvPr>
          <p:cNvSpPr/>
          <p:nvPr/>
        </p:nvSpPr>
        <p:spPr>
          <a:xfrm>
            <a:off x="5173355" y="1588443"/>
            <a:ext cx="1944216" cy="1566618"/>
          </a:xfrm>
          <a:prstGeom prst="roundRect">
            <a:avLst/>
          </a:prstGeom>
          <a:solidFill>
            <a:srgbClr val="7030A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Post-test</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Interview teachers</a:t>
            </a:r>
          </a:p>
        </p:txBody>
      </p:sp>
      <p:sp>
        <p:nvSpPr>
          <p:cNvPr id="8" name="Right Arrow 7">
            <a:extLst>
              <a:ext uri="{FF2B5EF4-FFF2-40B4-BE49-F238E27FC236}">
                <a16:creationId xmlns:a16="http://schemas.microsoft.com/office/drawing/2014/main" id="{FC95408B-88DD-E849-8D34-2C515ABD86B8}"/>
              </a:ext>
            </a:extLst>
          </p:cNvPr>
          <p:cNvSpPr/>
          <p:nvPr/>
        </p:nvSpPr>
        <p:spPr>
          <a:xfrm>
            <a:off x="7498143" y="1435379"/>
            <a:ext cx="2283987" cy="1872749"/>
          </a:xfrm>
          <a:prstGeom prst="rightArrow">
            <a:avLst>
              <a:gd name="adj1" fmla="val 50000"/>
              <a:gd name="adj2" fmla="val 50000"/>
            </a:avLst>
          </a:prstGeom>
          <a:solidFill>
            <a:srgbClr val="7030A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a:ln w="0"/>
                <a:solidFill>
                  <a:schemeClr val="bg1"/>
                </a:solidFill>
                <a:effectLst>
                  <a:outerShdw blurRad="38100" dist="19050" dir="2700000" algn="tl" rotWithShape="0">
                    <a:schemeClr val="dk1">
                      <a:alpha val="40000"/>
                    </a:schemeClr>
                  </a:outerShdw>
                </a:effectLst>
                <a:ea typeface="Arial" charset="0"/>
                <a:cs typeface="Arial" charset="0"/>
              </a:rPr>
              <a:t> </a:t>
            </a:r>
            <a:r>
              <a:rPr lang="en-US">
                <a:ln w="0"/>
                <a:solidFill>
                  <a:schemeClr val="bg1"/>
                </a:solidFill>
                <a:effectLst>
                  <a:outerShdw blurRad="38100" dist="19050" dir="2700000" algn="tl" rotWithShape="0">
                    <a:schemeClr val="dk1">
                      <a:alpha val="40000"/>
                    </a:schemeClr>
                  </a:outerShdw>
                </a:effectLst>
                <a:ea typeface="Arial" charset="0"/>
                <a:cs typeface="Arial" charset="0"/>
              </a:rPr>
              <a:t>‘New business as usual’  </a:t>
            </a:r>
          </a:p>
          <a:p>
            <a:pPr algn="ctr">
              <a:defRPr/>
            </a:pPr>
            <a:r>
              <a:rPr lang="en-US">
                <a:ln w="0"/>
                <a:solidFill>
                  <a:schemeClr val="bg1"/>
                </a:solidFill>
                <a:effectLst>
                  <a:outerShdw blurRad="38100" dist="19050" dir="2700000" algn="tl" rotWithShape="0">
                    <a:schemeClr val="dk1">
                      <a:alpha val="40000"/>
                    </a:schemeClr>
                  </a:outerShdw>
                </a:effectLst>
                <a:ea typeface="Arial" charset="0"/>
                <a:cs typeface="Arial" charset="0"/>
              </a:rPr>
              <a:t>(10 weeks)</a:t>
            </a:r>
          </a:p>
        </p:txBody>
      </p:sp>
      <p:sp>
        <p:nvSpPr>
          <p:cNvPr id="9" name="Rounded Rectangle 8">
            <a:extLst>
              <a:ext uri="{FF2B5EF4-FFF2-40B4-BE49-F238E27FC236}">
                <a16:creationId xmlns:a16="http://schemas.microsoft.com/office/drawing/2014/main" id="{F60DC40E-F15D-A449-8D0F-7BD4AAA78475}"/>
              </a:ext>
            </a:extLst>
          </p:cNvPr>
          <p:cNvSpPr/>
          <p:nvPr/>
        </p:nvSpPr>
        <p:spPr>
          <a:xfrm>
            <a:off x="9992506" y="1489207"/>
            <a:ext cx="2064327" cy="1765091"/>
          </a:xfrm>
          <a:prstGeom prst="roundRect">
            <a:avLst/>
          </a:prstGeom>
          <a:solidFill>
            <a:srgbClr val="00B05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Retention test</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Interview teachers</a:t>
            </a:r>
          </a:p>
        </p:txBody>
      </p:sp>
      <p:sp>
        <p:nvSpPr>
          <p:cNvPr id="10" name="Rounded Rectangle 9">
            <a:extLst>
              <a:ext uri="{FF2B5EF4-FFF2-40B4-BE49-F238E27FC236}">
                <a16:creationId xmlns:a16="http://schemas.microsoft.com/office/drawing/2014/main" id="{0E0922BB-5B09-EA45-B246-568CB8A3068E}"/>
              </a:ext>
            </a:extLst>
          </p:cNvPr>
          <p:cNvSpPr/>
          <p:nvPr/>
        </p:nvSpPr>
        <p:spPr>
          <a:xfrm>
            <a:off x="238311" y="4423906"/>
            <a:ext cx="2192286" cy="1107329"/>
          </a:xfrm>
          <a:prstGeom prst="roundRect">
            <a:avLst/>
          </a:prstGeom>
          <a:solidFill>
            <a:srgbClr val="C0000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Pre- test children</a:t>
            </a:r>
          </a:p>
        </p:txBody>
      </p:sp>
      <p:sp>
        <p:nvSpPr>
          <p:cNvPr id="11" name="Right Arrow 10">
            <a:extLst>
              <a:ext uri="{FF2B5EF4-FFF2-40B4-BE49-F238E27FC236}">
                <a16:creationId xmlns:a16="http://schemas.microsoft.com/office/drawing/2014/main" id="{1773DC3F-8CBC-3F48-B385-B5F466E71A12}"/>
              </a:ext>
            </a:extLst>
          </p:cNvPr>
          <p:cNvSpPr/>
          <p:nvPr/>
        </p:nvSpPr>
        <p:spPr>
          <a:xfrm>
            <a:off x="2758322" y="4082397"/>
            <a:ext cx="2113235" cy="1790345"/>
          </a:xfrm>
          <a:prstGeom prst="rightArrow">
            <a:avLst/>
          </a:prstGeom>
          <a:solidFill>
            <a:srgbClr val="C0000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ea typeface="Arial" charset="0"/>
                <a:cs typeface="Arial" charset="0"/>
              </a:rPr>
              <a:t>Business as usual</a:t>
            </a:r>
          </a:p>
          <a:p>
            <a:pPr algn="ctr">
              <a:defRPr/>
            </a:pPr>
            <a:r>
              <a:rPr lang="en-US" sz="2000">
                <a:ln w="0"/>
                <a:solidFill>
                  <a:schemeClr val="bg1"/>
                </a:solidFill>
                <a:effectLst>
                  <a:outerShdw blurRad="38100" dist="19050" dir="2700000" algn="tl" rotWithShape="0">
                    <a:schemeClr val="dk1">
                      <a:alpha val="40000"/>
                    </a:schemeClr>
                  </a:outerShdw>
                </a:effectLst>
                <a:ea typeface="Arial" charset="0"/>
                <a:cs typeface="Arial" charset="0"/>
              </a:rPr>
              <a:t>(10 weeks)</a:t>
            </a:r>
          </a:p>
        </p:txBody>
      </p:sp>
      <p:sp>
        <p:nvSpPr>
          <p:cNvPr id="12" name="Rounded Rectangle 11">
            <a:extLst>
              <a:ext uri="{FF2B5EF4-FFF2-40B4-BE49-F238E27FC236}">
                <a16:creationId xmlns:a16="http://schemas.microsoft.com/office/drawing/2014/main" id="{98C9D3C0-6B64-4242-8C15-63C31EE6E622}"/>
              </a:ext>
            </a:extLst>
          </p:cNvPr>
          <p:cNvSpPr/>
          <p:nvPr/>
        </p:nvSpPr>
        <p:spPr>
          <a:xfrm>
            <a:off x="5030263" y="3995939"/>
            <a:ext cx="2289333" cy="1737603"/>
          </a:xfrm>
          <a:prstGeom prst="roundRect">
            <a:avLst/>
          </a:prstGeom>
          <a:solidFill>
            <a:srgbClr val="7030A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Post-test 1</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Interview teachers</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SKIP Cymru training day</a:t>
            </a:r>
          </a:p>
        </p:txBody>
      </p:sp>
      <p:sp>
        <p:nvSpPr>
          <p:cNvPr id="14" name="Right Arrow 13">
            <a:extLst>
              <a:ext uri="{FF2B5EF4-FFF2-40B4-BE49-F238E27FC236}">
                <a16:creationId xmlns:a16="http://schemas.microsoft.com/office/drawing/2014/main" id="{92663F0E-D9ED-6B43-84EE-850FB1709D2F}"/>
              </a:ext>
            </a:extLst>
          </p:cNvPr>
          <p:cNvSpPr/>
          <p:nvPr/>
        </p:nvSpPr>
        <p:spPr>
          <a:xfrm>
            <a:off x="7583980" y="3969569"/>
            <a:ext cx="2198150" cy="1790345"/>
          </a:xfrm>
          <a:prstGeom prst="rightArrow">
            <a:avLst/>
          </a:prstGeom>
          <a:solidFill>
            <a:srgbClr val="7030A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ea typeface="Arial" charset="0"/>
                <a:cs typeface="Arial" charset="0"/>
              </a:rPr>
              <a:t>SKIP </a:t>
            </a:r>
          </a:p>
          <a:p>
            <a:pPr algn="ctr">
              <a:defRPr/>
            </a:pPr>
            <a:r>
              <a:rPr lang="en-US" sz="2000">
                <a:ln w="0"/>
                <a:solidFill>
                  <a:schemeClr val="bg1"/>
                </a:solidFill>
                <a:effectLst>
                  <a:outerShdw blurRad="38100" dist="19050" dir="2700000" algn="tl" rotWithShape="0">
                    <a:schemeClr val="dk1">
                      <a:alpha val="40000"/>
                    </a:schemeClr>
                  </a:outerShdw>
                </a:effectLst>
                <a:ea typeface="Arial" charset="0"/>
                <a:cs typeface="Arial" charset="0"/>
              </a:rPr>
              <a:t>(10 weeks)</a:t>
            </a:r>
          </a:p>
        </p:txBody>
      </p:sp>
      <p:sp>
        <p:nvSpPr>
          <p:cNvPr id="15" name="Rounded Rectangle 14">
            <a:extLst>
              <a:ext uri="{FF2B5EF4-FFF2-40B4-BE49-F238E27FC236}">
                <a16:creationId xmlns:a16="http://schemas.microsoft.com/office/drawing/2014/main" id="{DF3FB535-AC62-AC41-B916-4F053B7165D6}"/>
              </a:ext>
            </a:extLst>
          </p:cNvPr>
          <p:cNvSpPr/>
          <p:nvPr/>
        </p:nvSpPr>
        <p:spPr>
          <a:xfrm>
            <a:off x="10077229" y="4004526"/>
            <a:ext cx="1894883" cy="1673940"/>
          </a:xfrm>
          <a:prstGeom prst="roundRect">
            <a:avLst/>
          </a:prstGeom>
          <a:solidFill>
            <a:srgbClr val="00B050"/>
          </a:solidFill>
          <a:ln>
            <a:noFill/>
          </a:ln>
          <a:effectLst>
            <a:glow rad="139700">
              <a:schemeClr val="accent4">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Post test 2</a:t>
            </a:r>
          </a:p>
          <a:p>
            <a:pPr algn="ctr">
              <a:defRPr/>
            </a:pPr>
            <a:r>
              <a:rPr lang="en-US" sz="2000">
                <a:ln w="0"/>
                <a:solidFill>
                  <a:schemeClr val="bg1"/>
                </a:solidFill>
                <a:effectLst>
                  <a:outerShdw blurRad="38100" dist="19050" dir="2700000" algn="tl" rotWithShape="0">
                    <a:schemeClr val="dk1">
                      <a:alpha val="40000"/>
                    </a:schemeClr>
                  </a:outerShdw>
                </a:effectLst>
                <a:latin typeface="Calibri" panose="020F0502020204030204" pitchFamily="34" charset="0"/>
                <a:ea typeface="Arial" charset="0"/>
                <a:cs typeface="Calibri" panose="020F0502020204030204" pitchFamily="34" charset="0"/>
              </a:rPr>
              <a:t>Interview teachers</a:t>
            </a:r>
          </a:p>
        </p:txBody>
      </p:sp>
      <p:sp>
        <p:nvSpPr>
          <p:cNvPr id="3" name="Rounded Rectangle 2">
            <a:extLst>
              <a:ext uri="{FF2B5EF4-FFF2-40B4-BE49-F238E27FC236}">
                <a16:creationId xmlns:a16="http://schemas.microsoft.com/office/drawing/2014/main" id="{973E9F9B-BC91-3B40-B327-A4D35EAE8021}"/>
              </a:ext>
            </a:extLst>
          </p:cNvPr>
          <p:cNvSpPr/>
          <p:nvPr/>
        </p:nvSpPr>
        <p:spPr>
          <a:xfrm>
            <a:off x="148364" y="3701732"/>
            <a:ext cx="2372179" cy="535673"/>
          </a:xfrm>
          <a:prstGeom prst="roundRect">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ln>
                  <a:solidFill>
                    <a:schemeClr val="bg1"/>
                  </a:solidFill>
                </a:ln>
                <a:solidFill>
                  <a:schemeClr val="bg1"/>
                </a:solidFill>
                <a:effectLst>
                  <a:glow rad="101600">
                    <a:schemeClr val="accent1">
                      <a:satMod val="175000"/>
                      <a:alpha val="40000"/>
                    </a:schemeClr>
                  </a:glow>
                </a:effectLst>
              </a:rPr>
              <a:t>Comparison Classes</a:t>
            </a:r>
          </a:p>
        </p:txBody>
      </p:sp>
      <p:sp>
        <p:nvSpPr>
          <p:cNvPr id="16" name="Rounded Rectangle 15">
            <a:extLst>
              <a:ext uri="{FF2B5EF4-FFF2-40B4-BE49-F238E27FC236}">
                <a16:creationId xmlns:a16="http://schemas.microsoft.com/office/drawing/2014/main" id="{27C94483-1A02-5049-B938-CBA60A26B68C}"/>
              </a:ext>
            </a:extLst>
          </p:cNvPr>
          <p:cNvSpPr/>
          <p:nvPr/>
        </p:nvSpPr>
        <p:spPr>
          <a:xfrm>
            <a:off x="467958" y="1133745"/>
            <a:ext cx="1810021" cy="458686"/>
          </a:xfrm>
          <a:prstGeom prst="roundRect">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ln>
                  <a:solidFill>
                    <a:schemeClr val="bg1"/>
                  </a:solidFill>
                </a:ln>
                <a:solidFill>
                  <a:schemeClr val="bg1"/>
                </a:solidFill>
                <a:effectLst>
                  <a:glow rad="101600">
                    <a:schemeClr val="accent1">
                      <a:satMod val="175000"/>
                      <a:alpha val="40000"/>
                    </a:schemeClr>
                  </a:glow>
                </a:effectLst>
              </a:rPr>
              <a:t>SKIP Classes</a:t>
            </a:r>
          </a:p>
        </p:txBody>
      </p:sp>
      <p:sp>
        <p:nvSpPr>
          <p:cNvPr id="18" name="Pentagon 17">
            <a:extLst>
              <a:ext uri="{FF2B5EF4-FFF2-40B4-BE49-F238E27FC236}">
                <a16:creationId xmlns:a16="http://schemas.microsoft.com/office/drawing/2014/main" id="{4E142EAE-6784-EC4D-8A82-2CCD70BDDE09}"/>
              </a:ext>
            </a:extLst>
          </p:cNvPr>
          <p:cNvSpPr/>
          <p:nvPr/>
        </p:nvSpPr>
        <p:spPr>
          <a:xfrm>
            <a:off x="4315327" y="176430"/>
            <a:ext cx="3660273" cy="596900"/>
          </a:xfrm>
          <a:prstGeom prst="homePlate">
            <a:avLst/>
          </a:prstGeom>
          <a:solidFill>
            <a:srgbClr val="20B9D8"/>
          </a:solidFill>
          <a:ln>
            <a:noFill/>
          </a:ln>
          <a:effectLst>
            <a:glow rad="101600">
              <a:srgbClr val="7030A0">
                <a:alpha val="40000"/>
              </a:srgb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effectLst>
                  <a:glow rad="139700">
                    <a:schemeClr val="accent1">
                      <a:satMod val="175000"/>
                      <a:alpha val="40000"/>
                    </a:schemeClr>
                  </a:glow>
                </a:effectLst>
              </a:rPr>
              <a:t>Phase 2: Spring 2019</a:t>
            </a:r>
          </a:p>
        </p:txBody>
      </p:sp>
      <p:sp>
        <p:nvSpPr>
          <p:cNvPr id="23" name="Pentagon 22">
            <a:extLst>
              <a:ext uri="{FF2B5EF4-FFF2-40B4-BE49-F238E27FC236}">
                <a16:creationId xmlns:a16="http://schemas.microsoft.com/office/drawing/2014/main" id="{5F136D77-5975-DC41-99C8-900E8FA50926}"/>
              </a:ext>
            </a:extLst>
          </p:cNvPr>
          <p:cNvSpPr/>
          <p:nvPr/>
        </p:nvSpPr>
        <p:spPr>
          <a:xfrm>
            <a:off x="352828" y="171623"/>
            <a:ext cx="3561347" cy="596900"/>
          </a:xfrm>
          <a:prstGeom prst="homePlate">
            <a:avLst/>
          </a:prstGeom>
          <a:solidFill>
            <a:srgbClr val="20B9D8"/>
          </a:solidFill>
          <a:ln>
            <a:noFill/>
          </a:ln>
          <a:effectLst>
            <a:glow rad="101600">
              <a:srgbClr val="7030A0">
                <a:alpha val="40000"/>
              </a:srgb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effectLst>
                  <a:glow rad="139700">
                    <a:schemeClr val="accent1">
                      <a:satMod val="175000"/>
                      <a:alpha val="40000"/>
                    </a:schemeClr>
                  </a:glow>
                </a:effectLst>
              </a:rPr>
              <a:t>Phase 1: Autumn 2019</a:t>
            </a:r>
          </a:p>
        </p:txBody>
      </p:sp>
      <p:sp>
        <p:nvSpPr>
          <p:cNvPr id="24" name="Pentagon 23">
            <a:extLst>
              <a:ext uri="{FF2B5EF4-FFF2-40B4-BE49-F238E27FC236}">
                <a16:creationId xmlns:a16="http://schemas.microsoft.com/office/drawing/2014/main" id="{9C3C48E9-2B62-A241-838F-E6871F446AF7}"/>
              </a:ext>
            </a:extLst>
          </p:cNvPr>
          <p:cNvSpPr/>
          <p:nvPr/>
        </p:nvSpPr>
        <p:spPr>
          <a:xfrm>
            <a:off x="8410765" y="209005"/>
            <a:ext cx="3561347" cy="596900"/>
          </a:xfrm>
          <a:prstGeom prst="homePlate">
            <a:avLst/>
          </a:prstGeom>
          <a:solidFill>
            <a:srgbClr val="20B9D8"/>
          </a:solidFill>
          <a:ln>
            <a:noFill/>
          </a:ln>
          <a:effectLst>
            <a:glow rad="101600">
              <a:srgbClr val="7030A0">
                <a:alpha val="40000"/>
              </a:srgb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effectLst>
                  <a:glow rad="139700">
                    <a:schemeClr val="accent1">
                      <a:satMod val="175000"/>
                      <a:alpha val="40000"/>
                    </a:schemeClr>
                  </a:glow>
                </a:effectLst>
              </a:rPr>
              <a:t>Phase 3: Summer 2020</a:t>
            </a:r>
          </a:p>
        </p:txBody>
      </p:sp>
    </p:spTree>
    <p:extLst>
      <p:ext uri="{BB962C8B-B14F-4D97-AF65-F5344CB8AC3E}">
        <p14:creationId xmlns:p14="http://schemas.microsoft.com/office/powerpoint/2010/main" val="2660395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ppt_x"/>
                                          </p:val>
                                        </p:tav>
                                        <p:tav tm="100000">
                                          <p:val>
                                            <p:strVal val="#ppt_x"/>
                                          </p:val>
                                        </p:tav>
                                      </p:tavLst>
                                    </p:anim>
                                    <p:anim calcmode="lin" valueType="num">
                                      <p:cBhvr additive="base">
                                        <p:cTn id="52" dur="5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4" grpId="0" animBg="1"/>
      <p:bldP spid="15" grpId="0" animBg="1"/>
      <p:bldP spid="3"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8B7F1-E642-E84F-AC72-362429DC09B7}"/>
              </a:ext>
            </a:extLst>
          </p:cNvPr>
          <p:cNvSpPr>
            <a:spLocks noGrp="1"/>
          </p:cNvSpPr>
          <p:nvPr>
            <p:ph type="title"/>
          </p:nvPr>
        </p:nvSpPr>
        <p:spPr>
          <a:xfrm>
            <a:off x="838200" y="0"/>
            <a:ext cx="10515600" cy="1039496"/>
          </a:xfrm>
        </p:spPr>
        <p:txBody>
          <a:bodyPr/>
          <a:lstStyle/>
          <a:p>
            <a:pPr algn="ctr"/>
            <a:r>
              <a:rPr lang="en-GB" b="1">
                <a:solidFill>
                  <a:schemeClr val="bg1"/>
                </a:solidFill>
              </a:rPr>
              <a:t>SKIP Cymru data 2018</a:t>
            </a:r>
          </a:p>
        </p:txBody>
      </p:sp>
      <p:pic>
        <p:nvPicPr>
          <p:cNvPr id="9" name="Picture 8">
            <a:extLst>
              <a:ext uri="{FF2B5EF4-FFF2-40B4-BE49-F238E27FC236}">
                <a16:creationId xmlns:a16="http://schemas.microsoft.com/office/drawing/2014/main" id="{38F429BA-9D5C-2840-BCE6-B40B54328806}"/>
              </a:ext>
            </a:extLst>
          </p:cNvPr>
          <p:cNvPicPr/>
          <p:nvPr/>
        </p:nvPicPr>
        <p:blipFill rotWithShape="1">
          <a:blip r:embed="rId3">
            <a:extLst>
              <a:ext uri="{28A0092B-C50C-407E-A947-70E740481C1C}">
                <a14:useLocalDpi xmlns:a14="http://schemas.microsoft.com/office/drawing/2010/main"/>
              </a:ext>
            </a:extLst>
          </a:blip>
          <a:srcRect t="-1"/>
          <a:stretch/>
        </p:blipFill>
        <p:spPr bwMode="auto">
          <a:xfrm>
            <a:off x="37600" y="1190169"/>
            <a:ext cx="5892800" cy="4746174"/>
          </a:xfrm>
          <a:prstGeom prst="rect">
            <a:avLst/>
          </a:prstGeom>
          <a:ln>
            <a:noFill/>
          </a:ln>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7381B7BE-60A7-EB47-AE32-ACEF5B7C98CF}"/>
              </a:ext>
            </a:extLst>
          </p:cNvPr>
          <p:cNvPicPr/>
          <p:nvPr/>
        </p:nvPicPr>
        <p:blipFill rotWithShape="1">
          <a:blip r:embed="rId4">
            <a:extLst>
              <a:ext uri="{28A0092B-C50C-407E-A947-70E740481C1C}">
                <a14:useLocalDpi xmlns:a14="http://schemas.microsoft.com/office/drawing/2010/main"/>
              </a:ext>
            </a:extLst>
          </a:blip>
          <a:srcRect/>
          <a:stretch/>
        </p:blipFill>
        <p:spPr bwMode="auto">
          <a:xfrm>
            <a:off x="6096000" y="1190170"/>
            <a:ext cx="5892800" cy="47461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333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1DF9B-5C2A-4557-608A-9EF6127D366D}"/>
            </a:ext>
          </a:extLst>
        </p:cNvPr>
        <p:cNvGrpSpPr/>
        <p:nvPr/>
      </p:nvGrpSpPr>
      <p:grpSpPr>
        <a:xfrm>
          <a:off x="0" y="0"/>
          <a:ext cx="0" cy="0"/>
          <a:chOff x="0" y="0"/>
          <a:chExt cx="0" cy="0"/>
        </a:xfrm>
      </p:grpSpPr>
      <p:sp>
        <p:nvSpPr>
          <p:cNvPr id="12" name="Title 11">
            <a:extLst>
              <a:ext uri="{FF2B5EF4-FFF2-40B4-BE49-F238E27FC236}">
                <a16:creationId xmlns:a16="http://schemas.microsoft.com/office/drawing/2014/main" id="{BD9D3D1C-0284-03CC-DE77-C7219F1E8E2F}"/>
              </a:ext>
            </a:extLst>
          </p:cNvPr>
          <p:cNvSpPr>
            <a:spLocks noGrp="1"/>
          </p:cNvSpPr>
          <p:nvPr>
            <p:ph type="title"/>
          </p:nvPr>
        </p:nvSpPr>
        <p:spPr>
          <a:xfrm>
            <a:off x="838200" y="119922"/>
            <a:ext cx="10515600" cy="854440"/>
          </a:xfrm>
        </p:spPr>
        <p:txBody>
          <a:bodyPr>
            <a:normAutofit/>
          </a:bodyPr>
          <a:lstStyle/>
          <a:p>
            <a:pPr algn="ctr"/>
            <a:r>
              <a:rPr lang="en-GB" b="1">
                <a:solidFill>
                  <a:schemeClr val="bg1"/>
                </a:solidFill>
              </a:rPr>
              <a:t>M-ABC 2018-2019</a:t>
            </a:r>
          </a:p>
        </p:txBody>
      </p:sp>
      <p:graphicFrame>
        <p:nvGraphicFramePr>
          <p:cNvPr id="2" name="Chart 1">
            <a:extLst>
              <a:ext uri="{FF2B5EF4-FFF2-40B4-BE49-F238E27FC236}">
                <a16:creationId xmlns:a16="http://schemas.microsoft.com/office/drawing/2014/main" id="{90050574-04BC-A4B9-4A07-275B765ACE66}"/>
              </a:ext>
              <a:ext uri="{147F2762-F138-4A5C-976F-8EAC2B608ADB}">
                <a16:predDERef xmlns:a16="http://schemas.microsoft.com/office/drawing/2014/main" pred="{66642C75-450D-4C49-AB30-3B933C2A4ACB}"/>
              </a:ext>
            </a:extLst>
          </p:cNvPr>
          <p:cNvGraphicFramePr/>
          <p:nvPr>
            <p:extLst>
              <p:ext uri="{D42A27DB-BD31-4B8C-83A1-F6EECF244321}">
                <p14:modId xmlns:p14="http://schemas.microsoft.com/office/powerpoint/2010/main" val="1092370537"/>
              </p:ext>
            </p:extLst>
          </p:nvPr>
        </p:nvGraphicFramePr>
        <p:xfrm>
          <a:off x="0" y="974362"/>
          <a:ext cx="6321972" cy="484311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Chart 2">
            <a:extLst>
              <a:ext uri="{FF2B5EF4-FFF2-40B4-BE49-F238E27FC236}">
                <a16:creationId xmlns:a16="http://schemas.microsoft.com/office/drawing/2014/main" id="{9F252E57-8847-DB49-EA6B-C3345873FF1A}"/>
              </a:ext>
            </a:extLst>
          </p:cNvPr>
          <p:cNvGraphicFramePr/>
          <p:nvPr>
            <p:extLst>
              <p:ext uri="{D42A27DB-BD31-4B8C-83A1-F6EECF244321}">
                <p14:modId xmlns:p14="http://schemas.microsoft.com/office/powerpoint/2010/main" val="3201441267"/>
              </p:ext>
            </p:extLst>
          </p:nvPr>
        </p:nvGraphicFramePr>
        <p:xfrm>
          <a:off x="6468929" y="974362"/>
          <a:ext cx="5679528" cy="49092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514512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C6545-9DD3-CA9F-8BD4-70B34C12EDF9}"/>
              </a:ext>
            </a:extLst>
          </p:cNvPr>
          <p:cNvSpPr>
            <a:spLocks noGrp="1"/>
          </p:cNvSpPr>
          <p:nvPr>
            <p:ph type="title"/>
          </p:nvPr>
        </p:nvSpPr>
        <p:spPr>
          <a:xfrm>
            <a:off x="235381" y="1"/>
            <a:ext cx="11118419" cy="930728"/>
          </a:xfrm>
        </p:spPr>
        <p:txBody>
          <a:bodyPr/>
          <a:lstStyle/>
          <a:p>
            <a:r>
              <a:rPr lang="en-GB">
                <a:solidFill>
                  <a:schemeClr val="bg1"/>
                </a:solidFill>
              </a:rPr>
              <a:t>Results- Levels of PA</a:t>
            </a:r>
          </a:p>
        </p:txBody>
      </p:sp>
      <p:sp>
        <p:nvSpPr>
          <p:cNvPr id="16" name="Content Placeholder 15">
            <a:extLst>
              <a:ext uri="{FF2B5EF4-FFF2-40B4-BE49-F238E27FC236}">
                <a16:creationId xmlns:a16="http://schemas.microsoft.com/office/drawing/2014/main" id="{59144B44-F21C-DDB8-01B9-2F9D3442893E}"/>
              </a:ext>
            </a:extLst>
          </p:cNvPr>
          <p:cNvSpPr>
            <a:spLocks noGrp="1"/>
          </p:cNvSpPr>
          <p:nvPr>
            <p:ph idx="1"/>
          </p:nvPr>
        </p:nvSpPr>
        <p:spPr>
          <a:xfrm>
            <a:off x="235382" y="1184223"/>
            <a:ext cx="7456138" cy="4983659"/>
          </a:xfrm>
        </p:spPr>
        <p:txBody>
          <a:bodyPr>
            <a:normAutofit lnSpcReduction="10000"/>
          </a:bodyPr>
          <a:lstStyle/>
          <a:p>
            <a:pPr>
              <a:lnSpc>
                <a:spcPct val="100000"/>
              </a:lnSpc>
            </a:pPr>
            <a:r>
              <a:rPr lang="en-GB" sz="3600" b="1" dirty="0">
                <a:solidFill>
                  <a:srgbClr val="FF0000"/>
                </a:solidFill>
                <a:latin typeface="Calibri" panose="020F0502020204030204" pitchFamily="34" charset="0"/>
                <a:cs typeface="Calibri" panose="020F0502020204030204" pitchFamily="34" charset="0"/>
              </a:rPr>
              <a:t>49% </a:t>
            </a:r>
            <a:r>
              <a:rPr lang="en-GB" dirty="0">
                <a:effectLst/>
                <a:latin typeface="Calibri" panose="020F0502020204030204" pitchFamily="34" charset="0"/>
                <a:cs typeface="Calibri" panose="020F0502020204030204" pitchFamily="34" charset="0"/>
              </a:rPr>
              <a:t>(176 min)</a:t>
            </a:r>
            <a:r>
              <a:rPr lang="en-GB" dirty="0">
                <a:latin typeface="Calibri" panose="020F0502020204030204" pitchFamily="34" charset="0"/>
                <a:cs typeface="Calibri" panose="020F0502020204030204" pitchFamily="34" charset="0"/>
              </a:rPr>
              <a:t> </a:t>
            </a:r>
            <a:r>
              <a:rPr lang="en-GB" sz="3600" dirty="0">
                <a:latin typeface="Calibri" panose="020F0502020204030204" pitchFamily="34" charset="0"/>
                <a:cs typeface="Calibri" panose="020F0502020204030204" pitchFamily="34" charset="0"/>
              </a:rPr>
              <a:t>of the school day </a:t>
            </a:r>
            <a:r>
              <a:rPr lang="en-GB" dirty="0">
                <a:latin typeface="Calibri" panose="020F0502020204030204" pitchFamily="34" charset="0"/>
                <a:cs typeface="Calibri" panose="020F0502020204030204" pitchFamily="34" charset="0"/>
              </a:rPr>
              <a:t>(9am- 3pm) </a:t>
            </a:r>
            <a:r>
              <a:rPr lang="en-GB" sz="3600" dirty="0">
                <a:latin typeface="Calibri" panose="020F0502020204030204" pitchFamily="34" charset="0"/>
                <a:cs typeface="Calibri" panose="020F0502020204030204" pitchFamily="34" charset="0"/>
              </a:rPr>
              <a:t>spent in sedentary behaviour</a:t>
            </a:r>
          </a:p>
          <a:p>
            <a:pPr>
              <a:lnSpc>
                <a:spcPct val="150000"/>
              </a:lnSpc>
            </a:pPr>
            <a:r>
              <a:rPr lang="en-GB" sz="3600" b="1" dirty="0">
                <a:solidFill>
                  <a:srgbClr val="FF0000"/>
                </a:solidFill>
                <a:latin typeface="Calibri" panose="020F0502020204030204" pitchFamily="34" charset="0"/>
                <a:cs typeface="Calibri" panose="020F0502020204030204" pitchFamily="34" charset="0"/>
              </a:rPr>
              <a:t>9% </a:t>
            </a:r>
            <a:r>
              <a:rPr lang="en-GB" dirty="0">
                <a:effectLst/>
                <a:latin typeface="Calibri" panose="020F0502020204030204" pitchFamily="34" charset="0"/>
                <a:cs typeface="Calibri" panose="020F0502020204030204" pitchFamily="34" charset="0"/>
              </a:rPr>
              <a:t>(32 min)</a:t>
            </a:r>
            <a:r>
              <a:rPr lang="en-GB" dirty="0">
                <a:latin typeface="Calibri" panose="020F0502020204030204" pitchFamily="34" charset="0"/>
                <a:cs typeface="Calibri" panose="020F0502020204030204" pitchFamily="34" charset="0"/>
              </a:rPr>
              <a:t> </a:t>
            </a:r>
            <a:r>
              <a:rPr lang="en-GB" sz="3600" dirty="0">
                <a:latin typeface="Calibri" panose="020F0502020204030204" pitchFamily="34" charset="0"/>
                <a:cs typeface="Calibri" panose="020F0502020204030204" pitchFamily="34" charset="0"/>
              </a:rPr>
              <a:t>spent in MVPA</a:t>
            </a:r>
          </a:p>
          <a:p>
            <a:pPr>
              <a:lnSpc>
                <a:spcPct val="100000"/>
              </a:lnSpc>
            </a:pPr>
            <a:r>
              <a:rPr lang="en-GB" sz="3600"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Significant </a:t>
            </a:r>
            <a:r>
              <a:rPr lang="en-GB" sz="3600" dirty="0">
                <a:solidFill>
                  <a:srgbClr val="FF0000"/>
                </a:solidFill>
                <a:effectLst/>
                <a:latin typeface="Calibri" panose="020F0502020204030204" pitchFamily="34" charset="0"/>
                <a:ea typeface="SimSun" panose="02010600030101010101" pitchFamily="2" charset="-122"/>
                <a:cs typeface="Calibri" panose="020F0502020204030204" pitchFamily="34" charset="0"/>
              </a:rPr>
              <a:t>differences between girls &amp; boys </a:t>
            </a:r>
          </a:p>
          <a:p>
            <a:pPr marL="1203325" indent="-438150">
              <a:lnSpc>
                <a:spcPct val="100000"/>
              </a:lnSpc>
              <a:buFont typeface="Wingdings" pitchFamily="2" charset="2"/>
              <a:buChar char="Ø"/>
            </a:pPr>
            <a:r>
              <a:rPr lang="en-GB" sz="3600" dirty="0">
                <a:solidFill>
                  <a:srgbClr val="000000"/>
                </a:solidFill>
                <a:latin typeface="Calibri" panose="020F0502020204030204" pitchFamily="34" charset="0"/>
                <a:ea typeface="SimSun" panose="02010600030101010101" pitchFamily="2" charset="-122"/>
                <a:cs typeface="Calibri" panose="020F0502020204030204" pitchFamily="34" charset="0"/>
              </a:rPr>
              <a:t>Boys spent more time in MVPA                                     Girls spent more time in sedentary behaviour</a:t>
            </a:r>
            <a:endParaRPr lang="en-GB" dirty="0">
              <a:cs typeface="Calibri" panose="020F0502020204030204" pitchFamily="34" charset="0"/>
            </a:endParaRPr>
          </a:p>
        </p:txBody>
      </p:sp>
      <p:pic>
        <p:nvPicPr>
          <p:cNvPr id="17" name="그림 1">
            <a:extLst>
              <a:ext uri="{FF2B5EF4-FFF2-40B4-BE49-F238E27FC236}">
                <a16:creationId xmlns:a16="http://schemas.microsoft.com/office/drawing/2014/main" id="{D49461B9-071B-7265-ACDB-B182307E6B8C}"/>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r="-4" b="7997"/>
          <a:stretch/>
        </p:blipFill>
        <p:spPr bwMode="auto">
          <a:xfrm>
            <a:off x="7691519" y="10"/>
            <a:ext cx="4692358" cy="3593872"/>
          </a:xfrm>
          <a:custGeom>
            <a:avLst/>
            <a:gdLst/>
            <a:ahLst/>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9">
            <a:extLst>
              <a:ext uri="{FF2B5EF4-FFF2-40B4-BE49-F238E27FC236}">
                <a16:creationId xmlns:a16="http://schemas.microsoft.com/office/drawing/2014/main" id="{A0B66673-3C86-B07C-8B92-2C5DF0773FC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509" r="4" b="4"/>
          <a:stretch/>
        </p:blipFill>
        <p:spPr bwMode="auto">
          <a:xfrm>
            <a:off x="8269231" y="3593882"/>
            <a:ext cx="3922769" cy="3264107"/>
          </a:xfrm>
          <a:custGeom>
            <a:avLst/>
            <a:gdLst>
              <a:gd name="connsiteX0" fmla="*/ 1723644 w 3138912"/>
              <a:gd name="connsiteY0" fmla="*/ 0 h 2660795"/>
              <a:gd name="connsiteX1" fmla="*/ 3053691 w 3138912"/>
              <a:gd name="connsiteY1" fmla="*/ 627247 h 2660795"/>
              <a:gd name="connsiteX2" fmla="*/ 3138912 w 3138912"/>
              <a:gd name="connsiteY2" fmla="*/ 741211 h 2660795"/>
              <a:gd name="connsiteX3" fmla="*/ 3138912 w 3138912"/>
              <a:gd name="connsiteY3" fmla="*/ 2660795 h 2660795"/>
              <a:gd name="connsiteX4" fmla="*/ 278239 w 3138912"/>
              <a:gd name="connsiteY4" fmla="*/ 2660795 h 2660795"/>
              <a:gd name="connsiteX5" fmla="*/ 208035 w 3138912"/>
              <a:gd name="connsiteY5" fmla="*/ 2545235 h 2660795"/>
              <a:gd name="connsiteX6" fmla="*/ 0 w 3138912"/>
              <a:gd name="connsiteY6" fmla="*/ 1723644 h 2660795"/>
              <a:gd name="connsiteX7" fmla="*/ 1723644 w 3138912"/>
              <a:gd name="connsiteY7" fmla="*/ 0 h 2660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19892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C6545-9DD3-CA9F-8BD4-70B34C12EDF9}"/>
              </a:ext>
            </a:extLst>
          </p:cNvPr>
          <p:cNvSpPr>
            <a:spLocks noGrp="1"/>
          </p:cNvSpPr>
          <p:nvPr>
            <p:ph type="title"/>
          </p:nvPr>
        </p:nvSpPr>
        <p:spPr>
          <a:xfrm>
            <a:off x="266701" y="65316"/>
            <a:ext cx="8632371" cy="930728"/>
          </a:xfrm>
        </p:spPr>
        <p:txBody>
          <a:bodyPr>
            <a:normAutofit fontScale="90000"/>
          </a:bodyPr>
          <a:lstStyle/>
          <a:p>
            <a:r>
              <a:rPr lang="en-GB">
                <a:solidFill>
                  <a:schemeClr val="bg1"/>
                </a:solidFill>
              </a:rPr>
              <a:t>Results- Relationship between PA and MC</a:t>
            </a:r>
          </a:p>
        </p:txBody>
      </p:sp>
      <p:sp>
        <p:nvSpPr>
          <p:cNvPr id="16" name="Content Placeholder 15">
            <a:extLst>
              <a:ext uri="{FF2B5EF4-FFF2-40B4-BE49-F238E27FC236}">
                <a16:creationId xmlns:a16="http://schemas.microsoft.com/office/drawing/2014/main" id="{59144B44-F21C-DDB8-01B9-2F9D3442893E}"/>
              </a:ext>
            </a:extLst>
          </p:cNvPr>
          <p:cNvSpPr>
            <a:spLocks noGrp="1"/>
          </p:cNvSpPr>
          <p:nvPr>
            <p:ph idx="1"/>
          </p:nvPr>
        </p:nvSpPr>
        <p:spPr>
          <a:xfrm>
            <a:off x="218055" y="1250877"/>
            <a:ext cx="9173962" cy="5310532"/>
          </a:xfrm>
        </p:spPr>
        <p:txBody>
          <a:bodyPr>
            <a:normAutofit/>
          </a:bodyPr>
          <a:lstStyle/>
          <a:p>
            <a:pPr marL="0" indent="0">
              <a:lnSpc>
                <a:spcPct val="100000"/>
              </a:lnSpc>
              <a:buNone/>
            </a:pPr>
            <a:r>
              <a:rPr lang="en-GB" dirty="0">
                <a:latin typeface="Calibri" panose="020F0502020204030204" pitchFamily="34" charset="0"/>
                <a:cs typeface="Calibri" panose="020F0502020204030204" pitchFamily="34" charset="0"/>
              </a:rPr>
              <a:t>Motor competence, </a:t>
            </a:r>
            <a:r>
              <a:rPr lang="en-GB" b="1" dirty="0">
                <a:latin typeface="Calibri" panose="020F0502020204030204" pitchFamily="34" charset="0"/>
                <a:cs typeface="Calibri" panose="020F0502020204030204" pitchFamily="34" charset="0"/>
              </a:rPr>
              <a:t>age </a:t>
            </a:r>
            <a:r>
              <a:rPr lang="en-GB" dirty="0">
                <a:latin typeface="Calibri" panose="020F0502020204030204" pitchFamily="34" charset="0"/>
                <a:cs typeface="Calibri" panose="020F0502020204030204" pitchFamily="34" charset="0"/>
              </a:rPr>
              <a:t>and </a:t>
            </a:r>
            <a:r>
              <a:rPr lang="en-GB" b="1" dirty="0">
                <a:latin typeface="Calibri" panose="020F0502020204030204" pitchFamily="34" charset="0"/>
                <a:cs typeface="Calibri" panose="020F0502020204030204" pitchFamily="34" charset="0"/>
              </a:rPr>
              <a:t>BMI</a:t>
            </a:r>
            <a:r>
              <a:rPr lang="en-GB" dirty="0">
                <a:latin typeface="Calibri" panose="020F0502020204030204" pitchFamily="34" charset="0"/>
                <a:cs typeface="Calibri" panose="020F0502020204030204" pitchFamily="34" charset="0"/>
              </a:rPr>
              <a:t> predicted:</a:t>
            </a:r>
          </a:p>
          <a:p>
            <a:pPr marL="666750" indent="-341313">
              <a:lnSpc>
                <a:spcPct val="150000"/>
              </a:lnSpc>
              <a:buFont typeface="Wingdings" pitchFamily="2" charset="2"/>
              <a:buChar char="Ø"/>
            </a:pPr>
            <a:r>
              <a:rPr lang="en-GB" dirty="0">
                <a:latin typeface="Calibri" panose="020F0502020204030204" pitchFamily="34" charset="0"/>
                <a:cs typeface="Calibri" panose="020F0502020204030204" pitchFamily="34" charset="0"/>
              </a:rPr>
              <a:t> The percentage of time spent in </a:t>
            </a:r>
            <a:r>
              <a:rPr lang="en-GB" dirty="0">
                <a:solidFill>
                  <a:srgbClr val="FF0000"/>
                </a:solidFill>
                <a:latin typeface="Calibri" panose="020F0502020204030204" pitchFamily="34" charset="0"/>
                <a:cs typeface="Calibri" panose="020F0502020204030204" pitchFamily="34" charset="0"/>
              </a:rPr>
              <a:t>sedentary behaviour (</a:t>
            </a:r>
            <a:r>
              <a:rPr lang="en-GB" b="1"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OC skills, standing long jump</a:t>
            </a:r>
            <a:r>
              <a:rPr lang="en-GB"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 and </a:t>
            </a:r>
            <a:r>
              <a:rPr lang="en-GB" b="1"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age </a:t>
            </a:r>
            <a:r>
              <a:rPr lang="en-GB"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were significant predictors)</a:t>
            </a:r>
          </a:p>
          <a:p>
            <a:pPr marL="666750" indent="-341313">
              <a:lnSpc>
                <a:spcPct val="150000"/>
              </a:lnSpc>
              <a:buFont typeface="Wingdings" pitchFamily="2" charset="2"/>
              <a:buChar char="Ø"/>
            </a:pPr>
            <a:r>
              <a:rPr lang="en-GB" dirty="0">
                <a:latin typeface="Calibri" panose="020F0502020204030204" pitchFamily="34" charset="0"/>
                <a:cs typeface="Calibri" panose="020F0502020204030204" pitchFamily="34" charset="0"/>
              </a:rPr>
              <a:t>The percentage of time spent in </a:t>
            </a:r>
            <a:r>
              <a:rPr lang="en-GB" dirty="0">
                <a:solidFill>
                  <a:srgbClr val="FF0000"/>
                </a:solidFill>
                <a:latin typeface="Calibri" panose="020F0502020204030204" pitchFamily="34" charset="0"/>
                <a:cs typeface="Calibri" panose="020F0502020204030204" pitchFamily="34" charset="0"/>
              </a:rPr>
              <a:t>moderate to vigorous physical activity</a:t>
            </a:r>
            <a:r>
              <a:rPr lang="en-GB" dirty="0">
                <a:latin typeface="Calibri" panose="020F0502020204030204" pitchFamily="34" charset="0"/>
                <a:cs typeface="Calibri" panose="020F0502020204030204" pitchFamily="34" charset="0"/>
              </a:rPr>
              <a:t> (</a:t>
            </a:r>
            <a:r>
              <a:rPr lang="en-GB" b="1" u="sng"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OC skills</a:t>
            </a:r>
            <a:r>
              <a:rPr lang="en-GB" b="1"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 </a:t>
            </a:r>
            <a:r>
              <a:rPr lang="en-GB" b="1" u="sng"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standing long jump</a:t>
            </a:r>
            <a:r>
              <a:rPr lang="en-GB"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 and </a:t>
            </a:r>
            <a:r>
              <a:rPr lang="en-GB" b="1"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age </a:t>
            </a:r>
            <a:r>
              <a:rPr lang="en-GB" dirty="0">
                <a:solidFill>
                  <a:srgbClr val="000000"/>
                </a:solidFill>
                <a:effectLst/>
                <a:latin typeface="Calibri" panose="020F0502020204030204" pitchFamily="34" charset="0"/>
                <a:ea typeface="SimSun" panose="02010600030101010101" pitchFamily="2" charset="-122"/>
                <a:cs typeface="Calibri" panose="020F0502020204030204" pitchFamily="34" charset="0"/>
              </a:rPr>
              <a:t>were significant predictors)</a:t>
            </a:r>
          </a:p>
          <a:p>
            <a:pPr marL="15875" indent="0">
              <a:lnSpc>
                <a:spcPct val="150000"/>
              </a:lnSpc>
              <a:buNone/>
            </a:pPr>
            <a:endParaRPr lang="en-GB" dirty="0">
              <a:latin typeface="Calibri" panose="020F0502020204030204" pitchFamily="34" charset="0"/>
              <a:cs typeface="Calibri" panose="020F0502020204030204" pitchFamily="34" charset="0"/>
            </a:endParaRPr>
          </a:p>
        </p:txBody>
      </p:sp>
      <p:pic>
        <p:nvPicPr>
          <p:cNvPr id="4" name="Picture 5">
            <a:extLst>
              <a:ext uri="{FF2B5EF4-FFF2-40B4-BE49-F238E27FC236}">
                <a16:creationId xmlns:a16="http://schemas.microsoft.com/office/drawing/2014/main" id="{E4C0D38E-4C73-9E5F-FF33-A25D2A458A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3622" b="-3"/>
          <a:stretch/>
        </p:blipFill>
        <p:spPr bwMode="auto">
          <a:xfrm>
            <a:off x="9392017" y="3874023"/>
            <a:ext cx="3145960" cy="314137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a:extLst>
              <a:ext uri="{FF2B5EF4-FFF2-40B4-BE49-F238E27FC236}">
                <a16:creationId xmlns:a16="http://schemas.microsoft.com/office/drawing/2014/main" id="{3CEBCD37-3D44-555D-FEC2-EE7092317343}"/>
              </a:ext>
            </a:extLst>
          </p:cNvPr>
          <p:cNvPicPr>
            <a:picLocks noChangeAspect="1"/>
          </p:cNvPicPr>
          <p:nvPr/>
        </p:nvPicPr>
        <p:blipFill rotWithShape="1">
          <a:blip r:embed="rId4">
            <a:extLst>
              <a:ext uri="{28A0092B-C50C-407E-A947-70E740481C1C}">
                <a14:useLocalDpi xmlns:a14="http://schemas.microsoft.com/office/drawing/2010/main" val="0"/>
              </a:ext>
            </a:extLst>
          </a:blip>
          <a:srcRect t="2509" b="23133"/>
          <a:stretch/>
        </p:blipFill>
        <p:spPr bwMode="auto">
          <a:xfrm>
            <a:off x="9392017" y="-214494"/>
            <a:ext cx="3544494" cy="3029433"/>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9106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46760B-2E39-4D81-857E-148A523239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662" b="98068" l="1758" r="97559">
                        <a14:foregroundMark x1="90918" y1="52899" x2="90918" y2="52899"/>
                        <a14:foregroundMark x1="92188" y1="60386" x2="92188" y2="60386"/>
                        <a14:foregroundMark x1="97559" y1="60628" x2="97559" y2="60628"/>
                        <a14:foregroundMark x1="71484" y1="61594" x2="71484" y2="61594"/>
                        <a14:foregroundMark x1="68359" y1="98068" x2="68359" y2="98068"/>
                        <a14:foregroundMark x1="63184" y1="66425" x2="63184" y2="66425"/>
                        <a14:foregroundMark x1="59473" y1="57488" x2="59473" y2="57488"/>
                        <a14:foregroundMark x1="55371" y1="59420" x2="55371" y2="59420"/>
                        <a14:foregroundMark x1="57520" y1="55797" x2="57520" y2="55797"/>
                        <a14:foregroundMark x1="52539" y1="58454" x2="52539" y2="58454"/>
                        <a14:foregroundMark x1="45996" y1="56039" x2="45996" y2="56039"/>
                        <a14:foregroundMark x1="40234" y1="56280" x2="40234" y2="56280"/>
                        <a14:foregroundMark x1="34961" y1="52899" x2="34961" y2="52899"/>
                        <a14:foregroundMark x1="27930" y1="55556" x2="27930" y2="55556"/>
                        <a14:foregroundMark x1="21582" y1="55556" x2="21582" y2="55556"/>
                        <a14:foregroundMark x1="7813" y1="45169" x2="7813" y2="45169"/>
                        <a14:foregroundMark x1="1758" y1="66667" x2="1758" y2="66667"/>
                        <a14:foregroundMark x1="4492" y1="36957" x2="4492" y2="36957"/>
                        <a14:foregroundMark x1="9375" y1="27053" x2="9375" y2="27053"/>
                        <a14:foregroundMark x1="17480" y1="25121" x2="17480" y2="25121"/>
                        <a14:foregroundMark x1="24805" y1="21256" x2="24805" y2="21256"/>
                        <a14:foregroundMark x1="32324" y1="19565" x2="32129" y2="19082"/>
                        <a14:foregroundMark x1="37891" y1="21014" x2="37891" y2="21014"/>
                        <a14:foregroundMark x1="48145" y1="24396" x2="48145" y2="24396"/>
                        <a14:foregroundMark x1="53711" y1="24396" x2="53711" y2="24396"/>
                        <a14:foregroundMark x1="58398" y1="23188" x2="58398" y2="23188"/>
                        <a14:foregroundMark x1="65723" y1="24396" x2="65723" y2="24396"/>
                        <a14:backgroundMark x1="59766" y1="25121" x2="59766" y2="25121"/>
                      </a14:backgroundRemoval>
                    </a14:imgEffect>
                  </a14:imgLayer>
                </a14:imgProps>
              </a:ext>
            </a:extLst>
          </a:blip>
          <a:stretch>
            <a:fillRect/>
          </a:stretch>
        </p:blipFill>
        <p:spPr>
          <a:xfrm>
            <a:off x="6974541" y="6144992"/>
            <a:ext cx="1250779" cy="559295"/>
          </a:xfrm>
          <a:prstGeom prst="rect">
            <a:avLst/>
          </a:prstGeom>
        </p:spPr>
      </p:pic>
      <p:pic>
        <p:nvPicPr>
          <p:cNvPr id="13" name="Picture 12" descr="A picture containing drawing&#10;&#10;Description automatically generated">
            <a:extLst>
              <a:ext uri="{FF2B5EF4-FFF2-40B4-BE49-F238E27FC236}">
                <a16:creationId xmlns:a16="http://schemas.microsoft.com/office/drawing/2014/main" id="{470D761B-DCCE-4A55-ABEC-6F1605E71663}"/>
              </a:ext>
            </a:extLst>
          </p:cNvPr>
          <p:cNvPicPr>
            <a:picLocks noChangeAspect="1"/>
          </p:cNvPicPr>
          <p:nvPr/>
        </p:nvPicPr>
        <p:blipFill>
          <a:blip r:embed="rId5"/>
          <a:stretch>
            <a:fillRect/>
          </a:stretch>
        </p:blipFill>
        <p:spPr>
          <a:xfrm>
            <a:off x="8225320" y="6079209"/>
            <a:ext cx="1837798" cy="586977"/>
          </a:xfrm>
          <a:prstGeom prst="rect">
            <a:avLst/>
          </a:prstGeom>
        </p:spPr>
      </p:pic>
      <p:pic>
        <p:nvPicPr>
          <p:cNvPr id="2" name="Picture 1">
            <a:extLst>
              <a:ext uri="{FF2B5EF4-FFF2-40B4-BE49-F238E27FC236}">
                <a16:creationId xmlns:a16="http://schemas.microsoft.com/office/drawing/2014/main" id="{F0EB2941-1A08-D149-9A6A-39586A82CC38}"/>
              </a:ext>
            </a:extLst>
          </p:cNvPr>
          <p:cNvPicPr>
            <a:picLocks noChangeAspect="1"/>
          </p:cNvPicPr>
          <p:nvPr/>
        </p:nvPicPr>
        <p:blipFill>
          <a:blip r:embed="rId6"/>
          <a:stretch>
            <a:fillRect/>
          </a:stretch>
        </p:blipFill>
        <p:spPr>
          <a:xfrm>
            <a:off x="5773271" y="6144992"/>
            <a:ext cx="1091554" cy="540244"/>
          </a:xfrm>
          <a:prstGeom prst="rect">
            <a:avLst/>
          </a:prstGeom>
        </p:spPr>
      </p:pic>
      <p:sp>
        <p:nvSpPr>
          <p:cNvPr id="8" name="Title 7">
            <a:extLst>
              <a:ext uri="{FF2B5EF4-FFF2-40B4-BE49-F238E27FC236}">
                <a16:creationId xmlns:a16="http://schemas.microsoft.com/office/drawing/2014/main" id="{EB245709-DB76-BC46-ABE6-28C1914952D4}"/>
              </a:ext>
            </a:extLst>
          </p:cNvPr>
          <p:cNvSpPr>
            <a:spLocks noGrp="1"/>
          </p:cNvSpPr>
          <p:nvPr>
            <p:ph type="title"/>
          </p:nvPr>
        </p:nvSpPr>
        <p:spPr>
          <a:xfrm>
            <a:off x="330200" y="31762"/>
            <a:ext cx="10515600" cy="957262"/>
          </a:xfrm>
        </p:spPr>
        <p:txBody>
          <a:bodyPr/>
          <a:lstStyle/>
          <a:p>
            <a:r>
              <a:rPr lang="en-GB">
                <a:solidFill>
                  <a:schemeClr val="bg1"/>
                </a:solidFill>
              </a:rPr>
              <a:t>Findings &amp; Conclusions</a:t>
            </a:r>
          </a:p>
        </p:txBody>
      </p:sp>
      <p:sp>
        <p:nvSpPr>
          <p:cNvPr id="9" name="Content Placeholder 8">
            <a:extLst>
              <a:ext uri="{FF2B5EF4-FFF2-40B4-BE49-F238E27FC236}">
                <a16:creationId xmlns:a16="http://schemas.microsoft.com/office/drawing/2014/main" id="{97AF5ED9-F033-2943-9184-922B76C047AA}"/>
              </a:ext>
            </a:extLst>
          </p:cNvPr>
          <p:cNvSpPr>
            <a:spLocks noGrp="1"/>
          </p:cNvSpPr>
          <p:nvPr>
            <p:ph idx="1"/>
          </p:nvPr>
        </p:nvSpPr>
        <p:spPr>
          <a:xfrm>
            <a:off x="141101" y="953755"/>
            <a:ext cx="8230786" cy="5125454"/>
          </a:xfrm>
        </p:spPr>
        <p:txBody>
          <a:bodyPr>
            <a:noAutofit/>
          </a:bodyPr>
          <a:lstStyle/>
          <a:p>
            <a:pPr>
              <a:lnSpc>
                <a:spcPct val="160000"/>
              </a:lnSpc>
              <a:spcBef>
                <a:spcPts val="0"/>
              </a:spcBef>
            </a:pPr>
            <a:r>
              <a:rPr lang="en-GB" sz="2200" dirty="0"/>
              <a:t>There continues to be a </a:t>
            </a:r>
            <a:r>
              <a:rPr lang="en-GB" sz="2200" b="1" dirty="0"/>
              <a:t>gap in teacher knowledge &amp; understanding</a:t>
            </a:r>
          </a:p>
          <a:p>
            <a:pPr>
              <a:lnSpc>
                <a:spcPct val="160000"/>
              </a:lnSpc>
              <a:spcBef>
                <a:spcPts val="0"/>
              </a:spcBef>
            </a:pPr>
            <a:r>
              <a:rPr lang="en-GB" sz="2200" dirty="0"/>
              <a:t>FP children demonstrated extremely </a:t>
            </a:r>
            <a:r>
              <a:rPr lang="en-GB" sz="2200" b="1" dirty="0"/>
              <a:t>low levels of motor competence</a:t>
            </a:r>
          </a:p>
          <a:p>
            <a:pPr>
              <a:lnSpc>
                <a:spcPct val="160000"/>
              </a:lnSpc>
              <a:spcBef>
                <a:spcPts val="0"/>
              </a:spcBef>
            </a:pPr>
            <a:r>
              <a:rPr lang="en-GB" sz="2200" b="1" dirty="0"/>
              <a:t>SKIP-Cymru had a positive impact on motor competence </a:t>
            </a:r>
            <a:r>
              <a:rPr lang="en-GB" sz="2200" dirty="0"/>
              <a:t>however they were still not at a sufficient level - needs to be continuous</a:t>
            </a:r>
          </a:p>
          <a:p>
            <a:pPr>
              <a:lnSpc>
                <a:spcPct val="160000"/>
              </a:lnSpc>
              <a:spcBef>
                <a:spcPts val="0"/>
              </a:spcBef>
            </a:pPr>
            <a:r>
              <a:rPr lang="en-GB" sz="2200" b="1" u="sng" dirty="0"/>
              <a:t>OC skills, standing jump</a:t>
            </a:r>
            <a:r>
              <a:rPr lang="en-GB" sz="2200" dirty="0"/>
              <a:t> &amp; age predicted physical activity and sedentary behaviour</a:t>
            </a:r>
          </a:p>
          <a:p>
            <a:pPr>
              <a:lnSpc>
                <a:spcPct val="160000"/>
              </a:lnSpc>
              <a:spcBef>
                <a:spcPts val="0"/>
              </a:spcBef>
            </a:pPr>
            <a:r>
              <a:rPr lang="en-GB" sz="2200" dirty="0"/>
              <a:t>The </a:t>
            </a:r>
            <a:r>
              <a:rPr lang="en-GB" sz="2200" b="1" dirty="0"/>
              <a:t>school day alone was not enough </a:t>
            </a:r>
            <a:r>
              <a:rPr lang="en-GB" sz="2200" dirty="0"/>
              <a:t>time for children to achieve the recommended </a:t>
            </a:r>
            <a:r>
              <a:rPr lang="en-GB" sz="2200" b="1" dirty="0"/>
              <a:t>60 mins of moderate - vigorous physical activity</a:t>
            </a:r>
          </a:p>
        </p:txBody>
      </p:sp>
      <p:pic>
        <p:nvPicPr>
          <p:cNvPr id="7" name="그림 1">
            <a:extLst>
              <a:ext uri="{FF2B5EF4-FFF2-40B4-BE49-F238E27FC236}">
                <a16:creationId xmlns:a16="http://schemas.microsoft.com/office/drawing/2014/main" id="{478FC344-935B-7049-9BC4-84252E63832B}"/>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8371887" y="2395470"/>
            <a:ext cx="3615882" cy="2709524"/>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a:extLst>
              <a:ext uri="{FF2B5EF4-FFF2-40B4-BE49-F238E27FC236}">
                <a16:creationId xmlns:a16="http://schemas.microsoft.com/office/drawing/2014/main" id="{77C38C27-276E-8042-8AD2-EFFCDCE6ABCD}"/>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8305348" y="-639207"/>
            <a:ext cx="4160338" cy="3183229"/>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a:extLst>
              <a:ext uri="{FF2B5EF4-FFF2-40B4-BE49-F238E27FC236}">
                <a16:creationId xmlns:a16="http://schemas.microsoft.com/office/drawing/2014/main" id="{BC82817F-EDC7-F545-B3FB-CB5006C2C96F}"/>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9686654" y="4254188"/>
            <a:ext cx="2800268" cy="2884435"/>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584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EFDD8-F92E-2C6E-C93A-F5B21CCDD9F3}"/>
              </a:ext>
            </a:extLst>
          </p:cNvPr>
          <p:cNvSpPr>
            <a:spLocks noGrp="1"/>
          </p:cNvSpPr>
          <p:nvPr>
            <p:ph type="title"/>
          </p:nvPr>
        </p:nvSpPr>
        <p:spPr>
          <a:xfrm>
            <a:off x="70504" y="-144239"/>
            <a:ext cx="12050991" cy="1325563"/>
          </a:xfrm>
        </p:spPr>
        <p:txBody>
          <a:bodyPr>
            <a:normAutofit/>
          </a:bodyPr>
          <a:lstStyle/>
          <a:p>
            <a:pPr algn="ctr"/>
            <a:r>
              <a:rPr lang="en-US" sz="3600" b="1">
                <a:solidFill>
                  <a:schemeClr val="bg1"/>
                </a:solidFill>
              </a:rPr>
              <a:t>Collaboration: Principles of SKIP underpin a range of work </a:t>
            </a:r>
          </a:p>
        </p:txBody>
      </p:sp>
      <p:sp>
        <p:nvSpPr>
          <p:cNvPr id="3" name="Content Placeholder 2">
            <a:extLst>
              <a:ext uri="{FF2B5EF4-FFF2-40B4-BE49-F238E27FC236}">
                <a16:creationId xmlns:a16="http://schemas.microsoft.com/office/drawing/2014/main" id="{9996E6D9-DCB3-3C70-2B5F-9F8001CA9D7B}"/>
              </a:ext>
            </a:extLst>
          </p:cNvPr>
          <p:cNvSpPr>
            <a:spLocks noGrp="1"/>
          </p:cNvSpPr>
          <p:nvPr>
            <p:ph sz="half" idx="1"/>
          </p:nvPr>
        </p:nvSpPr>
        <p:spPr>
          <a:xfrm>
            <a:off x="664271" y="1141818"/>
            <a:ext cx="5181600" cy="4351338"/>
          </a:xfrm>
        </p:spPr>
        <p:txBody>
          <a:bodyPr>
            <a:normAutofit/>
          </a:bodyPr>
          <a:lstStyle/>
          <a:p>
            <a:pPr marL="0" indent="0">
              <a:buNone/>
            </a:pPr>
            <a:endParaRPr lang="en-US" sz="3600"/>
          </a:p>
          <a:p>
            <a:pPr marL="0" indent="0">
              <a:buNone/>
            </a:pPr>
            <a:endParaRPr lang="en-US" sz="3600"/>
          </a:p>
          <a:p>
            <a:pPr marL="0" indent="0">
              <a:buNone/>
            </a:pPr>
            <a:endParaRPr lang="en-US" sz="3600"/>
          </a:p>
          <a:p>
            <a:pPr marL="0" indent="0">
              <a:buNone/>
            </a:pPr>
            <a:endParaRPr lang="en-US" sz="3600"/>
          </a:p>
          <a:p>
            <a:pPr marL="0" indent="0">
              <a:buNone/>
            </a:pPr>
            <a:endParaRPr lang="en-US" sz="3600"/>
          </a:p>
        </p:txBody>
      </p:sp>
      <p:pic>
        <p:nvPicPr>
          <p:cNvPr id="4" name="Picture 3" descr="Diagram&#10;&#10;Description automatically generated">
            <a:extLst>
              <a:ext uri="{FF2B5EF4-FFF2-40B4-BE49-F238E27FC236}">
                <a16:creationId xmlns:a16="http://schemas.microsoft.com/office/drawing/2014/main" id="{ED69A7E3-957B-5B40-0F94-D60EC7E4566D}"/>
              </a:ext>
            </a:extLst>
          </p:cNvPr>
          <p:cNvPicPr>
            <a:picLocks noChangeAspect="1"/>
          </p:cNvPicPr>
          <p:nvPr/>
        </p:nvPicPr>
        <p:blipFill rotWithShape="1">
          <a:blip r:embed="rId3"/>
          <a:srcRect l="695" r="35583"/>
          <a:stretch/>
        </p:blipFill>
        <p:spPr>
          <a:xfrm>
            <a:off x="184680" y="2927369"/>
            <a:ext cx="3934270" cy="3101424"/>
          </a:xfrm>
          <a:prstGeom prst="rect">
            <a:avLst/>
          </a:prstGeom>
        </p:spPr>
      </p:pic>
      <p:pic>
        <p:nvPicPr>
          <p:cNvPr id="5" name="Picture 4" descr="Logo, company name&#10;&#10;Description automatically generated">
            <a:extLst>
              <a:ext uri="{FF2B5EF4-FFF2-40B4-BE49-F238E27FC236}">
                <a16:creationId xmlns:a16="http://schemas.microsoft.com/office/drawing/2014/main" id="{20FB9F23-24F0-7236-E259-450B8BC9D44E}"/>
              </a:ext>
            </a:extLst>
          </p:cNvPr>
          <p:cNvPicPr>
            <a:picLocks noChangeAspect="1"/>
          </p:cNvPicPr>
          <p:nvPr/>
        </p:nvPicPr>
        <p:blipFill>
          <a:blip r:embed="rId4"/>
          <a:stretch>
            <a:fillRect/>
          </a:stretch>
        </p:blipFill>
        <p:spPr>
          <a:xfrm>
            <a:off x="891009" y="2223034"/>
            <a:ext cx="2521613" cy="1782777"/>
          </a:xfrm>
          <a:prstGeom prst="rect">
            <a:avLst/>
          </a:prstGeom>
        </p:spPr>
      </p:pic>
      <p:pic>
        <p:nvPicPr>
          <p:cNvPr id="6" name="Picture 2" descr="Foundation Diploma in Art and Design – Swansea College of Art">
            <a:extLst>
              <a:ext uri="{FF2B5EF4-FFF2-40B4-BE49-F238E27FC236}">
                <a16:creationId xmlns:a16="http://schemas.microsoft.com/office/drawing/2014/main" id="{23CF167B-D41B-24CB-8BFB-3FC4FFD2A4D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 r="86891"/>
          <a:stretch/>
        </p:blipFill>
        <p:spPr bwMode="auto">
          <a:xfrm>
            <a:off x="3429969" y="2841031"/>
            <a:ext cx="463109" cy="6219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UPDATE: FAW COACH EDUCATION COURSES SUSPENDED UNTIL APRIL 30">
            <a:extLst>
              <a:ext uri="{FF2B5EF4-FFF2-40B4-BE49-F238E27FC236}">
                <a16:creationId xmlns:a16="http://schemas.microsoft.com/office/drawing/2014/main" id="{29AC8936-40EB-0D58-A7B6-3793F80F8E14}"/>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9524" b="95714" l="10000" r="90000">
                        <a14:foregroundMark x1="59583" y1="16667" x2="61500" y2="14921"/>
                        <a14:foregroundMark x1="39667" y1="10000" x2="40500" y2="10476"/>
                        <a14:foregroundMark x1="35250" y1="10000" x2="36417" y2="9841"/>
                        <a14:foregroundMark x1="52250" y1="9524" x2="52250" y2="9524"/>
                        <a14:foregroundMark x1="56917" y1="10000" x2="55750" y2="10000"/>
                        <a14:foregroundMark x1="53000" y1="95714" x2="53583" y2="90000"/>
                      </a14:backgroundRemoval>
                    </a14:imgEffect>
                  </a14:imgLayer>
                </a14:imgProps>
              </a:ext>
              <a:ext uri="{28A0092B-C50C-407E-A947-70E740481C1C}">
                <a14:useLocalDpi xmlns:a14="http://schemas.microsoft.com/office/drawing/2010/main" val="0"/>
              </a:ext>
            </a:extLst>
          </a:blip>
          <a:srcRect/>
          <a:stretch>
            <a:fillRect/>
          </a:stretch>
        </p:blipFill>
        <p:spPr bwMode="auto">
          <a:xfrm>
            <a:off x="-119793" y="2795621"/>
            <a:ext cx="1214478" cy="6376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poster with cartoon characters&#10;&#10;Description automatically generated">
            <a:extLst>
              <a:ext uri="{FF2B5EF4-FFF2-40B4-BE49-F238E27FC236}">
                <a16:creationId xmlns:a16="http://schemas.microsoft.com/office/drawing/2014/main" id="{00B38C38-8E2D-E710-7DE8-5922C77E5A00}"/>
              </a:ext>
            </a:extLst>
          </p:cNvPr>
          <p:cNvPicPr>
            <a:picLocks noChangeAspect="1"/>
          </p:cNvPicPr>
          <p:nvPr/>
        </p:nvPicPr>
        <p:blipFill rotWithShape="1">
          <a:blip r:embed="rId8"/>
          <a:srcRect b="130"/>
          <a:stretch/>
        </p:blipFill>
        <p:spPr>
          <a:xfrm>
            <a:off x="4515496" y="1230154"/>
            <a:ext cx="3114225" cy="4174666"/>
          </a:xfrm>
          <a:prstGeom prst="rect">
            <a:avLst/>
          </a:prstGeom>
        </p:spPr>
      </p:pic>
      <p:pic>
        <p:nvPicPr>
          <p:cNvPr id="7" name="Content Placeholder 6" descr="Graphical user interface&#10;&#10;Description automatically generated">
            <a:extLst>
              <a:ext uri="{FF2B5EF4-FFF2-40B4-BE49-F238E27FC236}">
                <a16:creationId xmlns:a16="http://schemas.microsoft.com/office/drawing/2014/main" id="{CD0FC604-3495-3948-AE6B-8D3D4744D640}"/>
              </a:ext>
            </a:extLst>
          </p:cNvPr>
          <p:cNvPicPr>
            <a:picLocks noGrp="1" noChangeAspect="1"/>
          </p:cNvPicPr>
          <p:nvPr>
            <p:ph sz="half" idx="2"/>
          </p:nvPr>
        </p:nvPicPr>
        <p:blipFill rotWithShape="1">
          <a:blip r:embed="rId9"/>
          <a:srcRect l="11615" r="16165" b="40395"/>
          <a:stretch/>
        </p:blipFill>
        <p:spPr>
          <a:xfrm>
            <a:off x="7889376" y="1008695"/>
            <a:ext cx="4032974" cy="1994214"/>
          </a:xfrm>
          <a:prstGeom prst="rect">
            <a:avLst/>
          </a:prstGeom>
        </p:spPr>
      </p:pic>
      <p:pic>
        <p:nvPicPr>
          <p:cNvPr id="10" name="Picture 9" descr="Graphical user interface, website&#10;&#10;Description automatically generated">
            <a:extLst>
              <a:ext uri="{FF2B5EF4-FFF2-40B4-BE49-F238E27FC236}">
                <a16:creationId xmlns:a16="http://schemas.microsoft.com/office/drawing/2014/main" id="{ED2B04A7-F27B-4113-9AC0-8EF1295A50B9}"/>
              </a:ext>
            </a:extLst>
          </p:cNvPr>
          <p:cNvPicPr>
            <a:picLocks noChangeAspect="1"/>
          </p:cNvPicPr>
          <p:nvPr/>
        </p:nvPicPr>
        <p:blipFill>
          <a:blip r:embed="rId10"/>
          <a:stretch>
            <a:fillRect/>
          </a:stretch>
        </p:blipFill>
        <p:spPr>
          <a:xfrm>
            <a:off x="7889376" y="3002909"/>
            <a:ext cx="2008130" cy="3855091"/>
          </a:xfrm>
          <a:prstGeom prst="rect">
            <a:avLst/>
          </a:prstGeom>
        </p:spPr>
      </p:pic>
      <p:pic>
        <p:nvPicPr>
          <p:cNvPr id="11" name="Picture 10" descr="Graphical user interface, application&#10;&#10;Description automatically generated">
            <a:extLst>
              <a:ext uri="{FF2B5EF4-FFF2-40B4-BE49-F238E27FC236}">
                <a16:creationId xmlns:a16="http://schemas.microsoft.com/office/drawing/2014/main" id="{9E4E5557-6447-6806-54BB-DD9F4C40B2BC}"/>
              </a:ext>
            </a:extLst>
          </p:cNvPr>
          <p:cNvPicPr>
            <a:picLocks noChangeAspect="1"/>
          </p:cNvPicPr>
          <p:nvPr/>
        </p:nvPicPr>
        <p:blipFill>
          <a:blip r:embed="rId11"/>
          <a:stretch>
            <a:fillRect/>
          </a:stretch>
        </p:blipFill>
        <p:spPr>
          <a:xfrm>
            <a:off x="10011426" y="3002909"/>
            <a:ext cx="1961110" cy="3835270"/>
          </a:xfrm>
          <a:prstGeom prst="rect">
            <a:avLst/>
          </a:prstGeom>
        </p:spPr>
      </p:pic>
      <p:pic>
        <p:nvPicPr>
          <p:cNvPr id="13" name="Picture 12" descr="A picture containing text, person&#10;&#10;Description automatically generated">
            <a:extLst>
              <a:ext uri="{FF2B5EF4-FFF2-40B4-BE49-F238E27FC236}">
                <a16:creationId xmlns:a16="http://schemas.microsoft.com/office/drawing/2014/main" id="{4AAFD2A1-D451-E064-C6B2-6DA9CD34B32C}"/>
              </a:ext>
            </a:extLst>
          </p:cNvPr>
          <p:cNvPicPr>
            <a:picLocks noChangeAspect="1"/>
          </p:cNvPicPr>
          <p:nvPr/>
        </p:nvPicPr>
        <p:blipFill rotWithShape="1">
          <a:blip r:embed="rId12"/>
          <a:srcRect l="1450" r="32885" b="5075"/>
          <a:stretch/>
        </p:blipFill>
        <p:spPr>
          <a:xfrm>
            <a:off x="297664" y="925519"/>
            <a:ext cx="3911979" cy="1994159"/>
          </a:xfrm>
          <a:prstGeom prst="rect">
            <a:avLst/>
          </a:prstGeom>
        </p:spPr>
      </p:pic>
    </p:spTree>
    <p:extLst>
      <p:ext uri="{BB962C8B-B14F-4D97-AF65-F5344CB8AC3E}">
        <p14:creationId xmlns:p14="http://schemas.microsoft.com/office/powerpoint/2010/main" val="1712424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1B7-7B79-07B2-0FAD-A70D9ABA3B2A}"/>
              </a:ext>
            </a:extLst>
          </p:cNvPr>
          <p:cNvSpPr>
            <a:spLocks noGrp="1"/>
          </p:cNvSpPr>
          <p:nvPr>
            <p:ph type="title"/>
          </p:nvPr>
        </p:nvSpPr>
        <p:spPr>
          <a:xfrm>
            <a:off x="838200" y="1"/>
            <a:ext cx="10515600" cy="947056"/>
          </a:xfrm>
        </p:spPr>
        <p:txBody>
          <a:bodyPr>
            <a:normAutofit fontScale="90000"/>
          </a:bodyPr>
          <a:lstStyle/>
          <a:p>
            <a:r>
              <a:rPr lang="en-GB" b="1">
                <a:solidFill>
                  <a:schemeClr val="bg1"/>
                </a:solidFill>
              </a:rPr>
              <a:t>Latest research- impact level 3 &amp; 4 SKIP Cymru</a:t>
            </a:r>
          </a:p>
        </p:txBody>
      </p:sp>
      <p:sp>
        <p:nvSpPr>
          <p:cNvPr id="4" name="Content Placeholder 3">
            <a:extLst>
              <a:ext uri="{FF2B5EF4-FFF2-40B4-BE49-F238E27FC236}">
                <a16:creationId xmlns:a16="http://schemas.microsoft.com/office/drawing/2014/main" id="{F7CC81BE-6350-E56F-9E49-430882BC8ACA}"/>
              </a:ext>
            </a:extLst>
          </p:cNvPr>
          <p:cNvSpPr>
            <a:spLocks noGrp="1"/>
          </p:cNvSpPr>
          <p:nvPr>
            <p:ph sz="half" idx="2"/>
          </p:nvPr>
        </p:nvSpPr>
        <p:spPr/>
        <p:txBody>
          <a:bodyPr/>
          <a:lstStyle/>
          <a:p>
            <a:endParaRPr lang="en-GB"/>
          </a:p>
        </p:txBody>
      </p:sp>
      <p:pic>
        <p:nvPicPr>
          <p:cNvPr id="8" name="Picture 7">
            <a:extLst>
              <a:ext uri="{FF2B5EF4-FFF2-40B4-BE49-F238E27FC236}">
                <a16:creationId xmlns:a16="http://schemas.microsoft.com/office/drawing/2014/main" id="{EE3FFEC5-B5C0-EFC0-C6BD-76CC883AED6F}"/>
              </a:ext>
            </a:extLst>
          </p:cNvPr>
          <p:cNvPicPr>
            <a:picLocks noChangeAspect="1"/>
          </p:cNvPicPr>
          <p:nvPr/>
        </p:nvPicPr>
        <p:blipFill>
          <a:blip r:embed="rId3"/>
          <a:srcRect l="-263" r="1513" b="1392"/>
          <a:stretch/>
        </p:blipFill>
        <p:spPr>
          <a:xfrm>
            <a:off x="6697715" y="1147082"/>
            <a:ext cx="4605697" cy="4563836"/>
          </a:xfrm>
          <a:prstGeom prst="rect">
            <a:avLst/>
          </a:prstGeom>
        </p:spPr>
      </p:pic>
      <p:pic>
        <p:nvPicPr>
          <p:cNvPr id="9" name="Picture 8">
            <a:extLst>
              <a:ext uri="{FF2B5EF4-FFF2-40B4-BE49-F238E27FC236}">
                <a16:creationId xmlns:a16="http://schemas.microsoft.com/office/drawing/2014/main" id="{16C0D4F5-E396-84FA-9EAC-1C0140FCFB45}"/>
              </a:ext>
            </a:extLst>
          </p:cNvPr>
          <p:cNvPicPr>
            <a:picLocks noChangeAspect="1"/>
          </p:cNvPicPr>
          <p:nvPr/>
        </p:nvPicPr>
        <p:blipFill>
          <a:blip r:embed="rId4"/>
          <a:srcRect l="1718" t="541" r="1054" b="1966"/>
          <a:stretch/>
        </p:blipFill>
        <p:spPr>
          <a:xfrm>
            <a:off x="838200" y="1147082"/>
            <a:ext cx="4656087" cy="4563836"/>
          </a:xfrm>
          <a:prstGeom prst="rect">
            <a:avLst/>
          </a:prstGeom>
        </p:spPr>
      </p:pic>
    </p:spTree>
    <p:extLst>
      <p:ext uri="{BB962C8B-B14F-4D97-AF65-F5344CB8AC3E}">
        <p14:creationId xmlns:p14="http://schemas.microsoft.com/office/powerpoint/2010/main" val="39325604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a:extLst>
              <a:ext uri="{FF2B5EF4-FFF2-40B4-BE49-F238E27FC236}">
                <a16:creationId xmlns:a16="http://schemas.microsoft.com/office/drawing/2014/main" id="{7F366081-3A4D-2B42-BDF9-B8A5A2E9451B}"/>
              </a:ext>
            </a:extLst>
          </p:cNvPr>
          <p:cNvSpPr>
            <a:spLocks noGrp="1"/>
          </p:cNvSpPr>
          <p:nvPr>
            <p:ph type="title"/>
          </p:nvPr>
        </p:nvSpPr>
        <p:spPr/>
        <p:txBody>
          <a:bodyPr/>
          <a:lstStyle/>
          <a:p>
            <a:endParaRPr lang="en-US" altLang="en-US"/>
          </a:p>
        </p:txBody>
      </p:sp>
      <p:pic>
        <p:nvPicPr>
          <p:cNvPr id="19458" name="Content Placeholder 3">
            <a:extLst>
              <a:ext uri="{FF2B5EF4-FFF2-40B4-BE49-F238E27FC236}">
                <a16:creationId xmlns:a16="http://schemas.microsoft.com/office/drawing/2014/main" id="{EBC12CB1-FE34-F845-837C-6D7D3FC3315F}"/>
              </a:ext>
            </a:extLst>
          </p:cNvPr>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19843" y="-84922"/>
            <a:ext cx="6096000" cy="2141573"/>
          </a:xfrm>
        </p:spPr>
      </p:pic>
      <p:pic>
        <p:nvPicPr>
          <p:cNvPr id="19459" name="Content Placeholder 3">
            <a:extLst>
              <a:ext uri="{FF2B5EF4-FFF2-40B4-BE49-F238E27FC236}">
                <a16:creationId xmlns:a16="http://schemas.microsoft.com/office/drawing/2014/main" id="{13395A5A-D593-1C46-BAA5-2E12BDD8DBA8}"/>
              </a:ext>
            </a:extLst>
          </p:cNvPr>
          <p:cNvPicPr>
            <a:picLocks noChangeAspect="1" noChangeArrowheads="1"/>
          </p:cNvPicPr>
          <p:nvPr/>
        </p:nvPicPr>
        <p:blipFill>
          <a:blip r:embed="rId4"/>
          <a:srcRect/>
          <a:stretch/>
        </p:blipFill>
        <p:spPr bwMode="auto">
          <a:xfrm>
            <a:off x="1957389" y="3514725"/>
            <a:ext cx="8237537"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Content Placeholder 3">
            <a:extLst>
              <a:ext uri="{FF2B5EF4-FFF2-40B4-BE49-F238E27FC236}">
                <a16:creationId xmlns:a16="http://schemas.microsoft.com/office/drawing/2014/main" id="{A2C11323-4243-984F-AAA2-AA4EBAA6B26F}"/>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 y="4748114"/>
            <a:ext cx="6096002" cy="2141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Content Placeholder 3">
            <a:extLst>
              <a:ext uri="{FF2B5EF4-FFF2-40B4-BE49-F238E27FC236}">
                <a16:creationId xmlns:a16="http://schemas.microsoft.com/office/drawing/2014/main" id="{EA0BF464-8528-71C3-23CD-2C1A3FC680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161534"/>
            <a:ext cx="6175947" cy="2706382"/>
          </a:xfrm>
          <a:prstGeom prst="rect">
            <a:avLst/>
          </a:prstGeom>
        </p:spPr>
      </p:pic>
      <p:pic>
        <p:nvPicPr>
          <p:cNvPr id="4" name="Picture 3" descr="A close-up of a text&#10;&#10;Description automatically generated">
            <a:extLst>
              <a:ext uri="{FF2B5EF4-FFF2-40B4-BE49-F238E27FC236}">
                <a16:creationId xmlns:a16="http://schemas.microsoft.com/office/drawing/2014/main" id="{519F3FA3-D1ED-EEAF-A422-7D695C41530D}"/>
              </a:ext>
            </a:extLst>
          </p:cNvPr>
          <p:cNvPicPr>
            <a:picLocks noChangeAspect="1"/>
          </p:cNvPicPr>
          <p:nvPr/>
        </p:nvPicPr>
        <p:blipFill rotWithShape="1">
          <a:blip r:embed="rId7"/>
          <a:srcRect t="14534"/>
          <a:stretch/>
        </p:blipFill>
        <p:spPr>
          <a:xfrm>
            <a:off x="5623034" y="-53626"/>
            <a:ext cx="6835880" cy="2141574"/>
          </a:xfrm>
          <a:prstGeom prst="rect">
            <a:avLst/>
          </a:prstGeom>
        </p:spPr>
      </p:pic>
      <p:pic>
        <p:nvPicPr>
          <p:cNvPr id="6" name="Picture 5" descr="A close-up of a white background&#10;&#10;Description automatically generated">
            <a:extLst>
              <a:ext uri="{FF2B5EF4-FFF2-40B4-BE49-F238E27FC236}">
                <a16:creationId xmlns:a16="http://schemas.microsoft.com/office/drawing/2014/main" id="{34B8E449-A716-45BD-7400-A83E93BD4855}"/>
              </a:ext>
            </a:extLst>
          </p:cNvPr>
          <p:cNvPicPr>
            <a:picLocks noChangeAspect="1"/>
          </p:cNvPicPr>
          <p:nvPr/>
        </p:nvPicPr>
        <p:blipFill rotWithShape="1">
          <a:blip r:embed="rId8"/>
          <a:srcRect t="12890"/>
          <a:stretch/>
        </p:blipFill>
        <p:spPr>
          <a:xfrm>
            <a:off x="5625237" y="4696897"/>
            <a:ext cx="6675620" cy="2236910"/>
          </a:xfrm>
          <a:prstGeom prst="rect">
            <a:avLst/>
          </a:prstGeom>
        </p:spPr>
      </p:pic>
      <p:pic>
        <p:nvPicPr>
          <p:cNvPr id="3" name="Picture 2">
            <a:extLst>
              <a:ext uri="{FF2B5EF4-FFF2-40B4-BE49-F238E27FC236}">
                <a16:creationId xmlns:a16="http://schemas.microsoft.com/office/drawing/2014/main" id="{66161598-F6DC-C3B5-DAC3-4DEF2893B6E7}"/>
              </a:ext>
            </a:extLst>
          </p:cNvPr>
          <p:cNvPicPr>
            <a:picLocks noChangeAspect="1"/>
          </p:cNvPicPr>
          <p:nvPr/>
        </p:nvPicPr>
        <p:blipFill>
          <a:blip r:embed="rId9"/>
          <a:stretch>
            <a:fillRect/>
          </a:stretch>
        </p:blipFill>
        <p:spPr>
          <a:xfrm>
            <a:off x="6422506" y="2029104"/>
            <a:ext cx="5316371" cy="2740949"/>
          </a:xfrm>
          <a:prstGeom prst="rect">
            <a:avLst/>
          </a:prstGeom>
        </p:spPr>
      </p:pic>
    </p:spTree>
    <p:extLst>
      <p:ext uri="{BB962C8B-B14F-4D97-AF65-F5344CB8AC3E}">
        <p14:creationId xmlns:p14="http://schemas.microsoft.com/office/powerpoint/2010/main" val="296277691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EDE9A-5441-9D44-AD96-5B128BB7C55E}"/>
              </a:ext>
            </a:extLst>
          </p:cNvPr>
          <p:cNvSpPr>
            <a:spLocks noGrp="1"/>
          </p:cNvSpPr>
          <p:nvPr>
            <p:ph type="title"/>
          </p:nvPr>
        </p:nvSpPr>
        <p:spPr>
          <a:xfrm>
            <a:off x="838200" y="1"/>
            <a:ext cx="10515600" cy="1049310"/>
          </a:xfrm>
        </p:spPr>
        <p:txBody>
          <a:bodyPr/>
          <a:lstStyle/>
          <a:p>
            <a:r>
              <a:rPr lang="en-GB">
                <a:solidFill>
                  <a:schemeClr val="bg1"/>
                </a:solidFill>
              </a:rPr>
              <a:t>Practical / Ymarferol</a:t>
            </a:r>
          </a:p>
        </p:txBody>
      </p:sp>
      <p:sp>
        <p:nvSpPr>
          <p:cNvPr id="3" name="Content Placeholder 2">
            <a:extLst>
              <a:ext uri="{FF2B5EF4-FFF2-40B4-BE49-F238E27FC236}">
                <a16:creationId xmlns:a16="http://schemas.microsoft.com/office/drawing/2014/main" id="{E049F049-3A79-D043-9628-5DB556F5B388}"/>
              </a:ext>
            </a:extLst>
          </p:cNvPr>
          <p:cNvSpPr>
            <a:spLocks noGrp="1"/>
          </p:cNvSpPr>
          <p:nvPr>
            <p:ph idx="1"/>
          </p:nvPr>
        </p:nvSpPr>
        <p:spPr>
          <a:xfrm>
            <a:off x="838200" y="1184223"/>
            <a:ext cx="10515600" cy="4449268"/>
          </a:xfrm>
        </p:spPr>
        <p:txBody>
          <a:bodyPr vert="horz" lIns="91440" tIns="45720" rIns="91440" bIns="45720" rtlCol="0" anchor="t">
            <a:normAutofit fontScale="92500" lnSpcReduction="10000"/>
          </a:bodyPr>
          <a:lstStyle/>
          <a:p>
            <a:pPr>
              <a:lnSpc>
                <a:spcPct val="150000"/>
              </a:lnSpc>
              <a:defRPr/>
            </a:pPr>
            <a:r>
              <a:rPr lang="en-US" dirty="0">
                <a:latin typeface="Calibri"/>
                <a:ea typeface="Calibri"/>
                <a:cs typeface="Calibri"/>
              </a:rPr>
              <a:t>Building a movement vocabulary</a:t>
            </a:r>
          </a:p>
          <a:p>
            <a:pPr>
              <a:lnSpc>
                <a:spcPct val="150000"/>
              </a:lnSpc>
              <a:defRPr/>
            </a:pPr>
            <a:r>
              <a:rPr lang="en-US" dirty="0">
                <a:latin typeface="Calibri"/>
                <a:ea typeface="Calibri"/>
                <a:cs typeface="Calibri"/>
              </a:rPr>
              <a:t>Movement concepts and developmentally appropriate warm up games and activities to develop these</a:t>
            </a:r>
          </a:p>
          <a:p>
            <a:pPr>
              <a:lnSpc>
                <a:spcPct val="150000"/>
              </a:lnSpc>
              <a:defRPr/>
            </a:pPr>
            <a:r>
              <a:rPr lang="en-US" dirty="0" err="1">
                <a:latin typeface="Calibri"/>
                <a:ea typeface="Calibri"/>
                <a:cs typeface="Calibri"/>
              </a:rPr>
              <a:t>Analyse</a:t>
            </a:r>
            <a:r>
              <a:rPr lang="en-US" dirty="0">
                <a:latin typeface="Calibri"/>
                <a:ea typeface="Calibri"/>
                <a:cs typeface="Calibri"/>
              </a:rPr>
              <a:t> stages of Catching, workshop developmentally appropriate activities to develop</a:t>
            </a:r>
            <a:endParaRPr lang="en-US" dirty="0"/>
          </a:p>
          <a:p>
            <a:pPr>
              <a:lnSpc>
                <a:spcPct val="150000"/>
              </a:lnSpc>
              <a:defRPr/>
            </a:pPr>
            <a:r>
              <a:rPr lang="en-US" b="1" dirty="0" err="1">
                <a:latin typeface="Calibri"/>
                <a:ea typeface="Calibri"/>
                <a:cs typeface="Calibri"/>
              </a:rPr>
              <a:t>Analyse</a:t>
            </a:r>
            <a:r>
              <a:rPr lang="en-US" b="1" dirty="0">
                <a:latin typeface="Calibri"/>
                <a:ea typeface="Calibri"/>
                <a:cs typeface="Calibri"/>
              </a:rPr>
              <a:t> stages of throwing (overarm), workshop developmentally appropriate activities to develop</a:t>
            </a:r>
          </a:p>
          <a:p>
            <a:pPr marL="0" indent="0">
              <a:lnSpc>
                <a:spcPct val="150000"/>
              </a:lnSpc>
              <a:buNone/>
              <a:defRPr/>
            </a:pPr>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145784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822A0-EC87-BF45-A457-EB08AFCF57F3}"/>
              </a:ext>
            </a:extLst>
          </p:cNvPr>
          <p:cNvSpPr>
            <a:spLocks noGrp="1"/>
          </p:cNvSpPr>
          <p:nvPr>
            <p:ph type="title"/>
          </p:nvPr>
        </p:nvSpPr>
        <p:spPr>
          <a:xfrm>
            <a:off x="838200" y="114365"/>
            <a:ext cx="10515600" cy="901521"/>
          </a:xfrm>
        </p:spPr>
        <p:txBody>
          <a:bodyPr/>
          <a:lstStyle/>
          <a:p>
            <a:r>
              <a:rPr lang="en-US" dirty="0">
                <a:solidFill>
                  <a:schemeClr val="bg1"/>
                </a:solidFill>
              </a:rPr>
              <a:t>What have you been observing so far?</a:t>
            </a:r>
          </a:p>
        </p:txBody>
      </p:sp>
      <p:sp>
        <p:nvSpPr>
          <p:cNvPr id="3" name="Content Placeholder 2">
            <a:extLst>
              <a:ext uri="{FF2B5EF4-FFF2-40B4-BE49-F238E27FC236}">
                <a16:creationId xmlns:a16="http://schemas.microsoft.com/office/drawing/2014/main" id="{0E28AF67-69B5-B04D-B954-7AB8122B86AA}"/>
              </a:ext>
            </a:extLst>
          </p:cNvPr>
          <p:cNvSpPr>
            <a:spLocks noGrp="1"/>
          </p:cNvSpPr>
          <p:nvPr>
            <p:ph idx="1"/>
          </p:nvPr>
        </p:nvSpPr>
        <p:spPr>
          <a:xfrm>
            <a:off x="838200" y="1181342"/>
            <a:ext cx="11078497" cy="1143141"/>
          </a:xfrm>
        </p:spPr>
        <p:txBody>
          <a:bodyPr>
            <a:normAutofit/>
          </a:bodyPr>
          <a:lstStyle/>
          <a:p>
            <a:r>
              <a:rPr lang="en-US" sz="2400" dirty="0"/>
              <a:t>Natural affordances?... Locomotor skills?... Balance &amp; Stability? </a:t>
            </a:r>
          </a:p>
          <a:p>
            <a:r>
              <a:rPr lang="en-US" sz="2400" b="1" dirty="0"/>
              <a:t>Object control skills…</a:t>
            </a:r>
          </a:p>
        </p:txBody>
      </p:sp>
      <p:sp>
        <p:nvSpPr>
          <p:cNvPr id="4" name="Content Placeholder 2">
            <a:extLst>
              <a:ext uri="{FF2B5EF4-FFF2-40B4-BE49-F238E27FC236}">
                <a16:creationId xmlns:a16="http://schemas.microsoft.com/office/drawing/2014/main" id="{EE68A65A-BD77-844D-B751-B19881B7047E}"/>
              </a:ext>
            </a:extLst>
          </p:cNvPr>
          <p:cNvSpPr txBox="1">
            <a:spLocks/>
          </p:cNvSpPr>
          <p:nvPr/>
        </p:nvSpPr>
        <p:spPr>
          <a:xfrm>
            <a:off x="398206" y="2324482"/>
            <a:ext cx="11518491" cy="350113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sz="2400" dirty="0"/>
              <a:t>When you’re working with a child to help with the above can you </a:t>
            </a:r>
            <a:r>
              <a:rPr lang="en-US" sz="2400" dirty="0" err="1"/>
              <a:t>analyse</a:t>
            </a:r>
            <a:r>
              <a:rPr lang="en-US" sz="2400" dirty="0"/>
              <a:t> their movement….</a:t>
            </a:r>
          </a:p>
          <a:p>
            <a:pPr marL="0" indent="0">
              <a:lnSpc>
                <a:spcPct val="110000"/>
              </a:lnSpc>
              <a:buFont typeface="Arial" panose="020B0604020202020204" pitchFamily="34" charset="0"/>
              <a:buNone/>
            </a:pPr>
            <a:r>
              <a:rPr lang="en-GB" sz="2400" dirty="0"/>
              <a:t>(</a:t>
            </a:r>
            <a:r>
              <a:rPr lang="en-GB" sz="2400" dirty="0" err="1"/>
              <a:t>i</a:t>
            </a:r>
            <a:r>
              <a:rPr lang="en-GB" sz="2400" dirty="0"/>
              <a:t>) Stage a catch (or throw)- what are they doing/ not doing?</a:t>
            </a:r>
            <a:endParaRPr lang="en-GB" sz="2400" dirty="0">
              <a:ea typeface="Calibri"/>
              <a:cs typeface="Calibri"/>
            </a:endParaRPr>
          </a:p>
          <a:p>
            <a:pPr marL="0" indent="0">
              <a:lnSpc>
                <a:spcPct val="110000"/>
              </a:lnSpc>
              <a:buFont typeface="Arial" panose="020B0604020202020204" pitchFamily="34" charset="0"/>
              <a:buNone/>
            </a:pPr>
            <a:r>
              <a:rPr lang="en-GB" sz="2400" dirty="0"/>
              <a:t>(ii) What locomotor skills are they using</a:t>
            </a:r>
            <a:endParaRPr lang="en-GB" sz="2400" dirty="0">
              <a:ea typeface="Calibri" panose="020F0502020204030204"/>
              <a:cs typeface="Calibri" panose="020F0502020204030204"/>
            </a:endParaRPr>
          </a:p>
          <a:p>
            <a:pPr marL="0" indent="0">
              <a:lnSpc>
                <a:spcPct val="110000"/>
              </a:lnSpc>
              <a:buFont typeface="Arial" panose="020B0604020202020204" pitchFamily="34" charset="0"/>
              <a:buNone/>
            </a:pPr>
            <a:r>
              <a:rPr lang="en-GB" sz="2400" dirty="0"/>
              <a:t>(iii) How long are the able to balance on left/right foot</a:t>
            </a:r>
          </a:p>
          <a:p>
            <a:pPr marL="0" indent="0">
              <a:lnSpc>
                <a:spcPct val="110000"/>
              </a:lnSpc>
              <a:buFont typeface="Arial" panose="020B0604020202020204" pitchFamily="34" charset="0"/>
              <a:buNone/>
            </a:pPr>
            <a:endParaRPr lang="en-GB" sz="2400" dirty="0"/>
          </a:p>
          <a:p>
            <a:pPr marL="0" indent="0">
              <a:lnSpc>
                <a:spcPct val="110000"/>
              </a:lnSpc>
              <a:buFont typeface="Arial" panose="020B0604020202020204" pitchFamily="34" charset="0"/>
              <a:buNone/>
            </a:pPr>
            <a:r>
              <a:rPr lang="en-GB" sz="2400" dirty="0">
                <a:ea typeface="Calibri"/>
                <a:cs typeface="Calibri"/>
              </a:rPr>
              <a:t>Using this info, can you think of a game/activity that’s suitable for that children’s development</a:t>
            </a:r>
          </a:p>
          <a:p>
            <a:pPr>
              <a:lnSpc>
                <a:spcPct val="110000"/>
              </a:lnSpc>
            </a:pPr>
            <a:r>
              <a:rPr lang="en-US" sz="2400" b="1" dirty="0"/>
              <a:t>Let’s think of some ideas!</a:t>
            </a:r>
          </a:p>
        </p:txBody>
      </p:sp>
    </p:spTree>
    <p:extLst>
      <p:ext uri="{BB962C8B-B14F-4D97-AF65-F5344CB8AC3E}">
        <p14:creationId xmlns:p14="http://schemas.microsoft.com/office/powerpoint/2010/main" val="26130810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0C41AF-C948-21BE-22B1-EBB2C77C3DE6}"/>
              </a:ext>
            </a:extLst>
          </p:cNvPr>
          <p:cNvSpPr>
            <a:spLocks noGrp="1"/>
          </p:cNvSpPr>
          <p:nvPr>
            <p:ph type="title"/>
          </p:nvPr>
        </p:nvSpPr>
        <p:spPr>
          <a:xfrm>
            <a:off x="264225" y="211544"/>
            <a:ext cx="11409139" cy="1559301"/>
          </a:xfrm>
        </p:spPr>
        <p:txBody>
          <a:bodyPr>
            <a:normAutofit/>
          </a:bodyPr>
          <a:lstStyle/>
          <a:p>
            <a:pPr algn="ctr"/>
            <a:r>
              <a:rPr lang="en-US" sz="3600" b="1" dirty="0">
                <a:cs typeface="Calibri Light"/>
              </a:rPr>
              <a:t>Templates for </a:t>
            </a:r>
            <a:r>
              <a:rPr lang="en-US" sz="3600" b="1" dirty="0" err="1">
                <a:cs typeface="Calibri Light"/>
              </a:rPr>
              <a:t>analysing</a:t>
            </a:r>
            <a:r>
              <a:rPr lang="en-US" sz="3600" b="1" dirty="0">
                <a:cs typeface="Calibri Light"/>
              </a:rPr>
              <a:t> movement &amp; choosing activities</a:t>
            </a:r>
          </a:p>
        </p:txBody>
      </p:sp>
      <p:sp>
        <p:nvSpPr>
          <p:cNvPr id="8" name="Content Placeholder 7">
            <a:extLst>
              <a:ext uri="{FF2B5EF4-FFF2-40B4-BE49-F238E27FC236}">
                <a16:creationId xmlns:a16="http://schemas.microsoft.com/office/drawing/2014/main" id="{FA9A2DE4-AA91-CBF2-71C9-13227AC1929D}"/>
              </a:ext>
            </a:extLst>
          </p:cNvPr>
          <p:cNvSpPr>
            <a:spLocks noGrp="1"/>
          </p:cNvSpPr>
          <p:nvPr>
            <p:ph idx="1"/>
          </p:nvPr>
        </p:nvSpPr>
        <p:spPr>
          <a:xfrm>
            <a:off x="1063766" y="1951854"/>
            <a:ext cx="10064467" cy="4675438"/>
          </a:xfrm>
        </p:spPr>
        <p:txBody>
          <a:bodyPr anchor="ctr">
            <a:normAutofit/>
          </a:bodyPr>
          <a:lstStyle/>
          <a:p>
            <a:r>
              <a:rPr lang="en-US" sz="3600" dirty="0">
                <a:cs typeface="Calibri"/>
              </a:rPr>
              <a:t>You may decide to create templates to help you keep your notes organised when observing</a:t>
            </a:r>
            <a:endParaRPr lang="en-US" sz="5400" dirty="0">
              <a:cs typeface="Calibri"/>
            </a:endParaRPr>
          </a:p>
          <a:p>
            <a:endParaRPr lang="en-US" sz="3600" dirty="0">
              <a:cs typeface="Calibri"/>
            </a:endParaRPr>
          </a:p>
          <a:p>
            <a:r>
              <a:rPr lang="en-US" sz="3600" dirty="0">
                <a:cs typeface="Calibri"/>
              </a:rPr>
              <a:t>You can make these yourself</a:t>
            </a:r>
            <a:endParaRPr lang="en-US" sz="6600" dirty="0">
              <a:cs typeface="Calibri"/>
            </a:endParaRPr>
          </a:p>
        </p:txBody>
      </p:sp>
    </p:spTree>
    <p:extLst>
      <p:ext uri="{BB962C8B-B14F-4D97-AF65-F5344CB8AC3E}">
        <p14:creationId xmlns:p14="http://schemas.microsoft.com/office/powerpoint/2010/main" val="5453272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0C808-0D17-3640-BC49-DFB8F19C630D}"/>
              </a:ext>
            </a:extLst>
          </p:cNvPr>
          <p:cNvSpPr>
            <a:spLocks noGrp="1"/>
          </p:cNvSpPr>
          <p:nvPr>
            <p:ph type="ctrTitle"/>
          </p:nvPr>
        </p:nvSpPr>
        <p:spPr>
          <a:xfrm>
            <a:off x="1524000" y="702638"/>
            <a:ext cx="9144000" cy="2387600"/>
          </a:xfrm>
        </p:spPr>
        <p:txBody>
          <a:bodyPr/>
          <a:lstStyle/>
          <a:p>
            <a:r>
              <a:rPr lang="en-GB" err="1"/>
              <a:t>Diolch</a:t>
            </a:r>
            <a:r>
              <a:rPr lang="en-GB"/>
              <a:t>/ Thank you</a:t>
            </a:r>
          </a:p>
        </p:txBody>
      </p:sp>
      <p:sp>
        <p:nvSpPr>
          <p:cNvPr id="3" name="Subtitle 2">
            <a:extLst>
              <a:ext uri="{FF2B5EF4-FFF2-40B4-BE49-F238E27FC236}">
                <a16:creationId xmlns:a16="http://schemas.microsoft.com/office/drawing/2014/main" id="{7C207C10-A285-8749-8BD2-A59739C408E8}"/>
              </a:ext>
            </a:extLst>
          </p:cNvPr>
          <p:cNvSpPr>
            <a:spLocks noGrp="1"/>
          </p:cNvSpPr>
          <p:nvPr>
            <p:ph type="subTitle" idx="1"/>
          </p:nvPr>
        </p:nvSpPr>
        <p:spPr/>
        <p:txBody>
          <a:bodyPr/>
          <a:lstStyle/>
          <a:p>
            <a:r>
              <a:rPr lang="en-US" dirty="0"/>
              <a:t>@</a:t>
            </a:r>
            <a:r>
              <a:rPr lang="en-US" dirty="0" err="1"/>
              <a:t>Phys_Lit_Wales</a:t>
            </a:r>
            <a:endParaRPr lang="en-US" dirty="0"/>
          </a:p>
          <a:p>
            <a:r>
              <a:rPr lang="en-US" dirty="0"/>
              <a:t>@</a:t>
            </a:r>
            <a:r>
              <a:rPr lang="en-US" dirty="0" err="1"/>
              <a:t>minimoversuk</a:t>
            </a:r>
            <a:endParaRPr lang="en-US" dirty="0"/>
          </a:p>
          <a:p>
            <a:endParaRPr lang="en-GB" dirty="0"/>
          </a:p>
        </p:txBody>
      </p:sp>
      <p:pic>
        <p:nvPicPr>
          <p:cNvPr id="4" name="Picture 3">
            <a:extLst>
              <a:ext uri="{FF2B5EF4-FFF2-40B4-BE49-F238E27FC236}">
                <a16:creationId xmlns:a16="http://schemas.microsoft.com/office/drawing/2014/main" id="{F106ABB8-150D-0646-B17C-870FABABDF8D}"/>
              </a:ext>
            </a:extLst>
          </p:cNvPr>
          <p:cNvPicPr>
            <a:picLocks noChangeAspect="1"/>
          </p:cNvPicPr>
          <p:nvPr/>
        </p:nvPicPr>
        <p:blipFill>
          <a:blip r:embed="rId3"/>
          <a:stretch>
            <a:fillRect/>
          </a:stretch>
        </p:blipFill>
        <p:spPr>
          <a:xfrm>
            <a:off x="4205990" y="3533335"/>
            <a:ext cx="800725" cy="581860"/>
          </a:xfrm>
          <a:prstGeom prst="rect">
            <a:avLst/>
          </a:prstGeom>
        </p:spPr>
      </p:pic>
    </p:spTree>
    <p:extLst>
      <p:ext uri="{BB962C8B-B14F-4D97-AF65-F5344CB8AC3E}">
        <p14:creationId xmlns:p14="http://schemas.microsoft.com/office/powerpoint/2010/main" val="42613632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3132</TotalTime>
  <Words>2724</Words>
  <Application>Microsoft Office PowerPoint</Application>
  <PresentationFormat>Widescreen</PresentationFormat>
  <Paragraphs>328</Paragraphs>
  <Slides>34</Slides>
  <Notes>25</Notes>
  <HiddenSlides>0</HiddenSlides>
  <MMClips>0</MMClips>
  <ScaleCrop>false</ScaleCrop>
  <HeadingPairs>
    <vt:vector size="4" baseType="variant">
      <vt:variant>
        <vt:lpstr>Theme</vt:lpstr>
      </vt:variant>
      <vt:variant>
        <vt:i4>3</vt:i4>
      </vt:variant>
      <vt:variant>
        <vt:lpstr>Slide Titles</vt:lpstr>
      </vt:variant>
      <vt:variant>
        <vt:i4>34</vt:i4>
      </vt:variant>
    </vt:vector>
  </HeadingPairs>
  <TitlesOfParts>
    <vt:vector size="37" baseType="lpstr">
      <vt:lpstr>Office Theme</vt:lpstr>
      <vt:lpstr>Custom Design</vt:lpstr>
      <vt:lpstr>1_Custom Design</vt:lpstr>
      <vt:lpstr>SKIP- Cymru   Understanding how movement supports the  Area of Learning Health and Well-being  Deall sut mae symud yn cefnogi  Maes Dysgu Iechyd a Lles  Dr Anna Stevenson  Wales Academy for Health and Physical Literacy,  University of Wales Trinity Saint David</vt:lpstr>
      <vt:lpstr>Aims</vt:lpstr>
      <vt:lpstr>Inactivity is a global health concern </vt:lpstr>
      <vt:lpstr>Physical Literacy </vt:lpstr>
      <vt:lpstr>PowerPoint Presentation</vt:lpstr>
      <vt:lpstr>PowerPoint Presentation</vt:lpstr>
      <vt:lpstr>Mountain of Motor Development </vt:lpstr>
      <vt:lpstr>PowerPoint Presentation</vt:lpstr>
      <vt:lpstr>PowerPoint Presentation</vt:lpstr>
      <vt:lpstr>PowerPoint Presentation</vt:lpstr>
      <vt:lpstr>Findings</vt:lpstr>
      <vt:lpstr>PowerPoint Presentation</vt:lpstr>
      <vt:lpstr>Fundamental Movement/ Motor Skills (FMS)</vt:lpstr>
      <vt:lpstr>Why is this an issue?</vt:lpstr>
      <vt:lpstr>PowerPoint Presentation</vt:lpstr>
      <vt:lpstr>PowerPoint Presentation</vt:lpstr>
      <vt:lpstr>SKIP Cymru</vt:lpstr>
      <vt:lpstr>PowerPoint Presentation</vt:lpstr>
      <vt:lpstr>PowerPoint Presentation</vt:lpstr>
      <vt:lpstr>Aims of PhD research</vt:lpstr>
      <vt:lpstr> Participants &amp; Measures</vt:lpstr>
      <vt:lpstr>PowerPoint Presentation</vt:lpstr>
      <vt:lpstr>SKIP Cymru data 2018</vt:lpstr>
      <vt:lpstr>M-ABC 2018-2019</vt:lpstr>
      <vt:lpstr>Results- Levels of PA</vt:lpstr>
      <vt:lpstr>Results- Relationship between PA and MC</vt:lpstr>
      <vt:lpstr>Findings &amp; Conclusions</vt:lpstr>
      <vt:lpstr>Collaboration: Principles of SKIP underpin a range of work </vt:lpstr>
      <vt:lpstr>Latest research- impact level 3 &amp; 4 SKIP Cymru</vt:lpstr>
      <vt:lpstr>PowerPoint Presentation</vt:lpstr>
      <vt:lpstr>Practical / Ymarferol</vt:lpstr>
      <vt:lpstr>What have you been observing so far?</vt:lpstr>
      <vt:lpstr>Templates for analysing movement &amp; choosing activities</vt:lpstr>
      <vt:lpstr>Diolch/ 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SKIP- Cymru© (Successful Kinaesthetic Instruction for Pre-schoolers- Wales)</dc:title>
  <dc:creator>Amanda John (0501153)</dc:creator>
  <cp:lastModifiedBy>Anna Stevenson</cp:lastModifiedBy>
  <cp:revision>4</cp:revision>
  <cp:lastPrinted>2020-10-08T19:38:12Z</cp:lastPrinted>
  <dcterms:created xsi:type="dcterms:W3CDTF">2019-11-04T11:55:32Z</dcterms:created>
  <dcterms:modified xsi:type="dcterms:W3CDTF">2025-11-03T09:19:41Z</dcterms:modified>
</cp:coreProperties>
</file>