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8"/>
  </p:notesMasterIdLst>
  <p:sldIdLst>
    <p:sldId id="259" r:id="rId2"/>
    <p:sldId id="267" r:id="rId3"/>
    <p:sldId id="270" r:id="rId4"/>
    <p:sldId id="268" r:id="rId5"/>
    <p:sldId id="271" r:id="rId6"/>
    <p:sldId id="27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462D8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4" autoAdjust="0"/>
    <p:restoredTop sz="94249" autoAdjust="0"/>
  </p:normalViewPr>
  <p:slideViewPr>
    <p:cSldViewPr snapToGrid="0">
      <p:cViewPr>
        <p:scale>
          <a:sx n="60" d="100"/>
          <a:sy n="60" d="100"/>
        </p:scale>
        <p:origin x="10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86A723-8583-4D2B-92D0-8B350996438F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1DC263-4D08-4BBF-95A0-5C8F6FDAB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747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3/13/2021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1544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281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955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018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007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484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155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56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275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498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62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3/13/2021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00813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75" r:id="rId5"/>
    <p:sldLayoutId id="2147483676" r:id="rId6"/>
    <p:sldLayoutId id="2147483681" r:id="rId7"/>
    <p:sldLayoutId id="2147483677" r:id="rId8"/>
    <p:sldLayoutId id="2147483678" r:id="rId9"/>
    <p:sldLayoutId id="2147483679" r:id="rId10"/>
    <p:sldLayoutId id="21474836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inkuknow.co.uk/parents/jessie-and-friends/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10" Type="http://schemas.openxmlformats.org/officeDocument/2006/relationships/image" Target="../media/image8.jpeg"/><Relationship Id="rId4" Type="http://schemas.openxmlformats.org/officeDocument/2006/relationships/image" Target="../media/image3.jpe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15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  <a:lumOff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Use of Technology in Early Childhood Classrooms">
            <a:extLst>
              <a:ext uri="{FF2B5EF4-FFF2-40B4-BE49-F238E27FC236}">
                <a16:creationId xmlns:a16="http://schemas.microsoft.com/office/drawing/2014/main" id="{1E34E449-4CE7-43B1-9062-F22A682F47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4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359" y="-75174"/>
            <a:ext cx="12226718" cy="69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D41D4A5-0750-424C-9475-20C185AE6F5C}"/>
              </a:ext>
            </a:extLst>
          </p:cNvPr>
          <p:cNvSpPr txBox="1"/>
          <p:nvPr/>
        </p:nvSpPr>
        <p:spPr>
          <a:xfrm>
            <a:off x="4724400" y="3345873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CF7E5B-24DF-403B-A72A-99FFC79EA4B7}"/>
              </a:ext>
            </a:extLst>
          </p:cNvPr>
          <p:cNvSpPr txBox="1"/>
          <p:nvPr/>
        </p:nvSpPr>
        <p:spPr>
          <a:xfrm>
            <a:off x="0" y="-37286"/>
            <a:ext cx="9202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>
                <a:solidFill>
                  <a:schemeClr val="bg2"/>
                </a:solidFill>
              </a:rPr>
              <a:t>EMBEDDING ON-LINE SAFETY IN SCHOOLS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45446A6-5F4D-4DAE-9F54-ED18082FA849}"/>
              </a:ext>
            </a:extLst>
          </p:cNvPr>
          <p:cNvSpPr txBox="1"/>
          <p:nvPr/>
        </p:nvSpPr>
        <p:spPr>
          <a:xfrm flipH="1">
            <a:off x="2391506" y="6575386"/>
            <a:ext cx="260821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(SWGFL, 2018)</a:t>
            </a:r>
          </a:p>
        </p:txBody>
      </p:sp>
      <p:sp>
        <p:nvSpPr>
          <p:cNvPr id="23" name="Flowchart: Connector 22">
            <a:extLst>
              <a:ext uri="{FF2B5EF4-FFF2-40B4-BE49-F238E27FC236}">
                <a16:creationId xmlns:a16="http://schemas.microsoft.com/office/drawing/2014/main" id="{81AF918D-A5D1-41A7-A54A-486B4540AF4E}"/>
              </a:ext>
            </a:extLst>
          </p:cNvPr>
          <p:cNvSpPr/>
          <p:nvPr/>
        </p:nvSpPr>
        <p:spPr>
          <a:xfrm>
            <a:off x="41935" y="609045"/>
            <a:ext cx="1578590" cy="1533758"/>
          </a:xfrm>
          <a:prstGeom prst="flowChartConnector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9220" name="Picture 4" descr="SMART ESafety Rules Posters | Teaching Ideas">
            <a:extLst>
              <a:ext uri="{FF2B5EF4-FFF2-40B4-BE49-F238E27FC236}">
                <a16:creationId xmlns:a16="http://schemas.microsoft.com/office/drawing/2014/main" id="{6AB66A10-4ABB-4EB8-9E1D-467B7D9D91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6" t="1733" r="4349" b="3512"/>
          <a:stretch/>
        </p:blipFill>
        <p:spPr bwMode="auto">
          <a:xfrm>
            <a:off x="9832778" y="3585409"/>
            <a:ext cx="2317287" cy="3272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Flowchart: Connector 27">
            <a:extLst>
              <a:ext uri="{FF2B5EF4-FFF2-40B4-BE49-F238E27FC236}">
                <a16:creationId xmlns:a16="http://schemas.microsoft.com/office/drawing/2014/main" id="{E3DCBAE1-CD39-46B2-8A39-E581A400AED3}"/>
              </a:ext>
            </a:extLst>
          </p:cNvPr>
          <p:cNvSpPr/>
          <p:nvPr/>
        </p:nvSpPr>
        <p:spPr>
          <a:xfrm>
            <a:off x="54672" y="2212071"/>
            <a:ext cx="1565854" cy="1471708"/>
          </a:xfrm>
          <a:prstGeom prst="flowChartConnector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Flowchart: Connector 28">
            <a:extLst>
              <a:ext uri="{FF2B5EF4-FFF2-40B4-BE49-F238E27FC236}">
                <a16:creationId xmlns:a16="http://schemas.microsoft.com/office/drawing/2014/main" id="{F323579F-B994-47CC-995F-D6069F32FDFE}"/>
              </a:ext>
            </a:extLst>
          </p:cNvPr>
          <p:cNvSpPr/>
          <p:nvPr/>
        </p:nvSpPr>
        <p:spPr>
          <a:xfrm>
            <a:off x="41935" y="3730544"/>
            <a:ext cx="1578591" cy="1555961"/>
          </a:xfrm>
          <a:prstGeom prst="flowChartConnector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Flowchart: Connector 29">
            <a:extLst>
              <a:ext uri="{FF2B5EF4-FFF2-40B4-BE49-F238E27FC236}">
                <a16:creationId xmlns:a16="http://schemas.microsoft.com/office/drawing/2014/main" id="{ADD967CB-442D-4201-9CE2-EB9896AB5265}"/>
              </a:ext>
            </a:extLst>
          </p:cNvPr>
          <p:cNvSpPr/>
          <p:nvPr/>
        </p:nvSpPr>
        <p:spPr>
          <a:xfrm>
            <a:off x="41642" y="5349800"/>
            <a:ext cx="1541852" cy="1494386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8815394-6AE9-4B41-9A45-34ADF4F72742}"/>
              </a:ext>
            </a:extLst>
          </p:cNvPr>
          <p:cNvSpPr txBox="1"/>
          <p:nvPr/>
        </p:nvSpPr>
        <p:spPr>
          <a:xfrm flipH="1">
            <a:off x="276009" y="933225"/>
            <a:ext cx="12599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>
                    <a:lumMod val="10000"/>
                  </a:schemeClr>
                </a:solidFill>
              </a:rPr>
              <a:t>MAKE IT FUN AND CREATIVE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60C95B2-28AB-42A9-BB53-20D218F0A68D}"/>
              </a:ext>
            </a:extLst>
          </p:cNvPr>
          <p:cNvSpPr txBox="1"/>
          <p:nvPr/>
        </p:nvSpPr>
        <p:spPr>
          <a:xfrm>
            <a:off x="364450" y="2493636"/>
            <a:ext cx="1520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LINK TO SPECIAL EVENTS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76B370C-6492-4405-BEB2-938B13C0168E}"/>
              </a:ext>
            </a:extLst>
          </p:cNvPr>
          <p:cNvSpPr txBox="1"/>
          <p:nvPr/>
        </p:nvSpPr>
        <p:spPr>
          <a:xfrm flipH="1">
            <a:off x="223639" y="4185358"/>
            <a:ext cx="14637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INCLUDE IN POLICIES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20EF286-6BBD-4676-B6B6-0E18B7F1ED1F}"/>
              </a:ext>
            </a:extLst>
          </p:cNvPr>
          <p:cNvSpPr txBox="1"/>
          <p:nvPr/>
        </p:nvSpPr>
        <p:spPr>
          <a:xfrm flipH="1">
            <a:off x="130106" y="5792014"/>
            <a:ext cx="15517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PARENTAL ENGAGEMENT</a:t>
            </a:r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C6CD51BE-C111-4BE6-A00C-F6A51CD18B58}"/>
              </a:ext>
            </a:extLst>
          </p:cNvPr>
          <p:cNvSpPr/>
          <p:nvPr/>
        </p:nvSpPr>
        <p:spPr>
          <a:xfrm>
            <a:off x="1680669" y="1169863"/>
            <a:ext cx="541338" cy="339988"/>
          </a:xfrm>
          <a:prstGeom prst="rightArrow">
            <a:avLst/>
          </a:prstGeom>
          <a:solidFill>
            <a:srgbClr val="F462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16" name="Arrow: Right 9215">
            <a:extLst>
              <a:ext uri="{FF2B5EF4-FFF2-40B4-BE49-F238E27FC236}">
                <a16:creationId xmlns:a16="http://schemas.microsoft.com/office/drawing/2014/main" id="{BDC47029-95BB-4027-AA25-295EC1D7D901}"/>
              </a:ext>
            </a:extLst>
          </p:cNvPr>
          <p:cNvSpPr/>
          <p:nvPr/>
        </p:nvSpPr>
        <p:spPr>
          <a:xfrm>
            <a:off x="1681536" y="2724496"/>
            <a:ext cx="614550" cy="339988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17" name="Arrow: Right 9216">
            <a:extLst>
              <a:ext uri="{FF2B5EF4-FFF2-40B4-BE49-F238E27FC236}">
                <a16:creationId xmlns:a16="http://schemas.microsoft.com/office/drawing/2014/main" id="{3098292C-A81B-40AD-B775-1A8FC14FE97B}"/>
              </a:ext>
            </a:extLst>
          </p:cNvPr>
          <p:cNvSpPr/>
          <p:nvPr/>
        </p:nvSpPr>
        <p:spPr>
          <a:xfrm flipV="1">
            <a:off x="1710023" y="4235518"/>
            <a:ext cx="614551" cy="363196"/>
          </a:xfrm>
          <a:prstGeom prst="rightArrow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9" name="Picture 4" descr="Safer Internet Day 2021 - National Awareness Days Calendar 2021">
            <a:extLst>
              <a:ext uri="{FF2B5EF4-FFF2-40B4-BE49-F238E27FC236}">
                <a16:creationId xmlns:a16="http://schemas.microsoft.com/office/drawing/2014/main" id="{CD1243E7-B7CC-4CA0-A620-3A22DA6EE2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0800" y="2305225"/>
            <a:ext cx="2207175" cy="1097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19" name="TextBox 9218">
            <a:extLst>
              <a:ext uri="{FF2B5EF4-FFF2-40B4-BE49-F238E27FC236}">
                <a16:creationId xmlns:a16="http://schemas.microsoft.com/office/drawing/2014/main" id="{74D1D70E-8BDD-41CE-A382-650A2CDC94E2}"/>
              </a:ext>
            </a:extLst>
          </p:cNvPr>
          <p:cNvSpPr txBox="1"/>
          <p:nvPr/>
        </p:nvSpPr>
        <p:spPr>
          <a:xfrm flipH="1">
            <a:off x="2391506" y="3378171"/>
            <a:ext cx="160594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(Safer Internet Day, 2021)</a:t>
            </a:r>
          </a:p>
        </p:txBody>
      </p:sp>
      <p:pic>
        <p:nvPicPr>
          <p:cNvPr id="41" name="Picture 4" descr="10 Most Dangerous Apps To Block On Teens Devices | Livetechnoid.com">
            <a:extLst>
              <a:ext uri="{FF2B5EF4-FFF2-40B4-BE49-F238E27FC236}">
                <a16:creationId xmlns:a16="http://schemas.microsoft.com/office/drawing/2014/main" id="{7F6888CF-3B8E-4125-B419-46C448FAB9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5624" y="5404362"/>
            <a:ext cx="2182351" cy="1182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21" name="Arrow: Right 9220">
            <a:extLst>
              <a:ext uri="{FF2B5EF4-FFF2-40B4-BE49-F238E27FC236}">
                <a16:creationId xmlns:a16="http://schemas.microsoft.com/office/drawing/2014/main" id="{6E08B398-DA6B-4F47-A6B7-05AF34559C09}"/>
              </a:ext>
            </a:extLst>
          </p:cNvPr>
          <p:cNvSpPr/>
          <p:nvPr/>
        </p:nvSpPr>
        <p:spPr>
          <a:xfrm>
            <a:off x="1768347" y="5875421"/>
            <a:ext cx="534601" cy="313685"/>
          </a:xfrm>
          <a:prstGeom prst="rightArrow">
            <a:avLst>
              <a:gd name="adj1" fmla="val 50000"/>
              <a:gd name="adj2" fmla="val 46021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3" name="Picture 2" descr="8 Best Video Editing Apps for Kids - Educational App Store">
            <a:extLst>
              <a:ext uri="{FF2B5EF4-FFF2-40B4-BE49-F238E27FC236}">
                <a16:creationId xmlns:a16="http://schemas.microsoft.com/office/drawing/2014/main" id="{942E6675-F771-47D0-AF2F-CA0594D623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0800" y="648126"/>
            <a:ext cx="2606314" cy="146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7" name="Picture 8">
            <a:extLst>
              <a:ext uri="{FF2B5EF4-FFF2-40B4-BE49-F238E27FC236}">
                <a16:creationId xmlns:a16="http://schemas.microsoft.com/office/drawing/2014/main" id="{12448689-8CC2-4C47-A0F5-0C40925369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7721" y="4730352"/>
            <a:ext cx="1600951" cy="188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E672F65-812A-4903-818F-FFD48BA022E7}"/>
              </a:ext>
            </a:extLst>
          </p:cNvPr>
          <p:cNvSpPr/>
          <p:nvPr/>
        </p:nvSpPr>
        <p:spPr>
          <a:xfrm>
            <a:off x="6828511" y="6032264"/>
            <a:ext cx="191019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highlight>
                  <a:srgbClr val="FFFF00"/>
                </a:highlight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https://www.thinkuknow.co.uk/parents/jessie-and-friends/</a:t>
            </a:r>
            <a:endParaRPr lang="en-GB" sz="1400" dirty="0">
              <a:solidFill>
                <a:schemeClr val="bg1"/>
              </a:solidFill>
              <a:highlight>
                <a:srgbClr val="FFFF00"/>
              </a:highlight>
            </a:endParaRPr>
          </a:p>
          <a:p>
            <a:endParaRPr lang="en-GB" dirty="0"/>
          </a:p>
        </p:txBody>
      </p:sp>
      <p:sp>
        <p:nvSpPr>
          <p:cNvPr id="4" name="AutoShape 6" descr="Jessie &amp; Friends">
            <a:extLst>
              <a:ext uri="{FF2B5EF4-FFF2-40B4-BE49-F238E27FC236}">
                <a16:creationId xmlns:a16="http://schemas.microsoft.com/office/drawing/2014/main" id="{26AA30CC-5025-4A3E-903B-BB911A0E9A7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9412D36-D9D1-4EC9-A9A8-9A02C136097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8335" y="4532864"/>
            <a:ext cx="2690572" cy="14306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55E0546-6759-4945-974D-FB4CBF95AA2C}"/>
              </a:ext>
            </a:extLst>
          </p:cNvPr>
          <p:cNvSpPr txBox="1"/>
          <p:nvPr/>
        </p:nvSpPr>
        <p:spPr>
          <a:xfrm>
            <a:off x="6859041" y="4531391"/>
            <a:ext cx="26043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</a:t>
            </a:r>
            <a:r>
              <a:rPr lang="en-GB" sz="800" dirty="0" err="1"/>
              <a:t>Thinkyouknow</a:t>
            </a:r>
            <a:r>
              <a:rPr lang="en-GB" sz="800" dirty="0"/>
              <a:t>, 2021)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75B92B-13D1-4C36-ADA7-6310FDDCBC04}"/>
              </a:ext>
            </a:extLst>
          </p:cNvPr>
          <p:cNvSpPr txBox="1"/>
          <p:nvPr/>
        </p:nvSpPr>
        <p:spPr>
          <a:xfrm flipH="1">
            <a:off x="4676374" y="6606151"/>
            <a:ext cx="334459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</a:t>
            </a:r>
            <a:r>
              <a:rPr lang="en-GB" sz="800" dirty="0" err="1">
                <a:solidFill>
                  <a:schemeClr val="bg1"/>
                </a:solidFill>
              </a:rPr>
              <a:t>Livetechnoid</a:t>
            </a:r>
            <a:r>
              <a:rPr lang="en-GB" sz="800" dirty="0">
                <a:solidFill>
                  <a:schemeClr val="bg1"/>
                </a:solidFill>
              </a:rPr>
              <a:t>, 2021)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D29101-32C8-4656-B671-5AD788BBC32D}"/>
              </a:ext>
            </a:extLst>
          </p:cNvPr>
          <p:cNvSpPr txBox="1"/>
          <p:nvPr/>
        </p:nvSpPr>
        <p:spPr>
          <a:xfrm flipH="1">
            <a:off x="11329029" y="3622822"/>
            <a:ext cx="232946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(Warner, 2020)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485BDC-268B-427C-A4BF-65DBB325233A}"/>
              </a:ext>
            </a:extLst>
          </p:cNvPr>
          <p:cNvSpPr txBox="1"/>
          <p:nvPr/>
        </p:nvSpPr>
        <p:spPr>
          <a:xfrm>
            <a:off x="4448412" y="1930615"/>
            <a:ext cx="230441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(LTD, 2021)</a:t>
            </a:r>
          </a:p>
        </p:txBody>
      </p:sp>
      <p:pic>
        <p:nvPicPr>
          <p:cNvPr id="5" name="Picture 2" descr="Whole School Charter |">
            <a:extLst>
              <a:ext uri="{FF2B5EF4-FFF2-40B4-BE49-F238E27FC236}">
                <a16:creationId xmlns:a16="http://schemas.microsoft.com/office/drawing/2014/main" id="{24D7F4B0-A404-45E7-A494-B9234B5F0A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2782" y="3719921"/>
            <a:ext cx="2062187" cy="1087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F4E001-2523-456A-B527-F163FCD9FDCB}"/>
              </a:ext>
            </a:extLst>
          </p:cNvPr>
          <p:cNvSpPr txBox="1"/>
          <p:nvPr/>
        </p:nvSpPr>
        <p:spPr>
          <a:xfrm>
            <a:off x="2411089" y="4791546"/>
            <a:ext cx="331249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(Glow Scotland, 2021)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4B29B6-C313-43A4-92B6-F5A4CE6DAB66}"/>
              </a:ext>
            </a:extLst>
          </p:cNvPr>
          <p:cNvSpPr txBox="1"/>
          <p:nvPr/>
        </p:nvSpPr>
        <p:spPr>
          <a:xfrm flipH="1">
            <a:off x="9608907" y="0"/>
            <a:ext cx="2944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Rachel Evans – SJIE 5006</a:t>
            </a:r>
          </a:p>
        </p:txBody>
      </p:sp>
    </p:spTree>
    <p:extLst>
      <p:ext uri="{BB962C8B-B14F-4D97-AF65-F5344CB8AC3E}">
        <p14:creationId xmlns:p14="http://schemas.microsoft.com/office/powerpoint/2010/main" val="769427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4" name="Picture 4" descr="Mediawatch-UK: Protecting children in a digital world">
            <a:extLst>
              <a:ext uri="{FF2B5EF4-FFF2-40B4-BE49-F238E27FC236}">
                <a16:creationId xmlns:a16="http://schemas.microsoft.com/office/drawing/2014/main" id="{B10D119E-CEDB-44BB-9688-D6FB104282E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7277"/>
          <a:stretch/>
        </p:blipFill>
        <p:spPr bwMode="auto">
          <a:xfrm>
            <a:off x="-17811" y="0"/>
            <a:ext cx="12227619" cy="6864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A5761B15-C433-40FE-BB67-ECF17E50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47974"/>
            <a:ext cx="12192001" cy="3608431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40000"/>
                </a:srgbClr>
              </a:gs>
              <a:gs pos="60000">
                <a:srgbClr val="000000">
                  <a:alpha val="4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746FB3D-93DA-4183-BD31-A37F3C7BBC8E}"/>
              </a:ext>
            </a:extLst>
          </p:cNvPr>
          <p:cNvSpPr txBox="1"/>
          <p:nvPr/>
        </p:nvSpPr>
        <p:spPr>
          <a:xfrm>
            <a:off x="-940728" y="-1027575"/>
            <a:ext cx="12573000" cy="1985963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u="sng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DIGITAL RESILIENCE</a:t>
            </a:r>
          </a:p>
        </p:txBody>
      </p:sp>
      <p:pic>
        <p:nvPicPr>
          <p:cNvPr id="5126" name="Picture 6" descr="Childnet International">
            <a:extLst>
              <a:ext uri="{FF2B5EF4-FFF2-40B4-BE49-F238E27FC236}">
                <a16:creationId xmlns:a16="http://schemas.microsoft.com/office/drawing/2014/main" id="{2E9856CB-99B4-4D2D-9637-9787C39123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0" y="34548"/>
            <a:ext cx="1698329" cy="1110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8E3BE3B5-C414-4C01-9C26-338872393DEC}"/>
              </a:ext>
            </a:extLst>
          </p:cNvPr>
          <p:cNvSpPr/>
          <p:nvPr/>
        </p:nvSpPr>
        <p:spPr>
          <a:xfrm>
            <a:off x="1385646" y="3255672"/>
            <a:ext cx="2706476" cy="2515206"/>
          </a:xfrm>
          <a:prstGeom prst="flowChartConnector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22" name="Flowchart: Connector 21">
            <a:extLst>
              <a:ext uri="{FF2B5EF4-FFF2-40B4-BE49-F238E27FC236}">
                <a16:creationId xmlns:a16="http://schemas.microsoft.com/office/drawing/2014/main" id="{46F2B495-41DE-4B73-B03D-828FF5DA3542}"/>
              </a:ext>
            </a:extLst>
          </p:cNvPr>
          <p:cNvSpPr/>
          <p:nvPr/>
        </p:nvSpPr>
        <p:spPr>
          <a:xfrm>
            <a:off x="2384984" y="904869"/>
            <a:ext cx="2630076" cy="2629829"/>
          </a:xfrm>
          <a:prstGeom prst="flowChartConnector">
            <a:avLst/>
          </a:prstGeom>
          <a:solidFill>
            <a:schemeClr val="tx2">
              <a:lumMod val="25000"/>
            </a:schemeClr>
          </a:solidFill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Flowchart: Connector 20">
            <a:extLst>
              <a:ext uri="{FF2B5EF4-FFF2-40B4-BE49-F238E27FC236}">
                <a16:creationId xmlns:a16="http://schemas.microsoft.com/office/drawing/2014/main" id="{E1CAF511-B403-4709-88BA-1D2028109EAF}"/>
              </a:ext>
            </a:extLst>
          </p:cNvPr>
          <p:cNvSpPr/>
          <p:nvPr/>
        </p:nvSpPr>
        <p:spPr>
          <a:xfrm>
            <a:off x="0" y="1258829"/>
            <a:ext cx="2782464" cy="2641937"/>
          </a:xfrm>
          <a:prstGeom prst="flowChartConnector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3B127C9-E9FB-463D-84FF-693AE6DB0A8E}"/>
              </a:ext>
            </a:extLst>
          </p:cNvPr>
          <p:cNvSpPr txBox="1"/>
          <p:nvPr/>
        </p:nvSpPr>
        <p:spPr>
          <a:xfrm flipH="1">
            <a:off x="8369256" y="1269876"/>
            <a:ext cx="15816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3E66178-C7D9-44D9-9B99-CC9764B52B55}"/>
              </a:ext>
            </a:extLst>
          </p:cNvPr>
          <p:cNvSpPr txBox="1"/>
          <p:nvPr/>
        </p:nvSpPr>
        <p:spPr>
          <a:xfrm flipH="1">
            <a:off x="2689623" y="1537703"/>
            <a:ext cx="25440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“Digital Resilience can reduce risk of harm and mitigate the impact of online risks.”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38DDCD9-B230-44E9-9BEE-1C814000E7B2}"/>
              </a:ext>
            </a:extLst>
          </p:cNvPr>
          <p:cNvSpPr txBox="1"/>
          <p:nvPr/>
        </p:nvSpPr>
        <p:spPr>
          <a:xfrm flipH="1">
            <a:off x="325146" y="1591593"/>
            <a:ext cx="23110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gency FB" panose="020B0503020202020204" pitchFamily="34" charset="0"/>
              </a:rPr>
              <a:t>“Resilience is a dynamic construct that refers to the ability to bounce back, and respond resourcefully to adversity to achieve positive outcomes.”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A5E4C6C-62D1-4D87-9E33-9AB363C6ECB5}"/>
              </a:ext>
            </a:extLst>
          </p:cNvPr>
          <p:cNvSpPr txBox="1"/>
          <p:nvPr/>
        </p:nvSpPr>
        <p:spPr>
          <a:xfrm flipH="1">
            <a:off x="10792199" y="6206078"/>
            <a:ext cx="257348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</a:t>
            </a:r>
          </a:p>
        </p:txBody>
      </p:sp>
      <p:pic>
        <p:nvPicPr>
          <p:cNvPr id="31" name="Picture 2" descr="Redefining Literacy in the 21st Century | by Bethany Oxford | Literate  Schools | Medium">
            <a:extLst>
              <a:ext uri="{FF2B5EF4-FFF2-40B4-BE49-F238E27FC236}">
                <a16:creationId xmlns:a16="http://schemas.microsoft.com/office/drawing/2014/main" id="{AE38CA96-1EA3-4D9C-8246-00B8A5774D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1660" y="3744010"/>
            <a:ext cx="3458149" cy="321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F93646C-7F43-41C0-ABF2-3D59A2B0401C}"/>
              </a:ext>
            </a:extLst>
          </p:cNvPr>
          <p:cNvSpPr/>
          <p:nvPr/>
        </p:nvSpPr>
        <p:spPr>
          <a:xfrm>
            <a:off x="11293147" y="6632563"/>
            <a:ext cx="785793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00" dirty="0"/>
              <a:t>(Oxford, 2018)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F390F5-5701-4AB7-A228-5D4D4A0FFD0E}"/>
              </a:ext>
            </a:extLst>
          </p:cNvPr>
          <p:cNvSpPr txBox="1"/>
          <p:nvPr/>
        </p:nvSpPr>
        <p:spPr>
          <a:xfrm>
            <a:off x="-35620" y="1035756"/>
            <a:ext cx="294725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</a:t>
            </a:r>
            <a:r>
              <a:rPr lang="en-GB" sz="800" dirty="0" err="1"/>
              <a:t>Childnet</a:t>
            </a:r>
            <a:r>
              <a:rPr lang="en-GB" sz="800" dirty="0"/>
              <a:t>, 2018)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87AB2F-3FED-44D3-9747-C7EE2CEE836E}"/>
              </a:ext>
            </a:extLst>
          </p:cNvPr>
          <p:cNvSpPr txBox="1"/>
          <p:nvPr/>
        </p:nvSpPr>
        <p:spPr>
          <a:xfrm flipH="1">
            <a:off x="410058" y="3419448"/>
            <a:ext cx="334243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(Megele and Buzzi, 2018, p.53)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501CBE-42D5-4DBE-9BDC-D2E1D8BB25DF}"/>
              </a:ext>
            </a:extLst>
          </p:cNvPr>
          <p:cNvSpPr txBox="1"/>
          <p:nvPr/>
        </p:nvSpPr>
        <p:spPr>
          <a:xfrm>
            <a:off x="2718293" y="2658102"/>
            <a:ext cx="16094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(Ibid)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432920-6318-4D81-99E3-39E65B9EDF09}"/>
              </a:ext>
            </a:extLst>
          </p:cNvPr>
          <p:cNvSpPr txBox="1"/>
          <p:nvPr/>
        </p:nvSpPr>
        <p:spPr>
          <a:xfrm>
            <a:off x="9176479" y="-6892"/>
            <a:ext cx="18753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UNCRC 1989</a:t>
            </a:r>
          </a:p>
        </p:txBody>
      </p:sp>
      <p:pic>
        <p:nvPicPr>
          <p:cNvPr id="3074" name="Picture 2" descr="Article 4 of UNCRC | Forres Academy Rights Respecting School.">
            <a:extLst>
              <a:ext uri="{FF2B5EF4-FFF2-40B4-BE49-F238E27FC236}">
                <a16:creationId xmlns:a16="http://schemas.microsoft.com/office/drawing/2014/main" id="{29073D83-19E4-4FDC-B45D-1A01A0804E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9996493" y="1105457"/>
            <a:ext cx="3216594" cy="108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B0D188D-3CFA-41DD-BE56-FD2148F41529}"/>
              </a:ext>
            </a:extLst>
          </p:cNvPr>
          <p:cNvSpPr txBox="1"/>
          <p:nvPr/>
        </p:nvSpPr>
        <p:spPr>
          <a:xfrm flipH="1">
            <a:off x="9228807" y="357933"/>
            <a:ext cx="1706140" cy="923330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“Protection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Provision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dirty="0"/>
              <a:t>Participation”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84485BF-3A6E-49CC-B931-B1C54979E4C7}"/>
              </a:ext>
            </a:extLst>
          </p:cNvPr>
          <p:cNvSpPr txBox="1"/>
          <p:nvPr/>
        </p:nvSpPr>
        <p:spPr>
          <a:xfrm>
            <a:off x="9160077" y="1274098"/>
            <a:ext cx="173293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(Underdown, 2007, p.134)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D2F0204-2CBB-4283-8EA6-953B6381D2C1}"/>
              </a:ext>
            </a:extLst>
          </p:cNvPr>
          <p:cNvSpPr txBox="1"/>
          <p:nvPr/>
        </p:nvSpPr>
        <p:spPr>
          <a:xfrm>
            <a:off x="10934947" y="3269973"/>
            <a:ext cx="296091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(Forres Academy, 2015)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D6AC843-10D0-4283-8EDA-6CD8D836910B}"/>
              </a:ext>
            </a:extLst>
          </p:cNvPr>
          <p:cNvSpPr txBox="1"/>
          <p:nvPr/>
        </p:nvSpPr>
        <p:spPr>
          <a:xfrm flipH="1">
            <a:off x="1781726" y="3772384"/>
            <a:ext cx="2179934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“RESILIENCE IS VARIABLE THAT IS CONTEXTUALLY SHAPED BY THE INTERPLAYBETWEEN A NUMBER OF PSYCHO-SOCIO-ECOLOGICAL FACTORS.”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371E0C4-CFF9-4F10-9F51-CE3B715F675F}"/>
              </a:ext>
            </a:extLst>
          </p:cNvPr>
          <p:cNvSpPr txBox="1"/>
          <p:nvPr/>
        </p:nvSpPr>
        <p:spPr>
          <a:xfrm>
            <a:off x="1781725" y="5260870"/>
            <a:ext cx="60495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(Ibid)</a:t>
            </a:r>
          </a:p>
        </p:txBody>
      </p:sp>
    </p:spTree>
    <p:extLst>
      <p:ext uri="{BB962C8B-B14F-4D97-AF65-F5344CB8AC3E}">
        <p14:creationId xmlns:p14="http://schemas.microsoft.com/office/powerpoint/2010/main" val="1321013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vulnerable children Archives - Policy Scotland">
            <a:extLst>
              <a:ext uri="{FF2B5EF4-FFF2-40B4-BE49-F238E27FC236}">
                <a16:creationId xmlns:a16="http://schemas.microsoft.com/office/drawing/2014/main" id="{E3710554-7FDD-4517-8FD0-8E3CFDA6B8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43172"/>
            <a:ext cx="12192000" cy="7401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A35B688-27FD-4172-8C66-3DBAA3120A22}"/>
              </a:ext>
            </a:extLst>
          </p:cNvPr>
          <p:cNvSpPr txBox="1"/>
          <p:nvPr/>
        </p:nvSpPr>
        <p:spPr>
          <a:xfrm flipH="1">
            <a:off x="83579" y="-557979"/>
            <a:ext cx="95621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 dirty="0"/>
              <a:t>VUNERABLE CHILDREN IN A DIGITAL WORLD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4E6A0F7-24C3-4CA6-B6D4-66E72D1B17A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214" b="77344" l="35505" r="65959">
                        <a14:foregroundMark x1="48609" y1="50781" x2="51757" y2="50651"/>
                        <a14:foregroundMark x1="51757" y1="50651" x2="52416" y2="50781"/>
                        <a14:foregroundMark x1="48902" y1="62109" x2="50805" y2="63411"/>
                        <a14:foregroundMark x1="40776" y1="62760" x2="41728" y2="58073"/>
                        <a14:foregroundMark x1="53221" y1="35938" x2="54905" y2="40104"/>
                        <a14:foregroundMark x1="54905" y1="40104" x2="54905" y2="40104"/>
                        <a14:foregroundMark x1="50439" y1="29167" x2="50366" y2="27865"/>
                        <a14:foregroundMark x1="52269" y1="30339" x2="51611" y2="28516"/>
                        <a14:foregroundMark x1="52489" y1="34245" x2="51391" y2="27474"/>
                        <a14:foregroundMark x1="50293" y1="27214" x2="50293" y2="27214"/>
                        <a14:foregroundMark x1="35578" y1="73438" x2="36969" y2="72135"/>
                        <a14:foregroundMark x1="41215" y1="72917" x2="46413" y2="74870"/>
                        <a14:foregroundMark x1="35505" y1="76042" x2="35505" y2="76042"/>
                        <a14:foregroundMark x1="65959" y1="72396" x2="65154" y2="71745"/>
                      </a14:backgroundRemoval>
                    </a14:imgEffect>
                  </a14:imgLayer>
                </a14:imgProps>
              </a:ext>
            </a:extLst>
          </a:blip>
          <a:srcRect l="33631" t="24432" r="31877" b="16703"/>
          <a:stretch/>
        </p:blipFill>
        <p:spPr>
          <a:xfrm>
            <a:off x="3096654" y="3702702"/>
            <a:ext cx="3674367" cy="34930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4451ECA-5257-4116-9ED1-93B23CB10F6A}"/>
              </a:ext>
            </a:extLst>
          </p:cNvPr>
          <p:cNvSpPr txBox="1"/>
          <p:nvPr/>
        </p:nvSpPr>
        <p:spPr>
          <a:xfrm flipH="1">
            <a:off x="4982834" y="5673357"/>
            <a:ext cx="288036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(CYSUR,2017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9E61536-B7EE-4DC5-85BF-3AC7617EC220}"/>
              </a:ext>
            </a:extLst>
          </p:cNvPr>
          <p:cNvSpPr/>
          <p:nvPr/>
        </p:nvSpPr>
        <p:spPr>
          <a:xfrm rot="18067723">
            <a:off x="2449802" y="5192755"/>
            <a:ext cx="28212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FF3300"/>
                </a:solidFill>
              </a:rPr>
              <a:t>Child’s Developmental needs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DA244D8-4292-4283-9E90-B66F578857F1}"/>
              </a:ext>
            </a:extLst>
          </p:cNvPr>
          <p:cNvSpPr/>
          <p:nvPr/>
        </p:nvSpPr>
        <p:spPr>
          <a:xfrm rot="3560790">
            <a:off x="5127038" y="5140249"/>
            <a:ext cx="18853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Parenting Capacity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53B9539-C0C3-4872-B40E-EFD38DCFE184}"/>
              </a:ext>
            </a:extLst>
          </p:cNvPr>
          <p:cNvSpPr/>
          <p:nvPr/>
        </p:nvSpPr>
        <p:spPr>
          <a:xfrm>
            <a:off x="3432282" y="6495741"/>
            <a:ext cx="31011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Family &amp; Environmental factors </a:t>
            </a:r>
          </a:p>
        </p:txBody>
      </p:sp>
      <p:sp>
        <p:nvSpPr>
          <p:cNvPr id="12" name="Flowchart: Connector 11">
            <a:extLst>
              <a:ext uri="{FF2B5EF4-FFF2-40B4-BE49-F238E27FC236}">
                <a16:creationId xmlns:a16="http://schemas.microsoft.com/office/drawing/2014/main" id="{DE136B66-85BD-430A-90DD-C92DBA0ECFFA}"/>
              </a:ext>
            </a:extLst>
          </p:cNvPr>
          <p:cNvSpPr/>
          <p:nvPr/>
        </p:nvSpPr>
        <p:spPr>
          <a:xfrm flipV="1">
            <a:off x="1353073" y="2310297"/>
            <a:ext cx="2890487" cy="2605973"/>
          </a:xfrm>
          <a:prstGeom prst="flowChartConnector">
            <a:avLst/>
          </a:prstGeom>
          <a:solidFill>
            <a:srgbClr val="FF33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Flowchart: Connector 14">
            <a:extLst>
              <a:ext uri="{FF2B5EF4-FFF2-40B4-BE49-F238E27FC236}">
                <a16:creationId xmlns:a16="http://schemas.microsoft.com/office/drawing/2014/main" id="{9C634276-CEDF-4C32-9785-F1805E29AB6C}"/>
              </a:ext>
            </a:extLst>
          </p:cNvPr>
          <p:cNvSpPr/>
          <p:nvPr/>
        </p:nvSpPr>
        <p:spPr>
          <a:xfrm flipV="1">
            <a:off x="2396251" y="93545"/>
            <a:ext cx="2710035" cy="2439169"/>
          </a:xfrm>
          <a:prstGeom prst="flowChartConnector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4D8AA42-C789-4A0C-9061-8CF979BD60B4}"/>
              </a:ext>
            </a:extLst>
          </p:cNvPr>
          <p:cNvSpPr txBox="1"/>
          <p:nvPr/>
        </p:nvSpPr>
        <p:spPr>
          <a:xfrm>
            <a:off x="2678400" y="468557"/>
            <a:ext cx="2427886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50" dirty="0">
                <a:solidFill>
                  <a:schemeClr val="bg1"/>
                </a:solidFill>
              </a:rPr>
              <a:t>“Only 55% of Young Carers received advice from parents and carers on how to stay safe online compared to 62% of other young people.”</a:t>
            </a:r>
          </a:p>
        </p:txBody>
      </p:sp>
      <p:pic>
        <p:nvPicPr>
          <p:cNvPr id="17" name="Picture 6" descr="Susan Marie : Bronfenbrenner's Bioecological Approach">
            <a:extLst>
              <a:ext uri="{FF2B5EF4-FFF2-40B4-BE49-F238E27FC236}">
                <a16:creationId xmlns:a16="http://schemas.microsoft.com/office/drawing/2014/main" id="{07A49BEE-7DBB-4D2D-801B-6E252629C6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201" b="97249" l="2174" r="95788">
                        <a14:foregroundMark x1="27717" y1="12105" x2="17527" y2="28473"/>
                        <a14:foregroundMark x1="28668" y1="12655" x2="46060" y2="12380"/>
                        <a14:foregroundMark x1="46060" y1="12380" x2="47418" y2="12380"/>
                        <a14:foregroundMark x1="31658" y1="8253" x2="45109" y2="6465"/>
                        <a14:foregroundMark x1="45109" y1="6465" x2="46739" y2="6602"/>
                        <a14:foregroundMark x1="26087" y1="11829" x2="43478" y2="9216"/>
                        <a14:foregroundMark x1="46739" y1="9629" x2="63587" y2="13067"/>
                        <a14:foregroundMark x1="63587" y1="13067" x2="64674" y2="13893"/>
                        <a14:foregroundMark x1="44837" y1="15268" x2="60598" y2="10867"/>
                        <a14:foregroundMark x1="60598" y1="10867" x2="61685" y2="10867"/>
                        <a14:foregroundMark x1="38451" y1="13480" x2="10598" y2="30812"/>
                        <a14:foregroundMark x1="13723" y1="23384" x2="23777" y2="11829"/>
                        <a14:foregroundMark x1="23777" y1="11829" x2="24321" y2="11829"/>
                        <a14:foregroundMark x1="18478" y1="12792" x2="12636" y2="26960"/>
                        <a14:foregroundMark x1="12636" y1="26960" x2="15489" y2="43879"/>
                        <a14:foregroundMark x1="15489" y1="43879" x2="22418" y2="58047"/>
                        <a14:foregroundMark x1="22418" y1="58047" x2="25408" y2="61073"/>
                        <a14:foregroundMark x1="8288" y1="52407" x2="11277" y2="24072"/>
                        <a14:foregroundMark x1="26087" y1="9078" x2="39538" y2="7290"/>
                        <a14:foregroundMark x1="39538" y1="7290" x2="53668" y2="7978"/>
                        <a14:foregroundMark x1="53668" y1="7978" x2="66984" y2="14030"/>
                        <a14:foregroundMark x1="66984" y1="14030" x2="72690" y2="18982"/>
                        <a14:foregroundMark x1="6929" y1="36039" x2="6658" y2="54746"/>
                        <a14:foregroundMark x1="6658" y1="54746" x2="16033" y2="70839"/>
                        <a14:foregroundMark x1="9783" y1="29436" x2="2989" y2="45117"/>
                        <a14:foregroundMark x1="2989" y1="45117" x2="5842" y2="60660"/>
                        <a14:foregroundMark x1="5842" y1="60660" x2="6929" y2="62448"/>
                        <a14:foregroundMark x1="3125" y1="37827" x2="2174" y2="53370"/>
                        <a14:foregroundMark x1="2174" y1="53370" x2="15489" y2="77304"/>
                        <a14:foregroundMark x1="4755" y1="63686" x2="16168" y2="83494"/>
                        <a14:foregroundMark x1="18071" y1="78404" x2="43071" y2="91472"/>
                        <a14:foregroundMark x1="43071" y1="91472" x2="49185" y2="91059"/>
                        <a14:foregroundMark x1="20788" y1="85695" x2="39402" y2="93260"/>
                        <a14:foregroundMark x1="21875" y1="87070" x2="32745" y2="92297"/>
                        <a14:foregroundMark x1="29484" y1="7015" x2="45788" y2="3439"/>
                        <a14:foregroundMark x1="47554" y1="2613" x2="61549" y2="7978"/>
                        <a14:foregroundMark x1="14402" y1="33838" x2="18886" y2="42641"/>
                        <a14:foregroundMark x1="14538" y1="48831" x2="29484" y2="25034"/>
                        <a14:foregroundMark x1="74457" y1="25309" x2="83424" y2="48281"/>
                        <a14:foregroundMark x1="22826" y1="88446" x2="36277" y2="94085"/>
                        <a14:foregroundMark x1="36277" y1="94085" x2="38587" y2="94223"/>
                        <a14:foregroundMark x1="38859" y1="94635" x2="53261" y2="97249"/>
                        <a14:foregroundMark x1="50136" y1="93673" x2="65353" y2="88996"/>
                        <a14:foregroundMark x1="52446" y1="97249" x2="64946" y2="91197"/>
                        <a14:foregroundMark x1="64946" y1="91197" x2="64946" y2="91197"/>
                        <a14:foregroundMark x1="58288" y1="95323" x2="69701" y2="91609"/>
                        <a14:foregroundMark x1="67255" y1="91609" x2="77717" y2="73728"/>
                        <a14:foregroundMark x1="68614" y1="91472" x2="76359" y2="85832"/>
                        <a14:foregroundMark x1="66984" y1="93398" x2="74457" y2="90234"/>
                        <a14:foregroundMark x1="74457" y1="90234" x2="78804" y2="85832"/>
                        <a14:foregroundMark x1="75951" y1="86107" x2="79891" y2="80330"/>
                        <a14:foregroundMark x1="74185" y1="91059" x2="85462" y2="76891"/>
                        <a14:foregroundMark x1="80435" y1="79917" x2="87500" y2="69876"/>
                        <a14:foregroundMark x1="47554" y1="2201" x2="60190" y2="4264"/>
                        <a14:foregroundMark x1="57745" y1="3301" x2="70516" y2="8666"/>
                        <a14:foregroundMark x1="70516" y1="8666" x2="74728" y2="13480"/>
                        <a14:foregroundMark x1="70245" y1="13618" x2="80299" y2="21183"/>
                        <a14:foregroundMark x1="62092" y1="3576" x2="74185" y2="10316"/>
                        <a14:foregroundMark x1="74185" y1="10316" x2="80571" y2="17882"/>
                        <a14:foregroundMark x1="74321" y1="10454" x2="84647" y2="18432"/>
                        <a14:foregroundMark x1="79891" y1="17469" x2="86005" y2="29436"/>
                        <a14:foregroundMark x1="84511" y1="17194" x2="91984" y2="30124"/>
                        <a14:foregroundMark x1="91984" y1="30124" x2="92527" y2="32600"/>
                        <a14:foregroundMark x1="88043" y1="29986" x2="90625" y2="41678"/>
                        <a14:foregroundMark x1="91168" y1="32600" x2="94701" y2="48281"/>
                        <a14:foregroundMark x1="82201" y1="80330" x2="90217" y2="59010"/>
                        <a14:foregroundMark x1="85598" y1="79092" x2="91848" y2="68226"/>
                        <a14:foregroundMark x1="88995" y1="69464" x2="92663" y2="52545"/>
                        <a14:foregroundMark x1="92663" y1="52545" x2="92391" y2="49794"/>
                        <a14:foregroundMark x1="89538" y1="71802" x2="95516" y2="57634"/>
                        <a14:foregroundMark x1="95516" y1="57634" x2="95788" y2="54195"/>
                        <a14:foregroundMark x1="82880" y1="42916" x2="43886" y2="40715"/>
                        <a14:foregroundMark x1="21467" y1="34250" x2="35054" y2="39202"/>
                        <a14:foregroundMark x1="35054" y1="39202" x2="43614" y2="54883"/>
                        <a14:foregroundMark x1="58424" y1="57634" x2="52174" y2="42916"/>
                        <a14:foregroundMark x1="52174" y1="42916" x2="46875" y2="37276"/>
                        <a14:foregroundMark x1="44293" y1="70702" x2="54076" y2="81843"/>
                        <a14:foregroundMark x1="54076" y1="81843" x2="67120" y2="76204"/>
                        <a14:foregroundMark x1="67120" y1="76204" x2="75679" y2="64512"/>
                        <a14:foregroundMark x1="75679" y1="64512" x2="75543" y2="64512"/>
                        <a14:foregroundMark x1="69837" y1="39615" x2="47690" y2="270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941" y="4668811"/>
            <a:ext cx="2230766" cy="2082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AF5179B-0AD9-41CE-8A47-EFC646766B6F}"/>
              </a:ext>
            </a:extLst>
          </p:cNvPr>
          <p:cNvSpPr/>
          <p:nvPr/>
        </p:nvSpPr>
        <p:spPr>
          <a:xfrm>
            <a:off x="0" y="6642556"/>
            <a:ext cx="740908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(Marie, 2017)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F36178-6F81-47AC-9EED-BB1ADE2D4794}"/>
              </a:ext>
            </a:extLst>
          </p:cNvPr>
          <p:cNvSpPr/>
          <p:nvPr/>
        </p:nvSpPr>
        <p:spPr>
          <a:xfrm>
            <a:off x="4623483" y="3464451"/>
            <a:ext cx="223242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u="sng" dirty="0">
                <a:solidFill>
                  <a:schemeClr val="bg1"/>
                </a:solidFill>
                <a:highlight>
                  <a:srgbClr val="C0C0C0"/>
                </a:highlight>
              </a:rPr>
              <a:t>ASSESSMENT TRIANGLE</a:t>
            </a:r>
          </a:p>
        </p:txBody>
      </p:sp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BC95FF20-4E90-40CC-8FD2-933A42CE92CD}"/>
              </a:ext>
            </a:extLst>
          </p:cNvPr>
          <p:cNvSpPr/>
          <p:nvPr/>
        </p:nvSpPr>
        <p:spPr>
          <a:xfrm flipV="1">
            <a:off x="20167" y="275424"/>
            <a:ext cx="2622679" cy="2403728"/>
          </a:xfrm>
          <a:prstGeom prst="flowChartConnector">
            <a:avLst/>
          </a:prstGeom>
          <a:solidFill>
            <a:schemeClr val="accent2">
              <a:lumMod val="75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E7FFFFF-AA78-4272-AF70-4032C06D8242}"/>
              </a:ext>
            </a:extLst>
          </p:cNvPr>
          <p:cNvSpPr txBox="1"/>
          <p:nvPr/>
        </p:nvSpPr>
        <p:spPr>
          <a:xfrm flipH="1">
            <a:off x="271293" y="730826"/>
            <a:ext cx="23610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“Looked after children are 7 times more likely than other children to have their personal details hacked.”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DFF8657-A873-439F-851E-DADB51A7AA3F}"/>
              </a:ext>
            </a:extLst>
          </p:cNvPr>
          <p:cNvSpPr txBox="1"/>
          <p:nvPr/>
        </p:nvSpPr>
        <p:spPr>
          <a:xfrm flipH="1">
            <a:off x="1668361" y="2723599"/>
            <a:ext cx="25566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“58% of Young Carers and 48% of those in Care said they had been cyberbullied compared to 25 % of young people with no vulnerabilities.”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3477C41-9AE6-42D7-BAFA-FFEC3DB081CA}"/>
              </a:ext>
            </a:extLst>
          </p:cNvPr>
          <p:cNvSpPr txBox="1"/>
          <p:nvPr/>
        </p:nvSpPr>
        <p:spPr>
          <a:xfrm>
            <a:off x="6678152" y="6632419"/>
            <a:ext cx="385579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(Policy Scotland, 2020)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A0BB561-DCC3-40C6-B07C-8F0E05FC8745}"/>
              </a:ext>
            </a:extLst>
          </p:cNvPr>
          <p:cNvSpPr txBox="1"/>
          <p:nvPr/>
        </p:nvSpPr>
        <p:spPr>
          <a:xfrm flipH="1">
            <a:off x="271854" y="2124279"/>
            <a:ext cx="173000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(Katz and Azam, 2018, p.9-44)</a:t>
            </a:r>
          </a:p>
        </p:txBody>
      </p:sp>
      <p:pic>
        <p:nvPicPr>
          <p:cNvPr id="1028" name="Picture 4" descr="Resources for Emotional Literacy Support Assistants - ELSA Support">
            <a:extLst>
              <a:ext uri="{FF2B5EF4-FFF2-40B4-BE49-F238E27FC236}">
                <a16:creationId xmlns:a16="http://schemas.microsoft.com/office/drawing/2014/main" id="{61276725-F75A-4D8E-87E7-57D6EA4584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9750" y="4657918"/>
            <a:ext cx="2725588" cy="1530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8F4E9B4-0778-4211-BADB-5E8B9F7E6E6D}"/>
              </a:ext>
            </a:extLst>
          </p:cNvPr>
          <p:cNvSpPr txBox="1"/>
          <p:nvPr/>
        </p:nvSpPr>
        <p:spPr>
          <a:xfrm flipH="1">
            <a:off x="9429750" y="6141648"/>
            <a:ext cx="242982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(ELSA, 2021)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EFCDB46-B5D6-49A2-BA01-2B0B18295DEB}"/>
              </a:ext>
            </a:extLst>
          </p:cNvPr>
          <p:cNvSpPr txBox="1"/>
          <p:nvPr/>
        </p:nvSpPr>
        <p:spPr>
          <a:xfrm flipH="1">
            <a:off x="2778110" y="2078813"/>
            <a:ext cx="237403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(Ibid)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64FEC0B-F04B-470E-B4A4-2AD95B92C558}"/>
              </a:ext>
            </a:extLst>
          </p:cNvPr>
          <p:cNvSpPr txBox="1"/>
          <p:nvPr/>
        </p:nvSpPr>
        <p:spPr>
          <a:xfrm flipH="1">
            <a:off x="1689957" y="4355788"/>
            <a:ext cx="142568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(Ibid)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2754F07-D018-4B7D-91A1-8B5522988E27}"/>
              </a:ext>
            </a:extLst>
          </p:cNvPr>
          <p:cNvSpPr/>
          <p:nvPr/>
        </p:nvSpPr>
        <p:spPr>
          <a:xfrm>
            <a:off x="8867386" y="-447282"/>
            <a:ext cx="6096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b="1" dirty="0">
                <a:solidFill>
                  <a:schemeClr val="tx2">
                    <a:lumMod val="50000"/>
                  </a:schemeClr>
                </a:solidFill>
                <a:latin typeface="Agency FB" panose="020B0503020202020204" pitchFamily="34" charset="0"/>
              </a:rPr>
              <a:t>“Every child matters: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2">
                    <a:lumMod val="50000"/>
                  </a:schemeClr>
                </a:solidFill>
                <a:latin typeface="Agency FB" panose="020B0503020202020204" pitchFamily="34" charset="0"/>
              </a:rPr>
              <a:t>Be safe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2">
                    <a:lumMod val="50000"/>
                  </a:schemeClr>
                </a:solidFill>
                <a:latin typeface="Agency FB" panose="020B0503020202020204" pitchFamily="34" charset="0"/>
              </a:rPr>
              <a:t>Be healthy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2">
                    <a:lumMod val="50000"/>
                  </a:schemeClr>
                </a:solidFill>
                <a:latin typeface="Agency FB" panose="020B0503020202020204" pitchFamily="34" charset="0"/>
              </a:rPr>
              <a:t>Enjoy and achieve”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5B4D15D-9F69-49AA-AC83-4E2B4559AA51}"/>
              </a:ext>
            </a:extLst>
          </p:cNvPr>
          <p:cNvSpPr/>
          <p:nvPr/>
        </p:nvSpPr>
        <p:spPr>
          <a:xfrm>
            <a:off x="8931549" y="852869"/>
            <a:ext cx="116410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00" dirty="0"/>
              <a:t>(Underdown, 2007, p.9)</a:t>
            </a:r>
          </a:p>
        </p:txBody>
      </p:sp>
    </p:spTree>
    <p:extLst>
      <p:ext uri="{BB962C8B-B14F-4D97-AF65-F5344CB8AC3E}">
        <p14:creationId xmlns:p14="http://schemas.microsoft.com/office/powerpoint/2010/main" val="4236173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Two clicks forward, and one click back”: children with disabilities reveal  their experiences in the digital environment - News 2019">
            <a:extLst>
              <a:ext uri="{FF2B5EF4-FFF2-40B4-BE49-F238E27FC236}">
                <a16:creationId xmlns:a16="http://schemas.microsoft.com/office/drawing/2014/main" id="{477B38EA-1EBA-4423-8E81-4A4F804DCB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1600" y="1"/>
            <a:ext cx="1226346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49FB7A1-C5FD-449A-BE11-7873B60CDEE1}"/>
              </a:ext>
            </a:extLst>
          </p:cNvPr>
          <p:cNvSpPr txBox="1"/>
          <p:nvPr/>
        </p:nvSpPr>
        <p:spPr>
          <a:xfrm>
            <a:off x="-4503" y="-15170"/>
            <a:ext cx="40405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u="sng" dirty="0"/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66BFD0-047E-4A41-992F-A24E26F36933}"/>
              </a:ext>
            </a:extLst>
          </p:cNvPr>
          <p:cNvSpPr txBox="1"/>
          <p:nvPr/>
        </p:nvSpPr>
        <p:spPr>
          <a:xfrm>
            <a:off x="-35458" y="954327"/>
            <a:ext cx="6096000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>
                <a:latin typeface="Agency FB" panose="020B0503020202020204" pitchFamily="34" charset="0"/>
                <a:cs typeface="AngsanaUPC" panose="02020603050405020304" pitchFamily="18" charset="-34"/>
              </a:rPr>
              <a:t>WHOLE SCHOOL APPROACH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>
                <a:latin typeface="Agency FB" panose="020B0503020202020204" pitchFamily="34" charset="0"/>
                <a:cs typeface="AngsanaUPC" panose="02020603050405020304" pitchFamily="18" charset="-34"/>
              </a:rPr>
              <a:t>EMPOWERING THE COMMUNITY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>
                <a:latin typeface="Agency FB" panose="020B0503020202020204" pitchFamily="34" charset="0"/>
                <a:cs typeface="AngsanaUPC" panose="02020603050405020304" pitchFamily="18" charset="-34"/>
              </a:rPr>
              <a:t>CHILDS RIGHTS APPROACH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>
                <a:latin typeface="Agency FB" panose="020B0503020202020204" pitchFamily="34" charset="0"/>
                <a:cs typeface="AngsanaUPC" panose="02020603050405020304" pitchFamily="18" charset="-34"/>
              </a:rPr>
              <a:t>INCLUSION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>
                <a:latin typeface="Agency FB" panose="020B0503020202020204" pitchFamily="34" charset="0"/>
                <a:cs typeface="AngsanaUPC" panose="02020603050405020304" pitchFamily="18" charset="-34"/>
              </a:rPr>
              <a:t>CONCETUAL FRAMEWORK (HOLISTIC)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>
                <a:latin typeface="Agency FB" panose="020B0503020202020204" pitchFamily="34" charset="0"/>
                <a:cs typeface="AngsanaUPC" panose="02020603050405020304" pitchFamily="18" charset="-34"/>
              </a:rPr>
              <a:t>EFFECTIVE PRACTICE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>
                <a:latin typeface="Agency FB" panose="020B0503020202020204" pitchFamily="34" charset="0"/>
                <a:cs typeface="AngsanaUPC" panose="02020603050405020304" pitchFamily="18" charset="-34"/>
              </a:rPr>
              <a:t>DIGITAL COMPETENCE FRAMEWORK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>
                <a:latin typeface="Agency FB" panose="020B0503020202020204" pitchFamily="34" charset="0"/>
                <a:cs typeface="AngsanaUPC" panose="02020603050405020304" pitchFamily="18" charset="-34"/>
              </a:rPr>
              <a:t>POLICIES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800" dirty="0">
                <a:latin typeface="Agency FB" panose="020B0503020202020204" pitchFamily="34" charset="0"/>
                <a:cs typeface="AngsanaUPC" panose="02020603050405020304" pitchFamily="18" charset="-34"/>
              </a:rPr>
              <a:t>GOOD QUALITY EDUCATION</a:t>
            </a:r>
          </a:p>
          <a:p>
            <a:endParaRPr lang="en-GB" sz="2800" dirty="0">
              <a:latin typeface="Agency FB" panose="020B0503020202020204" pitchFamily="34" charset="0"/>
              <a:cs typeface="AngsanaUPC" panose="02020603050405020304" pitchFamily="18" charset="-34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3600" dirty="0">
              <a:solidFill>
                <a:srgbClr val="A50021"/>
              </a:solidFill>
              <a:latin typeface="AngsanaUPC" panose="02020603050405020304" pitchFamily="18" charset="-34"/>
              <a:cs typeface="AngsanaUPC" panose="02020603050405020304" pitchFamily="18" charset="-34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3600" dirty="0">
              <a:solidFill>
                <a:srgbClr val="A50021"/>
              </a:solidFill>
              <a:latin typeface="AngsanaUPC" panose="02020603050405020304" pitchFamily="18" charset="-34"/>
              <a:cs typeface="AngsanaUPC" panose="02020603050405020304" pitchFamily="18" charset="-34"/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800" dirty="0">
              <a:solidFill>
                <a:srgbClr val="A5002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2800" dirty="0">
              <a:solidFill>
                <a:srgbClr val="A5002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>
              <a:solidFill>
                <a:srgbClr val="FF000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82991C-1EC4-4057-9BA7-E3180E2A27D6}"/>
              </a:ext>
            </a:extLst>
          </p:cNvPr>
          <p:cNvSpPr/>
          <p:nvPr/>
        </p:nvSpPr>
        <p:spPr>
          <a:xfrm>
            <a:off x="9073357" y="5361202"/>
            <a:ext cx="6096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b="1" u="sng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CHILDREN’S RIGHTS APPROACH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“Embedding Children’s Rights 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Equality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Empowering Children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Participation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14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Accountability”</a:t>
            </a:r>
            <a:endParaRPr lang="en-GB" sz="1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89B798A-1972-40D5-A24B-6A6A526FB113}"/>
              </a:ext>
            </a:extLst>
          </p:cNvPr>
          <p:cNvSpPr txBox="1"/>
          <p:nvPr/>
        </p:nvSpPr>
        <p:spPr>
          <a:xfrm>
            <a:off x="7436811" y="2296207"/>
            <a:ext cx="204651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)</a:t>
            </a:r>
          </a:p>
        </p:txBody>
      </p:sp>
      <p:pic>
        <p:nvPicPr>
          <p:cNvPr id="16" name="Picture 4" descr="Our Rights">
            <a:extLst>
              <a:ext uri="{FF2B5EF4-FFF2-40B4-BE49-F238E27FC236}">
                <a16:creationId xmlns:a16="http://schemas.microsoft.com/office/drawing/2014/main" id="{B98C68F1-E2D6-440F-98DD-4A41E551D6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8806" y="6033128"/>
            <a:ext cx="1083062" cy="788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5DA1DB5-095F-4A4F-825B-38E0B71CE037}"/>
              </a:ext>
            </a:extLst>
          </p:cNvPr>
          <p:cNvSpPr txBox="1"/>
          <p:nvPr/>
        </p:nvSpPr>
        <p:spPr>
          <a:xfrm flipH="1">
            <a:off x="9144000" y="6638475"/>
            <a:ext cx="168148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(Plant Cymru, 2021)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6E7D8B2-DA55-4CC0-9EE9-45492C5C3E05}"/>
              </a:ext>
            </a:extLst>
          </p:cNvPr>
          <p:cNvSpPr txBox="1"/>
          <p:nvPr/>
        </p:nvSpPr>
        <p:spPr>
          <a:xfrm>
            <a:off x="11453968" y="5838255"/>
            <a:ext cx="204651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(UNICEF, 2021)</a:t>
            </a:r>
          </a:p>
        </p:txBody>
      </p:sp>
      <p:pic>
        <p:nvPicPr>
          <p:cNvPr id="20" name="Picture 2" descr="Advice for Schools Advice for Schools">
            <a:extLst>
              <a:ext uri="{FF2B5EF4-FFF2-40B4-BE49-F238E27FC236}">
                <a16:creationId xmlns:a16="http://schemas.microsoft.com/office/drawing/2014/main" id="{E2943CBA-38BE-4CE8-A841-4BB30CB78A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6250" y="206321"/>
            <a:ext cx="1907836" cy="575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Arrow: Right 1">
            <a:extLst>
              <a:ext uri="{FF2B5EF4-FFF2-40B4-BE49-F238E27FC236}">
                <a16:creationId xmlns:a16="http://schemas.microsoft.com/office/drawing/2014/main" id="{0AED130C-EE3B-49EF-BF31-6084D54770BE}"/>
              </a:ext>
            </a:extLst>
          </p:cNvPr>
          <p:cNvSpPr/>
          <p:nvPr/>
        </p:nvSpPr>
        <p:spPr>
          <a:xfrm>
            <a:off x="6030134" y="280250"/>
            <a:ext cx="620132" cy="307777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10334A-4BD2-464B-92F0-A0B3AE8ED774}"/>
              </a:ext>
            </a:extLst>
          </p:cNvPr>
          <p:cNvSpPr txBox="1"/>
          <p:nvPr/>
        </p:nvSpPr>
        <p:spPr>
          <a:xfrm>
            <a:off x="3902041" y="792408"/>
            <a:ext cx="353477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(SWGFL, 2018)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80B26B-752A-4978-BA5B-66800C8603FA}"/>
              </a:ext>
            </a:extLst>
          </p:cNvPr>
          <p:cNvSpPr txBox="1"/>
          <p:nvPr/>
        </p:nvSpPr>
        <p:spPr>
          <a:xfrm>
            <a:off x="6725696" y="280249"/>
            <a:ext cx="26206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ANONYMOUS REPORTING TOOL</a:t>
            </a:r>
          </a:p>
        </p:txBody>
      </p:sp>
      <p:pic>
        <p:nvPicPr>
          <p:cNvPr id="2050" name="Picture 2" descr="Home - Home - Meic">
            <a:extLst>
              <a:ext uri="{FF2B5EF4-FFF2-40B4-BE49-F238E27FC236}">
                <a16:creationId xmlns:a16="http://schemas.microsoft.com/office/drawing/2014/main" id="{5DA95EE5-BB68-45B3-AB30-25741E53E4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597" y="5738680"/>
            <a:ext cx="2235200" cy="1057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013FFB-F214-44A8-8C6D-7A0B16E582A3}"/>
              </a:ext>
            </a:extLst>
          </p:cNvPr>
          <p:cNvSpPr txBox="1"/>
          <p:nvPr/>
        </p:nvSpPr>
        <p:spPr>
          <a:xfrm>
            <a:off x="-84445" y="6599347"/>
            <a:ext cx="278674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</a:t>
            </a:r>
            <a:r>
              <a:rPr lang="en-GB" sz="800" dirty="0" err="1"/>
              <a:t>Meiccymru</a:t>
            </a:r>
            <a:r>
              <a:rPr lang="en-GB" sz="800" dirty="0"/>
              <a:t>, 2021)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5F0BEB-9A24-404F-95A0-6773D445E3E6}"/>
              </a:ext>
            </a:extLst>
          </p:cNvPr>
          <p:cNvSpPr txBox="1"/>
          <p:nvPr/>
        </p:nvSpPr>
        <p:spPr>
          <a:xfrm>
            <a:off x="-101600" y="5429736"/>
            <a:ext cx="2691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Freephone - 08088023456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A61BAFF-445D-44E5-9000-63FADD4A6221}"/>
              </a:ext>
            </a:extLst>
          </p:cNvPr>
          <p:cNvSpPr txBox="1"/>
          <p:nvPr/>
        </p:nvSpPr>
        <p:spPr>
          <a:xfrm>
            <a:off x="2211327" y="6499655"/>
            <a:ext cx="31684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CHILDLINE -</a:t>
            </a:r>
            <a:r>
              <a:rPr lang="en-GB" dirty="0"/>
              <a:t> 0800111</a:t>
            </a:r>
          </a:p>
        </p:txBody>
      </p:sp>
      <p:pic>
        <p:nvPicPr>
          <p:cNvPr id="2052" name="Picture 4" descr="Online Safety Self-Review Tool for Schools in Wales | 360 Safe Cymru | 360  Safe Cymru">
            <a:extLst>
              <a:ext uri="{FF2B5EF4-FFF2-40B4-BE49-F238E27FC236}">
                <a16:creationId xmlns:a16="http://schemas.microsoft.com/office/drawing/2014/main" id="{52021BD0-30EC-4348-BA35-6CE401089A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0245" y="0"/>
            <a:ext cx="1536246" cy="721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25824C8-BF94-466F-B031-035068E75AA6}"/>
              </a:ext>
            </a:extLst>
          </p:cNvPr>
          <p:cNvSpPr txBox="1"/>
          <p:nvPr/>
        </p:nvSpPr>
        <p:spPr>
          <a:xfrm>
            <a:off x="11270967" y="712416"/>
            <a:ext cx="201748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(Safe Cymru, 2021)</a:t>
            </a:r>
          </a:p>
        </p:txBody>
      </p:sp>
    </p:spTree>
    <p:extLst>
      <p:ext uri="{BB962C8B-B14F-4D97-AF65-F5344CB8AC3E}">
        <p14:creationId xmlns:p14="http://schemas.microsoft.com/office/powerpoint/2010/main" val="487975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6DEE5B2-8C5C-4E53-957F-58234B6F1C1F}"/>
              </a:ext>
            </a:extLst>
          </p:cNvPr>
          <p:cNvSpPr txBox="1"/>
          <p:nvPr/>
        </p:nvSpPr>
        <p:spPr>
          <a:xfrm>
            <a:off x="-43551" y="-72185"/>
            <a:ext cx="114953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FB7B73-C02C-4277-97F0-F650A1F39D23}"/>
              </a:ext>
            </a:extLst>
          </p:cNvPr>
          <p:cNvSpPr txBox="1"/>
          <p:nvPr/>
        </p:nvSpPr>
        <p:spPr>
          <a:xfrm flipH="1">
            <a:off x="-72577" y="402699"/>
            <a:ext cx="124677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Blogs.glowscotland.org.uk. 2015.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Article 4 of UNCRC | Forres Academy Rights Respecting School.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&lt;https://blogs.glowscotland.org.uk/my/forresrrs/2015/03/14/article-4-of-uncrc/&gt; [Accessed 14 March 2021].</a:t>
            </a:r>
            <a:endParaRPr lang="en-GB" sz="12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C87DCAB-C6BB-45A3-93E3-FD46292115FE}"/>
              </a:ext>
            </a:extLst>
          </p:cNvPr>
          <p:cNvSpPr/>
          <p:nvPr/>
        </p:nvSpPr>
        <p:spPr>
          <a:xfrm>
            <a:off x="-72578" y="842215"/>
            <a:ext cx="971005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1200" dirty="0">
                <a:solidFill>
                  <a:srgbClr val="000000"/>
                </a:solidFill>
                <a:latin typeface="Open Sans"/>
              </a:rPr>
              <a:t>Child Net. 2018.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Digital resilience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&lt;https://www.childnet.com/resources/digital-resilience&gt; [Accessed 13 March 2021],p.1.</a:t>
            </a:r>
            <a:endParaRPr lang="en-GB" sz="1200" dirty="0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2B20167-EB82-4843-BC35-084D1DD1195D}"/>
              </a:ext>
            </a:extLst>
          </p:cNvPr>
          <p:cNvSpPr/>
          <p:nvPr/>
        </p:nvSpPr>
        <p:spPr>
          <a:xfrm>
            <a:off x="-72578" y="1081147"/>
            <a:ext cx="1198880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1200" dirty="0">
                <a:solidFill>
                  <a:srgbClr val="000000"/>
                </a:solidFill>
                <a:latin typeface="Open Sans"/>
              </a:rPr>
              <a:t>Cysur.wales. 2017.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The Right Help at the Right Time for Children, Young People and their Families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&lt;https://www.cysur.wales/media/ozfbpqgk/cysur-regional-thresholds-eligibility-for-support-document-e.pdf&gt; [Accessed 13 March 2021].</a:t>
            </a:r>
            <a:endParaRPr lang="en-GB" sz="1200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92FE8C3-EB4C-40E9-A699-596B9365297B}"/>
              </a:ext>
            </a:extLst>
          </p:cNvPr>
          <p:cNvSpPr/>
          <p:nvPr/>
        </p:nvSpPr>
        <p:spPr>
          <a:xfrm>
            <a:off x="-72578" y="2877967"/>
            <a:ext cx="11785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ELSA Support. 2021.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Resources for Emotional Literacy Support Assistants - ELSA Support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&lt;https://www.elsa-support.co.uk/&gt; [Accessed 14 March 2021].</a:t>
            </a:r>
            <a:endParaRPr lang="en-GB" sz="12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42F9895-5FFF-40EE-9895-01203E6A780B}"/>
              </a:ext>
            </a:extLst>
          </p:cNvPr>
          <p:cNvSpPr/>
          <p:nvPr/>
        </p:nvSpPr>
        <p:spPr>
          <a:xfrm>
            <a:off x="-4" y="3460694"/>
            <a:ext cx="1116148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Hastinghill.wiseacademies.co.uk. 2021.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RRSA | Hasting Hill Academy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&lt;https://hastinghill.wiseacademies.co.uk/rrsa/&gt; [Accessed 7 March 2021].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A89155E-7BDC-48D1-9EBB-63CF3988AA23}"/>
              </a:ext>
            </a:extLst>
          </p:cNvPr>
          <p:cNvSpPr/>
          <p:nvPr/>
        </p:nvSpPr>
        <p:spPr>
          <a:xfrm>
            <a:off x="0" y="3738810"/>
            <a:ext cx="1001485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Home - </a:t>
            </a:r>
            <a:r>
              <a:rPr lang="en-GB" sz="1200" dirty="0" err="1">
                <a:solidFill>
                  <a:srgbClr val="000000"/>
                </a:solidFill>
                <a:latin typeface="Open Sans"/>
              </a:rPr>
              <a:t>Meic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2021.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Home - Home - </a:t>
            </a:r>
            <a:r>
              <a:rPr lang="en-GB" sz="1200" i="1" dirty="0" err="1">
                <a:solidFill>
                  <a:srgbClr val="000000"/>
                </a:solidFill>
                <a:latin typeface="Open Sans"/>
              </a:rPr>
              <a:t>Meic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&lt;https://www.meiccymru.org/&gt; [Accessed 14 March 2021].</a:t>
            </a:r>
            <a:endParaRPr lang="en-GB" sz="12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F0B4F07-D847-4481-B338-9E230A4FC19F}"/>
              </a:ext>
            </a:extLst>
          </p:cNvPr>
          <p:cNvSpPr/>
          <p:nvPr/>
        </p:nvSpPr>
        <p:spPr>
          <a:xfrm>
            <a:off x="-4" y="4046688"/>
            <a:ext cx="12192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Hwb.gov.wales. 2021.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Grab the </a:t>
            </a:r>
            <a:r>
              <a:rPr lang="en-GB" sz="1200" i="1" dirty="0" err="1">
                <a:solidFill>
                  <a:srgbClr val="000000"/>
                </a:solidFill>
                <a:latin typeface="Open Sans"/>
              </a:rPr>
              <a:t>Meic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 - Keeping safe online - Hwb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&lt;https://hwb.gov.wales/zones/keeping-safe-online/children-and-young-people/grab-the-meic/&gt; [Accessed 14 March 2021].</a:t>
            </a:r>
            <a:endParaRPr lang="en-GB" sz="12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9B1CC09-E3D8-4A91-A430-77C217D214E7}"/>
              </a:ext>
            </a:extLst>
          </p:cNvPr>
          <p:cNvSpPr/>
          <p:nvPr/>
        </p:nvSpPr>
        <p:spPr>
          <a:xfrm>
            <a:off x="-3" y="4476515"/>
            <a:ext cx="12192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Hwb.gov.wales. 2020.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Online Safety Tips for Primary Aged Learners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&lt;https://hwb.gov.wales/api/storage/6ae568cd-7de9-49a3-8843-1e8b5be13ad4/stay-safe-stay-learning-online-safety-guidance-for-primary-school-learners-final.pdf&gt; [Accessed 14 March 2021],p.1.</a:t>
            </a:r>
            <a:endParaRPr lang="en-GB" sz="12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46415B8-0217-4BBA-804D-7DE2AD8C6F17}"/>
              </a:ext>
            </a:extLst>
          </p:cNvPr>
          <p:cNvSpPr/>
          <p:nvPr/>
        </p:nvSpPr>
        <p:spPr>
          <a:xfrm>
            <a:off x="0" y="4947973"/>
            <a:ext cx="119888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Kan, D., 2019.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Former New York Times Reporter Discusses His Early -Onset Alzheimer's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Beingpatient.com. Available at: &lt;https://www.beingpatient.com/early-onset-alzheimers-diagnosis-phil-gutis/&gt; [Accessed 2 March 2021].</a:t>
            </a:r>
            <a:endParaRPr lang="en-GB" sz="12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AD7AE6C-C49C-434C-99E5-A8D3CE237DCC}"/>
              </a:ext>
            </a:extLst>
          </p:cNvPr>
          <p:cNvSpPr/>
          <p:nvPr/>
        </p:nvSpPr>
        <p:spPr>
          <a:xfrm>
            <a:off x="-72577" y="1943818"/>
            <a:ext cx="124677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El Asam. A and Katz , A., 2018.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Vulnerable Children in a Digital World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Internet Matters. Available at: &lt;https://www.internetmatters.org/wp-content/uploads/2019/04/Internet-Matters-Report-Vulnerable-Children-in-a-Digital-World.pdf&gt; [Accessed 13 March 2021],p.5-39.</a:t>
            </a:r>
            <a:endParaRPr lang="en-GB" sz="12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D1866B0-2181-44FA-88D8-DE5F0FB6B83C}"/>
              </a:ext>
            </a:extLst>
          </p:cNvPr>
          <p:cNvSpPr/>
          <p:nvPr/>
        </p:nvSpPr>
        <p:spPr>
          <a:xfrm>
            <a:off x="-72578" y="2379749"/>
            <a:ext cx="12192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El Asam, A. and Katz, A., 2018. Vulnerable Young People and Their Experience of Online Risks.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Human–Computer Interaction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, [online] 33(4), pp.281-304. Available at: &lt;https://www.tandfonline.com/doi/abs/10.1080/07370024.2018.1437544?journalCode=hhci20&gt; [Accessed 10 March 2021],p.281-304.</a:t>
            </a:r>
            <a:endParaRPr lang="en-GB" sz="12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695AD13-4E71-4B1B-89B2-95E5019FC793}"/>
              </a:ext>
            </a:extLst>
          </p:cNvPr>
          <p:cNvSpPr/>
          <p:nvPr/>
        </p:nvSpPr>
        <p:spPr>
          <a:xfrm>
            <a:off x="-4" y="5867867"/>
            <a:ext cx="1184365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Ltd, E., 2021.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8 Best Video Editing Apps for Kids - Educational App Store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Educational App Store. Available at: &lt;https://www.educationalappstore.com/best-apps/5-best-apps-for-video-editing&gt; [Accessed 6 March 2021].</a:t>
            </a:r>
            <a:endParaRPr lang="en-GB" sz="12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EADEFBD-0ED2-4709-BA31-5368CDF59A76}"/>
              </a:ext>
            </a:extLst>
          </p:cNvPr>
          <p:cNvSpPr/>
          <p:nvPr/>
        </p:nvSpPr>
        <p:spPr>
          <a:xfrm>
            <a:off x="-4" y="5376909"/>
            <a:ext cx="1145176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Livetechnoid.com. 2021.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10 Most Dangerous Apps To Block On Teens Devices | Livetechnoid.com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&lt;https://livetechnoid.com/10-most-dangerous-apps-to-block-on-teens-devices/&gt; [Accessed 13 March 2021].</a:t>
            </a:r>
            <a:endParaRPr lang="en-GB" sz="1200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A8CA71A-5A3D-4F3A-BC09-C0DBDD7B9625}"/>
              </a:ext>
            </a:extLst>
          </p:cNvPr>
          <p:cNvSpPr/>
          <p:nvPr/>
        </p:nvSpPr>
        <p:spPr>
          <a:xfrm>
            <a:off x="0" y="6481338"/>
            <a:ext cx="1261291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200" dirty="0">
              <a:solidFill>
                <a:srgbClr val="000000"/>
              </a:solidFill>
              <a:latin typeface="Open Sans"/>
            </a:endParaRPr>
          </a:p>
          <a:p>
            <a:endParaRPr lang="en-GB" dirty="0">
              <a:solidFill>
                <a:srgbClr val="000000"/>
              </a:solidFill>
              <a:latin typeface="Open San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989E1C4-2DDD-484E-8515-BC967B1062CC}"/>
              </a:ext>
            </a:extLst>
          </p:cNvPr>
          <p:cNvSpPr/>
          <p:nvPr/>
        </p:nvSpPr>
        <p:spPr>
          <a:xfrm>
            <a:off x="-4" y="6329532"/>
            <a:ext cx="11451768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457200"/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Marie, S., 2017. </a:t>
            </a:r>
            <a:r>
              <a:rPr lang="en-GB" sz="1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Bronfenbrenner's Bioecological Approach</a:t>
            </a:r>
            <a:r>
              <a:rPr lang="en-GB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Suemarie.info. Available at: &lt;http://www.suemarie.info/2017/10/bronfenbrenners-bioecological-approach.html&gt; [Accessed 13 January 2021].</a:t>
            </a:r>
          </a:p>
          <a:p>
            <a:endParaRPr lang="en-GB" dirty="0">
              <a:solidFill>
                <a:srgbClr val="000000"/>
              </a:solidFill>
              <a:latin typeface="Open San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2F10C58-2130-40A4-8719-793D97B215B1}"/>
              </a:ext>
            </a:extLst>
          </p:cNvPr>
          <p:cNvSpPr/>
          <p:nvPr/>
        </p:nvSpPr>
        <p:spPr>
          <a:xfrm>
            <a:off x="-72576" y="1524580"/>
            <a:ext cx="1198879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2019. 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Digital Parenting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1st ed. [</a:t>
            </a:r>
            <a:r>
              <a:rPr lang="en-GB" sz="1200" dirty="0" err="1">
                <a:solidFill>
                  <a:srgbClr val="000000"/>
                </a:solidFill>
                <a:latin typeface="Open Sans"/>
              </a:rPr>
              <a:t>ebook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] Vodafone. Available at: &lt;https://www.vodafone.co.uk/cs/groups/public/documents/webcontent/vfcon103583.pdf&gt; [Accessed 14 March 2021].</a:t>
            </a:r>
            <a:endParaRPr lang="en-GB" sz="12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5F52D1C-EEE2-4D46-9A5A-E22B2F8F6DDB}"/>
              </a:ext>
            </a:extLst>
          </p:cNvPr>
          <p:cNvSpPr/>
          <p:nvPr/>
        </p:nvSpPr>
        <p:spPr>
          <a:xfrm>
            <a:off x="-72578" y="3149667"/>
            <a:ext cx="866502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Firmin, C., 2020.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Contextual Safeguarding and Child Protection: Rewriting the Rules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1st ed. Oxon: Routledge,p.8-80.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33936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F91B24C-7631-47F0-903B-E3CAFB0738CD}"/>
              </a:ext>
            </a:extLst>
          </p:cNvPr>
          <p:cNvSpPr txBox="1"/>
          <p:nvPr/>
        </p:nvSpPr>
        <p:spPr>
          <a:xfrm flipH="1">
            <a:off x="-58059" y="-36589"/>
            <a:ext cx="509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>
                <a:solidFill>
                  <a:schemeClr val="bg1"/>
                </a:solidFill>
              </a:rPr>
              <a:t>Reference</a:t>
            </a:r>
            <a:r>
              <a:rPr lang="en-GB" sz="3200" u="sng" dirty="0">
                <a:solidFill>
                  <a:schemeClr val="bg1"/>
                </a:solidFill>
              </a:rPr>
              <a:t> List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218F79-7A64-4ECC-AF52-E367E6FD4822}"/>
              </a:ext>
            </a:extLst>
          </p:cNvPr>
          <p:cNvSpPr/>
          <p:nvPr/>
        </p:nvSpPr>
        <p:spPr>
          <a:xfrm>
            <a:off x="-58059" y="1070140"/>
            <a:ext cx="1284514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Morris, K., 2019.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10 Internet Safety Tips for Parents (How To Help Your Child Be Safe Online)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Kathleenamorris.com. Available at: &lt;http://www.kathleenamorris.com/2019/05/16/internet-safety-parents/&gt; [Accessed 6 March 2021],p.1.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180DB78-BE87-4B7A-B9C2-C6AF46D23652}"/>
              </a:ext>
            </a:extLst>
          </p:cNvPr>
          <p:cNvSpPr/>
          <p:nvPr/>
        </p:nvSpPr>
        <p:spPr>
          <a:xfrm>
            <a:off x="-73662" y="1469468"/>
            <a:ext cx="1219200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457200"/>
            <a:r>
              <a:rPr lang="en-GB" sz="1200" dirty="0">
                <a:solidFill>
                  <a:srgbClr val="000000"/>
                </a:solidFill>
                <a:latin typeface="Open Sans"/>
              </a:rPr>
              <a:t>National Awareness Days Calendar 2021. 2021.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Safer Internet Day 2021 - National Awareness Days Calendar 2021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&lt;https://www.awarenessdays.com/awareness-days-calendar/safer-internet-day-2021/&gt; [Accessed 6 March 2021].</a:t>
            </a:r>
          </a:p>
          <a:p>
            <a:pPr lvl="0" defTabSz="457200"/>
            <a:r>
              <a:rPr lang="en-GB" sz="1200" dirty="0">
                <a:solidFill>
                  <a:prstClr val="black"/>
                </a:solidFill>
                <a:latin typeface="Calibri" panose="020F0502020204030204"/>
              </a:rPr>
              <a:t> </a:t>
            </a:r>
            <a:endParaRPr lang="en-GB" sz="12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724A783-CEAA-432C-9DB8-50E0171B5D30}"/>
              </a:ext>
            </a:extLst>
          </p:cNvPr>
          <p:cNvSpPr/>
          <p:nvPr/>
        </p:nvSpPr>
        <p:spPr>
          <a:xfrm>
            <a:off x="-84005" y="2356066"/>
            <a:ext cx="12192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Oxford, B., 2018.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Redefining Literacy in the 21st Century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Medium. Available at: &lt;https://medium.com/literate-schools/redefining-literacy-in-the-21st-century-139894b14fd4&gt; [Accessed 7 March 2021].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EFE916E-B76A-49E1-B054-A401A47A1EB1}"/>
              </a:ext>
            </a:extLst>
          </p:cNvPr>
          <p:cNvSpPr/>
          <p:nvPr/>
        </p:nvSpPr>
        <p:spPr>
          <a:xfrm>
            <a:off x="-73662" y="2774130"/>
            <a:ext cx="1194525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Policy Scotland. 2020.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vulnerable children Archives - Policy Scotland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&lt;https://policyscotland.gla.ac.uk/tag/vulnerable-children/&gt; [Accessed 14 March 2021].</a:t>
            </a:r>
            <a:endParaRPr lang="en-GB" sz="12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D9838BE-C25C-46D7-ACC2-1F5CE578621D}"/>
              </a:ext>
            </a:extLst>
          </p:cNvPr>
          <p:cNvSpPr/>
          <p:nvPr/>
        </p:nvSpPr>
        <p:spPr>
          <a:xfrm>
            <a:off x="-58059" y="3802038"/>
            <a:ext cx="1207588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Swgfl.org.uk. 2021.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Why Should You Use an Anonymous Reporting Tool? | SWGfL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&lt;https://swgfl.org.uk/products/whisper/why-should-you-use-an-anonymous-reporting-tool/&gt; [Accessed 7 March 2021].</a:t>
            </a:r>
          </a:p>
          <a:p>
            <a:endParaRPr lang="en-GB" dirty="0">
              <a:solidFill>
                <a:srgbClr val="000000"/>
              </a:solidFill>
              <a:latin typeface="Open San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310164D-529E-4288-A1EB-6F06B00A756F}"/>
              </a:ext>
            </a:extLst>
          </p:cNvPr>
          <p:cNvSpPr/>
          <p:nvPr/>
        </p:nvSpPr>
        <p:spPr>
          <a:xfrm>
            <a:off x="-58059" y="4212452"/>
            <a:ext cx="121920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The Welsh Government, 2018.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Digital Competence Framework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Cardiff: Crown,p.4-13.</a:t>
            </a:r>
            <a:endParaRPr lang="en-GB" sz="12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176217-A3C3-4F3F-B4B4-4F47FAEDCBF6}"/>
              </a:ext>
            </a:extLst>
          </p:cNvPr>
          <p:cNvSpPr/>
          <p:nvPr/>
        </p:nvSpPr>
        <p:spPr>
          <a:xfrm>
            <a:off x="-58059" y="2991880"/>
            <a:ext cx="120758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Safecymru.org.uk. 2021.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Online Safety Self-Review Tool for Schools in Wales | 360 Safe Cymru | 360 Safe Cymru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&lt;https://360safecymru.org.uk/&gt; [Accessed 14 March 2021].</a:t>
            </a:r>
            <a:endParaRPr lang="en-GB" sz="12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3D7DC59-4E57-448C-8EA1-22A867E5249E}"/>
              </a:ext>
            </a:extLst>
          </p:cNvPr>
          <p:cNvSpPr/>
          <p:nvPr/>
        </p:nvSpPr>
        <p:spPr>
          <a:xfrm>
            <a:off x="-58059" y="4705165"/>
            <a:ext cx="876662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Underdown, A., 2007.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Young Children's Health and Well-being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1st ed. Maidenhead: Open University Press,p.9.</a:t>
            </a:r>
            <a:endParaRPr lang="en-GB" sz="12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4481B0B-67C0-46BC-BFC7-D63A6C2BDF9E}"/>
              </a:ext>
            </a:extLst>
          </p:cNvPr>
          <p:cNvSpPr/>
          <p:nvPr/>
        </p:nvSpPr>
        <p:spPr>
          <a:xfrm>
            <a:off x="-58059" y="4932753"/>
            <a:ext cx="1194525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Unicef.org.uk. 2021.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Our Rights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&lt;https://www.unicef.org.uk/wp-content/uploads/2017/09/Our-rights_UNCRC.pdf&gt; [Accessed 5 March 2021],p.1.</a:t>
            </a:r>
            <a:r>
              <a:rPr lang="en-GB" sz="1200" dirty="0"/>
              <a:t>inbow-montessori-school.co.uk. 2021. </a:t>
            </a:r>
            <a:r>
              <a:rPr lang="en-GB" sz="1200" i="1" dirty="0"/>
              <a:t>Reception: ICT Lesson! | rainbow-montessori-school.co.uk</a:t>
            </a:r>
            <a:r>
              <a:rPr lang="en-GB" sz="1200" dirty="0"/>
              <a:t>. [online] Available at: &lt;http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E7BED1-5AA3-4877-89C7-D5870EFE30F6}"/>
              </a:ext>
            </a:extLst>
          </p:cNvPr>
          <p:cNvSpPr/>
          <p:nvPr/>
        </p:nvSpPr>
        <p:spPr>
          <a:xfrm>
            <a:off x="-73662" y="5157699"/>
            <a:ext cx="1209257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Warner, M., 2020.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SMART e- safety Rules Posters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Teaching Ideas. Available at: &lt;https://www.teachingideas.co.uk/the-internet/smart-esafety-rules-posters&gt; [Accessed 13 March 2021].</a:t>
            </a:r>
            <a:endParaRPr lang="en-GB" sz="12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7E0B545-8915-43DC-AE26-E7333B04EBDE}"/>
              </a:ext>
            </a:extLst>
          </p:cNvPr>
          <p:cNvSpPr/>
          <p:nvPr/>
        </p:nvSpPr>
        <p:spPr>
          <a:xfrm>
            <a:off x="-58059" y="4447251"/>
            <a:ext cx="1056748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Thinkuknow.co.uk. 2021.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Jessie &amp; Friends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&lt;https://www.thinkuknow.co.uk/parents/jessie-and-friends/&gt; [Accessed 13 March 2021].</a:t>
            </a:r>
            <a:endParaRPr lang="en-GB" sz="12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7BE995B-2CE7-4B22-A18C-38599CE6CE93}"/>
              </a:ext>
            </a:extLst>
          </p:cNvPr>
          <p:cNvSpPr/>
          <p:nvPr/>
        </p:nvSpPr>
        <p:spPr>
          <a:xfrm>
            <a:off x="-73662" y="1880100"/>
            <a:ext cx="118872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NSPCC Learning. 2021.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E-safety for schools | NSPCC Learning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&lt;https://learning.nspcc.org.uk/research-resources/schools/e-safety-for-schools&gt; [Accessed 14 March 2021],p.1.</a:t>
            </a:r>
            <a:endParaRPr lang="en-GB" sz="12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9853EE1-3EE2-47D7-BC7A-71BF230A0A76}"/>
              </a:ext>
            </a:extLst>
          </p:cNvPr>
          <p:cNvSpPr/>
          <p:nvPr/>
        </p:nvSpPr>
        <p:spPr>
          <a:xfrm>
            <a:off x="-58059" y="3374240"/>
            <a:ext cx="1214228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err="1">
                <a:solidFill>
                  <a:srgbClr val="000000"/>
                </a:solidFill>
                <a:latin typeface="Open Sans"/>
              </a:rPr>
              <a:t>Smahel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, D., </a:t>
            </a:r>
            <a:r>
              <a:rPr lang="en-GB" sz="1200" dirty="0" err="1">
                <a:solidFill>
                  <a:srgbClr val="000000"/>
                </a:solidFill>
                <a:latin typeface="Open Sans"/>
              </a:rPr>
              <a:t>Machackova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, H., </a:t>
            </a:r>
            <a:r>
              <a:rPr lang="en-GB" sz="1200" dirty="0" err="1">
                <a:solidFill>
                  <a:srgbClr val="000000"/>
                </a:solidFill>
                <a:latin typeface="Open Sans"/>
              </a:rPr>
              <a:t>Mascheroni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, G., </a:t>
            </a:r>
            <a:r>
              <a:rPr lang="en-GB" sz="1200" dirty="0" err="1">
                <a:solidFill>
                  <a:srgbClr val="000000"/>
                </a:solidFill>
                <a:latin typeface="Open Sans"/>
              </a:rPr>
              <a:t>Dedkova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, L., </a:t>
            </a:r>
            <a:r>
              <a:rPr lang="en-GB" sz="1200" dirty="0" err="1">
                <a:solidFill>
                  <a:srgbClr val="000000"/>
                </a:solidFill>
                <a:latin typeface="Open Sans"/>
              </a:rPr>
              <a:t>Staksrud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, E., </a:t>
            </a:r>
            <a:r>
              <a:rPr lang="en-GB" sz="1200" dirty="0" err="1">
                <a:solidFill>
                  <a:srgbClr val="000000"/>
                </a:solidFill>
                <a:latin typeface="Open Sans"/>
              </a:rPr>
              <a:t>Olafsson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, K., Livingstone, S. and </a:t>
            </a:r>
            <a:r>
              <a:rPr lang="en-GB" sz="1200" dirty="0" err="1">
                <a:solidFill>
                  <a:srgbClr val="000000"/>
                </a:solidFill>
                <a:latin typeface="Open Sans"/>
              </a:rPr>
              <a:t>Hasebrink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, U., 2020.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EU Kids Online 2020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[online] Available at: &lt;https://www.lse.ac.uk/media-and-communications/assets/documents/research/eu-kids-online/reports/EU-Kids-Online-2020-10Feb2020.pdf&gt; [Accessed 14 March 2021],p.6-154.</a:t>
            </a:r>
            <a:endParaRPr lang="en-GB" sz="12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BB5079D-8107-4F9D-9686-C49FBD3B2A13}"/>
              </a:ext>
            </a:extLst>
          </p:cNvPr>
          <p:cNvSpPr/>
          <p:nvPr/>
        </p:nvSpPr>
        <p:spPr>
          <a:xfrm>
            <a:off x="-73662" y="856685"/>
            <a:ext cx="654286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Arial Nova" panose="020B0604020202020204" pitchFamily="34" charset="0"/>
              </a:rPr>
              <a:t>McAuley, C. and Rose, W., 2010. </a:t>
            </a:r>
            <a:r>
              <a:rPr lang="en-GB" sz="1200" i="1" dirty="0">
                <a:solidFill>
                  <a:srgbClr val="000000"/>
                </a:solidFill>
                <a:latin typeface="Arial Nova" panose="020B0604020202020204" pitchFamily="34" charset="0"/>
              </a:rPr>
              <a:t>Child Well-Being</a:t>
            </a:r>
            <a:r>
              <a:rPr lang="en-GB" sz="1200" dirty="0">
                <a:solidFill>
                  <a:srgbClr val="000000"/>
                </a:solidFill>
                <a:latin typeface="Arial Nova" panose="020B0604020202020204" pitchFamily="34" charset="0"/>
              </a:rPr>
              <a:t>. 1st ed. London: Jessica Kingsley,p.140-150.</a:t>
            </a:r>
            <a:endParaRPr lang="en-GB" sz="1200" dirty="0">
              <a:latin typeface="Arial Nova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E021B5A-35E5-43E8-B620-CA515694EADE}"/>
              </a:ext>
            </a:extLst>
          </p:cNvPr>
          <p:cNvSpPr/>
          <p:nvPr/>
        </p:nvSpPr>
        <p:spPr>
          <a:xfrm>
            <a:off x="-58059" y="579524"/>
            <a:ext cx="824411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0000"/>
                </a:solidFill>
                <a:latin typeface="Open Sans"/>
              </a:rPr>
              <a:t>Megele, C. and Buzzi, P., n.d. </a:t>
            </a:r>
            <a:r>
              <a:rPr lang="en-GB" sz="1200" i="1" dirty="0">
                <a:solidFill>
                  <a:srgbClr val="000000"/>
                </a:solidFill>
                <a:latin typeface="Open Sans"/>
              </a:rPr>
              <a:t>Safeguarding children and young people online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. 1st ed. Bristol: Policy Press,p.3-253.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53975021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Blue">
      <a:dk1>
        <a:srgbClr val="000000"/>
      </a:dk1>
      <a:lt1>
        <a:srgbClr val="FFFFFF"/>
      </a:lt1>
      <a:dk2>
        <a:srgbClr val="153A63"/>
      </a:dk2>
      <a:lt2>
        <a:srgbClr val="DBEFF9"/>
      </a:lt2>
      <a:accent1>
        <a:srgbClr val="0F6FC6"/>
      </a:accent1>
      <a:accent2>
        <a:srgbClr val="009DD9"/>
      </a:accent2>
      <a:accent3>
        <a:srgbClr val="09B8C0"/>
      </a:accent3>
      <a:accent4>
        <a:srgbClr val="0EBC8C"/>
      </a:accent4>
      <a:accent5>
        <a:srgbClr val="71B959"/>
      </a:accent5>
      <a:accent6>
        <a:srgbClr val="96B042"/>
      </a:accent6>
      <a:hlink>
        <a:srgbClr val="C37400"/>
      </a:hlink>
      <a:folHlink>
        <a:srgbClr val="4F9085"/>
      </a:folHlink>
    </a:clrScheme>
    <a:fontScheme name="Torn">
      <a:majorFont>
        <a:latin typeface="Impact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7234</TotalTime>
  <Words>1797</Words>
  <Application>Microsoft Office PowerPoint</Application>
  <PresentationFormat>Widescreen</PresentationFormat>
  <Paragraphs>114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6" baseType="lpstr">
      <vt:lpstr>Agency FB</vt:lpstr>
      <vt:lpstr>AngsanaUPC</vt:lpstr>
      <vt:lpstr>Arial</vt:lpstr>
      <vt:lpstr>Arial Nova</vt:lpstr>
      <vt:lpstr>Arial Nova Cond</vt:lpstr>
      <vt:lpstr>Calibri</vt:lpstr>
      <vt:lpstr>Impact</vt:lpstr>
      <vt:lpstr>Open Sans</vt:lpstr>
      <vt:lpstr>Wingdings</vt:lpstr>
      <vt:lpstr>TornVTI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RESILIANCE</dc:title>
  <dc:creator>rachel.grey.evans@gmail.com</dc:creator>
  <cp:lastModifiedBy>rachel.grey.evans@gmail.com</cp:lastModifiedBy>
  <cp:revision>133</cp:revision>
  <dcterms:created xsi:type="dcterms:W3CDTF">2021-03-09T18:18:23Z</dcterms:created>
  <dcterms:modified xsi:type="dcterms:W3CDTF">2021-03-14T21:54:26Z</dcterms:modified>
</cp:coreProperties>
</file>