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4"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obhan O'Driscoll (1900688)" userId="2efa9980-3ec0-4260-b636-99f8b62ce56b" providerId="ADAL" clId="{C2C50FF3-1E0C-4DE0-AE72-A178A1EE9FF5}"/>
    <pc:docChg chg="modSld">
      <pc:chgData name="Siobhan O'Driscoll (1900688)" userId="2efa9980-3ec0-4260-b636-99f8b62ce56b" providerId="ADAL" clId="{C2C50FF3-1E0C-4DE0-AE72-A178A1EE9FF5}" dt="2022-02-28T10:58:14.588" v="0"/>
      <pc:docMkLst>
        <pc:docMk/>
      </pc:docMkLst>
      <pc:sldChg chg="addSp modSp">
        <pc:chgData name="Siobhan O'Driscoll (1900688)" userId="2efa9980-3ec0-4260-b636-99f8b62ce56b" providerId="ADAL" clId="{C2C50FF3-1E0C-4DE0-AE72-A178A1EE9FF5}" dt="2022-02-28T10:58:14.588" v="0"/>
        <pc:sldMkLst>
          <pc:docMk/>
          <pc:sldMk cId="1202003107" sldId="256"/>
        </pc:sldMkLst>
        <pc:picChg chg="add mod">
          <ac:chgData name="Siobhan O'Driscoll (1900688)" userId="2efa9980-3ec0-4260-b636-99f8b62ce56b" providerId="ADAL" clId="{C2C50FF3-1E0C-4DE0-AE72-A178A1EE9FF5}" dt="2022-02-28T10:58:14.588" v="0"/>
          <ac:picMkLst>
            <pc:docMk/>
            <pc:sldMk cId="1202003107" sldId="256"/>
            <ac:picMk id="4" creationId="{05E35774-AE6A-44BC-8B13-B65FD6181E27}"/>
          </ac:picMkLst>
        </pc:picChg>
      </pc:sldChg>
      <pc:sldChg chg="addSp modSp">
        <pc:chgData name="Siobhan O'Driscoll (1900688)" userId="2efa9980-3ec0-4260-b636-99f8b62ce56b" providerId="ADAL" clId="{C2C50FF3-1E0C-4DE0-AE72-A178A1EE9FF5}" dt="2022-02-28T10:58:14.588" v="0"/>
        <pc:sldMkLst>
          <pc:docMk/>
          <pc:sldMk cId="2319129580" sldId="257"/>
        </pc:sldMkLst>
        <pc:picChg chg="add mod">
          <ac:chgData name="Siobhan O'Driscoll (1900688)" userId="2efa9980-3ec0-4260-b636-99f8b62ce56b" providerId="ADAL" clId="{C2C50FF3-1E0C-4DE0-AE72-A178A1EE9FF5}" dt="2022-02-28T10:58:14.588" v="0"/>
          <ac:picMkLst>
            <pc:docMk/>
            <pc:sldMk cId="2319129580" sldId="257"/>
            <ac:picMk id="4" creationId="{D9F715F0-12F6-4A54-B5DB-6D833DDA475B}"/>
          </ac:picMkLst>
        </pc:picChg>
      </pc:sldChg>
      <pc:sldChg chg="addSp modSp">
        <pc:chgData name="Siobhan O'Driscoll (1900688)" userId="2efa9980-3ec0-4260-b636-99f8b62ce56b" providerId="ADAL" clId="{C2C50FF3-1E0C-4DE0-AE72-A178A1EE9FF5}" dt="2022-02-28T10:58:14.588" v="0"/>
        <pc:sldMkLst>
          <pc:docMk/>
          <pc:sldMk cId="3977031116" sldId="258"/>
        </pc:sldMkLst>
        <pc:picChg chg="add mod">
          <ac:chgData name="Siobhan O'Driscoll (1900688)" userId="2efa9980-3ec0-4260-b636-99f8b62ce56b" providerId="ADAL" clId="{C2C50FF3-1E0C-4DE0-AE72-A178A1EE9FF5}" dt="2022-02-28T10:58:14.588" v="0"/>
          <ac:picMkLst>
            <pc:docMk/>
            <pc:sldMk cId="3977031116" sldId="258"/>
            <ac:picMk id="5" creationId="{9D43831E-F514-44C0-9FD1-ACFE362DF76C}"/>
          </ac:picMkLst>
        </pc:picChg>
      </pc:sldChg>
      <pc:sldChg chg="addSp modSp">
        <pc:chgData name="Siobhan O'Driscoll (1900688)" userId="2efa9980-3ec0-4260-b636-99f8b62ce56b" providerId="ADAL" clId="{C2C50FF3-1E0C-4DE0-AE72-A178A1EE9FF5}" dt="2022-02-28T10:58:14.588" v="0"/>
        <pc:sldMkLst>
          <pc:docMk/>
          <pc:sldMk cId="3244699018" sldId="259"/>
        </pc:sldMkLst>
        <pc:picChg chg="add mod">
          <ac:chgData name="Siobhan O'Driscoll (1900688)" userId="2efa9980-3ec0-4260-b636-99f8b62ce56b" providerId="ADAL" clId="{C2C50FF3-1E0C-4DE0-AE72-A178A1EE9FF5}" dt="2022-02-28T10:58:14.588" v="0"/>
          <ac:picMkLst>
            <pc:docMk/>
            <pc:sldMk cId="3244699018" sldId="259"/>
            <ac:picMk id="5" creationId="{E9531330-8FA8-4ED5-8D1C-74C596C771CB}"/>
          </ac:picMkLst>
        </pc:picChg>
      </pc:sldChg>
      <pc:sldChg chg="addSp modSp">
        <pc:chgData name="Siobhan O'Driscoll (1900688)" userId="2efa9980-3ec0-4260-b636-99f8b62ce56b" providerId="ADAL" clId="{C2C50FF3-1E0C-4DE0-AE72-A178A1EE9FF5}" dt="2022-02-28T10:58:14.588" v="0"/>
        <pc:sldMkLst>
          <pc:docMk/>
          <pc:sldMk cId="788968089" sldId="260"/>
        </pc:sldMkLst>
        <pc:picChg chg="add mod">
          <ac:chgData name="Siobhan O'Driscoll (1900688)" userId="2efa9980-3ec0-4260-b636-99f8b62ce56b" providerId="ADAL" clId="{C2C50FF3-1E0C-4DE0-AE72-A178A1EE9FF5}" dt="2022-02-28T10:58:14.588" v="0"/>
          <ac:picMkLst>
            <pc:docMk/>
            <pc:sldMk cId="788968089" sldId="260"/>
            <ac:picMk id="5" creationId="{E90F8AAF-DEF2-44AC-9421-206008E10B81}"/>
          </ac:picMkLst>
        </pc:picChg>
      </pc:sldChg>
      <pc:sldChg chg="addSp modSp">
        <pc:chgData name="Siobhan O'Driscoll (1900688)" userId="2efa9980-3ec0-4260-b636-99f8b62ce56b" providerId="ADAL" clId="{C2C50FF3-1E0C-4DE0-AE72-A178A1EE9FF5}" dt="2022-02-28T10:58:14.588" v="0"/>
        <pc:sldMkLst>
          <pc:docMk/>
          <pc:sldMk cId="725230249" sldId="261"/>
        </pc:sldMkLst>
        <pc:picChg chg="add mod">
          <ac:chgData name="Siobhan O'Driscoll (1900688)" userId="2efa9980-3ec0-4260-b636-99f8b62ce56b" providerId="ADAL" clId="{C2C50FF3-1E0C-4DE0-AE72-A178A1EE9FF5}" dt="2022-02-28T10:58:14.588" v="0"/>
          <ac:picMkLst>
            <pc:docMk/>
            <pc:sldMk cId="725230249" sldId="261"/>
            <ac:picMk id="5" creationId="{11A43381-15E9-4654-A4D3-4CED04655C48}"/>
          </ac:picMkLst>
        </pc:picChg>
      </pc:sldChg>
      <pc:sldChg chg="addSp modSp">
        <pc:chgData name="Siobhan O'Driscoll (1900688)" userId="2efa9980-3ec0-4260-b636-99f8b62ce56b" providerId="ADAL" clId="{C2C50FF3-1E0C-4DE0-AE72-A178A1EE9FF5}" dt="2022-02-28T10:58:14.588" v="0"/>
        <pc:sldMkLst>
          <pc:docMk/>
          <pc:sldMk cId="3032223218" sldId="262"/>
        </pc:sldMkLst>
        <pc:picChg chg="add mod">
          <ac:chgData name="Siobhan O'Driscoll (1900688)" userId="2efa9980-3ec0-4260-b636-99f8b62ce56b" providerId="ADAL" clId="{C2C50FF3-1E0C-4DE0-AE72-A178A1EE9FF5}" dt="2022-02-28T10:58:14.588" v="0"/>
          <ac:picMkLst>
            <pc:docMk/>
            <pc:sldMk cId="3032223218" sldId="262"/>
            <ac:picMk id="5" creationId="{6D9C5C43-BF1C-4AF3-A2DF-CDCA2C87D391}"/>
          </ac:picMkLst>
        </pc:picChg>
      </pc:sldChg>
      <pc:sldChg chg="addSp modSp">
        <pc:chgData name="Siobhan O'Driscoll (1900688)" userId="2efa9980-3ec0-4260-b636-99f8b62ce56b" providerId="ADAL" clId="{C2C50FF3-1E0C-4DE0-AE72-A178A1EE9FF5}" dt="2022-02-28T10:58:14.588" v="0"/>
        <pc:sldMkLst>
          <pc:docMk/>
          <pc:sldMk cId="2367089356" sldId="263"/>
        </pc:sldMkLst>
        <pc:picChg chg="add mod">
          <ac:chgData name="Siobhan O'Driscoll (1900688)" userId="2efa9980-3ec0-4260-b636-99f8b62ce56b" providerId="ADAL" clId="{C2C50FF3-1E0C-4DE0-AE72-A178A1EE9FF5}" dt="2022-02-28T10:58:14.588" v="0"/>
          <ac:picMkLst>
            <pc:docMk/>
            <pc:sldMk cId="2367089356" sldId="263"/>
            <ac:picMk id="5" creationId="{A5336D45-03AE-4380-BCB7-09E03C2DCC9A}"/>
          </ac:picMkLst>
        </pc:picChg>
      </pc:sldChg>
      <pc:sldChg chg="addSp modSp">
        <pc:chgData name="Siobhan O'Driscoll (1900688)" userId="2efa9980-3ec0-4260-b636-99f8b62ce56b" providerId="ADAL" clId="{C2C50FF3-1E0C-4DE0-AE72-A178A1EE9FF5}" dt="2022-02-28T10:58:14.588" v="0"/>
        <pc:sldMkLst>
          <pc:docMk/>
          <pc:sldMk cId="690242002" sldId="264"/>
        </pc:sldMkLst>
        <pc:picChg chg="add mod">
          <ac:chgData name="Siobhan O'Driscoll (1900688)" userId="2efa9980-3ec0-4260-b636-99f8b62ce56b" providerId="ADAL" clId="{C2C50FF3-1E0C-4DE0-AE72-A178A1EE9FF5}" dt="2022-02-28T10:58:14.588" v="0"/>
          <ac:picMkLst>
            <pc:docMk/>
            <pc:sldMk cId="690242002" sldId="264"/>
            <ac:picMk id="4" creationId="{B3221A24-8769-4AA9-B233-E043EAAB8583}"/>
          </ac:picMkLst>
        </pc:picChg>
      </pc:sldChg>
      <pc:sldChg chg="addSp modSp">
        <pc:chgData name="Siobhan O'Driscoll (1900688)" userId="2efa9980-3ec0-4260-b636-99f8b62ce56b" providerId="ADAL" clId="{C2C50FF3-1E0C-4DE0-AE72-A178A1EE9FF5}" dt="2022-02-28T10:58:14.588" v="0"/>
        <pc:sldMkLst>
          <pc:docMk/>
          <pc:sldMk cId="1760566790" sldId="265"/>
        </pc:sldMkLst>
        <pc:picChg chg="add mod">
          <ac:chgData name="Siobhan O'Driscoll (1900688)" userId="2efa9980-3ec0-4260-b636-99f8b62ce56b" providerId="ADAL" clId="{C2C50FF3-1E0C-4DE0-AE72-A178A1EE9FF5}" dt="2022-02-28T10:58:14.588" v="0"/>
          <ac:picMkLst>
            <pc:docMk/>
            <pc:sldMk cId="1760566790" sldId="265"/>
            <ac:picMk id="4" creationId="{FDEDA70D-40A8-482C-B481-70D6842554E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F53E6E2-8A1C-4B12-B4AF-D6E5898549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5E766F-71A5-4756-A80A-0085EB43BDF1}" type="slidenum">
              <a:rPr lang="en-GB" smtClean="0"/>
              <a:t>‹#›</a:t>
            </a:fld>
            <a:endParaRPr lang="en-GB"/>
          </a:p>
        </p:txBody>
      </p:sp>
    </p:spTree>
    <p:extLst>
      <p:ext uri="{BB962C8B-B14F-4D97-AF65-F5344CB8AC3E}">
        <p14:creationId xmlns:p14="http://schemas.microsoft.com/office/powerpoint/2010/main" val="37525345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53E6E2-8A1C-4B12-B4AF-D6E5898549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5E766F-71A5-4756-A80A-0085EB43BDF1}" type="slidenum">
              <a:rPr lang="en-GB" smtClean="0"/>
              <a:t>‹#›</a:t>
            </a:fld>
            <a:endParaRPr lang="en-GB"/>
          </a:p>
        </p:txBody>
      </p:sp>
    </p:spTree>
    <p:extLst>
      <p:ext uri="{BB962C8B-B14F-4D97-AF65-F5344CB8AC3E}">
        <p14:creationId xmlns:p14="http://schemas.microsoft.com/office/powerpoint/2010/main" val="1065091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53E6E2-8A1C-4B12-B4AF-D6E5898549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5E766F-71A5-4756-A80A-0085EB43BDF1}" type="slidenum">
              <a:rPr lang="en-GB" smtClean="0"/>
              <a:t>‹#›</a:t>
            </a:fld>
            <a:endParaRPr lang="en-GB"/>
          </a:p>
        </p:txBody>
      </p:sp>
    </p:spTree>
    <p:extLst>
      <p:ext uri="{BB962C8B-B14F-4D97-AF65-F5344CB8AC3E}">
        <p14:creationId xmlns:p14="http://schemas.microsoft.com/office/powerpoint/2010/main" val="479751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F53E6E2-8A1C-4B12-B4AF-D6E5898549F1}"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5E766F-71A5-4756-A80A-0085EB43BDF1}" type="slidenum">
              <a:rPr lang="en-GB" smtClean="0"/>
              <a:t>‹#›</a:t>
            </a:fld>
            <a:endParaRPr lang="en-GB"/>
          </a:p>
        </p:txBody>
      </p:sp>
    </p:spTree>
    <p:extLst>
      <p:ext uri="{BB962C8B-B14F-4D97-AF65-F5344CB8AC3E}">
        <p14:creationId xmlns:p14="http://schemas.microsoft.com/office/powerpoint/2010/main" val="3388359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53E6E2-8A1C-4B12-B4AF-D6E5898549F1}" type="datetimeFigureOut">
              <a:rPr lang="en-GB" smtClean="0"/>
              <a:t>28/02/2022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B5E766F-71A5-4756-A80A-0085EB43BDF1}" type="slidenum">
              <a:rPr lang="en-GB" smtClean="0"/>
              <a:t>‹#›</a:t>
            </a:fld>
            <a:endParaRPr lang="en-GB"/>
          </a:p>
        </p:txBody>
      </p:sp>
    </p:spTree>
    <p:extLst>
      <p:ext uri="{BB962C8B-B14F-4D97-AF65-F5344CB8AC3E}">
        <p14:creationId xmlns:p14="http://schemas.microsoft.com/office/powerpoint/2010/main" val="492183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F53E6E2-8A1C-4B12-B4AF-D6E5898549F1}" type="datetimeFigureOut">
              <a:rPr lang="en-GB" smtClean="0"/>
              <a:t>28/02/2022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B5E766F-71A5-4756-A80A-0085EB43BDF1}" type="slidenum">
              <a:rPr lang="en-GB" smtClean="0"/>
              <a:t>‹#›</a:t>
            </a:fld>
            <a:endParaRPr lang="en-GB"/>
          </a:p>
        </p:txBody>
      </p:sp>
    </p:spTree>
    <p:extLst>
      <p:ext uri="{BB962C8B-B14F-4D97-AF65-F5344CB8AC3E}">
        <p14:creationId xmlns:p14="http://schemas.microsoft.com/office/powerpoint/2010/main" val="3876761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53E6E2-8A1C-4B12-B4AF-D6E5898549F1}" type="datetimeFigureOut">
              <a:rPr lang="en-GB" smtClean="0"/>
              <a:t>28/02/2022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B5E766F-71A5-4756-A80A-0085EB43BDF1}" type="slidenum">
              <a:rPr lang="en-GB" smtClean="0"/>
              <a:t>‹#›</a:t>
            </a:fld>
            <a:endParaRPr lang="en-GB"/>
          </a:p>
        </p:txBody>
      </p:sp>
    </p:spTree>
    <p:extLst>
      <p:ext uri="{BB962C8B-B14F-4D97-AF65-F5344CB8AC3E}">
        <p14:creationId xmlns:p14="http://schemas.microsoft.com/office/powerpoint/2010/main" val="355789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53E6E2-8A1C-4B12-B4AF-D6E5898549F1}"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5E766F-71A5-4756-A80A-0085EB43BDF1}" type="slidenum">
              <a:rPr lang="en-GB" smtClean="0"/>
              <a:t>‹#›</a:t>
            </a:fld>
            <a:endParaRPr lang="en-GB"/>
          </a:p>
        </p:txBody>
      </p:sp>
    </p:spTree>
    <p:extLst>
      <p:ext uri="{BB962C8B-B14F-4D97-AF65-F5344CB8AC3E}">
        <p14:creationId xmlns:p14="http://schemas.microsoft.com/office/powerpoint/2010/main" val="1057560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F53E6E2-8A1C-4B12-B4AF-D6E5898549F1}" type="datetimeFigureOut">
              <a:rPr lang="en-GB" smtClean="0"/>
              <a:t>28/02/2022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5E766F-71A5-4756-A80A-0085EB43BDF1}" type="slidenum">
              <a:rPr lang="en-GB" smtClean="0"/>
              <a:t>‹#›</a:t>
            </a:fld>
            <a:endParaRPr lang="en-GB"/>
          </a:p>
        </p:txBody>
      </p:sp>
    </p:spTree>
    <p:extLst>
      <p:ext uri="{BB962C8B-B14F-4D97-AF65-F5344CB8AC3E}">
        <p14:creationId xmlns:p14="http://schemas.microsoft.com/office/powerpoint/2010/main" val="1123939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53E6E2-8A1C-4B12-B4AF-D6E5898549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5E766F-71A5-4756-A80A-0085EB43BDF1}" type="slidenum">
              <a:rPr lang="en-GB" smtClean="0"/>
              <a:t>‹#›</a:t>
            </a:fld>
            <a:endParaRPr lang="en-GB"/>
          </a:p>
        </p:txBody>
      </p:sp>
    </p:spTree>
    <p:extLst>
      <p:ext uri="{BB962C8B-B14F-4D97-AF65-F5344CB8AC3E}">
        <p14:creationId xmlns:p14="http://schemas.microsoft.com/office/powerpoint/2010/main" val="2166546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53E6E2-8A1C-4B12-B4AF-D6E5898549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5E766F-71A5-4756-A80A-0085EB43BDF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17778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53E6E2-8A1C-4B12-B4AF-D6E5898549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5E766F-71A5-4756-A80A-0085EB43BDF1}" type="slidenum">
              <a:rPr lang="en-GB" smtClean="0"/>
              <a:t>‹#›</a:t>
            </a:fld>
            <a:endParaRPr lang="en-GB"/>
          </a:p>
        </p:txBody>
      </p:sp>
    </p:spTree>
    <p:extLst>
      <p:ext uri="{BB962C8B-B14F-4D97-AF65-F5344CB8AC3E}">
        <p14:creationId xmlns:p14="http://schemas.microsoft.com/office/powerpoint/2010/main" val="23025684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53E6E2-8A1C-4B12-B4AF-D6E5898549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5E766F-71A5-4756-A80A-0085EB43BDF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94236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53E6E2-8A1C-4B12-B4AF-D6E5898549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5E766F-71A5-4756-A80A-0085EB43BDF1}" type="slidenum">
              <a:rPr lang="en-GB" smtClean="0"/>
              <a:t>‹#›</a:t>
            </a:fld>
            <a:endParaRPr lang="en-GB"/>
          </a:p>
        </p:txBody>
      </p:sp>
    </p:spTree>
    <p:extLst>
      <p:ext uri="{BB962C8B-B14F-4D97-AF65-F5344CB8AC3E}">
        <p14:creationId xmlns:p14="http://schemas.microsoft.com/office/powerpoint/2010/main" val="31398520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53E6E2-8A1C-4B12-B4AF-D6E5898549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5E766F-71A5-4756-A80A-0085EB43BDF1}" type="slidenum">
              <a:rPr lang="en-GB" smtClean="0"/>
              <a:t>‹#›</a:t>
            </a:fld>
            <a:endParaRPr lang="en-GB"/>
          </a:p>
        </p:txBody>
      </p:sp>
    </p:spTree>
    <p:extLst>
      <p:ext uri="{BB962C8B-B14F-4D97-AF65-F5344CB8AC3E}">
        <p14:creationId xmlns:p14="http://schemas.microsoft.com/office/powerpoint/2010/main" val="32345300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53E6E2-8A1C-4B12-B4AF-D6E5898549F1}" type="datetimeFigureOut">
              <a:rPr lang="en-GB" smtClean="0"/>
              <a:t>28/02/2022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5E766F-71A5-4756-A80A-0085EB43BDF1}" type="slidenum">
              <a:rPr lang="en-GB" smtClean="0"/>
              <a:t>‹#›</a:t>
            </a:fld>
            <a:endParaRPr lang="en-GB"/>
          </a:p>
        </p:txBody>
      </p:sp>
    </p:spTree>
    <p:extLst>
      <p:ext uri="{BB962C8B-B14F-4D97-AF65-F5344CB8AC3E}">
        <p14:creationId xmlns:p14="http://schemas.microsoft.com/office/powerpoint/2010/main" val="2209792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F53E6E2-8A1C-4B12-B4AF-D6E5898549F1}" type="datetimeFigureOut">
              <a:rPr lang="en-GB" smtClean="0"/>
              <a:t>28/02/2022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B5E766F-71A5-4756-A80A-0085EB43BDF1}" type="slidenum">
              <a:rPr lang="en-GB" smtClean="0"/>
              <a:t>‹#›</a:t>
            </a:fld>
            <a:endParaRPr lang="en-GB"/>
          </a:p>
        </p:txBody>
      </p:sp>
    </p:spTree>
    <p:extLst>
      <p:ext uri="{BB962C8B-B14F-4D97-AF65-F5344CB8AC3E}">
        <p14:creationId xmlns:p14="http://schemas.microsoft.com/office/powerpoint/2010/main" val="14757895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hyperlink" Target="https://www.scienceabc.com/nature/can-plants-hear-smell-see-touch-or-taste-stuff.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hand touching a small plant">
            <a:extLst>
              <a:ext uri="{FF2B5EF4-FFF2-40B4-BE49-F238E27FC236}">
                <a16:creationId xmlns:a16="http://schemas.microsoft.com/office/drawing/2014/main" id="{F10A1185-9445-4A0F-9589-9760E0720BFC}"/>
              </a:ext>
            </a:extLst>
          </p:cNvPr>
          <p:cNvPicPr>
            <a:picLocks noChangeAspect="1"/>
          </p:cNvPicPr>
          <p:nvPr/>
        </p:nvPicPr>
        <p:blipFill rotWithShape="1">
          <a:blip r:embed="rId4"/>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10184C9-4FD0-4495-BC56-4BBD6A1CEB6A}"/>
              </a:ext>
            </a:extLst>
          </p:cNvPr>
          <p:cNvSpPr>
            <a:spLocks noGrp="1"/>
          </p:cNvSpPr>
          <p:nvPr>
            <p:ph type="ctrTitle"/>
          </p:nvPr>
        </p:nvSpPr>
        <p:spPr>
          <a:xfrm>
            <a:off x="668867" y="1678666"/>
            <a:ext cx="4088190" cy="2369093"/>
          </a:xfrm>
        </p:spPr>
        <p:txBody>
          <a:bodyPr>
            <a:normAutofit/>
          </a:bodyPr>
          <a:lstStyle/>
          <a:p>
            <a:r>
              <a:rPr lang="en-GB" sz="4800"/>
              <a:t>Plants and people</a:t>
            </a:r>
          </a:p>
        </p:txBody>
      </p:sp>
      <p:sp>
        <p:nvSpPr>
          <p:cNvPr id="3" name="Subtitle 2">
            <a:extLst>
              <a:ext uri="{FF2B5EF4-FFF2-40B4-BE49-F238E27FC236}">
                <a16:creationId xmlns:a16="http://schemas.microsoft.com/office/drawing/2014/main" id="{C31F568F-2B4E-4735-BFEA-B8F6862C0D90}"/>
              </a:ext>
            </a:extLst>
          </p:cNvPr>
          <p:cNvSpPr>
            <a:spLocks noGrp="1"/>
          </p:cNvSpPr>
          <p:nvPr>
            <p:ph type="subTitle" idx="1"/>
          </p:nvPr>
        </p:nvSpPr>
        <p:spPr>
          <a:xfrm>
            <a:off x="677335" y="4050831"/>
            <a:ext cx="4079721" cy="1096901"/>
          </a:xfrm>
        </p:spPr>
        <p:txBody>
          <a:bodyPr>
            <a:normAutofit/>
          </a:bodyPr>
          <a:lstStyle/>
          <a:p>
            <a:r>
              <a:rPr lang="en-GB" sz="1600"/>
              <a:t>Siobhan odriscoll </a:t>
            </a:r>
          </a:p>
        </p:txBody>
      </p:sp>
      <p:cxnSp>
        <p:nvCxnSpPr>
          <p:cNvPr id="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Audio 3">
            <a:hlinkClick r:id="" action="ppaction://media"/>
            <a:extLst>
              <a:ext uri="{FF2B5EF4-FFF2-40B4-BE49-F238E27FC236}">
                <a16:creationId xmlns:a16="http://schemas.microsoft.com/office/drawing/2014/main" id="{05E35774-AE6A-44BC-8B13-B65FD6181E2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02003107"/>
      </p:ext>
    </p:extLst>
  </p:cSld>
  <p:clrMapOvr>
    <a:masterClrMapping/>
  </p:clrMapOvr>
  <mc:AlternateContent xmlns:mc="http://schemas.openxmlformats.org/markup-compatibility/2006">
    <mc:Choice xmlns:p14="http://schemas.microsoft.com/office/powerpoint/2010/main" Requires="p14">
      <p:transition spd="slow" p14:dur="2000" advTm="14846"/>
    </mc:Choice>
    <mc:Fallback>
      <p:transition spd="slow" advTm="14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2000"/>
                                  </p:stCondLst>
                                  <p:iterate type="lt">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400"/>
                                        <p:tgtEl>
                                          <p:spTgt spid="3">
                                            <p:txEl>
                                              <p:pRg st="0" end="0"/>
                                            </p:txEl>
                                          </p:spTgt>
                                        </p:tgtEl>
                                      </p:cBhvr>
                                    </p:animEffect>
                                  </p:childTnLst>
                                </p:cTn>
                              </p:par>
                              <p:par>
                                <p:cTn id="10" presetID="10" presetClass="entr" presetSubtype="0" fill="hold" grpId="0" nodeType="withEffect">
                                  <p:stCondLst>
                                    <p:cond delay="1000"/>
                                  </p:stCondLst>
                                  <p:iterate type="lt">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CF5F12-B453-4A2F-B8C0-B2DD1B8F8BCC}"/>
              </a:ext>
            </a:extLst>
          </p:cNvPr>
          <p:cNvSpPr>
            <a:spLocks noGrp="1"/>
          </p:cNvSpPr>
          <p:nvPr>
            <p:ph type="title"/>
          </p:nvPr>
        </p:nvSpPr>
        <p:spPr>
          <a:xfrm>
            <a:off x="643467" y="816638"/>
            <a:ext cx="3367359" cy="5224724"/>
          </a:xfrm>
        </p:spPr>
        <p:txBody>
          <a:bodyPr anchor="ctr">
            <a:normAutofit/>
          </a:bodyPr>
          <a:lstStyle/>
          <a:p>
            <a:r>
              <a:rPr lang="en-GB" dirty="0"/>
              <a:t>Basic idea</a:t>
            </a:r>
          </a:p>
        </p:txBody>
      </p:sp>
      <p:sp>
        <p:nvSpPr>
          <p:cNvPr id="3" name="Content Placeholder 2">
            <a:extLst>
              <a:ext uri="{FF2B5EF4-FFF2-40B4-BE49-F238E27FC236}">
                <a16:creationId xmlns:a16="http://schemas.microsoft.com/office/drawing/2014/main" id="{1C2CCB27-2938-4ED4-AB9F-1AD8FC98A87D}"/>
              </a:ext>
            </a:extLst>
          </p:cNvPr>
          <p:cNvSpPr>
            <a:spLocks noGrp="1"/>
          </p:cNvSpPr>
          <p:nvPr>
            <p:ph idx="1"/>
          </p:nvPr>
        </p:nvSpPr>
        <p:spPr>
          <a:xfrm>
            <a:off x="4654295" y="816638"/>
            <a:ext cx="4619706" cy="5224724"/>
          </a:xfrm>
        </p:spPr>
        <p:txBody>
          <a:bodyPr anchor="ctr">
            <a:normAutofit fontScale="92500" lnSpcReduction="10000"/>
          </a:bodyPr>
          <a:lstStyle/>
          <a:p>
            <a:r>
              <a:rPr lang="en-GB" dirty="0"/>
              <a:t>I believe that we are no different from the plants that surround is in our everyday lives</a:t>
            </a:r>
          </a:p>
          <a:p>
            <a:r>
              <a:rPr lang="en-GB" dirty="0"/>
              <a:t>The plants in our climate are more like us than we dear to think </a:t>
            </a:r>
          </a:p>
          <a:p>
            <a:r>
              <a:rPr lang="en-GB" dirty="0"/>
              <a:t>Skin, lungs, wrinkles, reactions and changes over time, markings</a:t>
            </a:r>
          </a:p>
          <a:p>
            <a:r>
              <a:rPr lang="en-GB" dirty="0"/>
              <a:t>Links in with Morton, </a:t>
            </a:r>
            <a:r>
              <a:rPr lang="en-GB" dirty="0" err="1"/>
              <a:t>inglod</a:t>
            </a:r>
            <a:r>
              <a:rPr lang="en-GB" dirty="0"/>
              <a:t> and van der </a:t>
            </a:r>
            <a:r>
              <a:rPr lang="en-GB" dirty="0" err="1"/>
              <a:t>ven</a:t>
            </a:r>
            <a:r>
              <a:rPr lang="en-GB" dirty="0"/>
              <a:t>, ideas of entanglement, meshwork we have with plants</a:t>
            </a:r>
          </a:p>
          <a:p>
            <a:r>
              <a:rPr lang="en-GB" dirty="0"/>
              <a:t>In tis prestation I aim to talk about and approach the idea that plants and ourselves are the same in many aspects in a physical way and on a molecular level. </a:t>
            </a:r>
          </a:p>
          <a:p>
            <a:r>
              <a:rPr lang="en-GB" dirty="0"/>
              <a:t>Aiming to show the meshwork theory in how we are </a:t>
            </a:r>
            <a:r>
              <a:rPr lang="en-GB" dirty="0" err="1"/>
              <a:t>entanglend</a:t>
            </a:r>
            <a:r>
              <a:rPr lang="en-GB" dirty="0"/>
              <a:t> in plants, the use of Morton (2013),thinking of a meshwork makes it easier for us to understand how things are linked </a:t>
            </a:r>
          </a:p>
        </p:txBody>
      </p:sp>
      <p:pic>
        <p:nvPicPr>
          <p:cNvPr id="4" name="Audio 3">
            <a:hlinkClick r:id="" action="ppaction://media"/>
            <a:extLst>
              <a:ext uri="{FF2B5EF4-FFF2-40B4-BE49-F238E27FC236}">
                <a16:creationId xmlns:a16="http://schemas.microsoft.com/office/drawing/2014/main" id="{D9F715F0-12F6-4A54-B5DB-6D833DDA47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19129580"/>
      </p:ext>
    </p:extLst>
  </p:cSld>
  <p:clrMapOvr>
    <a:masterClrMapping/>
  </p:clrMapOvr>
  <mc:AlternateContent xmlns:mc="http://schemas.openxmlformats.org/markup-compatibility/2006">
    <mc:Choice xmlns:p14="http://schemas.microsoft.com/office/powerpoint/2010/main" Requires="p14">
      <p:transition spd="slow" p14:dur="2000" advTm="144763"/>
    </mc:Choice>
    <mc:Fallback>
      <p:transition spd="slow" advTm="144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9BF616F-0506-4679-AE1C-AAF0F73D70F1}"/>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Molecular level</a:t>
            </a:r>
          </a:p>
        </p:txBody>
      </p:sp>
      <p:pic>
        <p:nvPicPr>
          <p:cNvPr id="4" name="Picture 3">
            <a:extLst>
              <a:ext uri="{FF2B5EF4-FFF2-40B4-BE49-F238E27FC236}">
                <a16:creationId xmlns:a16="http://schemas.microsoft.com/office/drawing/2014/main" id="{7A4645E0-6ABA-4EEA-9CEA-54E2C2674A6A}"/>
              </a:ext>
            </a:extLst>
          </p:cNvPr>
          <p:cNvPicPr>
            <a:picLocks noChangeAspect="1"/>
          </p:cNvPicPr>
          <p:nvPr/>
        </p:nvPicPr>
        <p:blipFill>
          <a:blip r:embed="rId4"/>
          <a:stretch>
            <a:fillRect/>
          </a:stretch>
        </p:blipFill>
        <p:spPr>
          <a:xfrm>
            <a:off x="757251" y="2234461"/>
            <a:ext cx="3856774" cy="2477977"/>
          </a:xfrm>
          <a:prstGeom prst="rect">
            <a:avLst/>
          </a:prstGeom>
        </p:spPr>
      </p:pic>
      <p:sp>
        <p:nvSpPr>
          <p:cNvPr id="3" name="Content Placeholder 2">
            <a:extLst>
              <a:ext uri="{FF2B5EF4-FFF2-40B4-BE49-F238E27FC236}">
                <a16:creationId xmlns:a16="http://schemas.microsoft.com/office/drawing/2014/main" id="{D9D569DD-7760-448A-A07E-C72932BCC9E8}"/>
              </a:ext>
            </a:extLst>
          </p:cNvPr>
          <p:cNvSpPr>
            <a:spLocks noGrp="1"/>
          </p:cNvSpPr>
          <p:nvPr>
            <p:ph idx="1"/>
          </p:nvPr>
        </p:nvSpPr>
        <p:spPr>
          <a:xfrm>
            <a:off x="7181725" y="2837329"/>
            <a:ext cx="4512988" cy="3317938"/>
          </a:xfrm>
        </p:spPr>
        <p:txBody>
          <a:bodyPr anchor="t">
            <a:normAutofit/>
          </a:bodyPr>
          <a:lstStyle/>
          <a:p>
            <a:r>
              <a:rPr lang="en-GB">
                <a:solidFill>
                  <a:srgbClr val="FFFFFF"/>
                </a:solidFill>
              </a:rPr>
              <a:t>The way  both humans and plants absorb food is similar.</a:t>
            </a:r>
          </a:p>
          <a:p>
            <a:r>
              <a:rPr lang="en-GB">
                <a:solidFill>
                  <a:srgbClr val="FFFFFF"/>
                </a:solidFill>
              </a:rPr>
              <a:t>There is a direct link with the human intestine and fertile soil ,both carrier and contain the many different fungi and bacteria that we and the need to kill bacteria and food.</a:t>
            </a:r>
          </a:p>
          <a:p>
            <a:r>
              <a:rPr lang="en-GB">
                <a:solidFill>
                  <a:srgbClr val="FFFFFF"/>
                </a:solidFill>
              </a:rPr>
              <a:t> In the case of plants, bacteria and fungi help plants absorb nitrogen, phosphorus and potassium.</a:t>
            </a:r>
          </a:p>
          <a:p>
            <a:endParaRPr lang="en-GB">
              <a:solidFill>
                <a:srgbClr val="FFFFFF"/>
              </a:solidFill>
              <a:highlight>
                <a:srgbClr val="FFFF00"/>
              </a:highlight>
            </a:endParaRPr>
          </a:p>
        </p:txBody>
      </p:sp>
      <p:pic>
        <p:nvPicPr>
          <p:cNvPr id="5" name="Audio 4">
            <a:hlinkClick r:id="" action="ppaction://media"/>
            <a:extLst>
              <a:ext uri="{FF2B5EF4-FFF2-40B4-BE49-F238E27FC236}">
                <a16:creationId xmlns:a16="http://schemas.microsoft.com/office/drawing/2014/main" id="{9D43831E-F514-44C0-9FD1-ACFE362DF7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77031116"/>
      </p:ext>
    </p:extLst>
  </p:cSld>
  <p:clrMapOvr>
    <a:masterClrMapping/>
  </p:clrMapOvr>
  <mc:AlternateContent xmlns:mc="http://schemas.openxmlformats.org/markup-compatibility/2006">
    <mc:Choice xmlns:p14="http://schemas.microsoft.com/office/powerpoint/2010/main" Requires="p14">
      <p:transition spd="slow" p14:dur="2000" advTm="102224"/>
    </mc:Choice>
    <mc:Fallback>
      <p:transition spd="slow" advTm="102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4383E-D3A0-4EBD-8E9F-0D99DBA73D72}"/>
              </a:ext>
            </a:extLst>
          </p:cNvPr>
          <p:cNvSpPr>
            <a:spLocks noGrp="1"/>
          </p:cNvSpPr>
          <p:nvPr>
            <p:ph type="title"/>
          </p:nvPr>
        </p:nvSpPr>
        <p:spPr>
          <a:xfrm>
            <a:off x="677334" y="609600"/>
            <a:ext cx="8596668" cy="1320800"/>
          </a:xfrm>
        </p:spPr>
        <p:txBody>
          <a:bodyPr anchor="t">
            <a:normAutofit/>
          </a:bodyPr>
          <a:lstStyle/>
          <a:p>
            <a:r>
              <a:rPr lang="en-GB" dirty="0"/>
              <a:t>sight</a:t>
            </a:r>
          </a:p>
        </p:txBody>
      </p:sp>
      <p:sp>
        <p:nvSpPr>
          <p:cNvPr id="3" name="Content Placeholder 2">
            <a:extLst>
              <a:ext uri="{FF2B5EF4-FFF2-40B4-BE49-F238E27FC236}">
                <a16:creationId xmlns:a16="http://schemas.microsoft.com/office/drawing/2014/main" id="{8F78435A-968F-4398-8DE8-F1198C50DDA8}"/>
              </a:ext>
            </a:extLst>
          </p:cNvPr>
          <p:cNvSpPr>
            <a:spLocks noGrp="1"/>
          </p:cNvSpPr>
          <p:nvPr>
            <p:ph idx="1"/>
          </p:nvPr>
        </p:nvSpPr>
        <p:spPr>
          <a:xfrm>
            <a:off x="677334" y="2160589"/>
            <a:ext cx="3957349" cy="3749323"/>
          </a:xfrm>
        </p:spPr>
        <p:txBody>
          <a:bodyPr>
            <a:normAutofit/>
          </a:bodyPr>
          <a:lstStyle/>
          <a:p>
            <a:r>
              <a:rPr lang="en-GB"/>
              <a:t>Several recent studies show that plants are capable of vision</a:t>
            </a:r>
          </a:p>
          <a:p>
            <a:r>
              <a:rPr lang="en-GB"/>
              <a:t>Pants have a ‘ocelli’, which can be compare to a human eye, more commonly known s photoreceptors.</a:t>
            </a:r>
          </a:p>
          <a:p>
            <a:r>
              <a:rPr lang="en-GB"/>
              <a:t>The ‘ ocelli’ allows the plant to see the difference between blue and red and in many case see wavelengths that we can not.</a:t>
            </a:r>
          </a:p>
          <a:p>
            <a:endParaRPr lang="en-GB" dirty="0"/>
          </a:p>
        </p:txBody>
      </p:sp>
      <p:pic>
        <p:nvPicPr>
          <p:cNvPr id="4" name="Picture 3">
            <a:extLst>
              <a:ext uri="{FF2B5EF4-FFF2-40B4-BE49-F238E27FC236}">
                <a16:creationId xmlns:a16="http://schemas.microsoft.com/office/drawing/2014/main" id="{E19DD2E5-B29A-4754-9B3B-A427723DB570}"/>
              </a:ext>
            </a:extLst>
          </p:cNvPr>
          <p:cNvPicPr>
            <a:picLocks noChangeAspect="1"/>
          </p:cNvPicPr>
          <p:nvPr/>
        </p:nvPicPr>
        <p:blipFill>
          <a:blip r:embed="rId4"/>
          <a:stretch>
            <a:fillRect/>
          </a:stretch>
        </p:blipFill>
        <p:spPr>
          <a:xfrm>
            <a:off x="4987137" y="2159331"/>
            <a:ext cx="4204989" cy="2948325"/>
          </a:xfrm>
          <a:prstGeom prst="rect">
            <a:avLst/>
          </a:prstGeom>
        </p:spPr>
      </p:pic>
      <p:pic>
        <p:nvPicPr>
          <p:cNvPr id="5" name="Audio 4">
            <a:hlinkClick r:id="" action="ppaction://media"/>
            <a:extLst>
              <a:ext uri="{FF2B5EF4-FFF2-40B4-BE49-F238E27FC236}">
                <a16:creationId xmlns:a16="http://schemas.microsoft.com/office/drawing/2014/main" id="{E9531330-8FA8-4ED5-8D1C-74C596C771C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44699018"/>
      </p:ext>
    </p:extLst>
  </p:cSld>
  <p:clrMapOvr>
    <a:masterClrMapping/>
  </p:clrMapOvr>
  <mc:AlternateContent xmlns:mc="http://schemas.openxmlformats.org/markup-compatibility/2006">
    <mc:Choice xmlns:p14="http://schemas.microsoft.com/office/powerpoint/2010/main" Requires="p14">
      <p:transition spd="slow" p14:dur="2000" advTm="92053"/>
    </mc:Choice>
    <mc:Fallback>
      <p:transition spd="slow" advTm="92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706D2B-A222-45AE-89E5-B0837C62E402}"/>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hearing</a:t>
            </a:r>
          </a:p>
        </p:txBody>
      </p:sp>
      <p:pic>
        <p:nvPicPr>
          <p:cNvPr id="4" name="Picture 3">
            <a:extLst>
              <a:ext uri="{FF2B5EF4-FFF2-40B4-BE49-F238E27FC236}">
                <a16:creationId xmlns:a16="http://schemas.microsoft.com/office/drawing/2014/main" id="{1D4826B4-713E-4068-9051-FD3A5E39A4BE}"/>
              </a:ext>
            </a:extLst>
          </p:cNvPr>
          <p:cNvPicPr>
            <a:picLocks noChangeAspect="1"/>
          </p:cNvPicPr>
          <p:nvPr/>
        </p:nvPicPr>
        <p:blipFill>
          <a:blip r:embed="rId4"/>
          <a:stretch>
            <a:fillRect/>
          </a:stretch>
        </p:blipFill>
        <p:spPr>
          <a:xfrm>
            <a:off x="757251" y="2308652"/>
            <a:ext cx="3856774" cy="2329595"/>
          </a:xfrm>
          <a:prstGeom prst="rect">
            <a:avLst/>
          </a:prstGeom>
        </p:spPr>
      </p:pic>
      <p:sp>
        <p:nvSpPr>
          <p:cNvPr id="3" name="Content Placeholder 2">
            <a:extLst>
              <a:ext uri="{FF2B5EF4-FFF2-40B4-BE49-F238E27FC236}">
                <a16:creationId xmlns:a16="http://schemas.microsoft.com/office/drawing/2014/main" id="{A00605CF-071B-48D2-A8BE-E3EE1F6833D2}"/>
              </a:ext>
            </a:extLst>
          </p:cNvPr>
          <p:cNvSpPr>
            <a:spLocks noGrp="1"/>
          </p:cNvSpPr>
          <p:nvPr>
            <p:ph idx="1"/>
          </p:nvPr>
        </p:nvSpPr>
        <p:spPr>
          <a:xfrm>
            <a:off x="7181725" y="2837329"/>
            <a:ext cx="4512988" cy="3317938"/>
          </a:xfrm>
        </p:spPr>
        <p:txBody>
          <a:bodyPr anchor="t">
            <a:normAutofit/>
          </a:bodyPr>
          <a:lstStyle/>
          <a:p>
            <a:r>
              <a:rPr lang="en-GB" dirty="0">
                <a:solidFill>
                  <a:srgbClr val="FFFFFF"/>
                </a:solidFill>
              </a:rPr>
              <a:t>There are many examples of plants that show us , when there is a presence of plants they can take action.</a:t>
            </a:r>
          </a:p>
          <a:p>
            <a:r>
              <a:rPr lang="en-GB" dirty="0">
                <a:solidFill>
                  <a:srgbClr val="FFFFFF"/>
                </a:solidFill>
              </a:rPr>
              <a:t>One example is a tree , there is many studies that show us that plants many in fact be listening in. </a:t>
            </a:r>
          </a:p>
          <a:p>
            <a:r>
              <a:rPr lang="en-GB" dirty="0">
                <a:solidFill>
                  <a:srgbClr val="FFFFFF"/>
                </a:solidFill>
              </a:rPr>
              <a:t>van der </a:t>
            </a:r>
            <a:r>
              <a:rPr lang="en-GB" dirty="0" err="1">
                <a:solidFill>
                  <a:srgbClr val="FFFFFF"/>
                </a:solidFill>
              </a:rPr>
              <a:t>veen</a:t>
            </a:r>
            <a:r>
              <a:rPr lang="en-GB" dirty="0">
                <a:solidFill>
                  <a:srgbClr val="FFFFFF"/>
                </a:solidFill>
              </a:rPr>
              <a:t> shows our relationship with plants and how important this is </a:t>
            </a:r>
          </a:p>
        </p:txBody>
      </p:sp>
      <p:pic>
        <p:nvPicPr>
          <p:cNvPr id="5" name="Audio 4">
            <a:hlinkClick r:id="" action="ppaction://media"/>
            <a:extLst>
              <a:ext uri="{FF2B5EF4-FFF2-40B4-BE49-F238E27FC236}">
                <a16:creationId xmlns:a16="http://schemas.microsoft.com/office/drawing/2014/main" id="{E90F8AAF-DEF2-44AC-9421-206008E10B8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88968089"/>
      </p:ext>
    </p:extLst>
  </p:cSld>
  <p:clrMapOvr>
    <a:masterClrMapping/>
  </p:clrMapOvr>
  <mc:AlternateContent xmlns:mc="http://schemas.openxmlformats.org/markup-compatibility/2006">
    <mc:Choice xmlns:p14="http://schemas.microsoft.com/office/powerpoint/2010/main" Requires="p14">
      <p:transition spd="slow" p14:dur="2000" advTm="75590"/>
    </mc:Choice>
    <mc:Fallback>
      <p:transition spd="slow" advTm="755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88A37-D17E-4C32-8192-9D8BBE1540A4}"/>
              </a:ext>
            </a:extLst>
          </p:cNvPr>
          <p:cNvSpPr>
            <a:spLocks noGrp="1"/>
          </p:cNvSpPr>
          <p:nvPr>
            <p:ph type="title"/>
          </p:nvPr>
        </p:nvSpPr>
        <p:spPr>
          <a:xfrm>
            <a:off x="677334" y="609600"/>
            <a:ext cx="8596668" cy="1320800"/>
          </a:xfrm>
        </p:spPr>
        <p:txBody>
          <a:bodyPr anchor="t">
            <a:normAutofit/>
          </a:bodyPr>
          <a:lstStyle/>
          <a:p>
            <a:r>
              <a:rPr lang="en-GB" dirty="0"/>
              <a:t>touch</a:t>
            </a:r>
          </a:p>
        </p:txBody>
      </p:sp>
      <p:pic>
        <p:nvPicPr>
          <p:cNvPr id="4" name="Picture 3">
            <a:extLst>
              <a:ext uri="{FF2B5EF4-FFF2-40B4-BE49-F238E27FC236}">
                <a16:creationId xmlns:a16="http://schemas.microsoft.com/office/drawing/2014/main" id="{4B066C05-1449-4E4F-B6DF-4C9A58B03C2F}"/>
              </a:ext>
            </a:extLst>
          </p:cNvPr>
          <p:cNvPicPr>
            <a:picLocks noChangeAspect="1"/>
          </p:cNvPicPr>
          <p:nvPr/>
        </p:nvPicPr>
        <p:blipFill>
          <a:blip r:embed="rId4"/>
          <a:stretch>
            <a:fillRect/>
          </a:stretch>
        </p:blipFill>
        <p:spPr>
          <a:xfrm>
            <a:off x="817474" y="2159331"/>
            <a:ext cx="5283289" cy="3156765"/>
          </a:xfrm>
          <a:prstGeom prst="rect">
            <a:avLst/>
          </a:prstGeom>
        </p:spPr>
      </p:pic>
      <p:sp>
        <p:nvSpPr>
          <p:cNvPr id="3" name="Content Placeholder 2">
            <a:extLst>
              <a:ext uri="{FF2B5EF4-FFF2-40B4-BE49-F238E27FC236}">
                <a16:creationId xmlns:a16="http://schemas.microsoft.com/office/drawing/2014/main" id="{2209C63D-FAD9-4C48-8280-16765D234365}"/>
              </a:ext>
            </a:extLst>
          </p:cNvPr>
          <p:cNvSpPr>
            <a:spLocks noGrp="1"/>
          </p:cNvSpPr>
          <p:nvPr>
            <p:ph idx="1"/>
          </p:nvPr>
        </p:nvSpPr>
        <p:spPr>
          <a:xfrm>
            <a:off x="6416039" y="2160589"/>
            <a:ext cx="2927185" cy="3880773"/>
          </a:xfrm>
        </p:spPr>
        <p:txBody>
          <a:bodyPr>
            <a:normAutofit/>
          </a:bodyPr>
          <a:lstStyle/>
          <a:p>
            <a:pPr>
              <a:lnSpc>
                <a:spcPct val="90000"/>
              </a:lnSpc>
            </a:pPr>
            <a:r>
              <a:rPr lang="en-GB" sz="1100"/>
              <a:t>The best example of how a plant has the ability to tough is the Mimosa Pudica, also known as the ‘touch-me-not’ plant.</a:t>
            </a:r>
          </a:p>
          <a:p>
            <a:pPr>
              <a:lnSpc>
                <a:spcPct val="90000"/>
              </a:lnSpc>
            </a:pPr>
            <a:r>
              <a:rPr lang="en-GB" sz="1100"/>
              <a:t>Once this plant is touch , even the slightest graze f a human finger, there is any perturbation in its structure, the plant rapidly closes its leaves.</a:t>
            </a:r>
          </a:p>
          <a:p>
            <a:pPr>
              <a:lnSpc>
                <a:spcPct val="90000"/>
              </a:lnSpc>
            </a:pPr>
            <a:r>
              <a:rPr lang="en-GB" sz="1100"/>
              <a:t>There are even case of plants that are sensitive to both hot and cold, allowing them to adapt to there enviroment, by changing there growing rates and there use of water.</a:t>
            </a:r>
          </a:p>
          <a:p>
            <a:pPr>
              <a:lnSpc>
                <a:spcPct val="90000"/>
              </a:lnSpc>
            </a:pPr>
            <a:r>
              <a:rPr lang="en-GB" sz="1100"/>
              <a:t>Famously we can see the senses of touch in that of predator plants such as the Venus fly trap, it can fly crawling on it much like a human can feel a fly crawling on its ar.</a:t>
            </a:r>
          </a:p>
          <a:p>
            <a:pPr>
              <a:lnSpc>
                <a:spcPct val="90000"/>
              </a:lnSpc>
            </a:pPr>
            <a:endParaRPr lang="en-GB" sz="1100"/>
          </a:p>
        </p:txBody>
      </p:sp>
      <p:pic>
        <p:nvPicPr>
          <p:cNvPr id="5" name="Audio 4">
            <a:hlinkClick r:id="" action="ppaction://media"/>
            <a:extLst>
              <a:ext uri="{FF2B5EF4-FFF2-40B4-BE49-F238E27FC236}">
                <a16:creationId xmlns:a16="http://schemas.microsoft.com/office/drawing/2014/main" id="{11A43381-15E9-4654-A4D3-4CED04655C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25230249"/>
      </p:ext>
    </p:extLst>
  </p:cSld>
  <p:clrMapOvr>
    <a:masterClrMapping/>
  </p:clrMapOvr>
  <mc:AlternateContent xmlns:mc="http://schemas.openxmlformats.org/markup-compatibility/2006">
    <mc:Choice xmlns:p14="http://schemas.microsoft.com/office/powerpoint/2010/main" Requires="p14">
      <p:transition spd="slow" p14:dur="2000" advTm="100830"/>
    </mc:Choice>
    <mc:Fallback>
      <p:transition spd="slow" advTm="100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6817B-B37F-416E-ADA4-DE3940B58060}"/>
              </a:ext>
            </a:extLst>
          </p:cNvPr>
          <p:cNvSpPr>
            <a:spLocks noGrp="1"/>
          </p:cNvSpPr>
          <p:nvPr>
            <p:ph type="title"/>
          </p:nvPr>
        </p:nvSpPr>
        <p:spPr>
          <a:xfrm>
            <a:off x="677334" y="609600"/>
            <a:ext cx="8596668" cy="1320800"/>
          </a:xfrm>
        </p:spPr>
        <p:txBody>
          <a:bodyPr anchor="t">
            <a:normAutofit/>
          </a:bodyPr>
          <a:lstStyle/>
          <a:p>
            <a:r>
              <a:rPr lang="en-GB" dirty="0"/>
              <a:t>smell</a:t>
            </a:r>
          </a:p>
        </p:txBody>
      </p:sp>
      <p:sp>
        <p:nvSpPr>
          <p:cNvPr id="3" name="Content Placeholder 2">
            <a:extLst>
              <a:ext uri="{FF2B5EF4-FFF2-40B4-BE49-F238E27FC236}">
                <a16:creationId xmlns:a16="http://schemas.microsoft.com/office/drawing/2014/main" id="{4E5C73C4-A9CD-4AC4-AC52-8753853F4B64}"/>
              </a:ext>
            </a:extLst>
          </p:cNvPr>
          <p:cNvSpPr>
            <a:spLocks noGrp="1"/>
          </p:cNvSpPr>
          <p:nvPr>
            <p:ph idx="1"/>
          </p:nvPr>
        </p:nvSpPr>
        <p:spPr>
          <a:xfrm>
            <a:off x="677334" y="2160589"/>
            <a:ext cx="3957349" cy="3880773"/>
          </a:xfrm>
        </p:spPr>
        <p:txBody>
          <a:bodyPr>
            <a:normAutofit/>
          </a:bodyPr>
          <a:lstStyle/>
          <a:p>
            <a:pPr marL="0" indent="0">
              <a:lnSpc>
                <a:spcPct val="90000"/>
              </a:lnSpc>
              <a:buNone/>
            </a:pPr>
            <a:endParaRPr lang="en-GB" sz="1000"/>
          </a:p>
          <a:p>
            <a:pPr>
              <a:lnSpc>
                <a:spcPct val="90000"/>
              </a:lnSpc>
            </a:pPr>
            <a:r>
              <a:rPr lang="en-GB" sz="1000"/>
              <a:t>Rather than using hearing some plants use the smell of predators to activate their defences.</a:t>
            </a:r>
          </a:p>
          <a:p>
            <a:pPr>
              <a:lnSpc>
                <a:spcPct val="90000"/>
              </a:lnSpc>
            </a:pPr>
            <a:r>
              <a:rPr lang="en-GB" sz="1000"/>
              <a:t> Interestingly, healthy trees in the vicinity of caterpillar-infested ones were more resistant to the pests because their leaves contained chemicals that made them unsuitable to eat.</a:t>
            </a:r>
          </a:p>
          <a:p>
            <a:pPr>
              <a:lnSpc>
                <a:spcPct val="90000"/>
              </a:lnSpc>
            </a:pPr>
            <a:r>
              <a:rPr lang="en-GB" sz="1000"/>
              <a:t> Other trees isolated from the infestation did not produce these chemicals, so it seems as though the attacked trees had sent an airborne pheromonal message that warned the neighbouring trees to prepare for an imminent attack. </a:t>
            </a:r>
          </a:p>
          <a:p>
            <a:pPr>
              <a:lnSpc>
                <a:spcPct val="90000"/>
              </a:lnSpc>
            </a:pPr>
            <a:r>
              <a:rPr lang="en-GB" sz="1000"/>
              <a:t>They can also sense the danger from the smell of volatile signals being released by their neighbours under threat.</a:t>
            </a:r>
          </a:p>
          <a:p>
            <a:pPr>
              <a:lnSpc>
                <a:spcPct val="90000"/>
              </a:lnSpc>
            </a:pPr>
            <a:r>
              <a:rPr lang="en-GB" sz="1000"/>
              <a:t> a perfect example of this is the Dodder plant which actually uses olfaction to hunt its prey using its sense of smell to choose out a prey or predator , and in some cases picking out its Favier out. Some parasitic plants also use their sense of smell to distinguish between the best hosts for them to sponge off.</a:t>
            </a:r>
          </a:p>
        </p:txBody>
      </p:sp>
      <p:pic>
        <p:nvPicPr>
          <p:cNvPr id="4" name="Picture 3">
            <a:extLst>
              <a:ext uri="{FF2B5EF4-FFF2-40B4-BE49-F238E27FC236}">
                <a16:creationId xmlns:a16="http://schemas.microsoft.com/office/drawing/2014/main" id="{1D147960-9CDA-48CA-965C-D941DE2A8C71}"/>
              </a:ext>
            </a:extLst>
          </p:cNvPr>
          <p:cNvPicPr>
            <a:picLocks noChangeAspect="1"/>
          </p:cNvPicPr>
          <p:nvPr/>
        </p:nvPicPr>
        <p:blipFill rotWithShape="1">
          <a:blip r:embed="rId4"/>
          <a:srcRect r="3051" b="-2"/>
          <a:stretch/>
        </p:blipFill>
        <p:spPr>
          <a:xfrm>
            <a:off x="4857451" y="2159331"/>
            <a:ext cx="4415050" cy="3882362"/>
          </a:xfrm>
          <a:prstGeom prst="rect">
            <a:avLst/>
          </a:prstGeom>
        </p:spPr>
      </p:pic>
      <p:pic>
        <p:nvPicPr>
          <p:cNvPr id="5" name="Audio 4">
            <a:hlinkClick r:id="" action="ppaction://media"/>
            <a:extLst>
              <a:ext uri="{FF2B5EF4-FFF2-40B4-BE49-F238E27FC236}">
                <a16:creationId xmlns:a16="http://schemas.microsoft.com/office/drawing/2014/main" id="{6D9C5C43-BF1C-4AF3-A2DF-CDCA2C87D3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32223218"/>
      </p:ext>
    </p:extLst>
  </p:cSld>
  <p:clrMapOvr>
    <a:masterClrMapping/>
  </p:clrMapOvr>
  <mc:AlternateContent xmlns:mc="http://schemas.openxmlformats.org/markup-compatibility/2006">
    <mc:Choice xmlns:p14="http://schemas.microsoft.com/office/powerpoint/2010/main" Requires="p14">
      <p:transition spd="slow" p14:dur="2000" advTm="57757"/>
    </mc:Choice>
    <mc:Fallback>
      <p:transition spd="slow" advTm="57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5EF9312-EF30-471C-9BF3-BC0929783337}"/>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taste</a:t>
            </a:r>
          </a:p>
        </p:txBody>
      </p:sp>
      <p:sp>
        <p:nvSpPr>
          <p:cNvPr id="3" name="Content Placeholder 2">
            <a:extLst>
              <a:ext uri="{FF2B5EF4-FFF2-40B4-BE49-F238E27FC236}">
                <a16:creationId xmlns:a16="http://schemas.microsoft.com/office/drawing/2014/main" id="{DC7CA164-7C85-4EBD-A63D-00A899594F5E}"/>
              </a:ext>
            </a:extLst>
          </p:cNvPr>
          <p:cNvSpPr>
            <a:spLocks noGrp="1"/>
          </p:cNvSpPr>
          <p:nvPr>
            <p:ph idx="1"/>
          </p:nvPr>
        </p:nvSpPr>
        <p:spPr>
          <a:xfrm>
            <a:off x="673754" y="2160590"/>
            <a:ext cx="3973943" cy="3440110"/>
          </a:xfrm>
        </p:spPr>
        <p:txBody>
          <a:bodyPr>
            <a:normAutofit/>
          </a:bodyPr>
          <a:lstStyle/>
          <a:p>
            <a:pPr>
              <a:lnSpc>
                <a:spcPct val="90000"/>
              </a:lnSpc>
            </a:pPr>
            <a:r>
              <a:rPr lang="en-GB" sz="1700">
                <a:solidFill>
                  <a:schemeClr val="bg1"/>
                </a:solidFill>
              </a:rPr>
              <a:t>The mechanism of taste involves soluble chemicals in both plants an humans.</a:t>
            </a:r>
          </a:p>
          <a:p>
            <a:pPr>
              <a:lnSpc>
                <a:spcPct val="90000"/>
              </a:lnSpc>
            </a:pPr>
            <a:r>
              <a:rPr lang="en-GB" sz="1700">
                <a:solidFill>
                  <a:schemeClr val="bg1"/>
                </a:solidFill>
              </a:rPr>
              <a:t>There are some plants that when under attack, they release a Varity of different chemicals let the plants around it know</a:t>
            </a:r>
          </a:p>
          <a:p>
            <a:pPr>
              <a:lnSpc>
                <a:spcPct val="90000"/>
              </a:lnSpc>
            </a:pPr>
            <a:r>
              <a:rPr lang="en-GB" sz="1700">
                <a:solidFill>
                  <a:schemeClr val="bg1"/>
                </a:solidFill>
              </a:rPr>
              <a:t>Many of theses chemics are gases and are airborne, landing on the leaves of the plants and dissolving in through the pores on the lant, much like that of the human body.</a:t>
            </a:r>
          </a:p>
        </p:txBody>
      </p:sp>
      <p:pic>
        <p:nvPicPr>
          <p:cNvPr id="4" name="Picture 3">
            <a:extLst>
              <a:ext uri="{FF2B5EF4-FFF2-40B4-BE49-F238E27FC236}">
                <a16:creationId xmlns:a16="http://schemas.microsoft.com/office/drawing/2014/main" id="{563BCB26-50A2-4DF8-9AAA-931D52D9E2DF}"/>
              </a:ext>
            </a:extLst>
          </p:cNvPr>
          <p:cNvPicPr>
            <a:picLocks noChangeAspect="1"/>
          </p:cNvPicPr>
          <p:nvPr/>
        </p:nvPicPr>
        <p:blipFill>
          <a:blip r:embed="rId4"/>
          <a:stretch>
            <a:fillRect/>
          </a:stretch>
        </p:blipFill>
        <p:spPr>
          <a:xfrm>
            <a:off x="6096001" y="1493930"/>
            <a:ext cx="5143500" cy="3857625"/>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5" name="Audio 4">
            <a:hlinkClick r:id="" action="ppaction://media"/>
            <a:extLst>
              <a:ext uri="{FF2B5EF4-FFF2-40B4-BE49-F238E27FC236}">
                <a16:creationId xmlns:a16="http://schemas.microsoft.com/office/drawing/2014/main" id="{A5336D45-03AE-4380-BCB7-09E03C2DCC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67089356"/>
      </p:ext>
    </p:extLst>
  </p:cSld>
  <p:clrMapOvr>
    <a:masterClrMapping/>
  </p:clrMapOvr>
  <mc:AlternateContent xmlns:mc="http://schemas.openxmlformats.org/markup-compatibility/2006">
    <mc:Choice xmlns:p14="http://schemas.microsoft.com/office/powerpoint/2010/main" Requires="p14">
      <p:transition spd="slow" p14:dur="2000" advTm="30056"/>
    </mc:Choice>
    <mc:Fallback>
      <p:transition spd="slow" advTm="30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orm's-eye view of a large tree">
            <a:extLst>
              <a:ext uri="{FF2B5EF4-FFF2-40B4-BE49-F238E27FC236}">
                <a16:creationId xmlns:a16="http://schemas.microsoft.com/office/drawing/2014/main" id="{24EBD033-3E9C-45B3-A3AA-9546A89F953C}"/>
              </a:ext>
            </a:extLst>
          </p:cNvPr>
          <p:cNvPicPr>
            <a:picLocks noChangeAspect="1"/>
          </p:cNvPicPr>
          <p:nvPr/>
        </p:nvPicPr>
        <p:blipFill rotWithShape="1">
          <a:blip r:embed="rId4"/>
          <a:srcRect r="22891"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6875A23-F7D3-46B5-9FBA-79B17F95062E}"/>
              </a:ext>
            </a:extLst>
          </p:cNvPr>
          <p:cNvSpPr>
            <a:spLocks noGrp="1"/>
          </p:cNvSpPr>
          <p:nvPr>
            <p:ph type="title"/>
          </p:nvPr>
        </p:nvSpPr>
        <p:spPr>
          <a:xfrm>
            <a:off x="677333" y="609600"/>
            <a:ext cx="3851123" cy="1320800"/>
          </a:xfrm>
        </p:spPr>
        <p:txBody>
          <a:bodyPr>
            <a:normAutofit/>
          </a:bodyPr>
          <a:lstStyle/>
          <a:p>
            <a:r>
              <a:rPr lang="en-GB" dirty="0"/>
              <a:t>Other similarities </a:t>
            </a:r>
          </a:p>
        </p:txBody>
      </p:sp>
      <p:sp>
        <p:nvSpPr>
          <p:cNvPr id="3" name="Content Placeholder 2">
            <a:extLst>
              <a:ext uri="{FF2B5EF4-FFF2-40B4-BE49-F238E27FC236}">
                <a16:creationId xmlns:a16="http://schemas.microsoft.com/office/drawing/2014/main" id="{405A8BAD-0F0D-4AC6-99F3-0DF52C8166E9}"/>
              </a:ext>
            </a:extLst>
          </p:cNvPr>
          <p:cNvSpPr>
            <a:spLocks noGrp="1"/>
          </p:cNvSpPr>
          <p:nvPr>
            <p:ph idx="1"/>
          </p:nvPr>
        </p:nvSpPr>
        <p:spPr>
          <a:xfrm>
            <a:off x="677334" y="2160589"/>
            <a:ext cx="3851122" cy="3880773"/>
          </a:xfrm>
        </p:spPr>
        <p:txBody>
          <a:bodyPr>
            <a:normAutofit/>
          </a:bodyPr>
          <a:lstStyle/>
          <a:p>
            <a:r>
              <a:rPr lang="en-GB" dirty="0"/>
              <a:t>The human lungs once compared to that of the root system of a tree are </a:t>
            </a:r>
            <a:r>
              <a:rPr lang="en-GB" dirty="0" err="1"/>
              <a:t>remarbly</a:t>
            </a:r>
            <a:r>
              <a:rPr lang="en-GB" dirty="0"/>
              <a:t> similar</a:t>
            </a:r>
          </a:p>
          <a:p>
            <a:r>
              <a:rPr lang="en-GB" dirty="0"/>
              <a:t>Furthermore the rings inside of a tree show the age of the tree, and if it had any sort of illness, much like that of the skin of a person, shows age and is almost weathered</a:t>
            </a:r>
          </a:p>
          <a:p>
            <a:r>
              <a:rPr lang="en-GB" dirty="0"/>
              <a:t> </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Audio 3">
            <a:hlinkClick r:id="" action="ppaction://media"/>
            <a:extLst>
              <a:ext uri="{FF2B5EF4-FFF2-40B4-BE49-F238E27FC236}">
                <a16:creationId xmlns:a16="http://schemas.microsoft.com/office/drawing/2014/main" id="{B3221A24-8769-4AA9-B233-E043EAAB858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90242002"/>
      </p:ext>
    </p:extLst>
  </p:cSld>
  <p:clrMapOvr>
    <a:masterClrMapping/>
  </p:clrMapOvr>
  <mc:AlternateContent xmlns:mc="http://schemas.openxmlformats.org/markup-compatibility/2006">
    <mc:Choice xmlns:p14="http://schemas.microsoft.com/office/powerpoint/2010/main" Requires="p14">
      <p:transition spd="slow" p14:dur="2000" advTm="107193"/>
    </mc:Choice>
    <mc:Fallback>
      <p:transition spd="slow" advTm="107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B2638-3524-4DF5-ACA7-7A7C0BEB773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4482C4E-800C-45E3-90D6-CF0E14202D50}"/>
              </a:ext>
            </a:extLst>
          </p:cNvPr>
          <p:cNvSpPr>
            <a:spLocks noGrp="1"/>
          </p:cNvSpPr>
          <p:nvPr>
            <p:ph idx="1"/>
          </p:nvPr>
        </p:nvSpPr>
        <p:spPr/>
        <p:txBody>
          <a:bodyPr/>
          <a:lstStyle/>
          <a:p>
            <a:r>
              <a:rPr lang="en-GB" dirty="0"/>
              <a:t>van der Veen, M. (2014) “The materiality of plants: plant–people entanglements,” World Archaeology, 46(5), pp. 799–812</a:t>
            </a:r>
          </a:p>
          <a:p>
            <a:r>
              <a:rPr lang="en-GB" dirty="0"/>
              <a:t>Ingold, T. (2007). “Materials Against Materiality.” Archaeological Dialogues</a:t>
            </a:r>
          </a:p>
          <a:p>
            <a:r>
              <a:rPr lang="en-GB" dirty="0">
                <a:hlinkClick r:id="rId4"/>
              </a:rPr>
              <a:t>https://www.scienceabc.com/nature/can-plants-hear-smell-see-touch-or-taste-stuff.html</a:t>
            </a:r>
            <a:endParaRPr lang="en-GB" dirty="0"/>
          </a:p>
          <a:p>
            <a:endParaRPr lang="en-GB" dirty="0"/>
          </a:p>
        </p:txBody>
      </p:sp>
      <p:pic>
        <p:nvPicPr>
          <p:cNvPr id="4" name="Audio 3">
            <a:hlinkClick r:id="" action="ppaction://media"/>
            <a:extLst>
              <a:ext uri="{FF2B5EF4-FFF2-40B4-BE49-F238E27FC236}">
                <a16:creationId xmlns:a16="http://schemas.microsoft.com/office/drawing/2014/main" id="{FDEDA70D-40A8-482C-B481-70D6842554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60566790"/>
      </p:ext>
    </p:extLst>
  </p:cSld>
  <p:clrMapOvr>
    <a:masterClrMapping/>
  </p:clrMapOvr>
  <mc:AlternateContent xmlns:mc="http://schemas.openxmlformats.org/markup-compatibility/2006">
    <mc:Choice xmlns:p14="http://schemas.microsoft.com/office/powerpoint/2010/main" Requires="p14">
      <p:transition spd="slow" p14:dur="2000" advTm="5894"/>
    </mc:Choice>
    <mc:Fallback>
      <p:transition spd="slow" advTm="58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7" ma:contentTypeDescription="Create a new document." ma:contentTypeScope="" ma:versionID="9a2fb44583040e860af6429ff2fc5811">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a2a87743db9da1c455fdce9337ed876b"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CD42921-D92E-4C8C-A04B-FDDA53268D1B}">
  <ds:schemaRefs>
    <ds:schemaRef ds:uri="http://schemas.microsoft.com/sharepoint/v3/contenttype/forms"/>
  </ds:schemaRefs>
</ds:datastoreItem>
</file>

<file path=customXml/itemProps2.xml><?xml version="1.0" encoding="utf-8"?>
<ds:datastoreItem xmlns:ds="http://schemas.openxmlformats.org/officeDocument/2006/customXml" ds:itemID="{CD530AAD-EDD9-4E19-A5A1-F3C2C8AACC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60FBE14-7B7C-4525-94DE-154A61AC7235}">
  <ds:schemaRefs>
    <ds:schemaRef ds:uri="http://purl.org/dc/dcmitype/"/>
    <ds:schemaRef ds:uri="http://purl.org/dc/elements/1.1/"/>
    <ds:schemaRef ds:uri="http://schemas.microsoft.com/office/2006/metadata/properties"/>
    <ds:schemaRef ds:uri="http://purl.org/dc/terms/"/>
    <ds:schemaRef ds:uri="9d0d5cce-d4dc-4043-8325-c992d2f588cd"/>
    <ds:schemaRef ds:uri="http://schemas.microsoft.com/office/2006/documentManagement/types"/>
    <ds:schemaRef ds:uri="http://www.w3.org/XML/1998/namespace"/>
    <ds:schemaRef ds:uri="39a888ec-cc75-402e-856f-ff68cc5460ab"/>
    <ds:schemaRef ds:uri="http://schemas.openxmlformats.org/package/2006/metadata/core-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Facet</Template>
  <TotalTime>2167</TotalTime>
  <Words>804</Words>
  <Application>Microsoft Office PowerPoint</Application>
  <PresentationFormat>Widescreen</PresentationFormat>
  <Paragraphs>45</Paragraphs>
  <Slides>10</Slides>
  <Notes>0</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Plants and people</vt:lpstr>
      <vt:lpstr>Basic idea</vt:lpstr>
      <vt:lpstr>Molecular level</vt:lpstr>
      <vt:lpstr>sight</vt:lpstr>
      <vt:lpstr>hearing</vt:lpstr>
      <vt:lpstr>touch</vt:lpstr>
      <vt:lpstr>smell</vt:lpstr>
      <vt:lpstr>taste</vt:lpstr>
      <vt:lpstr>Other similarities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Plants and people</dc:title>
  <dc:creator>Siobhan O'driscoll (1900688)</dc:creator>
  <cp:lastModifiedBy>Siobhan O'Driscoll (1900688)</cp:lastModifiedBy>
  <cp:revision>14</cp:revision>
  <dcterms:created xsi:type="dcterms:W3CDTF">2022-01-26T22:17:32Z</dcterms:created>
  <dcterms:modified xsi:type="dcterms:W3CDTF">2022-02-28T10:58:40Z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