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6"/>
  </p:notesMasterIdLst>
  <p:handoutMasterIdLst>
    <p:handoutMasterId r:id="rId17"/>
  </p:handoutMasterIdLst>
  <p:sldIdLst>
    <p:sldId id="277" r:id="rId2"/>
    <p:sldId id="455" r:id="rId3"/>
    <p:sldId id="456" r:id="rId4"/>
    <p:sldId id="442" r:id="rId5"/>
    <p:sldId id="461" r:id="rId6"/>
    <p:sldId id="458" r:id="rId7"/>
    <p:sldId id="457" r:id="rId8"/>
    <p:sldId id="460" r:id="rId9"/>
    <p:sldId id="452" r:id="rId10"/>
    <p:sldId id="462" r:id="rId11"/>
    <p:sldId id="459" r:id="rId12"/>
    <p:sldId id="463" r:id="rId13"/>
    <p:sldId id="454" r:id="rId14"/>
    <p:sldId id="450" r:id="rId1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492" autoAdjust="0"/>
    <p:restoredTop sz="85374" autoAdjust="0"/>
  </p:normalViewPr>
  <p:slideViewPr>
    <p:cSldViewPr>
      <p:cViewPr varScale="1">
        <p:scale>
          <a:sx n="108" d="100"/>
          <a:sy n="108" d="100"/>
        </p:scale>
        <p:origin x="2184" y="19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73" d="100"/>
          <a:sy n="73" d="100"/>
        </p:scale>
        <p:origin x="2352" y="6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E6DAA8-D1AC-4563-9033-69ECB59036F8}"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5B66F10D-466B-48B5-8A90-E2BB4C480363}">
      <dgm:prSet phldrT="[Text]"/>
      <dgm:spPr/>
      <dgm:t>
        <a:bodyPr/>
        <a:lstStyle/>
        <a:p>
          <a:pPr>
            <a:buNone/>
          </a:pPr>
          <a:r>
            <a:rPr lang="en-GB" b="1" noProof="0" dirty="0"/>
            <a:t>Anatomy </a:t>
          </a:r>
          <a:endParaRPr lang="en-GB" noProof="0" dirty="0"/>
        </a:p>
      </dgm:t>
    </dgm:pt>
    <dgm:pt modelId="{9E3323E1-8487-4189-8E77-8891CAA763ED}" type="parTrans" cxnId="{36245456-B8A4-44A2-A131-E398122B1399}">
      <dgm:prSet/>
      <dgm:spPr/>
      <dgm:t>
        <a:bodyPr/>
        <a:lstStyle/>
        <a:p>
          <a:endParaRPr lang="en-GB"/>
        </a:p>
      </dgm:t>
    </dgm:pt>
    <dgm:pt modelId="{EEF8B252-1EC9-40F5-A715-759E8995FBE7}" type="sibTrans" cxnId="{36245456-B8A4-44A2-A131-E398122B1399}">
      <dgm:prSet/>
      <dgm:spPr/>
      <dgm:t>
        <a:bodyPr/>
        <a:lstStyle/>
        <a:p>
          <a:endParaRPr lang="en-GB"/>
        </a:p>
      </dgm:t>
    </dgm:pt>
    <dgm:pt modelId="{39373E21-CD58-41C6-8C98-99AED78BFB72}">
      <dgm:prSet phldrT="[Text]"/>
      <dgm:spPr/>
      <dgm:t>
        <a:bodyPr/>
        <a:lstStyle/>
        <a:p>
          <a:pPr>
            <a:buNone/>
          </a:pPr>
          <a:r>
            <a:rPr lang="en-GB" noProof="0" dirty="0"/>
            <a:t>Lungs are made up of bronchi, bronchioles and alveoli. </a:t>
          </a:r>
        </a:p>
      </dgm:t>
    </dgm:pt>
    <dgm:pt modelId="{3457DE0D-DE5F-4746-B769-ED12A3DBF8A0}" type="parTrans" cxnId="{39B68A30-A64F-4C77-A527-4E06E280273D}">
      <dgm:prSet/>
      <dgm:spPr/>
      <dgm:t>
        <a:bodyPr/>
        <a:lstStyle/>
        <a:p>
          <a:endParaRPr lang="en-GB"/>
        </a:p>
      </dgm:t>
    </dgm:pt>
    <dgm:pt modelId="{D017E23C-7AED-4229-92D7-5DABD3EA524A}" type="sibTrans" cxnId="{39B68A30-A64F-4C77-A527-4E06E280273D}">
      <dgm:prSet/>
      <dgm:spPr/>
      <dgm:t>
        <a:bodyPr/>
        <a:lstStyle/>
        <a:p>
          <a:endParaRPr lang="en-GB"/>
        </a:p>
      </dgm:t>
    </dgm:pt>
    <dgm:pt modelId="{A860CE59-32A9-4798-BC4B-D578CD98E868}">
      <dgm:prSet/>
      <dgm:spPr/>
      <dgm:t>
        <a:bodyPr/>
        <a:lstStyle/>
        <a:p>
          <a:pPr>
            <a:buNone/>
          </a:pPr>
          <a:r>
            <a:rPr lang="en-GB" noProof="0" dirty="0"/>
            <a:t>The common place locations of tumours are the upper lobes of the lungs (Chaudhry, Omole and Bordoni, 2024). </a:t>
          </a:r>
        </a:p>
      </dgm:t>
    </dgm:pt>
    <dgm:pt modelId="{2E1B5F04-D169-45BD-B841-B45F8E2B47A6}" type="parTrans" cxnId="{77BEA63A-33D7-4E90-83D4-03D65EEF9DBD}">
      <dgm:prSet/>
      <dgm:spPr/>
      <dgm:t>
        <a:bodyPr/>
        <a:lstStyle/>
        <a:p>
          <a:endParaRPr lang="en-GB"/>
        </a:p>
      </dgm:t>
    </dgm:pt>
    <dgm:pt modelId="{D94F5C77-AB63-4820-A3B0-4DC03032069A}" type="sibTrans" cxnId="{77BEA63A-33D7-4E90-83D4-03D65EEF9DBD}">
      <dgm:prSet/>
      <dgm:spPr/>
      <dgm:t>
        <a:bodyPr/>
        <a:lstStyle/>
        <a:p>
          <a:endParaRPr lang="en-GB"/>
        </a:p>
      </dgm:t>
    </dgm:pt>
    <dgm:pt modelId="{1BE0E37E-C23B-4441-BEE3-D086432ABB6D}">
      <dgm:prSet/>
      <dgm:spPr/>
      <dgm:t>
        <a:bodyPr/>
        <a:lstStyle/>
        <a:p>
          <a:pPr>
            <a:buNone/>
          </a:pPr>
          <a:r>
            <a:rPr lang="en-GB" noProof="0" dirty="0"/>
            <a:t>The metastasis may affect the surrounding lymph nodes. </a:t>
          </a:r>
        </a:p>
      </dgm:t>
    </dgm:pt>
    <dgm:pt modelId="{BB32CD82-2C5B-4DCB-AB6F-3E2BF061C527}" type="parTrans" cxnId="{AD16B96D-4320-478E-B1F7-A46AF0C1E583}">
      <dgm:prSet/>
      <dgm:spPr/>
      <dgm:t>
        <a:bodyPr/>
        <a:lstStyle/>
        <a:p>
          <a:endParaRPr lang="en-GB"/>
        </a:p>
      </dgm:t>
    </dgm:pt>
    <dgm:pt modelId="{3611EC91-A9CD-49A9-9722-A801BC55301F}" type="sibTrans" cxnId="{AD16B96D-4320-478E-B1F7-A46AF0C1E583}">
      <dgm:prSet/>
      <dgm:spPr/>
      <dgm:t>
        <a:bodyPr/>
        <a:lstStyle/>
        <a:p>
          <a:endParaRPr lang="en-GB"/>
        </a:p>
      </dgm:t>
    </dgm:pt>
    <dgm:pt modelId="{45DB34B2-BCAF-48F5-A2A5-75E7D96CD105}">
      <dgm:prSet/>
      <dgm:spPr/>
      <dgm:t>
        <a:bodyPr/>
        <a:lstStyle/>
        <a:p>
          <a:pPr>
            <a:buNone/>
          </a:pPr>
          <a:r>
            <a:rPr lang="en-GB" noProof="0" dirty="0"/>
            <a:t>In the most advanced stages, the pleura can become inflamed. </a:t>
          </a:r>
        </a:p>
      </dgm:t>
    </dgm:pt>
    <dgm:pt modelId="{9DDFEF74-A969-4A9B-B29E-3B1547189809}" type="parTrans" cxnId="{A8CB51F5-4A15-4A37-BBC8-1B8BED5B9117}">
      <dgm:prSet/>
      <dgm:spPr/>
      <dgm:t>
        <a:bodyPr/>
        <a:lstStyle/>
        <a:p>
          <a:endParaRPr lang="en-GB"/>
        </a:p>
      </dgm:t>
    </dgm:pt>
    <dgm:pt modelId="{BF658FDD-C2E1-4737-831E-980F343D1F52}" type="sibTrans" cxnId="{A8CB51F5-4A15-4A37-BBC8-1B8BED5B9117}">
      <dgm:prSet/>
      <dgm:spPr/>
      <dgm:t>
        <a:bodyPr/>
        <a:lstStyle/>
        <a:p>
          <a:endParaRPr lang="en-GB"/>
        </a:p>
      </dgm:t>
    </dgm:pt>
    <dgm:pt modelId="{9A2DF972-671D-4B7D-ABAD-8AD53C15C0C0}" type="pres">
      <dgm:prSet presAssocID="{D2E6DAA8-D1AC-4563-9033-69ECB59036F8}" presName="Name0" presStyleCnt="0">
        <dgm:presLayoutVars>
          <dgm:dir/>
          <dgm:animLvl val="lvl"/>
          <dgm:resizeHandles val="exact"/>
        </dgm:presLayoutVars>
      </dgm:prSet>
      <dgm:spPr/>
    </dgm:pt>
    <dgm:pt modelId="{7B6EB689-2EF2-4995-9387-3A6B76F63035}" type="pres">
      <dgm:prSet presAssocID="{5B66F10D-466B-48B5-8A90-E2BB4C480363}" presName="boxAndChildren" presStyleCnt="0"/>
      <dgm:spPr/>
    </dgm:pt>
    <dgm:pt modelId="{B5B5DD55-2444-4677-9481-778944350DF4}" type="pres">
      <dgm:prSet presAssocID="{5B66F10D-466B-48B5-8A90-E2BB4C480363}" presName="parentTextBox" presStyleLbl="node1" presStyleIdx="0" presStyleCnt="1"/>
      <dgm:spPr/>
    </dgm:pt>
    <dgm:pt modelId="{2A02B549-DA29-4A65-A72B-3EA0C6550BDA}" type="pres">
      <dgm:prSet presAssocID="{5B66F10D-466B-48B5-8A90-E2BB4C480363}" presName="entireBox" presStyleLbl="node1" presStyleIdx="0" presStyleCnt="1"/>
      <dgm:spPr/>
    </dgm:pt>
    <dgm:pt modelId="{115FFFD7-4B13-4B8C-B698-6F0E7A345393}" type="pres">
      <dgm:prSet presAssocID="{5B66F10D-466B-48B5-8A90-E2BB4C480363}" presName="descendantBox" presStyleCnt="0"/>
      <dgm:spPr/>
    </dgm:pt>
    <dgm:pt modelId="{F7F6F65E-7FB9-4840-828E-B7D2683ECABB}" type="pres">
      <dgm:prSet presAssocID="{39373E21-CD58-41C6-8C98-99AED78BFB72}" presName="childTextBox" presStyleLbl="fgAccFollowNode1" presStyleIdx="0" presStyleCnt="4">
        <dgm:presLayoutVars>
          <dgm:bulletEnabled val="1"/>
        </dgm:presLayoutVars>
      </dgm:prSet>
      <dgm:spPr/>
    </dgm:pt>
    <dgm:pt modelId="{1C7681A1-72C0-45CA-B371-B2B597C389E8}" type="pres">
      <dgm:prSet presAssocID="{A860CE59-32A9-4798-BC4B-D578CD98E868}" presName="childTextBox" presStyleLbl="fgAccFollowNode1" presStyleIdx="1" presStyleCnt="4">
        <dgm:presLayoutVars>
          <dgm:bulletEnabled val="1"/>
        </dgm:presLayoutVars>
      </dgm:prSet>
      <dgm:spPr/>
    </dgm:pt>
    <dgm:pt modelId="{073BF078-2066-42ED-86DA-C6CA2D671929}" type="pres">
      <dgm:prSet presAssocID="{1BE0E37E-C23B-4441-BEE3-D086432ABB6D}" presName="childTextBox" presStyleLbl="fgAccFollowNode1" presStyleIdx="2" presStyleCnt="4">
        <dgm:presLayoutVars>
          <dgm:bulletEnabled val="1"/>
        </dgm:presLayoutVars>
      </dgm:prSet>
      <dgm:spPr/>
    </dgm:pt>
    <dgm:pt modelId="{76B4FB1B-B827-4225-BD56-EE11EC3B0EA7}" type="pres">
      <dgm:prSet presAssocID="{45DB34B2-BCAF-48F5-A2A5-75E7D96CD105}" presName="childTextBox" presStyleLbl="fgAccFollowNode1" presStyleIdx="3" presStyleCnt="4">
        <dgm:presLayoutVars>
          <dgm:bulletEnabled val="1"/>
        </dgm:presLayoutVars>
      </dgm:prSet>
      <dgm:spPr/>
    </dgm:pt>
  </dgm:ptLst>
  <dgm:cxnLst>
    <dgm:cxn modelId="{14AE890F-0979-451B-850B-5E81F6A91CE8}" type="presOf" srcId="{5B66F10D-466B-48B5-8A90-E2BB4C480363}" destId="{B5B5DD55-2444-4677-9481-778944350DF4}" srcOrd="0" destOrd="0" presId="urn:microsoft.com/office/officeart/2005/8/layout/process4"/>
    <dgm:cxn modelId="{39B68A30-A64F-4C77-A527-4E06E280273D}" srcId="{5B66F10D-466B-48B5-8A90-E2BB4C480363}" destId="{39373E21-CD58-41C6-8C98-99AED78BFB72}" srcOrd="0" destOrd="0" parTransId="{3457DE0D-DE5F-4746-B769-ED12A3DBF8A0}" sibTransId="{D017E23C-7AED-4229-92D7-5DABD3EA524A}"/>
    <dgm:cxn modelId="{96EACA30-AFA6-47C8-BC68-00D438DCF42E}" type="presOf" srcId="{5B66F10D-466B-48B5-8A90-E2BB4C480363}" destId="{2A02B549-DA29-4A65-A72B-3EA0C6550BDA}" srcOrd="1" destOrd="0" presId="urn:microsoft.com/office/officeart/2005/8/layout/process4"/>
    <dgm:cxn modelId="{77BEA63A-33D7-4E90-83D4-03D65EEF9DBD}" srcId="{5B66F10D-466B-48B5-8A90-E2BB4C480363}" destId="{A860CE59-32A9-4798-BC4B-D578CD98E868}" srcOrd="1" destOrd="0" parTransId="{2E1B5F04-D169-45BD-B841-B45F8E2B47A6}" sibTransId="{D94F5C77-AB63-4820-A3B0-4DC03032069A}"/>
    <dgm:cxn modelId="{37D34649-1544-42FF-B246-F3F1EF0BE6F2}" type="presOf" srcId="{D2E6DAA8-D1AC-4563-9033-69ECB59036F8}" destId="{9A2DF972-671D-4B7D-ABAD-8AD53C15C0C0}" srcOrd="0" destOrd="0" presId="urn:microsoft.com/office/officeart/2005/8/layout/process4"/>
    <dgm:cxn modelId="{36245456-B8A4-44A2-A131-E398122B1399}" srcId="{D2E6DAA8-D1AC-4563-9033-69ECB59036F8}" destId="{5B66F10D-466B-48B5-8A90-E2BB4C480363}" srcOrd="0" destOrd="0" parTransId="{9E3323E1-8487-4189-8E77-8891CAA763ED}" sibTransId="{EEF8B252-1EC9-40F5-A715-759E8995FBE7}"/>
    <dgm:cxn modelId="{AD16B96D-4320-478E-B1F7-A46AF0C1E583}" srcId="{5B66F10D-466B-48B5-8A90-E2BB4C480363}" destId="{1BE0E37E-C23B-4441-BEE3-D086432ABB6D}" srcOrd="2" destOrd="0" parTransId="{BB32CD82-2C5B-4DCB-AB6F-3E2BF061C527}" sibTransId="{3611EC91-A9CD-49A9-9722-A801BC55301F}"/>
    <dgm:cxn modelId="{63F50E7B-B208-4BBF-8DCD-9BCE6C6F9A25}" type="presOf" srcId="{1BE0E37E-C23B-4441-BEE3-D086432ABB6D}" destId="{073BF078-2066-42ED-86DA-C6CA2D671929}" srcOrd="0" destOrd="0" presId="urn:microsoft.com/office/officeart/2005/8/layout/process4"/>
    <dgm:cxn modelId="{5F00579C-4EBF-4DBD-81E5-083D21377D90}" type="presOf" srcId="{A860CE59-32A9-4798-BC4B-D578CD98E868}" destId="{1C7681A1-72C0-45CA-B371-B2B597C389E8}" srcOrd="0" destOrd="0" presId="urn:microsoft.com/office/officeart/2005/8/layout/process4"/>
    <dgm:cxn modelId="{44D1EED1-9FE4-48BF-8EF7-7DB8CF796E08}" type="presOf" srcId="{45DB34B2-BCAF-48F5-A2A5-75E7D96CD105}" destId="{76B4FB1B-B827-4225-BD56-EE11EC3B0EA7}" srcOrd="0" destOrd="0" presId="urn:microsoft.com/office/officeart/2005/8/layout/process4"/>
    <dgm:cxn modelId="{64BDF1E5-5BD2-4768-A88C-4C4F6DE12A6C}" type="presOf" srcId="{39373E21-CD58-41C6-8C98-99AED78BFB72}" destId="{F7F6F65E-7FB9-4840-828E-B7D2683ECABB}" srcOrd="0" destOrd="0" presId="urn:microsoft.com/office/officeart/2005/8/layout/process4"/>
    <dgm:cxn modelId="{A8CB51F5-4A15-4A37-BBC8-1B8BED5B9117}" srcId="{5B66F10D-466B-48B5-8A90-E2BB4C480363}" destId="{45DB34B2-BCAF-48F5-A2A5-75E7D96CD105}" srcOrd="3" destOrd="0" parTransId="{9DDFEF74-A969-4A9B-B29E-3B1547189809}" sibTransId="{BF658FDD-C2E1-4737-831E-980F343D1F52}"/>
    <dgm:cxn modelId="{78A0D894-2FEC-478B-9076-881733F48FFF}" type="presParOf" srcId="{9A2DF972-671D-4B7D-ABAD-8AD53C15C0C0}" destId="{7B6EB689-2EF2-4995-9387-3A6B76F63035}" srcOrd="0" destOrd="0" presId="urn:microsoft.com/office/officeart/2005/8/layout/process4"/>
    <dgm:cxn modelId="{BEE3A0DF-C79B-49A9-9930-79C7E8D78FF6}" type="presParOf" srcId="{7B6EB689-2EF2-4995-9387-3A6B76F63035}" destId="{B5B5DD55-2444-4677-9481-778944350DF4}" srcOrd="0" destOrd="0" presId="urn:microsoft.com/office/officeart/2005/8/layout/process4"/>
    <dgm:cxn modelId="{BCB7FEE5-D4D0-4E9C-9362-DD25E1A0F8D1}" type="presParOf" srcId="{7B6EB689-2EF2-4995-9387-3A6B76F63035}" destId="{2A02B549-DA29-4A65-A72B-3EA0C6550BDA}" srcOrd="1" destOrd="0" presId="urn:microsoft.com/office/officeart/2005/8/layout/process4"/>
    <dgm:cxn modelId="{A74BD065-FDF9-47C2-8EFE-5CBF63E6FED1}" type="presParOf" srcId="{7B6EB689-2EF2-4995-9387-3A6B76F63035}" destId="{115FFFD7-4B13-4B8C-B698-6F0E7A345393}" srcOrd="2" destOrd="0" presId="urn:microsoft.com/office/officeart/2005/8/layout/process4"/>
    <dgm:cxn modelId="{6BD9B71A-1A26-44DE-892B-67194F13A016}" type="presParOf" srcId="{115FFFD7-4B13-4B8C-B698-6F0E7A345393}" destId="{F7F6F65E-7FB9-4840-828E-B7D2683ECABB}" srcOrd="0" destOrd="0" presId="urn:microsoft.com/office/officeart/2005/8/layout/process4"/>
    <dgm:cxn modelId="{72BB016A-CB11-436E-AE3C-D486C7F0154E}" type="presParOf" srcId="{115FFFD7-4B13-4B8C-B698-6F0E7A345393}" destId="{1C7681A1-72C0-45CA-B371-B2B597C389E8}" srcOrd="1" destOrd="0" presId="urn:microsoft.com/office/officeart/2005/8/layout/process4"/>
    <dgm:cxn modelId="{420566FC-180D-4048-877D-07355A2E0518}" type="presParOf" srcId="{115FFFD7-4B13-4B8C-B698-6F0E7A345393}" destId="{073BF078-2066-42ED-86DA-C6CA2D671929}" srcOrd="2" destOrd="0" presId="urn:microsoft.com/office/officeart/2005/8/layout/process4"/>
    <dgm:cxn modelId="{AA63333B-99CD-4B75-9D60-08FD573FA5FC}" type="presParOf" srcId="{115FFFD7-4B13-4B8C-B698-6F0E7A345393}" destId="{76B4FB1B-B827-4225-BD56-EE11EC3B0EA7}" srcOrd="3"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1757608-7CD7-4A69-A152-53903488B97E}"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GB"/>
        </a:p>
      </dgm:t>
    </dgm:pt>
    <dgm:pt modelId="{4F3ACB30-37EB-4763-9159-24AA9FD5972B}">
      <dgm:prSet phldrT="[Text]"/>
      <dgm:spPr>
        <a:solidFill>
          <a:schemeClr val="accent6"/>
        </a:solidFill>
      </dgm:spPr>
      <dgm:t>
        <a:bodyPr/>
        <a:lstStyle/>
        <a:p>
          <a:pPr>
            <a:buNone/>
          </a:pPr>
          <a:r>
            <a:rPr lang="en-GB" b="1" noProof="0" dirty="0"/>
            <a:t>Everyday Routine </a:t>
          </a:r>
          <a:endParaRPr lang="en-GB" noProof="0" dirty="0"/>
        </a:p>
      </dgm:t>
    </dgm:pt>
    <dgm:pt modelId="{8DBAE065-4B50-4BB0-BE3B-83EA1846E8D6}" type="parTrans" cxnId="{841B7F0B-40CC-458F-ACF3-72F575A89263}">
      <dgm:prSet/>
      <dgm:spPr/>
      <dgm:t>
        <a:bodyPr/>
        <a:lstStyle/>
        <a:p>
          <a:endParaRPr lang="en-GB"/>
        </a:p>
      </dgm:t>
    </dgm:pt>
    <dgm:pt modelId="{4CF3B1F7-E758-4363-B80A-7A70697DF9BD}" type="sibTrans" cxnId="{841B7F0B-40CC-458F-ACF3-72F575A89263}">
      <dgm:prSet/>
      <dgm:spPr/>
      <dgm:t>
        <a:bodyPr/>
        <a:lstStyle/>
        <a:p>
          <a:endParaRPr lang="en-GB"/>
        </a:p>
      </dgm:t>
    </dgm:pt>
    <dgm:pt modelId="{A65ACDC1-3287-4E71-9EF7-309446F5A751}">
      <dgm:prSet phldrT="[Text]"/>
      <dgm:spPr/>
      <dgm:t>
        <a:bodyPr/>
        <a:lstStyle/>
        <a:p>
          <a:pPr>
            <a:buNone/>
          </a:pPr>
          <a:r>
            <a:rPr lang="en-GB" noProof="0" dirty="0"/>
            <a:t>Light walking around the home is performed daily. </a:t>
          </a:r>
        </a:p>
      </dgm:t>
    </dgm:pt>
    <dgm:pt modelId="{4C6039A7-881C-4F56-83C8-CF8159DE0443}" type="parTrans" cxnId="{0BE670CF-5794-4FD7-8BBF-CD3211458021}">
      <dgm:prSet/>
      <dgm:spPr/>
      <dgm:t>
        <a:bodyPr/>
        <a:lstStyle/>
        <a:p>
          <a:endParaRPr lang="en-GB"/>
        </a:p>
      </dgm:t>
    </dgm:pt>
    <dgm:pt modelId="{BEFF843A-40FC-41C0-A5FC-B8458948224B}" type="sibTrans" cxnId="{0BE670CF-5794-4FD7-8BBF-CD3211458021}">
      <dgm:prSet/>
      <dgm:spPr/>
      <dgm:t>
        <a:bodyPr/>
        <a:lstStyle/>
        <a:p>
          <a:endParaRPr lang="en-GB"/>
        </a:p>
      </dgm:t>
    </dgm:pt>
    <dgm:pt modelId="{7E0927FC-2F0C-40EF-BFA9-9F1F5ECDB403}">
      <dgm:prSet/>
      <dgm:spPr/>
      <dgm:t>
        <a:bodyPr/>
        <a:lstStyle/>
        <a:p>
          <a:pPr>
            <a:buNone/>
          </a:pPr>
          <a:r>
            <a:rPr lang="en-GB" noProof="0" dirty="0"/>
            <a:t>Average sleep of between six to seven hours per night. </a:t>
          </a:r>
        </a:p>
      </dgm:t>
    </dgm:pt>
    <dgm:pt modelId="{8C188989-13E9-4BD7-A488-95042068CDAE}" type="parTrans" cxnId="{66D13C03-E478-41E1-A745-8B049B3950A3}">
      <dgm:prSet/>
      <dgm:spPr/>
      <dgm:t>
        <a:bodyPr/>
        <a:lstStyle/>
        <a:p>
          <a:endParaRPr lang="en-GB"/>
        </a:p>
      </dgm:t>
    </dgm:pt>
    <dgm:pt modelId="{E919AE49-C939-40D4-8061-665DE4FE806B}" type="sibTrans" cxnId="{66D13C03-E478-41E1-A745-8B049B3950A3}">
      <dgm:prSet/>
      <dgm:spPr/>
      <dgm:t>
        <a:bodyPr/>
        <a:lstStyle/>
        <a:p>
          <a:endParaRPr lang="en-GB"/>
        </a:p>
      </dgm:t>
    </dgm:pt>
    <dgm:pt modelId="{EE8F7671-B448-4090-B1BE-67E9A71DC90F}">
      <dgm:prSet/>
      <dgm:spPr/>
      <dgm:t>
        <a:bodyPr/>
        <a:lstStyle/>
        <a:p>
          <a:pPr>
            <a:buNone/>
          </a:pPr>
          <a:r>
            <a:rPr lang="en-GB" noProof="0" dirty="0"/>
            <a:t>Oncology and health monitoring are done regularly (Zenke et al., 2022). </a:t>
          </a:r>
        </a:p>
      </dgm:t>
    </dgm:pt>
    <dgm:pt modelId="{4E79A08D-2025-4F05-96D1-ED7ED0655698}" type="parTrans" cxnId="{15D4529F-A633-4DCA-B8B9-639C4F7829A0}">
      <dgm:prSet/>
      <dgm:spPr/>
      <dgm:t>
        <a:bodyPr/>
        <a:lstStyle/>
        <a:p>
          <a:endParaRPr lang="en-GB"/>
        </a:p>
      </dgm:t>
    </dgm:pt>
    <dgm:pt modelId="{885F8F21-B646-4EB5-A169-88FEA42993C2}" type="sibTrans" cxnId="{15D4529F-A633-4DCA-B8B9-639C4F7829A0}">
      <dgm:prSet/>
      <dgm:spPr/>
      <dgm:t>
        <a:bodyPr/>
        <a:lstStyle/>
        <a:p>
          <a:endParaRPr lang="en-GB"/>
        </a:p>
      </dgm:t>
    </dgm:pt>
    <dgm:pt modelId="{A80084E4-F899-43BA-8DBF-66939D6EF85F}">
      <dgm:prSet/>
      <dgm:spPr/>
      <dgm:t>
        <a:bodyPr/>
        <a:lstStyle/>
        <a:p>
          <a:pPr>
            <a:buNone/>
          </a:pPr>
          <a:r>
            <a:rPr lang="en-GB" noProof="0" dirty="0"/>
            <a:t>The compliance with medication is a direct obedience to the chemotherapy plan. </a:t>
          </a:r>
        </a:p>
      </dgm:t>
    </dgm:pt>
    <dgm:pt modelId="{19EC9D99-BC7E-4FB9-9329-651E3381A769}" type="parTrans" cxnId="{19ACC95F-294A-4CC2-ABAC-DAD874CFBE28}">
      <dgm:prSet/>
      <dgm:spPr/>
      <dgm:t>
        <a:bodyPr/>
        <a:lstStyle/>
        <a:p>
          <a:endParaRPr lang="en-GB"/>
        </a:p>
      </dgm:t>
    </dgm:pt>
    <dgm:pt modelId="{D0FC73A2-6568-451E-B48B-C96E9D895906}" type="sibTrans" cxnId="{19ACC95F-294A-4CC2-ABAC-DAD874CFBE28}">
      <dgm:prSet/>
      <dgm:spPr/>
      <dgm:t>
        <a:bodyPr/>
        <a:lstStyle/>
        <a:p>
          <a:endParaRPr lang="en-GB"/>
        </a:p>
      </dgm:t>
    </dgm:pt>
    <dgm:pt modelId="{BB3A8033-3548-4035-87F7-B707385744F0}" type="pres">
      <dgm:prSet presAssocID="{21757608-7CD7-4A69-A152-53903488B97E}" presName="Name0" presStyleCnt="0">
        <dgm:presLayoutVars>
          <dgm:chPref val="1"/>
          <dgm:dir/>
          <dgm:animOne val="branch"/>
          <dgm:animLvl val="lvl"/>
          <dgm:resizeHandles/>
        </dgm:presLayoutVars>
      </dgm:prSet>
      <dgm:spPr/>
    </dgm:pt>
    <dgm:pt modelId="{8357C61C-7D14-4FFC-B319-EE42FCB0380E}" type="pres">
      <dgm:prSet presAssocID="{4F3ACB30-37EB-4763-9159-24AA9FD5972B}" presName="vertOne" presStyleCnt="0"/>
      <dgm:spPr/>
    </dgm:pt>
    <dgm:pt modelId="{A4B6D5D3-BD43-4855-8FE6-E8DDDDD2F850}" type="pres">
      <dgm:prSet presAssocID="{4F3ACB30-37EB-4763-9159-24AA9FD5972B}" presName="txOne" presStyleLbl="node0" presStyleIdx="0" presStyleCnt="1">
        <dgm:presLayoutVars>
          <dgm:chPref val="3"/>
        </dgm:presLayoutVars>
      </dgm:prSet>
      <dgm:spPr/>
    </dgm:pt>
    <dgm:pt modelId="{40C5B62E-E6A6-4B55-B72A-6ADE25919D77}" type="pres">
      <dgm:prSet presAssocID="{4F3ACB30-37EB-4763-9159-24AA9FD5972B}" presName="parTransOne" presStyleCnt="0"/>
      <dgm:spPr/>
    </dgm:pt>
    <dgm:pt modelId="{DAF452B8-E37E-451E-8728-E50654D1AD4F}" type="pres">
      <dgm:prSet presAssocID="{4F3ACB30-37EB-4763-9159-24AA9FD5972B}" presName="horzOne" presStyleCnt="0"/>
      <dgm:spPr/>
    </dgm:pt>
    <dgm:pt modelId="{7EFC27D4-0124-4091-848C-9CB45A7D5828}" type="pres">
      <dgm:prSet presAssocID="{A65ACDC1-3287-4E71-9EF7-309446F5A751}" presName="vertTwo" presStyleCnt="0"/>
      <dgm:spPr/>
    </dgm:pt>
    <dgm:pt modelId="{55FE029F-C504-48B1-8E5D-950864C4B033}" type="pres">
      <dgm:prSet presAssocID="{A65ACDC1-3287-4E71-9EF7-309446F5A751}" presName="txTwo" presStyleLbl="node2" presStyleIdx="0" presStyleCnt="4">
        <dgm:presLayoutVars>
          <dgm:chPref val="3"/>
        </dgm:presLayoutVars>
      </dgm:prSet>
      <dgm:spPr/>
    </dgm:pt>
    <dgm:pt modelId="{BB015E21-9383-4BA0-A649-BB7B40DEAC42}" type="pres">
      <dgm:prSet presAssocID="{A65ACDC1-3287-4E71-9EF7-309446F5A751}" presName="horzTwo" presStyleCnt="0"/>
      <dgm:spPr/>
    </dgm:pt>
    <dgm:pt modelId="{2A3E8409-E275-4173-9384-BBFCEB99D046}" type="pres">
      <dgm:prSet presAssocID="{BEFF843A-40FC-41C0-A5FC-B8458948224B}" presName="sibSpaceTwo" presStyleCnt="0"/>
      <dgm:spPr/>
    </dgm:pt>
    <dgm:pt modelId="{94793A38-25CD-4DC8-A80F-1D96646D55C2}" type="pres">
      <dgm:prSet presAssocID="{7E0927FC-2F0C-40EF-BFA9-9F1F5ECDB403}" presName="vertTwo" presStyleCnt="0"/>
      <dgm:spPr/>
    </dgm:pt>
    <dgm:pt modelId="{3494B5BD-26FF-43B0-92CD-04EFECAFC9BF}" type="pres">
      <dgm:prSet presAssocID="{7E0927FC-2F0C-40EF-BFA9-9F1F5ECDB403}" presName="txTwo" presStyleLbl="node2" presStyleIdx="1" presStyleCnt="4">
        <dgm:presLayoutVars>
          <dgm:chPref val="3"/>
        </dgm:presLayoutVars>
      </dgm:prSet>
      <dgm:spPr/>
    </dgm:pt>
    <dgm:pt modelId="{8EC140D1-75A3-4674-A4D4-7291844E0E9F}" type="pres">
      <dgm:prSet presAssocID="{7E0927FC-2F0C-40EF-BFA9-9F1F5ECDB403}" presName="horzTwo" presStyleCnt="0"/>
      <dgm:spPr/>
    </dgm:pt>
    <dgm:pt modelId="{D4006C90-D9E3-4E98-80B4-0F25E9176042}" type="pres">
      <dgm:prSet presAssocID="{E919AE49-C939-40D4-8061-665DE4FE806B}" presName="sibSpaceTwo" presStyleCnt="0"/>
      <dgm:spPr/>
    </dgm:pt>
    <dgm:pt modelId="{F2BE0FB9-3FE4-44FB-B3EC-48B801733893}" type="pres">
      <dgm:prSet presAssocID="{EE8F7671-B448-4090-B1BE-67E9A71DC90F}" presName="vertTwo" presStyleCnt="0"/>
      <dgm:spPr/>
    </dgm:pt>
    <dgm:pt modelId="{62A0E857-F4AD-42FA-820B-CBEBB9096B2F}" type="pres">
      <dgm:prSet presAssocID="{EE8F7671-B448-4090-B1BE-67E9A71DC90F}" presName="txTwo" presStyleLbl="node2" presStyleIdx="2" presStyleCnt="4">
        <dgm:presLayoutVars>
          <dgm:chPref val="3"/>
        </dgm:presLayoutVars>
      </dgm:prSet>
      <dgm:spPr/>
    </dgm:pt>
    <dgm:pt modelId="{0FFBC46B-4197-48FD-8722-2CE119F5ADC9}" type="pres">
      <dgm:prSet presAssocID="{EE8F7671-B448-4090-B1BE-67E9A71DC90F}" presName="horzTwo" presStyleCnt="0"/>
      <dgm:spPr/>
    </dgm:pt>
    <dgm:pt modelId="{478D5720-236F-458C-B6D7-FDF0BE53CED3}" type="pres">
      <dgm:prSet presAssocID="{885F8F21-B646-4EB5-A169-88FEA42993C2}" presName="sibSpaceTwo" presStyleCnt="0"/>
      <dgm:spPr/>
    </dgm:pt>
    <dgm:pt modelId="{561B7F38-F59A-4306-806F-FBECA41B60DD}" type="pres">
      <dgm:prSet presAssocID="{A80084E4-F899-43BA-8DBF-66939D6EF85F}" presName="vertTwo" presStyleCnt="0"/>
      <dgm:spPr/>
    </dgm:pt>
    <dgm:pt modelId="{720E5A93-CE2F-4B86-B7D6-E69FA0870EBF}" type="pres">
      <dgm:prSet presAssocID="{A80084E4-F899-43BA-8DBF-66939D6EF85F}" presName="txTwo" presStyleLbl="node2" presStyleIdx="3" presStyleCnt="4">
        <dgm:presLayoutVars>
          <dgm:chPref val="3"/>
        </dgm:presLayoutVars>
      </dgm:prSet>
      <dgm:spPr/>
    </dgm:pt>
    <dgm:pt modelId="{8B728840-2F06-425D-8829-EE165C50195D}" type="pres">
      <dgm:prSet presAssocID="{A80084E4-F899-43BA-8DBF-66939D6EF85F}" presName="horzTwo" presStyleCnt="0"/>
      <dgm:spPr/>
    </dgm:pt>
  </dgm:ptLst>
  <dgm:cxnLst>
    <dgm:cxn modelId="{95B22301-D4B8-4096-ABAE-2986351DEC0D}" type="presOf" srcId="{4F3ACB30-37EB-4763-9159-24AA9FD5972B}" destId="{A4B6D5D3-BD43-4855-8FE6-E8DDDDD2F850}" srcOrd="0" destOrd="0" presId="urn:microsoft.com/office/officeart/2005/8/layout/hierarchy4"/>
    <dgm:cxn modelId="{66D13C03-E478-41E1-A745-8B049B3950A3}" srcId="{4F3ACB30-37EB-4763-9159-24AA9FD5972B}" destId="{7E0927FC-2F0C-40EF-BFA9-9F1F5ECDB403}" srcOrd="1" destOrd="0" parTransId="{8C188989-13E9-4BD7-A488-95042068CDAE}" sibTransId="{E919AE49-C939-40D4-8061-665DE4FE806B}"/>
    <dgm:cxn modelId="{D5BF3508-E9D0-4422-B8B7-AE3AC558B562}" type="presOf" srcId="{A80084E4-F899-43BA-8DBF-66939D6EF85F}" destId="{720E5A93-CE2F-4B86-B7D6-E69FA0870EBF}" srcOrd="0" destOrd="0" presId="urn:microsoft.com/office/officeart/2005/8/layout/hierarchy4"/>
    <dgm:cxn modelId="{1D059C0A-2E4E-4BF5-A604-90AD6F4ECF4D}" type="presOf" srcId="{A65ACDC1-3287-4E71-9EF7-309446F5A751}" destId="{55FE029F-C504-48B1-8E5D-950864C4B033}" srcOrd="0" destOrd="0" presId="urn:microsoft.com/office/officeart/2005/8/layout/hierarchy4"/>
    <dgm:cxn modelId="{841B7F0B-40CC-458F-ACF3-72F575A89263}" srcId="{21757608-7CD7-4A69-A152-53903488B97E}" destId="{4F3ACB30-37EB-4763-9159-24AA9FD5972B}" srcOrd="0" destOrd="0" parTransId="{8DBAE065-4B50-4BB0-BE3B-83EA1846E8D6}" sibTransId="{4CF3B1F7-E758-4363-B80A-7A70697DF9BD}"/>
    <dgm:cxn modelId="{F10BDF3B-38D6-4E0D-B7F5-DB38ED0F3677}" type="presOf" srcId="{7E0927FC-2F0C-40EF-BFA9-9F1F5ECDB403}" destId="{3494B5BD-26FF-43B0-92CD-04EFECAFC9BF}" srcOrd="0" destOrd="0" presId="urn:microsoft.com/office/officeart/2005/8/layout/hierarchy4"/>
    <dgm:cxn modelId="{2E41D849-3374-4109-B581-53497CDFDD77}" type="presOf" srcId="{21757608-7CD7-4A69-A152-53903488B97E}" destId="{BB3A8033-3548-4035-87F7-B707385744F0}" srcOrd="0" destOrd="0" presId="urn:microsoft.com/office/officeart/2005/8/layout/hierarchy4"/>
    <dgm:cxn modelId="{19ACC95F-294A-4CC2-ABAC-DAD874CFBE28}" srcId="{4F3ACB30-37EB-4763-9159-24AA9FD5972B}" destId="{A80084E4-F899-43BA-8DBF-66939D6EF85F}" srcOrd="3" destOrd="0" parTransId="{19EC9D99-BC7E-4FB9-9329-651E3381A769}" sibTransId="{D0FC73A2-6568-451E-B48B-C96E9D895906}"/>
    <dgm:cxn modelId="{57363764-7D9D-4F17-89CA-719635C41AC2}" type="presOf" srcId="{EE8F7671-B448-4090-B1BE-67E9A71DC90F}" destId="{62A0E857-F4AD-42FA-820B-CBEBB9096B2F}" srcOrd="0" destOrd="0" presId="urn:microsoft.com/office/officeart/2005/8/layout/hierarchy4"/>
    <dgm:cxn modelId="{15D4529F-A633-4DCA-B8B9-639C4F7829A0}" srcId="{4F3ACB30-37EB-4763-9159-24AA9FD5972B}" destId="{EE8F7671-B448-4090-B1BE-67E9A71DC90F}" srcOrd="2" destOrd="0" parTransId="{4E79A08D-2025-4F05-96D1-ED7ED0655698}" sibTransId="{885F8F21-B646-4EB5-A169-88FEA42993C2}"/>
    <dgm:cxn modelId="{0BE670CF-5794-4FD7-8BBF-CD3211458021}" srcId="{4F3ACB30-37EB-4763-9159-24AA9FD5972B}" destId="{A65ACDC1-3287-4E71-9EF7-309446F5A751}" srcOrd="0" destOrd="0" parTransId="{4C6039A7-881C-4F56-83C8-CF8159DE0443}" sibTransId="{BEFF843A-40FC-41C0-A5FC-B8458948224B}"/>
    <dgm:cxn modelId="{79BAC87F-3C50-4EFE-A299-503E79EF607C}" type="presParOf" srcId="{BB3A8033-3548-4035-87F7-B707385744F0}" destId="{8357C61C-7D14-4FFC-B319-EE42FCB0380E}" srcOrd="0" destOrd="0" presId="urn:microsoft.com/office/officeart/2005/8/layout/hierarchy4"/>
    <dgm:cxn modelId="{297D9545-DF1E-400A-A2A8-A4EF52F9E96C}" type="presParOf" srcId="{8357C61C-7D14-4FFC-B319-EE42FCB0380E}" destId="{A4B6D5D3-BD43-4855-8FE6-E8DDDDD2F850}" srcOrd="0" destOrd="0" presId="urn:microsoft.com/office/officeart/2005/8/layout/hierarchy4"/>
    <dgm:cxn modelId="{E90F8EA1-F086-42F1-B334-4D9ECA5E1700}" type="presParOf" srcId="{8357C61C-7D14-4FFC-B319-EE42FCB0380E}" destId="{40C5B62E-E6A6-4B55-B72A-6ADE25919D77}" srcOrd="1" destOrd="0" presId="urn:microsoft.com/office/officeart/2005/8/layout/hierarchy4"/>
    <dgm:cxn modelId="{44CB81D3-33FC-46DF-82D6-EFA70B8EEA89}" type="presParOf" srcId="{8357C61C-7D14-4FFC-B319-EE42FCB0380E}" destId="{DAF452B8-E37E-451E-8728-E50654D1AD4F}" srcOrd="2" destOrd="0" presId="urn:microsoft.com/office/officeart/2005/8/layout/hierarchy4"/>
    <dgm:cxn modelId="{BB8F87A9-7CAE-4A40-97F2-F8CF12F628D6}" type="presParOf" srcId="{DAF452B8-E37E-451E-8728-E50654D1AD4F}" destId="{7EFC27D4-0124-4091-848C-9CB45A7D5828}" srcOrd="0" destOrd="0" presId="urn:microsoft.com/office/officeart/2005/8/layout/hierarchy4"/>
    <dgm:cxn modelId="{40E482E1-D8EF-4EA6-B6DE-540D6597B254}" type="presParOf" srcId="{7EFC27D4-0124-4091-848C-9CB45A7D5828}" destId="{55FE029F-C504-48B1-8E5D-950864C4B033}" srcOrd="0" destOrd="0" presId="urn:microsoft.com/office/officeart/2005/8/layout/hierarchy4"/>
    <dgm:cxn modelId="{E4FA65F2-6847-4C76-BAB3-FF25D910493A}" type="presParOf" srcId="{7EFC27D4-0124-4091-848C-9CB45A7D5828}" destId="{BB015E21-9383-4BA0-A649-BB7B40DEAC42}" srcOrd="1" destOrd="0" presId="urn:microsoft.com/office/officeart/2005/8/layout/hierarchy4"/>
    <dgm:cxn modelId="{25DC1619-BB97-46C1-9E5F-92B2F2ED49BA}" type="presParOf" srcId="{DAF452B8-E37E-451E-8728-E50654D1AD4F}" destId="{2A3E8409-E275-4173-9384-BBFCEB99D046}" srcOrd="1" destOrd="0" presId="urn:microsoft.com/office/officeart/2005/8/layout/hierarchy4"/>
    <dgm:cxn modelId="{788BFAB1-3434-45A8-9272-E961964C3DFF}" type="presParOf" srcId="{DAF452B8-E37E-451E-8728-E50654D1AD4F}" destId="{94793A38-25CD-4DC8-A80F-1D96646D55C2}" srcOrd="2" destOrd="0" presId="urn:microsoft.com/office/officeart/2005/8/layout/hierarchy4"/>
    <dgm:cxn modelId="{2D65AFF8-F677-4EE0-8C7C-08E46C8B5B7B}" type="presParOf" srcId="{94793A38-25CD-4DC8-A80F-1D96646D55C2}" destId="{3494B5BD-26FF-43B0-92CD-04EFECAFC9BF}" srcOrd="0" destOrd="0" presId="urn:microsoft.com/office/officeart/2005/8/layout/hierarchy4"/>
    <dgm:cxn modelId="{A832BC79-DF08-4714-AF23-F2EB49A8EB5D}" type="presParOf" srcId="{94793A38-25CD-4DC8-A80F-1D96646D55C2}" destId="{8EC140D1-75A3-4674-A4D4-7291844E0E9F}" srcOrd="1" destOrd="0" presId="urn:microsoft.com/office/officeart/2005/8/layout/hierarchy4"/>
    <dgm:cxn modelId="{D250B511-5E4B-42FD-A20D-DD33B23C6675}" type="presParOf" srcId="{DAF452B8-E37E-451E-8728-E50654D1AD4F}" destId="{D4006C90-D9E3-4E98-80B4-0F25E9176042}" srcOrd="3" destOrd="0" presId="urn:microsoft.com/office/officeart/2005/8/layout/hierarchy4"/>
    <dgm:cxn modelId="{6372271E-5B44-42B6-AEBE-8A09C4F4BA5A}" type="presParOf" srcId="{DAF452B8-E37E-451E-8728-E50654D1AD4F}" destId="{F2BE0FB9-3FE4-44FB-B3EC-48B801733893}" srcOrd="4" destOrd="0" presId="urn:microsoft.com/office/officeart/2005/8/layout/hierarchy4"/>
    <dgm:cxn modelId="{3A455B02-E98B-458B-9B03-BF80B428800C}" type="presParOf" srcId="{F2BE0FB9-3FE4-44FB-B3EC-48B801733893}" destId="{62A0E857-F4AD-42FA-820B-CBEBB9096B2F}" srcOrd="0" destOrd="0" presId="urn:microsoft.com/office/officeart/2005/8/layout/hierarchy4"/>
    <dgm:cxn modelId="{D40AB8C8-062B-4E6D-9BFF-CFDF571E0B9B}" type="presParOf" srcId="{F2BE0FB9-3FE4-44FB-B3EC-48B801733893}" destId="{0FFBC46B-4197-48FD-8722-2CE119F5ADC9}" srcOrd="1" destOrd="0" presId="urn:microsoft.com/office/officeart/2005/8/layout/hierarchy4"/>
    <dgm:cxn modelId="{4AEF3FD3-61FA-4E40-B4F4-32319DD487DC}" type="presParOf" srcId="{DAF452B8-E37E-451E-8728-E50654D1AD4F}" destId="{478D5720-236F-458C-B6D7-FDF0BE53CED3}" srcOrd="5" destOrd="0" presId="urn:microsoft.com/office/officeart/2005/8/layout/hierarchy4"/>
    <dgm:cxn modelId="{1F43BA69-1199-418E-9C88-5C94F4EA7C8E}" type="presParOf" srcId="{DAF452B8-E37E-451E-8728-E50654D1AD4F}" destId="{561B7F38-F59A-4306-806F-FBECA41B60DD}" srcOrd="6" destOrd="0" presId="urn:microsoft.com/office/officeart/2005/8/layout/hierarchy4"/>
    <dgm:cxn modelId="{2B5C85AA-D540-4F47-8EE3-8C837A886EC7}" type="presParOf" srcId="{561B7F38-F59A-4306-806F-FBECA41B60DD}" destId="{720E5A93-CE2F-4B86-B7D6-E69FA0870EBF}" srcOrd="0" destOrd="0" presId="urn:microsoft.com/office/officeart/2005/8/layout/hierarchy4"/>
    <dgm:cxn modelId="{272B04A7-8702-484B-8196-A5A976108647}" type="presParOf" srcId="{561B7F38-F59A-4306-806F-FBECA41B60DD}" destId="{8B728840-2F06-425D-8829-EE165C50195D}"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7D4BD-0862-45B7-871C-E905D9B034D0}"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GB"/>
        </a:p>
      </dgm:t>
    </dgm:pt>
    <dgm:pt modelId="{C57028FA-6ED1-4028-ACF7-77680D40E4B7}">
      <dgm:prSet phldrT="[Text]"/>
      <dgm:spPr/>
      <dgm:t>
        <a:bodyPr/>
        <a:lstStyle/>
        <a:p>
          <a:r>
            <a:rPr lang="en-GB" b="1" noProof="0" dirty="0">
              <a:cs typeface="Arial" panose="020B0604020202020204" pitchFamily="34" charset="0"/>
            </a:rPr>
            <a:t>Risk factors</a:t>
          </a:r>
          <a:endParaRPr lang="en-GB" noProof="0" dirty="0"/>
        </a:p>
      </dgm:t>
    </dgm:pt>
    <dgm:pt modelId="{8BC8D28A-4ACC-4F59-9C25-FF06B2064397}" type="parTrans" cxnId="{C4E7C4FA-B061-48A5-B200-DC194A08D744}">
      <dgm:prSet/>
      <dgm:spPr/>
      <dgm:t>
        <a:bodyPr/>
        <a:lstStyle/>
        <a:p>
          <a:endParaRPr lang="en-GB"/>
        </a:p>
      </dgm:t>
    </dgm:pt>
    <dgm:pt modelId="{FD1C91F9-C6FC-430D-B6F9-68A76BDFDF9B}" type="sibTrans" cxnId="{C4E7C4FA-B061-48A5-B200-DC194A08D744}">
      <dgm:prSet/>
      <dgm:spPr/>
      <dgm:t>
        <a:bodyPr/>
        <a:lstStyle/>
        <a:p>
          <a:endParaRPr lang="en-GB"/>
        </a:p>
      </dgm:t>
    </dgm:pt>
    <dgm:pt modelId="{2251D819-B059-4BB3-818C-E9F2AE24158D}">
      <dgm:prSet phldrT="[Text]"/>
      <dgm:spPr/>
      <dgm:t>
        <a:bodyPr/>
        <a:lstStyle/>
        <a:p>
          <a:pPr algn="just">
            <a:buFont typeface="Arial" panose="020B0604020202020204" pitchFamily="34" charset="0"/>
            <a:buChar char="•"/>
          </a:pPr>
          <a:r>
            <a:rPr lang="en-GB" noProof="0" dirty="0"/>
            <a:t>Prolonged smoking poses the risk of disease development. </a:t>
          </a:r>
        </a:p>
      </dgm:t>
    </dgm:pt>
    <dgm:pt modelId="{654319AE-89BC-4907-9A03-5177C0BD081F}" type="parTrans" cxnId="{AB223E7C-DDE4-4AC1-BEAA-064C03FA6D16}">
      <dgm:prSet/>
      <dgm:spPr/>
      <dgm:t>
        <a:bodyPr/>
        <a:lstStyle/>
        <a:p>
          <a:endParaRPr lang="en-GB"/>
        </a:p>
      </dgm:t>
    </dgm:pt>
    <dgm:pt modelId="{9FAF1D67-F563-46B9-B042-81A41743431F}" type="sibTrans" cxnId="{AB223E7C-DDE4-4AC1-BEAA-064C03FA6D16}">
      <dgm:prSet/>
      <dgm:spPr/>
      <dgm:t>
        <a:bodyPr/>
        <a:lstStyle/>
        <a:p>
          <a:endParaRPr lang="en-GB"/>
        </a:p>
      </dgm:t>
    </dgm:pt>
    <dgm:pt modelId="{2427A8AC-DAAF-4A06-A0A9-251292FAEB3E}">
      <dgm:prSet/>
      <dgm:spPr/>
      <dgm:t>
        <a:bodyPr/>
        <a:lstStyle/>
        <a:p>
          <a:pPr algn="just">
            <a:buFont typeface="Arial" panose="020B0604020202020204" pitchFamily="34" charset="0"/>
            <a:buChar char="•"/>
          </a:pPr>
          <a:r>
            <a:rPr lang="en-GB" noProof="0" dirty="0"/>
            <a:t>Unhealthy lifestyle is a reason that leads to bad health. </a:t>
          </a:r>
        </a:p>
      </dgm:t>
    </dgm:pt>
    <dgm:pt modelId="{C404FE1D-EE64-4DCC-9558-E0C352A3007E}" type="parTrans" cxnId="{B265FEDF-9C55-4A0F-B32A-7E2A957C423B}">
      <dgm:prSet/>
      <dgm:spPr/>
      <dgm:t>
        <a:bodyPr/>
        <a:lstStyle/>
        <a:p>
          <a:endParaRPr lang="en-GB"/>
        </a:p>
      </dgm:t>
    </dgm:pt>
    <dgm:pt modelId="{9C4924D0-1999-4938-9AE5-0BD827EA1AAC}" type="sibTrans" cxnId="{B265FEDF-9C55-4A0F-B32A-7E2A957C423B}">
      <dgm:prSet/>
      <dgm:spPr/>
      <dgm:t>
        <a:bodyPr/>
        <a:lstStyle/>
        <a:p>
          <a:endParaRPr lang="en-GB"/>
        </a:p>
      </dgm:t>
    </dgm:pt>
    <dgm:pt modelId="{09661B31-A637-45B6-ABCA-05C748211F0E}">
      <dgm:prSet/>
      <dgm:spPr/>
      <dgm:t>
        <a:bodyPr/>
        <a:lstStyle/>
        <a:p>
          <a:pPr algn="just">
            <a:buFont typeface="Arial" panose="020B0604020202020204" pitchFamily="34" charset="0"/>
            <a:buChar char="•"/>
          </a:pPr>
          <a:r>
            <a:rPr lang="en-GB" noProof="0" dirty="0"/>
            <a:t>Poor eating habit exacerbates comorbidities and complications in treatment (Bogart, Waqar and Mix, 2022). </a:t>
          </a:r>
        </a:p>
      </dgm:t>
    </dgm:pt>
    <dgm:pt modelId="{E15FC098-3492-4190-9D03-DB7AC6FBA95E}" type="parTrans" cxnId="{222802FE-33A7-4F74-846F-1789F4D38883}">
      <dgm:prSet/>
      <dgm:spPr/>
      <dgm:t>
        <a:bodyPr/>
        <a:lstStyle/>
        <a:p>
          <a:endParaRPr lang="en-GB"/>
        </a:p>
      </dgm:t>
    </dgm:pt>
    <dgm:pt modelId="{2C009E55-5375-4766-A447-202E5A29EF7D}" type="sibTrans" cxnId="{222802FE-33A7-4F74-846F-1789F4D38883}">
      <dgm:prSet/>
      <dgm:spPr/>
      <dgm:t>
        <a:bodyPr/>
        <a:lstStyle/>
        <a:p>
          <a:endParaRPr lang="en-GB"/>
        </a:p>
      </dgm:t>
    </dgm:pt>
    <dgm:pt modelId="{C991AC4A-BB88-47FC-96BA-84EC6E01F4C9}">
      <dgm:prSet/>
      <dgm:spPr/>
      <dgm:t>
        <a:bodyPr/>
        <a:lstStyle/>
        <a:p>
          <a:pPr algn="just">
            <a:buFont typeface="Arial" panose="020B0604020202020204" pitchFamily="34" charset="0"/>
            <a:buChar char="•"/>
          </a:pPr>
          <a:r>
            <a:rPr lang="en-GB" noProof="0" dirty="0"/>
            <a:t>The use of alcohol makes one more susceptible to chemotherapy side effects. </a:t>
          </a:r>
        </a:p>
      </dgm:t>
    </dgm:pt>
    <dgm:pt modelId="{BEC86F3B-E385-4518-9BF3-620A88FF50CF}" type="parTrans" cxnId="{8E776D00-FBF6-4F20-A60B-BA19D47672F7}">
      <dgm:prSet/>
      <dgm:spPr/>
      <dgm:t>
        <a:bodyPr/>
        <a:lstStyle/>
        <a:p>
          <a:endParaRPr lang="en-GB"/>
        </a:p>
      </dgm:t>
    </dgm:pt>
    <dgm:pt modelId="{C0B58337-5555-4C4B-9E86-A9A0FF555B71}" type="sibTrans" cxnId="{8E776D00-FBF6-4F20-A60B-BA19D47672F7}">
      <dgm:prSet/>
      <dgm:spPr/>
      <dgm:t>
        <a:bodyPr/>
        <a:lstStyle/>
        <a:p>
          <a:endParaRPr lang="en-GB"/>
        </a:p>
      </dgm:t>
    </dgm:pt>
    <dgm:pt modelId="{ED0646D9-8817-4E05-86FB-3064EBD1AA7D}" type="pres">
      <dgm:prSet presAssocID="{E517D4BD-0862-45B7-871C-E905D9B034D0}" presName="linearFlow" presStyleCnt="0">
        <dgm:presLayoutVars>
          <dgm:dir/>
          <dgm:animLvl val="lvl"/>
          <dgm:resizeHandles val="exact"/>
        </dgm:presLayoutVars>
      </dgm:prSet>
      <dgm:spPr/>
    </dgm:pt>
    <dgm:pt modelId="{3982E7A0-8BD0-467B-946C-91BFBA144BE0}" type="pres">
      <dgm:prSet presAssocID="{C57028FA-6ED1-4028-ACF7-77680D40E4B7}" presName="composite" presStyleCnt="0"/>
      <dgm:spPr/>
    </dgm:pt>
    <dgm:pt modelId="{91250904-816E-4CC4-9529-2B40D3666F82}" type="pres">
      <dgm:prSet presAssocID="{C57028FA-6ED1-4028-ACF7-77680D40E4B7}" presName="parentText" presStyleLbl="alignNode1" presStyleIdx="0" presStyleCnt="1">
        <dgm:presLayoutVars>
          <dgm:chMax val="1"/>
          <dgm:bulletEnabled val="1"/>
        </dgm:presLayoutVars>
      </dgm:prSet>
      <dgm:spPr/>
    </dgm:pt>
    <dgm:pt modelId="{30C4A89A-6F46-4885-B43E-8D22A18EF0B7}" type="pres">
      <dgm:prSet presAssocID="{C57028FA-6ED1-4028-ACF7-77680D40E4B7}" presName="descendantText" presStyleLbl="alignAcc1" presStyleIdx="0" presStyleCnt="1">
        <dgm:presLayoutVars>
          <dgm:bulletEnabled val="1"/>
        </dgm:presLayoutVars>
      </dgm:prSet>
      <dgm:spPr/>
    </dgm:pt>
  </dgm:ptLst>
  <dgm:cxnLst>
    <dgm:cxn modelId="{8E776D00-FBF6-4F20-A60B-BA19D47672F7}" srcId="{C57028FA-6ED1-4028-ACF7-77680D40E4B7}" destId="{C991AC4A-BB88-47FC-96BA-84EC6E01F4C9}" srcOrd="3" destOrd="0" parTransId="{BEC86F3B-E385-4518-9BF3-620A88FF50CF}" sibTransId="{C0B58337-5555-4C4B-9E86-A9A0FF555B71}"/>
    <dgm:cxn modelId="{47FA9C34-5D99-435A-857C-A003789788FC}" type="presOf" srcId="{09661B31-A637-45B6-ABCA-05C748211F0E}" destId="{30C4A89A-6F46-4885-B43E-8D22A18EF0B7}" srcOrd="0" destOrd="2" presId="urn:microsoft.com/office/officeart/2005/8/layout/chevron2"/>
    <dgm:cxn modelId="{D83B5046-2E4F-421D-8D5B-2CDC96CE990D}" type="presOf" srcId="{2251D819-B059-4BB3-818C-E9F2AE24158D}" destId="{30C4A89A-6F46-4885-B43E-8D22A18EF0B7}" srcOrd="0" destOrd="0" presId="urn:microsoft.com/office/officeart/2005/8/layout/chevron2"/>
    <dgm:cxn modelId="{AB223E7C-DDE4-4AC1-BEAA-064C03FA6D16}" srcId="{C57028FA-6ED1-4028-ACF7-77680D40E4B7}" destId="{2251D819-B059-4BB3-818C-E9F2AE24158D}" srcOrd="0" destOrd="0" parTransId="{654319AE-89BC-4907-9A03-5177C0BD081F}" sibTransId="{9FAF1D67-F563-46B9-B042-81A41743431F}"/>
    <dgm:cxn modelId="{D51EBB82-C721-4450-AA2B-3B7DDF9ED66F}" type="presOf" srcId="{E517D4BD-0862-45B7-871C-E905D9B034D0}" destId="{ED0646D9-8817-4E05-86FB-3064EBD1AA7D}" srcOrd="0" destOrd="0" presId="urn:microsoft.com/office/officeart/2005/8/layout/chevron2"/>
    <dgm:cxn modelId="{23A1A2B3-4724-4B47-954B-E5F8445E4B33}" type="presOf" srcId="{2427A8AC-DAAF-4A06-A0A9-251292FAEB3E}" destId="{30C4A89A-6F46-4885-B43E-8D22A18EF0B7}" srcOrd="0" destOrd="1" presId="urn:microsoft.com/office/officeart/2005/8/layout/chevron2"/>
    <dgm:cxn modelId="{93C72FB5-4A62-4A8C-9387-C0640F24F228}" type="presOf" srcId="{C991AC4A-BB88-47FC-96BA-84EC6E01F4C9}" destId="{30C4A89A-6F46-4885-B43E-8D22A18EF0B7}" srcOrd="0" destOrd="3" presId="urn:microsoft.com/office/officeart/2005/8/layout/chevron2"/>
    <dgm:cxn modelId="{B265FEDF-9C55-4A0F-B32A-7E2A957C423B}" srcId="{C57028FA-6ED1-4028-ACF7-77680D40E4B7}" destId="{2427A8AC-DAAF-4A06-A0A9-251292FAEB3E}" srcOrd="1" destOrd="0" parTransId="{C404FE1D-EE64-4DCC-9558-E0C352A3007E}" sibTransId="{9C4924D0-1999-4938-9AE5-0BD827EA1AAC}"/>
    <dgm:cxn modelId="{D512C3EF-0090-44EA-96C1-852046902541}" type="presOf" srcId="{C57028FA-6ED1-4028-ACF7-77680D40E4B7}" destId="{91250904-816E-4CC4-9529-2B40D3666F82}" srcOrd="0" destOrd="0" presId="urn:microsoft.com/office/officeart/2005/8/layout/chevron2"/>
    <dgm:cxn modelId="{C4E7C4FA-B061-48A5-B200-DC194A08D744}" srcId="{E517D4BD-0862-45B7-871C-E905D9B034D0}" destId="{C57028FA-6ED1-4028-ACF7-77680D40E4B7}" srcOrd="0" destOrd="0" parTransId="{8BC8D28A-4ACC-4F59-9C25-FF06B2064397}" sibTransId="{FD1C91F9-C6FC-430D-B6F9-68A76BDFDF9B}"/>
    <dgm:cxn modelId="{222802FE-33A7-4F74-846F-1789F4D38883}" srcId="{C57028FA-6ED1-4028-ACF7-77680D40E4B7}" destId="{09661B31-A637-45B6-ABCA-05C748211F0E}" srcOrd="2" destOrd="0" parTransId="{E15FC098-3492-4190-9D03-DB7AC6FBA95E}" sibTransId="{2C009E55-5375-4766-A447-202E5A29EF7D}"/>
    <dgm:cxn modelId="{0F92C642-FFBA-45CC-ADBE-570D6BEF9D4D}" type="presParOf" srcId="{ED0646D9-8817-4E05-86FB-3064EBD1AA7D}" destId="{3982E7A0-8BD0-467B-946C-91BFBA144BE0}" srcOrd="0" destOrd="0" presId="urn:microsoft.com/office/officeart/2005/8/layout/chevron2"/>
    <dgm:cxn modelId="{A41D226A-9D6C-4531-938D-6DF0364903FA}" type="presParOf" srcId="{3982E7A0-8BD0-467B-946C-91BFBA144BE0}" destId="{91250904-816E-4CC4-9529-2B40D3666F82}" srcOrd="0" destOrd="0" presId="urn:microsoft.com/office/officeart/2005/8/layout/chevron2"/>
    <dgm:cxn modelId="{2D046468-F38E-40E1-91F4-D46699C895EC}" type="presParOf" srcId="{3982E7A0-8BD0-467B-946C-91BFBA144BE0}" destId="{30C4A89A-6F46-4885-B43E-8D22A18EF0B7}"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458DB6E-1F3F-4C6F-85D3-4BB90DFD2B79}"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B8F9F56D-67CC-45F4-ACA5-6C1D37850CA8}">
      <dgm:prSet phldrT="[Text]"/>
      <dgm:spPr/>
      <dgm:t>
        <a:bodyPr/>
        <a:lstStyle/>
        <a:p>
          <a:pPr>
            <a:buNone/>
          </a:pPr>
          <a:r>
            <a:rPr lang="en-GB" b="1" noProof="0" dirty="0"/>
            <a:t>Care Planning </a:t>
          </a:r>
          <a:endParaRPr lang="en-GB" noProof="0" dirty="0"/>
        </a:p>
      </dgm:t>
    </dgm:pt>
    <dgm:pt modelId="{ECDBC8E0-6BD0-48C7-9EF0-9A3180E026EC}" type="parTrans" cxnId="{90B3591B-C9B8-4715-ACD9-EDE09A9FD908}">
      <dgm:prSet/>
      <dgm:spPr/>
      <dgm:t>
        <a:bodyPr/>
        <a:lstStyle/>
        <a:p>
          <a:endParaRPr lang="en-GB"/>
        </a:p>
      </dgm:t>
    </dgm:pt>
    <dgm:pt modelId="{FE147AB5-CF70-43FC-8656-88733F3BBDE3}" type="sibTrans" cxnId="{90B3591B-C9B8-4715-ACD9-EDE09A9FD908}">
      <dgm:prSet/>
      <dgm:spPr/>
      <dgm:t>
        <a:bodyPr/>
        <a:lstStyle/>
        <a:p>
          <a:endParaRPr lang="en-GB"/>
        </a:p>
      </dgm:t>
    </dgm:pt>
    <dgm:pt modelId="{52FC5424-24EF-4128-B53D-90FB0DE076B0}">
      <dgm:prSet phldrT="[Text]"/>
      <dgm:spPr/>
      <dgm:t>
        <a:bodyPr/>
        <a:lstStyle/>
        <a:p>
          <a:pPr algn="just">
            <a:buFont typeface="Arial" panose="020B0604020202020204" pitchFamily="34" charset="0"/>
            <a:buChar char="•"/>
          </a:pPr>
          <a:r>
            <a:rPr lang="en-GB" noProof="0" dirty="0"/>
            <a:t>Establish a patient-centred care model. </a:t>
          </a:r>
        </a:p>
      </dgm:t>
    </dgm:pt>
    <dgm:pt modelId="{28C6BA52-BD26-4C7B-9890-52E459798385}" type="parTrans" cxnId="{68A173D2-DA7C-4641-9A61-8F61ED752D7B}">
      <dgm:prSet/>
      <dgm:spPr/>
      <dgm:t>
        <a:bodyPr/>
        <a:lstStyle/>
        <a:p>
          <a:endParaRPr lang="en-GB"/>
        </a:p>
      </dgm:t>
    </dgm:pt>
    <dgm:pt modelId="{E0837CD2-B5F1-4496-9106-2B643A8105C5}" type="sibTrans" cxnId="{68A173D2-DA7C-4641-9A61-8F61ED752D7B}">
      <dgm:prSet/>
      <dgm:spPr/>
      <dgm:t>
        <a:bodyPr/>
        <a:lstStyle/>
        <a:p>
          <a:endParaRPr lang="en-GB"/>
        </a:p>
      </dgm:t>
    </dgm:pt>
    <dgm:pt modelId="{81EBCA00-2890-466B-88C3-891785510FEC}">
      <dgm:prSet phldrT="[Text]"/>
      <dgm:spPr/>
      <dgm:t>
        <a:bodyPr/>
        <a:lstStyle/>
        <a:p>
          <a:pPr>
            <a:buNone/>
          </a:pPr>
          <a:r>
            <a:rPr lang="en-GB" b="1" noProof="0" dirty="0"/>
            <a:t>Additional Considerations </a:t>
          </a:r>
          <a:endParaRPr lang="en-GB" noProof="0" dirty="0"/>
        </a:p>
      </dgm:t>
    </dgm:pt>
    <dgm:pt modelId="{13912294-0E02-4836-A554-419AFFBB9EAA}" type="parTrans" cxnId="{C7545E23-E061-43CB-9CDB-6875DE17A384}">
      <dgm:prSet/>
      <dgm:spPr/>
      <dgm:t>
        <a:bodyPr/>
        <a:lstStyle/>
        <a:p>
          <a:endParaRPr lang="en-GB"/>
        </a:p>
      </dgm:t>
    </dgm:pt>
    <dgm:pt modelId="{8D6E81A2-D27E-4B57-A126-98E3B149899A}" type="sibTrans" cxnId="{C7545E23-E061-43CB-9CDB-6875DE17A384}">
      <dgm:prSet/>
      <dgm:spPr/>
      <dgm:t>
        <a:bodyPr/>
        <a:lstStyle/>
        <a:p>
          <a:endParaRPr lang="en-GB"/>
        </a:p>
      </dgm:t>
    </dgm:pt>
    <dgm:pt modelId="{8DB840AA-DAE3-44B0-8486-0BF2695FC92C}">
      <dgm:prSet phldrT="[Text]"/>
      <dgm:spPr/>
      <dgm:t>
        <a:bodyPr/>
        <a:lstStyle/>
        <a:p>
          <a:pPr algn="just">
            <a:buFont typeface="Arial" panose="020B0604020202020204" pitchFamily="34" charset="0"/>
            <a:buChar char="•"/>
          </a:pPr>
          <a:r>
            <a:rPr lang="en-GB" noProof="0" dirty="0"/>
            <a:t>Give smoking cessation assistance to minimise encroachment on health. </a:t>
          </a:r>
        </a:p>
      </dgm:t>
    </dgm:pt>
    <dgm:pt modelId="{8C81849E-90A1-40B9-98D0-FB301124CDC4}" type="parTrans" cxnId="{6D42C1AF-CCE9-4E44-9CC3-A51CB4D576BB}">
      <dgm:prSet/>
      <dgm:spPr/>
      <dgm:t>
        <a:bodyPr/>
        <a:lstStyle/>
        <a:p>
          <a:endParaRPr lang="en-GB"/>
        </a:p>
      </dgm:t>
    </dgm:pt>
    <dgm:pt modelId="{740272CC-CCE7-4501-A163-F4FEB2E0831B}" type="sibTrans" cxnId="{6D42C1AF-CCE9-4E44-9CC3-A51CB4D576BB}">
      <dgm:prSet/>
      <dgm:spPr/>
      <dgm:t>
        <a:bodyPr/>
        <a:lstStyle/>
        <a:p>
          <a:endParaRPr lang="en-GB"/>
        </a:p>
      </dgm:t>
    </dgm:pt>
    <dgm:pt modelId="{09E7D47F-1B49-4995-8D9B-1AFFFBFAEC6B}">
      <dgm:prSet/>
      <dgm:spPr/>
      <dgm:t>
        <a:bodyPr/>
        <a:lstStyle/>
        <a:p>
          <a:pPr algn="just">
            <a:buFont typeface="Arial" panose="020B0604020202020204" pitchFamily="34" charset="0"/>
            <a:buChar char="•"/>
          </a:pPr>
          <a:r>
            <a:rPr lang="en-GB" noProof="0" dirty="0"/>
            <a:t>Work in a multidisciplinary team to deliver holistic care (Temel, Petrillo and Greer, 2022). </a:t>
          </a:r>
        </a:p>
      </dgm:t>
    </dgm:pt>
    <dgm:pt modelId="{DA8CAEA8-9FDA-4C65-89AC-E5068359BFA9}" type="parTrans" cxnId="{F76FD03B-9C35-4953-A392-B1C078830F39}">
      <dgm:prSet/>
      <dgm:spPr/>
      <dgm:t>
        <a:bodyPr/>
        <a:lstStyle/>
        <a:p>
          <a:endParaRPr lang="en-GB"/>
        </a:p>
      </dgm:t>
    </dgm:pt>
    <dgm:pt modelId="{7EA2C442-C7B4-495F-91FC-86B451A4A8A4}" type="sibTrans" cxnId="{F76FD03B-9C35-4953-A392-B1C078830F39}">
      <dgm:prSet/>
      <dgm:spPr/>
      <dgm:t>
        <a:bodyPr/>
        <a:lstStyle/>
        <a:p>
          <a:endParaRPr lang="en-GB"/>
        </a:p>
      </dgm:t>
    </dgm:pt>
    <dgm:pt modelId="{F31DA22C-17D1-4C1F-9F89-3B3DA9E63E76}">
      <dgm:prSet/>
      <dgm:spPr/>
      <dgm:t>
        <a:bodyPr/>
        <a:lstStyle/>
        <a:p>
          <a:pPr algn="just">
            <a:buFont typeface="Arial" panose="020B0604020202020204" pitchFamily="34" charset="0"/>
            <a:buChar char="•"/>
          </a:pPr>
          <a:r>
            <a:rPr lang="en-GB" noProof="0" dirty="0"/>
            <a:t>Modify the care plan depending on changes in disease. </a:t>
          </a:r>
        </a:p>
      </dgm:t>
    </dgm:pt>
    <dgm:pt modelId="{4F570DC7-9641-43EB-A02D-B2B477C58FF3}" type="parTrans" cxnId="{935F9364-220E-42DF-AED0-7A80EADD09F1}">
      <dgm:prSet/>
      <dgm:spPr/>
      <dgm:t>
        <a:bodyPr/>
        <a:lstStyle/>
        <a:p>
          <a:endParaRPr lang="en-GB"/>
        </a:p>
      </dgm:t>
    </dgm:pt>
    <dgm:pt modelId="{F24B71BE-8F70-4A2F-A769-43E60CE83237}" type="sibTrans" cxnId="{935F9364-220E-42DF-AED0-7A80EADD09F1}">
      <dgm:prSet/>
      <dgm:spPr/>
      <dgm:t>
        <a:bodyPr/>
        <a:lstStyle/>
        <a:p>
          <a:endParaRPr lang="en-GB"/>
        </a:p>
      </dgm:t>
    </dgm:pt>
    <dgm:pt modelId="{02B50260-9C64-496F-AB6C-CAF9EDB6845F}">
      <dgm:prSet/>
      <dgm:spPr/>
      <dgm:t>
        <a:bodyPr/>
        <a:lstStyle/>
        <a:p>
          <a:pPr algn="just">
            <a:buFont typeface="Arial" panose="020B0604020202020204" pitchFamily="34" charset="0"/>
            <a:buChar char="•"/>
          </a:pPr>
          <a:r>
            <a:rPr lang="en-GB" noProof="0" dirty="0"/>
            <a:t>Integrate palliative conversations in case the symptoms get acute (Squire, 2016). </a:t>
          </a:r>
        </a:p>
      </dgm:t>
    </dgm:pt>
    <dgm:pt modelId="{C29FA01F-865F-4047-9E7E-C1ECADFBF57C}" type="parTrans" cxnId="{D73A08F6-C2D4-4C47-99D0-14EAFCBFC004}">
      <dgm:prSet/>
      <dgm:spPr/>
      <dgm:t>
        <a:bodyPr/>
        <a:lstStyle/>
        <a:p>
          <a:endParaRPr lang="en-GB"/>
        </a:p>
      </dgm:t>
    </dgm:pt>
    <dgm:pt modelId="{667DF194-6EAA-41ED-816E-FCB774B34E10}" type="sibTrans" cxnId="{D73A08F6-C2D4-4C47-99D0-14EAFCBFC004}">
      <dgm:prSet/>
      <dgm:spPr/>
      <dgm:t>
        <a:bodyPr/>
        <a:lstStyle/>
        <a:p>
          <a:endParaRPr lang="en-GB"/>
        </a:p>
      </dgm:t>
    </dgm:pt>
    <dgm:pt modelId="{66CB8635-84BA-441A-8975-D311BDBE5306}">
      <dgm:prSet/>
      <dgm:spPr/>
      <dgm:t>
        <a:bodyPr/>
        <a:lstStyle/>
        <a:p>
          <a:pPr algn="just">
            <a:buFont typeface="Arial" panose="020B0604020202020204" pitchFamily="34" charset="0"/>
            <a:buChar char="•"/>
          </a:pPr>
          <a:r>
            <a:rPr lang="en-GB" noProof="0" dirty="0"/>
            <a:t>Encourage patient education on self-management. </a:t>
          </a:r>
        </a:p>
      </dgm:t>
    </dgm:pt>
    <dgm:pt modelId="{76E0050F-E207-4DDA-AF70-99D73D61107F}" type="parTrans" cxnId="{EC204E88-92E1-4132-BFB2-225225290CF8}">
      <dgm:prSet/>
      <dgm:spPr/>
      <dgm:t>
        <a:bodyPr/>
        <a:lstStyle/>
        <a:p>
          <a:endParaRPr lang="en-GB"/>
        </a:p>
      </dgm:t>
    </dgm:pt>
    <dgm:pt modelId="{6CDDDE01-4731-4359-8915-6E4634FBE15C}" type="sibTrans" cxnId="{EC204E88-92E1-4132-BFB2-225225290CF8}">
      <dgm:prSet/>
      <dgm:spPr/>
      <dgm:t>
        <a:bodyPr/>
        <a:lstStyle/>
        <a:p>
          <a:endParaRPr lang="en-GB"/>
        </a:p>
      </dgm:t>
    </dgm:pt>
    <dgm:pt modelId="{31921CD9-88CD-4927-BFDE-E0CF3AA9C56A}" type="pres">
      <dgm:prSet presAssocID="{3458DB6E-1F3F-4C6F-85D3-4BB90DFD2B79}" presName="Name0" presStyleCnt="0">
        <dgm:presLayoutVars>
          <dgm:dir/>
          <dgm:animLvl val="lvl"/>
          <dgm:resizeHandles val="exact"/>
        </dgm:presLayoutVars>
      </dgm:prSet>
      <dgm:spPr/>
    </dgm:pt>
    <dgm:pt modelId="{0541C332-9DAC-4D08-938C-6E4F15C876FE}" type="pres">
      <dgm:prSet presAssocID="{B8F9F56D-67CC-45F4-ACA5-6C1D37850CA8}" presName="linNode" presStyleCnt="0"/>
      <dgm:spPr/>
    </dgm:pt>
    <dgm:pt modelId="{F9A5A0C5-3C0E-4BEB-AE11-451D6EA5BE28}" type="pres">
      <dgm:prSet presAssocID="{B8F9F56D-67CC-45F4-ACA5-6C1D37850CA8}" presName="parentText" presStyleLbl="node1" presStyleIdx="0" presStyleCnt="2">
        <dgm:presLayoutVars>
          <dgm:chMax val="1"/>
          <dgm:bulletEnabled val="1"/>
        </dgm:presLayoutVars>
      </dgm:prSet>
      <dgm:spPr/>
    </dgm:pt>
    <dgm:pt modelId="{80E9F5D8-7D51-45E7-B185-9794481CC95F}" type="pres">
      <dgm:prSet presAssocID="{B8F9F56D-67CC-45F4-ACA5-6C1D37850CA8}" presName="descendantText" presStyleLbl="alignAccFollowNode1" presStyleIdx="0" presStyleCnt="2">
        <dgm:presLayoutVars>
          <dgm:bulletEnabled val="1"/>
        </dgm:presLayoutVars>
      </dgm:prSet>
      <dgm:spPr/>
    </dgm:pt>
    <dgm:pt modelId="{B02EE34A-A93D-4CC8-BAD5-1C6743FA9A8E}" type="pres">
      <dgm:prSet presAssocID="{FE147AB5-CF70-43FC-8656-88733F3BBDE3}" presName="sp" presStyleCnt="0"/>
      <dgm:spPr/>
    </dgm:pt>
    <dgm:pt modelId="{709F5792-73B0-4809-9B59-88BE82945E27}" type="pres">
      <dgm:prSet presAssocID="{81EBCA00-2890-466B-88C3-891785510FEC}" presName="linNode" presStyleCnt="0"/>
      <dgm:spPr/>
    </dgm:pt>
    <dgm:pt modelId="{75CBBA09-FB32-43F5-B6D2-A29BC0575A9D}" type="pres">
      <dgm:prSet presAssocID="{81EBCA00-2890-466B-88C3-891785510FEC}" presName="parentText" presStyleLbl="node1" presStyleIdx="1" presStyleCnt="2">
        <dgm:presLayoutVars>
          <dgm:chMax val="1"/>
          <dgm:bulletEnabled val="1"/>
        </dgm:presLayoutVars>
      </dgm:prSet>
      <dgm:spPr/>
    </dgm:pt>
    <dgm:pt modelId="{3896F50F-8B89-4DD4-BEB8-77F9B1293F08}" type="pres">
      <dgm:prSet presAssocID="{81EBCA00-2890-466B-88C3-891785510FEC}" presName="descendantText" presStyleLbl="alignAccFollowNode1" presStyleIdx="1" presStyleCnt="2">
        <dgm:presLayoutVars>
          <dgm:bulletEnabled val="1"/>
        </dgm:presLayoutVars>
      </dgm:prSet>
      <dgm:spPr/>
    </dgm:pt>
  </dgm:ptLst>
  <dgm:cxnLst>
    <dgm:cxn modelId="{90B3591B-C9B8-4715-ACD9-EDE09A9FD908}" srcId="{3458DB6E-1F3F-4C6F-85D3-4BB90DFD2B79}" destId="{B8F9F56D-67CC-45F4-ACA5-6C1D37850CA8}" srcOrd="0" destOrd="0" parTransId="{ECDBC8E0-6BD0-48C7-9EF0-9A3180E026EC}" sibTransId="{FE147AB5-CF70-43FC-8656-88733F3BBDE3}"/>
    <dgm:cxn modelId="{C7545E23-E061-43CB-9CDB-6875DE17A384}" srcId="{3458DB6E-1F3F-4C6F-85D3-4BB90DFD2B79}" destId="{81EBCA00-2890-466B-88C3-891785510FEC}" srcOrd="1" destOrd="0" parTransId="{13912294-0E02-4836-A554-419AFFBB9EAA}" sibTransId="{8D6E81A2-D27E-4B57-A126-98E3B149899A}"/>
    <dgm:cxn modelId="{F76FD03B-9C35-4953-A392-B1C078830F39}" srcId="{B8F9F56D-67CC-45F4-ACA5-6C1D37850CA8}" destId="{09E7D47F-1B49-4995-8D9B-1AFFFBFAEC6B}" srcOrd="1" destOrd="0" parTransId="{DA8CAEA8-9FDA-4C65-89AC-E5068359BFA9}" sibTransId="{7EA2C442-C7B4-495F-91FC-86B451A4A8A4}"/>
    <dgm:cxn modelId="{935F9364-220E-42DF-AED0-7A80EADD09F1}" srcId="{B8F9F56D-67CC-45F4-ACA5-6C1D37850CA8}" destId="{F31DA22C-17D1-4C1F-9F89-3B3DA9E63E76}" srcOrd="2" destOrd="0" parTransId="{4F570DC7-9641-43EB-A02D-B2B477C58FF3}" sibTransId="{F24B71BE-8F70-4A2F-A769-43E60CE83237}"/>
    <dgm:cxn modelId="{1B7D6981-3B48-4E7A-9ED0-B74C84E86F05}" type="presOf" srcId="{3458DB6E-1F3F-4C6F-85D3-4BB90DFD2B79}" destId="{31921CD9-88CD-4927-BFDE-E0CF3AA9C56A}" srcOrd="0" destOrd="0" presId="urn:microsoft.com/office/officeart/2005/8/layout/vList5"/>
    <dgm:cxn modelId="{EC204E88-92E1-4132-BFB2-225225290CF8}" srcId="{81EBCA00-2890-466B-88C3-891785510FEC}" destId="{66CB8635-84BA-441A-8975-D311BDBE5306}" srcOrd="2" destOrd="0" parTransId="{76E0050F-E207-4DDA-AF70-99D73D61107F}" sibTransId="{6CDDDE01-4731-4359-8915-6E4634FBE15C}"/>
    <dgm:cxn modelId="{69698188-2774-414E-801E-B8B57B568EC7}" type="presOf" srcId="{52FC5424-24EF-4128-B53D-90FB0DE076B0}" destId="{80E9F5D8-7D51-45E7-B185-9794481CC95F}" srcOrd="0" destOrd="0" presId="urn:microsoft.com/office/officeart/2005/8/layout/vList5"/>
    <dgm:cxn modelId="{68335E91-5E87-4118-92F1-FE412D9C8B06}" type="presOf" srcId="{8DB840AA-DAE3-44B0-8486-0BF2695FC92C}" destId="{3896F50F-8B89-4DD4-BEB8-77F9B1293F08}" srcOrd="0" destOrd="0" presId="urn:microsoft.com/office/officeart/2005/8/layout/vList5"/>
    <dgm:cxn modelId="{6D42C1AF-CCE9-4E44-9CC3-A51CB4D576BB}" srcId="{81EBCA00-2890-466B-88C3-891785510FEC}" destId="{8DB840AA-DAE3-44B0-8486-0BF2695FC92C}" srcOrd="0" destOrd="0" parTransId="{8C81849E-90A1-40B9-98D0-FB301124CDC4}" sibTransId="{740272CC-CCE7-4501-A163-F4FEB2E0831B}"/>
    <dgm:cxn modelId="{C7E443B0-5EFB-450F-894B-D0F7C172F255}" type="presOf" srcId="{B8F9F56D-67CC-45F4-ACA5-6C1D37850CA8}" destId="{F9A5A0C5-3C0E-4BEB-AE11-451D6EA5BE28}" srcOrd="0" destOrd="0" presId="urn:microsoft.com/office/officeart/2005/8/layout/vList5"/>
    <dgm:cxn modelId="{DA6419C0-AAD2-46E4-9423-5ADAA22F00A4}" type="presOf" srcId="{02B50260-9C64-496F-AB6C-CAF9EDB6845F}" destId="{3896F50F-8B89-4DD4-BEB8-77F9B1293F08}" srcOrd="0" destOrd="1" presId="urn:microsoft.com/office/officeart/2005/8/layout/vList5"/>
    <dgm:cxn modelId="{13D140C5-EA1C-47B9-9799-0B9BD3E62635}" type="presOf" srcId="{09E7D47F-1B49-4995-8D9B-1AFFFBFAEC6B}" destId="{80E9F5D8-7D51-45E7-B185-9794481CC95F}" srcOrd="0" destOrd="1" presId="urn:microsoft.com/office/officeart/2005/8/layout/vList5"/>
    <dgm:cxn modelId="{68A173D2-DA7C-4641-9A61-8F61ED752D7B}" srcId="{B8F9F56D-67CC-45F4-ACA5-6C1D37850CA8}" destId="{52FC5424-24EF-4128-B53D-90FB0DE076B0}" srcOrd="0" destOrd="0" parTransId="{28C6BA52-BD26-4C7B-9890-52E459798385}" sibTransId="{E0837CD2-B5F1-4496-9106-2B643A8105C5}"/>
    <dgm:cxn modelId="{C31DC6DD-618C-4657-A0BA-AFCFB7504598}" type="presOf" srcId="{81EBCA00-2890-466B-88C3-891785510FEC}" destId="{75CBBA09-FB32-43F5-B6D2-A29BC0575A9D}" srcOrd="0" destOrd="0" presId="urn:microsoft.com/office/officeart/2005/8/layout/vList5"/>
    <dgm:cxn modelId="{6FC529E5-7686-41BE-9AA7-EA5D56E68D59}" type="presOf" srcId="{F31DA22C-17D1-4C1F-9F89-3B3DA9E63E76}" destId="{80E9F5D8-7D51-45E7-B185-9794481CC95F}" srcOrd="0" destOrd="2" presId="urn:microsoft.com/office/officeart/2005/8/layout/vList5"/>
    <dgm:cxn modelId="{D73A08F6-C2D4-4C47-99D0-14EAFCBFC004}" srcId="{81EBCA00-2890-466B-88C3-891785510FEC}" destId="{02B50260-9C64-496F-AB6C-CAF9EDB6845F}" srcOrd="1" destOrd="0" parTransId="{C29FA01F-865F-4047-9E7E-C1ECADFBF57C}" sibTransId="{667DF194-6EAA-41ED-816E-FCB774B34E10}"/>
    <dgm:cxn modelId="{7C1216FC-4B3E-4739-98A9-C0F23E024EBD}" type="presOf" srcId="{66CB8635-84BA-441A-8975-D311BDBE5306}" destId="{3896F50F-8B89-4DD4-BEB8-77F9B1293F08}" srcOrd="0" destOrd="2" presId="urn:microsoft.com/office/officeart/2005/8/layout/vList5"/>
    <dgm:cxn modelId="{F2DD49B3-1240-434E-A7A3-249F60DA0C5C}" type="presParOf" srcId="{31921CD9-88CD-4927-BFDE-E0CF3AA9C56A}" destId="{0541C332-9DAC-4D08-938C-6E4F15C876FE}" srcOrd="0" destOrd="0" presId="urn:microsoft.com/office/officeart/2005/8/layout/vList5"/>
    <dgm:cxn modelId="{D0C23166-D327-4B07-991B-6F9ABCF338D9}" type="presParOf" srcId="{0541C332-9DAC-4D08-938C-6E4F15C876FE}" destId="{F9A5A0C5-3C0E-4BEB-AE11-451D6EA5BE28}" srcOrd="0" destOrd="0" presId="urn:microsoft.com/office/officeart/2005/8/layout/vList5"/>
    <dgm:cxn modelId="{5F2B9661-4B40-4056-A328-9E78182BE000}" type="presParOf" srcId="{0541C332-9DAC-4D08-938C-6E4F15C876FE}" destId="{80E9F5D8-7D51-45E7-B185-9794481CC95F}" srcOrd="1" destOrd="0" presId="urn:microsoft.com/office/officeart/2005/8/layout/vList5"/>
    <dgm:cxn modelId="{8C2E50EC-6564-43DD-9C3B-F4358C45C203}" type="presParOf" srcId="{31921CD9-88CD-4927-BFDE-E0CF3AA9C56A}" destId="{B02EE34A-A93D-4CC8-BAD5-1C6743FA9A8E}" srcOrd="1" destOrd="0" presId="urn:microsoft.com/office/officeart/2005/8/layout/vList5"/>
    <dgm:cxn modelId="{C2DF4FB1-17BF-4B98-8544-23ADBFE51589}" type="presParOf" srcId="{31921CD9-88CD-4927-BFDE-E0CF3AA9C56A}" destId="{709F5792-73B0-4809-9B59-88BE82945E27}" srcOrd="2" destOrd="0" presId="urn:microsoft.com/office/officeart/2005/8/layout/vList5"/>
    <dgm:cxn modelId="{45CBFDB0-9E7B-4FA2-B7F7-BA43EA21AC8B}" type="presParOf" srcId="{709F5792-73B0-4809-9B59-88BE82945E27}" destId="{75CBBA09-FB32-43F5-B6D2-A29BC0575A9D}" srcOrd="0" destOrd="0" presId="urn:microsoft.com/office/officeart/2005/8/layout/vList5"/>
    <dgm:cxn modelId="{EA27432E-A6AE-4B19-9679-A66F85A25BB0}" type="presParOf" srcId="{709F5792-73B0-4809-9B59-88BE82945E27}" destId="{3896F50F-8B89-4DD4-BEB8-77F9B1293F0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02B549-DA29-4A65-A72B-3EA0C6550BDA}">
      <dsp:nvSpPr>
        <dsp:cNvPr id="0" name=""/>
        <dsp:cNvSpPr/>
      </dsp:nvSpPr>
      <dsp:spPr>
        <a:xfrm>
          <a:off x="0" y="0"/>
          <a:ext cx="8229600" cy="391636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62280" tIns="462280" rIns="462280" bIns="46228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Anatomy </a:t>
          </a:r>
          <a:endParaRPr lang="en-GB" sz="6500" kern="1200" noProof="0" dirty="0"/>
        </a:p>
      </dsp:txBody>
      <dsp:txXfrm>
        <a:off x="0" y="0"/>
        <a:ext cx="8229600" cy="2114836"/>
      </dsp:txXfrm>
    </dsp:sp>
    <dsp:sp modelId="{F7F6F65E-7FB9-4840-828E-B7D2683ECABB}">
      <dsp:nvSpPr>
        <dsp:cNvPr id="0" name=""/>
        <dsp:cNvSpPr/>
      </dsp:nvSpPr>
      <dsp:spPr>
        <a:xfrm>
          <a:off x="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Lungs are made up of bronchi, bronchioles and alveoli. </a:t>
          </a:r>
        </a:p>
      </dsp:txBody>
      <dsp:txXfrm>
        <a:off x="0" y="2036508"/>
        <a:ext cx="2057399" cy="1801526"/>
      </dsp:txXfrm>
    </dsp:sp>
    <dsp:sp modelId="{1C7681A1-72C0-45CA-B371-B2B597C389E8}">
      <dsp:nvSpPr>
        <dsp:cNvPr id="0" name=""/>
        <dsp:cNvSpPr/>
      </dsp:nvSpPr>
      <dsp:spPr>
        <a:xfrm>
          <a:off x="20574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common place locations of tumours are the upper lobes of the lungs (Chaudhry, Omole and Bordoni, 2024). </a:t>
          </a:r>
        </a:p>
      </dsp:txBody>
      <dsp:txXfrm>
        <a:off x="2057400" y="2036508"/>
        <a:ext cx="2057399" cy="1801526"/>
      </dsp:txXfrm>
    </dsp:sp>
    <dsp:sp modelId="{073BF078-2066-42ED-86DA-C6CA2D671929}">
      <dsp:nvSpPr>
        <dsp:cNvPr id="0" name=""/>
        <dsp:cNvSpPr/>
      </dsp:nvSpPr>
      <dsp:spPr>
        <a:xfrm>
          <a:off x="4114800"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metastasis may affect the surrounding lymph nodes. </a:t>
          </a:r>
        </a:p>
      </dsp:txBody>
      <dsp:txXfrm>
        <a:off x="4114800" y="2036508"/>
        <a:ext cx="2057399" cy="1801526"/>
      </dsp:txXfrm>
    </dsp:sp>
    <dsp:sp modelId="{76B4FB1B-B827-4225-BD56-EE11EC3B0EA7}">
      <dsp:nvSpPr>
        <dsp:cNvPr id="0" name=""/>
        <dsp:cNvSpPr/>
      </dsp:nvSpPr>
      <dsp:spPr>
        <a:xfrm>
          <a:off x="6172199" y="2036508"/>
          <a:ext cx="2057399" cy="180152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0904" tIns="21590" rIns="120904" bIns="21590" numCol="1" spcCol="1270" anchor="ctr" anchorCtr="0">
          <a:noAutofit/>
        </a:bodyPr>
        <a:lstStyle/>
        <a:p>
          <a:pPr marL="0" lvl="0" indent="0" algn="ctr" defTabSz="755650">
            <a:lnSpc>
              <a:spcPct val="90000"/>
            </a:lnSpc>
            <a:spcBef>
              <a:spcPct val="0"/>
            </a:spcBef>
            <a:spcAft>
              <a:spcPct val="35000"/>
            </a:spcAft>
            <a:buNone/>
          </a:pPr>
          <a:r>
            <a:rPr lang="en-GB" sz="1700" kern="1200" noProof="0" dirty="0"/>
            <a:t>In the most advanced stages, the pleura can become inflamed. </a:t>
          </a:r>
        </a:p>
      </dsp:txBody>
      <dsp:txXfrm>
        <a:off x="6172199" y="2036508"/>
        <a:ext cx="2057399" cy="18015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B6D5D3-BD43-4855-8FE6-E8DDDDD2F850}">
      <dsp:nvSpPr>
        <dsp:cNvPr id="0" name=""/>
        <dsp:cNvSpPr/>
      </dsp:nvSpPr>
      <dsp:spPr>
        <a:xfrm>
          <a:off x="1330" y="199"/>
          <a:ext cx="8226939" cy="1849181"/>
        </a:xfrm>
        <a:prstGeom prst="roundRect">
          <a:avLst>
            <a:gd name="adj" fmla="val 10000"/>
          </a:avLst>
        </a:prstGeom>
        <a:solidFill>
          <a:schemeClr val="accent6"/>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1" kern="1200" noProof="0" dirty="0"/>
            <a:t>Everyday Routine </a:t>
          </a:r>
          <a:endParaRPr lang="en-GB" sz="6500" kern="1200" noProof="0" dirty="0"/>
        </a:p>
      </dsp:txBody>
      <dsp:txXfrm>
        <a:off x="55491" y="54360"/>
        <a:ext cx="8118617" cy="1740859"/>
      </dsp:txXfrm>
    </dsp:sp>
    <dsp:sp modelId="{55FE029F-C504-48B1-8E5D-950864C4B033}">
      <dsp:nvSpPr>
        <dsp:cNvPr id="0" name=""/>
        <dsp:cNvSpPr/>
      </dsp:nvSpPr>
      <dsp:spPr>
        <a:xfrm>
          <a:off x="1330"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Light walking around the home is performed daily. </a:t>
          </a:r>
        </a:p>
      </dsp:txBody>
      <dsp:txXfrm>
        <a:off x="55491" y="2121143"/>
        <a:ext cx="1826518" cy="1740859"/>
      </dsp:txXfrm>
    </dsp:sp>
    <dsp:sp modelId="{3494B5BD-26FF-43B0-92CD-04EFECAFC9BF}">
      <dsp:nvSpPr>
        <dsp:cNvPr id="0" name=""/>
        <dsp:cNvSpPr/>
      </dsp:nvSpPr>
      <dsp:spPr>
        <a:xfrm>
          <a:off x="2098696"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Average sleep of between six to seven hours per night. </a:t>
          </a:r>
        </a:p>
      </dsp:txBody>
      <dsp:txXfrm>
        <a:off x="2152857" y="2121143"/>
        <a:ext cx="1826518" cy="1740859"/>
      </dsp:txXfrm>
    </dsp:sp>
    <dsp:sp modelId="{62A0E857-F4AD-42FA-820B-CBEBB9096B2F}">
      <dsp:nvSpPr>
        <dsp:cNvPr id="0" name=""/>
        <dsp:cNvSpPr/>
      </dsp:nvSpPr>
      <dsp:spPr>
        <a:xfrm>
          <a:off x="4196063"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Oncology and health monitoring are done regularly (Zenke et al., 2022). </a:t>
          </a:r>
        </a:p>
      </dsp:txBody>
      <dsp:txXfrm>
        <a:off x="4250224" y="2121143"/>
        <a:ext cx="1826518" cy="1740859"/>
      </dsp:txXfrm>
    </dsp:sp>
    <dsp:sp modelId="{720E5A93-CE2F-4B86-B7D6-E69FA0870EBF}">
      <dsp:nvSpPr>
        <dsp:cNvPr id="0" name=""/>
        <dsp:cNvSpPr/>
      </dsp:nvSpPr>
      <dsp:spPr>
        <a:xfrm>
          <a:off x="6293429" y="2066982"/>
          <a:ext cx="1934840" cy="1849181"/>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noProof="0" dirty="0"/>
            <a:t>The compliance with medication is a direct obedience to the chemotherapy plan. </a:t>
          </a:r>
        </a:p>
      </dsp:txBody>
      <dsp:txXfrm>
        <a:off x="6347590" y="2121143"/>
        <a:ext cx="1826518" cy="174085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250904-816E-4CC4-9529-2B40D3666F82}">
      <dsp:nvSpPr>
        <dsp:cNvPr id="0" name=""/>
        <dsp:cNvSpPr/>
      </dsp:nvSpPr>
      <dsp:spPr>
        <a:xfrm rot="5400000">
          <a:off x="-587454" y="587454"/>
          <a:ext cx="3916363" cy="2741454"/>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1866900">
            <a:lnSpc>
              <a:spcPct val="90000"/>
            </a:lnSpc>
            <a:spcBef>
              <a:spcPct val="0"/>
            </a:spcBef>
            <a:spcAft>
              <a:spcPct val="35000"/>
            </a:spcAft>
            <a:buNone/>
          </a:pPr>
          <a:r>
            <a:rPr lang="en-GB" sz="4200" b="1" kern="1200" noProof="0" dirty="0">
              <a:cs typeface="Arial" panose="020B0604020202020204" pitchFamily="34" charset="0"/>
            </a:rPr>
            <a:t>Risk factors</a:t>
          </a:r>
          <a:endParaRPr lang="en-GB" sz="4200" kern="1200" noProof="0" dirty="0"/>
        </a:p>
      </dsp:txBody>
      <dsp:txXfrm rot="-5400000">
        <a:off x="1" y="1370726"/>
        <a:ext cx="2741454" cy="1174909"/>
      </dsp:txXfrm>
    </dsp:sp>
    <dsp:sp modelId="{30C4A89A-6F46-4885-B43E-8D22A18EF0B7}">
      <dsp:nvSpPr>
        <dsp:cNvPr id="0" name=""/>
        <dsp:cNvSpPr/>
      </dsp:nvSpPr>
      <dsp:spPr>
        <a:xfrm rot="5400000">
          <a:off x="4212709" y="-1471254"/>
          <a:ext cx="2545635" cy="5488145"/>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11430" rIns="11430" bIns="1143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Prolonged smoking poses the risk of disease development.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Unhealthy lifestyle is a reason that leads to bad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Poor eating habit exacerbates comorbidities and complications in treatment (Bogart, Waqar and Mix,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The use of alcohol makes one more susceptible to chemotherapy side effects. </a:t>
          </a:r>
        </a:p>
      </dsp:txBody>
      <dsp:txXfrm rot="-5400000">
        <a:off x="2741454" y="124269"/>
        <a:ext cx="5363877" cy="229709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E9F5D8-7D51-45E7-B185-9794481CC95F}">
      <dsp:nvSpPr>
        <dsp:cNvPr id="0" name=""/>
        <dsp:cNvSpPr/>
      </dsp:nvSpPr>
      <dsp:spPr>
        <a:xfrm rot="5400000">
          <a:off x="4725158" y="-1544705"/>
          <a:ext cx="1741938" cy="5266944"/>
        </a:xfrm>
        <a:prstGeom prst="round2SameRect">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Establish a patient-centred care model.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Work in a multidisciplinary team to deliver holistic care (Temel, Petrillo and Greer, 2022).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Modify the care plan depending on changes in disease. </a:t>
          </a:r>
        </a:p>
      </dsp:txBody>
      <dsp:txXfrm rot="-5400000">
        <a:off x="2962655" y="302832"/>
        <a:ext cx="5181910" cy="1571870"/>
      </dsp:txXfrm>
    </dsp:sp>
    <dsp:sp modelId="{F9A5A0C5-3C0E-4BEB-AE11-451D6EA5BE28}">
      <dsp:nvSpPr>
        <dsp:cNvPr id="0" name=""/>
        <dsp:cNvSpPr/>
      </dsp:nvSpPr>
      <dsp:spPr>
        <a:xfrm>
          <a:off x="0" y="54"/>
          <a:ext cx="2962656" cy="2177423"/>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Care Planning </a:t>
          </a:r>
          <a:endParaRPr lang="en-GB" sz="2600" kern="1200" noProof="0" dirty="0"/>
        </a:p>
      </dsp:txBody>
      <dsp:txXfrm>
        <a:off x="106293" y="106347"/>
        <a:ext cx="2750070" cy="1964837"/>
      </dsp:txXfrm>
    </dsp:sp>
    <dsp:sp modelId="{3896F50F-8B89-4DD4-BEB8-77F9B1293F08}">
      <dsp:nvSpPr>
        <dsp:cNvPr id="0" name=""/>
        <dsp:cNvSpPr/>
      </dsp:nvSpPr>
      <dsp:spPr>
        <a:xfrm rot="5400000">
          <a:off x="4725158" y="741588"/>
          <a:ext cx="1741938" cy="5266944"/>
        </a:xfrm>
        <a:prstGeom prst="round2SameRect">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10740482"/>
              <a:satOff val="48253"/>
              <a:lumOff val="331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34290" rIns="68580" bIns="34290" numCol="1" spcCol="1270" anchor="ctr" anchorCtr="0">
          <a:noAutofit/>
        </a:bodyPr>
        <a:lstStyle/>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Give smoking cessation assistance to minimise encroachment on health.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Integrate palliative conversations in case the symptoms get acute (Squire, 2016). </a:t>
          </a:r>
        </a:p>
        <a:p>
          <a:pPr marL="171450" lvl="1" indent="-171450" algn="just" defTabSz="800100">
            <a:lnSpc>
              <a:spcPct val="90000"/>
            </a:lnSpc>
            <a:spcBef>
              <a:spcPct val="0"/>
            </a:spcBef>
            <a:spcAft>
              <a:spcPct val="15000"/>
            </a:spcAft>
            <a:buFont typeface="Arial" panose="020B0604020202020204" pitchFamily="34" charset="0"/>
            <a:buChar char="•"/>
          </a:pPr>
          <a:r>
            <a:rPr lang="en-GB" sz="1800" kern="1200" noProof="0" dirty="0"/>
            <a:t>Encourage patient education on self-management. </a:t>
          </a:r>
        </a:p>
      </dsp:txBody>
      <dsp:txXfrm rot="-5400000">
        <a:off x="2962655" y="2589125"/>
        <a:ext cx="5181910" cy="1571870"/>
      </dsp:txXfrm>
    </dsp:sp>
    <dsp:sp modelId="{75CBBA09-FB32-43F5-B6D2-A29BC0575A9D}">
      <dsp:nvSpPr>
        <dsp:cNvPr id="0" name=""/>
        <dsp:cNvSpPr/>
      </dsp:nvSpPr>
      <dsp:spPr>
        <a:xfrm>
          <a:off x="0" y="2286349"/>
          <a:ext cx="2962656" cy="2177423"/>
        </a:xfrm>
        <a:prstGeom prst="round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49530" rIns="99060" bIns="49530" numCol="1" spcCol="1270" anchor="ctr" anchorCtr="0">
          <a:noAutofit/>
        </a:bodyPr>
        <a:lstStyle/>
        <a:p>
          <a:pPr marL="0" lvl="0" indent="0" algn="ctr" defTabSz="1155700">
            <a:lnSpc>
              <a:spcPct val="90000"/>
            </a:lnSpc>
            <a:spcBef>
              <a:spcPct val="0"/>
            </a:spcBef>
            <a:spcAft>
              <a:spcPct val="35000"/>
            </a:spcAft>
            <a:buNone/>
          </a:pPr>
          <a:r>
            <a:rPr lang="en-GB" sz="2600" b="1" kern="1200" noProof="0" dirty="0"/>
            <a:t>Additional Considerations </a:t>
          </a:r>
          <a:endParaRPr lang="en-GB" sz="2600" kern="1200" noProof="0" dirty="0"/>
        </a:p>
      </dsp:txBody>
      <dsp:txXfrm>
        <a:off x="106293" y="2392642"/>
        <a:ext cx="2750070" cy="196483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fictional patient, David Reynolds, is a 65-year-old man who has been diagnosed with lung cancer that has substantially affected his respiratory system. His main presenting symptoms are a persistent cough and shortness of breath (Zenke et al., 2022). David's treatment involves chemotherapy combined with targeted therapy, aimed at slowing tumour growth. His care plan centres on improving his overall wellbeing, managing his symptoms effectively, and preserving his quality of life by addressing his physical, emotional, and psychological needs.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6621269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David is a 65-year-old male standing 175 cm tall and weighing 82 kg, giving a BMI of 26.8. His blood pressure reads 135/85 mmHg, and he has a 40 pack-year smoking history. He drinks alcohol moderately, around three units per week, and exercises irregularly, managing only one to two light walks weekly. His only pre-existing condition is hypertension (Temel, Petrillo and Greer, 2022). Together, these demographic and health details form important background to his lung cancer care plan and highlight lifestyle factors that may influence how the disease and treatment progress.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958328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lungs enable oxygen exchange into the blood and support overall cellular respiration. Oxygen passes into the bloodstream through the alveoli while carbon dioxide is removed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 Tumours obstruct the airways, reduce effective gas exchange, and limit respiratory capacity. Cancer cells invade healthy lung tissue, causing inflammation, reduced lung capacity and oxygenation, and can affect other organ systems, leading to further comorbidities.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38438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The lungs consist of bronchi, bronchioles and alveoli, which together control airflow and gas exchange. Tumours commonly develop in the upper lobes of the lungs (Chaudhry, Omole and Bordoni, 2024). From there, cancer can spread to nearby lymph nodes and metastasise to other organs. The pleura, the protective lining surrounding the lungs, can become inflamed in advanced stages of the disease, contributing to further breathing difficulties and pain.</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15161150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David has smoked for many years, which places him at increased risk of cancer development. His diet, rich in processed foods and red meat, is associated with poorer general health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 His alcohol intake occasionally exceeds the recommended weekly limit, placing further strain on his liver and metabolism. High stress levels are affecting him both physically and mentally, which in turn reduces his adherence to treatment. Lifestyle interventions — including smoking cessation, dietary change, and stress management — are therefore an essential part of his treatment plan to improve health outcomes and the effectiveness of his care (Squire, 2016).</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0540684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David's daily routine includes light walking around the house to stay active. He typically sleeps six to seven hours a night, which supports his recovery and energy levels. He attends regular oncology reviews and general health check-ups (Zenke et al., 2022), and follows his chemotherapy schedule closely to support treatment effectiveness. A structured daily routine that balances activity, rest, and medical care helps maintain stability, reduce complications, and improve his quality of life throughout treatment (</a:t>
            </a:r>
            <a:r>
              <a:rPr kumimoji="1" lang="en-GB" sz="1200" kern="1200" dirty="0" err="1">
                <a:solidFill>
                  <a:schemeClr val="tx1"/>
                </a:solidFill>
                <a:effectLst/>
                <a:latin typeface="Arial" panose="020B0604020202020204" pitchFamily="34" charset="0"/>
                <a:ea typeface="+mn-ea"/>
                <a:cs typeface="+mn-cs"/>
              </a:rPr>
              <a:t>Katrivesis</a:t>
            </a:r>
            <a:r>
              <a:rPr kumimoji="1" lang="en-GB" sz="1200" kern="1200" dirty="0">
                <a:solidFill>
                  <a:schemeClr val="tx1"/>
                </a:solidFill>
                <a:effectLst/>
                <a:latin typeface="Arial" panose="020B0604020202020204" pitchFamily="34" charset="0"/>
                <a:ea typeface="+mn-ea"/>
                <a:cs typeface="+mn-cs"/>
              </a:rPr>
              <a:t> et al., 2022).</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40547221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Practitioners use clear, straightforward language when communicating with David. His treatment decisions are respected, and he is actively involved in his own care planning (Hendriks et al., 2024). All consultations and documentation are kept private and confidential to protect his personal health information. His psychological needs are supported through counselling and the involvement of his family. Informed consent, respect for patient choice, and weighing benefits against risks are the key ethical considerations that keep his care aligned with professional guidelines and his own values and preferences (</a:t>
            </a:r>
            <a:r>
              <a:rPr kumimoji="1" lang="en-GB" sz="1200" kern="1200" dirty="0" err="1">
                <a:solidFill>
                  <a:schemeClr val="tx1"/>
                </a:solidFill>
                <a:effectLst/>
                <a:latin typeface="Arial" panose="020B0604020202020204" pitchFamily="34" charset="0"/>
                <a:ea typeface="+mn-ea"/>
                <a:cs typeface="+mn-cs"/>
              </a:rPr>
              <a:t>Gayap</a:t>
            </a:r>
            <a:r>
              <a:rPr kumimoji="1" lang="en-GB" sz="1200" kern="1200" dirty="0">
                <a:solidFill>
                  <a:schemeClr val="tx1"/>
                </a:solidFill>
                <a:effectLst/>
                <a:latin typeface="Arial" panose="020B0604020202020204" pitchFamily="34" charset="0"/>
                <a:ea typeface="+mn-ea"/>
                <a:cs typeface="+mn-cs"/>
              </a:rPr>
              <a:t> and </a:t>
            </a:r>
            <a:r>
              <a:rPr kumimoji="1" lang="en-GB" sz="1200" kern="1200" dirty="0" err="1">
                <a:solidFill>
                  <a:schemeClr val="tx1"/>
                </a:solidFill>
                <a:effectLst/>
                <a:latin typeface="Arial" panose="020B0604020202020204" pitchFamily="34" charset="0"/>
                <a:ea typeface="+mn-ea"/>
                <a:cs typeface="+mn-cs"/>
              </a:rPr>
              <a:t>Akhloufi</a:t>
            </a:r>
            <a:r>
              <a:rPr kumimoji="1" lang="en-GB" sz="1200" kern="1200" dirty="0">
                <a:solidFill>
                  <a:schemeClr val="tx1"/>
                </a:solidFill>
                <a:effectLst/>
                <a:latin typeface="Arial" panose="020B0604020202020204" pitchFamily="34" charset="0"/>
                <a:ea typeface="+mn-ea"/>
                <a:cs typeface="+mn-cs"/>
              </a:rPr>
              <a:t>, 2024).</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21410743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Several risk factors affect David's health. Long-term smoking contributes to the worsening and progression of lung cancer. A sedentary lifestyle reduces cardiovascular and lung efficiency (Chaudhry, Omole and Bordoni, 2024). Poor nutrition raises the likelihood of comorbidities, weight gain, and a reduced response to treatment. Alcohol use places additional strain on the liver and raises cancer risk. His advanced age also lowers his physiological resilience, slowing recovery and increasing his exposure to complications.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8769281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Long-term smoking leads to faster disease progression and reduced treatment efficacy. A sedentary lifestyle also contributes to poorer overall health outcomes and a decline in respiratory capacity. A poor diet worsens comorbidities and can affect chemotherapy tolerance (Bogart, Waqar and Mix, 2022). Alcohol consumption increases susceptibility to treatment side effects and can delay recovery. Addressing these factors through lifestyle interventions is essential to optimise David's care, reduce complications, and improve his long-term prognosis.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5488137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Light daily exercise is recommended to support lung function. Oxygen levels and vital signs should be checked regularly at home (Hendriks et al., 2024). Good hydration and proper nutrition should be maintained to support cancer treatment. A well-structured medication and activity routine helps maximise treatment effectiveness and minimise complications.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Regular imaging should be scheduled to track tumour progress. Monitoring chemotherapy side effects allows for timely intervention and support (Boulanger et al., 2022). Regular clinical examinations should also include an assessment of psychological wellbeing. Early identification and management of complications is essential to preserve David's health and improve the effectiveness of his treatment.</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8102784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kumimoji="1" lang="en-GB" sz="1200" kern="1200" dirty="0">
                <a:solidFill>
                  <a:schemeClr val="tx1"/>
                </a:solidFill>
                <a:effectLst/>
                <a:latin typeface="Arial" panose="020B0604020202020204" pitchFamily="34" charset="0"/>
                <a:ea typeface="+mn-ea"/>
                <a:cs typeface="+mn-cs"/>
              </a:rPr>
              <a:t>Develop a treatment plan tailored specifically to David's needs. Work with an interdisciplinary team to deliver holistic care (Temel, Petrillo and Greer, 2022). Adjust the care plan in response to treatment outcomes and disease progression. Frequent re-evaluation ensures his care remains relevant, effective, and patient-centred throughout treatment.</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Smoking cessation support should be offered to reduce additional health risks. Where symptoms become severe, palliative care discussions should be introduced (Squire, 2016). David should also be educated in self-management strategies. Emotional support and counselling will further improve his quality of life, treatment adherence, and coping throughout the disease process.</a:t>
            </a:r>
            <a:endParaRPr kumimoji="1" lang="en-US" sz="1200" kern="1200" dirty="0">
              <a:solidFill>
                <a:schemeClr val="tx1"/>
              </a:solidFill>
              <a:effectLst/>
              <a:latin typeface="Arial" panose="020B0604020202020204" pitchFamily="34" charset="0"/>
              <a:ea typeface="+mn-ea"/>
              <a:cs typeface="+mn-cs"/>
            </a:endParaRPr>
          </a:p>
          <a:p>
            <a:pPr algn="just"/>
            <a:r>
              <a:rPr kumimoji="1" lang="en-GB" sz="1200" kern="1200" dirty="0">
                <a:solidFill>
                  <a:schemeClr val="tx1"/>
                </a:solidFill>
                <a:effectLst/>
                <a:latin typeface="Arial" panose="020B0604020202020204" pitchFamily="34" charset="0"/>
                <a:ea typeface="+mn-ea"/>
                <a:cs typeface="+mn-cs"/>
              </a:rPr>
              <a:t> </a:t>
            </a:r>
            <a:endParaRPr kumimoji="1" lang="en-US" sz="1200" kern="1200" dirty="0">
              <a:solidFill>
                <a:schemeClr val="tx1"/>
              </a:solidFill>
              <a:effectLst/>
              <a:latin typeface="Arial" panose="020B0604020202020204" pitchFamily="34" charset="0"/>
              <a:ea typeface="+mn-ea"/>
              <a:cs typeface="+mn-cs"/>
            </a:endParaRPr>
          </a:p>
          <a:p>
            <a:pPr algn="just"/>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17779995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0" fontAlgn="base" latinLnBrk="0" hangingPunct="0">
              <a:lnSpc>
                <a:spcPct val="100000"/>
              </a:lnSpc>
              <a:spcBef>
                <a:spcPct val="30000"/>
              </a:spcBef>
              <a:spcAft>
                <a:spcPct val="0"/>
              </a:spcAft>
              <a:buClrTx/>
              <a:buSzTx/>
              <a:buFontTx/>
              <a:buNone/>
              <a:tabLst/>
              <a:defRPr/>
            </a:pPr>
            <a:r>
              <a:rPr kumimoji="1" lang="en-GB" sz="1200" kern="1200" dirty="0">
                <a:solidFill>
                  <a:schemeClr val="tx1"/>
                </a:solidFill>
                <a:effectLst/>
                <a:latin typeface="Arial" panose="020B0604020202020204" pitchFamily="34" charset="0"/>
                <a:ea typeface="+mn-ea"/>
                <a:cs typeface="+mn-cs"/>
              </a:rPr>
              <a:t>Lung cancer causes significant impairment to respiratory function and overall health. This care plan addresses lifestyle, routine, monitoring, and communication needs to provide holistic support. Smoking, poor diet, sedentary behaviour, and advanced age are the risk factors that indicate where intervention is needed. The recommendations are evidence-based, guided by NHS and NICE, ensuring patient-centred care. Together, holistic management and attention to David's physical, emotional, and ethical needs support his wellbeing, help maximise treatment outcomes, and preserve his quality of life throughout the disease process.</a:t>
            </a:r>
            <a:endParaRPr kumimoji="1" lang="en-US" sz="1200" kern="1200" dirty="0">
              <a:solidFill>
                <a:schemeClr val="tx1"/>
              </a:solidFill>
              <a:effectLst/>
              <a:latin typeface="Arial" panose="020B0604020202020204" pitchFamily="34" charset="0"/>
              <a:ea typeface="+mn-ea"/>
              <a:cs typeface="+mn-cs"/>
            </a:endParaRP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4294585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19700731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29/07/2026</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29/07/2026</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29/07/2026</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29/07/2026</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29/07/2026</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29/07/2026</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29/07/2026</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eaLnBrk="1" hangingPunct="1"/>
            <a:r>
              <a:rPr lang="en-GB" sz="2800" b="1" noProof="0" dirty="0">
                <a:solidFill>
                  <a:schemeClr val="bg1"/>
                </a:solidFill>
              </a:rPr>
              <a:t>BMHP5023 Introduction to Physiology</a:t>
            </a:r>
          </a:p>
          <a:p>
            <a:pPr eaLnBrk="1" hangingPunct="1"/>
            <a:r>
              <a:rPr lang="en-GB" sz="2800" b="1" noProof="0" dirty="0">
                <a:solidFill>
                  <a:schemeClr val="bg1"/>
                </a:solidFill>
              </a:rPr>
              <a:t>Component 2 – Presentation </a:t>
            </a:r>
          </a:p>
          <a:p>
            <a:pPr eaLnBrk="1" hangingPunct="1"/>
            <a:r>
              <a:rPr lang="en-GB" sz="2800" b="1" noProof="0" dirty="0">
                <a:solidFill>
                  <a:schemeClr val="bg1"/>
                </a:solidFill>
              </a:rPr>
              <a:t>Care Plan</a:t>
            </a:r>
          </a:p>
          <a:p>
            <a:pPr eaLnBrk="1" hangingPunct="1"/>
            <a:endParaRPr lang="en-GB" sz="2800" b="1" noProof="0" dirty="0">
              <a:solidFill>
                <a:schemeClr val="bg1"/>
              </a:solidFill>
            </a:endParaRPr>
          </a:p>
          <a:p>
            <a:pPr eaLnBrk="1" hangingPunct="1"/>
            <a:r>
              <a:rPr lang="en-GB" sz="2800" b="1" noProof="0" dirty="0">
                <a:solidFill>
                  <a:schemeClr val="bg1"/>
                </a:solidFill>
              </a:rPr>
              <a:t>Lung Cancer</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sz="1200" noProof="0" smtClean="0">
                <a:solidFill>
                  <a:srgbClr val="898989"/>
                </a:solidFill>
              </a:rPr>
              <a:pPr>
                <a:spcBef>
                  <a:spcPct val="0"/>
                </a:spcBef>
                <a:buFontTx/>
                <a:buNone/>
              </a:pPr>
              <a:t>1</a:t>
            </a:fld>
            <a:endParaRPr lang="en-GB" sz="1200" noProof="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noProof="0"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381126"/>
            <a:ext cx="8229600" cy="3917032"/>
          </a:xfrm>
        </p:spPr>
        <p:txBody>
          <a:bodyPr numCol="2"/>
          <a:lstStyle/>
          <a:p>
            <a:pPr algn="just"/>
            <a:r>
              <a:rPr lang="en-GB" sz="2400" noProof="0" dirty="0"/>
              <a:t>The fictional patient, David Reynolds, is a 65-year-old male. </a:t>
            </a:r>
          </a:p>
          <a:p>
            <a:pPr algn="just"/>
            <a:r>
              <a:rPr lang="en-GB" sz="2400" noProof="0" dirty="0"/>
              <a:t>David Reynolds has been diagnosed with lung cancer. </a:t>
            </a:r>
          </a:p>
          <a:p>
            <a:pPr algn="just"/>
            <a:r>
              <a:rPr lang="en-GB" sz="2400" noProof="0" dirty="0"/>
              <a:t>He has been experiencing a persistent cough and shortness of breath. </a:t>
            </a:r>
          </a:p>
          <a:p>
            <a:pPr algn="just"/>
            <a:r>
              <a:rPr lang="en-GB" sz="2400" noProof="0" dirty="0"/>
              <a:t>His treatment plan includes chemotherapy alongside targeted therapy. </a:t>
            </a:r>
          </a:p>
          <a:p>
            <a:pPr algn="just"/>
            <a:r>
              <a:rPr lang="en-GB" sz="2400" noProof="0" dirty="0"/>
              <a:t>This care plan aims to improve his overall wellbeing.</a:t>
            </a:r>
          </a:p>
          <a:p>
            <a:pPr marL="0" indent="0" algn="just">
              <a:buNone/>
            </a:pPr>
            <a:endParaRPr lang="en-GB" sz="2400" noProof="0" dirty="0">
              <a:solidFill>
                <a:srgbClr val="0070C0"/>
              </a:solidFill>
            </a:endParaRP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noProof="0" smtClean="0"/>
              <a:pPr>
                <a:defRPr/>
              </a:pPr>
              <a:t>2</a:t>
            </a:fld>
            <a:endParaRPr lang="en-GB" noProof="0" dirty="0"/>
          </a:p>
        </p:txBody>
      </p:sp>
      <p:pic>
        <p:nvPicPr>
          <p:cNvPr id="7" name="Picture 6">
            <a:extLst>
              <a:ext uri="{FF2B5EF4-FFF2-40B4-BE49-F238E27FC236}">
                <a16:creationId xmlns:a16="http://schemas.microsoft.com/office/drawing/2014/main" id="{74569F38-B30E-46D7-834E-E9C8C15AB854}"/>
              </a:ext>
            </a:extLst>
          </p:cNvPr>
          <p:cNvPicPr>
            <a:picLocks noChangeAspect="1"/>
          </p:cNvPicPr>
          <p:nvPr/>
        </p:nvPicPr>
        <p:blipFill>
          <a:blip r:embed="rId3"/>
          <a:stretch>
            <a:fillRect/>
          </a:stretch>
        </p:blipFill>
        <p:spPr>
          <a:xfrm>
            <a:off x="5148064" y="2776350"/>
            <a:ext cx="3456384" cy="1804777"/>
          </a:xfrm>
          <a:prstGeom prst="rect">
            <a:avLst/>
          </a:prstGeom>
        </p:spPr>
      </p:pic>
      <p:sp>
        <p:nvSpPr>
          <p:cNvPr id="9" name="TextBox 8">
            <a:extLst>
              <a:ext uri="{FF2B5EF4-FFF2-40B4-BE49-F238E27FC236}">
                <a16:creationId xmlns:a16="http://schemas.microsoft.com/office/drawing/2014/main" id="{C061DB4D-A0F7-8BC0-361B-7415F33A3813}"/>
              </a:ext>
            </a:extLst>
          </p:cNvPr>
          <p:cNvSpPr txBox="1"/>
          <p:nvPr/>
        </p:nvSpPr>
        <p:spPr>
          <a:xfrm>
            <a:off x="5879243" y="4578052"/>
            <a:ext cx="2699792" cy="369332"/>
          </a:xfrm>
          <a:prstGeom prst="rect">
            <a:avLst/>
          </a:prstGeom>
          <a:noFill/>
        </p:spPr>
        <p:txBody>
          <a:bodyPr wrap="square">
            <a:spAutoFit/>
          </a:bodyPr>
          <a:lstStyle/>
          <a:p>
            <a:r>
              <a:rPr kumimoji="1" lang="en-GB" sz="1800" kern="1200" noProof="0" dirty="0">
                <a:solidFill>
                  <a:schemeClr val="tx1"/>
                </a:solidFill>
                <a:effectLst/>
                <a:latin typeface="Arial" panose="020B0604020202020204" pitchFamily="34" charset="0"/>
                <a:ea typeface="+mn-ea"/>
                <a:cs typeface="+mn-cs"/>
              </a:rPr>
              <a:t>(Zenke et al., 2022)</a:t>
            </a:r>
            <a:endParaRPr lang="en-GB" noProof="0" dirty="0"/>
          </a:p>
        </p:txBody>
      </p:sp>
    </p:spTree>
    <p:extLst>
      <p:ext uri="{BB962C8B-B14F-4D97-AF65-F5344CB8AC3E}">
        <p14:creationId xmlns:p14="http://schemas.microsoft.com/office/powerpoint/2010/main" val="10440280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noProof="0" dirty="0"/>
              <a:t>Information about the person</a:t>
            </a: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noProof="0" smtClean="0"/>
              <a:pPr>
                <a:defRPr/>
              </a:pPr>
              <a:t>3</a:t>
            </a:fld>
            <a:endParaRPr lang="en-GB" noProof="0" dirty="0"/>
          </a:p>
        </p:txBody>
      </p:sp>
      <p:graphicFrame>
        <p:nvGraphicFramePr>
          <p:cNvPr id="7" name="Content Placeholder 6">
            <a:extLst>
              <a:ext uri="{FF2B5EF4-FFF2-40B4-BE49-F238E27FC236}">
                <a16:creationId xmlns:a16="http://schemas.microsoft.com/office/drawing/2014/main" id="{A68DD3B6-1156-0EC1-4EAF-5FC837FE570A}"/>
              </a:ext>
            </a:extLst>
          </p:cNvPr>
          <p:cNvGraphicFramePr>
            <a:graphicFrameLocks noGrp="1"/>
          </p:cNvGraphicFramePr>
          <p:nvPr>
            <p:ph idx="1"/>
            <p:extLst>
              <p:ext uri="{D42A27DB-BD31-4B8C-83A1-F6EECF244321}">
                <p14:modId xmlns:p14="http://schemas.microsoft.com/office/powerpoint/2010/main" val="9779639"/>
              </p:ext>
            </p:extLst>
          </p:nvPr>
        </p:nvGraphicFramePr>
        <p:xfrm>
          <a:off x="477640" y="1417638"/>
          <a:ext cx="8229600" cy="3657600"/>
        </p:xfrm>
        <a:graphic>
          <a:graphicData uri="http://schemas.openxmlformats.org/drawingml/2006/table">
            <a:tbl>
              <a:tblPr firstRow="1" firstCol="1" bandRow="1">
                <a:tableStyleId>{5C22544A-7EE6-4342-B048-85BDC9FD1C3A}</a:tableStyleId>
              </a:tblPr>
              <a:tblGrid>
                <a:gridCol w="4114800">
                  <a:extLst>
                    <a:ext uri="{9D8B030D-6E8A-4147-A177-3AD203B41FA5}">
                      <a16:colId xmlns:a16="http://schemas.microsoft.com/office/drawing/2014/main" val="43319717"/>
                    </a:ext>
                  </a:extLst>
                </a:gridCol>
                <a:gridCol w="4114800">
                  <a:extLst>
                    <a:ext uri="{9D8B030D-6E8A-4147-A177-3AD203B41FA5}">
                      <a16:colId xmlns:a16="http://schemas.microsoft.com/office/drawing/2014/main" val="689923084"/>
                    </a:ext>
                  </a:extLst>
                </a:gridCol>
              </a:tblGrid>
              <a:tr h="0">
                <a:tc>
                  <a:txBody>
                    <a:bodyPr/>
                    <a:lstStyle/>
                    <a:p>
                      <a:pPr algn="just">
                        <a:lnSpc>
                          <a:spcPct val="100000"/>
                        </a:lnSpc>
                        <a:spcAft>
                          <a:spcPts val="800"/>
                        </a:spcAft>
                        <a:buNone/>
                      </a:pPr>
                      <a:r>
                        <a:rPr lang="en-GB" sz="2000" kern="100" noProof="0" dirty="0">
                          <a:effectLst/>
                        </a:rPr>
                        <a:t>Attribute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Details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480128952"/>
                  </a:ext>
                </a:extLst>
              </a:tr>
              <a:tr h="0">
                <a:tc>
                  <a:txBody>
                    <a:bodyPr/>
                    <a:lstStyle/>
                    <a:p>
                      <a:pPr algn="just">
                        <a:lnSpc>
                          <a:spcPct val="100000"/>
                        </a:lnSpc>
                        <a:spcAft>
                          <a:spcPts val="800"/>
                        </a:spcAft>
                        <a:buNone/>
                      </a:pPr>
                      <a:r>
                        <a:rPr lang="en-GB" sz="2000" kern="100" noProof="0" dirty="0">
                          <a:effectLst/>
                        </a:rPr>
                        <a:t>Age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65 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75784371"/>
                  </a:ext>
                </a:extLst>
              </a:tr>
              <a:tr h="0">
                <a:tc>
                  <a:txBody>
                    <a:bodyPr/>
                    <a:lstStyle/>
                    <a:p>
                      <a:pPr algn="just">
                        <a:lnSpc>
                          <a:spcPct val="100000"/>
                        </a:lnSpc>
                        <a:spcAft>
                          <a:spcPts val="800"/>
                        </a:spcAft>
                        <a:buNone/>
                      </a:pPr>
                      <a:r>
                        <a:rPr lang="en-GB" sz="2000" kern="100" noProof="0" dirty="0">
                          <a:effectLst/>
                        </a:rPr>
                        <a:t>Gender</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Male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69836333"/>
                  </a:ext>
                </a:extLst>
              </a:tr>
              <a:tr h="0">
                <a:tc>
                  <a:txBody>
                    <a:bodyPr/>
                    <a:lstStyle/>
                    <a:p>
                      <a:pPr algn="just">
                        <a:lnSpc>
                          <a:spcPct val="100000"/>
                        </a:lnSpc>
                        <a:spcAft>
                          <a:spcPts val="800"/>
                        </a:spcAft>
                        <a:buNone/>
                      </a:pPr>
                      <a:r>
                        <a:rPr lang="en-GB" sz="2000" kern="100" noProof="0" dirty="0">
                          <a:effectLst/>
                        </a:rPr>
                        <a:t>Height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175 cm</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97375809"/>
                  </a:ext>
                </a:extLst>
              </a:tr>
              <a:tr h="0">
                <a:tc>
                  <a:txBody>
                    <a:bodyPr/>
                    <a:lstStyle/>
                    <a:p>
                      <a:pPr algn="just">
                        <a:lnSpc>
                          <a:spcPct val="100000"/>
                        </a:lnSpc>
                        <a:spcAft>
                          <a:spcPts val="800"/>
                        </a:spcAft>
                        <a:buNone/>
                      </a:pPr>
                      <a:r>
                        <a:rPr lang="en-GB" sz="2000" kern="100" noProof="0" dirty="0">
                          <a:effectLst/>
                        </a:rPr>
                        <a:t>Weight</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82 kg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543090982"/>
                  </a:ext>
                </a:extLst>
              </a:tr>
              <a:tr h="0">
                <a:tc>
                  <a:txBody>
                    <a:bodyPr/>
                    <a:lstStyle/>
                    <a:p>
                      <a:pPr algn="just">
                        <a:lnSpc>
                          <a:spcPct val="100000"/>
                        </a:lnSpc>
                        <a:spcAft>
                          <a:spcPts val="800"/>
                        </a:spcAft>
                        <a:buNone/>
                      </a:pPr>
                      <a:r>
                        <a:rPr lang="en-GB" sz="2000" kern="100" noProof="0" dirty="0">
                          <a:effectLst/>
                        </a:rPr>
                        <a:t>BMI</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26.8</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7541572"/>
                  </a:ext>
                </a:extLst>
              </a:tr>
              <a:tr h="0">
                <a:tc>
                  <a:txBody>
                    <a:bodyPr/>
                    <a:lstStyle/>
                    <a:p>
                      <a:pPr algn="just">
                        <a:lnSpc>
                          <a:spcPct val="100000"/>
                        </a:lnSpc>
                        <a:spcAft>
                          <a:spcPts val="800"/>
                        </a:spcAft>
                        <a:buNone/>
                      </a:pPr>
                      <a:r>
                        <a:rPr lang="en-GB" sz="2000" kern="100" noProof="0" dirty="0">
                          <a:effectLst/>
                        </a:rPr>
                        <a:t>Blood Pressure</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135/85 mmHg</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46576988"/>
                  </a:ext>
                </a:extLst>
              </a:tr>
              <a:tr h="0">
                <a:tc>
                  <a:txBody>
                    <a:bodyPr/>
                    <a:lstStyle/>
                    <a:p>
                      <a:pPr algn="just">
                        <a:lnSpc>
                          <a:spcPct val="100000"/>
                        </a:lnSpc>
                        <a:spcAft>
                          <a:spcPts val="800"/>
                        </a:spcAft>
                        <a:buNone/>
                      </a:pPr>
                      <a:r>
                        <a:rPr lang="en-GB" sz="2000" kern="100" noProof="0" dirty="0">
                          <a:effectLst/>
                        </a:rPr>
                        <a:t>Smoking History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40 pack-years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92502219"/>
                  </a:ext>
                </a:extLst>
              </a:tr>
              <a:tr h="0">
                <a:tc>
                  <a:txBody>
                    <a:bodyPr/>
                    <a:lstStyle/>
                    <a:p>
                      <a:pPr algn="just">
                        <a:lnSpc>
                          <a:spcPct val="100000"/>
                        </a:lnSpc>
                        <a:spcAft>
                          <a:spcPts val="800"/>
                        </a:spcAft>
                        <a:buNone/>
                      </a:pPr>
                      <a:r>
                        <a:rPr lang="en-GB" sz="2000" kern="100" noProof="0" dirty="0">
                          <a:effectLst/>
                        </a:rPr>
                        <a:t>Alcohol Consumption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Moderate, 3 units per week</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24854129"/>
                  </a:ext>
                </a:extLst>
              </a:tr>
              <a:tr h="0">
                <a:tc>
                  <a:txBody>
                    <a:bodyPr/>
                    <a:lstStyle/>
                    <a:p>
                      <a:pPr algn="just">
                        <a:lnSpc>
                          <a:spcPct val="100000"/>
                        </a:lnSpc>
                        <a:spcAft>
                          <a:spcPts val="800"/>
                        </a:spcAft>
                        <a:buNone/>
                      </a:pPr>
                      <a:r>
                        <a:rPr lang="en-GB" sz="2000" kern="100" noProof="0" dirty="0">
                          <a:effectLst/>
                        </a:rPr>
                        <a:t>Exercise Frequency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Occasional walking, 1–2 times weekly</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98945536"/>
                  </a:ext>
                </a:extLst>
              </a:tr>
              <a:tr h="0">
                <a:tc>
                  <a:txBody>
                    <a:bodyPr/>
                    <a:lstStyle/>
                    <a:p>
                      <a:pPr algn="just">
                        <a:lnSpc>
                          <a:spcPct val="100000"/>
                        </a:lnSpc>
                        <a:spcAft>
                          <a:spcPts val="800"/>
                        </a:spcAft>
                        <a:buNone/>
                      </a:pPr>
                      <a:r>
                        <a:rPr lang="en-GB" sz="2000" kern="100" noProof="0" dirty="0">
                          <a:effectLst/>
                        </a:rPr>
                        <a:t>Pre-existing Conditions</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00000"/>
                        </a:lnSpc>
                        <a:spcAft>
                          <a:spcPts val="800"/>
                        </a:spcAft>
                        <a:buNone/>
                      </a:pPr>
                      <a:r>
                        <a:rPr lang="en-GB" sz="2000" kern="100" noProof="0" dirty="0">
                          <a:effectLst/>
                        </a:rPr>
                        <a:t>Hypertension</a:t>
                      </a:r>
                      <a:endParaRPr lang="en-GB" sz="20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88552827"/>
                  </a:ext>
                </a:extLst>
              </a:tr>
            </a:tbl>
          </a:graphicData>
        </a:graphic>
      </p:graphicFrame>
    </p:spTree>
    <p:extLst>
      <p:ext uri="{BB962C8B-B14F-4D97-AF65-F5344CB8AC3E}">
        <p14:creationId xmlns:p14="http://schemas.microsoft.com/office/powerpoint/2010/main" val="1196154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Anatomy and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457200" y="1187624"/>
            <a:ext cx="8229600" cy="4329609"/>
          </a:xfrm>
        </p:spPr>
        <p:txBody>
          <a:bodyPr numCol="2"/>
          <a:lstStyle/>
          <a:p>
            <a:pPr marL="0" indent="0" algn="just">
              <a:buNone/>
            </a:pPr>
            <a:r>
              <a:rPr lang="en-GB" sz="2400" b="1" noProof="0" dirty="0"/>
              <a:t>Physiology </a:t>
            </a:r>
            <a:endParaRPr lang="en-GB" sz="2400" noProof="0" dirty="0"/>
          </a:p>
          <a:p>
            <a:pPr algn="just"/>
            <a:r>
              <a:rPr lang="en-GB" sz="2400" noProof="0" dirty="0"/>
              <a:t>The lungs are responsible for exchanging oxygen into the bloodstream. </a:t>
            </a:r>
          </a:p>
          <a:p>
            <a:pPr algn="just"/>
            <a:r>
              <a:rPr lang="en-GB" sz="2400" noProof="0" dirty="0"/>
              <a:t>This diffusion occurs via the alveoli (</a:t>
            </a:r>
            <a:r>
              <a:rPr lang="en-GB" sz="2400" noProof="0" dirty="0" err="1"/>
              <a:t>Katrivesis</a:t>
            </a:r>
            <a:r>
              <a:rPr lang="en-GB" sz="2400" noProof="0" dirty="0"/>
              <a:t> et al., 2022). </a:t>
            </a:r>
          </a:p>
          <a:p>
            <a:pPr algn="just"/>
            <a:r>
              <a:rPr lang="en-GB" sz="2400" noProof="0" dirty="0"/>
              <a:t>Tumours restrict breathing and interfere with effective gas exchange. </a:t>
            </a:r>
          </a:p>
          <a:p>
            <a:pPr algn="just"/>
            <a:r>
              <a:rPr lang="en-GB" sz="2400" noProof="0" dirty="0"/>
              <a:t>Cancer cells invade healthy tissue, impairing normal lung function. </a:t>
            </a:r>
          </a:p>
        </p:txBody>
      </p:sp>
      <p:pic>
        <p:nvPicPr>
          <p:cNvPr id="5" name="Picture 4">
            <a:extLst>
              <a:ext uri="{FF2B5EF4-FFF2-40B4-BE49-F238E27FC236}">
                <a16:creationId xmlns:a16="http://schemas.microsoft.com/office/drawing/2014/main" id="{70011097-D0E8-C9DB-A389-B6A5EE970C02}"/>
              </a:ext>
            </a:extLst>
          </p:cNvPr>
          <p:cNvPicPr>
            <a:picLocks noChangeAspect="1"/>
          </p:cNvPicPr>
          <p:nvPr/>
        </p:nvPicPr>
        <p:blipFill>
          <a:blip r:embed="rId3"/>
          <a:stretch>
            <a:fillRect/>
          </a:stretch>
        </p:blipFill>
        <p:spPr>
          <a:xfrm>
            <a:off x="5292080" y="2492896"/>
            <a:ext cx="2952328" cy="2152950"/>
          </a:xfrm>
          <a:prstGeom prst="rect">
            <a:avLst/>
          </a:prstGeom>
        </p:spPr>
      </p:pic>
      <p:sp>
        <p:nvSpPr>
          <p:cNvPr id="7" name="TextBox 6">
            <a:extLst>
              <a:ext uri="{FF2B5EF4-FFF2-40B4-BE49-F238E27FC236}">
                <a16:creationId xmlns:a16="http://schemas.microsoft.com/office/drawing/2014/main" id="{667CA13C-5290-F0D2-F577-15F6D57A5B2A}"/>
              </a:ext>
            </a:extLst>
          </p:cNvPr>
          <p:cNvSpPr txBox="1"/>
          <p:nvPr/>
        </p:nvSpPr>
        <p:spPr>
          <a:xfrm>
            <a:off x="5508104" y="4712207"/>
            <a:ext cx="2808312" cy="369332"/>
          </a:xfrm>
          <a:prstGeom prst="rect">
            <a:avLst/>
          </a:prstGeom>
          <a:noFill/>
        </p:spPr>
        <p:txBody>
          <a:bodyPr wrap="square">
            <a:spAutoFit/>
          </a:bodyPr>
          <a:lstStyle/>
          <a:p>
            <a:r>
              <a:rPr lang="en-GB" sz="1800" noProof="0" dirty="0"/>
              <a:t>(</a:t>
            </a:r>
            <a:r>
              <a:rPr lang="en-GB" sz="1800" noProof="0" dirty="0" err="1"/>
              <a:t>Katrivesis</a:t>
            </a:r>
            <a:r>
              <a:rPr lang="en-GB" sz="1800" noProof="0" dirty="0"/>
              <a:t> et al., 2022)</a:t>
            </a:r>
            <a:endParaRPr lang="en-GB" dirty="0"/>
          </a:p>
        </p:txBody>
      </p:sp>
    </p:spTree>
    <p:extLst>
      <p:ext uri="{BB962C8B-B14F-4D97-AF65-F5344CB8AC3E}">
        <p14:creationId xmlns:p14="http://schemas.microsoft.com/office/powerpoint/2010/main" val="7117341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0312C8-BB2B-916C-A0E2-752ED1532B69}"/>
              </a:ext>
            </a:extLst>
          </p:cNvPr>
          <p:cNvSpPr>
            <a:spLocks noGrp="1"/>
          </p:cNvSpPr>
          <p:nvPr>
            <p:ph type="title"/>
          </p:nvPr>
        </p:nvSpPr>
        <p:spPr/>
        <p:txBody>
          <a:bodyPr/>
          <a:lstStyle/>
          <a:p>
            <a:r>
              <a:rPr lang="en-GB" b="1" noProof="0" dirty="0">
                <a:cs typeface="Arial" panose="020B0604020202020204" pitchFamily="34" charset="0"/>
              </a:rPr>
              <a:t>Anatomy and Physiology</a:t>
            </a:r>
            <a:endParaRPr lang="en-GB" noProof="0" dirty="0"/>
          </a:p>
        </p:txBody>
      </p:sp>
      <p:graphicFrame>
        <p:nvGraphicFramePr>
          <p:cNvPr id="6" name="Content Placeholder 5">
            <a:extLst>
              <a:ext uri="{FF2B5EF4-FFF2-40B4-BE49-F238E27FC236}">
                <a16:creationId xmlns:a16="http://schemas.microsoft.com/office/drawing/2014/main" id="{3CE742DE-F0B5-7473-C7DD-D0B832396DFE}"/>
              </a:ext>
            </a:extLst>
          </p:cNvPr>
          <p:cNvGraphicFramePr>
            <a:graphicFrameLocks noGrp="1"/>
          </p:cNvGraphicFramePr>
          <p:nvPr>
            <p:ph idx="1"/>
            <p:extLst>
              <p:ext uri="{D42A27DB-BD31-4B8C-83A1-F6EECF244321}">
                <p14:modId xmlns:p14="http://schemas.microsoft.com/office/powerpoint/2010/main" val="149153136"/>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E7598A49-A262-FF50-EF5D-7D7246070B28}"/>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CF1FB88B-3A50-3FDC-C884-49004A1F29F1}"/>
              </a:ext>
            </a:extLst>
          </p:cNvPr>
          <p:cNvSpPr>
            <a:spLocks noGrp="1"/>
          </p:cNvSpPr>
          <p:nvPr>
            <p:ph type="sldNum" sz="quarter" idx="12"/>
          </p:nvPr>
        </p:nvSpPr>
        <p:spPr/>
        <p:txBody>
          <a:bodyPr/>
          <a:lstStyle/>
          <a:p>
            <a:pPr>
              <a:defRPr/>
            </a:pPr>
            <a:fld id="{6550E941-99E4-4403-A917-B30FF69A9617}" type="slidenum">
              <a:rPr lang="en-GB" noProof="0" smtClean="0"/>
              <a:pPr>
                <a:defRPr/>
              </a:pPr>
              <a:t>5</a:t>
            </a:fld>
            <a:endParaRPr lang="en-GB" noProof="0" dirty="0"/>
          </a:p>
        </p:txBody>
      </p:sp>
    </p:spTree>
    <p:extLst>
      <p:ext uri="{BB962C8B-B14F-4D97-AF65-F5344CB8AC3E}">
        <p14:creationId xmlns:p14="http://schemas.microsoft.com/office/powerpoint/2010/main" val="691246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noProof="0" dirty="0"/>
              <a:t>Care Plan (1/3: Lifestyle and Health Behaviour) </a:t>
            </a:r>
            <a:endParaRPr lang="en-GB" sz="3600" noProof="0" dirty="0"/>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numCol="2"/>
          <a:lstStyle/>
          <a:p>
            <a:pPr algn="just"/>
            <a:r>
              <a:rPr lang="en-GB" sz="2400" noProof="0" dirty="0"/>
              <a:t>David has a long-standing history of smoking. </a:t>
            </a:r>
          </a:p>
          <a:p>
            <a:pPr algn="just"/>
            <a:r>
              <a:rPr lang="en-GB" sz="2400" noProof="0" dirty="0"/>
              <a:t>His diet is high in processed foods and red meat (</a:t>
            </a:r>
            <a:r>
              <a:rPr lang="en-GB" sz="2400" noProof="0" dirty="0" err="1"/>
              <a:t>Gayap</a:t>
            </a:r>
            <a:r>
              <a:rPr lang="en-GB" sz="2400" noProof="0" dirty="0"/>
              <a:t> and </a:t>
            </a:r>
            <a:r>
              <a:rPr lang="en-GB" sz="2400" noProof="0" dirty="0" err="1"/>
              <a:t>Akhloufi</a:t>
            </a:r>
            <a:r>
              <a:rPr lang="en-GB" sz="2400" noProof="0" dirty="0"/>
              <a:t>, 2024). </a:t>
            </a:r>
          </a:p>
          <a:p>
            <a:pPr algn="just"/>
            <a:r>
              <a:rPr lang="en-GB" sz="2400" noProof="0" dirty="0"/>
              <a:t>His alcohol intake occasionally exceeds recommended weekly limits. </a:t>
            </a:r>
          </a:p>
          <a:p>
            <a:pPr algn="just"/>
            <a:r>
              <a:rPr lang="en-GB" sz="2400" noProof="0" dirty="0"/>
              <a:t>He experiences high stress levels, which affect both his physical and mental health. </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noProof="0" smtClean="0"/>
              <a:pPr>
                <a:defRPr/>
              </a:pPr>
              <a:t>6</a:t>
            </a:fld>
            <a:endParaRPr lang="en-GB" noProof="0" dirty="0"/>
          </a:p>
        </p:txBody>
      </p:sp>
      <p:pic>
        <p:nvPicPr>
          <p:cNvPr id="7" name="Picture 6">
            <a:extLst>
              <a:ext uri="{FF2B5EF4-FFF2-40B4-BE49-F238E27FC236}">
                <a16:creationId xmlns:a16="http://schemas.microsoft.com/office/drawing/2014/main" id="{624CEB82-BD1C-9632-DA0F-D35A62E0A8A0}"/>
              </a:ext>
            </a:extLst>
          </p:cNvPr>
          <p:cNvPicPr>
            <a:picLocks noChangeAspect="1"/>
          </p:cNvPicPr>
          <p:nvPr/>
        </p:nvPicPr>
        <p:blipFill>
          <a:blip r:embed="rId3"/>
          <a:stretch>
            <a:fillRect/>
          </a:stretch>
        </p:blipFill>
        <p:spPr>
          <a:xfrm>
            <a:off x="4932040" y="3212976"/>
            <a:ext cx="3528392" cy="1546221"/>
          </a:xfrm>
          <a:prstGeom prst="rect">
            <a:avLst/>
          </a:prstGeom>
        </p:spPr>
      </p:pic>
      <p:sp>
        <p:nvSpPr>
          <p:cNvPr id="9" name="TextBox 8">
            <a:extLst>
              <a:ext uri="{FF2B5EF4-FFF2-40B4-BE49-F238E27FC236}">
                <a16:creationId xmlns:a16="http://schemas.microsoft.com/office/drawing/2014/main" id="{57E0C669-EDD4-F7AC-76DE-BE2E307CB7D4}"/>
              </a:ext>
            </a:extLst>
          </p:cNvPr>
          <p:cNvSpPr txBox="1"/>
          <p:nvPr/>
        </p:nvSpPr>
        <p:spPr>
          <a:xfrm>
            <a:off x="5445224" y="4822123"/>
            <a:ext cx="2502024" cy="369332"/>
          </a:xfrm>
          <a:prstGeom prst="rect">
            <a:avLst/>
          </a:prstGeom>
          <a:noFill/>
        </p:spPr>
        <p:txBody>
          <a:bodyPr wrap="square">
            <a:spAutoFit/>
          </a:bodyPr>
          <a:lstStyle/>
          <a:p>
            <a:pPr algn="ctr"/>
            <a:r>
              <a:rPr kumimoji="1" lang="en-GB" sz="1800" kern="1200" dirty="0">
                <a:solidFill>
                  <a:schemeClr val="tx1"/>
                </a:solidFill>
                <a:effectLst/>
                <a:latin typeface="Arial" panose="020B0604020202020204" pitchFamily="34" charset="0"/>
                <a:ea typeface="+mn-ea"/>
                <a:cs typeface="+mn-cs"/>
              </a:rPr>
              <a:t>(Squire, 2016)</a:t>
            </a:r>
            <a:endParaRPr lang="en-GB" dirty="0"/>
          </a:p>
        </p:txBody>
      </p:sp>
    </p:spTree>
    <p:extLst>
      <p:ext uri="{BB962C8B-B14F-4D97-AF65-F5344CB8AC3E}">
        <p14:creationId xmlns:p14="http://schemas.microsoft.com/office/powerpoint/2010/main" val="20709468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b="1" noProof="0" dirty="0"/>
              <a:t>Care Plan (2/3: Everyday Routine) </a:t>
            </a:r>
            <a:endParaRPr lang="en-GB" noProof="0" dirty="0"/>
          </a:p>
        </p:txBody>
      </p:sp>
      <p:graphicFrame>
        <p:nvGraphicFramePr>
          <p:cNvPr id="6" name="Content Placeholder 5">
            <a:extLst>
              <a:ext uri="{FF2B5EF4-FFF2-40B4-BE49-F238E27FC236}">
                <a16:creationId xmlns:a16="http://schemas.microsoft.com/office/drawing/2014/main" id="{9E0F4C83-998A-A1B2-FCF4-505CA31DEFC6}"/>
              </a:ext>
            </a:extLst>
          </p:cNvPr>
          <p:cNvGraphicFramePr>
            <a:graphicFrameLocks noGrp="1"/>
          </p:cNvGraphicFramePr>
          <p:nvPr>
            <p:ph idx="1"/>
            <p:extLst>
              <p:ext uri="{D42A27DB-BD31-4B8C-83A1-F6EECF244321}">
                <p14:modId xmlns:p14="http://schemas.microsoft.com/office/powerpoint/2010/main" val="1132945620"/>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noProof="0" smtClean="0"/>
              <a:pPr>
                <a:defRPr/>
              </a:pPr>
              <a:t>7</a:t>
            </a:fld>
            <a:endParaRPr lang="en-GB" noProof="0" dirty="0"/>
          </a:p>
        </p:txBody>
      </p:sp>
    </p:spTree>
    <p:extLst>
      <p:ext uri="{BB962C8B-B14F-4D97-AF65-F5344CB8AC3E}">
        <p14:creationId xmlns:p14="http://schemas.microsoft.com/office/powerpoint/2010/main" val="4254894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188640"/>
            <a:ext cx="8229600" cy="1008112"/>
          </a:xfrm>
        </p:spPr>
        <p:txBody>
          <a:bodyPr/>
          <a:lstStyle/>
          <a:p>
            <a:r>
              <a:rPr lang="en-GB" sz="3600" b="1" noProof="0" dirty="0"/>
              <a:t>Care Plan (3/3: Communication and Ethical Considerations) </a:t>
            </a:r>
            <a:endParaRPr lang="en-GB" sz="2800" b="1" noProof="0" dirty="0"/>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p:txBody>
          <a:bodyPr numCol="2"/>
          <a:lstStyle/>
          <a:p>
            <a:pPr algn="just"/>
            <a:r>
              <a:rPr lang="en-GB" sz="2200" noProof="0" dirty="0"/>
              <a:t>Practitioners communicate information in clear, accessible language. </a:t>
            </a:r>
          </a:p>
          <a:p>
            <a:pPr algn="just"/>
            <a:r>
              <a:rPr lang="en-GB" sz="2200" noProof="0" dirty="0"/>
              <a:t>Treatment decisions respect David's autonomy throughout (</a:t>
            </a:r>
            <a:r>
              <a:rPr lang="en-GB" sz="2200" noProof="0" dirty="0" err="1"/>
              <a:t>Gayap</a:t>
            </a:r>
            <a:r>
              <a:rPr lang="en-GB" sz="2200" noProof="0" dirty="0"/>
              <a:t> and </a:t>
            </a:r>
            <a:r>
              <a:rPr lang="en-GB" sz="2200" noProof="0" dirty="0" err="1"/>
              <a:t>Akhloufi</a:t>
            </a:r>
            <a:r>
              <a:rPr lang="en-GB" sz="2200" noProof="0" dirty="0"/>
              <a:t>, 2024). </a:t>
            </a:r>
          </a:p>
          <a:p>
            <a:pPr algn="just"/>
            <a:r>
              <a:rPr lang="en-GB" sz="2200" noProof="0" dirty="0"/>
              <a:t>Consultations are conducted confidentially and privately. </a:t>
            </a:r>
          </a:p>
          <a:p>
            <a:pPr algn="just"/>
            <a:r>
              <a:rPr lang="en-GB" sz="2200" noProof="0" dirty="0"/>
              <a:t>Emotional support is provided through counselling and family involvement.</a:t>
            </a:r>
          </a:p>
          <a:p>
            <a:pPr marL="0" indent="0" algn="just">
              <a:buNone/>
            </a:pPr>
            <a:endParaRPr lang="en-GB" sz="2200" noProof="0" dirty="0">
              <a:solidFill>
                <a:srgbClr val="0070C0"/>
              </a:solidFill>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noProof="0" smtClean="0"/>
              <a:pPr>
                <a:defRPr/>
              </a:pPr>
              <a:t>8</a:t>
            </a:fld>
            <a:endParaRPr lang="en-GB" noProof="0" dirty="0"/>
          </a:p>
        </p:txBody>
      </p:sp>
      <p:pic>
        <p:nvPicPr>
          <p:cNvPr id="7" name="Picture 6">
            <a:extLst>
              <a:ext uri="{FF2B5EF4-FFF2-40B4-BE49-F238E27FC236}">
                <a16:creationId xmlns:a16="http://schemas.microsoft.com/office/drawing/2014/main" id="{01CBA095-D5F7-AF7C-FFDB-45F1FFD7822A}"/>
              </a:ext>
            </a:extLst>
          </p:cNvPr>
          <p:cNvPicPr>
            <a:picLocks noChangeAspect="1"/>
          </p:cNvPicPr>
          <p:nvPr/>
        </p:nvPicPr>
        <p:blipFill>
          <a:blip r:embed="rId3"/>
          <a:stretch>
            <a:fillRect/>
          </a:stretch>
        </p:blipFill>
        <p:spPr>
          <a:xfrm>
            <a:off x="5148064" y="2708001"/>
            <a:ext cx="3240360" cy="2017144"/>
          </a:xfrm>
          <a:prstGeom prst="rect">
            <a:avLst/>
          </a:prstGeom>
        </p:spPr>
      </p:pic>
      <p:sp>
        <p:nvSpPr>
          <p:cNvPr id="9" name="TextBox 8">
            <a:extLst>
              <a:ext uri="{FF2B5EF4-FFF2-40B4-BE49-F238E27FC236}">
                <a16:creationId xmlns:a16="http://schemas.microsoft.com/office/drawing/2014/main" id="{6544D54B-154A-F81F-7383-58BE705C3527}"/>
              </a:ext>
            </a:extLst>
          </p:cNvPr>
          <p:cNvSpPr txBox="1"/>
          <p:nvPr/>
        </p:nvSpPr>
        <p:spPr>
          <a:xfrm>
            <a:off x="5580112" y="4751857"/>
            <a:ext cx="2501850"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(Hendriks et al., 2024)</a:t>
            </a:r>
            <a:endParaRPr lang="en-GB" dirty="0"/>
          </a:p>
        </p:txBody>
      </p:sp>
    </p:spTree>
    <p:extLst>
      <p:ext uri="{BB962C8B-B14F-4D97-AF65-F5344CB8AC3E}">
        <p14:creationId xmlns:p14="http://schemas.microsoft.com/office/powerpoint/2010/main" val="34183092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noProof="0" dirty="0">
                <a:cs typeface="Arial" panose="020B0604020202020204" pitchFamily="34" charset="0"/>
              </a:rPr>
              <a:t>Risk factors</a:t>
            </a:r>
          </a:p>
        </p:txBody>
      </p:sp>
      <p:graphicFrame>
        <p:nvGraphicFramePr>
          <p:cNvPr id="4" name="Content Placeholder 3">
            <a:extLst>
              <a:ext uri="{FF2B5EF4-FFF2-40B4-BE49-F238E27FC236}">
                <a16:creationId xmlns:a16="http://schemas.microsoft.com/office/drawing/2014/main" id="{47BA5DC4-821B-7728-50A1-8E012173E899}"/>
              </a:ext>
            </a:extLst>
          </p:cNvPr>
          <p:cNvGraphicFramePr>
            <a:graphicFrameLocks noGrp="1"/>
          </p:cNvGraphicFramePr>
          <p:nvPr>
            <p:ph idx="1"/>
            <p:extLst>
              <p:ext uri="{D42A27DB-BD31-4B8C-83A1-F6EECF244321}">
                <p14:modId xmlns:p14="http://schemas.microsoft.com/office/powerpoint/2010/main" val="2368327325"/>
              </p:ext>
            </p:extLst>
          </p:nvPr>
        </p:nvGraphicFramePr>
        <p:xfrm>
          <a:off x="539552" y="1340768"/>
          <a:ext cx="8229600" cy="3657600"/>
        </p:xfrm>
        <a:graphic>
          <a:graphicData uri="http://schemas.openxmlformats.org/drawingml/2006/table">
            <a:tbl>
              <a:tblPr firstRow="1" firstCol="1" bandRow="1">
                <a:tableStyleId>{5C22544A-7EE6-4342-B048-85BDC9FD1C3A}</a:tableStyleId>
              </a:tblPr>
              <a:tblGrid>
                <a:gridCol w="2736304">
                  <a:extLst>
                    <a:ext uri="{9D8B030D-6E8A-4147-A177-3AD203B41FA5}">
                      <a16:colId xmlns:a16="http://schemas.microsoft.com/office/drawing/2014/main" val="526140292"/>
                    </a:ext>
                  </a:extLst>
                </a:gridCol>
                <a:gridCol w="5493296">
                  <a:extLst>
                    <a:ext uri="{9D8B030D-6E8A-4147-A177-3AD203B41FA5}">
                      <a16:colId xmlns:a16="http://schemas.microsoft.com/office/drawing/2014/main" val="2573964106"/>
                    </a:ext>
                  </a:extLst>
                </a:gridCol>
              </a:tblGrid>
              <a:tr h="0">
                <a:tc>
                  <a:txBody>
                    <a:bodyPr/>
                    <a:lstStyle/>
                    <a:p>
                      <a:pPr algn="ctr">
                        <a:lnSpc>
                          <a:spcPct val="100000"/>
                        </a:lnSpc>
                        <a:spcAft>
                          <a:spcPts val="800"/>
                        </a:spcAft>
                        <a:buNone/>
                      </a:pPr>
                      <a:r>
                        <a:rPr lang="en-GB" sz="2400" kern="100" noProof="0" dirty="0">
                          <a:effectLst/>
                        </a:rPr>
                        <a:t>Risk Factor</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GB" sz="2400" kern="100" noProof="0" dirty="0">
                          <a:effectLst/>
                        </a:rPr>
                        <a:t>Description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60208998"/>
                  </a:ext>
                </a:extLst>
              </a:tr>
              <a:tr h="0">
                <a:tc>
                  <a:txBody>
                    <a:bodyPr/>
                    <a:lstStyle/>
                    <a:p>
                      <a:pPr algn="just">
                        <a:lnSpc>
                          <a:spcPct val="100000"/>
                        </a:lnSpc>
                        <a:spcAft>
                          <a:spcPts val="800"/>
                        </a:spcAft>
                        <a:buNone/>
                      </a:pPr>
                      <a:r>
                        <a:rPr lang="en-GB" sz="2400" kern="100" noProof="0" dirty="0">
                          <a:effectLst/>
                        </a:rPr>
                        <a:t>Smoking History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Worsens lung cancer and increases its severity.</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84896492"/>
                  </a:ext>
                </a:extLst>
              </a:tr>
              <a:tr h="0">
                <a:tc>
                  <a:txBody>
                    <a:bodyPr/>
                    <a:lstStyle/>
                    <a:p>
                      <a:pPr algn="just">
                        <a:lnSpc>
                          <a:spcPct val="100000"/>
                        </a:lnSpc>
                        <a:spcAft>
                          <a:spcPts val="800"/>
                        </a:spcAft>
                        <a:buNone/>
                      </a:pPr>
                      <a:r>
                        <a:rPr lang="en-GB" sz="2400" kern="100" noProof="0" dirty="0">
                          <a:effectLst/>
                        </a:rPr>
                        <a:t>Sedentary Lifestyle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Reduces cardiovascular and lung performance (Basnet, Alahmadi and Gajra, 2022).</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503943160"/>
                  </a:ext>
                </a:extLst>
              </a:tr>
              <a:tr h="0">
                <a:tc>
                  <a:txBody>
                    <a:bodyPr/>
                    <a:lstStyle/>
                    <a:p>
                      <a:pPr algn="just">
                        <a:lnSpc>
                          <a:spcPct val="100000"/>
                        </a:lnSpc>
                        <a:spcAft>
                          <a:spcPts val="800"/>
                        </a:spcAft>
                        <a:buNone/>
                      </a:pPr>
                      <a:r>
                        <a:rPr lang="en-GB" sz="2400" kern="100" noProof="0" dirty="0">
                          <a:effectLst/>
                        </a:rPr>
                        <a:t>Poor Diet</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Increases the risk of comorbidities and weight gain.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86839273"/>
                  </a:ext>
                </a:extLst>
              </a:tr>
              <a:tr h="0">
                <a:tc>
                  <a:txBody>
                    <a:bodyPr/>
                    <a:lstStyle/>
                    <a:p>
                      <a:pPr algn="just">
                        <a:lnSpc>
                          <a:spcPct val="100000"/>
                        </a:lnSpc>
                        <a:spcAft>
                          <a:spcPts val="800"/>
                        </a:spcAft>
                        <a:buNone/>
                      </a:pPr>
                      <a:r>
                        <a:rPr lang="en-GB" sz="2400" kern="100" noProof="0" dirty="0">
                          <a:effectLst/>
                        </a:rPr>
                        <a:t>Alcohol Consumption</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Contributes to liver strain and cancer risk.</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58217711"/>
                  </a:ext>
                </a:extLst>
              </a:tr>
              <a:tr h="0">
                <a:tc>
                  <a:txBody>
                    <a:bodyPr/>
                    <a:lstStyle/>
                    <a:p>
                      <a:pPr algn="just">
                        <a:lnSpc>
                          <a:spcPct val="100000"/>
                        </a:lnSpc>
                        <a:spcAft>
                          <a:spcPts val="800"/>
                        </a:spcAft>
                        <a:buNone/>
                      </a:pPr>
                      <a:r>
                        <a:rPr lang="en-GB" sz="2400" kern="100" noProof="0" dirty="0">
                          <a:effectLst/>
                        </a:rPr>
                        <a:t>Advanced Age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342900" indent="-342900" algn="just">
                        <a:lnSpc>
                          <a:spcPct val="100000"/>
                        </a:lnSpc>
                        <a:spcAft>
                          <a:spcPts val="800"/>
                        </a:spcAft>
                        <a:buFont typeface="Arial" panose="020B0604020202020204" pitchFamily="34" charset="0"/>
                        <a:buChar char="•"/>
                      </a:pPr>
                      <a:r>
                        <a:rPr lang="en-GB" sz="2400" kern="100" noProof="0" dirty="0">
                          <a:effectLst/>
                        </a:rPr>
                        <a:t>Lowers physical resilience.</a:t>
                      </a:r>
                      <a:endParaRPr lang="en-GB" sz="2400" kern="100" noProof="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1890083"/>
                  </a:ext>
                </a:extLst>
              </a:tr>
            </a:tbl>
          </a:graphicData>
        </a:graphic>
      </p:graphicFrame>
    </p:spTree>
    <p:extLst>
      <p:ext uri="{BB962C8B-B14F-4D97-AF65-F5344CB8AC3E}">
        <p14:creationId xmlns:p14="http://schemas.microsoft.com/office/powerpoint/2010/main" val="16887273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16902-ED1D-5C21-BFCB-2664588684C6}"/>
              </a:ext>
            </a:extLst>
          </p:cNvPr>
          <p:cNvSpPr>
            <a:spLocks noGrp="1"/>
          </p:cNvSpPr>
          <p:nvPr>
            <p:ph type="title"/>
          </p:nvPr>
        </p:nvSpPr>
        <p:spPr/>
        <p:txBody>
          <a:bodyPr/>
          <a:lstStyle/>
          <a:p>
            <a:r>
              <a:rPr lang="en-GB" b="1" noProof="0" dirty="0">
                <a:cs typeface="Arial" panose="020B0604020202020204" pitchFamily="34" charset="0"/>
              </a:rPr>
              <a:t>Risk factors</a:t>
            </a:r>
            <a:endParaRPr lang="en-GB" noProof="0" dirty="0"/>
          </a:p>
        </p:txBody>
      </p:sp>
      <p:graphicFrame>
        <p:nvGraphicFramePr>
          <p:cNvPr id="6" name="Content Placeholder 5">
            <a:extLst>
              <a:ext uri="{FF2B5EF4-FFF2-40B4-BE49-F238E27FC236}">
                <a16:creationId xmlns:a16="http://schemas.microsoft.com/office/drawing/2014/main" id="{FD23C9D5-756F-999E-555B-0359FD02991F}"/>
              </a:ext>
            </a:extLst>
          </p:cNvPr>
          <p:cNvGraphicFramePr>
            <a:graphicFrameLocks noGrp="1"/>
          </p:cNvGraphicFramePr>
          <p:nvPr>
            <p:ph idx="1"/>
            <p:extLst>
              <p:ext uri="{D42A27DB-BD31-4B8C-83A1-F6EECF244321}">
                <p14:modId xmlns:p14="http://schemas.microsoft.com/office/powerpoint/2010/main" val="2376320903"/>
              </p:ext>
            </p:extLst>
          </p:nvPr>
        </p:nvGraphicFramePr>
        <p:xfrm>
          <a:off x="457200" y="1600200"/>
          <a:ext cx="82296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CBDB99B4-7F1F-AE8A-BD5B-B4CC77E65D97}"/>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E3E9D3F8-F1DE-CD9E-2D98-F9832011A550}"/>
              </a:ext>
            </a:extLst>
          </p:cNvPr>
          <p:cNvSpPr>
            <a:spLocks noGrp="1"/>
          </p:cNvSpPr>
          <p:nvPr>
            <p:ph type="sldNum" sz="quarter" idx="12"/>
          </p:nvPr>
        </p:nvSpPr>
        <p:spPr/>
        <p:txBody>
          <a:bodyPr/>
          <a:lstStyle/>
          <a:p>
            <a:pPr>
              <a:defRPr/>
            </a:pPr>
            <a:fld id="{6550E941-99E4-4403-A917-B30FF69A9617}" type="slidenum">
              <a:rPr lang="en-GB" noProof="0" smtClean="0"/>
              <a:pPr>
                <a:defRPr/>
              </a:pPr>
              <a:t>10</a:t>
            </a:fld>
            <a:endParaRPr lang="en-GB" noProof="0" dirty="0"/>
          </a:p>
        </p:txBody>
      </p:sp>
    </p:spTree>
    <p:extLst>
      <p:ext uri="{BB962C8B-B14F-4D97-AF65-F5344CB8AC3E}">
        <p14:creationId xmlns:p14="http://schemas.microsoft.com/office/powerpoint/2010/main" val="2254912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42941"/>
            <a:ext cx="8229600" cy="461046"/>
          </a:xfrm>
        </p:spPr>
        <p:txBody>
          <a:bodyPr/>
          <a:lstStyle/>
          <a:p>
            <a:r>
              <a:rPr lang="en-GB" sz="3600" b="1" noProof="0"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457200" y="908720"/>
            <a:ext cx="8229600" cy="4608513"/>
          </a:xfrm>
        </p:spPr>
        <p:txBody>
          <a:bodyPr numCol="2"/>
          <a:lstStyle/>
          <a:p>
            <a:pPr marL="0" indent="0" algn="just">
              <a:buNone/>
            </a:pPr>
            <a:r>
              <a:rPr lang="en-GB" sz="1900" b="1" noProof="0" dirty="0"/>
              <a:t>Care Routine </a:t>
            </a:r>
            <a:endParaRPr lang="en-GB" sz="1900" noProof="0" dirty="0"/>
          </a:p>
          <a:p>
            <a:pPr algn="just"/>
            <a:r>
              <a:rPr lang="en-GB" sz="1900" noProof="0" dirty="0"/>
              <a:t>Encourage daily physical activity to support lung function. </a:t>
            </a:r>
          </a:p>
          <a:p>
            <a:pPr algn="just"/>
            <a:r>
              <a:rPr lang="en-GB" sz="1900" noProof="0" dirty="0"/>
              <a:t>Monitor vital signs and oxygen levels at home on a regular basis (Hendriks et al., 2024). </a:t>
            </a:r>
          </a:p>
          <a:p>
            <a:pPr algn="just"/>
            <a:r>
              <a:rPr lang="en-GB" sz="1900" noProof="0" dirty="0"/>
              <a:t>Maintain good hydration and a healthy diet throughout treatment. </a:t>
            </a:r>
          </a:p>
          <a:p>
            <a:pPr marL="0" indent="0" algn="just">
              <a:buNone/>
            </a:pPr>
            <a:r>
              <a:rPr lang="en-GB" sz="1900" b="1" noProof="0" dirty="0"/>
              <a:t>Monitoring </a:t>
            </a:r>
            <a:endParaRPr lang="en-GB" sz="1900" noProof="0" dirty="0"/>
          </a:p>
          <a:p>
            <a:pPr algn="just"/>
            <a:r>
              <a:rPr lang="en-GB" sz="1900" noProof="0" dirty="0"/>
              <a:t>Schedule routine imaging to track tumour progress. </a:t>
            </a:r>
          </a:p>
          <a:p>
            <a:pPr algn="just"/>
            <a:r>
              <a:rPr lang="en-GB" sz="1900" noProof="0" dirty="0"/>
              <a:t>Track chemotherapy side effects to allow timely intervention and support (Boulanger et al., 2022). </a:t>
            </a:r>
          </a:p>
          <a:p>
            <a:pPr algn="just"/>
            <a:r>
              <a:rPr lang="en-GB" sz="1900" noProof="0" dirty="0"/>
              <a:t>Assess psychological wellbeing at each clinical check-up. </a:t>
            </a:r>
          </a:p>
          <a:p>
            <a:pPr algn="just"/>
            <a:endParaRPr lang="en-GB" sz="1900" noProof="0" dirty="0">
              <a:solidFill>
                <a:srgbClr val="0070C0"/>
              </a:solidFill>
            </a:endParaRP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noProof="0" smtClean="0"/>
              <a:pPr>
                <a:defRPr/>
              </a:pPr>
              <a:t>11</a:t>
            </a:fld>
            <a:endParaRPr lang="en-GB" noProof="0" dirty="0"/>
          </a:p>
        </p:txBody>
      </p:sp>
      <p:pic>
        <p:nvPicPr>
          <p:cNvPr id="7" name="Picture 6">
            <a:extLst>
              <a:ext uri="{FF2B5EF4-FFF2-40B4-BE49-F238E27FC236}">
                <a16:creationId xmlns:a16="http://schemas.microsoft.com/office/drawing/2014/main" id="{E394F0E8-449C-8B3B-3E77-B60E9B7A6930}"/>
              </a:ext>
            </a:extLst>
          </p:cNvPr>
          <p:cNvPicPr>
            <a:picLocks noChangeAspect="1"/>
          </p:cNvPicPr>
          <p:nvPr/>
        </p:nvPicPr>
        <p:blipFill>
          <a:blip r:embed="rId3"/>
          <a:stretch>
            <a:fillRect/>
          </a:stretch>
        </p:blipFill>
        <p:spPr>
          <a:xfrm>
            <a:off x="5076056" y="2296918"/>
            <a:ext cx="3363551" cy="2494065"/>
          </a:xfrm>
          <a:prstGeom prst="rect">
            <a:avLst/>
          </a:prstGeom>
        </p:spPr>
      </p:pic>
      <p:sp>
        <p:nvSpPr>
          <p:cNvPr id="9" name="TextBox 8">
            <a:extLst>
              <a:ext uri="{FF2B5EF4-FFF2-40B4-BE49-F238E27FC236}">
                <a16:creationId xmlns:a16="http://schemas.microsoft.com/office/drawing/2014/main" id="{512AD905-3505-17AB-8225-5752B72239C6}"/>
              </a:ext>
            </a:extLst>
          </p:cNvPr>
          <p:cNvSpPr txBox="1"/>
          <p:nvPr/>
        </p:nvSpPr>
        <p:spPr>
          <a:xfrm>
            <a:off x="5603627" y="4969442"/>
            <a:ext cx="2718048" cy="369332"/>
          </a:xfrm>
          <a:prstGeom prst="rect">
            <a:avLst/>
          </a:prstGeom>
          <a:noFill/>
        </p:spPr>
        <p:txBody>
          <a:bodyPr wrap="square">
            <a:spAutoFit/>
          </a:bodyPr>
          <a:lstStyle/>
          <a:p>
            <a:r>
              <a:rPr kumimoji="1" lang="en-GB" sz="1800" kern="1200" dirty="0">
                <a:solidFill>
                  <a:schemeClr val="tx1"/>
                </a:solidFill>
                <a:effectLst/>
                <a:latin typeface="Arial" panose="020B0604020202020204" pitchFamily="34" charset="0"/>
                <a:ea typeface="+mn-ea"/>
                <a:cs typeface="+mn-cs"/>
              </a:rPr>
              <a:t>(Boulanger et al., 2022)</a:t>
            </a:r>
            <a:endParaRPr lang="en-GB" dirty="0"/>
          </a:p>
        </p:txBody>
      </p:sp>
    </p:spTree>
    <p:extLst>
      <p:ext uri="{BB962C8B-B14F-4D97-AF65-F5344CB8AC3E}">
        <p14:creationId xmlns:p14="http://schemas.microsoft.com/office/powerpoint/2010/main" val="8727668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9F74-D3BB-51E6-F37B-0A72F901F0C8}"/>
              </a:ext>
            </a:extLst>
          </p:cNvPr>
          <p:cNvSpPr>
            <a:spLocks noGrp="1"/>
          </p:cNvSpPr>
          <p:nvPr>
            <p:ph type="title"/>
          </p:nvPr>
        </p:nvSpPr>
        <p:spPr>
          <a:xfrm>
            <a:off x="457200" y="274638"/>
            <a:ext cx="8229600" cy="562074"/>
          </a:xfrm>
        </p:spPr>
        <p:txBody>
          <a:bodyPr/>
          <a:lstStyle/>
          <a:p>
            <a:r>
              <a:rPr lang="en-GB" b="1" noProof="0" dirty="0"/>
              <a:t>Recommendations</a:t>
            </a:r>
            <a:endParaRPr lang="en-GB" noProof="0" dirty="0"/>
          </a:p>
        </p:txBody>
      </p:sp>
      <p:graphicFrame>
        <p:nvGraphicFramePr>
          <p:cNvPr id="6" name="Content Placeholder 5">
            <a:extLst>
              <a:ext uri="{FF2B5EF4-FFF2-40B4-BE49-F238E27FC236}">
                <a16:creationId xmlns:a16="http://schemas.microsoft.com/office/drawing/2014/main" id="{AD00C320-E73B-C830-CFF2-3F7D8FD22EBE}"/>
              </a:ext>
            </a:extLst>
          </p:cNvPr>
          <p:cNvGraphicFramePr>
            <a:graphicFrameLocks noGrp="1"/>
          </p:cNvGraphicFramePr>
          <p:nvPr>
            <p:ph idx="1"/>
            <p:extLst>
              <p:ext uri="{D42A27DB-BD31-4B8C-83A1-F6EECF244321}">
                <p14:modId xmlns:p14="http://schemas.microsoft.com/office/powerpoint/2010/main" val="3090116621"/>
              </p:ext>
            </p:extLst>
          </p:nvPr>
        </p:nvGraphicFramePr>
        <p:xfrm>
          <a:off x="457200" y="1052736"/>
          <a:ext cx="8229600" cy="44638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Date Placeholder 3">
            <a:extLst>
              <a:ext uri="{FF2B5EF4-FFF2-40B4-BE49-F238E27FC236}">
                <a16:creationId xmlns:a16="http://schemas.microsoft.com/office/drawing/2014/main" id="{5B38088D-45D0-509E-B74E-D52CAF6317D6}"/>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AD4C5C73-506D-BD94-C515-CAF9CB7CF24B}"/>
              </a:ext>
            </a:extLst>
          </p:cNvPr>
          <p:cNvSpPr>
            <a:spLocks noGrp="1"/>
          </p:cNvSpPr>
          <p:nvPr>
            <p:ph type="sldNum" sz="quarter" idx="12"/>
          </p:nvPr>
        </p:nvSpPr>
        <p:spPr/>
        <p:txBody>
          <a:bodyPr/>
          <a:lstStyle/>
          <a:p>
            <a:pPr>
              <a:defRPr/>
            </a:pPr>
            <a:fld id="{6550E941-99E4-4403-A917-B30FF69A9617}" type="slidenum">
              <a:rPr lang="en-GB" noProof="0" smtClean="0"/>
              <a:pPr>
                <a:defRPr/>
              </a:pPr>
              <a:t>12</a:t>
            </a:fld>
            <a:endParaRPr lang="en-GB" noProof="0" dirty="0"/>
          </a:p>
        </p:txBody>
      </p:sp>
    </p:spTree>
    <p:extLst>
      <p:ext uri="{BB962C8B-B14F-4D97-AF65-F5344CB8AC3E}">
        <p14:creationId xmlns:p14="http://schemas.microsoft.com/office/powerpoint/2010/main" val="3679679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noProof="0"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algn="just"/>
            <a:r>
              <a:rPr lang="en-GB" sz="2400" noProof="0" dirty="0"/>
              <a:t>Lung cancer has a significant impact on overall respiratory function. </a:t>
            </a:r>
          </a:p>
          <a:p>
            <a:pPr algn="just"/>
            <a:r>
              <a:rPr lang="en-GB" sz="2400" noProof="0" dirty="0"/>
              <a:t>David's treatment plan centres on routine, monitoring, and lifestyle needs. </a:t>
            </a:r>
          </a:p>
          <a:p>
            <a:pPr algn="just"/>
            <a:r>
              <a:rPr lang="en-GB" sz="2400" noProof="0" dirty="0"/>
              <a:t>Identified risk factors highlight areas requiring particular attention. </a:t>
            </a:r>
          </a:p>
          <a:p>
            <a:pPr algn="just"/>
            <a:r>
              <a:rPr lang="en-GB" sz="2400" noProof="0" dirty="0"/>
              <a:t>The recommendations made are evidence-based, drawing on NHS and NICE guidance. </a:t>
            </a:r>
          </a:p>
          <a:p>
            <a:pPr algn="just"/>
            <a:r>
              <a:rPr lang="en-GB" sz="2400" noProof="0" dirty="0"/>
              <a:t>Coordinated, holistic care helps safeguard his quality of life.</a:t>
            </a: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noProof="0" smtClean="0"/>
              <a:pPr>
                <a:defRPr/>
              </a:pPr>
              <a:t>13</a:t>
            </a:fld>
            <a:endParaRPr lang="en-GB" noProof="0" dirty="0"/>
          </a:p>
        </p:txBody>
      </p:sp>
    </p:spTree>
    <p:extLst>
      <p:ext uri="{BB962C8B-B14F-4D97-AF65-F5344CB8AC3E}">
        <p14:creationId xmlns:p14="http://schemas.microsoft.com/office/powerpoint/2010/main" val="12785443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61046"/>
          </a:xfrm>
        </p:spPr>
        <p:txBody>
          <a:bodyPr/>
          <a:lstStyle/>
          <a:p>
            <a:r>
              <a:rPr lang="en-GB" sz="3600" b="1" noProof="0" dirty="0">
                <a:cs typeface="Arial" panose="020B0604020202020204" pitchFamily="34" charset="0"/>
              </a:rPr>
              <a:t>References</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457200" y="908720"/>
            <a:ext cx="8229600" cy="4608513"/>
          </a:xfrm>
        </p:spPr>
        <p:txBody>
          <a:bodyPr/>
          <a:lstStyle/>
          <a:p>
            <a:pPr algn="just"/>
            <a:r>
              <a:rPr kumimoji="1" lang="en-GB" sz="1150" noProof="0" dirty="0">
                <a:latin typeface="Arial" panose="020B0604020202020204" pitchFamily="34" charset="0"/>
              </a:rPr>
              <a:t>Basnet, A., Alahmadi, A. and Gajra, A. (2022). Older Patients with Lung Cancer: a Summary of Seminal Contributions to Optimal Patient Care. </a:t>
            </a:r>
            <a:r>
              <a:rPr kumimoji="1" lang="en-GB" sz="1150" i="1" noProof="0" dirty="0">
                <a:latin typeface="Arial" panose="020B0604020202020204" pitchFamily="34" charset="0"/>
              </a:rPr>
              <a:t>Current Oncology Reports</a:t>
            </a:r>
            <a:r>
              <a:rPr kumimoji="1" lang="en-GB" sz="1150" noProof="0" dirty="0">
                <a:latin typeface="Arial" panose="020B0604020202020204" pitchFamily="34" charset="0"/>
              </a:rPr>
              <a:t>, 24(11), pp.1607–1618.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://doi.org/10.1007/s11912-022-01307-y.</a:t>
            </a:r>
          </a:p>
          <a:p>
            <a:pPr algn="just"/>
            <a:r>
              <a:rPr kumimoji="1" lang="en-GB" sz="1150" noProof="0" dirty="0">
                <a:latin typeface="Arial" panose="020B0604020202020204" pitchFamily="34" charset="0"/>
              </a:rPr>
              <a:t>Bogart, J.A., Waqar, S.N. and Mix, M.D. (2022). Radiation and Systemic Therapy for Limited-Stage Small-Cell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pp.661–670.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://doi.org/10.1200/jco.21.01639.</a:t>
            </a:r>
          </a:p>
          <a:p>
            <a:pPr algn="just"/>
            <a:r>
              <a:rPr kumimoji="1" lang="en-GB" sz="1150" noProof="0" dirty="0">
                <a:latin typeface="Arial" panose="020B0604020202020204" pitchFamily="34" charset="0"/>
              </a:rPr>
              <a:t>Boulanger, M., Mitchell, C., Zhong, J. and Hsu, M. (2022). Financial toxicity in lung cancer. </a:t>
            </a:r>
            <a:r>
              <a:rPr kumimoji="1" lang="en-GB" sz="1150" i="1" noProof="0" dirty="0">
                <a:latin typeface="Arial" panose="020B0604020202020204" pitchFamily="34" charset="0"/>
              </a:rPr>
              <a:t>Frontiers in Oncology</a:t>
            </a:r>
            <a:r>
              <a:rPr kumimoji="1" lang="en-GB" sz="1150" noProof="0" dirty="0">
                <a:latin typeface="Arial" panose="020B0604020202020204" pitchFamily="34" charset="0"/>
              </a:rPr>
              <a:t>, [online] 12.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://doi.org/10.3389/fonc.2022.1004102.</a:t>
            </a:r>
          </a:p>
          <a:p>
            <a:pPr algn="just"/>
            <a:r>
              <a:rPr kumimoji="1" lang="en-GB" sz="1150" noProof="0" dirty="0">
                <a:latin typeface="Arial" panose="020B0604020202020204" pitchFamily="34" charset="0"/>
              </a:rPr>
              <a:t>Chaudhry, R., Omole, A.E. and Bordoni, B. (2024). </a:t>
            </a:r>
            <a:r>
              <a:rPr kumimoji="1" lang="en-GB" sz="1150" i="1" noProof="0" dirty="0">
                <a:latin typeface="Arial" panose="020B0604020202020204" pitchFamily="34" charset="0"/>
              </a:rPr>
              <a:t>Anatomy, Thorax, Lungs</a:t>
            </a:r>
            <a:r>
              <a:rPr kumimoji="1" lang="en-GB" sz="1150" noProof="0" dirty="0">
                <a:latin typeface="Arial" panose="020B0604020202020204" pitchFamily="34" charset="0"/>
              </a:rPr>
              <a:t>. [online] Nih.gov. Available at: https://www.ncbi.nlm.nih.gov/sites/books/NBK470197/.</a:t>
            </a:r>
          </a:p>
          <a:p>
            <a:pPr algn="just"/>
            <a:r>
              <a:rPr kumimoji="1" lang="en-GB" sz="1150" noProof="0" dirty="0" err="1">
                <a:latin typeface="Arial" panose="020B0604020202020204" pitchFamily="34" charset="0"/>
              </a:rPr>
              <a:t>Gayap</a:t>
            </a:r>
            <a:r>
              <a:rPr kumimoji="1" lang="en-GB" sz="1150" noProof="0" dirty="0">
                <a:latin typeface="Arial" panose="020B0604020202020204" pitchFamily="34" charset="0"/>
              </a:rPr>
              <a:t>, H.T. and </a:t>
            </a:r>
            <a:r>
              <a:rPr kumimoji="1" lang="en-GB" sz="1150" noProof="0" dirty="0" err="1">
                <a:latin typeface="Arial" panose="020B0604020202020204" pitchFamily="34" charset="0"/>
              </a:rPr>
              <a:t>Akhloufi</a:t>
            </a:r>
            <a:r>
              <a:rPr kumimoji="1" lang="en-GB" sz="1150" noProof="0" dirty="0">
                <a:latin typeface="Arial" panose="020B0604020202020204" pitchFamily="34" charset="0"/>
              </a:rPr>
              <a:t>, M.A. (2024). Deep Machine Learning for Medical Diagnosis, Application to Lung Cancer Detection: A Review. </a:t>
            </a:r>
            <a:r>
              <a:rPr kumimoji="1" lang="en-GB" sz="1150" i="1" noProof="0" dirty="0" err="1">
                <a:latin typeface="Arial" panose="020B0604020202020204" pitchFamily="34" charset="0"/>
              </a:rPr>
              <a:t>BioMedInformatics</a:t>
            </a:r>
            <a:r>
              <a:rPr kumimoji="1" lang="en-GB" sz="1150" noProof="0" dirty="0">
                <a:latin typeface="Arial" panose="020B0604020202020204" pitchFamily="34" charset="0"/>
              </a:rPr>
              <a:t>, [online] 4(1), pp.236–284.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://doi.org/10.3390/biomedinformatics4010015.</a:t>
            </a:r>
          </a:p>
          <a:p>
            <a:pPr algn="just"/>
            <a:r>
              <a:rPr kumimoji="1" lang="en-GB" sz="1150" noProof="0" dirty="0">
                <a:latin typeface="Arial" panose="020B0604020202020204" pitchFamily="34" charset="0"/>
              </a:rPr>
              <a:t>Hendriks, L.E.L., Remon, J., Faivre-Finn, C., </a:t>
            </a:r>
            <a:r>
              <a:rPr kumimoji="1" lang="en-GB" sz="1150" noProof="0" dirty="0" err="1">
                <a:latin typeface="Arial" panose="020B0604020202020204" pitchFamily="34" charset="0"/>
              </a:rPr>
              <a:t>Garassino</a:t>
            </a:r>
            <a:r>
              <a:rPr kumimoji="1" lang="en-GB" sz="1150" noProof="0" dirty="0">
                <a:latin typeface="Arial" panose="020B0604020202020204" pitchFamily="34" charset="0"/>
              </a:rPr>
              <a:t>, M.C., </a:t>
            </a:r>
            <a:r>
              <a:rPr kumimoji="1" lang="en-GB" sz="1150" noProof="0" dirty="0" err="1">
                <a:latin typeface="Arial" panose="020B0604020202020204" pitchFamily="34" charset="0"/>
              </a:rPr>
              <a:t>Heymach</a:t>
            </a:r>
            <a:r>
              <a:rPr kumimoji="1" lang="en-GB" sz="1150" noProof="0" dirty="0">
                <a:latin typeface="Arial" panose="020B0604020202020204" pitchFamily="34" charset="0"/>
              </a:rPr>
              <a:t>, J.V., Kerr, K.M., Tan, D.S.W., Veronesi, G. and Reck, M. (2024). Non-small-cell lung cancer. </a:t>
            </a:r>
            <a:r>
              <a:rPr kumimoji="1" lang="en-GB" sz="1150" i="1" noProof="0" dirty="0">
                <a:latin typeface="Arial" panose="020B0604020202020204" pitchFamily="34" charset="0"/>
              </a:rPr>
              <a:t>Nature Reviews Disease Primers</a:t>
            </a:r>
            <a:r>
              <a:rPr kumimoji="1" lang="en-GB" sz="1150" noProof="0" dirty="0">
                <a:latin typeface="Arial" panose="020B0604020202020204" pitchFamily="34" charset="0"/>
              </a:rPr>
              <a:t>, [online] 10(1).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://doi.org/10.1038/s41572-024-00551-9.</a:t>
            </a:r>
          </a:p>
          <a:p>
            <a:pPr algn="just"/>
            <a:r>
              <a:rPr kumimoji="1" lang="en-GB" sz="1150" noProof="0" dirty="0" err="1">
                <a:latin typeface="Arial" panose="020B0604020202020204" pitchFamily="34" charset="0"/>
              </a:rPr>
              <a:t>Katrivesis</a:t>
            </a:r>
            <a:r>
              <a:rPr kumimoji="1" lang="en-GB" sz="1150" noProof="0" dirty="0">
                <a:latin typeface="Arial" panose="020B0604020202020204" pitchFamily="34" charset="0"/>
              </a:rPr>
              <a:t>, K., Elia, J., </a:t>
            </a:r>
            <a:r>
              <a:rPr kumimoji="1" lang="en-GB" sz="1150" noProof="0" dirty="0" err="1">
                <a:latin typeface="Arial" panose="020B0604020202020204" pitchFamily="34" charset="0"/>
              </a:rPr>
              <a:t>Etiz</a:t>
            </a:r>
            <a:r>
              <a:rPr kumimoji="1" lang="en-GB" sz="1150" noProof="0" dirty="0">
                <a:latin typeface="Arial" panose="020B0604020202020204" pitchFamily="34" charset="0"/>
              </a:rPr>
              <a:t>, B., Cooley-</a:t>
            </a:r>
            <a:r>
              <a:rPr kumimoji="1" lang="en-GB" sz="1150" noProof="0" dirty="0" err="1">
                <a:latin typeface="Arial" panose="020B0604020202020204" pitchFamily="34" charset="0"/>
              </a:rPr>
              <a:t>Rieders</a:t>
            </a:r>
            <a:r>
              <a:rPr kumimoji="1" lang="en-GB" sz="1150" noProof="0" dirty="0">
                <a:latin typeface="Arial" panose="020B0604020202020204" pitchFamily="34" charset="0"/>
              </a:rPr>
              <a:t>, K., Hosseinian, S. and Melucci, S. (2022). An Overview of Lung Anatomy and Physiology. </a:t>
            </a:r>
            <a:r>
              <a:rPr kumimoji="1" lang="en-GB" sz="1150" i="1" noProof="0" dirty="0">
                <a:latin typeface="Arial" panose="020B0604020202020204" pitchFamily="34" charset="0"/>
              </a:rPr>
              <a:t>Mechanical Ventilation Amid the COVID-19 Pandemic</a:t>
            </a:r>
            <a:r>
              <a:rPr kumimoji="1" lang="en-GB" sz="1150" noProof="0" dirty="0">
                <a:latin typeface="Arial" panose="020B0604020202020204" pitchFamily="34" charset="0"/>
              </a:rPr>
              <a:t>, pp.5–24.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://doi.org/10.1007/978-3-030-87978-5_2.</a:t>
            </a:r>
          </a:p>
          <a:p>
            <a:pPr algn="just"/>
            <a:r>
              <a:rPr kumimoji="1" lang="en-GB" sz="1150" noProof="0" dirty="0">
                <a:latin typeface="Arial" panose="020B0604020202020204" pitchFamily="34" charset="0"/>
              </a:rPr>
              <a:t>Squire, A. (2016). </a:t>
            </a:r>
            <a:r>
              <a:rPr kumimoji="1" lang="en-GB" sz="1150" i="1" noProof="0" dirty="0">
                <a:latin typeface="Arial" panose="020B0604020202020204" pitchFamily="34" charset="0"/>
              </a:rPr>
              <a:t>Cancer</a:t>
            </a:r>
            <a:r>
              <a:rPr kumimoji="1" lang="en-GB" sz="1150" noProof="0" dirty="0">
                <a:latin typeface="Arial" panose="020B0604020202020204" pitchFamily="34" charset="0"/>
              </a:rPr>
              <a:t>. New York: Children’s Press, An Imprint Of Scholastic Inc.</a:t>
            </a:r>
          </a:p>
          <a:p>
            <a:pPr algn="just"/>
            <a:r>
              <a:rPr kumimoji="1" lang="en-GB" sz="1150" noProof="0" dirty="0">
                <a:latin typeface="Arial" panose="020B0604020202020204" pitchFamily="34" charset="0"/>
              </a:rPr>
              <a:t>Temel, J.S., Petrillo, L.A. and Greer, J.A. (2022). Patient-</a:t>
            </a:r>
            <a:r>
              <a:rPr kumimoji="1" lang="en-GB" sz="1150" noProof="0" dirty="0" err="1">
                <a:latin typeface="Arial" panose="020B0604020202020204" pitchFamily="34" charset="0"/>
              </a:rPr>
              <a:t>Centered</a:t>
            </a:r>
            <a:r>
              <a:rPr kumimoji="1" lang="en-GB" sz="1150" noProof="0" dirty="0">
                <a:latin typeface="Arial" panose="020B0604020202020204" pitchFamily="34" charset="0"/>
              </a:rPr>
              <a:t> Palliative Care for Patients With Advanced Lung Cancer. </a:t>
            </a:r>
            <a:r>
              <a:rPr kumimoji="1" lang="en-GB" sz="1150" i="1" noProof="0" dirty="0">
                <a:latin typeface="Arial" panose="020B0604020202020204" pitchFamily="34" charset="0"/>
              </a:rPr>
              <a:t>Journal of Clinical Oncology</a:t>
            </a:r>
            <a:r>
              <a:rPr kumimoji="1" lang="en-GB" sz="1150" noProof="0" dirty="0">
                <a:latin typeface="Arial" panose="020B0604020202020204" pitchFamily="34" charset="0"/>
              </a:rPr>
              <a:t>, 40(6), pp.626–634.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://doi.org/10.1200/jco.21.01710.</a:t>
            </a:r>
          </a:p>
          <a:p>
            <a:pPr algn="just"/>
            <a:r>
              <a:rPr kumimoji="1" lang="en-GB" sz="1150" noProof="0" dirty="0">
                <a:latin typeface="Arial" panose="020B0604020202020204" pitchFamily="34" charset="0"/>
              </a:rPr>
              <a:t>Zenke, Y., Taiki </a:t>
            </a:r>
            <a:r>
              <a:rPr kumimoji="1" lang="en-GB" sz="1150" noProof="0" dirty="0" err="1">
                <a:latin typeface="Arial" panose="020B0604020202020204" pitchFamily="34" charset="0"/>
              </a:rPr>
              <a:t>Hakozaki</a:t>
            </a:r>
            <a:r>
              <a:rPr kumimoji="1" lang="en-GB" sz="1150" noProof="0" dirty="0">
                <a:latin typeface="Arial" panose="020B0604020202020204" pitchFamily="34" charset="0"/>
              </a:rPr>
              <a:t>, Nakahara, Y., Hidehito Horinouchi, Ohe, Y. and Barber, J. (2022). Medical management of older patients with lung cancer. </a:t>
            </a:r>
            <a:r>
              <a:rPr kumimoji="1" lang="en-GB" sz="1150" i="1" noProof="0" dirty="0">
                <a:latin typeface="Arial" panose="020B0604020202020204" pitchFamily="34" charset="0"/>
              </a:rPr>
              <a:t>Japanese Journal of Clinical Oncology</a:t>
            </a:r>
            <a:r>
              <a:rPr kumimoji="1" lang="en-GB" sz="1150" noProof="0" dirty="0">
                <a:latin typeface="Arial" panose="020B0604020202020204" pitchFamily="34" charset="0"/>
              </a:rPr>
              <a:t>. [online] </a:t>
            </a:r>
            <a:r>
              <a:rPr kumimoji="1" lang="en-GB" sz="1150" noProof="0" dirty="0" err="1">
                <a:latin typeface="Arial" panose="020B0604020202020204" pitchFamily="34" charset="0"/>
              </a:rPr>
              <a:t>doi:https</a:t>
            </a:r>
            <a:r>
              <a:rPr kumimoji="1" lang="en-GB" sz="1150" noProof="0" dirty="0">
                <a:latin typeface="Arial" panose="020B0604020202020204" pitchFamily="34" charset="0"/>
              </a:rPr>
              <a:t>://doi.org/10.1093/</a:t>
            </a:r>
            <a:r>
              <a:rPr kumimoji="1" lang="en-GB" sz="1150" noProof="0" dirty="0" err="1">
                <a:latin typeface="Arial" panose="020B0604020202020204" pitchFamily="34" charset="0"/>
              </a:rPr>
              <a:t>jjco</a:t>
            </a:r>
            <a:r>
              <a:rPr kumimoji="1" lang="en-GB" sz="1150" noProof="0" dirty="0">
                <a:latin typeface="Arial" panose="020B0604020202020204" pitchFamily="34" charset="0"/>
              </a:rPr>
              <a:t>/hyac135.</a:t>
            </a:r>
          </a:p>
          <a:p>
            <a:pPr algn="just"/>
            <a:endParaRPr lang="en-GB" sz="1150" noProof="0" dirty="0"/>
          </a:p>
          <a:p>
            <a:pPr marL="0" indent="0" algn="just">
              <a:buNone/>
            </a:pPr>
            <a:endParaRPr lang="en-GB" sz="1150" noProof="0"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noProof="0" smtClean="0"/>
              <a:pPr>
                <a:defRPr/>
              </a:pPr>
              <a:t>29/07/2026</a:t>
            </a:fld>
            <a:endParaRPr lang="en-GB" noProof="0" dirty="0"/>
          </a:p>
        </p:txBody>
      </p:sp>
      <p:sp>
        <p:nvSpPr>
          <p:cNvPr id="5" name="Slide Number Placeholder 4"/>
          <p:cNvSpPr>
            <a:spLocks noGrp="1"/>
          </p:cNvSpPr>
          <p:nvPr>
            <p:ph type="sldNum" sz="quarter" idx="12"/>
          </p:nvPr>
        </p:nvSpPr>
        <p:spPr/>
        <p:txBody>
          <a:bodyPr/>
          <a:lstStyle/>
          <a:p>
            <a:pPr>
              <a:defRPr/>
            </a:pPr>
            <a:fld id="{6550E941-99E4-4403-A917-B30FF69A9617}" type="slidenum">
              <a:rPr lang="en-GB" noProof="0" smtClean="0"/>
              <a:pPr>
                <a:defRPr/>
              </a:pPr>
              <a:t>14</a:t>
            </a:fld>
            <a:endParaRPr lang="en-GB" noProof="0" dirty="0"/>
          </a:p>
        </p:txBody>
      </p:sp>
    </p:spTree>
    <p:extLst>
      <p:ext uri="{BB962C8B-B14F-4D97-AF65-F5344CB8AC3E}">
        <p14:creationId xmlns:p14="http://schemas.microsoft.com/office/powerpoint/2010/main" val="35210010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Custom 81">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59</TotalTime>
  <Words>2477</Words>
  <Application>Microsoft Macintosh PowerPoint</Application>
  <PresentationFormat>On-screen Show (4:3)</PresentationFormat>
  <Paragraphs>172</Paragraphs>
  <Slides>14</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Myriad Pro</vt:lpstr>
      <vt:lpstr>Times New Roman</vt:lpstr>
      <vt:lpstr>Verdana</vt:lpstr>
      <vt:lpstr>20140311PresentationUWTSDTemplate</vt:lpstr>
      <vt:lpstr>PowerPoint Presentation</vt:lpstr>
      <vt:lpstr>Introduction</vt:lpstr>
      <vt:lpstr>Information about the person</vt:lpstr>
      <vt:lpstr>Anatomy and Physiology</vt:lpstr>
      <vt:lpstr>Anatomy and Physiology</vt:lpstr>
      <vt:lpstr>Care Plan (1/3: Lifestyle and Health Behaviour) </vt:lpstr>
      <vt:lpstr>Care Plan (2/3: Everyday Routine) </vt:lpstr>
      <vt:lpstr>Care Plan (3/3: Communication and Ethical Considerations) </vt:lpstr>
      <vt:lpstr>Risk factors</vt:lpstr>
      <vt:lpstr>Risk factors</vt:lpstr>
      <vt:lpstr>Recommendations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User</dc:creator>
  <cp:lastModifiedBy>Bianca Sanfilippo</cp:lastModifiedBy>
  <cp:revision>239</cp:revision>
  <cp:lastPrinted>2018-07-09T15:27:01Z</cp:lastPrinted>
  <dcterms:created xsi:type="dcterms:W3CDTF">2002-10-07T19:43:58Z</dcterms:created>
  <dcterms:modified xsi:type="dcterms:W3CDTF">2026-07-29T12:58:29Z</dcterms:modified>
</cp:coreProperties>
</file>