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83" r:id="rId3"/>
    <p:sldId id="257" r:id="rId4"/>
    <p:sldId id="258" r:id="rId5"/>
    <p:sldId id="259" r:id="rId6"/>
    <p:sldId id="260" r:id="rId7"/>
    <p:sldId id="261" r:id="rId8"/>
    <p:sldId id="262" r:id="rId9"/>
    <p:sldId id="263" r:id="rId10"/>
    <p:sldId id="264" r:id="rId11"/>
    <p:sldId id="265" r:id="rId12"/>
    <p:sldId id="266" r:id="rId13"/>
    <p:sldId id="267" r:id="rId14"/>
    <p:sldId id="269" r:id="rId15"/>
    <p:sldId id="271" r:id="rId16"/>
    <p:sldId id="273" r:id="rId17"/>
    <p:sldId id="274" r:id="rId18"/>
    <p:sldId id="275" r:id="rId19"/>
    <p:sldId id="276" r:id="rId20"/>
    <p:sldId id="277" r:id="rId21"/>
    <p:sldId id="278" r:id="rId22"/>
    <p:sldId id="279" r:id="rId23"/>
    <p:sldId id="281" r:id="rId24"/>
    <p:sldId id="280"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934" autoAdjust="0"/>
  </p:normalViewPr>
  <p:slideViewPr>
    <p:cSldViewPr snapToGrid="0">
      <p:cViewPr varScale="1">
        <p:scale>
          <a:sx n="46" d="100"/>
          <a:sy n="46" d="100"/>
        </p:scale>
        <p:origin x="1444"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 hailemariam" userId="4c35f781f4a6facb" providerId="LiveId" clId="{BB1C096F-F85F-4246-8A05-15280B5F257C}"/>
    <pc:docChg chg="custSel addSld modSld sldOrd">
      <pc:chgData name="hanna hailemariam" userId="4c35f781f4a6facb" providerId="LiveId" clId="{BB1C096F-F85F-4246-8A05-15280B5F257C}" dt="2026-04-28T20:21:58.758" v="121"/>
      <pc:docMkLst>
        <pc:docMk/>
      </pc:docMkLst>
      <pc:sldChg chg="modSp mod ord">
        <pc:chgData name="hanna hailemariam" userId="4c35f781f4a6facb" providerId="LiveId" clId="{BB1C096F-F85F-4246-8A05-15280B5F257C}" dt="2026-04-28T20:21:58.758" v="121"/>
        <pc:sldMkLst>
          <pc:docMk/>
          <pc:sldMk cId="434731455" sldId="256"/>
        </pc:sldMkLst>
        <pc:spChg chg="mod">
          <ac:chgData name="hanna hailemariam" userId="4c35f781f4a6facb" providerId="LiveId" clId="{BB1C096F-F85F-4246-8A05-15280B5F257C}" dt="2026-04-28T11:49:34.393" v="48" actId="27636"/>
          <ac:spMkLst>
            <pc:docMk/>
            <pc:sldMk cId="434731455" sldId="256"/>
            <ac:spMk id="3" creationId="{18FE7679-A253-0D29-DA64-F5511F5F7154}"/>
          </ac:spMkLst>
        </pc:spChg>
      </pc:sldChg>
      <pc:sldChg chg="modSp mod">
        <pc:chgData name="hanna hailemariam" userId="4c35f781f4a6facb" providerId="LiveId" clId="{BB1C096F-F85F-4246-8A05-15280B5F257C}" dt="2026-04-28T20:13:59.040" v="71" actId="20577"/>
        <pc:sldMkLst>
          <pc:docMk/>
          <pc:sldMk cId="3556051103" sldId="261"/>
        </pc:sldMkLst>
        <pc:spChg chg="mod">
          <ac:chgData name="hanna hailemariam" userId="4c35f781f4a6facb" providerId="LiveId" clId="{BB1C096F-F85F-4246-8A05-15280B5F257C}" dt="2026-04-28T20:13:59.040" v="71" actId="20577"/>
          <ac:spMkLst>
            <pc:docMk/>
            <pc:sldMk cId="3556051103" sldId="261"/>
            <ac:spMk id="3" creationId="{B1CC1CCA-65B7-EA3D-DCE9-45C39E55D99C}"/>
          </ac:spMkLst>
        </pc:spChg>
      </pc:sldChg>
      <pc:sldChg chg="modSp mod">
        <pc:chgData name="hanna hailemariam" userId="4c35f781f4a6facb" providerId="LiveId" clId="{BB1C096F-F85F-4246-8A05-15280B5F257C}" dt="2026-04-28T20:15:04.179" v="86" actId="20577"/>
        <pc:sldMkLst>
          <pc:docMk/>
          <pc:sldMk cId="2239920177" sldId="262"/>
        </pc:sldMkLst>
        <pc:spChg chg="mod">
          <ac:chgData name="hanna hailemariam" userId="4c35f781f4a6facb" providerId="LiveId" clId="{BB1C096F-F85F-4246-8A05-15280B5F257C}" dt="2026-04-28T20:15:04.179" v="86" actId="20577"/>
          <ac:spMkLst>
            <pc:docMk/>
            <pc:sldMk cId="2239920177" sldId="262"/>
            <ac:spMk id="3" creationId="{73D55E09-28C8-3877-9910-90E5D03D9CC0}"/>
          </ac:spMkLst>
        </pc:spChg>
      </pc:sldChg>
      <pc:sldChg chg="modSp mod">
        <pc:chgData name="hanna hailemariam" userId="4c35f781f4a6facb" providerId="LiveId" clId="{BB1C096F-F85F-4246-8A05-15280B5F257C}" dt="2026-04-28T20:16:07.226" v="109" actId="20577"/>
        <pc:sldMkLst>
          <pc:docMk/>
          <pc:sldMk cId="1746960872" sldId="263"/>
        </pc:sldMkLst>
        <pc:spChg chg="mod">
          <ac:chgData name="hanna hailemariam" userId="4c35f781f4a6facb" providerId="LiveId" clId="{BB1C096F-F85F-4246-8A05-15280B5F257C}" dt="2026-04-28T20:16:07.226" v="109" actId="20577"/>
          <ac:spMkLst>
            <pc:docMk/>
            <pc:sldMk cId="1746960872" sldId="263"/>
            <ac:spMk id="3" creationId="{26B51F12-9635-30D8-F858-BB3A9F321A37}"/>
          </ac:spMkLst>
        </pc:spChg>
      </pc:sldChg>
      <pc:sldChg chg="modNotesTx">
        <pc:chgData name="hanna hailemariam" userId="4c35f781f4a6facb" providerId="LiveId" clId="{BB1C096F-F85F-4246-8A05-15280B5F257C}" dt="2026-04-28T20:17:21.318" v="112" actId="6549"/>
        <pc:sldMkLst>
          <pc:docMk/>
          <pc:sldMk cId="2128462152" sldId="267"/>
        </pc:sldMkLst>
      </pc:sldChg>
      <pc:sldChg chg="modSp mod">
        <pc:chgData name="hanna hailemariam" userId="4c35f781f4a6facb" providerId="LiveId" clId="{BB1C096F-F85F-4246-8A05-15280B5F257C}" dt="2026-04-28T20:20:52.840" v="114" actId="20577"/>
        <pc:sldMkLst>
          <pc:docMk/>
          <pc:sldMk cId="2546243318" sldId="279"/>
        </pc:sldMkLst>
        <pc:spChg chg="mod">
          <ac:chgData name="hanna hailemariam" userId="4c35f781f4a6facb" providerId="LiveId" clId="{BB1C096F-F85F-4246-8A05-15280B5F257C}" dt="2026-04-28T20:20:52.840" v="114" actId="20577"/>
          <ac:spMkLst>
            <pc:docMk/>
            <pc:sldMk cId="2546243318" sldId="279"/>
            <ac:spMk id="3" creationId="{87AA4F43-58E7-5F14-848C-F5F4A48C7A09}"/>
          </ac:spMkLst>
        </pc:spChg>
      </pc:sldChg>
      <pc:sldChg chg="modNotesTx">
        <pc:chgData name="hanna hailemariam" userId="4c35f781f4a6facb" providerId="LiveId" clId="{BB1C096F-F85F-4246-8A05-15280B5F257C}" dt="2026-04-28T20:21:23.335" v="115" actId="6549"/>
        <pc:sldMkLst>
          <pc:docMk/>
          <pc:sldMk cId="348824442" sldId="280"/>
        </pc:sldMkLst>
      </pc:sldChg>
      <pc:sldChg chg="addSp modSp new mod ord">
        <pc:chgData name="hanna hailemariam" userId="4c35f781f4a6facb" providerId="LiveId" clId="{BB1C096F-F85F-4246-8A05-15280B5F257C}" dt="2026-04-28T20:21:53.191" v="119"/>
        <pc:sldMkLst>
          <pc:docMk/>
          <pc:sldMk cId="2683059624" sldId="283"/>
        </pc:sldMkLst>
        <pc:spChg chg="add mod">
          <ac:chgData name="hanna hailemariam" userId="4c35f781f4a6facb" providerId="LiveId" clId="{BB1C096F-F85F-4246-8A05-15280B5F257C}" dt="2026-04-28T11:42:41.871" v="9" actId="2710"/>
          <ac:spMkLst>
            <pc:docMk/>
            <pc:sldMk cId="2683059624" sldId="283"/>
            <ac:spMk id="3" creationId="{3D538458-3863-B4DD-95DD-9B61A70B3E9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3EBF44-8C09-44B7-A7E3-83ED8387279B}" type="datetimeFigureOut">
              <a:rPr lang="en-IN" smtClean="0"/>
              <a:pPr/>
              <a:t>28-04-2026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E0CA44-3254-415E-A6DF-A36FEE678164}" type="slidenum">
              <a:rPr lang="en-IN" smtClean="0"/>
              <a:pPr/>
              <a:t>‹#›</a:t>
            </a:fld>
            <a:endParaRPr lang="en-IN"/>
          </a:p>
        </p:txBody>
      </p:sp>
    </p:spTree>
    <p:extLst>
      <p:ext uri="{BB962C8B-B14F-4D97-AF65-F5344CB8AC3E}">
        <p14:creationId xmlns:p14="http://schemas.microsoft.com/office/powerpoint/2010/main" val="41266657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Working on multiple departments helped me to understand the interconnectedness of the various functions to manage the guest experience. Within the Food and Beverage department, I worked on managing the key daily functions and supported events and meetings. </a:t>
            </a:r>
            <a:r>
              <a:rPr lang="en-GB" sz="1200" kern="1200" dirty="0">
                <a:solidFill>
                  <a:schemeClr val="tx1"/>
                </a:solidFill>
                <a:effectLst/>
                <a:latin typeface="+mn-lt"/>
                <a:ea typeface="+mn-ea"/>
                <a:cs typeface="+mn-cs"/>
              </a:rPr>
              <a:t>I am occupied with both real-world insights and hypothetical knowledge of service quality management.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4</a:t>
            </a:fld>
            <a:endParaRPr lang="en-IN"/>
          </a:p>
        </p:txBody>
      </p:sp>
    </p:spTree>
    <p:extLst>
      <p:ext uri="{BB962C8B-B14F-4D97-AF65-F5344CB8AC3E}">
        <p14:creationId xmlns:p14="http://schemas.microsoft.com/office/powerpoint/2010/main" val="3681946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Handling event setups,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of the bar along with the breakfast services, and helping food to visitors are the numerous functions that I achieved at that time. It was vital for me to uphold the hygiene standards succeeding the hotel protocol and make the best impression in the minds of the clienteles. Interacting across departments was stimulating yet fell under my obligations at the time of placement.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5</a:t>
            </a:fld>
            <a:endParaRPr lang="en-IN"/>
          </a:p>
        </p:txBody>
      </p:sp>
    </p:spTree>
    <p:extLst>
      <p:ext uri="{BB962C8B-B14F-4D97-AF65-F5344CB8AC3E}">
        <p14:creationId xmlns:p14="http://schemas.microsoft.com/office/powerpoint/2010/main" val="1449838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My help was essential for the team because I took the stand for tracking work progress and ensure our team followed the established service values. I connected with team members during busy hours to uphold efficiency while I responded to incoming service requests. Through this, I gathered knowledge about leadership and decision-making. All these skills are essential for directing the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organisational</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functions. The program allowed me to comprehend the functions that administrators need to perform, together with their distinctive workplace problems in the hospitality sector.</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6</a:t>
            </a:fld>
            <a:endParaRPr lang="en-IN"/>
          </a:p>
        </p:txBody>
      </p:sp>
    </p:spTree>
    <p:extLst>
      <p:ext uri="{BB962C8B-B14F-4D97-AF65-F5344CB8AC3E}">
        <p14:creationId xmlns:p14="http://schemas.microsoft.com/office/powerpoint/2010/main" val="4240138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was aware that I needed to support guest-facing interactions. In this matter, it is indispensable to work on my feebleness and classify my areas of challenge. Determining the key challenges at work helps any student to develop better strategies and improve in future actions (</a:t>
            </a:r>
            <a:r>
              <a:rPr lang="en-GB" sz="1200" kern="1200" dirty="0" err="1">
                <a:solidFill>
                  <a:schemeClr val="tx1"/>
                </a:solidFill>
                <a:effectLst/>
                <a:latin typeface="+mn-lt"/>
                <a:ea typeface="+mn-ea"/>
                <a:cs typeface="+mn-cs"/>
              </a:rPr>
              <a:t>Halabieh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Breakdown of communication leads to several associated problems, and addressing these weaknesses is the main capacity of any student. I need to improve my confidence and readiness to handle issues in managing complex situations.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7</a:t>
            </a:fld>
            <a:endParaRPr lang="en-IN"/>
          </a:p>
        </p:txBody>
      </p:sp>
    </p:spTree>
    <p:extLst>
      <p:ext uri="{BB962C8B-B14F-4D97-AF65-F5344CB8AC3E}">
        <p14:creationId xmlns:p14="http://schemas.microsoft.com/office/powerpoint/2010/main" val="20568966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After identifying the main issue and the reason behind such a delay, it was essential for me to make an immediate decision about the key activity needed (Ballina, 2022). As I have the authority to control such a situation, I immediately approached the supervisor to make immediate decisions and reduce dissatisfaction through recovery practices. In this scenario, I have not made the final decisions by myself, but I have contributed to helping the whole team to reduce the problems and supported them to take appropriate actions as soon as possible to manage quality standards.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51E0CA44-3254-415E-A6DF-A36FEE678164}" type="slidenum">
              <a:rPr lang="en-IN" smtClean="0"/>
              <a:pPr/>
              <a:t>8</a:t>
            </a:fld>
            <a:endParaRPr lang="en-IN"/>
          </a:p>
        </p:txBody>
      </p:sp>
    </p:spTree>
    <p:extLst>
      <p:ext uri="{BB962C8B-B14F-4D97-AF65-F5344CB8AC3E}">
        <p14:creationId xmlns:p14="http://schemas.microsoft.com/office/powerpoint/2010/main" val="2122021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I have identified that I need to improve my communication skills to interact with the guests and offer them the moment of truth. Time management is another essential skill that I have developed through the experiences and performing the placement responsibilities, followed by the academic work. Though I have improved my problem-solving abilities, I need to develop more through clear observations and better confidence for handling managerial issues. These are transferable skills that are highly important for professional and academic success (Bourne and Bell, 2025). </a:t>
            </a:r>
            <a:endParaRPr lang="en-IN"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9</a:t>
            </a:fld>
            <a:endParaRPr lang="en-IN"/>
          </a:p>
        </p:txBody>
      </p:sp>
    </p:spTree>
    <p:extLst>
      <p:ext uri="{BB962C8B-B14F-4D97-AF65-F5344CB8AC3E}">
        <p14:creationId xmlns:p14="http://schemas.microsoft.com/office/powerpoint/2010/main" val="3911281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the time of placement, a delay occurred while delivering the breakfast of a customer, and this created certain dissatisfaction for them, affecting the trustworthiness. Responsiveness here matters a lot to deal with operational issues that happened at that time. The retrieval practices comprised of the improvement of the wrong food presentation and admitting the problems rooted in the management. Less Acceptance of the main areas on which the team should work, was the main issue that created such a big problem.  Only a proper alliance is required with theoretical frameworks that are highly appropriate in real-life situations.</a:t>
            </a:r>
            <a:endParaRPr lang="en-IN" dirty="0"/>
          </a:p>
        </p:txBody>
      </p:sp>
      <p:sp>
        <p:nvSpPr>
          <p:cNvPr id="4" name="Slide Number Placeholder 3"/>
          <p:cNvSpPr>
            <a:spLocks noGrp="1"/>
          </p:cNvSpPr>
          <p:nvPr>
            <p:ph type="sldNum" sz="quarter" idx="5"/>
          </p:nvPr>
        </p:nvSpPr>
        <p:spPr/>
        <p:txBody>
          <a:bodyPr/>
          <a:lstStyle/>
          <a:p>
            <a:fld id="{51E0CA44-3254-415E-A6DF-A36FEE678164}" type="slidenum">
              <a:rPr lang="en-IN" smtClean="0"/>
              <a:pPr/>
              <a:t>10</a:t>
            </a:fld>
            <a:endParaRPr lang="en-IN"/>
          </a:p>
        </p:txBody>
      </p:sp>
    </p:spTree>
    <p:extLst>
      <p:ext uri="{BB962C8B-B14F-4D97-AF65-F5344CB8AC3E}">
        <p14:creationId xmlns:p14="http://schemas.microsoft.com/office/powerpoint/2010/main" val="380852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Positive outcomes often offer scope for repeat business along with the chance for improved profitability. Otherwise, it may impact the reputation in a negative way. Disappointment in addressing the requirements of the customers directly affects their gratification and creates an undesirable impression of the company. I detected during my tenure at Morgans Hotel that every section is linked, and there are several customers to handle. Workers were working hard to fulfil their responsibilities in their job, and this situation creates a lot of burden, particularly during the busy hours.</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11</a:t>
            </a:fld>
            <a:endParaRPr lang="en-IN"/>
          </a:p>
        </p:txBody>
      </p:sp>
    </p:spTree>
    <p:extLst>
      <p:ext uri="{BB962C8B-B14F-4D97-AF65-F5344CB8AC3E}">
        <p14:creationId xmlns:p14="http://schemas.microsoft.com/office/powerpoint/2010/main" val="2286482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Times New Roman" panose="02020603050405020304" pitchFamily="18" charset="0"/>
                <a:ea typeface="+mn-ea"/>
                <a:cs typeface="Times New Roman" panose="02020603050405020304" pitchFamily="18" charset="0"/>
              </a:rPr>
              <a:t>I also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realised</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that it is vital to </a:t>
            </a:r>
            <a:r>
              <a:rPr lang="en-US" sz="1200" kern="1200" dirty="0" err="1">
                <a:solidFill>
                  <a:schemeClr val="tx1"/>
                </a:solidFill>
                <a:effectLst/>
                <a:latin typeface="Times New Roman" panose="02020603050405020304" pitchFamily="18" charset="0"/>
                <a:ea typeface="+mn-ea"/>
                <a:cs typeface="Times New Roman" panose="02020603050405020304" pitchFamily="18" charset="0"/>
              </a:rPr>
              <a:t>analyse</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 the conceivable risks to avoid customer frustration, expressly during peak hours. </a:t>
            </a:r>
            <a:r>
              <a:rPr lang="en-US" sz="1200" kern="1200">
                <a:solidFill>
                  <a:schemeClr val="tx1"/>
                </a:solidFill>
                <a:effectLst/>
                <a:latin typeface="Times New Roman" panose="02020603050405020304" pitchFamily="18" charset="0"/>
                <a:ea typeface="+mn-ea"/>
                <a:cs typeface="Times New Roman" panose="02020603050405020304" pitchFamily="18" charset="0"/>
              </a:rPr>
              <a:t>Difficulty lies in determining ways to address the possible challenges helps the operational efficiency in a great way. </a:t>
            </a: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12</a:t>
            </a:fld>
            <a:endParaRPr lang="en-IN"/>
          </a:p>
        </p:txBody>
      </p:sp>
    </p:spTree>
    <p:extLst>
      <p:ext uri="{BB962C8B-B14F-4D97-AF65-F5344CB8AC3E}">
        <p14:creationId xmlns:p14="http://schemas.microsoft.com/office/powerpoint/2010/main" val="9263068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13</a:t>
            </a:fld>
            <a:endParaRPr lang="en-IN"/>
          </a:p>
        </p:txBody>
      </p:sp>
    </p:spTree>
    <p:extLst>
      <p:ext uri="{BB962C8B-B14F-4D97-AF65-F5344CB8AC3E}">
        <p14:creationId xmlns:p14="http://schemas.microsoft.com/office/powerpoint/2010/main" val="1642713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At Swansea </a:t>
            </a:r>
            <a:r>
              <a:rPr lang="en-US" sz="1200" kern="1200" dirty="0" err="1">
                <a:solidFill>
                  <a:schemeClr val="tx1"/>
                </a:solidFill>
                <a:effectLst/>
                <a:latin typeface="+mn-lt"/>
                <a:ea typeface="+mn-ea"/>
                <a:cs typeface="+mn-cs"/>
              </a:rPr>
              <a:t>Morgans</a:t>
            </a:r>
            <a:r>
              <a:rPr lang="en-US" sz="1200" kern="1200" dirty="0">
                <a:solidFill>
                  <a:schemeClr val="tx1"/>
                </a:solidFill>
                <a:effectLst/>
                <a:latin typeface="+mn-lt"/>
                <a:ea typeface="+mn-ea"/>
                <a:cs typeface="+mn-cs"/>
              </a:rPr>
              <a:t> Hotel, where I completed my internship program, I learned cross-departmental experience in extents like housekeeping, meetings, and events. This reflection will deliver an breakdown of my experience when handling the visitors and what trainings I educated about service delivery and management of supervise members.</a:t>
            </a:r>
          </a:p>
        </p:txBody>
      </p:sp>
      <p:sp>
        <p:nvSpPr>
          <p:cNvPr id="4" name="Slide Number Placeholder 3"/>
          <p:cNvSpPr>
            <a:spLocks noGrp="1"/>
          </p:cNvSpPr>
          <p:nvPr>
            <p:ph type="sldNum" sz="quarter" idx="5"/>
          </p:nvPr>
        </p:nvSpPr>
        <p:spPr/>
        <p:txBody>
          <a:bodyPr/>
          <a:lstStyle/>
          <a:p>
            <a:fld id="{51E0CA44-3254-415E-A6DF-A36FEE678164}" type="slidenum">
              <a:rPr lang="en-IN" smtClean="0"/>
              <a:pPr/>
              <a:t>15</a:t>
            </a:fld>
            <a:endParaRPr lang="en-IN"/>
          </a:p>
        </p:txBody>
      </p:sp>
    </p:spTree>
    <p:extLst>
      <p:ext uri="{BB962C8B-B14F-4D97-AF65-F5344CB8AC3E}">
        <p14:creationId xmlns:p14="http://schemas.microsoft.com/office/powerpoint/2010/main" val="4820484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 a housekeeper, I had the responsibility of guaranteeing that all rooms were appropriately prepared and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before the visitors checked in. I was made-up to ensure that all services in the room met the values of the hotel regarding hygiene and arrangement. From this knowledge, I learned that housekeeping is a vital function of leaving a optimistic first imprint on the guests.</a:t>
            </a:r>
          </a:p>
        </p:txBody>
      </p:sp>
      <p:sp>
        <p:nvSpPr>
          <p:cNvPr id="4" name="Slide Number Placeholder 3"/>
          <p:cNvSpPr>
            <a:spLocks noGrp="1"/>
          </p:cNvSpPr>
          <p:nvPr>
            <p:ph type="sldNum" sz="quarter" idx="5"/>
          </p:nvPr>
        </p:nvSpPr>
        <p:spPr/>
        <p:txBody>
          <a:bodyPr/>
          <a:lstStyle/>
          <a:p>
            <a:fld id="{51E0CA44-3254-415E-A6DF-A36FEE678164}" type="slidenum">
              <a:rPr lang="en-IN" smtClean="0"/>
              <a:pPr/>
              <a:t>16</a:t>
            </a:fld>
            <a:endParaRPr lang="en-IN"/>
          </a:p>
        </p:txBody>
      </p:sp>
    </p:spTree>
    <p:extLst>
      <p:ext uri="{BB962C8B-B14F-4D97-AF65-F5344CB8AC3E}">
        <p14:creationId xmlns:p14="http://schemas.microsoft.com/office/powerpoint/2010/main" val="4019894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first step involved making sure that all required setups were made in meeting rooms, and the immediate surroundings maintained the standards expected by the guests. As for event operations, coordination would be undertaken in such a way that we provide excellent service. Communication played an integral role in facilitating various tasks.</a:t>
            </a:r>
          </a:p>
        </p:txBody>
      </p:sp>
      <p:sp>
        <p:nvSpPr>
          <p:cNvPr id="4" name="Slide Number Placeholder 3"/>
          <p:cNvSpPr>
            <a:spLocks noGrp="1"/>
          </p:cNvSpPr>
          <p:nvPr>
            <p:ph type="sldNum" sz="quarter" idx="5"/>
          </p:nvPr>
        </p:nvSpPr>
        <p:spPr/>
        <p:txBody>
          <a:bodyPr/>
          <a:lstStyle/>
          <a:p>
            <a:fld id="{51E0CA44-3254-415E-A6DF-A36FEE678164}" type="slidenum">
              <a:rPr lang="en-IN" smtClean="0"/>
              <a:pPr/>
              <a:t>17</a:t>
            </a:fld>
            <a:endParaRPr lang="en-IN"/>
          </a:p>
        </p:txBody>
      </p:sp>
    </p:spTree>
    <p:extLst>
      <p:ext uri="{BB962C8B-B14F-4D97-AF65-F5344CB8AC3E}">
        <p14:creationId xmlns:p14="http://schemas.microsoft.com/office/powerpoint/2010/main" val="2198711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Among those, there were often delays in providing food or </a:t>
            </a:r>
            <a:r>
              <a:rPr lang="en-US" sz="1200" kern="1200" dirty="0" err="1">
                <a:solidFill>
                  <a:schemeClr val="tx1"/>
                </a:solidFill>
                <a:effectLst/>
                <a:latin typeface="+mn-lt"/>
                <a:ea typeface="+mn-ea"/>
                <a:cs typeface="+mn-cs"/>
              </a:rPr>
              <a:t>organising</a:t>
            </a:r>
            <a:r>
              <a:rPr lang="en-US" sz="1200" kern="1200" dirty="0">
                <a:solidFill>
                  <a:schemeClr val="tx1"/>
                </a:solidFill>
                <a:effectLst/>
                <a:latin typeface="+mn-lt"/>
                <a:ea typeface="+mn-ea"/>
                <a:cs typeface="+mn-cs"/>
              </a:rPr>
              <a:t> events because of an influx of customers. To help my colleagues deal with this problem, I assisted them in completing various tasks and lent a hand wherever necessary. For instance, whenever there were delays in meeting guests' expectations, I was always on hand to relay the information to the staff and ensure that their demands were met without any delay. I also learned from my colleagues how to handle complaints with poise, sincere apologies, and appropriate solutions.</a:t>
            </a:r>
          </a:p>
        </p:txBody>
      </p:sp>
      <p:sp>
        <p:nvSpPr>
          <p:cNvPr id="4" name="Slide Number Placeholder 3"/>
          <p:cNvSpPr>
            <a:spLocks noGrp="1"/>
          </p:cNvSpPr>
          <p:nvPr>
            <p:ph type="sldNum" sz="quarter" idx="5"/>
          </p:nvPr>
        </p:nvSpPr>
        <p:spPr/>
        <p:txBody>
          <a:bodyPr/>
          <a:lstStyle/>
          <a:p>
            <a:fld id="{51E0CA44-3254-415E-A6DF-A36FEE678164}" type="slidenum">
              <a:rPr lang="en-IN" smtClean="0"/>
              <a:pPr/>
              <a:t>18</a:t>
            </a:fld>
            <a:endParaRPr lang="en-IN"/>
          </a:p>
        </p:txBody>
      </p:sp>
    </p:spTree>
    <p:extLst>
      <p:ext uri="{BB962C8B-B14F-4D97-AF65-F5344CB8AC3E}">
        <p14:creationId xmlns:p14="http://schemas.microsoft.com/office/powerpoint/2010/main" val="21389784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Although I had no access to the Property Management System (PMS), which is quite confidential, I managed to understand how this system functions regarding bookings, room occupancy, and customer information. For instance, it involved the communication process of updating housekeeping status and communicating customer requests. Lastly, service recovery techniques were a notable part of their operations since all complaints received prompt attention.</a:t>
            </a:r>
          </a:p>
        </p:txBody>
      </p:sp>
      <p:sp>
        <p:nvSpPr>
          <p:cNvPr id="4" name="Slide Number Placeholder 3"/>
          <p:cNvSpPr>
            <a:spLocks noGrp="1"/>
          </p:cNvSpPr>
          <p:nvPr>
            <p:ph type="sldNum" sz="quarter" idx="5"/>
          </p:nvPr>
        </p:nvSpPr>
        <p:spPr/>
        <p:txBody>
          <a:bodyPr/>
          <a:lstStyle/>
          <a:p>
            <a:fld id="{51E0CA44-3254-415E-A6DF-A36FEE678164}" type="slidenum">
              <a:rPr lang="en-IN" smtClean="0"/>
              <a:pPr/>
              <a:t>19</a:t>
            </a:fld>
            <a:endParaRPr lang="en-IN"/>
          </a:p>
        </p:txBody>
      </p:sp>
    </p:spTree>
    <p:extLst>
      <p:ext uri="{BB962C8B-B14F-4D97-AF65-F5344CB8AC3E}">
        <p14:creationId xmlns:p14="http://schemas.microsoft.com/office/powerpoint/2010/main" val="31235373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foremost amongst these is empathy, as through the experience, I came to know how one can address guest issues in an empathic manner. Conflict resolution is also a crucial skill, which I gained as I watched how professionals dealt with difficult situations. Another significant skill set which I gained includes </a:t>
            </a:r>
            <a:r>
              <a:rPr lang="en-US" sz="1200" kern="1200" dirty="0" err="1">
                <a:solidFill>
                  <a:schemeClr val="tx1"/>
                </a:solidFill>
                <a:effectLst/>
                <a:latin typeface="+mn-lt"/>
                <a:ea typeface="+mn-ea"/>
                <a:cs typeface="+mn-cs"/>
              </a:rPr>
              <a:t>prioritisation</a:t>
            </a:r>
            <a:r>
              <a:rPr lang="en-US" sz="1200" kern="1200" dirty="0">
                <a:solidFill>
                  <a:schemeClr val="tx1"/>
                </a:solidFill>
                <a:effectLst/>
                <a:latin typeface="+mn-lt"/>
                <a:ea typeface="+mn-ea"/>
                <a:cs typeface="+mn-cs"/>
              </a:rPr>
              <a:t>, as in such situations where many tasks need to be done, </a:t>
            </a:r>
            <a:r>
              <a:rPr lang="en-US" sz="1200" kern="1200" dirty="0" err="1">
                <a:solidFill>
                  <a:schemeClr val="tx1"/>
                </a:solidFill>
                <a:effectLst/>
                <a:latin typeface="+mn-lt"/>
                <a:ea typeface="+mn-ea"/>
                <a:cs typeface="+mn-cs"/>
              </a:rPr>
              <a:t>prioritisation</a:t>
            </a:r>
            <a:r>
              <a:rPr lang="en-US" sz="1200" kern="1200" dirty="0">
                <a:solidFill>
                  <a:schemeClr val="tx1"/>
                </a:solidFill>
                <a:effectLst/>
                <a:latin typeface="+mn-lt"/>
                <a:ea typeface="+mn-ea"/>
                <a:cs typeface="+mn-cs"/>
              </a:rPr>
              <a:t> becomes imperative.</a:t>
            </a:r>
          </a:p>
        </p:txBody>
      </p:sp>
      <p:sp>
        <p:nvSpPr>
          <p:cNvPr id="4" name="Slide Number Placeholder 3"/>
          <p:cNvSpPr>
            <a:spLocks noGrp="1"/>
          </p:cNvSpPr>
          <p:nvPr>
            <p:ph type="sldNum" sz="quarter" idx="5"/>
          </p:nvPr>
        </p:nvSpPr>
        <p:spPr/>
        <p:txBody>
          <a:bodyPr/>
          <a:lstStyle/>
          <a:p>
            <a:fld id="{51E0CA44-3254-415E-A6DF-A36FEE678164}" type="slidenum">
              <a:rPr lang="en-IN" smtClean="0"/>
              <a:pPr/>
              <a:t>20</a:t>
            </a:fld>
            <a:endParaRPr lang="en-IN"/>
          </a:p>
        </p:txBody>
      </p:sp>
    </p:spTree>
    <p:extLst>
      <p:ext uri="{BB962C8B-B14F-4D97-AF65-F5344CB8AC3E}">
        <p14:creationId xmlns:p14="http://schemas.microsoft.com/office/powerpoint/2010/main" val="5410740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My polite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timely completion of tasks under proper guidance fetched me some positive remarks. On the other hand, it was recommended to gain more confidence while handling the guests as well. This is how the connection between feedback and guest experience can be established, since confidence while interacting with guests builds their trust.</a:t>
            </a:r>
          </a:p>
        </p:txBody>
      </p:sp>
      <p:sp>
        <p:nvSpPr>
          <p:cNvPr id="4" name="Slide Number Placeholder 3"/>
          <p:cNvSpPr>
            <a:spLocks noGrp="1"/>
          </p:cNvSpPr>
          <p:nvPr>
            <p:ph type="sldNum" sz="quarter" idx="5"/>
          </p:nvPr>
        </p:nvSpPr>
        <p:spPr/>
        <p:txBody>
          <a:bodyPr/>
          <a:lstStyle/>
          <a:p>
            <a:fld id="{51E0CA44-3254-415E-A6DF-A36FEE678164}" type="slidenum">
              <a:rPr lang="en-IN" smtClean="0"/>
              <a:pPr/>
              <a:t>21</a:t>
            </a:fld>
            <a:endParaRPr lang="en-IN"/>
          </a:p>
        </p:txBody>
      </p:sp>
    </p:spTree>
    <p:extLst>
      <p:ext uri="{BB962C8B-B14F-4D97-AF65-F5344CB8AC3E}">
        <p14:creationId xmlns:p14="http://schemas.microsoft.com/office/powerpoint/2010/main" val="2708848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means that the housekeeping department is responsible for ensuring that the quality of the rooms is maintained, and the events, food and beverages (F&amp;B) departments ensure that they provide prompt services. The failure of one department affects the whole guest experience process. As per the observations of </a:t>
            </a:r>
            <a:r>
              <a:rPr lang="en-GB" sz="1200" kern="1200" dirty="0" err="1">
                <a:solidFill>
                  <a:schemeClr val="tx1"/>
                </a:solidFill>
                <a:effectLst/>
                <a:latin typeface="+mn-lt"/>
                <a:ea typeface="+mn-ea"/>
                <a:cs typeface="+mn-cs"/>
              </a:rPr>
              <a:t>Legas</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Abagissa</a:t>
            </a:r>
            <a:r>
              <a:rPr lang="en-GB" sz="1200" kern="1200" dirty="0">
                <a:solidFill>
                  <a:schemeClr val="tx1"/>
                </a:solidFill>
                <a:effectLst/>
                <a:latin typeface="+mn-lt"/>
                <a:ea typeface="+mn-ea"/>
                <a:cs typeface="+mn-cs"/>
              </a:rPr>
              <a:t> (2025)</a:t>
            </a:r>
            <a:r>
              <a:rPr lang="en-US" sz="1200" kern="1200" dirty="0">
                <a:solidFill>
                  <a:schemeClr val="tx1"/>
                </a:solidFill>
                <a:effectLst/>
                <a:latin typeface="+mn-lt"/>
                <a:ea typeface="+mn-ea"/>
                <a:cs typeface="+mn-cs"/>
              </a:rPr>
              <a:t>, the model is appropriate in managing a clear distinction between functional quality and technical quality. According to this theory, there are two types of service quality: technical quality (quality of what is offered) and functional quality (quality of how the product is offered).</a:t>
            </a:r>
          </a:p>
        </p:txBody>
      </p:sp>
      <p:sp>
        <p:nvSpPr>
          <p:cNvPr id="4" name="Slide Number Placeholder 3"/>
          <p:cNvSpPr>
            <a:spLocks noGrp="1"/>
          </p:cNvSpPr>
          <p:nvPr>
            <p:ph type="sldNum" sz="quarter" idx="5"/>
          </p:nvPr>
        </p:nvSpPr>
        <p:spPr/>
        <p:txBody>
          <a:bodyPr/>
          <a:lstStyle/>
          <a:p>
            <a:fld id="{51E0CA44-3254-415E-A6DF-A36FEE678164}" type="slidenum">
              <a:rPr lang="en-IN" smtClean="0"/>
              <a:pPr/>
              <a:t>22</a:t>
            </a:fld>
            <a:endParaRPr lang="en-IN"/>
          </a:p>
        </p:txBody>
      </p:sp>
    </p:spTree>
    <p:extLst>
      <p:ext uri="{BB962C8B-B14F-4D97-AF65-F5344CB8AC3E}">
        <p14:creationId xmlns:p14="http://schemas.microsoft.com/office/powerpoint/2010/main" val="24790436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 was able to learn about the importance of teamwork and communication in providing efficient guest services through the practical application of guest service experience. Some of the areas I need to improve on include gaining self-confidence while handling guests. After analysing my guest service experiences and theories, I am convinced that I have gained valuable lessons for the future.</a:t>
            </a:r>
          </a:p>
        </p:txBody>
      </p:sp>
      <p:sp>
        <p:nvSpPr>
          <p:cNvPr id="4" name="Slide Number Placeholder 3"/>
          <p:cNvSpPr>
            <a:spLocks noGrp="1"/>
          </p:cNvSpPr>
          <p:nvPr>
            <p:ph type="sldNum" sz="quarter" idx="5"/>
          </p:nvPr>
        </p:nvSpPr>
        <p:spPr/>
        <p:txBody>
          <a:bodyPr/>
          <a:lstStyle/>
          <a:p>
            <a:fld id="{51E0CA44-3254-415E-A6DF-A36FEE678164}" type="slidenum">
              <a:rPr lang="en-IN" smtClean="0"/>
              <a:pPr/>
              <a:t>23</a:t>
            </a:fld>
            <a:endParaRPr lang="en-IN"/>
          </a:p>
        </p:txBody>
      </p:sp>
    </p:spTree>
    <p:extLst>
      <p:ext uri="{BB962C8B-B14F-4D97-AF65-F5344CB8AC3E}">
        <p14:creationId xmlns:p14="http://schemas.microsoft.com/office/powerpoint/2010/main" val="2502867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1E0CA44-3254-415E-A6DF-A36FEE678164}" type="slidenum">
              <a:rPr lang="en-IN" smtClean="0"/>
              <a:pPr/>
              <a:t>24</a:t>
            </a:fld>
            <a:endParaRPr lang="en-IN"/>
          </a:p>
        </p:txBody>
      </p:sp>
    </p:spTree>
    <p:extLst>
      <p:ext uri="{BB962C8B-B14F-4D97-AF65-F5344CB8AC3E}">
        <p14:creationId xmlns:p14="http://schemas.microsoft.com/office/powerpoint/2010/main" val="9150920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42F08-BF86-11F1-A39E-11E668ED33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BCF8C96-43C6-9366-42D7-703F146964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8FFE370-58AD-CD73-C355-AD37FB50A63D}"/>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930AF09E-A46D-0D41-F3EA-C0EDAEE8FB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602C210-490A-B96B-5DD0-4523AB747742}"/>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1780357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EAB77-1203-4986-8BC1-5A3E0D1A7A5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261C38C-D8FB-EC07-57B3-578349BA449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F0B5049-C0FB-3843-B35F-4D6E376EBA0E}"/>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2E53F77A-05F5-379D-5C33-7339F10AB5F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327F034-725B-526F-C1DA-860A4A87C00A}"/>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931448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A22AD-C46A-FA2C-2139-E50398231E9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48338E2D-2422-407E-C29C-CB29EA8F35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21EE46-3542-0156-E50D-F3A40AF9260C}"/>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3776D4CB-47C5-9D32-5734-B2759B7D1FC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505568D-444A-19D6-7B37-CA74A374548C}"/>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3184013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09400-F9CF-088B-FCF5-636E4519EF8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BA74B92-041A-C711-3C94-6B7B42994D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603A79F-53DB-A2A6-F01B-1C92E37D0C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940AFE06-43B9-BA0D-A8D2-6BB4D286F633}"/>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6" name="Footer Placeholder 5">
            <a:extLst>
              <a:ext uri="{FF2B5EF4-FFF2-40B4-BE49-F238E27FC236}">
                <a16:creationId xmlns:a16="http://schemas.microsoft.com/office/drawing/2014/main" id="{67D572EF-01F8-87FC-1A1B-4C429E81E33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7BC328C-E223-C02B-9E2F-69E0A602D70A}"/>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2896765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F0ECF-1DF0-8CDA-D0DF-1871FADF2DBB}"/>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DC8F89D-705B-FF86-0CD1-A2F256C177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7C84C1-9023-9389-1F4C-5F4E888A15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B5B014DA-32C8-6633-C138-24CD95BDC4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DCF4C6-3B6F-4A60-C5FA-57E8870D44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EFE7A7CB-B081-E727-D2A1-AC6F01C1D5FB}"/>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8" name="Footer Placeholder 7">
            <a:extLst>
              <a:ext uri="{FF2B5EF4-FFF2-40B4-BE49-F238E27FC236}">
                <a16:creationId xmlns:a16="http://schemas.microsoft.com/office/drawing/2014/main" id="{B50039C6-266C-3B8D-8027-C06ED5A8B058}"/>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AA12680-64AE-E5AD-B333-FBE101DFC247}"/>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4216438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20901-22B0-8015-9406-E205B34CBA1A}"/>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5B360BA-4F78-7A2F-C089-7E0F329B07C2}"/>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4" name="Footer Placeholder 3">
            <a:extLst>
              <a:ext uri="{FF2B5EF4-FFF2-40B4-BE49-F238E27FC236}">
                <a16:creationId xmlns:a16="http://schemas.microsoft.com/office/drawing/2014/main" id="{D363291F-3116-4553-8AB9-7BBEEDFB636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A79D9471-4658-210C-BC10-46A764989D52}"/>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3870637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041071-AEE1-B73A-29C5-6B803784EB8F}"/>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3" name="Footer Placeholder 2">
            <a:extLst>
              <a:ext uri="{FF2B5EF4-FFF2-40B4-BE49-F238E27FC236}">
                <a16:creationId xmlns:a16="http://schemas.microsoft.com/office/drawing/2014/main" id="{36882AD4-95D9-8DE8-7B0A-41B3F92FF6D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B56848F7-0B14-F202-2B87-396180BE7560}"/>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213020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50B03-4D37-5B31-6CFB-EE248B61A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3DC840DE-6FE5-087C-4875-0485F7A45CF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24DAA0A0-F8EF-E31D-266E-78E87AF0623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183CE0-B9A7-AC77-8BAF-FFD447CE92CD}"/>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6" name="Footer Placeholder 5">
            <a:extLst>
              <a:ext uri="{FF2B5EF4-FFF2-40B4-BE49-F238E27FC236}">
                <a16:creationId xmlns:a16="http://schemas.microsoft.com/office/drawing/2014/main" id="{7380F34C-EB3E-9833-F7D8-CD38268A386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AE3B13D-4287-B52A-15C4-7780679A794B}"/>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2360916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925E-8CD7-2EA9-9694-784DCA9D82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4CB6719-A2CF-8983-AC2E-4D2E52167B0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145B150-D32B-B219-CDE4-76F919F6F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A5E3CB-F911-F06A-B107-119DF272ABC4}"/>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6" name="Footer Placeholder 5">
            <a:extLst>
              <a:ext uri="{FF2B5EF4-FFF2-40B4-BE49-F238E27FC236}">
                <a16:creationId xmlns:a16="http://schemas.microsoft.com/office/drawing/2014/main" id="{019AF001-6674-9E26-8239-03E93A88604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F4BC8AE-D395-77D8-7F4F-4CB82BB82A41}"/>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3922064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0C96-57EA-EE01-2570-E296ADBED197}"/>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EE86872-9DEC-6910-4BFA-E4EC55E713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1BBFB5-54F2-8BF0-C442-67D37A524146}"/>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15CE49D8-D1AA-8732-925B-C56EB51CFA1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35FD7AA-47D3-4682-1826-700FEE53A86D}"/>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585876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A370E5-CF8D-5D90-7015-DF2E942D219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B80D2E2-FE38-F386-18BB-F8B9B842AA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99641EA-0A94-A8FF-CA19-B839A8780DB3}"/>
              </a:ext>
            </a:extLst>
          </p:cNvPr>
          <p:cNvSpPr>
            <a:spLocks noGrp="1"/>
          </p:cNvSpPr>
          <p:nvPr>
            <p:ph type="dt" sz="half" idx="10"/>
          </p:nvPr>
        </p:nvSpPr>
        <p:spPr/>
        <p:txBody>
          <a:body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A98C61C8-636A-BEC6-E942-2B222F2D2F0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5D1E3F6-D730-D491-A26E-412ECC70257A}"/>
              </a:ext>
            </a:extLst>
          </p:cNvPr>
          <p:cNvSpPr>
            <a:spLocks noGrp="1"/>
          </p:cNvSpPr>
          <p:nvPr>
            <p:ph type="sldNum" sz="quarter" idx="12"/>
          </p:nvPr>
        </p:nvSpPr>
        <p:spPr/>
        <p:txBody>
          <a:bodyPr/>
          <a:lstStyle/>
          <a:p>
            <a:fld id="{EE423AC8-B654-4692-977F-F808B1F56118}" type="slidenum">
              <a:rPr lang="en-IN" smtClean="0"/>
              <a:pPr/>
              <a:t>‹#›</a:t>
            </a:fld>
            <a:endParaRPr lang="en-IN"/>
          </a:p>
        </p:txBody>
      </p:sp>
    </p:spTree>
    <p:extLst>
      <p:ext uri="{BB962C8B-B14F-4D97-AF65-F5344CB8AC3E}">
        <p14:creationId xmlns:p14="http://schemas.microsoft.com/office/powerpoint/2010/main" val="1210701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blip>
          <a:srcRect/>
          <a:stretch>
            <a:fillRect t="-4000" b="-4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2D60E2-8F6E-EE30-1837-24DD36F4C3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B1F8BBA-B1D6-2337-3AF9-D97F1342BB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ABD0244-BBAC-E1BE-7F41-DF469A9E45B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F8F318-EA93-4CAA-92DB-4A085E197F06}" type="datetimeFigureOut">
              <a:rPr lang="en-IN" smtClean="0"/>
              <a:pPr/>
              <a:t>28-04-2026</a:t>
            </a:fld>
            <a:endParaRPr lang="en-IN"/>
          </a:p>
        </p:txBody>
      </p:sp>
      <p:sp>
        <p:nvSpPr>
          <p:cNvPr id="5" name="Footer Placeholder 4">
            <a:extLst>
              <a:ext uri="{FF2B5EF4-FFF2-40B4-BE49-F238E27FC236}">
                <a16:creationId xmlns:a16="http://schemas.microsoft.com/office/drawing/2014/main" id="{AD660D90-35A9-42BC-9535-72874DEA55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D5C0EC38-6BB3-D22A-18F5-2F080A300A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3AC8-B654-4692-977F-F808B1F56118}" type="slidenum">
              <a:rPr lang="en-IN" smtClean="0"/>
              <a:pPr/>
              <a:t>‹#›</a:t>
            </a:fld>
            <a:endParaRPr lang="en-IN"/>
          </a:p>
        </p:txBody>
      </p:sp>
    </p:spTree>
    <p:extLst>
      <p:ext uri="{BB962C8B-B14F-4D97-AF65-F5344CB8AC3E}">
        <p14:creationId xmlns:p14="http://schemas.microsoft.com/office/powerpoint/2010/main" val="4208353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FEE1-09DA-B4AF-4310-A9DEF512D1EE}"/>
              </a:ext>
            </a:extLst>
          </p:cNvPr>
          <p:cNvSpPr>
            <a:spLocks noGrp="1"/>
          </p:cNvSpPr>
          <p:nvPr>
            <p:ph type="ctrTitle"/>
          </p:nvPr>
        </p:nvSpPr>
        <p:spPr/>
        <p:txBody>
          <a:bodyPr>
            <a:normAutofit fontScale="90000"/>
          </a:bodyPr>
          <a:lstStyle/>
          <a:p>
            <a:r>
              <a:rPr lang="en-GB" dirty="0">
                <a:latin typeface="Times New Roman" panose="02020603050405020304" pitchFamily="18" charset="0"/>
                <a:cs typeface="Times New Roman" panose="02020603050405020304" pitchFamily="18" charset="0"/>
              </a:rPr>
              <a:t>Managing Food and Beverage Operations </a:t>
            </a:r>
            <a:br>
              <a:rPr lang="en-IN"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8FE7679-A253-0D29-DA64-F5511F5F7154}"/>
              </a:ext>
            </a:extLst>
          </p:cNvPr>
          <p:cNvSpPr>
            <a:spLocks noGrp="1"/>
          </p:cNvSpPr>
          <p:nvPr>
            <p:ph type="subTitle" idx="1"/>
          </p:nvPr>
        </p:nvSpPr>
        <p:spPr>
          <a:xfrm>
            <a:off x="1524000" y="3602037"/>
            <a:ext cx="9144000" cy="2133599"/>
          </a:xfrm>
        </p:spPr>
        <p:txBody>
          <a:bodyPr>
            <a:normAutofit lnSpcReduction="10000"/>
          </a:bodyPr>
          <a:lstStyle/>
          <a:p>
            <a:r>
              <a:rPr lang="en-GB" dirty="0">
                <a:latin typeface="Times New Roman" panose="02020603050405020304" pitchFamily="18" charset="0"/>
                <a:cs typeface="Times New Roman" panose="02020603050405020304" pitchFamily="18" charset="0"/>
              </a:rPr>
              <a:t>Placement: Experience  Morgans Hotel Swansea </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Name:  Hanna Hailemariam </a:t>
            </a:r>
            <a:endParaRPr lang="en-IN"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Module: BMIH6011</a:t>
            </a:r>
          </a:p>
          <a:p>
            <a:r>
              <a:rPr lang="en-GB" dirty="0">
                <a:latin typeface="Times New Roman" panose="02020603050405020304" pitchFamily="18" charset="0"/>
                <a:cs typeface="Times New Roman" panose="02020603050405020304" pitchFamily="18" charset="0"/>
              </a:rPr>
              <a:t> Module: BMIH6012</a:t>
            </a:r>
          </a:p>
          <a:p>
            <a:r>
              <a:rPr lang="en-GB" dirty="0">
                <a:latin typeface="Times New Roman" panose="02020603050405020304" pitchFamily="18" charset="0"/>
                <a:cs typeface="Times New Roman" panose="02020603050405020304" pitchFamily="18" charset="0"/>
              </a:rPr>
              <a:t>Student ID 2316775</a:t>
            </a:r>
          </a:p>
          <a:p>
            <a:endParaRPr lang="en-IN" dirty="0">
              <a:latin typeface="Times New Roman" panose="02020603050405020304" pitchFamily="18" charset="0"/>
              <a:cs typeface="Times New Roman" panose="02020603050405020304" pitchFamily="18" charset="0"/>
            </a:endParaRPr>
          </a:p>
          <a:p>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47314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D538458-3863-B4DD-95DD-9B61A70B3E91}"/>
              </a:ext>
            </a:extLst>
          </p:cNvPr>
          <p:cNvSpPr txBox="1"/>
          <p:nvPr/>
        </p:nvSpPr>
        <p:spPr>
          <a:xfrm>
            <a:off x="2840182" y="2163863"/>
            <a:ext cx="6096000" cy="2806987"/>
          </a:xfrm>
          <a:prstGeom prst="rect">
            <a:avLst/>
          </a:prstGeom>
          <a:noFill/>
        </p:spPr>
        <p:txBody>
          <a:bodyPr wrap="square">
            <a:spAutoFit/>
          </a:bodyPr>
          <a:lstStyle/>
          <a:p>
            <a:pPr algn="just">
              <a:lnSpc>
                <a:spcPct val="150000"/>
              </a:lnSpc>
            </a:pPr>
            <a:r>
              <a:rPr lang="en-GB" sz="2000" dirty="0">
                <a:latin typeface="Times New Roman" panose="02020603050405020304" pitchFamily="18" charset="0"/>
                <a:cs typeface="Times New Roman" panose="02020603050405020304" pitchFamily="18" charset="0"/>
              </a:rPr>
              <a:t> 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26830596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43F5C-A1C4-7FE6-C8E4-755D9BBB8976}"/>
              </a:ext>
            </a:extLst>
          </p:cNvPr>
          <p:cNvSpPr>
            <a:spLocks noGrp="1"/>
          </p:cNvSpPr>
          <p:nvPr>
            <p:ph type="title"/>
          </p:nvPr>
        </p:nvSpPr>
        <p:spPr>
          <a:xfrm>
            <a:off x="838200" y="2766218"/>
            <a:ext cx="10515600" cy="1628801"/>
          </a:xfrm>
        </p:spPr>
        <p:style>
          <a:lnRef idx="2">
            <a:schemeClr val="accent2"/>
          </a:lnRef>
          <a:fillRef idx="1">
            <a:schemeClr val="lt1"/>
          </a:fillRef>
          <a:effectRef idx="0">
            <a:schemeClr val="accent2"/>
          </a:effectRef>
          <a:fontRef idx="minor">
            <a:schemeClr val="dk1"/>
          </a:fontRef>
        </p:style>
        <p:txBody>
          <a:bodyPr>
            <a:normAutofit fontScale="90000"/>
          </a:bodyPr>
          <a:lstStyle/>
          <a:p>
            <a:pPr algn="ctr"/>
            <a:r>
              <a:rPr lang="en-US" sz="6000" dirty="0">
                <a:latin typeface="Times New Roman" panose="02020603050405020304" pitchFamily="18" charset="0"/>
                <a:cs typeface="Times New Roman" panose="02020603050405020304" pitchFamily="18" charset="0"/>
              </a:rPr>
              <a:t>Part 1: Managing Food and Beverage Operations</a:t>
            </a:r>
            <a:endParaRPr lang="en-IN" sz="6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7173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6C21D-3A6D-580C-4DE0-82D4361967E0}"/>
              </a:ext>
            </a:extLst>
          </p:cNvPr>
          <p:cNvSpPr>
            <a:spLocks noGrp="1"/>
          </p:cNvSpPr>
          <p:nvPr>
            <p:ph type="title"/>
          </p:nvPr>
        </p:nvSpPr>
        <p:spPr>
          <a:xfrm>
            <a:off x="838200" y="365125"/>
            <a:ext cx="10272252" cy="1325563"/>
          </a:xfrm>
        </p:spPr>
        <p:txBody>
          <a:bodyPr/>
          <a:lstStyle/>
          <a:p>
            <a:pPr algn="ctr"/>
            <a:r>
              <a:rPr lang="en-GB" b="1" dirty="0">
                <a:latin typeface="Times New Roman" panose="02020603050405020304" pitchFamily="18" charset="0"/>
                <a:cs typeface="Times New Roman" panose="02020603050405020304" pitchFamily="18" charset="0"/>
              </a:rPr>
              <a:t>Introduction to Placement</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4C0A07-D43A-8F3A-9172-A3E0844C6DA3}"/>
              </a:ext>
            </a:extLst>
          </p:cNvPr>
          <p:cNvSpPr>
            <a:spLocks noGrp="1"/>
          </p:cNvSpPr>
          <p:nvPr>
            <p:ph idx="1"/>
          </p:nvPr>
        </p:nvSpPr>
        <p:spPr>
          <a:xfrm>
            <a:off x="435076" y="2576051"/>
            <a:ext cx="7784692" cy="3401962"/>
          </a:xfrm>
        </p:spPr>
        <p:txBody>
          <a:bodyPr>
            <a:norm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My placement was at the Morgans Hotel in Swansea, and this placement filled me with experiences and knowledge.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I worked in multiple departments such as Food and Beverage, housekeeping, and events/meetings. </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AC98A72-2C34-D54E-75F1-687F792BBFC8}"/>
              </a:ext>
            </a:extLst>
          </p:cNvPr>
          <p:cNvPicPr>
            <a:picLocks noChangeAspect="1"/>
          </p:cNvPicPr>
          <p:nvPr/>
        </p:nvPicPr>
        <p:blipFill>
          <a:blip r:embed="rId3"/>
          <a:stretch>
            <a:fillRect/>
          </a:stretch>
        </p:blipFill>
        <p:spPr>
          <a:xfrm>
            <a:off x="8372013" y="2251587"/>
            <a:ext cx="3534852" cy="353961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109623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A2304-162F-94E6-B6A5-E53F77181040}"/>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Role and Responsibilities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49D8A8-4664-2275-8FD7-3C65AEE308A6}"/>
              </a:ext>
            </a:extLst>
          </p:cNvPr>
          <p:cNvSpPr>
            <a:spLocks noGrp="1"/>
          </p:cNvSpPr>
          <p:nvPr>
            <p:ph idx="1"/>
          </p:nvPr>
        </p:nvSpPr>
        <p:spPr>
          <a:xfrm>
            <a:off x="376084" y="2467895"/>
            <a:ext cx="7076768" cy="2507228"/>
          </a:xfrm>
        </p:spPr>
        <p:txBody>
          <a:bodyPr>
            <a:noAutofit/>
          </a:bodyPr>
          <a:lstStyle/>
          <a:p>
            <a:pPr algn="just">
              <a:lnSpc>
                <a:spcPct val="150000"/>
              </a:lnSpc>
            </a:pPr>
            <a:r>
              <a:rPr lang="en-GB" sz="2400" dirty="0">
                <a:latin typeface="Times New Roman" panose="02020603050405020304" pitchFamily="18" charset="0"/>
                <a:cs typeface="Times New Roman" panose="02020603050405020304" pitchFamily="18" charset="0"/>
              </a:rPr>
              <a:t>My key errands included serving with the daily working tasks. </a:t>
            </a:r>
          </a:p>
          <a:p>
            <a:pPr algn="just">
              <a:lnSpc>
                <a:spcPct val="150000"/>
              </a:lnSpc>
            </a:pPr>
            <a:r>
              <a:rPr lang="en-GB" sz="2400" dirty="0">
                <a:latin typeface="Times New Roman" panose="02020603050405020304" pitchFamily="18" charset="0"/>
                <a:cs typeface="Times New Roman" panose="02020603050405020304" pitchFamily="18" charset="0"/>
              </a:rPr>
              <a:t>Supporting the hotel staff , maintain good communication were other everyday jobs that I performed.</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0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DAE6167-3E52-C2D3-77DB-B0442E59CAF0}"/>
              </a:ext>
            </a:extLst>
          </p:cNvPr>
          <p:cNvPicPr>
            <a:picLocks noChangeAspect="1"/>
          </p:cNvPicPr>
          <p:nvPr/>
        </p:nvPicPr>
        <p:blipFill>
          <a:blip r:embed="rId3"/>
          <a:stretch>
            <a:fillRect/>
          </a:stretch>
        </p:blipFill>
        <p:spPr>
          <a:xfrm>
            <a:off x="7760110" y="2626134"/>
            <a:ext cx="4055806" cy="2702181"/>
          </a:xfrm>
          <a:prstGeom prst="rect">
            <a:avLst/>
          </a:prstGeom>
          <a:ln>
            <a:noFill/>
          </a:ln>
          <a:effectLst>
            <a:softEdge rad="112500"/>
          </a:effectLst>
        </p:spPr>
      </p:pic>
    </p:spTree>
    <p:extLst>
      <p:ext uri="{BB962C8B-B14F-4D97-AF65-F5344CB8AC3E}">
        <p14:creationId xmlns:p14="http://schemas.microsoft.com/office/powerpoint/2010/main" val="3754769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32F5-8389-E81C-9870-F69ED31B7D35}"/>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Supervisory / Shift Support Experience</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99F4689-D65B-5861-1D0F-33B5C573291C}"/>
              </a:ext>
            </a:extLst>
          </p:cNvPr>
          <p:cNvSpPr>
            <a:spLocks noGrp="1"/>
          </p:cNvSpPr>
          <p:nvPr>
            <p:ph idx="1"/>
          </p:nvPr>
        </p:nvSpPr>
        <p:spPr>
          <a:xfrm>
            <a:off x="326922" y="2141537"/>
            <a:ext cx="6880123" cy="4351338"/>
          </a:xfrm>
        </p:spPr>
        <p:txBody>
          <a:bodyPr>
            <a:norm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The knowledge that I received from overseeing operations during my shift work proved beneficial to me because I experienced supervisors and their work.</a:t>
            </a:r>
          </a:p>
          <a:p>
            <a:pPr lvl="0" algn="just">
              <a:lnSpc>
                <a:spcPct val="150000"/>
              </a:lnSpc>
            </a:pPr>
            <a:r>
              <a:rPr lang="en-US" sz="2400" dirty="0">
                <a:latin typeface="Times New Roman" panose="02020603050405020304" pitchFamily="18" charset="0"/>
                <a:cs typeface="Times New Roman" panose="02020603050405020304" pitchFamily="18" charset="0"/>
              </a:rPr>
              <a:t> I observed dispersed work assignments to employees while having a better control over the staff activities.</a:t>
            </a:r>
          </a:p>
        </p:txBody>
      </p:sp>
      <p:pic>
        <p:nvPicPr>
          <p:cNvPr id="5" name="Picture 4">
            <a:extLst>
              <a:ext uri="{FF2B5EF4-FFF2-40B4-BE49-F238E27FC236}">
                <a16:creationId xmlns:a16="http://schemas.microsoft.com/office/drawing/2014/main" id="{39BDAF34-63D4-8291-0F93-2861CBEC9A94}"/>
              </a:ext>
            </a:extLst>
          </p:cNvPr>
          <p:cNvPicPr>
            <a:picLocks noChangeAspect="1"/>
          </p:cNvPicPr>
          <p:nvPr/>
        </p:nvPicPr>
        <p:blipFill>
          <a:blip r:embed="rId3"/>
          <a:stretch>
            <a:fillRect/>
          </a:stretch>
        </p:blipFill>
        <p:spPr>
          <a:xfrm>
            <a:off x="7793956" y="2507224"/>
            <a:ext cx="3833917" cy="306766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86377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9F14-8DF9-0C6F-739E-85F16777985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Major Challenge Faced</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CC1CCA-65B7-EA3D-DCE9-45C39E55D99C}"/>
              </a:ext>
            </a:extLst>
          </p:cNvPr>
          <p:cNvSpPr>
            <a:spLocks noGrp="1"/>
          </p:cNvSpPr>
          <p:nvPr>
            <p:ph idx="1"/>
          </p:nvPr>
        </p:nvSpPr>
        <p:spPr>
          <a:xfrm>
            <a:off x="454742" y="2359741"/>
            <a:ext cx="7273413" cy="2843828"/>
          </a:xfrm>
        </p:spPr>
        <p:txBody>
          <a:bodyPr>
            <a:norm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One of the major encounters that I faced while working was handling the guests wisely. </a:t>
            </a:r>
          </a:p>
          <a:p>
            <a:pPr lvl="0" algn="just">
              <a:lnSpc>
                <a:spcPct val="150000"/>
              </a:lnSpc>
            </a:pPr>
            <a:r>
              <a:rPr lang="en-US" sz="2400" dirty="0">
                <a:latin typeface="Times New Roman" panose="02020603050405020304" pitchFamily="18" charset="0"/>
                <a:cs typeface="Times New Roman" panose="02020603050405020304" pitchFamily="18" charset="0"/>
              </a:rPr>
              <a:t>I felt it was complex to deal with customer problems due to a lack of experience. (Halabieh et al.,2022).</a:t>
            </a:r>
          </a:p>
        </p:txBody>
      </p:sp>
      <p:pic>
        <p:nvPicPr>
          <p:cNvPr id="5" name="Picture 4">
            <a:extLst>
              <a:ext uri="{FF2B5EF4-FFF2-40B4-BE49-F238E27FC236}">
                <a16:creationId xmlns:a16="http://schemas.microsoft.com/office/drawing/2014/main" id="{C2384B59-17CB-0CA2-C11C-BB86D2CB1D71}"/>
              </a:ext>
            </a:extLst>
          </p:cNvPr>
          <p:cNvPicPr>
            <a:picLocks noChangeAspect="1"/>
          </p:cNvPicPr>
          <p:nvPr/>
        </p:nvPicPr>
        <p:blipFill>
          <a:blip r:embed="rId3"/>
          <a:stretch>
            <a:fillRect/>
          </a:stretch>
        </p:blipFill>
        <p:spPr>
          <a:xfrm>
            <a:off x="7875947" y="1903693"/>
            <a:ext cx="4035136" cy="375592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56051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AD33-038D-35AB-B2EC-C247AD32B027}"/>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Problem-Solving and Decision-Making</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D55E09-28C8-3877-9910-90E5D03D9CC0}"/>
              </a:ext>
            </a:extLst>
          </p:cNvPr>
          <p:cNvSpPr>
            <a:spLocks noGrp="1"/>
          </p:cNvSpPr>
          <p:nvPr>
            <p:ph idx="1"/>
          </p:nvPr>
        </p:nvSpPr>
        <p:spPr>
          <a:xfrm>
            <a:off x="376084" y="2032102"/>
            <a:ext cx="6594987" cy="4351338"/>
          </a:xfrm>
        </p:spPr>
        <p:txBody>
          <a:bodyPr>
            <a:norm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Problem-solving and decision-making are skills that are highly required to address problems and manage better teamwork. (Ballina,2022).</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During placement, when the issue of delayed order delivery and incorrect food items arises, this statement is justified and applies in context. </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16B5418-9A99-39B6-8A80-60E86D54F2FE}"/>
              </a:ext>
            </a:extLst>
          </p:cNvPr>
          <p:cNvPicPr>
            <a:picLocks noChangeAspect="1"/>
          </p:cNvPicPr>
          <p:nvPr/>
        </p:nvPicPr>
        <p:blipFill>
          <a:blip r:embed="rId3"/>
          <a:stretch>
            <a:fillRect/>
          </a:stretch>
        </p:blipFill>
        <p:spPr>
          <a:xfrm>
            <a:off x="7437528" y="2261419"/>
            <a:ext cx="4391007" cy="3215149"/>
          </a:xfrm>
          <a:prstGeom prst="rect">
            <a:avLst/>
          </a:prstGeom>
          <a:ln>
            <a:noFill/>
          </a:ln>
          <a:effectLst>
            <a:softEdge rad="112500"/>
          </a:effectLst>
        </p:spPr>
      </p:pic>
    </p:spTree>
    <p:extLst>
      <p:ext uri="{BB962C8B-B14F-4D97-AF65-F5344CB8AC3E}">
        <p14:creationId xmlns:p14="http://schemas.microsoft.com/office/powerpoint/2010/main" val="223992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50237-4A71-6699-F385-380516265C3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Skills Developed</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B51F12-9635-30D8-F858-BB3A9F321A37}"/>
              </a:ext>
            </a:extLst>
          </p:cNvPr>
          <p:cNvSpPr>
            <a:spLocks noGrp="1"/>
          </p:cNvSpPr>
          <p:nvPr>
            <p:ph idx="1"/>
          </p:nvPr>
        </p:nvSpPr>
        <p:spPr>
          <a:xfrm>
            <a:off x="366252" y="2141537"/>
            <a:ext cx="6201697" cy="4351338"/>
          </a:xfrm>
        </p:spPr>
        <p:txBody>
          <a:bodyPr>
            <a:normAutofit/>
          </a:bodyPr>
          <a:lstStyle/>
          <a:p>
            <a:pPr lvl="0" algn="just">
              <a:lnSpc>
                <a:spcPct val="150000"/>
              </a:lnSpc>
            </a:pPr>
            <a:r>
              <a:rPr lang="en-GB" sz="2400" dirty="0">
                <a:latin typeface="Times New Roman" panose="02020603050405020304" pitchFamily="18" charset="0"/>
                <a:cs typeface="Times New Roman" panose="02020603050405020304" pitchFamily="18" charset="0"/>
              </a:rPr>
              <a:t>Numerous skills have been developed during my placement at Morgans Hotel, situated within the hospitality industry. (Bourne and Bell,2025).</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There are certain skills that I have developed while working at that time, and those are communication skills and teamwork skills. </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10A1B2-DDCC-F90D-BEEA-9F2167607361}"/>
              </a:ext>
            </a:extLst>
          </p:cNvPr>
          <p:cNvPicPr>
            <a:picLocks noChangeAspect="1"/>
          </p:cNvPicPr>
          <p:nvPr/>
        </p:nvPicPr>
        <p:blipFill>
          <a:blip r:embed="rId3"/>
          <a:stretch>
            <a:fillRect/>
          </a:stretch>
        </p:blipFill>
        <p:spPr>
          <a:xfrm>
            <a:off x="7246682" y="2445313"/>
            <a:ext cx="4286250" cy="31000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469608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A6E5-EE0E-F018-D443-490D0FBB8E31}"/>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Theory into Practice</a:t>
            </a:r>
            <a:br>
              <a:rPr lang="en-IN"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7E52B5-3BFA-BD1E-7917-55B58B0B381A}"/>
              </a:ext>
            </a:extLst>
          </p:cNvPr>
          <p:cNvSpPr>
            <a:spLocks noGrp="1"/>
          </p:cNvSpPr>
          <p:nvPr>
            <p:ph idx="1"/>
          </p:nvPr>
        </p:nvSpPr>
        <p:spPr>
          <a:xfrm>
            <a:off x="356420" y="1943612"/>
            <a:ext cx="6034548" cy="4351338"/>
          </a:xfrm>
        </p:spPr>
        <p:txBody>
          <a:bodyPr>
            <a:normAutofit lnSpcReduction="10000"/>
          </a:bodyPr>
          <a:lstStyle/>
          <a:p>
            <a:pPr lvl="0" algn="just">
              <a:lnSpc>
                <a:spcPct val="150000"/>
              </a:lnSpc>
            </a:pPr>
            <a:r>
              <a:rPr lang="en-GB" sz="2400" dirty="0">
                <a:latin typeface="Times New Roman" panose="02020603050405020304" pitchFamily="18" charset="0"/>
                <a:cs typeface="Times New Roman" panose="02020603050405020304" pitchFamily="18" charset="0"/>
              </a:rPr>
              <a:t>SERVQUAL model and the Moment of Truth are the main concepts that highly align with my situation while handling responsibilities at Morgans Hotel. </a:t>
            </a:r>
            <a:endParaRPr lang="en-IN" sz="2400" dirty="0">
              <a:latin typeface="Times New Roman" panose="02020603050405020304" pitchFamily="18" charset="0"/>
              <a:cs typeface="Times New Roman" panose="02020603050405020304" pitchFamily="18" charset="0"/>
            </a:endParaRPr>
          </a:p>
          <a:p>
            <a:pPr lvl="0" algn="just">
              <a:lnSpc>
                <a:spcPct val="150000"/>
              </a:lnSpc>
            </a:pPr>
            <a:r>
              <a:rPr lang="en-GB" sz="2400" dirty="0">
                <a:latin typeface="Times New Roman" panose="02020603050405020304" pitchFamily="18" charset="0"/>
                <a:cs typeface="Times New Roman" panose="02020603050405020304" pitchFamily="18" charset="0"/>
              </a:rPr>
              <a:t>SERVQUAL model confirms that a business offers better reliability, customer satisfaction, and assurance of good service to its customers (Gazi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2025).</a:t>
            </a:r>
            <a:endParaRPr lang="en-IN" sz="2400" dirty="0">
              <a:latin typeface="Times New Roman" panose="02020603050405020304" pitchFamily="18" charset="0"/>
              <a:cs typeface="Times New Roman" panose="02020603050405020304" pitchFamily="18" charset="0"/>
            </a:endParaRPr>
          </a:p>
          <a:p>
            <a:pPr algn="just">
              <a:lnSpc>
                <a:spcPct val="150000"/>
              </a:lnSpc>
            </a:pPr>
            <a:endParaRPr lang="en-IN"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03ED8AD3-A049-F202-51E1-BCF84C22684E}"/>
              </a:ext>
            </a:extLst>
          </p:cNvPr>
          <p:cNvPicPr>
            <a:picLocks noChangeAspect="1"/>
          </p:cNvPicPr>
          <p:nvPr/>
        </p:nvPicPr>
        <p:blipFill>
          <a:blip r:embed="rId3" cstate="print"/>
          <a:stretch>
            <a:fillRect/>
          </a:stretch>
        </p:blipFill>
        <p:spPr>
          <a:xfrm>
            <a:off x="6946778" y="2015612"/>
            <a:ext cx="4407021" cy="399722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78965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5C150-BC14-8F96-EC9F-C209FD77D40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F&amp;B and Hotel Performance</a:t>
            </a:r>
            <a:br>
              <a:rPr lang="en-IN"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7FD556-7E48-172D-A8D1-A084DC5962A9}"/>
              </a:ext>
            </a:extLst>
          </p:cNvPr>
          <p:cNvSpPr>
            <a:spLocks noGrp="1"/>
          </p:cNvSpPr>
          <p:nvPr>
            <p:ph idx="1"/>
          </p:nvPr>
        </p:nvSpPr>
        <p:spPr>
          <a:xfrm>
            <a:off x="405580" y="2141537"/>
            <a:ext cx="6693310" cy="4351338"/>
          </a:xfrm>
        </p:spPr>
        <p:txBody>
          <a:bodyPr>
            <a:norm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Food and Beverage operations decides the way for carrying out better performance events for any hotel. </a:t>
            </a:r>
          </a:p>
          <a:p>
            <a:pPr lvl="0" algn="just">
              <a:lnSpc>
                <a:spcPct val="150000"/>
              </a:lnSpc>
            </a:pPr>
            <a:r>
              <a:rPr lang="en-US" sz="2400" dirty="0">
                <a:latin typeface="Times New Roman" panose="02020603050405020304" pitchFamily="18" charset="0"/>
                <a:cs typeface="Times New Roman" panose="02020603050405020304" pitchFamily="18" charset="0"/>
              </a:rPr>
              <a:t>Operational management stresses to have a greater focus on guest satisfaction responsible for positive customer perception.</a:t>
            </a:r>
          </a:p>
        </p:txBody>
      </p:sp>
      <p:pic>
        <p:nvPicPr>
          <p:cNvPr id="5" name="Picture 4">
            <a:extLst>
              <a:ext uri="{FF2B5EF4-FFF2-40B4-BE49-F238E27FC236}">
                <a16:creationId xmlns:a16="http://schemas.microsoft.com/office/drawing/2014/main" id="{C0F3FC4B-3973-799F-50AD-55CFFC0B263F}"/>
              </a:ext>
            </a:extLst>
          </p:cNvPr>
          <p:cNvPicPr>
            <a:picLocks noChangeAspect="1"/>
          </p:cNvPicPr>
          <p:nvPr/>
        </p:nvPicPr>
        <p:blipFill>
          <a:blip r:embed="rId3"/>
          <a:stretch>
            <a:fillRect/>
          </a:stretch>
        </p:blipFill>
        <p:spPr>
          <a:xfrm>
            <a:off x="7678992" y="2457639"/>
            <a:ext cx="3583551" cy="2723962"/>
          </a:xfrm>
          <a:prstGeom prst="rect">
            <a:avLst/>
          </a:prstGeom>
        </p:spPr>
      </p:pic>
    </p:spTree>
    <p:extLst>
      <p:ext uri="{BB962C8B-B14F-4D97-AF65-F5344CB8AC3E}">
        <p14:creationId xmlns:p14="http://schemas.microsoft.com/office/powerpoint/2010/main" val="687298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FBF8-E64C-17FA-78F7-6DF90249D2B5}"/>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Key Learning and Conclusion</a:t>
            </a:r>
            <a:br>
              <a:rPr lang="en-IN" b="1" dirty="0">
                <a:latin typeface="Times New Roman" panose="02020603050405020304" pitchFamily="18" charset="0"/>
                <a:cs typeface="Times New Roman" panose="02020603050405020304" pitchFamily="18" charset="0"/>
              </a:rPr>
            </a:b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AA4F43-58E7-5F14-848C-F5F4A48C7A09}"/>
              </a:ext>
            </a:extLst>
          </p:cNvPr>
          <p:cNvSpPr>
            <a:spLocks noGrp="1"/>
          </p:cNvSpPr>
          <p:nvPr>
            <p:ph idx="1"/>
          </p:nvPr>
        </p:nvSpPr>
        <p:spPr>
          <a:xfrm>
            <a:off x="208935" y="2141537"/>
            <a:ext cx="7184923" cy="4351338"/>
          </a:xfrm>
        </p:spPr>
        <p:txBody>
          <a:bodyPr>
            <a:norm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In conclusion, the settlement at Morgan's hotel helped me to get information and facts that upgraded my consideration of service quality management.</a:t>
            </a:r>
          </a:p>
          <a:p>
            <a:pPr lvl="0" algn="just">
              <a:lnSpc>
                <a:spcPct val="150000"/>
              </a:lnSpc>
            </a:pPr>
            <a:r>
              <a:rPr lang="en-US" sz="2400" dirty="0">
                <a:latin typeface="Times New Roman" panose="02020603050405020304" pitchFamily="18" charset="0"/>
                <a:cs typeface="Times New Roman" panose="02020603050405020304" pitchFamily="18" charset="0"/>
              </a:rPr>
              <a:t>I learned several things, like the benefit of communication, teamwork, decision-making along with the need for quick responsiveness.</a:t>
            </a:r>
          </a:p>
        </p:txBody>
      </p:sp>
      <p:pic>
        <p:nvPicPr>
          <p:cNvPr id="5" name="Picture 4">
            <a:extLst>
              <a:ext uri="{FF2B5EF4-FFF2-40B4-BE49-F238E27FC236}">
                <a16:creationId xmlns:a16="http://schemas.microsoft.com/office/drawing/2014/main" id="{C2C26D18-0171-2A5A-EF49-4D3500DCC837}"/>
              </a:ext>
            </a:extLst>
          </p:cNvPr>
          <p:cNvPicPr>
            <a:picLocks noChangeAspect="1"/>
          </p:cNvPicPr>
          <p:nvPr/>
        </p:nvPicPr>
        <p:blipFill>
          <a:blip r:embed="rId3"/>
          <a:stretch>
            <a:fillRect/>
          </a:stretch>
        </p:blipFill>
        <p:spPr>
          <a:xfrm>
            <a:off x="7806813" y="2773936"/>
            <a:ext cx="3822290" cy="1841070"/>
          </a:xfrm>
          <a:prstGeom prst="rect">
            <a:avLst/>
          </a:prstGeom>
        </p:spPr>
      </p:pic>
    </p:spTree>
    <p:extLst>
      <p:ext uri="{BB962C8B-B14F-4D97-AF65-F5344CB8AC3E}">
        <p14:creationId xmlns:p14="http://schemas.microsoft.com/office/powerpoint/2010/main" val="3105374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7B804-56EE-A8AA-F355-9BC702F11E35}"/>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References</a:t>
            </a:r>
            <a:endParaRPr lang="en-IN"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9CFBAB-0F03-0D51-0964-B6BD6DC15D66}"/>
              </a:ext>
            </a:extLst>
          </p:cNvPr>
          <p:cNvSpPr>
            <a:spLocks noGrp="1"/>
          </p:cNvSpPr>
          <p:nvPr>
            <p:ph idx="1"/>
          </p:nvPr>
        </p:nvSpPr>
        <p:spPr>
          <a:ln>
            <a:solidFill>
              <a:schemeClr val="accent1"/>
            </a:solidFill>
          </a:ln>
        </p:spPr>
        <p:txBody>
          <a:bodyPr>
            <a:normAutofit fontScale="55000" lnSpcReduction="20000"/>
          </a:bodyPr>
          <a:lstStyle/>
          <a:p>
            <a:pPr algn="just">
              <a:lnSpc>
                <a:spcPct val="170000"/>
              </a:lnSpc>
            </a:pPr>
            <a:r>
              <a:rPr lang="en-GB" dirty="0">
                <a:latin typeface="Times New Roman" panose="02020603050405020304" pitchFamily="18" charset="0"/>
                <a:cs typeface="Times New Roman" panose="02020603050405020304" pitchFamily="18" charset="0"/>
              </a:rPr>
              <a:t>Ballina, F.J. (2022) ‘Smart business: the element of delay in the future of smart tourism.’ </a:t>
            </a:r>
            <a:r>
              <a:rPr lang="en-GB" i="1" dirty="0">
                <a:latin typeface="Times New Roman" panose="02020603050405020304" pitchFamily="18" charset="0"/>
                <a:cs typeface="Times New Roman" panose="02020603050405020304" pitchFamily="18" charset="0"/>
              </a:rPr>
              <a:t>Journal of Tourism Futures</a:t>
            </a:r>
            <a:r>
              <a:rPr lang="en-GB" dirty="0">
                <a:latin typeface="Times New Roman" panose="02020603050405020304" pitchFamily="18" charset="0"/>
                <a:cs typeface="Times New Roman" panose="02020603050405020304" pitchFamily="18" charset="0"/>
              </a:rPr>
              <a:t>, 8(1), pp.37-54. Available at: https://www.emerald.com/jtf/article-pdf/8/1/37/1701390/jtf-02-2020-0018.pdf</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Bourne, E. and Bell, A. (2025) ‘Student perceptions of transferable skills learned during a simulated placement.’ </a:t>
            </a:r>
            <a:r>
              <a:rPr lang="en-GB" i="1" dirty="0">
                <a:latin typeface="Times New Roman" panose="02020603050405020304" pitchFamily="18" charset="0"/>
                <a:cs typeface="Times New Roman" panose="02020603050405020304" pitchFamily="18" charset="0"/>
              </a:rPr>
              <a:t>Innovations in Education and Teaching International</a:t>
            </a:r>
            <a:r>
              <a:rPr lang="en-GB" dirty="0">
                <a:latin typeface="Times New Roman" panose="02020603050405020304" pitchFamily="18" charset="0"/>
                <a:cs typeface="Times New Roman" panose="02020603050405020304" pitchFamily="18" charset="0"/>
              </a:rPr>
              <a:t>, 62(2), pp.642-656. Available at: https://doi.org/10.1080/14703297.2024.2323989 </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a:latin typeface="Times New Roman" panose="02020603050405020304" pitchFamily="18" charset="0"/>
                <a:cs typeface="Times New Roman" panose="02020603050405020304" pitchFamily="18" charset="0"/>
              </a:rPr>
              <a:t>Gazi, M.A.I., Masud, A.A., Sobhani, F.A., Islam, M.A., Rita, T., </a:t>
            </a:r>
            <a:r>
              <a:rPr lang="en-GB" dirty="0" err="1">
                <a:latin typeface="Times New Roman" panose="02020603050405020304" pitchFamily="18" charset="0"/>
                <a:cs typeface="Times New Roman" panose="02020603050405020304" pitchFamily="18" charset="0"/>
              </a:rPr>
              <a:t>Chaity</a:t>
            </a:r>
            <a:r>
              <a:rPr lang="en-GB" dirty="0">
                <a:latin typeface="Times New Roman" panose="02020603050405020304" pitchFamily="18" charset="0"/>
                <a:cs typeface="Times New Roman" panose="02020603050405020304" pitchFamily="18" charset="0"/>
              </a:rPr>
              <a:t>, N.S., Das, M. and </a:t>
            </a:r>
            <a:r>
              <a:rPr lang="en-GB" dirty="0" err="1">
                <a:latin typeface="Times New Roman" panose="02020603050405020304" pitchFamily="18" charset="0"/>
                <a:cs typeface="Times New Roman" panose="02020603050405020304" pitchFamily="18" charset="0"/>
              </a:rPr>
              <a:t>Senathirajah</a:t>
            </a:r>
            <a:r>
              <a:rPr lang="en-GB" dirty="0">
                <a:latin typeface="Times New Roman" panose="02020603050405020304" pitchFamily="18" charset="0"/>
                <a:cs typeface="Times New Roman" panose="02020603050405020304" pitchFamily="18" charset="0"/>
              </a:rPr>
              <a:t>, A.R.B.S. (2025) ‘Exploring the mediating effect of customer satisfaction on the relationships between service quality, efficiency, and reliability and customer retention, loyalty in E-banking performance in emerging markets.’ </a:t>
            </a:r>
            <a:r>
              <a:rPr lang="en-GB" i="1" dirty="0">
                <a:latin typeface="Times New Roman" panose="02020603050405020304" pitchFamily="18" charset="0"/>
                <a:cs typeface="Times New Roman" panose="02020603050405020304" pitchFamily="18" charset="0"/>
              </a:rPr>
              <a:t>Cogent Business &amp; Management</a:t>
            </a:r>
            <a:r>
              <a:rPr lang="en-GB" dirty="0">
                <a:latin typeface="Times New Roman" panose="02020603050405020304" pitchFamily="18" charset="0"/>
                <a:cs typeface="Times New Roman" panose="02020603050405020304" pitchFamily="18" charset="0"/>
              </a:rPr>
              <a:t>, 12(1), p.2433707.Available at: https://doi.org/10.1080/23311975.2024.2433707</a:t>
            </a:r>
            <a:endParaRPr lang="en-IN" dirty="0">
              <a:latin typeface="Times New Roman" panose="02020603050405020304" pitchFamily="18" charset="0"/>
              <a:cs typeface="Times New Roman" panose="02020603050405020304" pitchFamily="18" charset="0"/>
            </a:endParaRPr>
          </a:p>
          <a:p>
            <a:pPr algn="just">
              <a:lnSpc>
                <a:spcPct val="170000"/>
              </a:lnSpc>
            </a:pPr>
            <a:r>
              <a:rPr lang="en-GB" dirty="0" err="1">
                <a:latin typeface="Times New Roman" panose="02020603050405020304" pitchFamily="18" charset="0"/>
                <a:cs typeface="Times New Roman" panose="02020603050405020304" pitchFamily="18" charset="0"/>
              </a:rPr>
              <a:t>Halabieh</a:t>
            </a:r>
            <a:r>
              <a:rPr lang="en-GB" dirty="0">
                <a:latin typeface="Times New Roman" panose="02020603050405020304" pitchFamily="18" charset="0"/>
                <a:cs typeface="Times New Roman" panose="02020603050405020304" pitchFamily="18" charset="0"/>
              </a:rPr>
              <a:t>, H., Hawkins, S., Bernstein, A.E., </a:t>
            </a:r>
            <a:r>
              <a:rPr lang="en-GB" dirty="0" err="1">
                <a:latin typeface="Times New Roman" panose="02020603050405020304" pitchFamily="18" charset="0"/>
                <a:cs typeface="Times New Roman" panose="02020603050405020304" pitchFamily="18" charset="0"/>
              </a:rPr>
              <a:t>Lewkowict</a:t>
            </a:r>
            <a:r>
              <a:rPr lang="en-GB" dirty="0">
                <a:latin typeface="Times New Roman" panose="02020603050405020304" pitchFamily="18" charset="0"/>
                <a:cs typeface="Times New Roman" panose="02020603050405020304" pitchFamily="18" charset="0"/>
              </a:rPr>
              <a:t>, S., </a:t>
            </a:r>
            <a:r>
              <a:rPr lang="en-GB" dirty="0" err="1">
                <a:latin typeface="Times New Roman" panose="02020603050405020304" pitchFamily="18" charset="0"/>
                <a:cs typeface="Times New Roman" panose="02020603050405020304" pitchFamily="18" charset="0"/>
              </a:rPr>
              <a:t>Unaldi</a:t>
            </a:r>
            <a:r>
              <a:rPr lang="en-GB" dirty="0">
                <a:latin typeface="Times New Roman" panose="02020603050405020304" pitchFamily="18" charset="0"/>
                <a:cs typeface="Times New Roman" panose="02020603050405020304" pitchFamily="18" charset="0"/>
              </a:rPr>
              <a:t> Kamel, B., Fleming, L. and Levitin, D. (2022) ‘The future of higher education: Identifying current educational problems and proposed solutions.’ </a:t>
            </a:r>
            <a:r>
              <a:rPr lang="en-GB" i="1" dirty="0">
                <a:latin typeface="Times New Roman" panose="02020603050405020304" pitchFamily="18" charset="0"/>
                <a:cs typeface="Times New Roman" panose="02020603050405020304" pitchFamily="18" charset="0"/>
              </a:rPr>
              <a:t>Education Sciences</a:t>
            </a:r>
            <a:r>
              <a:rPr lang="en-GB" dirty="0">
                <a:latin typeface="Times New Roman" panose="02020603050405020304" pitchFamily="18" charset="0"/>
                <a:cs typeface="Times New Roman" panose="02020603050405020304" pitchFamily="18" charset="0"/>
              </a:rPr>
              <a:t>, 12(12), p.888.Available at: https://doi.org/10.3390/educsci12120888</a:t>
            </a:r>
            <a:endParaRPr lang="en-IN" dirty="0">
              <a:latin typeface="Times New Roman" panose="02020603050405020304" pitchFamily="18" charset="0"/>
              <a:cs typeface="Times New Roman" panose="02020603050405020304" pitchFamily="18" charset="0"/>
            </a:endParaRPr>
          </a:p>
          <a:p>
            <a:pPr algn="just">
              <a:lnSpc>
                <a:spcPct val="170000"/>
              </a:lnSpc>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8462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43F5C-A1C4-7FE6-C8E4-755D9BBB8976}"/>
              </a:ext>
            </a:extLst>
          </p:cNvPr>
          <p:cNvSpPr>
            <a:spLocks noGrp="1"/>
          </p:cNvSpPr>
          <p:nvPr>
            <p:ph type="title"/>
          </p:nvPr>
        </p:nvSpPr>
        <p:spPr>
          <a:xfrm>
            <a:off x="838200" y="2477730"/>
            <a:ext cx="10515600" cy="1614052"/>
          </a:xfrm>
        </p:spPr>
        <p:style>
          <a:lnRef idx="2">
            <a:schemeClr val="accent2"/>
          </a:lnRef>
          <a:fillRef idx="1">
            <a:schemeClr val="lt1"/>
          </a:fillRef>
          <a:effectRef idx="0">
            <a:schemeClr val="accent2"/>
          </a:effectRef>
          <a:fontRef idx="minor">
            <a:schemeClr val="dk1"/>
          </a:fontRef>
        </p:style>
        <p:txBody>
          <a:bodyPr>
            <a:normAutofit fontScale="90000"/>
          </a:bodyPr>
          <a:lstStyle/>
          <a:p>
            <a:pPr algn="ctr"/>
            <a:r>
              <a:rPr lang="en-US" sz="6000" dirty="0">
                <a:latin typeface="Times New Roman" panose="02020603050405020304" pitchFamily="18" charset="0"/>
                <a:cs typeface="Times New Roman" panose="02020603050405020304" pitchFamily="18" charset="0"/>
              </a:rPr>
              <a:t>Part 2: Managing Guest Service Experience </a:t>
            </a:r>
            <a:endParaRPr lang="en-IN" sz="6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741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6C21D-3A6D-580C-4DE0-82D4361967E0}"/>
              </a:ext>
            </a:extLst>
          </p:cNvPr>
          <p:cNvSpPr>
            <a:spLocks noGrp="1"/>
          </p:cNvSpPr>
          <p:nvPr>
            <p:ph type="title"/>
          </p:nvPr>
        </p:nvSpPr>
        <p:spPr>
          <a:xfrm>
            <a:off x="838200" y="365125"/>
            <a:ext cx="10272252" cy="1325563"/>
          </a:xfrm>
        </p:spPr>
        <p:txBody>
          <a:bodyPr/>
          <a:lstStyle/>
          <a:p>
            <a:pPr algn="ctr"/>
            <a:r>
              <a:rPr lang="en-GB" b="1" dirty="0">
                <a:latin typeface="Times New Roman" panose="02020603050405020304" pitchFamily="18" charset="0"/>
                <a:cs typeface="Times New Roman" panose="02020603050405020304" pitchFamily="18" charset="0"/>
              </a:rPr>
              <a:t>Introduction</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34C0A07-D43A-8F3A-9172-A3E0844C6DA3}"/>
              </a:ext>
            </a:extLst>
          </p:cNvPr>
          <p:cNvSpPr>
            <a:spLocks noGrp="1"/>
          </p:cNvSpPr>
          <p:nvPr>
            <p:ph idx="1"/>
          </p:nvPr>
        </p:nvSpPr>
        <p:spPr>
          <a:xfrm>
            <a:off x="435076" y="2405743"/>
            <a:ext cx="6303181" cy="3572270"/>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Guest management service experience is an essential part of the hospitality sector, since it determines how pleased the guests are and the overall presentation of the company.</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Guest Service Gold®: Golden Opportunities and Tripadvisor® Online Courses  and Ex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29645" y="2793064"/>
            <a:ext cx="4231412" cy="279762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72039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632F5-8389-E81C-9870-F69ED31B7D3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Housekeeping and Attention to Detail</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99F4689-D65B-5861-1D0F-33B5C573291C}"/>
              </a:ext>
            </a:extLst>
          </p:cNvPr>
          <p:cNvSpPr>
            <a:spLocks noGrp="1"/>
          </p:cNvSpPr>
          <p:nvPr>
            <p:ph idx="1"/>
          </p:nvPr>
        </p:nvSpPr>
        <p:spPr>
          <a:xfrm>
            <a:off x="326922" y="2141537"/>
            <a:ext cx="6880123" cy="4351338"/>
          </a:xfrm>
        </p:spPr>
        <p:txBody>
          <a:bodyPr>
            <a:normAutofit/>
          </a:bodyPr>
          <a:lstStyle/>
          <a:p>
            <a:pPr lvl="0" algn="just">
              <a:lnSpc>
                <a:spcPct val="150000"/>
              </a:lnSpc>
            </a:pPr>
            <a:r>
              <a:rPr lang="en-US" sz="2400" dirty="0">
                <a:latin typeface="Times New Roman" panose="02020603050405020304" pitchFamily="18" charset="0"/>
                <a:cs typeface="Times New Roman" panose="02020603050405020304" pitchFamily="18" charset="0"/>
              </a:rPr>
              <a:t>Being a housekeeper essential me to pay consideration to detail and be reliable in acting the job. </a:t>
            </a:r>
          </a:p>
          <a:p>
            <a:pPr lvl="0" algn="just">
              <a:lnSpc>
                <a:spcPct val="150000"/>
              </a:lnSpc>
            </a:pPr>
            <a:r>
              <a:rPr lang="en-US" sz="2400" dirty="0">
                <a:latin typeface="Times New Roman" panose="02020603050405020304" pitchFamily="18" charset="0"/>
                <a:cs typeface="Times New Roman" panose="02020603050405020304" pitchFamily="18" charset="0"/>
              </a:rPr>
              <a:t>As per the opinion of </a:t>
            </a:r>
            <a:r>
              <a:rPr lang="en-US" sz="2400" dirty="0" err="1">
                <a:latin typeface="Times New Roman" panose="02020603050405020304" pitchFamily="18" charset="0"/>
                <a:cs typeface="Times New Roman" panose="02020603050405020304" pitchFamily="18" charset="0"/>
              </a:rPr>
              <a:t>Aryani</a:t>
            </a:r>
            <a:r>
              <a:rPr lang="en-US" sz="2400" dirty="0">
                <a:latin typeface="Times New Roman" panose="02020603050405020304" pitchFamily="18" charset="0"/>
                <a:cs typeface="Times New Roman" panose="02020603050405020304" pitchFamily="18" charset="0"/>
              </a:rPr>
              <a:t> and </a:t>
            </a:r>
            <a:r>
              <a:rPr lang="en-US" sz="2400" dirty="0" err="1">
                <a:latin typeface="Times New Roman" panose="02020603050405020304" pitchFamily="18" charset="0"/>
                <a:cs typeface="Times New Roman" panose="02020603050405020304" pitchFamily="18" charset="0"/>
              </a:rPr>
              <a:t>Deviyanti</a:t>
            </a:r>
            <a:r>
              <a:rPr lang="en-US" sz="2400" dirty="0">
                <a:latin typeface="Times New Roman" panose="02020603050405020304" pitchFamily="18" charset="0"/>
                <a:cs typeface="Times New Roman" panose="02020603050405020304" pitchFamily="18" charset="0"/>
              </a:rPr>
              <a:t> (2026), the sector is operating within a cost-sensitive and highly competitive atmosphere.</a:t>
            </a:r>
          </a:p>
        </p:txBody>
      </p:sp>
      <p:pic>
        <p:nvPicPr>
          <p:cNvPr id="3074" name="Picture 2" descr="Challenges in Training Housekeeping Staff - Clean Middle Eas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36780" y="1847623"/>
            <a:ext cx="2965048" cy="4449310"/>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3968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9F14-8DF9-0C6F-739E-85F16777985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Events and Meetings Operations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1CC1CCA-65B7-EA3D-DCE9-45C39E55D99C}"/>
              </a:ext>
            </a:extLst>
          </p:cNvPr>
          <p:cNvSpPr>
            <a:spLocks noGrp="1"/>
          </p:cNvSpPr>
          <p:nvPr>
            <p:ph idx="1"/>
          </p:nvPr>
        </p:nvSpPr>
        <p:spPr>
          <a:xfrm>
            <a:off x="454742" y="2359741"/>
            <a:ext cx="6207315" cy="284382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In processes under meetings and events, it was part of my responsibilities to safeguard that many events apprehended in the hotel were </a:t>
            </a:r>
            <a:r>
              <a:rPr lang="en-US" sz="2400" dirty="0" err="1">
                <a:latin typeface="Times New Roman" panose="02020603050405020304" pitchFamily="18" charset="0"/>
                <a:ea typeface="Calibri" panose="020F0502020204030204" pitchFamily="34" charset="0"/>
                <a:cs typeface="Times New Roman" panose="02020603050405020304" pitchFamily="18" charset="0"/>
              </a:rPr>
              <a:t>organised</a:t>
            </a:r>
            <a:r>
              <a:rPr lang="en-US" sz="2400" dirty="0">
                <a:latin typeface="Times New Roman" panose="02020603050405020304" pitchFamily="18" charset="0"/>
                <a:ea typeface="Calibri" panose="020F0502020204030204" pitchFamily="34" charset="0"/>
                <a:cs typeface="Times New Roman" panose="02020603050405020304" pitchFamily="18" charset="0"/>
              </a:rPr>
              <a:t> consequently.</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8 Tips for Improving Member Engagement At Events and Conferences - Engagifi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8036" y="2634343"/>
            <a:ext cx="4102045" cy="2732512"/>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77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4AD33-038D-35AB-B2EC-C247AD32B027}"/>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Management of Guest Service Problems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3D55E09-28C8-3877-9910-90E5D03D9CC0}"/>
              </a:ext>
            </a:extLst>
          </p:cNvPr>
          <p:cNvSpPr>
            <a:spLocks noGrp="1"/>
          </p:cNvSpPr>
          <p:nvPr>
            <p:ph idx="1"/>
          </p:nvPr>
        </p:nvSpPr>
        <p:spPr>
          <a:xfrm>
            <a:off x="376084" y="2032102"/>
            <a:ext cx="6594987" cy="435133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As part of my placement period, I noticed various guest service problems, especially during times of heavy service.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As per the comment of </a:t>
            </a:r>
            <a:r>
              <a:rPr lang="en-GB" sz="2400" dirty="0" err="1">
                <a:latin typeface="Times New Roman" panose="02020603050405020304" pitchFamily="18" charset="0"/>
                <a:ea typeface="Calibri" panose="020F0502020204030204" pitchFamily="34" charset="0"/>
                <a:cs typeface="Times New Roman" panose="02020603050405020304" pitchFamily="18" charset="0"/>
              </a:rPr>
              <a:t>Sazdova</a:t>
            </a:r>
            <a:r>
              <a:rPr lang="en-GB" sz="2400" dirty="0">
                <a:latin typeface="Times New Roman" panose="02020603050405020304" pitchFamily="18" charset="0"/>
                <a:ea typeface="Calibri" panose="020F0502020204030204" pitchFamily="34" charset="0"/>
                <a:cs typeface="Times New Roman" panose="02020603050405020304" pitchFamily="18" charset="0"/>
              </a:rPr>
              <a:t>, </a:t>
            </a:r>
            <a:r>
              <a:rPr lang="en-GB" sz="2400" dirty="0" err="1">
                <a:latin typeface="Times New Roman" panose="02020603050405020304" pitchFamily="18" charset="0"/>
                <a:ea typeface="Calibri" panose="020F0502020204030204" pitchFamily="34" charset="0"/>
                <a:cs typeface="Times New Roman" panose="02020603050405020304" pitchFamily="18" charset="0"/>
              </a:rPr>
              <a:t>Janevski</a:t>
            </a:r>
            <a:r>
              <a:rPr lang="en-GB" sz="2400" dirty="0">
                <a:latin typeface="Times New Roman" panose="02020603050405020304" pitchFamily="18" charset="0"/>
                <a:ea typeface="Calibri" panose="020F0502020204030204" pitchFamily="34" charset="0"/>
                <a:cs typeface="Times New Roman" panose="02020603050405020304" pitchFamily="18" charset="0"/>
              </a:rPr>
              <a:t> and </a:t>
            </a:r>
            <a:r>
              <a:rPr lang="en-GB" sz="2400" dirty="0" err="1">
                <a:latin typeface="Times New Roman" panose="02020603050405020304" pitchFamily="18" charset="0"/>
                <a:ea typeface="Calibri" panose="020F0502020204030204" pitchFamily="34" charset="0"/>
                <a:cs typeface="Times New Roman" panose="02020603050405020304" pitchFamily="18" charset="0"/>
              </a:rPr>
              <a:t>Conić</a:t>
            </a:r>
            <a:r>
              <a:rPr lang="en-GB" sz="2400" dirty="0">
                <a:latin typeface="Times New Roman" panose="02020603050405020304" pitchFamily="18" charset="0"/>
                <a:ea typeface="Calibri" panose="020F0502020204030204" pitchFamily="34" charset="0"/>
                <a:cs typeface="Times New Roman" panose="02020603050405020304" pitchFamily="18" charset="0"/>
              </a:rPr>
              <a:t> (2022)</a:t>
            </a:r>
            <a:r>
              <a:rPr lang="en-US" sz="2400" dirty="0">
                <a:latin typeface="Times New Roman" panose="02020603050405020304" pitchFamily="18" charset="0"/>
                <a:ea typeface="Calibri" panose="020F0502020204030204" pitchFamily="34" charset="0"/>
                <a:cs typeface="Times New Roman" panose="02020603050405020304" pitchFamily="18" charset="0"/>
              </a:rPr>
              <a:t>, high-quality services are important for the management of the satisfaction level of guests.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122" name="Picture 2" descr="50+ Indian Ethnicity Women Hotel Reception Customer Service Representative  Stock Photos, Pictures &amp; Royalty-Free Images - i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4943" y="2572089"/>
            <a:ext cx="3742418" cy="280681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0135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50237-4A71-6699-F385-380516265C32}"/>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Understanding Operational Systems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B51F12-9635-30D8-F858-BB3A9F321A37}"/>
              </a:ext>
            </a:extLst>
          </p:cNvPr>
          <p:cNvSpPr>
            <a:spLocks noGrp="1"/>
          </p:cNvSpPr>
          <p:nvPr>
            <p:ph idx="1"/>
          </p:nvPr>
        </p:nvSpPr>
        <p:spPr>
          <a:xfrm>
            <a:off x="366253" y="2141537"/>
            <a:ext cx="5424948" cy="435133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I managed to obtain some amount of knowledge regarding operational systems used in the hotel.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Processes that involved communication among staff were another thing that I was able to learn.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6146" name="Picture 2" descr="Guest Relations Manager Care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757" y="2329543"/>
            <a:ext cx="4743617" cy="316706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46210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2A6E5-EE0E-F018-D443-490D0FBB8E31}"/>
              </a:ext>
            </a:extLst>
          </p:cNvPr>
          <p:cNvSpPr>
            <a:spLocks noGrp="1"/>
          </p:cNvSpPr>
          <p:nvPr>
            <p:ph type="title"/>
          </p:nvPr>
        </p:nvSpPr>
        <p:spPr/>
        <p:txBody>
          <a:bodyPr/>
          <a:lstStyle/>
          <a:p>
            <a:pPr algn="ctr"/>
            <a:r>
              <a:rPr lang="en-GB" b="1" dirty="0">
                <a:latin typeface="Times New Roman" panose="02020603050405020304" pitchFamily="18" charset="0"/>
                <a:cs typeface="Times New Roman" panose="02020603050405020304" pitchFamily="18" charset="0"/>
              </a:rPr>
              <a:t>Skill Development in Hospitality</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7E52B5-3BFA-BD1E-7917-55B58B0B381A}"/>
              </a:ext>
            </a:extLst>
          </p:cNvPr>
          <p:cNvSpPr>
            <a:spLocks noGrp="1"/>
          </p:cNvSpPr>
          <p:nvPr>
            <p:ph idx="1"/>
          </p:nvPr>
        </p:nvSpPr>
        <p:spPr>
          <a:xfrm>
            <a:off x="356420" y="1943612"/>
            <a:ext cx="6034548" cy="435133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Over the course of my internship, there were various skills which I picked up, which have been crucial to working in the hospitality sector.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As per the views of </a:t>
            </a:r>
            <a:r>
              <a:rPr lang="en-GB" sz="2400" dirty="0">
                <a:latin typeface="Times New Roman" panose="02020603050405020304" pitchFamily="18" charset="0"/>
                <a:ea typeface="Calibri" panose="020F0502020204030204" pitchFamily="34" charset="0"/>
                <a:cs typeface="Times New Roman" panose="02020603050405020304" pitchFamily="18" charset="0"/>
              </a:rPr>
              <a:t>Hussain, </a:t>
            </a:r>
            <a:r>
              <a:rPr lang="en-GB" sz="2400" dirty="0" err="1">
                <a:latin typeface="Times New Roman" panose="02020603050405020304" pitchFamily="18" charset="0"/>
                <a:ea typeface="Calibri" panose="020F0502020204030204" pitchFamily="34" charset="0"/>
                <a:cs typeface="Times New Roman" panose="02020603050405020304" pitchFamily="18" charset="0"/>
              </a:rPr>
              <a:t>Soni</a:t>
            </a:r>
            <a:r>
              <a:rPr lang="en-GB" sz="2400" dirty="0">
                <a:latin typeface="Times New Roman" panose="02020603050405020304" pitchFamily="18" charset="0"/>
                <a:ea typeface="Calibri" panose="020F0502020204030204" pitchFamily="34" charset="0"/>
                <a:cs typeface="Times New Roman" panose="02020603050405020304" pitchFamily="18" charset="0"/>
              </a:rPr>
              <a:t> and Shah (2024)</a:t>
            </a:r>
            <a:r>
              <a:rPr lang="en-US" sz="2400" dirty="0">
                <a:latin typeface="Times New Roman" panose="02020603050405020304" pitchFamily="18" charset="0"/>
                <a:ea typeface="Calibri" panose="020F0502020204030204" pitchFamily="34" charset="0"/>
                <a:cs typeface="Times New Roman" panose="02020603050405020304" pitchFamily="18" charset="0"/>
              </a:rPr>
              <a:t>, empathy skills are effective in understanding the feelings of others.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170" name="Picture 2" descr="Importance of Skill Development | Baba Farid Group of Instituti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03721" y="2627504"/>
            <a:ext cx="4779338" cy="268837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74510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5C150-BC14-8F96-EC9F-C209FD77D40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Connection between Feedback and Guest Experience</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A7FD556-7E48-172D-A8D1-A084DC5962A9}"/>
              </a:ext>
            </a:extLst>
          </p:cNvPr>
          <p:cNvSpPr>
            <a:spLocks noGrp="1"/>
          </p:cNvSpPr>
          <p:nvPr>
            <p:ph idx="1"/>
          </p:nvPr>
        </p:nvSpPr>
        <p:spPr>
          <a:xfrm>
            <a:off x="405580" y="2569029"/>
            <a:ext cx="5149400" cy="3923846"/>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Feedback was given not only on my personal strengths but also on the areas that needed improvement.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8194" name="Picture 2" descr="How Can Feedback Improve Hotel Services &amp; Guest Satisfac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331720"/>
            <a:ext cx="5074444" cy="3382963"/>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2832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FBF8-E64C-17FA-78F7-6DF90249D2B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Departmental Interdependency and Service Quality Theory</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AA4F43-58E7-5F14-848C-F5F4A48C7A09}"/>
              </a:ext>
            </a:extLst>
          </p:cNvPr>
          <p:cNvSpPr>
            <a:spLocks noGrp="1"/>
          </p:cNvSpPr>
          <p:nvPr>
            <p:ph idx="1"/>
          </p:nvPr>
        </p:nvSpPr>
        <p:spPr>
          <a:xfrm>
            <a:off x="718457" y="2141537"/>
            <a:ext cx="6052457" cy="435133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In this way, I </a:t>
            </a:r>
            <a:r>
              <a:rPr lang="en-US" sz="2400" dirty="0" err="1">
                <a:latin typeface="Times New Roman" panose="02020603050405020304" pitchFamily="18" charset="0"/>
                <a:ea typeface="Calibri" panose="020F0502020204030204" pitchFamily="34" charset="0"/>
                <a:cs typeface="Times New Roman" panose="02020603050405020304" pitchFamily="18" charset="0"/>
              </a:rPr>
              <a:t>realised</a:t>
            </a:r>
            <a:r>
              <a:rPr lang="en-US" sz="2400" dirty="0">
                <a:latin typeface="Times New Roman" panose="02020603050405020304" pitchFamily="18" charset="0"/>
                <a:ea typeface="Calibri" panose="020F0502020204030204" pitchFamily="34" charset="0"/>
                <a:cs typeface="Times New Roman" panose="02020603050405020304" pitchFamily="18" charset="0"/>
              </a:rPr>
              <a:t> that the effectiveness of every department is dependent on the guest experience. </a:t>
            </a:r>
          </a:p>
          <a:p>
            <a:pPr marL="342900" marR="0" lvl="0" indent="-342900" algn="just">
              <a:lnSpc>
                <a:spcPct val="150000"/>
              </a:lnSpc>
              <a:spcBef>
                <a:spcPts val="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In this case, it may be associated with the Grönroos model of service quality.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9218" name="Picture 2" descr="Hotel Service Quality: Strategies to Elevate Your Standard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7741" y="3655814"/>
            <a:ext cx="4803775" cy="2702124"/>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6243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FBF8-E64C-17FA-78F7-6DF90249D2B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7AA4F43-58E7-5F14-848C-F5F4A48C7A09}"/>
              </a:ext>
            </a:extLst>
          </p:cNvPr>
          <p:cNvSpPr>
            <a:spLocks noGrp="1"/>
          </p:cNvSpPr>
          <p:nvPr>
            <p:ph idx="1"/>
          </p:nvPr>
        </p:nvSpPr>
        <p:spPr>
          <a:xfrm>
            <a:off x="208936" y="2141537"/>
            <a:ext cx="6126550" cy="4351338"/>
          </a:xfrm>
        </p:spPr>
        <p:txBody>
          <a:bodyPr>
            <a:normAutofit/>
          </a:bodyPr>
          <a:lstStyle/>
          <a:p>
            <a:pPr marL="342900" marR="0" lvl="0" indent="-342900" algn="just">
              <a:lnSpc>
                <a:spcPct val="150000"/>
              </a:lnSpc>
              <a:spcBef>
                <a:spcPts val="600"/>
              </a:spcBef>
              <a:spcAft>
                <a:spcPts val="0"/>
              </a:spcAft>
              <a:buFont typeface="Symbol" panose="05050102010706020507" pitchFamily="18" charset="2"/>
              <a:buChar char=""/>
            </a:pPr>
            <a:r>
              <a:rPr lang="en-US" sz="2400" dirty="0">
                <a:latin typeface="Times New Roman" panose="02020603050405020304" pitchFamily="18" charset="0"/>
                <a:ea typeface="Calibri" panose="020F0502020204030204" pitchFamily="34" charset="0"/>
                <a:cs typeface="Times New Roman" panose="02020603050405020304" pitchFamily="18" charset="0"/>
              </a:rPr>
              <a:t>To conclude, the work experience I gained in the Swansea </a:t>
            </a:r>
            <a:r>
              <a:rPr lang="en-US" sz="2400" dirty="0" err="1">
                <a:latin typeface="Times New Roman" panose="02020603050405020304" pitchFamily="18" charset="0"/>
                <a:ea typeface="Calibri" panose="020F0502020204030204" pitchFamily="34" charset="0"/>
                <a:cs typeface="Times New Roman" panose="02020603050405020304" pitchFamily="18" charset="0"/>
              </a:rPr>
              <a:t>Morgans</a:t>
            </a:r>
            <a:r>
              <a:rPr lang="en-US" sz="2400" dirty="0">
                <a:latin typeface="Times New Roman" panose="02020603050405020304" pitchFamily="18" charset="0"/>
                <a:ea typeface="Calibri" panose="020F0502020204030204" pitchFamily="34" charset="0"/>
                <a:cs typeface="Times New Roman" panose="02020603050405020304" pitchFamily="18" charset="0"/>
              </a:rPr>
              <a:t> Hotel gave me an opportunity to acquire lessons which would be of great importance to guest services experience in other departments.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42" name="Picture 2" descr="1 Business Software Suite For Hospitality Compan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61192" y="2362200"/>
            <a:ext cx="4791907" cy="3195229"/>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206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7B804-56EE-A8AA-F355-9BC702F11E3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39CFBAB-0F03-0D51-0964-B6BD6DC15D66}"/>
              </a:ext>
            </a:extLst>
          </p:cNvPr>
          <p:cNvSpPr>
            <a:spLocks noGrp="1"/>
          </p:cNvSpPr>
          <p:nvPr>
            <p:ph idx="1"/>
          </p:nvPr>
        </p:nvSpPr>
        <p:spPr>
          <a:ln>
            <a:solidFill>
              <a:schemeClr val="accent1"/>
            </a:solidFill>
          </a:ln>
        </p:spPr>
        <p:txBody>
          <a:bodyPr>
            <a:normAutofit fontScale="92500" lnSpcReduction="20000"/>
          </a:bodyPr>
          <a:lstStyle/>
          <a:p>
            <a:pPr algn="just">
              <a:lnSpc>
                <a:spcPct val="150000"/>
              </a:lnSpc>
            </a:pPr>
            <a:r>
              <a:rPr lang="en-GB" sz="2000" dirty="0" err="1">
                <a:latin typeface="Times New Roman" panose="02020603050405020304" pitchFamily="18" charset="0"/>
                <a:cs typeface="Times New Roman" panose="02020603050405020304" pitchFamily="18" charset="0"/>
              </a:rPr>
              <a:t>Aryani</a:t>
            </a:r>
            <a:r>
              <a:rPr lang="en-GB" sz="2000" dirty="0">
                <a:latin typeface="Times New Roman" panose="02020603050405020304" pitchFamily="18" charset="0"/>
                <a:cs typeface="Times New Roman" panose="02020603050405020304" pitchFamily="18" charset="0"/>
              </a:rPr>
              <a:t>, R. and </a:t>
            </a:r>
            <a:r>
              <a:rPr lang="en-GB" sz="2000" dirty="0" err="1">
                <a:latin typeface="Times New Roman" panose="02020603050405020304" pitchFamily="18" charset="0"/>
                <a:cs typeface="Times New Roman" panose="02020603050405020304" pitchFamily="18" charset="0"/>
              </a:rPr>
              <a:t>Deviyanti</a:t>
            </a:r>
            <a:r>
              <a:rPr lang="en-GB" sz="2000" dirty="0">
                <a:latin typeface="Times New Roman" panose="02020603050405020304" pitchFamily="18" charset="0"/>
                <a:cs typeface="Times New Roman" panose="02020603050405020304" pitchFamily="18" charset="0"/>
              </a:rPr>
              <a:t>, Y. (2026) ‘Exploring Cost Awareness and Budget Discipline in Housekeeping Operations: Evidence from a Four-Star Hotel in Jakarta’, </a:t>
            </a:r>
            <a:r>
              <a:rPr lang="en-GB" sz="2000" i="1" dirty="0" err="1">
                <a:latin typeface="Times New Roman" panose="02020603050405020304" pitchFamily="18" charset="0"/>
                <a:cs typeface="Times New Roman" panose="02020603050405020304" pitchFamily="18" charset="0"/>
              </a:rPr>
              <a:t>Jurnal</a:t>
            </a:r>
            <a:r>
              <a:rPr lang="en-GB" sz="2000" i="1" dirty="0">
                <a:latin typeface="Times New Roman" panose="02020603050405020304" pitchFamily="18" charset="0"/>
                <a:cs typeface="Times New Roman" panose="02020603050405020304" pitchFamily="18" charset="0"/>
              </a:rPr>
              <a:t> </a:t>
            </a:r>
            <a:r>
              <a:rPr lang="en-GB" sz="2000" i="1" dirty="0" err="1">
                <a:latin typeface="Times New Roman" panose="02020603050405020304" pitchFamily="18" charset="0"/>
                <a:cs typeface="Times New Roman" panose="02020603050405020304" pitchFamily="18" charset="0"/>
              </a:rPr>
              <a:t>Sains</a:t>
            </a:r>
            <a:r>
              <a:rPr lang="en-GB" sz="2000" i="1" dirty="0">
                <a:latin typeface="Times New Roman" panose="02020603050405020304" pitchFamily="18" charset="0"/>
                <a:cs typeface="Times New Roman" panose="02020603050405020304" pitchFamily="18" charset="0"/>
              </a:rPr>
              <a:t> </a:t>
            </a:r>
            <a:r>
              <a:rPr lang="en-GB" sz="2000" i="1" dirty="0" err="1">
                <a:latin typeface="Times New Roman" panose="02020603050405020304" pitchFamily="18" charset="0"/>
                <a:cs typeface="Times New Roman" panose="02020603050405020304" pitchFamily="18" charset="0"/>
              </a:rPr>
              <a:t>Terapan</a:t>
            </a:r>
            <a:r>
              <a:rPr lang="en-GB" sz="2000" i="1" dirty="0">
                <a:latin typeface="Times New Roman" panose="02020603050405020304" pitchFamily="18" charset="0"/>
                <a:cs typeface="Times New Roman" panose="02020603050405020304" pitchFamily="18" charset="0"/>
              </a:rPr>
              <a:t> </a:t>
            </a:r>
            <a:r>
              <a:rPr lang="en-GB" sz="2000" i="1" dirty="0" err="1">
                <a:latin typeface="Times New Roman" panose="02020603050405020304" pitchFamily="18" charset="0"/>
                <a:cs typeface="Times New Roman" panose="02020603050405020304" pitchFamily="18" charset="0"/>
              </a:rPr>
              <a:t>Pariwisata</a:t>
            </a:r>
            <a:r>
              <a:rPr lang="en-GB" sz="2000" dirty="0">
                <a:latin typeface="Times New Roman" panose="02020603050405020304" pitchFamily="18" charset="0"/>
                <a:cs typeface="Times New Roman" panose="02020603050405020304" pitchFamily="18" charset="0"/>
              </a:rPr>
              <a:t>, 11(1), pp. 144-150. Available at: https://doi.org/10.56743/jstp.v11i1</a:t>
            </a:r>
            <a:endParaRPr lang="en-US" sz="2000" dirty="0">
              <a:latin typeface="Times New Roman" panose="02020603050405020304" pitchFamily="18" charset="0"/>
              <a:cs typeface="Times New Roman" panose="02020603050405020304" pitchFamily="18" charset="0"/>
            </a:endParaRPr>
          </a:p>
          <a:p>
            <a:pPr algn="just">
              <a:lnSpc>
                <a:spcPct val="150000"/>
              </a:lnSpc>
            </a:pPr>
            <a:r>
              <a:rPr lang="en-GB" sz="2000" dirty="0" err="1">
                <a:latin typeface="Times New Roman" panose="02020603050405020304" pitchFamily="18" charset="0"/>
                <a:cs typeface="Times New Roman" panose="02020603050405020304" pitchFamily="18" charset="0"/>
              </a:rPr>
              <a:t>Hussain</a:t>
            </a:r>
            <a:r>
              <a:rPr lang="en-GB" sz="2000" dirty="0">
                <a:latin typeface="Times New Roman" panose="02020603050405020304" pitchFamily="18" charset="0"/>
                <a:cs typeface="Times New Roman" panose="02020603050405020304" pitchFamily="18" charset="0"/>
              </a:rPr>
              <a:t>, S., </a:t>
            </a:r>
            <a:r>
              <a:rPr lang="en-GB" sz="2000" dirty="0" err="1">
                <a:latin typeface="Times New Roman" panose="02020603050405020304" pitchFamily="18" charset="0"/>
                <a:cs typeface="Times New Roman" panose="02020603050405020304" pitchFamily="18" charset="0"/>
              </a:rPr>
              <a:t>Soni</a:t>
            </a:r>
            <a:r>
              <a:rPr lang="en-GB" sz="2000" dirty="0">
                <a:latin typeface="Times New Roman" panose="02020603050405020304" pitchFamily="18" charset="0"/>
                <a:cs typeface="Times New Roman" panose="02020603050405020304" pitchFamily="18" charset="0"/>
              </a:rPr>
              <a:t>, G. and Shah, F.A. (2024</a:t>
            </a:r>
            <a:r>
              <a:rPr lang="en-GB" sz="2000" i="1" dirty="0">
                <a:latin typeface="Times New Roman" panose="02020603050405020304" pitchFamily="18" charset="0"/>
                <a:cs typeface="Times New Roman" panose="02020603050405020304" pitchFamily="18" charset="0"/>
              </a:rPr>
              <a:t>) Soft skills and interpersonal skills for tourism and hospitality industry.</a:t>
            </a:r>
            <a:r>
              <a:rPr lang="en-GB" sz="2000" dirty="0">
                <a:latin typeface="Times New Roman" panose="02020603050405020304" pitchFamily="18" charset="0"/>
                <a:cs typeface="Times New Roman" panose="02020603050405020304" pitchFamily="18" charset="0"/>
              </a:rPr>
              <a:t> In International handbook of skill, education, learning, and research development in tourism and hospitality (pp. 119-138). Singapore: Springer Nature Singapore. Available at: https://doi.org/10.1007/978-981-97-4318-6_7</a:t>
            </a:r>
          </a:p>
          <a:p>
            <a:pPr algn="just">
              <a:lnSpc>
                <a:spcPct val="150000"/>
              </a:lnSpc>
            </a:pPr>
            <a:r>
              <a:rPr lang="en-GB" sz="2000" dirty="0" err="1">
                <a:latin typeface="Times New Roman" panose="02020603050405020304" pitchFamily="18" charset="0"/>
                <a:cs typeface="Times New Roman" panose="02020603050405020304" pitchFamily="18" charset="0"/>
              </a:rPr>
              <a:t>Sazdova</a:t>
            </a:r>
            <a:r>
              <a:rPr lang="en-GB" sz="2000" dirty="0">
                <a:latin typeface="Times New Roman" panose="02020603050405020304" pitchFamily="18" charset="0"/>
                <a:cs typeface="Times New Roman" panose="02020603050405020304" pitchFamily="18" charset="0"/>
              </a:rPr>
              <a:t>, J., </a:t>
            </a:r>
            <a:r>
              <a:rPr lang="en-GB" sz="2000" dirty="0" err="1">
                <a:latin typeface="Times New Roman" panose="02020603050405020304" pitchFamily="18" charset="0"/>
                <a:cs typeface="Times New Roman" panose="02020603050405020304" pitchFamily="18" charset="0"/>
              </a:rPr>
              <a:t>Janevski</a:t>
            </a:r>
            <a:r>
              <a:rPr lang="en-GB" sz="2000" dirty="0">
                <a:latin typeface="Times New Roman" panose="02020603050405020304" pitchFamily="18" charset="0"/>
                <a:cs typeface="Times New Roman" panose="02020603050405020304" pitchFamily="18" charset="0"/>
              </a:rPr>
              <a:t>, L. and </a:t>
            </a:r>
            <a:r>
              <a:rPr lang="en-GB" sz="2000" dirty="0" err="1">
                <a:latin typeface="Times New Roman" panose="02020603050405020304" pitchFamily="18" charset="0"/>
                <a:cs typeface="Times New Roman" panose="02020603050405020304" pitchFamily="18" charset="0"/>
              </a:rPr>
              <a:t>Conić</a:t>
            </a:r>
            <a:r>
              <a:rPr lang="en-GB" sz="2000" dirty="0">
                <a:latin typeface="Times New Roman" panose="02020603050405020304" pitchFamily="18" charset="0"/>
                <a:cs typeface="Times New Roman" panose="02020603050405020304" pitchFamily="18" charset="0"/>
              </a:rPr>
              <a:t>, M. (2022) ‘Quality Of Services And Guests Satisfaction In The Restaurant’, </a:t>
            </a:r>
            <a:r>
              <a:rPr lang="en-GB" sz="2000" i="1" dirty="0">
                <a:latin typeface="Times New Roman" panose="02020603050405020304" pitchFamily="18" charset="0"/>
                <a:cs typeface="Times New Roman" panose="02020603050405020304" pitchFamily="18" charset="0"/>
              </a:rPr>
              <a:t>Horizons-International Scientific Journal</a:t>
            </a:r>
            <a:r>
              <a:rPr lang="en-GB" sz="2000" dirty="0">
                <a:latin typeface="Times New Roman" panose="02020603050405020304" pitchFamily="18" charset="0"/>
                <a:cs typeface="Times New Roman" panose="02020603050405020304" pitchFamily="18" charset="0"/>
              </a:rPr>
              <a:t>, 31(2), pp. 313-327. Available at: https://doi.org/10.20544/HORIZONS.A.31.2.22.P24</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8824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0080" y="2239645"/>
            <a:ext cx="10515600" cy="1325563"/>
          </a:xfrm>
        </p:spPr>
        <p:txBody>
          <a:bodyPr/>
          <a:lstStyle/>
          <a:p>
            <a:pPr algn="ctr"/>
            <a:r>
              <a:rPr lang="en-GB" b="1" dirty="0">
                <a:latin typeface="Times New Roman" pitchFamily="18" charset="0"/>
                <a:cs typeface="Times New Roman" pitchFamily="18" charset="0"/>
              </a:rPr>
              <a:t>Thank you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2759</Words>
  <Application>Microsoft Office PowerPoint</Application>
  <PresentationFormat>Widescreen</PresentationFormat>
  <Paragraphs>107</Paragraphs>
  <Slides>25</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Symbol</vt:lpstr>
      <vt:lpstr>Times New Roman</vt:lpstr>
      <vt:lpstr>Office Theme</vt:lpstr>
      <vt:lpstr>Managing Food and Beverage Operations  </vt:lpstr>
      <vt:lpstr>PowerPoint Presentation</vt:lpstr>
      <vt:lpstr>Part 1: Managing Food and Beverage Operations</vt:lpstr>
      <vt:lpstr>Introduction to Placement</vt:lpstr>
      <vt:lpstr>Role and Responsibilities</vt:lpstr>
      <vt:lpstr>Supervisory / Shift Support Experience</vt:lpstr>
      <vt:lpstr>Major Challenge Faced</vt:lpstr>
      <vt:lpstr>Problem-Solving and Decision-Making</vt:lpstr>
      <vt:lpstr>Skills Developed</vt:lpstr>
      <vt:lpstr>Theory into Practice </vt:lpstr>
      <vt:lpstr>F&amp;B and Hotel Performance </vt:lpstr>
      <vt:lpstr>Key Learning and Conclusion </vt:lpstr>
      <vt:lpstr>References</vt:lpstr>
      <vt:lpstr>Part 2: Managing Guest Service Experience </vt:lpstr>
      <vt:lpstr>Introduction</vt:lpstr>
      <vt:lpstr>Housekeeping and Attention to Detail</vt:lpstr>
      <vt:lpstr>Events and Meetings Operations</vt:lpstr>
      <vt:lpstr>Management of Guest Service Problems</vt:lpstr>
      <vt:lpstr>Understanding Operational Systems</vt:lpstr>
      <vt:lpstr>Skill Development in Hospitality</vt:lpstr>
      <vt:lpstr>Connection between Feedback and Guest Experience</vt:lpstr>
      <vt:lpstr>Departmental Interdependency and Service Quality Theory</vt:lpstr>
      <vt:lpstr>Conclusion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Food and Beverage Operations</dc:title>
  <dc:creator>hanna hailemariam</dc:creator>
  <cp:lastModifiedBy>hanna hailemariam</cp:lastModifiedBy>
  <cp:revision>25</cp:revision>
  <dcterms:created xsi:type="dcterms:W3CDTF">2026-04-18T06:56:18Z</dcterms:created>
  <dcterms:modified xsi:type="dcterms:W3CDTF">2026-04-28T20:22:07Z</dcterms:modified>
</cp:coreProperties>
</file>