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5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29/09/2015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/>
              <a:t>SBUS5109</a:t>
            </a:r>
            <a:br>
              <a:rPr lang="en-GB" b="1"/>
            </a:br>
            <a:r>
              <a:rPr lang="en-GB" b="1"/>
              <a:t>Entrepreneurship</a:t>
            </a:r>
            <a:br>
              <a:rPr lang="en-GB" b="1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Social Entrepreneurship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229600" cy="1066800"/>
          </a:xfrm>
        </p:spPr>
        <p:txBody>
          <a:bodyPr/>
          <a:lstStyle/>
          <a:p>
            <a:r>
              <a:rPr lang="en-GB" dirty="0" smtClean="0"/>
              <a:t>Dees (1998) stated that: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/>
              <a:t>Social entrepreneurs play the role of change agents in the social sector, by: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Adopting </a:t>
            </a:r>
            <a:r>
              <a:rPr lang="en-GB" dirty="0">
                <a:solidFill>
                  <a:srgbClr val="C00000"/>
                </a:solidFill>
              </a:rPr>
              <a:t>a mission to create and sustain social value </a:t>
            </a:r>
            <a:r>
              <a:rPr lang="en-GB" dirty="0" smtClean="0">
                <a:solidFill>
                  <a:srgbClr val="C00000"/>
                </a:solidFill>
              </a:rPr>
              <a:t>	(</a:t>
            </a:r>
            <a:r>
              <a:rPr lang="en-GB" dirty="0">
                <a:solidFill>
                  <a:srgbClr val="C00000"/>
                </a:solidFill>
              </a:rPr>
              <a:t>not just private value</a:t>
            </a:r>
            <a:r>
              <a:rPr lang="en-GB" dirty="0" smtClean="0">
                <a:solidFill>
                  <a:srgbClr val="C00000"/>
                </a:solidFill>
              </a:rPr>
              <a:t>),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Recognizing </a:t>
            </a:r>
            <a:r>
              <a:rPr lang="en-GB" dirty="0">
                <a:solidFill>
                  <a:srgbClr val="C00000"/>
                </a:solidFill>
              </a:rPr>
              <a:t>and relentlessly pursuing </a:t>
            </a:r>
            <a:r>
              <a:rPr lang="en-GB" dirty="0" smtClean="0">
                <a:solidFill>
                  <a:srgbClr val="C00000"/>
                </a:solidFill>
              </a:rPr>
              <a:t>new opportunities </a:t>
            </a:r>
            <a:r>
              <a:rPr lang="en-GB" dirty="0">
                <a:solidFill>
                  <a:srgbClr val="C00000"/>
                </a:solidFill>
              </a:rPr>
              <a:t>to serve that mission,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Engaging </a:t>
            </a:r>
            <a:r>
              <a:rPr lang="en-GB" dirty="0">
                <a:solidFill>
                  <a:srgbClr val="C00000"/>
                </a:solidFill>
              </a:rPr>
              <a:t>in a process of continuous innovation, </a:t>
            </a:r>
            <a:r>
              <a:rPr lang="en-GB" dirty="0" smtClean="0">
                <a:solidFill>
                  <a:srgbClr val="C00000"/>
                </a:solidFill>
              </a:rPr>
              <a:t>	adaptation</a:t>
            </a:r>
            <a:r>
              <a:rPr lang="en-GB" dirty="0">
                <a:solidFill>
                  <a:srgbClr val="C00000"/>
                </a:solidFill>
              </a:rPr>
              <a:t>, and learning,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Acting </a:t>
            </a:r>
            <a:r>
              <a:rPr lang="en-GB" dirty="0">
                <a:solidFill>
                  <a:srgbClr val="C00000"/>
                </a:solidFill>
              </a:rPr>
              <a:t>boldly without being limited by resources </a:t>
            </a:r>
            <a:r>
              <a:rPr lang="en-GB" dirty="0" smtClean="0">
                <a:solidFill>
                  <a:srgbClr val="C00000"/>
                </a:solidFill>
              </a:rPr>
              <a:t>	currently </a:t>
            </a:r>
            <a:r>
              <a:rPr lang="en-GB" dirty="0">
                <a:solidFill>
                  <a:srgbClr val="C00000"/>
                </a:solidFill>
              </a:rPr>
              <a:t>in hand, and</a:t>
            </a:r>
          </a:p>
          <a:p>
            <a:pPr lvl="1"/>
            <a:r>
              <a:rPr lang="en-GB" dirty="0" smtClean="0">
                <a:solidFill>
                  <a:srgbClr val="C00000"/>
                </a:solidFill>
              </a:rPr>
              <a:t>Exhibiting </a:t>
            </a:r>
            <a:r>
              <a:rPr lang="en-GB" dirty="0">
                <a:solidFill>
                  <a:srgbClr val="C00000"/>
                </a:solidFill>
              </a:rPr>
              <a:t>a heightened sense of accountability to </a:t>
            </a:r>
            <a:r>
              <a:rPr lang="en-GB" dirty="0" smtClean="0">
                <a:solidFill>
                  <a:srgbClr val="C00000"/>
                </a:solidFill>
              </a:rPr>
              <a:t>	the </a:t>
            </a:r>
            <a:r>
              <a:rPr lang="en-GB" dirty="0">
                <a:solidFill>
                  <a:srgbClr val="C00000"/>
                </a:solidFill>
              </a:rPr>
              <a:t>constituencies served and for the outcomes </a:t>
            </a:r>
            <a:r>
              <a:rPr lang="en-GB" dirty="0" smtClean="0">
                <a:solidFill>
                  <a:srgbClr val="C00000"/>
                </a:solidFill>
              </a:rPr>
              <a:t>	created</a:t>
            </a:r>
            <a:r>
              <a:rPr lang="en-GB" dirty="0">
                <a:solidFill>
                  <a:srgbClr val="C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6600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What </a:t>
            </a:r>
            <a:r>
              <a:rPr lang="en-US" altLang="zh-CN" dirty="0"/>
              <a:t>makes social entrepreneurs </a:t>
            </a:r>
            <a:r>
              <a:rPr lang="en-US" altLang="zh-CN" dirty="0" smtClean="0"/>
              <a:t>different from other entrepreneurs?</a:t>
            </a:r>
            <a:endParaRPr lang="en-US" altLang="zh-CN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2060848"/>
            <a:ext cx="7772400" cy="1944216"/>
          </a:xfrm>
        </p:spPr>
        <p:txBody>
          <a:bodyPr>
            <a:normAutofit fontScale="92500" lnSpcReduction="10000"/>
          </a:bodyPr>
          <a:lstStyle/>
          <a:p>
            <a:pPr marL="109728" indent="0" eaLnBrk="1" hangingPunct="1">
              <a:buNone/>
            </a:pPr>
            <a:r>
              <a:rPr lang="en-US" altLang="zh-CN" sz="3600" dirty="0" smtClean="0">
                <a:solidFill>
                  <a:srgbClr val="7030A0"/>
                </a:solidFill>
                <a:latin typeface="Calibri" pitchFamily="34" charset="0"/>
              </a:rPr>
              <a:t>The Best measure of success for social entrepreneurs is not how much profit they make, but rather the extent to which they create social value.</a:t>
            </a:r>
          </a:p>
          <a:p>
            <a:pPr marL="109728" indent="0" eaLnBrk="1" hangingPunct="1">
              <a:buNone/>
            </a:pPr>
            <a:endParaRPr lang="en-US" altLang="zh-CN" b="1" dirty="0" smtClean="0"/>
          </a:p>
          <a:p>
            <a:pPr marL="109728" indent="0" eaLnBrk="1" hangingPunct="1">
              <a:buNone/>
            </a:pPr>
            <a:endParaRPr lang="en-US" altLang="zh-CN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386" y="3861048"/>
            <a:ext cx="537425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748996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different ‘bottom-line’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2249424"/>
            <a:ext cx="2890664" cy="432511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>
                <a:solidFill>
                  <a:srgbClr val="C00000"/>
                </a:solidFill>
              </a:rPr>
              <a:t>Single – financial</a:t>
            </a:r>
          </a:p>
          <a:p>
            <a:r>
              <a:rPr lang="en-GB" sz="3200" dirty="0" smtClean="0">
                <a:solidFill>
                  <a:srgbClr val="0070C0"/>
                </a:solidFill>
              </a:rPr>
              <a:t>Double – financial and social</a:t>
            </a:r>
          </a:p>
          <a:p>
            <a:r>
              <a:rPr lang="en-GB" sz="3200" dirty="0" smtClean="0">
                <a:solidFill>
                  <a:srgbClr val="00B050"/>
                </a:solidFill>
              </a:rPr>
              <a:t>Triple – financial, social and environment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593" y="2276872"/>
            <a:ext cx="5094770" cy="380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2189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620688"/>
            <a:ext cx="85074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 dirty="0" smtClean="0"/>
              <a:t>Social entrepreneurs act as change agents in the social sector by behaving in the following ways: 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808"/>
            <a:ext cx="8229600" cy="487372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zh-CN" dirty="0" smtClean="0">
                <a:solidFill>
                  <a:srgbClr val="00B050"/>
                </a:solidFill>
              </a:rPr>
              <a:t>Adopting a mission to create and sustain social value</a:t>
            </a:r>
          </a:p>
          <a:p>
            <a:pPr eaLnBrk="1" hangingPunct="1"/>
            <a:r>
              <a:rPr lang="en-US" altLang="zh-CN" dirty="0" smtClean="0">
                <a:solidFill>
                  <a:srgbClr val="C00000"/>
                </a:solidFill>
              </a:rPr>
              <a:t>Recognize and relentlessly pursuing new opportunities to serve that mission.</a:t>
            </a:r>
          </a:p>
          <a:p>
            <a:pPr eaLnBrk="1" hangingPunct="1"/>
            <a:r>
              <a:rPr lang="en-US" altLang="zh-CN" dirty="0" smtClean="0">
                <a:solidFill>
                  <a:srgbClr val="0070C0"/>
                </a:solidFill>
              </a:rPr>
              <a:t>Engaging in a process of continuous innovation, adaption, and learning.</a:t>
            </a:r>
          </a:p>
          <a:p>
            <a:pPr eaLnBrk="1" hangingPunct="1"/>
            <a:r>
              <a:rPr lang="en-US" altLang="zh-CN" dirty="0" smtClean="0">
                <a:solidFill>
                  <a:srgbClr val="FF0000"/>
                </a:solidFill>
              </a:rPr>
              <a:t>Acting boldly without being limited to resources currently in hand. </a:t>
            </a:r>
          </a:p>
          <a:p>
            <a:pPr eaLnBrk="1" hangingPunct="1"/>
            <a:r>
              <a:rPr lang="en-US" altLang="zh-CN" dirty="0" smtClean="0">
                <a:solidFill>
                  <a:srgbClr val="7030A0"/>
                </a:solidFill>
              </a:rPr>
              <a:t>Exhibiting a heightened sense of accountability to the constituencies served and for the outcomes created</a:t>
            </a:r>
          </a:p>
        </p:txBody>
      </p:sp>
    </p:spTree>
    <p:extLst>
      <p:ext uri="{BB962C8B-B14F-4D97-AF65-F5344CB8AC3E}">
        <p14:creationId xmlns:p14="http://schemas.microsoft.com/office/powerpoint/2010/main" val="3249389683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43000"/>
            <a:ext cx="5122912" cy="101441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>
                <a:solidFill>
                  <a:srgbClr val="C00000"/>
                </a:solidFill>
              </a:rPr>
              <a:t>What </a:t>
            </a:r>
            <a:r>
              <a:rPr lang="en-US" altLang="zh-CN" dirty="0">
                <a:solidFill>
                  <a:srgbClr val="C00000"/>
                </a:solidFill>
              </a:rPr>
              <a:t>Makes an Enterprise a Social </a:t>
            </a:r>
            <a:r>
              <a:rPr lang="en-US" altLang="zh-CN" dirty="0" smtClean="0">
                <a:solidFill>
                  <a:srgbClr val="C00000"/>
                </a:solidFill>
              </a:rPr>
              <a:t>Enterprise ?</a:t>
            </a:r>
            <a:endParaRPr lang="en-US" altLang="zh-CN" dirty="0">
              <a:solidFill>
                <a:srgbClr val="C00000"/>
              </a:solidFill>
            </a:endParaRP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en-US" altLang="zh-CN" sz="2400" dirty="0" smtClean="0"/>
          </a:p>
          <a:p>
            <a:pPr eaLnBrk="1" hangingPunct="1"/>
            <a:r>
              <a:rPr lang="en-US" altLang="zh-CN" dirty="0" smtClean="0">
                <a:solidFill>
                  <a:srgbClr val="7030A0"/>
                </a:solidFill>
              </a:rPr>
              <a:t>Social Enterprises have a social objective</a:t>
            </a:r>
          </a:p>
          <a:p>
            <a:pPr marL="109728" indent="0" eaLnBrk="1" hangingPunct="1">
              <a:buNone/>
            </a:pPr>
            <a:endParaRPr lang="en-US" altLang="zh-CN" dirty="0" smtClean="0"/>
          </a:p>
          <a:p>
            <a:pPr eaLnBrk="1" hangingPunct="1"/>
            <a:r>
              <a:rPr lang="en-US" altLang="zh-CN" dirty="0" smtClean="0">
                <a:solidFill>
                  <a:srgbClr val="00B050"/>
                </a:solidFill>
              </a:rPr>
              <a:t>Social Enterprise blend social and commercial methods.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4963"/>
            <a:ext cx="180022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81" y="5013176"/>
            <a:ext cx="29908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346551"/>
            <a:ext cx="382905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39" y="764704"/>
            <a:ext cx="28479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050172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3629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CN" dirty="0" smtClean="0"/>
              <a:t>Why is social </a:t>
            </a:r>
            <a:r>
              <a:rPr lang="en-US" altLang="zh-CN" dirty="0"/>
              <a:t>entrepreneurship </a:t>
            </a:r>
            <a:r>
              <a:rPr lang="en-US" altLang="zh-CN" dirty="0" smtClean="0"/>
              <a:t>important?</a:t>
            </a:r>
            <a:endParaRPr lang="en-US" altLang="zh-CN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Heightened concerns about the effectiveness of traditional governmental and charitable approaches to meeting social needs</a:t>
            </a:r>
            <a:r>
              <a:rPr lang="en-GB" dirty="0" smtClean="0">
                <a:solidFill>
                  <a:srgbClr val="C00000"/>
                </a:solidFill>
              </a:rPr>
              <a:t>;</a:t>
            </a:r>
          </a:p>
          <a:p>
            <a:pPr marL="109728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r>
              <a:rPr lang="en-GB" dirty="0">
                <a:solidFill>
                  <a:srgbClr val="00B050"/>
                </a:solidFill>
              </a:rPr>
              <a:t>A search for more innovative solutions that lead to sustainable </a:t>
            </a:r>
            <a:r>
              <a:rPr lang="en-GB" dirty="0" smtClean="0">
                <a:solidFill>
                  <a:srgbClr val="00B050"/>
                </a:solidFill>
              </a:rPr>
              <a:t>improvement</a:t>
            </a:r>
          </a:p>
          <a:p>
            <a:pPr marL="109728" indent="0">
              <a:buNone/>
            </a:pPr>
            <a:endParaRPr lang="en-GB" dirty="0">
              <a:solidFill>
                <a:srgbClr val="00B05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An increased openness to experimentation with market-based approaches and </a:t>
            </a:r>
            <a:r>
              <a:rPr lang="en-GB" dirty="0" smtClean="0">
                <a:solidFill>
                  <a:srgbClr val="002060"/>
                </a:solidFill>
              </a:rPr>
              <a:t>business-like </a:t>
            </a:r>
            <a:r>
              <a:rPr lang="en-GB" dirty="0">
                <a:solidFill>
                  <a:srgbClr val="002060"/>
                </a:solidFill>
              </a:rPr>
              <a:t>methods in the social sector.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379794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692696"/>
            <a:ext cx="8286750" cy="554459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rgbClr val="FF0000"/>
                </a:solidFill>
              </a:rPr>
              <a:t>A growing shift towards the privatization of public services, leading to government contracting with both for-profit and nonprofit providers.</a:t>
            </a:r>
          </a:p>
          <a:p>
            <a:pPr marL="109728" indent="0" eaLnBrk="1" hangingPunct="1">
              <a:lnSpc>
                <a:spcPct val="90000"/>
              </a:lnSpc>
              <a:buNone/>
            </a:pPr>
            <a:endParaRPr lang="en-US" altLang="zh-CN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rgbClr val="7030A0"/>
                </a:solidFill>
              </a:rPr>
              <a:t>A parallel shift toward outcomes-based (rather than needs-based) approaches to funding on the part of both private philanthropies and government agencies.</a:t>
            </a:r>
          </a:p>
          <a:p>
            <a:pPr marL="109728" indent="0" eaLnBrk="1" hangingPunct="1">
              <a:lnSpc>
                <a:spcPct val="90000"/>
              </a:lnSpc>
              <a:buNone/>
            </a:pPr>
            <a:endParaRPr lang="en-US" altLang="zh-CN" dirty="0" smtClean="0"/>
          </a:p>
          <a:p>
            <a:pPr eaLnBrk="1" hangingPunct="1">
              <a:lnSpc>
                <a:spcPct val="90000"/>
              </a:lnSpc>
            </a:pPr>
            <a:r>
              <a:rPr lang="en-US" altLang="zh-CN" dirty="0" smtClean="0">
                <a:solidFill>
                  <a:schemeClr val="accent4">
                    <a:lumMod val="75000"/>
                  </a:schemeClr>
                </a:solidFill>
              </a:rPr>
              <a:t>A new, more engaged and strategic approach to corporate involvement in social and community issues. </a:t>
            </a:r>
          </a:p>
          <a:p>
            <a:pPr eaLnBrk="1" hangingPunct="1"/>
            <a:endParaRPr lang="en-US" altLang="zh-CN" sz="2800" dirty="0" smtClean="0"/>
          </a:p>
        </p:txBody>
      </p:sp>
    </p:spTree>
    <p:extLst>
      <p:ext uri="{BB962C8B-B14F-4D97-AF65-F5344CB8AC3E}">
        <p14:creationId xmlns:p14="http://schemas.microsoft.com/office/powerpoint/2010/main" val="1331454536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altLang="zh-CN" sz="2800" dirty="0" smtClean="0"/>
              <a:t>As a result, social entrepreneurs are shifting the emphasis from charitable relief to new, more systematic ways of improving social conditions. </a:t>
            </a:r>
          </a:p>
          <a:p>
            <a:pPr eaLnBrk="1" hangingPunct="1">
              <a:buFont typeface="Wingdings 2" pitchFamily="18" charset="2"/>
              <a:buNone/>
            </a:pPr>
            <a:endParaRPr lang="en-US" altLang="zh-CN" sz="2800" dirty="0" smtClean="0"/>
          </a:p>
          <a:p>
            <a:pPr eaLnBrk="1" hangingPunct="1"/>
            <a:r>
              <a:rPr lang="en-US" altLang="zh-CN" sz="2800" dirty="0" smtClean="0"/>
              <a:t>Reducing the need for charitable assistance rather than simply meeting the need</a:t>
            </a:r>
          </a:p>
          <a:p>
            <a:pPr eaLnBrk="1" hangingPunct="1"/>
            <a:r>
              <a:rPr lang="en-US" altLang="zh-CN" sz="2800" dirty="0" smtClean="0"/>
              <a:t>Engaging people in and allowing then to take some responsibility for improving their own lives.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47114"/>
            <a:ext cx="3319264" cy="2016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99884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cs typeface="幼圆"/>
              </a:rPr>
              <a:t>The Social Enterprise Spectrum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buFont typeface="Wingdings 2" pitchFamily="18" charset="2"/>
              <a:buNone/>
            </a:pPr>
            <a:r>
              <a:rPr lang="en-US" altLang="zh-CN" sz="3200" dirty="0" smtClean="0"/>
              <a:t>Continuum –</a:t>
            </a:r>
          </a:p>
          <a:p>
            <a:pPr marL="609600" indent="-609600" eaLnBrk="1" hangingPunct="1">
              <a:buFont typeface="Wingdings 2" pitchFamily="18" charset="2"/>
              <a:buNone/>
            </a:pPr>
            <a:endParaRPr lang="en-US" altLang="zh-CN" sz="3200" dirty="0" smtClean="0"/>
          </a:p>
          <a:p>
            <a:pPr marL="609600" indent="-609600" eaLnBrk="1" hangingPunct="1"/>
            <a:r>
              <a:rPr lang="en-US" altLang="zh-CN" sz="3200" dirty="0" smtClean="0">
                <a:solidFill>
                  <a:srgbClr val="C00000"/>
                </a:solidFill>
              </a:rPr>
              <a:t>Purely philanthropic</a:t>
            </a:r>
          </a:p>
          <a:p>
            <a:pPr marL="609600" indent="-609600" eaLnBrk="1" hangingPunct="1"/>
            <a:r>
              <a:rPr lang="en-US" altLang="zh-CN" sz="3200" dirty="0" smtClean="0">
                <a:solidFill>
                  <a:srgbClr val="0070C0"/>
                </a:solidFill>
              </a:rPr>
              <a:t>Purely Commercial </a:t>
            </a:r>
          </a:p>
          <a:p>
            <a:pPr marL="609600" indent="-609600"/>
            <a:r>
              <a:rPr lang="en-US" altLang="zh-CN" sz="3200" dirty="0">
                <a:solidFill>
                  <a:srgbClr val="00B050"/>
                </a:solidFill>
              </a:rPr>
              <a:t>Hybrids</a:t>
            </a:r>
          </a:p>
          <a:p>
            <a:pPr marL="0" indent="0" eaLnBrk="1" hangingPunct="1">
              <a:buNone/>
            </a:pPr>
            <a:endParaRPr lang="en-US" altLang="zh-CN" sz="3200" dirty="0" smtClean="0">
              <a:solidFill>
                <a:srgbClr val="0070C0"/>
              </a:solidFill>
            </a:endParaRPr>
          </a:p>
          <a:p>
            <a:pPr marL="609600" indent="-609600" eaLnBrk="1" hangingPunct="1">
              <a:buFontTx/>
              <a:buNone/>
            </a:pPr>
            <a:endParaRPr lang="en-US" altLang="zh-CN" sz="3200" dirty="0" smtClean="0"/>
          </a:p>
        </p:txBody>
      </p:sp>
    </p:spTree>
    <p:extLst>
      <p:ext uri="{BB962C8B-B14F-4D97-AF65-F5344CB8AC3E}">
        <p14:creationId xmlns:p14="http://schemas.microsoft.com/office/powerpoint/2010/main" val="283332169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solidFill>
                  <a:srgbClr val="C00000"/>
                </a:solidFill>
                <a:cs typeface="幼圆"/>
              </a:rPr>
              <a:t>Purely </a:t>
            </a:r>
            <a:r>
              <a:rPr lang="en-US" altLang="zh-CN" dirty="0">
                <a:solidFill>
                  <a:srgbClr val="C00000"/>
                </a:solidFill>
                <a:cs typeface="幼圆"/>
              </a:rPr>
              <a:t>P</a:t>
            </a:r>
            <a:r>
              <a:rPr lang="en-US" altLang="zh-CN" dirty="0" smtClean="0">
                <a:solidFill>
                  <a:srgbClr val="C00000"/>
                </a:solidFill>
                <a:cs typeface="幼圆"/>
              </a:rPr>
              <a:t>hilanthropic 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dirty="0" smtClean="0"/>
              <a:t>General motives, methods, and goals appeal to goodwill, Mission-driven, social value creation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 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Beneficiaries - Pay Nothing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Capital  - Donations and Grants 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Workforce - Volunteers 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Suppliers - Make in-kind donations </a:t>
            </a:r>
          </a:p>
        </p:txBody>
      </p:sp>
    </p:spTree>
    <p:extLst>
      <p:ext uri="{BB962C8B-B14F-4D97-AF65-F5344CB8AC3E}">
        <p14:creationId xmlns:p14="http://schemas.microsoft.com/office/powerpoint/2010/main" val="912504253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 smtClean="0">
                <a:solidFill>
                  <a:srgbClr val="0070C0"/>
                </a:solidFill>
                <a:cs typeface="幼圆"/>
              </a:rPr>
              <a:t>Purely Commercial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zh-CN" sz="2800" dirty="0" smtClean="0"/>
              <a:t>General motives, methods and </a:t>
            </a:r>
            <a:r>
              <a:rPr lang="en-US" altLang="zh-CN" dirty="0" smtClean="0"/>
              <a:t>g</a:t>
            </a:r>
            <a:r>
              <a:rPr lang="en-US" altLang="zh-CN" sz="2800" dirty="0" smtClean="0"/>
              <a:t>oals</a:t>
            </a:r>
            <a:r>
              <a:rPr lang="en-US" altLang="zh-CN" dirty="0"/>
              <a:t> </a:t>
            </a:r>
            <a:r>
              <a:rPr lang="en-US" altLang="zh-CN" dirty="0" smtClean="0"/>
              <a:t>a</a:t>
            </a:r>
            <a:r>
              <a:rPr lang="en-US" altLang="zh-CN" sz="2800" dirty="0" smtClean="0"/>
              <a:t>ppeal to self-interest; market-driven; economic value creation</a:t>
            </a:r>
          </a:p>
          <a:p>
            <a:pPr marL="109728" indent="0" eaLnBrk="1" hangingPunct="1">
              <a:buNone/>
            </a:pPr>
            <a:endParaRPr lang="en-US" altLang="zh-CN" sz="2800" dirty="0" smtClean="0"/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Beneficiarie</a:t>
            </a:r>
            <a:r>
              <a:rPr lang="en-US" altLang="zh-CN" dirty="0" smtClean="0"/>
              <a:t>s - </a:t>
            </a:r>
            <a:r>
              <a:rPr lang="en-US" altLang="zh-CN" sz="2800" dirty="0" smtClean="0"/>
              <a:t>Pay full market rates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Capital - Market  Rate Capital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Workforce - Market rate compensation</a:t>
            </a:r>
          </a:p>
          <a:p>
            <a:pPr eaLnBrk="1" hangingPunct="1">
              <a:buFontTx/>
              <a:buNone/>
            </a:pPr>
            <a:r>
              <a:rPr lang="en-US" altLang="zh-CN" sz="2800" dirty="0" smtClean="0"/>
              <a:t>Supplier - charge market price</a:t>
            </a:r>
          </a:p>
        </p:txBody>
      </p:sp>
    </p:spTree>
    <p:extLst>
      <p:ext uri="{BB962C8B-B14F-4D97-AF65-F5344CB8AC3E}">
        <p14:creationId xmlns:p14="http://schemas.microsoft.com/office/powerpoint/2010/main" val="426481525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548680"/>
            <a:ext cx="8229600" cy="1066800"/>
          </a:xfrm>
        </p:spPr>
        <p:txBody>
          <a:bodyPr/>
          <a:lstStyle/>
          <a:p>
            <a:pPr eaLnBrk="1" hangingPunct="1"/>
            <a:r>
              <a:rPr lang="en-US" altLang="zh-CN" dirty="0" smtClean="0">
                <a:solidFill>
                  <a:srgbClr val="00B050"/>
                </a:solidFill>
                <a:cs typeface="幼圆"/>
              </a:rPr>
              <a:t>Hybrids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6"/>
            <a:ext cx="8229600" cy="516176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zh-CN" dirty="0" smtClean="0"/>
              <a:t>General motives, methods, and goals are mixed; Balanced of mission and market; social and economic value.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Beneficiaries   - Subsidized rates and /or mix of full payers and those who pay nothing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Capital - Below-market capital and/or mix of full payers and those who pay nothing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Workforce</a:t>
            </a:r>
            <a:r>
              <a:rPr lang="en-US" altLang="zh-CN" dirty="0">
                <a:latin typeface="Arial" pitchFamily="34" charset="0"/>
              </a:rPr>
              <a:t> </a:t>
            </a:r>
            <a:r>
              <a:rPr lang="en-US" altLang="zh-CN" dirty="0" smtClean="0">
                <a:latin typeface="Arial" pitchFamily="34" charset="0"/>
              </a:rPr>
              <a:t>- </a:t>
            </a:r>
            <a:r>
              <a:rPr lang="en-US" altLang="zh-CN" dirty="0" smtClean="0"/>
              <a:t>Below-market wages and/or mix of volunteers and fully paid staff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dirty="0" smtClean="0"/>
              <a:t>Suppliers - Special discounts and/or mix of in-kind and full price. </a:t>
            </a:r>
          </a:p>
        </p:txBody>
      </p:sp>
    </p:spTree>
    <p:extLst>
      <p:ext uri="{BB962C8B-B14F-4D97-AF65-F5344CB8AC3E}">
        <p14:creationId xmlns:p14="http://schemas.microsoft.com/office/powerpoint/2010/main" val="3882319878"/>
      </p:ext>
    </p:extLst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1049</TotalTime>
  <Words>513</Words>
  <Application>Microsoft Office PowerPoint</Application>
  <PresentationFormat>On-screen Show (4:3)</PresentationFormat>
  <Paragraphs>69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Urban</vt:lpstr>
      <vt:lpstr>SBUS5109 Entrepreneurship  </vt:lpstr>
      <vt:lpstr>Dees (1998) stated that: </vt:lpstr>
      <vt:lpstr>What makes social entrepreneurs different from other entrepreneurs?</vt:lpstr>
      <vt:lpstr>A different ‘bottom-line’</vt:lpstr>
      <vt:lpstr>Social entrepreneurs act as change agents in the social sector by behaving in the following ways:  </vt:lpstr>
      <vt:lpstr>What Makes an Enterprise a Social Enterprise ?</vt:lpstr>
      <vt:lpstr>Why is social entrepreneurship important?</vt:lpstr>
      <vt:lpstr>PowerPoint Presentation</vt:lpstr>
      <vt:lpstr>PowerPoint Presentation</vt:lpstr>
      <vt:lpstr>The Social Enterprise Spectrum</vt:lpstr>
      <vt:lpstr>Purely Philanthropic </vt:lpstr>
      <vt:lpstr>Purely Commercial</vt:lpstr>
      <vt:lpstr>Hybrids 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Administrator</cp:lastModifiedBy>
  <cp:revision>67</cp:revision>
  <dcterms:created xsi:type="dcterms:W3CDTF">2014-12-18T11:36:24Z</dcterms:created>
  <dcterms:modified xsi:type="dcterms:W3CDTF">2015-09-29T11:00:42Z</dcterms:modified>
</cp:coreProperties>
</file>