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65" r:id="rId5"/>
    <p:sldId id="266" r:id="rId6"/>
    <p:sldId id="267" r:id="rId7"/>
    <p:sldId id="268" r:id="rId8"/>
    <p:sldId id="270" r:id="rId9"/>
    <p:sldId id="259" r:id="rId10"/>
    <p:sldId id="260" r:id="rId11"/>
    <p:sldId id="263" r:id="rId12"/>
    <p:sldId id="269" r:id="rId13"/>
    <p:sldId id="271" r:id="rId14"/>
    <p:sldId id="272" r:id="rId15"/>
    <p:sldId id="273" r:id="rId16"/>
    <p:sldId id="274" r:id="rId17"/>
    <p:sldId id="275" r:id="rId18"/>
    <p:sldId id="276" r:id="rId19"/>
    <p:sldId id="277" r:id="rId20"/>
    <p:sldId id="278"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9" d="100"/>
          <a:sy n="69" d="100"/>
        </p:scale>
        <p:origin x="-1056"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sv-SE"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sv-SE" smtClean="0"/>
              <a:t>Click to edit Master subtitle style</a:t>
            </a:r>
            <a:endParaRPr lang="en-GB"/>
          </a:p>
        </p:txBody>
      </p:sp>
      <p:sp>
        <p:nvSpPr>
          <p:cNvPr id="4" name="Date Placeholder 3"/>
          <p:cNvSpPr>
            <a:spLocks noGrp="1"/>
          </p:cNvSpPr>
          <p:nvPr>
            <p:ph type="dt" sz="half" idx="10"/>
          </p:nvPr>
        </p:nvSpPr>
        <p:spPr/>
        <p:txBody>
          <a:bodyPr/>
          <a:lstStyle/>
          <a:p>
            <a:fld id="{D15F7090-12CE-BB4A-B413-E1F47A62DCBF}" type="datetimeFigureOut">
              <a:rPr lang="en-US" smtClean="0"/>
              <a:pPr/>
              <a:t>2/24/2011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D15F7090-12CE-BB4A-B413-E1F47A62DCBF}" type="datetimeFigureOut">
              <a:rPr lang="en-US" smtClean="0"/>
              <a:pPr/>
              <a:t>2/24/2011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D15F7090-12CE-BB4A-B413-E1F47A62DCBF}" type="datetimeFigureOut">
              <a:rPr lang="en-US" smtClean="0"/>
              <a:pPr/>
              <a:t>2/24/2011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D15F7090-12CE-BB4A-B413-E1F47A62DCBF}" type="datetimeFigureOut">
              <a:rPr lang="en-US" smtClean="0"/>
              <a:pPr/>
              <a:t>2/24/2011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D15F7090-12CE-BB4A-B413-E1F47A62DCBF}" type="datetimeFigureOut">
              <a:rPr lang="en-US" smtClean="0"/>
              <a:pPr/>
              <a:t>2/24/2011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D15F7090-12CE-BB4A-B413-E1F47A62DCBF}" type="datetimeFigureOut">
              <a:rPr lang="en-US" smtClean="0"/>
              <a:pPr/>
              <a:t>2/24/2011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15F7090-12CE-BB4A-B413-E1F47A62DCBF}" type="datetimeFigureOut">
              <a:rPr lang="en-US" smtClean="0"/>
              <a:pPr/>
              <a:t>2/24/2011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15F7090-12CE-BB4A-B413-E1F47A62DCBF}" type="datetimeFigureOut">
              <a:rPr lang="en-US" smtClean="0"/>
              <a:pPr/>
              <a:t>2/24/2011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D15F7090-12CE-BB4A-B413-E1F47A62DCBF}" type="datetimeFigureOut">
              <a:rPr lang="en-US" smtClean="0"/>
              <a:pPr/>
              <a:t>2/24/2011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D15F7090-12CE-BB4A-B413-E1F47A62DCBF}" type="datetimeFigureOut">
              <a:rPr lang="en-US" smtClean="0"/>
              <a:pPr/>
              <a:t>2/24/2011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D15F7090-12CE-BB4A-B413-E1F47A62DCBF}" type="datetimeFigureOut">
              <a:rPr lang="en-US" smtClean="0"/>
              <a:pPr/>
              <a:t>2/24/2011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6CAB54-80EE-4F46-9E4D-6C4D765C9DE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15F7090-12CE-BB4A-B413-E1F47A62DCBF}" type="datetimeFigureOut">
              <a:rPr lang="en-US" smtClean="0"/>
              <a:pPr/>
              <a:t>2/24/2011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6CAB54-80EE-4F46-9E4D-6C4D765C9DE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Muses’ Playground 8</a:t>
            </a:r>
            <a:endParaRPr lang="en-GB" dirty="0"/>
          </a:p>
        </p:txBody>
      </p:sp>
      <p:sp>
        <p:nvSpPr>
          <p:cNvPr id="3" name="Subtitle 2"/>
          <p:cNvSpPr>
            <a:spLocks noGrp="1"/>
          </p:cNvSpPr>
          <p:nvPr>
            <p:ph type="subTitle" idx="1"/>
          </p:nvPr>
        </p:nvSpPr>
        <p:spPr/>
        <p:txBody>
          <a:bodyPr/>
          <a:lstStyle/>
          <a:p>
            <a:r>
              <a:rPr lang="en-GB" dirty="0" smtClean="0"/>
              <a:t>The Augustan Context 1: </a:t>
            </a:r>
            <a:r>
              <a:rPr lang="en-GB" dirty="0" err="1" smtClean="0"/>
              <a:t>Verg</a:t>
            </a:r>
            <a:r>
              <a:rPr lang="en-GB" dirty="0" smtClean="0"/>
              <a:t>. </a:t>
            </a:r>
            <a:r>
              <a:rPr lang="en-GB" i="1" dirty="0" err="1" smtClean="0"/>
              <a:t>Aen</a:t>
            </a:r>
            <a:r>
              <a:rPr lang="en-GB" dirty="0" smtClean="0"/>
              <a:t>. 6</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themes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Book 6: A conclusion to the </a:t>
            </a:r>
            <a:r>
              <a:rPr lang="en-GB" dirty="0" err="1" smtClean="0"/>
              <a:t>Odyssean</a:t>
            </a:r>
            <a:r>
              <a:rPr lang="en-GB" dirty="0" smtClean="0"/>
              <a:t> half of the </a:t>
            </a:r>
            <a:r>
              <a:rPr lang="en-GB" i="1" dirty="0" err="1" smtClean="0"/>
              <a:t>Aeneid</a:t>
            </a:r>
            <a:r>
              <a:rPr lang="en-GB" dirty="0" smtClean="0"/>
              <a:t>?</a:t>
            </a:r>
          </a:p>
          <a:p>
            <a:r>
              <a:rPr lang="en-GB" dirty="0" smtClean="0"/>
              <a:t>Links with Book 5: </a:t>
            </a:r>
          </a:p>
          <a:p>
            <a:pPr lvl="1"/>
            <a:r>
              <a:rPr lang="en-GB" dirty="0" smtClean="0"/>
              <a:t>Pater Aeneas coming into his own: the loss of </a:t>
            </a:r>
            <a:r>
              <a:rPr lang="en-GB" dirty="0" err="1" smtClean="0"/>
              <a:t>Palinurus</a:t>
            </a:r>
            <a:endParaRPr lang="en-GB" dirty="0" smtClean="0"/>
          </a:p>
          <a:p>
            <a:pPr lvl="1"/>
            <a:r>
              <a:rPr lang="en-GB" dirty="0" smtClean="0"/>
              <a:t>Aeneas and Vergil’s Rome: the </a:t>
            </a:r>
            <a:r>
              <a:rPr lang="en-GB" i="1" dirty="0" err="1" smtClean="0"/>
              <a:t>ludi</a:t>
            </a:r>
            <a:r>
              <a:rPr lang="en-GB" i="1" dirty="0" smtClean="0"/>
              <a:t> </a:t>
            </a:r>
            <a:r>
              <a:rPr lang="en-GB" i="1" dirty="0" err="1" smtClean="0"/>
              <a:t>Troiae</a:t>
            </a:r>
            <a:r>
              <a:rPr lang="en-GB" dirty="0" smtClean="0"/>
              <a:t> as a first example of Aeneas as a ‘blended’ hero</a:t>
            </a:r>
          </a:p>
          <a:p>
            <a:r>
              <a:rPr lang="en-GB" dirty="0" smtClean="0"/>
              <a:t>Book 6: A bridge into the </a:t>
            </a:r>
            <a:r>
              <a:rPr lang="en-GB" dirty="0" err="1" smtClean="0"/>
              <a:t>Iliadic</a:t>
            </a:r>
            <a:r>
              <a:rPr lang="en-GB" dirty="0" smtClean="0"/>
              <a:t> half of the </a:t>
            </a:r>
            <a:r>
              <a:rPr lang="en-GB" i="1" dirty="0" err="1" smtClean="0"/>
              <a:t>Aeneid</a:t>
            </a:r>
            <a:r>
              <a:rPr lang="en-GB" dirty="0" smtClean="0"/>
              <a:t>?</a:t>
            </a:r>
          </a:p>
          <a:p>
            <a:pPr lvl="1"/>
            <a:r>
              <a:rPr lang="en-GB" dirty="0" smtClean="0"/>
              <a:t>Aeneas and Vergil’s Rome: </a:t>
            </a:r>
            <a:r>
              <a:rPr lang="en-GB" dirty="0" err="1" smtClean="0"/>
              <a:t>Anchises</a:t>
            </a:r>
            <a:r>
              <a:rPr lang="en-GB" dirty="0" smtClean="0"/>
              <a:t>’ prophecies</a:t>
            </a:r>
          </a:p>
          <a:p>
            <a:pPr lvl="1"/>
            <a:endParaRPr lang="en-GB" i="1"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competition with Homer</a:t>
            </a:r>
            <a:endParaRPr lang="en-GB" dirty="0"/>
          </a:p>
        </p:txBody>
      </p:sp>
      <p:sp>
        <p:nvSpPr>
          <p:cNvPr id="3" name="Content Placeholder 2"/>
          <p:cNvSpPr>
            <a:spLocks noGrp="1"/>
          </p:cNvSpPr>
          <p:nvPr>
            <p:ph idx="1"/>
          </p:nvPr>
        </p:nvSpPr>
        <p:spPr/>
        <p:txBody>
          <a:bodyPr/>
          <a:lstStyle/>
          <a:p>
            <a:r>
              <a:rPr lang="en-GB" i="1" dirty="0" err="1" smtClean="0"/>
              <a:t>Aen</a:t>
            </a:r>
            <a:r>
              <a:rPr lang="en-GB" dirty="0" smtClean="0"/>
              <a:t>. 6 recalls several points of </a:t>
            </a:r>
            <a:r>
              <a:rPr lang="en-GB" dirty="0" err="1" smtClean="0"/>
              <a:t>Hom</a:t>
            </a:r>
            <a:r>
              <a:rPr lang="en-GB" dirty="0" smtClean="0"/>
              <a:t>. </a:t>
            </a:r>
            <a:r>
              <a:rPr lang="en-GB" i="1" dirty="0" err="1" smtClean="0"/>
              <a:t>Od</a:t>
            </a:r>
            <a:r>
              <a:rPr lang="en-GB" dirty="0" smtClean="0"/>
              <a:t>. 11:</a:t>
            </a:r>
          </a:p>
          <a:p>
            <a:pPr lvl="1"/>
            <a:r>
              <a:rPr lang="en-GB" dirty="0" smtClean="0"/>
              <a:t>Preparations recall Odysseus’ sacrifice of blood</a:t>
            </a:r>
          </a:p>
          <a:p>
            <a:pPr lvl="1"/>
            <a:r>
              <a:rPr lang="en-GB" dirty="0" err="1" smtClean="0"/>
              <a:t>Palinurus</a:t>
            </a:r>
            <a:r>
              <a:rPr lang="en-GB" dirty="0" smtClean="0"/>
              <a:t>’ request to Aeneas for a proper burial corresponds to that of </a:t>
            </a:r>
            <a:r>
              <a:rPr lang="en-GB" dirty="0" err="1" smtClean="0"/>
              <a:t>Elpenor</a:t>
            </a:r>
            <a:endParaRPr lang="en-GB" dirty="0" smtClean="0"/>
          </a:p>
          <a:p>
            <a:pPr lvl="1"/>
            <a:r>
              <a:rPr lang="en-GB" dirty="0" smtClean="0"/>
              <a:t>Dido’s shade shying away from Aeneas recalls the conflict of Odysseus with Ajax</a:t>
            </a:r>
          </a:p>
          <a:p>
            <a:pPr lvl="1"/>
            <a:r>
              <a:rPr lang="en-GB" dirty="0" err="1" smtClean="0"/>
              <a:t>Anchises</a:t>
            </a:r>
            <a:r>
              <a:rPr lang="en-GB" dirty="0" smtClean="0"/>
              <a:t> takes the roles of both Odysseus’ mother </a:t>
            </a:r>
            <a:r>
              <a:rPr lang="en-GB" u="sng" dirty="0" smtClean="0"/>
              <a:t>and</a:t>
            </a:r>
            <a:r>
              <a:rPr lang="en-GB" dirty="0" smtClean="0"/>
              <a:t> of </a:t>
            </a:r>
            <a:r>
              <a:rPr lang="en-GB" dirty="0" err="1" smtClean="0"/>
              <a:t>Teiresias</a:t>
            </a:r>
            <a:r>
              <a:rPr lang="en-GB" dirty="0" smtClean="0"/>
              <a:t> the prophet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build-up </a:t>
            </a:r>
            <a:endParaRPr lang="en-GB" dirty="0"/>
          </a:p>
        </p:txBody>
      </p:sp>
      <p:sp>
        <p:nvSpPr>
          <p:cNvPr id="3" name="Content Placeholder 2"/>
          <p:cNvSpPr>
            <a:spLocks noGrp="1"/>
          </p:cNvSpPr>
          <p:nvPr>
            <p:ph idx="1"/>
          </p:nvPr>
        </p:nvSpPr>
        <p:spPr/>
        <p:txBody>
          <a:bodyPr>
            <a:normAutofit lnSpcReduction="10000"/>
          </a:bodyPr>
          <a:lstStyle/>
          <a:p>
            <a:r>
              <a:rPr lang="en-GB" dirty="0" smtClean="0"/>
              <a:t>Book 5: Aeneas still needs the ‘push’ from </a:t>
            </a:r>
            <a:r>
              <a:rPr lang="en-GB" dirty="0" err="1" smtClean="0"/>
              <a:t>Anchises</a:t>
            </a:r>
            <a:r>
              <a:rPr lang="en-GB" dirty="0" smtClean="0"/>
              <a:t>’ apparition to leave Sicily to hear the Sibyl but then proceeds to do so in perfect order: indicates that the Sibyl and her prophecy will also play a crucial role in the development of the hero</a:t>
            </a:r>
          </a:p>
          <a:p>
            <a:r>
              <a:rPr lang="en-GB" dirty="0" smtClean="0"/>
              <a:t>End of Book 5: the first time Aeneas is referred to as ‘</a:t>
            </a:r>
            <a:r>
              <a:rPr lang="en-GB" dirty="0" err="1" smtClean="0"/>
              <a:t>pater</a:t>
            </a:r>
            <a:r>
              <a:rPr lang="en-GB" dirty="0" smtClean="0"/>
              <a:t> Aeneas’</a:t>
            </a:r>
          </a:p>
          <a:p>
            <a:r>
              <a:rPr lang="en-GB" dirty="0" smtClean="0"/>
              <a:t>Haste dominates the opening of Book 6:</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Haste and determination</a:t>
            </a:r>
            <a:endParaRPr lang="en-GB" dirty="0"/>
          </a:p>
        </p:txBody>
      </p:sp>
      <p:sp>
        <p:nvSpPr>
          <p:cNvPr id="3" name="Content Placeholder 2"/>
          <p:cNvSpPr>
            <a:spLocks noGrp="1"/>
          </p:cNvSpPr>
          <p:nvPr>
            <p:ph idx="1"/>
          </p:nvPr>
        </p:nvSpPr>
        <p:spPr/>
        <p:txBody>
          <a:bodyPr>
            <a:normAutofit fontScale="77500" lnSpcReduction="20000"/>
          </a:bodyPr>
          <a:lstStyle/>
          <a:p>
            <a:pPr marL="271463" indent="-271463"/>
            <a:r>
              <a:rPr lang="en-GB" i="1" dirty="0" smtClean="0"/>
              <a:t>Gleaming in the sun an </a:t>
            </a:r>
            <a:r>
              <a:rPr lang="en-GB" i="1" dirty="0" smtClean="0">
                <a:solidFill>
                  <a:srgbClr val="FF0000"/>
                </a:solidFill>
              </a:rPr>
              <a:t>eager </a:t>
            </a:r>
            <a:r>
              <a:rPr lang="en-GB" i="1" dirty="0" smtClean="0"/>
              <a:t>band of warriors </a:t>
            </a:r>
            <a:r>
              <a:rPr lang="en-GB" i="1" dirty="0" smtClean="0">
                <a:solidFill>
                  <a:srgbClr val="FF0000"/>
                </a:solidFill>
              </a:rPr>
              <a:t>rushed </a:t>
            </a:r>
            <a:r>
              <a:rPr lang="en-GB" i="1" dirty="0" smtClean="0"/>
              <a:t>out on the shore of the land of Hesperia […] But the devout Aeneas made for the citadel where Apollo sits </a:t>
            </a:r>
            <a:r>
              <a:rPr lang="en-GB" i="1" dirty="0" err="1" smtClean="0"/>
              <a:t>throned</a:t>
            </a:r>
            <a:r>
              <a:rPr lang="en-GB" i="1" dirty="0" smtClean="0"/>
              <a:t> […] They were </a:t>
            </a:r>
            <a:r>
              <a:rPr lang="en-GB" i="1" dirty="0" smtClean="0">
                <a:solidFill>
                  <a:srgbClr val="FF0000"/>
                </a:solidFill>
              </a:rPr>
              <a:t>soon </a:t>
            </a:r>
            <a:r>
              <a:rPr lang="en-GB" i="1" dirty="0" smtClean="0"/>
              <a:t>coming up into the grove of Diana Trivia and Apollo’s golden shrine. </a:t>
            </a:r>
          </a:p>
          <a:p>
            <a:pPr marL="271463" indent="-271463"/>
            <a:r>
              <a:rPr lang="en-GB" dirty="0" smtClean="0"/>
              <a:t>The </a:t>
            </a:r>
            <a:r>
              <a:rPr lang="en-GB" dirty="0" err="1" smtClean="0"/>
              <a:t>Daedalus</a:t>
            </a:r>
            <a:r>
              <a:rPr lang="en-GB" dirty="0" smtClean="0"/>
              <a:t> story: by a route no man had ever gone before – asks: Will Aeneas do the same?</a:t>
            </a:r>
          </a:p>
          <a:p>
            <a:pPr marL="271463" indent="-271463"/>
            <a:r>
              <a:rPr lang="en-GB" i="1" dirty="0" smtClean="0"/>
              <a:t>The Trojans would have gone on gazing and read the whole story through […]</a:t>
            </a:r>
            <a:r>
              <a:rPr lang="en-GB" dirty="0" smtClean="0"/>
              <a:t>: asks: are we / Aeneas facing the same risk of being side-tracked as with the </a:t>
            </a:r>
            <a:r>
              <a:rPr lang="en-GB" i="1" dirty="0" err="1" smtClean="0"/>
              <a:t>ekphrasis</a:t>
            </a:r>
            <a:r>
              <a:rPr lang="en-GB" i="1" dirty="0" smtClean="0"/>
              <a:t> </a:t>
            </a:r>
            <a:r>
              <a:rPr lang="en-GB" dirty="0" smtClean="0"/>
              <a:t>of the Juno temple in Carthage? How will he hold up now?</a:t>
            </a:r>
          </a:p>
          <a:p>
            <a:pPr marL="271463" indent="-271463"/>
            <a:r>
              <a:rPr lang="en-GB" i="1" dirty="0" smtClean="0"/>
              <a:t> ‘This is no time for you to be looking at sights like these. […] </a:t>
            </a:r>
            <a:r>
              <a:rPr lang="en-GB" i="1" dirty="0" smtClean="0">
                <a:solidFill>
                  <a:srgbClr val="FF0000"/>
                </a:solidFill>
              </a:rPr>
              <a:t>Nor were the Trojans slow to obey. </a:t>
            </a:r>
            <a:endParaRPr lang="en-GB" i="1" dirty="0">
              <a:solidFill>
                <a:srgbClr val="FF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Sibyl herself</a:t>
            </a:r>
            <a:endParaRPr lang="en-GB" dirty="0"/>
          </a:p>
        </p:txBody>
      </p:sp>
      <p:sp>
        <p:nvSpPr>
          <p:cNvPr id="3" name="Content Placeholder 2"/>
          <p:cNvSpPr>
            <a:spLocks noGrp="1"/>
          </p:cNvSpPr>
          <p:nvPr>
            <p:ph idx="1"/>
          </p:nvPr>
        </p:nvSpPr>
        <p:spPr>
          <a:xfrm>
            <a:off x="457200" y="1417638"/>
            <a:ext cx="8229600" cy="4708525"/>
          </a:xfrm>
        </p:spPr>
        <p:txBody>
          <a:bodyPr>
            <a:normAutofit fontScale="77500" lnSpcReduction="20000"/>
          </a:bodyPr>
          <a:lstStyle/>
          <a:p>
            <a:r>
              <a:rPr lang="en-GB" dirty="0" smtClean="0"/>
              <a:t>The number of lines and details dedicated to the sibyl further underscores the importance of her prophecy</a:t>
            </a:r>
          </a:p>
          <a:p>
            <a:pPr lvl="1"/>
            <a:r>
              <a:rPr lang="en-GB" dirty="0" smtClean="0"/>
              <a:t>A </a:t>
            </a:r>
            <a:r>
              <a:rPr lang="en-GB" dirty="0" err="1" smtClean="0"/>
              <a:t>Vergilian</a:t>
            </a:r>
            <a:r>
              <a:rPr lang="en-GB" dirty="0" smtClean="0"/>
              <a:t> invention tailored to contemporary expectation due to the importance of the Sibylline books? </a:t>
            </a:r>
          </a:p>
          <a:p>
            <a:r>
              <a:rPr lang="en-GB" dirty="0" smtClean="0"/>
              <a:t>The Sibyl’s prophecy (6.83-97) now indicates the dual theme of Troy/Rome</a:t>
            </a:r>
          </a:p>
          <a:p>
            <a:pPr lvl="1"/>
            <a:r>
              <a:rPr lang="en-GB" dirty="0" smtClean="0"/>
              <a:t>The Xanthus and the </a:t>
            </a:r>
            <a:r>
              <a:rPr lang="en-GB" dirty="0" err="1" smtClean="0"/>
              <a:t>Simois</a:t>
            </a:r>
            <a:r>
              <a:rPr lang="en-GB" dirty="0" smtClean="0"/>
              <a:t>, ‘once again the cause of all this Trojan suffering will be a foreign bride’</a:t>
            </a:r>
          </a:p>
          <a:p>
            <a:r>
              <a:rPr lang="en-GB" dirty="0" smtClean="0"/>
              <a:t>This is indicative of Book Six as a transition point, which is shortly followed up…</a:t>
            </a:r>
          </a:p>
          <a:p>
            <a:r>
              <a:rPr lang="en-GB" dirty="0" smtClean="0"/>
              <a:t>Books Six as transition also means a new need for structuring devices: the prophecies function as such</a:t>
            </a:r>
          </a:p>
          <a:p>
            <a:pPr lvl="2"/>
            <a:r>
              <a:rPr lang="en-GB" dirty="0" smtClean="0"/>
              <a:t>Sibyl: Esp. </a:t>
            </a:r>
            <a:r>
              <a:rPr lang="en-GB" dirty="0" err="1" smtClean="0"/>
              <a:t>Turnus</a:t>
            </a:r>
            <a:r>
              <a:rPr lang="en-GB" dirty="0" smtClean="0"/>
              <a:t> as key opponent: note the status he is given even here </a:t>
            </a:r>
            <a:r>
              <a:rPr lang="en-GB" i="1" dirty="0" smtClean="0"/>
              <a:t>‘A second Achilles’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Aeneas re-casting Books 1-5?</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i="1" dirty="0" smtClean="0"/>
              <a:t>The wild words died upon her lips, and the hero Aeneas began to speak: ‘O virgin priestess, suffering cannot come to me in any new or unforeseen form. […] go and look upon the face of my father. Show me the way and open the sacred doors for me. </a:t>
            </a:r>
            <a:r>
              <a:rPr lang="en-GB" i="1" dirty="0" smtClean="0">
                <a:solidFill>
                  <a:srgbClr val="FF0000"/>
                </a:solidFill>
              </a:rPr>
              <a:t>On these shoulders I carried him away through the flames</a:t>
            </a:r>
            <a:r>
              <a:rPr lang="en-GB" i="1" dirty="0" smtClean="0"/>
              <a:t> and a hail of weapons and rescued him from the middle of his enemies. </a:t>
            </a:r>
            <a:r>
              <a:rPr lang="en-GB" i="1" dirty="0" smtClean="0">
                <a:solidFill>
                  <a:srgbClr val="FF0000"/>
                </a:solidFill>
              </a:rPr>
              <a:t>He came on </a:t>
            </a:r>
            <a:r>
              <a:rPr lang="en-GB" i="1" u="sng" dirty="0" smtClean="0">
                <a:solidFill>
                  <a:srgbClr val="FF0000"/>
                </a:solidFill>
              </a:rPr>
              <a:t>my </a:t>
            </a:r>
            <a:r>
              <a:rPr lang="en-GB" i="1" dirty="0" smtClean="0">
                <a:solidFill>
                  <a:srgbClr val="FF0000"/>
                </a:solidFill>
              </a:rPr>
              <a:t>journey </a:t>
            </a:r>
            <a:r>
              <a:rPr lang="en-GB" i="1" u="sng" dirty="0" smtClean="0"/>
              <a:t>with me </a:t>
            </a:r>
            <a:r>
              <a:rPr lang="en-GB" i="1" dirty="0" smtClean="0"/>
              <a:t>over all the oceans and endured all the threats of sea and sky, feeble as he was but finding a strength beyond his years</a:t>
            </a:r>
            <a:r>
              <a:rPr lang="en-GB" dirty="0" smtClean="0"/>
              <a:t>. (</a:t>
            </a:r>
            <a:r>
              <a:rPr lang="en-GB" i="1" dirty="0" err="1" smtClean="0"/>
              <a:t>Aen</a:t>
            </a:r>
            <a:r>
              <a:rPr lang="en-GB" dirty="0" smtClean="0"/>
              <a:t>. 6.102-114)</a:t>
            </a:r>
          </a:p>
          <a:p>
            <a:pPr marL="271463" indent="-271463"/>
            <a:endParaRPr lang="en-GB" dirty="0" smtClean="0"/>
          </a:p>
          <a:p>
            <a:pPr marL="271463" indent="-271463"/>
            <a:r>
              <a:rPr lang="en-GB" dirty="0" smtClean="0"/>
              <a:t>Re-interpretation causing the reader to doubt the hero?</a:t>
            </a:r>
          </a:p>
          <a:p>
            <a:pPr marL="271463" indent="-271463"/>
            <a:r>
              <a:rPr lang="en-GB" dirty="0" smtClean="0"/>
              <a:t>However – remember that by the end of Book 5, Aeneas </a:t>
            </a:r>
            <a:r>
              <a:rPr lang="en-GB" i="1" dirty="0" smtClean="0"/>
              <a:t>has </a:t>
            </a:r>
            <a:r>
              <a:rPr lang="en-GB" dirty="0" smtClean="0"/>
              <a:t>grown into the role of </a:t>
            </a:r>
            <a:r>
              <a:rPr lang="en-GB" dirty="0" err="1" smtClean="0"/>
              <a:t>pater</a:t>
            </a:r>
            <a:r>
              <a:rPr lang="en-GB" dirty="0" smtClean="0"/>
              <a:t> Aeneas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86505"/>
          </a:xfrm>
        </p:spPr>
        <p:txBody>
          <a:bodyPr/>
          <a:lstStyle/>
          <a:p>
            <a:r>
              <a:rPr lang="en-GB" dirty="0" smtClean="0"/>
              <a:t>Procedural points</a:t>
            </a:r>
            <a:endParaRPr lang="en-GB" dirty="0"/>
          </a:p>
        </p:txBody>
      </p:sp>
      <p:sp>
        <p:nvSpPr>
          <p:cNvPr id="3" name="Content Placeholder 2"/>
          <p:cNvSpPr>
            <a:spLocks noGrp="1"/>
          </p:cNvSpPr>
          <p:nvPr>
            <p:ph idx="1"/>
          </p:nvPr>
        </p:nvSpPr>
        <p:spPr>
          <a:xfrm>
            <a:off x="457200" y="1161144"/>
            <a:ext cx="8229600" cy="4965020"/>
          </a:xfrm>
        </p:spPr>
        <p:txBody>
          <a:bodyPr>
            <a:normAutofit fontScale="92500" lnSpcReduction="20000"/>
          </a:bodyPr>
          <a:lstStyle/>
          <a:p>
            <a:r>
              <a:rPr lang="en-GB" dirty="0" smtClean="0"/>
              <a:t>The careful preparation for the descent lends it weight – cf. </a:t>
            </a:r>
            <a:r>
              <a:rPr lang="en-GB" dirty="0" err="1" smtClean="0"/>
              <a:t>Hom</a:t>
            </a:r>
            <a:r>
              <a:rPr lang="en-GB" dirty="0" smtClean="0"/>
              <a:t>. </a:t>
            </a:r>
            <a:r>
              <a:rPr lang="en-GB" i="1" dirty="0" err="1" smtClean="0"/>
              <a:t>Od</a:t>
            </a:r>
            <a:r>
              <a:rPr lang="en-GB" dirty="0" smtClean="0"/>
              <a:t>. 11</a:t>
            </a:r>
          </a:p>
          <a:p>
            <a:pPr lvl="1"/>
            <a:r>
              <a:rPr lang="en-GB" dirty="0" smtClean="0"/>
              <a:t>Venus’ doves leading the way to the golden bough: cf. Venus’ role in </a:t>
            </a:r>
            <a:r>
              <a:rPr lang="en-GB" i="1" dirty="0" err="1" smtClean="0"/>
              <a:t>Aen</a:t>
            </a:r>
            <a:r>
              <a:rPr lang="en-GB" dirty="0" smtClean="0"/>
              <a:t>. 2</a:t>
            </a:r>
          </a:p>
          <a:p>
            <a:pPr lvl="2"/>
            <a:r>
              <a:rPr lang="en-GB" dirty="0" smtClean="0"/>
              <a:t>Prompts his escape from Troy</a:t>
            </a:r>
          </a:p>
          <a:p>
            <a:pPr lvl="2"/>
            <a:r>
              <a:rPr lang="en-GB" dirty="0" smtClean="0"/>
              <a:t>…but also leads him home</a:t>
            </a:r>
          </a:p>
          <a:p>
            <a:r>
              <a:rPr lang="en-GB" dirty="0" smtClean="0"/>
              <a:t>Climactic series of exclamations in 6.258-267:</a:t>
            </a:r>
          </a:p>
          <a:p>
            <a:pPr lvl="1"/>
            <a:r>
              <a:rPr lang="en-GB" dirty="0" smtClean="0"/>
              <a:t>1. The unsanctified</a:t>
            </a:r>
          </a:p>
          <a:p>
            <a:pPr lvl="1"/>
            <a:r>
              <a:rPr lang="en-GB" dirty="0" smtClean="0"/>
              <a:t>2. Aeneas by the Sibyl</a:t>
            </a:r>
          </a:p>
          <a:p>
            <a:pPr lvl="1"/>
            <a:r>
              <a:rPr lang="en-GB" dirty="0" smtClean="0"/>
              <a:t>3. The gods, </a:t>
            </a:r>
            <a:r>
              <a:rPr lang="en-GB" u="sng" dirty="0" smtClean="0"/>
              <a:t>by the narrator</a:t>
            </a:r>
          </a:p>
          <a:p>
            <a:pPr lvl="2"/>
            <a:r>
              <a:rPr lang="en-GB" dirty="0" smtClean="0"/>
              <a:t>Cf. the </a:t>
            </a:r>
            <a:r>
              <a:rPr lang="en-GB" dirty="0" err="1" smtClean="0"/>
              <a:t>narrotor’s</a:t>
            </a:r>
            <a:r>
              <a:rPr lang="en-GB" dirty="0" smtClean="0"/>
              <a:t> presence at the opening of Book 1</a:t>
            </a:r>
          </a:p>
          <a:p>
            <a:pPr lvl="2"/>
            <a:r>
              <a:rPr lang="en-GB" dirty="0" smtClean="0"/>
              <a:t>Re-emphasises both importance and Book 6’s role as new beginning</a:t>
            </a:r>
          </a:p>
          <a:p>
            <a:pPr lvl="1"/>
            <a:endParaRPr lang="en-GB" dirty="0" smtClean="0"/>
          </a:p>
          <a:p>
            <a:pPr>
              <a:buNone/>
            </a:pPr>
            <a:endParaRPr lang="en-GB" dirty="0" smtClean="0"/>
          </a:p>
          <a:p>
            <a:endParaRPr lang="en-GB" dirty="0" smtClean="0"/>
          </a:p>
          <a:p>
            <a:pPr lvl="1"/>
            <a:endParaRPr lang="en-GB"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457200" y="320358"/>
            <a:ext cx="4038600" cy="6537642"/>
          </a:xfrm>
        </p:spPr>
        <p:txBody>
          <a:bodyPr wrap="square">
            <a:normAutofit fontScale="32500" lnSpcReduction="20000"/>
          </a:bodyPr>
          <a:lstStyle/>
          <a:p>
            <a:pPr>
              <a:buNone/>
            </a:pPr>
            <a:r>
              <a:rPr lang="en-GB" sz="4923" dirty="0" err="1" smtClean="0"/>
              <a:t>Hom</a:t>
            </a:r>
            <a:r>
              <a:rPr lang="en-GB" sz="4923" dirty="0" smtClean="0"/>
              <a:t>. </a:t>
            </a:r>
            <a:r>
              <a:rPr lang="en-GB" sz="4923" i="1" dirty="0" err="1" smtClean="0"/>
              <a:t>Od</a:t>
            </a:r>
            <a:r>
              <a:rPr lang="en-GB" sz="4923" dirty="0" smtClean="0"/>
              <a:t>. 11.541-543:</a:t>
            </a:r>
          </a:p>
          <a:p>
            <a:pPr marL="0" indent="0">
              <a:buNone/>
            </a:pPr>
            <a:endParaRPr lang="en-US" sz="4923" dirty="0" smtClean="0"/>
          </a:p>
          <a:p>
            <a:pPr marL="0" indent="0">
              <a:buNone/>
            </a:pPr>
            <a:r>
              <a:rPr lang="en-US" sz="4923" dirty="0" smtClean="0"/>
              <a:t>The </a:t>
            </a:r>
            <a:r>
              <a:rPr lang="en-US" sz="4923" dirty="0"/>
              <a:t>other ghosts of the dead departed stood there sorrowing, and each asked me about their dear ones. Only the spirit </a:t>
            </a:r>
            <a:r>
              <a:rPr lang="en-US" sz="4923" dirty="0" smtClean="0"/>
              <a:t>of </a:t>
            </a:r>
            <a:r>
              <a:rPr lang="en-US" sz="4923" dirty="0"/>
              <a:t>Ajax, </a:t>
            </a:r>
            <a:r>
              <a:rPr lang="en-US" sz="4923" dirty="0" err="1"/>
              <a:t>Telamon’s</a:t>
            </a:r>
            <a:r>
              <a:rPr lang="en-US" sz="4923" dirty="0"/>
              <a:t> son, stood apart, still angered over my victory in the contest by the ships, for Achilles’ weapons</a:t>
            </a:r>
            <a:r>
              <a:rPr lang="en-US" sz="4923" dirty="0" smtClean="0"/>
              <a:t>.[…] </a:t>
            </a:r>
            <a:r>
              <a:rPr lang="en-US" sz="4923" dirty="0"/>
              <a:t>I wish I had never won the reward for that debate, that </a:t>
            </a:r>
            <a:r>
              <a:rPr lang="en-US" sz="4923" dirty="0" err="1"/>
              <a:t>armour</a:t>
            </a:r>
            <a:r>
              <a:rPr lang="en-US" sz="4923" dirty="0"/>
              <a:t> that caused the earth to close over so noble a head as that of Ajax, who in beauty and martial action was supreme among the </a:t>
            </a:r>
            <a:r>
              <a:rPr lang="en-US" sz="4923" dirty="0" err="1"/>
              <a:t>Danaans</a:t>
            </a:r>
            <a:r>
              <a:rPr lang="en-US" sz="4923" dirty="0"/>
              <a:t>, save for that faultless son of </a:t>
            </a:r>
            <a:r>
              <a:rPr lang="en-US" sz="4923" dirty="0" err="1"/>
              <a:t>Peleus</a:t>
            </a:r>
            <a:r>
              <a:rPr lang="en-US" sz="4923" dirty="0"/>
              <a:t>. I spoke to his ghost in calming words: “Ajax, son of faultless </a:t>
            </a:r>
            <a:r>
              <a:rPr lang="en-US" sz="4923" dirty="0" err="1"/>
              <a:t>Telamon</a:t>
            </a:r>
            <a:r>
              <a:rPr lang="en-US" sz="4923" dirty="0"/>
              <a:t>, even in death can you not forget your anger with me, over those fatal weapons? The gods themselves must have cursed the </a:t>
            </a:r>
            <a:r>
              <a:rPr lang="en-US" sz="4923" dirty="0" err="1"/>
              <a:t>Argives</a:t>
            </a:r>
            <a:r>
              <a:rPr lang="en-US" sz="4923" dirty="0"/>
              <a:t> with them. In you a tower of strength was lost to us, and we Achaeans never cease to share as great a grief for you, as we do for Achilles, </a:t>
            </a:r>
            <a:r>
              <a:rPr lang="en-US" sz="4923" dirty="0" err="1"/>
              <a:t>Peleus</a:t>
            </a:r>
            <a:r>
              <a:rPr lang="en-US" sz="4923" dirty="0"/>
              <a:t>’ son. But Zeus alone is to blame whose deadly hatred for the </a:t>
            </a:r>
            <a:r>
              <a:rPr lang="en-US" sz="4923" dirty="0" err="1"/>
              <a:t>Danaan</a:t>
            </a:r>
            <a:r>
              <a:rPr lang="en-US" sz="4923" dirty="0"/>
              <a:t> host hastened your doom. Come closer to me, my lord, so you can hear my speech. Curb your wrath: restrain your proud spirit.</a:t>
            </a:r>
            <a:r>
              <a:rPr lang="en-US" sz="4923" dirty="0" smtClean="0"/>
              <a:t>”  He </a:t>
            </a:r>
            <a:r>
              <a:rPr lang="en-US" sz="4923" dirty="0"/>
              <a:t>chose not to give a single word in answer, but went his way into Erebus to join the other ghosts of the dead departed. For all his anger he might still have spoken to me, or I to him, but my heart desired to see other ghosts of those who were gone.</a:t>
            </a:r>
            <a:endParaRPr lang="en-GB" sz="4923" dirty="0"/>
          </a:p>
          <a:p>
            <a:endParaRPr lang="en-GB" sz="4364" dirty="0" smtClean="0"/>
          </a:p>
          <a:p>
            <a:endParaRPr lang="en-GB" dirty="0"/>
          </a:p>
        </p:txBody>
      </p:sp>
      <p:sp>
        <p:nvSpPr>
          <p:cNvPr id="6" name="Content Placeholder 5"/>
          <p:cNvSpPr>
            <a:spLocks noGrp="1"/>
          </p:cNvSpPr>
          <p:nvPr>
            <p:ph sz="half" idx="2"/>
          </p:nvPr>
        </p:nvSpPr>
        <p:spPr>
          <a:xfrm>
            <a:off x="4648200" y="320358"/>
            <a:ext cx="4038600" cy="6120356"/>
          </a:xfrm>
        </p:spPr>
        <p:txBody>
          <a:bodyPr>
            <a:normAutofit fontScale="32500" lnSpcReduction="20000"/>
          </a:bodyPr>
          <a:lstStyle/>
          <a:p>
            <a:pPr>
              <a:buNone/>
            </a:pPr>
            <a:r>
              <a:rPr lang="en-GB" sz="5538" dirty="0" err="1" smtClean="0"/>
              <a:t>Verg</a:t>
            </a:r>
            <a:r>
              <a:rPr lang="en-GB" sz="5538" dirty="0" smtClean="0"/>
              <a:t>. </a:t>
            </a:r>
            <a:r>
              <a:rPr lang="en-GB" sz="5538" i="1" dirty="0" err="1" smtClean="0"/>
              <a:t>Aen</a:t>
            </a:r>
            <a:r>
              <a:rPr lang="en-GB" sz="5538" dirty="0" smtClean="0"/>
              <a:t>. 6.450-475( extract)</a:t>
            </a:r>
          </a:p>
          <a:p>
            <a:pPr marL="0" indent="0">
              <a:buNone/>
            </a:pPr>
            <a:endParaRPr lang="en-GB" sz="5600" dirty="0" smtClean="0"/>
          </a:p>
          <a:p>
            <a:pPr marL="0" indent="0">
              <a:buNone/>
            </a:pPr>
            <a:r>
              <a:rPr lang="en-GB" sz="5600" dirty="0" smtClean="0"/>
              <a:t>Wandering among them in that great wood was Phoenician Dido with her wound still fresh. When the Trojan hero stopped beside her, recognizing her dim form in the darkness, like a man who sees or thinks he has seen the new moon rising through the clouds at the beginning of the month, in that instant he wept and spoke sweet words of love to her: ‘So the news they brought me was true, unhappy Dido? They told me you were dead and had ended your life with the sword. Alas! Alas! Was I the cause of your dying? I swear by the stars, by the gods above, by whatever there is to swear by in the depths of the earth, it was against my will, O queen, that I left your shore. […] With these words Aeneas, shedding tears, tried to comfort that burning spirit, but grim-faced she kept her eyes upon the ground and did not look at him.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Ajax </a:t>
            </a:r>
            <a:r>
              <a:rPr lang="en-GB" dirty="0" err="1" smtClean="0"/>
              <a:t>vs</a:t>
            </a:r>
            <a:r>
              <a:rPr lang="en-GB" dirty="0" smtClean="0"/>
              <a:t> Dido</a:t>
            </a:r>
            <a:endParaRPr lang="en-GB" dirty="0"/>
          </a:p>
        </p:txBody>
      </p:sp>
      <p:sp>
        <p:nvSpPr>
          <p:cNvPr id="6" name="Content Placeholder 5"/>
          <p:cNvSpPr>
            <a:spLocks noGrp="1"/>
          </p:cNvSpPr>
          <p:nvPr>
            <p:ph idx="1"/>
          </p:nvPr>
        </p:nvSpPr>
        <p:spPr>
          <a:xfrm>
            <a:off x="457200" y="1417638"/>
            <a:ext cx="8229600" cy="4708525"/>
          </a:xfrm>
        </p:spPr>
        <p:txBody>
          <a:bodyPr>
            <a:normAutofit fontScale="85000" lnSpcReduction="20000"/>
          </a:bodyPr>
          <a:lstStyle/>
          <a:p>
            <a:r>
              <a:rPr lang="en-GB" dirty="0" smtClean="0"/>
              <a:t>Difference in motivation of Odysseus and Aeneas for slights committed: </a:t>
            </a:r>
            <a:r>
              <a:rPr lang="en-GB" i="1" dirty="0" err="1" smtClean="0"/>
              <a:t>Kleos</a:t>
            </a:r>
            <a:r>
              <a:rPr lang="en-GB" i="1" dirty="0" smtClean="0"/>
              <a:t> </a:t>
            </a:r>
            <a:r>
              <a:rPr lang="en-GB" dirty="0" err="1" smtClean="0"/>
              <a:t>vs</a:t>
            </a:r>
            <a:r>
              <a:rPr lang="en-GB" dirty="0" smtClean="0"/>
              <a:t> Italy</a:t>
            </a:r>
          </a:p>
          <a:p>
            <a:r>
              <a:rPr lang="en-GB" dirty="0" smtClean="0"/>
              <a:t>Difference in reaction of Ajax and Dido</a:t>
            </a:r>
          </a:p>
          <a:p>
            <a:pPr lvl="1"/>
            <a:r>
              <a:rPr lang="en-GB" dirty="0" smtClean="0"/>
              <a:t>Ajax is depicted as clinging to insult only, whereas Dido reunites with </a:t>
            </a:r>
            <a:r>
              <a:rPr lang="en-GB" dirty="0" err="1" smtClean="0"/>
              <a:t>Sychaeus’s</a:t>
            </a:r>
            <a:r>
              <a:rPr lang="en-GB" dirty="0" smtClean="0"/>
              <a:t> shade</a:t>
            </a:r>
          </a:p>
          <a:p>
            <a:pPr lvl="2"/>
            <a:r>
              <a:rPr lang="en-GB" dirty="0" smtClean="0"/>
              <a:t>Reminds the reader of Dido’s past and accomplishments</a:t>
            </a:r>
          </a:p>
          <a:p>
            <a:r>
              <a:rPr lang="en-GB" dirty="0" smtClean="0"/>
              <a:t>Difference in the reaction of Odysseus and Aeneas</a:t>
            </a:r>
          </a:p>
          <a:p>
            <a:pPr lvl="1"/>
            <a:r>
              <a:rPr lang="en-GB" dirty="0" smtClean="0"/>
              <a:t>Odysseus’ focus shifts lightly; he is preoccupied with wanting to see more</a:t>
            </a:r>
          </a:p>
          <a:p>
            <a:pPr lvl="1"/>
            <a:r>
              <a:rPr lang="en-GB" dirty="0" smtClean="0"/>
              <a:t>Aeneas was no less stricken by the injustice of her fate and </a:t>
            </a:r>
            <a:r>
              <a:rPr lang="en-GB" dirty="0" smtClean="0">
                <a:solidFill>
                  <a:srgbClr val="FF0000"/>
                </a:solidFill>
              </a:rPr>
              <a:t>long did he gaze after her</a:t>
            </a:r>
            <a:r>
              <a:rPr lang="en-GB" dirty="0" smtClean="0"/>
              <a:t> with tears, pitying her as she went. From here they continued on their </a:t>
            </a:r>
            <a:r>
              <a:rPr lang="en-GB" dirty="0" smtClean="0">
                <a:solidFill>
                  <a:srgbClr val="FF0000"/>
                </a:solidFill>
              </a:rPr>
              <a:t>toilsome </a:t>
            </a:r>
            <a:r>
              <a:rPr lang="en-GB" dirty="0" smtClean="0"/>
              <a:t>appointed road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Vergil and Homer</a:t>
            </a:r>
            <a:endParaRPr lang="en-GB" dirty="0"/>
          </a:p>
        </p:txBody>
      </p:sp>
      <p:sp>
        <p:nvSpPr>
          <p:cNvPr id="3" name="Content Placeholder 2"/>
          <p:cNvSpPr>
            <a:spLocks noGrp="1"/>
          </p:cNvSpPr>
          <p:nvPr>
            <p:ph idx="1"/>
          </p:nvPr>
        </p:nvSpPr>
        <p:spPr>
          <a:xfrm>
            <a:off x="457200" y="1417638"/>
            <a:ext cx="8229600" cy="4708525"/>
          </a:xfrm>
        </p:spPr>
        <p:txBody>
          <a:bodyPr>
            <a:normAutofit fontScale="70000" lnSpcReduction="20000"/>
          </a:bodyPr>
          <a:lstStyle/>
          <a:p>
            <a:r>
              <a:rPr lang="en-GB" sz="3429" dirty="0" smtClean="0"/>
              <a:t>The Dido encounter is carefully built up to increase tension as much as possible: this is highlighted as a tour de force of the author</a:t>
            </a:r>
          </a:p>
          <a:p>
            <a:r>
              <a:rPr lang="en-GB" sz="3429" dirty="0" smtClean="0"/>
              <a:t>The Mourning Plains: </a:t>
            </a:r>
            <a:r>
              <a:rPr lang="en-GB" sz="3429" i="1" dirty="0" smtClean="0"/>
              <a:t>their suffering does not leave them even in death</a:t>
            </a:r>
            <a:endParaRPr lang="en-GB" sz="3429" dirty="0" smtClean="0"/>
          </a:p>
          <a:p>
            <a:r>
              <a:rPr lang="en-GB" sz="3429" dirty="0" smtClean="0"/>
              <a:t>The moon simile: delays the reader’s progress and increases tension</a:t>
            </a:r>
          </a:p>
          <a:p>
            <a:pPr lvl="1"/>
            <a:r>
              <a:rPr lang="en-GB" sz="3429" dirty="0" smtClean="0"/>
              <a:t>This is another feature typical of oral poetry, but none appears in Homer’s Ajax passage</a:t>
            </a:r>
          </a:p>
          <a:p>
            <a:r>
              <a:rPr lang="en-GB" sz="3429" dirty="0" smtClean="0"/>
              <a:t>The rock simile: recasts Dido as a worthy counterpart of Aeneas – cf. 4.366f</a:t>
            </a:r>
          </a:p>
          <a:p>
            <a:r>
              <a:rPr lang="en-GB" sz="3429" dirty="0" smtClean="0"/>
              <a:t>Dido’s story has stronger </a:t>
            </a:r>
            <a:r>
              <a:rPr lang="en-GB" sz="3429" dirty="0" err="1" smtClean="0"/>
              <a:t>intratextual</a:t>
            </a:r>
            <a:r>
              <a:rPr lang="en-GB" sz="3429" dirty="0" smtClean="0"/>
              <a:t> links than that of Ajax: it is more central to the narrative and the hero’s development</a:t>
            </a:r>
          </a:p>
          <a:p>
            <a:endParaRPr lang="en-GB" sz="3429" dirty="0" smtClean="0"/>
          </a:p>
          <a:p>
            <a:endParaRPr lang="en-GB" dirty="0" smtClean="0"/>
          </a:p>
          <a:p>
            <a:endParaRPr lang="en-GB" dirty="0" smtClean="0"/>
          </a:p>
          <a:p>
            <a:pPr lvl="1"/>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Aeneas, </a:t>
            </a:r>
            <a:r>
              <a:rPr lang="en-GB" dirty="0" err="1" smtClean="0"/>
              <a:t>Anchises</a:t>
            </a:r>
            <a:r>
              <a:rPr lang="en-GB" dirty="0" smtClean="0"/>
              <a:t> and the contemporary context</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contemporary and the mythic/historical is conflated in the last half of Book Six</a:t>
            </a:r>
          </a:p>
          <a:p>
            <a:r>
              <a:rPr lang="en-GB" dirty="0" smtClean="0"/>
              <a:t>It is heralded by an author comment on the role of poets as seers: …</a:t>
            </a:r>
            <a:r>
              <a:rPr lang="en-GB" i="1" dirty="0" smtClean="0"/>
              <a:t>and true prophets whose words were worthy of Apollo</a:t>
            </a:r>
            <a:r>
              <a:rPr lang="en-GB" dirty="0" smtClean="0"/>
              <a:t> (6.662-664)</a:t>
            </a:r>
          </a:p>
          <a:p>
            <a:r>
              <a:rPr lang="en-GB" dirty="0" smtClean="0"/>
              <a:t>In Augustan poetry, the word </a:t>
            </a:r>
            <a:r>
              <a:rPr lang="en-GB" i="1" dirty="0" err="1" smtClean="0"/>
              <a:t>uates</a:t>
            </a:r>
            <a:r>
              <a:rPr lang="en-GB" dirty="0" smtClean="0"/>
              <a:t> comes to mean exactly the type of poet Vergil is himself</a:t>
            </a:r>
          </a:p>
          <a:p>
            <a:r>
              <a:rPr lang="en-GB" dirty="0" smtClean="0"/>
              <a:t>Result? A circular movement from Aeneas to poet to Rome of Vergil’s day to poet to Aeneas </a:t>
            </a:r>
          </a:p>
          <a:p>
            <a:pPr lvl="1"/>
            <a:r>
              <a:rPr lang="en-GB" dirty="0" smtClean="0"/>
              <a:t>In view of this, can we also hear the voice of the external author, in a </a:t>
            </a:r>
            <a:r>
              <a:rPr lang="en-GB" dirty="0" err="1" smtClean="0"/>
              <a:t>metapoetic</a:t>
            </a:r>
            <a:r>
              <a:rPr lang="en-GB" dirty="0" smtClean="0"/>
              <a:t> comment, in </a:t>
            </a:r>
            <a:r>
              <a:rPr lang="en-GB" dirty="0" err="1" smtClean="0"/>
              <a:t>Anchises</a:t>
            </a:r>
            <a:r>
              <a:rPr lang="en-GB" dirty="0" smtClean="0"/>
              <a:t>’ words:</a:t>
            </a:r>
          </a:p>
          <a:p>
            <a:pPr lvl="1">
              <a:buNone/>
            </a:pPr>
            <a:r>
              <a:rPr lang="en-GB" dirty="0" smtClean="0"/>
              <a:t>	‘</a:t>
            </a:r>
            <a:r>
              <a:rPr lang="en-GB" i="1" dirty="0" smtClean="0"/>
              <a:t>I counted the hours, knowing you would come, and my love has not deceived me</a:t>
            </a:r>
            <a:r>
              <a:rPr lang="en-GB" dirty="0" smtClean="0"/>
              <a:t>’ (</a:t>
            </a:r>
            <a:r>
              <a:rPr lang="en-GB" dirty="0" err="1" smtClean="0"/>
              <a:t>Aen</a:t>
            </a:r>
            <a:r>
              <a:rPr lang="en-GB" dirty="0" smtClean="0"/>
              <a:t>. 6.690f)</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meeting of </a:t>
            </a:r>
            <a:r>
              <a:rPr lang="en-GB" dirty="0" err="1" smtClean="0"/>
              <a:t>Anchises</a:t>
            </a:r>
            <a:r>
              <a:rPr lang="en-GB" dirty="0" smtClean="0"/>
              <a:t> and Aeneas</a:t>
            </a:r>
            <a:endParaRPr lang="en-GB" dirty="0"/>
          </a:p>
        </p:txBody>
      </p:sp>
      <p:sp>
        <p:nvSpPr>
          <p:cNvPr id="3" name="Content Placeholder 2"/>
          <p:cNvSpPr>
            <a:spLocks noGrp="1"/>
          </p:cNvSpPr>
          <p:nvPr>
            <p:ph idx="1"/>
          </p:nvPr>
        </p:nvSpPr>
        <p:spPr/>
        <p:txBody>
          <a:bodyPr>
            <a:normAutofit fontScale="77500" lnSpcReduction="20000"/>
          </a:bodyPr>
          <a:lstStyle/>
          <a:p>
            <a:r>
              <a:rPr lang="en-GB" i="1" dirty="0" smtClean="0"/>
              <a:t>‘Do not avoid my embrace.’ As he spoke these words his cheeks were washed with tears, and three times he tried to put his arms around his father’s neck. Three times the phantom melted in his hands, as weightless as the wind, as light as the flight of sleep. </a:t>
            </a:r>
            <a:r>
              <a:rPr lang="en-GB" dirty="0" smtClean="0"/>
              <a:t>(6.699-702)</a:t>
            </a:r>
          </a:p>
          <a:p>
            <a:r>
              <a:rPr lang="en-GB" dirty="0" smtClean="0"/>
              <a:t>Recalls not only Dido but also Creusa in 2.770-794, and Venus in 1.407-409</a:t>
            </a:r>
          </a:p>
          <a:p>
            <a:r>
              <a:rPr lang="en-GB" dirty="0" smtClean="0"/>
              <a:t>Result: Books 1-6 are pulled together</a:t>
            </a:r>
          </a:p>
          <a:p>
            <a:r>
              <a:rPr lang="en-GB" dirty="0" smtClean="0"/>
              <a:t>Result: The extent of Aeneas’ journey and development is emphasised once more</a:t>
            </a:r>
          </a:p>
          <a:p>
            <a:r>
              <a:rPr lang="en-GB" dirty="0" smtClean="0"/>
              <a:t>Furthermore: recalls the shade of Odysseus’ mother escaping his embrace: </a:t>
            </a:r>
            <a:r>
              <a:rPr lang="en-GB" i="1" dirty="0" err="1" smtClean="0"/>
              <a:t>aemulatio</a:t>
            </a:r>
            <a:r>
              <a:rPr lang="en-GB" dirty="0" smtClean="0"/>
              <a:t>: </a:t>
            </a:r>
            <a:r>
              <a:rPr lang="en-GB" dirty="0" err="1" smtClean="0"/>
              <a:t>Anchises</a:t>
            </a:r>
            <a:r>
              <a:rPr lang="en-GB" dirty="0" smtClean="0"/>
              <a:t> is both the mother and father to Aeneas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new beginning</a:t>
            </a:r>
            <a:endParaRPr lang="en-GB" dirty="0"/>
          </a:p>
        </p:txBody>
      </p:sp>
      <p:sp>
        <p:nvSpPr>
          <p:cNvPr id="4" name="Content Placeholder 3"/>
          <p:cNvSpPr>
            <a:spLocks noGrp="1"/>
          </p:cNvSpPr>
          <p:nvPr>
            <p:ph idx="1"/>
          </p:nvPr>
        </p:nvSpPr>
        <p:spPr/>
        <p:txBody>
          <a:bodyPr/>
          <a:lstStyle/>
          <a:p>
            <a:r>
              <a:rPr lang="en-GB" dirty="0" smtClean="0"/>
              <a:t>6.710-723: Souls ready to return to new life, as is the hero following the close of this book</a:t>
            </a:r>
          </a:p>
          <a:p>
            <a:r>
              <a:rPr lang="en-GB" dirty="0" err="1" smtClean="0"/>
              <a:t>Anchises</a:t>
            </a:r>
            <a:r>
              <a:rPr lang="en-GB" dirty="0" smtClean="0"/>
              <a:t> explanation of metempsychosis lends a cosmic dimension to Aeneas’ mission…</a:t>
            </a:r>
          </a:p>
          <a:p>
            <a:r>
              <a:rPr lang="en-GB" dirty="0" smtClean="0"/>
              <a:t>…and because of the soon-to-be-obvious links to the Augustan period, also to Augustus and Vergil’s contemporaries</a:t>
            </a:r>
          </a:p>
          <a:p>
            <a:endParaRPr lang="en-GB" dirty="0" smtClean="0"/>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 </a:t>
            </a:r>
            <a:r>
              <a:rPr lang="en-GB" dirty="0" err="1" smtClean="0"/>
              <a:t>Gestae</a:t>
            </a:r>
            <a:r>
              <a:rPr lang="en-GB" dirty="0" smtClean="0"/>
              <a:t> </a:t>
            </a:r>
            <a:r>
              <a:rPr lang="en-GB" dirty="0" err="1" smtClean="0"/>
              <a:t>Divi</a:t>
            </a:r>
            <a:r>
              <a:rPr lang="en-GB" dirty="0" smtClean="0"/>
              <a:t> </a:t>
            </a:r>
            <a:r>
              <a:rPr lang="en-GB" dirty="0" err="1" smtClean="0"/>
              <a:t>Augusti</a:t>
            </a:r>
            <a:r>
              <a:rPr lang="en-GB" dirty="0" smtClean="0"/>
              <a:t> 8</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US" i="1" dirty="0"/>
              <a:t>I conducted a lustrum, after a forty-one year gap, in which lustrum were counted 4,063,000 heads of Roman citizens. Then again, with consular </a:t>
            </a:r>
            <a:r>
              <a:rPr lang="en-US" i="1" dirty="0" err="1"/>
              <a:t>imperium</a:t>
            </a:r>
            <a:r>
              <a:rPr lang="en-US" i="1" dirty="0"/>
              <a:t> I conducted a lustrum alone when Gaius </a:t>
            </a:r>
            <a:r>
              <a:rPr lang="en-US" i="1" dirty="0" err="1"/>
              <a:t>Censorinus</a:t>
            </a:r>
            <a:r>
              <a:rPr lang="en-US" i="1" dirty="0"/>
              <a:t> and Gaius </a:t>
            </a:r>
            <a:r>
              <a:rPr lang="en-US" i="1" dirty="0" err="1"/>
              <a:t>Asinius</a:t>
            </a:r>
            <a:r>
              <a:rPr lang="en-US" i="1" dirty="0"/>
              <a:t> were consuls (8 B.C.E.), in which lustrum were counted 4,233,000 heads of Roman citizens. And the third time, with consular </a:t>
            </a:r>
            <a:r>
              <a:rPr lang="en-US" i="1" dirty="0" err="1"/>
              <a:t>imperium</a:t>
            </a:r>
            <a:r>
              <a:rPr lang="en-US" i="1" dirty="0"/>
              <a:t>, I conducted a lustrum with my son Tiberius Caesar as colleague, when </a:t>
            </a:r>
            <a:r>
              <a:rPr lang="en-US" i="1" dirty="0" err="1"/>
              <a:t>Sextus</a:t>
            </a:r>
            <a:r>
              <a:rPr lang="en-US" i="1" dirty="0"/>
              <a:t> </a:t>
            </a:r>
            <a:r>
              <a:rPr lang="en-US" i="1" dirty="0" err="1"/>
              <a:t>Pompeius</a:t>
            </a:r>
            <a:r>
              <a:rPr lang="en-US" i="1" dirty="0"/>
              <a:t> and </a:t>
            </a:r>
            <a:r>
              <a:rPr lang="en-US" i="1" dirty="0" err="1"/>
              <a:t>Sextus</a:t>
            </a:r>
            <a:r>
              <a:rPr lang="en-US" i="1" dirty="0"/>
              <a:t> </a:t>
            </a:r>
            <a:r>
              <a:rPr lang="en-US" i="1" dirty="0" err="1"/>
              <a:t>Appuleius</a:t>
            </a:r>
            <a:r>
              <a:rPr lang="en-US" i="1" dirty="0"/>
              <a:t> were consuls (14 A.C.E.), in which lustrum were </a:t>
            </a:r>
            <a:r>
              <a:rPr lang="en-US" i="1" dirty="0" smtClean="0"/>
              <a:t>counted </a:t>
            </a:r>
            <a:r>
              <a:rPr lang="en-US" i="1" dirty="0"/>
              <a:t>4,937,000 of the heads of Roman citizens. By new laws passed with my sponsorship, I restored many traditions of the ancestors, which were falling into disuse in our age, and myself I handed on precedents of many things to be imitated in later generations. </a:t>
            </a:r>
            <a:endParaRPr lang="en-GB" i="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Anchises</a:t>
            </a:r>
            <a:r>
              <a:rPr lang="en-GB" dirty="0" smtClean="0"/>
              <a:t>’ prophecy: Early Rome</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Beginnings of Alba Longa</a:t>
            </a:r>
          </a:p>
          <a:p>
            <a:r>
              <a:rPr lang="en-GB" dirty="0" smtClean="0"/>
              <a:t>Romulus</a:t>
            </a:r>
          </a:p>
          <a:p>
            <a:r>
              <a:rPr lang="en-GB" i="1" dirty="0" smtClean="0"/>
              <a:t>Here is the man whose coming you so often hear prophesised, here he is, Augustus Caesar, son of a god, the man who will bring back the golden years to the fields of Latium once ruled over by Saturn</a:t>
            </a:r>
          </a:p>
          <a:p>
            <a:r>
              <a:rPr lang="en-GB" dirty="0" err="1" smtClean="0"/>
              <a:t>Numa</a:t>
            </a:r>
            <a:endParaRPr lang="en-GB" dirty="0" smtClean="0"/>
          </a:p>
          <a:p>
            <a:r>
              <a:rPr lang="en-GB" dirty="0" smtClean="0"/>
              <a:t>Throughout connected to contemporary events</a:t>
            </a:r>
            <a:endParaRPr lang="en-GB" dirty="0"/>
          </a:p>
        </p:txBody>
      </p:sp>
      <p:pic>
        <p:nvPicPr>
          <p:cNvPr id="5" name="Content Placeholder 4" descr="romulus_warrior[1].jpg"/>
          <p:cNvPicPr>
            <a:picLocks noGrp="1" noChangeAspect="1"/>
          </p:cNvPicPr>
          <p:nvPr>
            <p:ph sz="half" idx="2"/>
          </p:nvPr>
        </p:nvPicPr>
        <p:blipFill>
          <a:blip r:embed="rId2"/>
          <a:srcRect l="-6836" r="-6836"/>
          <a:stretch>
            <a:fillRect/>
          </a:stretch>
        </p:blip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Concepts close to home</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Those two spirits you see gleaming there in their well-matched armour are in harmony now while they are buried </a:t>
            </a:r>
            <a:r>
              <a:rPr lang="en-GB" dirty="0" smtClean="0"/>
              <a:t>in night</a:t>
            </a:r>
            <a:r>
              <a:rPr lang="en-GB" dirty="0" smtClean="0"/>
              <a:t>, but if once they reach the light of life, what a terrible war they will stir up between them! What battles! What carnage […]! You who are sprung from Olympus, you must be the first to show clemency. </a:t>
            </a:r>
            <a:endParaRPr lang="en-GB" dirty="0"/>
          </a:p>
        </p:txBody>
      </p:sp>
      <p:sp>
        <p:nvSpPr>
          <p:cNvPr id="4" name="Content Placeholder 3"/>
          <p:cNvSpPr>
            <a:spLocks noGrp="1"/>
          </p:cNvSpPr>
          <p:nvPr>
            <p:ph sz="half" idx="2"/>
          </p:nvPr>
        </p:nvSpPr>
        <p:spPr/>
        <p:txBody>
          <a:bodyPr>
            <a:normAutofit fontScale="85000" lnSpcReduction="10000"/>
          </a:bodyPr>
          <a:lstStyle/>
          <a:p>
            <a:r>
              <a:rPr lang="en-GB" dirty="0" smtClean="0"/>
              <a:t>Julius Caesar and Pompey </a:t>
            </a:r>
          </a:p>
          <a:p>
            <a:r>
              <a:rPr lang="en-GB" dirty="0" smtClean="0"/>
              <a:t>Reviewing the civil war: do you think different emphasis is put on winner and loser?</a:t>
            </a:r>
          </a:p>
          <a:p>
            <a:r>
              <a:rPr lang="en-GB" dirty="0" smtClean="0"/>
              <a:t>Writing Caesar’s </a:t>
            </a:r>
            <a:r>
              <a:rPr lang="en-GB" i="1" dirty="0" err="1" smtClean="0"/>
              <a:t>clementia</a:t>
            </a:r>
            <a:r>
              <a:rPr lang="en-GB" i="1" dirty="0" smtClean="0"/>
              <a:t> </a:t>
            </a:r>
            <a:r>
              <a:rPr lang="en-GB" dirty="0" smtClean="0"/>
              <a:t>into the past imposes it on Augustus as well?</a:t>
            </a:r>
          </a:p>
          <a:p>
            <a:r>
              <a:rPr lang="en-GB" dirty="0" smtClean="0"/>
              <a:t>What is the effect of the following ten lines or so going </a:t>
            </a:r>
            <a:r>
              <a:rPr lang="en-GB" i="1" dirty="0" smtClean="0"/>
              <a:t>back </a:t>
            </a:r>
            <a:r>
              <a:rPr lang="en-GB" dirty="0" smtClean="0"/>
              <a:t>to older Roman history?</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task of the Romans</a:t>
            </a:r>
            <a:endParaRPr lang="en-GB" dirty="0"/>
          </a:p>
        </p:txBody>
      </p:sp>
      <p:sp>
        <p:nvSpPr>
          <p:cNvPr id="6" name="Content Placeholder 5"/>
          <p:cNvSpPr>
            <a:spLocks noGrp="1"/>
          </p:cNvSpPr>
          <p:nvPr>
            <p:ph sz="half" idx="1"/>
          </p:nvPr>
        </p:nvSpPr>
        <p:spPr/>
        <p:txBody>
          <a:bodyPr>
            <a:normAutofit fontScale="62500" lnSpcReduction="20000"/>
          </a:bodyPr>
          <a:lstStyle/>
          <a:p>
            <a:pPr marL="0" indent="0">
              <a:buNone/>
            </a:pPr>
            <a:r>
              <a:rPr lang="en-GB" i="1" dirty="0" smtClean="0"/>
              <a:t>Others, I do not doubt it, will beat bronze into figures that breathe more softly. Others will draw living likenesses out of marble. Others will plead cases better or describe with their rod the courses of the stars across the sky and predict their risings. Your task, Romans, and do not forget it, will be to govern the peoples of the world in your empire. These will be your arts – and to impose a settled pattern upon peace, to pardon the defeated and war down the proud</a:t>
            </a:r>
            <a:r>
              <a:rPr lang="en-GB" dirty="0" smtClean="0"/>
              <a:t>. (</a:t>
            </a:r>
            <a:r>
              <a:rPr lang="en-GB" i="1" dirty="0" err="1" smtClean="0"/>
              <a:t>Aen</a:t>
            </a:r>
            <a:r>
              <a:rPr lang="en-GB" dirty="0" smtClean="0"/>
              <a:t>. 6.847-853)</a:t>
            </a:r>
            <a:endParaRPr lang="en-GB" dirty="0"/>
          </a:p>
        </p:txBody>
      </p:sp>
      <p:sp>
        <p:nvSpPr>
          <p:cNvPr id="7" name="Content Placeholder 6"/>
          <p:cNvSpPr>
            <a:spLocks noGrp="1"/>
          </p:cNvSpPr>
          <p:nvPr>
            <p:ph sz="half" idx="2"/>
          </p:nvPr>
        </p:nvSpPr>
        <p:spPr>
          <a:xfrm>
            <a:off x="4648200" y="1600200"/>
            <a:ext cx="4038600" cy="5257800"/>
          </a:xfrm>
        </p:spPr>
        <p:txBody>
          <a:bodyPr>
            <a:normAutofit fontScale="62500" lnSpcReduction="20000"/>
          </a:bodyPr>
          <a:lstStyle/>
          <a:p>
            <a:r>
              <a:rPr lang="en-GB" dirty="0" smtClean="0"/>
              <a:t>What is the effect of Vergil’s claim that other people will have greater mastery of arts than the Romans?</a:t>
            </a:r>
          </a:p>
          <a:p>
            <a:r>
              <a:rPr lang="en-GB" dirty="0" smtClean="0"/>
              <a:t>How does that tally with his (clearly stated) competition with Homer?</a:t>
            </a:r>
          </a:p>
          <a:p>
            <a:r>
              <a:rPr lang="en-GB" dirty="0" smtClean="0"/>
              <a:t>Cf. </a:t>
            </a:r>
            <a:r>
              <a:rPr lang="en-GB" i="1" dirty="0" smtClean="0"/>
              <a:t>Res </a:t>
            </a:r>
            <a:r>
              <a:rPr lang="en-GB" i="1" dirty="0" err="1" smtClean="0"/>
              <a:t>Gestae</a:t>
            </a:r>
            <a:r>
              <a:rPr lang="en-GB" i="1" dirty="0" smtClean="0"/>
              <a:t> </a:t>
            </a:r>
            <a:r>
              <a:rPr lang="en-GB" dirty="0" smtClean="0"/>
              <a:t>3 and 13</a:t>
            </a:r>
            <a:r>
              <a:rPr lang="en-GB" i="1" dirty="0" smtClean="0"/>
              <a:t>: </a:t>
            </a:r>
          </a:p>
          <a:p>
            <a:r>
              <a:rPr lang="en-US" i="1" dirty="0" smtClean="0"/>
              <a:t>I </a:t>
            </a:r>
            <a:r>
              <a:rPr lang="en-US" i="1" dirty="0"/>
              <a:t>often waged war, civil and foreign, on the earth and sea, in the whole wide world, and as victor I spared all the citizens who sought pardon</a:t>
            </a:r>
            <a:r>
              <a:rPr lang="en-US" i="1" dirty="0" smtClean="0"/>
              <a:t>.</a:t>
            </a:r>
          </a:p>
          <a:p>
            <a:r>
              <a:rPr lang="en-US" i="1" dirty="0"/>
              <a:t>Our ancestors wanted Janus </a:t>
            </a:r>
            <a:r>
              <a:rPr lang="en-US" i="1" dirty="0" err="1"/>
              <a:t>Quirinus</a:t>
            </a:r>
            <a:r>
              <a:rPr lang="en-US" i="1" dirty="0"/>
              <a:t> to be closed when throughout the all the rule of the Roman people, by land and sea, peace had been secured through victory. Although before my birth it had been closed twice in all in recorded memory from the founding of the city, the senate voted three times in my </a:t>
            </a:r>
            <a:r>
              <a:rPr lang="en-US" i="1" dirty="0" err="1"/>
              <a:t>principate</a:t>
            </a:r>
            <a:r>
              <a:rPr lang="en-US" i="1" dirty="0"/>
              <a:t> that it be closed. </a:t>
            </a:r>
            <a:endParaRPr lang="en-US" i="1" dirty="0" smtClean="0"/>
          </a:p>
          <a:p>
            <a:endParaRPr lang="en-GB" i="1"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close of Book 6</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 after </a:t>
            </a:r>
            <a:r>
              <a:rPr lang="en-GB" dirty="0" err="1" smtClean="0"/>
              <a:t>Anchises</a:t>
            </a:r>
            <a:r>
              <a:rPr lang="en-GB" dirty="0" smtClean="0"/>
              <a:t> had shown each and every sight to his son and </a:t>
            </a:r>
            <a:r>
              <a:rPr lang="en-GB" dirty="0" smtClean="0">
                <a:solidFill>
                  <a:srgbClr val="FF0000"/>
                </a:solidFill>
              </a:rPr>
              <a:t>kindled in his mind a love for the glory that was to come</a:t>
            </a:r>
            <a:r>
              <a:rPr lang="en-GB" dirty="0" smtClean="0"/>
              <a:t>, he told them then of the wars he would in due course have to fight and of the </a:t>
            </a:r>
            <a:r>
              <a:rPr lang="en-GB" dirty="0" err="1" smtClean="0"/>
              <a:t>Laurentine</a:t>
            </a:r>
            <a:r>
              <a:rPr lang="en-GB" dirty="0" smtClean="0"/>
              <a:t> peoples, of the city of </a:t>
            </a:r>
            <a:r>
              <a:rPr lang="en-GB" dirty="0" err="1" smtClean="0"/>
              <a:t>Latinus</a:t>
            </a:r>
            <a:r>
              <a:rPr lang="en-GB" dirty="0" smtClean="0"/>
              <a:t> and how he could avoid or endure all the trials that lay before him.</a:t>
            </a:r>
          </a:p>
          <a:p>
            <a:r>
              <a:rPr lang="en-GB" dirty="0" smtClean="0"/>
              <a:t>Effects? The reader can now trust in Aeneas’ devotion to his duty – the real story of Rome can begin</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Something for the tired reader</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The close of Book 6 does also take into account the effects of the build-up of pathos on the reader</a:t>
            </a:r>
          </a:p>
          <a:p>
            <a:r>
              <a:rPr lang="en-GB" dirty="0" smtClean="0"/>
              <a:t>The gates of sleep</a:t>
            </a:r>
          </a:p>
          <a:p>
            <a:r>
              <a:rPr lang="en-GB" i="1" dirty="0" smtClean="0"/>
              <a:t>There on that night did </a:t>
            </a:r>
            <a:r>
              <a:rPr lang="en-GB" i="1" dirty="0" err="1" smtClean="0"/>
              <a:t>Anchises</a:t>
            </a:r>
            <a:r>
              <a:rPr lang="en-GB" i="1" dirty="0" smtClean="0"/>
              <a:t> walk with his son and with the Sibyl [….] Aeneas made his way back to his ships and his comrades, then steered a straight course to the harbour of </a:t>
            </a:r>
            <a:r>
              <a:rPr lang="en-GB" i="1" dirty="0" err="1" smtClean="0"/>
              <a:t>Caieta</a:t>
            </a:r>
            <a:r>
              <a:rPr lang="en-GB" i="1" dirty="0" smtClean="0"/>
              <a:t>. The anchors were thrown from the prows and the ships stood along the shore</a:t>
            </a:r>
            <a:r>
              <a:rPr lang="en-GB" dirty="0" smtClean="0"/>
              <a:t>.</a:t>
            </a:r>
          </a:p>
          <a:p>
            <a:r>
              <a:rPr lang="en-GB" dirty="0" smtClean="0"/>
              <a:t>The narrative, too, comes to a temporary halt here:</a:t>
            </a:r>
          </a:p>
          <a:p>
            <a:r>
              <a:rPr lang="en-GB" dirty="0" smtClean="0"/>
              <a:t>The first section of Book Seven is a survey of </a:t>
            </a:r>
            <a:r>
              <a:rPr lang="en-GB" dirty="0" err="1" smtClean="0"/>
              <a:t>Latinus</a:t>
            </a:r>
            <a:r>
              <a:rPr lang="en-GB" smtClean="0"/>
              <a:t>’ history</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335</TotalTime>
  <Words>2506</Words>
  <Application>Microsoft Office PowerPoint</Application>
  <PresentationFormat>On-screen Show (4:3)</PresentationFormat>
  <Paragraphs>120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The Muses’ Playground 8</vt:lpstr>
      <vt:lpstr>Lecture themes</vt:lpstr>
      <vt:lpstr>The competition with Homer</vt:lpstr>
      <vt:lpstr>The build-up </vt:lpstr>
      <vt:lpstr>Haste and determination</vt:lpstr>
      <vt:lpstr>The Sibyl herself</vt:lpstr>
      <vt:lpstr>Aeneas re-casting Books 1-5?</vt:lpstr>
      <vt:lpstr>Procedural points</vt:lpstr>
      <vt:lpstr>Slide 9</vt:lpstr>
      <vt:lpstr>Ajax vs Dido</vt:lpstr>
      <vt:lpstr>Vergil and Homer</vt:lpstr>
      <vt:lpstr>Aeneas, Anchises and the contemporary context</vt:lpstr>
      <vt:lpstr>The meeting of Anchises and Aeneas</vt:lpstr>
      <vt:lpstr>The new beginning</vt:lpstr>
      <vt:lpstr>Res Gestae Divi Augusti 8</vt:lpstr>
      <vt:lpstr>Anchises’ prophecy: Early Rome</vt:lpstr>
      <vt:lpstr>Concepts close to home</vt:lpstr>
      <vt:lpstr>The task of the Romans</vt:lpstr>
      <vt:lpstr>The close of Book 6</vt:lpstr>
      <vt:lpstr>Something for the tired reader</vt:lpstr>
    </vt:vector>
  </TitlesOfParts>
  <Company>UWL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Muses’ Playground 8</dc:title>
  <dc:creator>Magdalena Ohrman</dc:creator>
  <cp:lastModifiedBy>sg001</cp:lastModifiedBy>
  <cp:revision>16</cp:revision>
  <dcterms:created xsi:type="dcterms:W3CDTF">2011-02-19T10:01:32Z</dcterms:created>
  <dcterms:modified xsi:type="dcterms:W3CDTF">2011-02-24T11:57:36Z</dcterms:modified>
</cp:coreProperties>
</file>