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45" autoAdjust="0"/>
    <p:restoredTop sz="94610"/>
  </p:normalViewPr>
  <p:slideViewPr>
    <p:cSldViewPr snapToGrid="0" snapToObjects="1">
      <p:cViewPr>
        <p:scale>
          <a:sx n="80" d="100"/>
          <a:sy n="80" d="100"/>
        </p:scale>
        <p:origin x="734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4490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england.nhs.uk/long-read/supporting-clinical-leadership-in-virtual-wards-a-guide-for-integrated-care-system-clinical-leaders/" TargetMode="External"/><Relationship Id="rId4" Type="http://schemas.openxmlformats.org/officeDocument/2006/relationships/hyperlink" Target="https://healthinnovationnetwork.com/wp-content/uploads/2024/02/Virtual-wards-benefits-and-sustainable-business-cases-WEB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cpap-machine-diagram-shows-airflow-mask-connection-outline-image372320945" TargetMode="External"/><Relationship Id="rId2" Type="http://schemas.openxmlformats.org/officeDocument/2006/relationships/hyperlink" Target="https://pt.dreamstime.com/ilustra%C3%A7%C3%A3o-stock-conceito-da-comunidade-image84440354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stockphoto.com/br/ilustra%C3%A7%C3%B5es/ponte" TargetMode="External"/><Relationship Id="rId5" Type="http://schemas.openxmlformats.org/officeDocument/2006/relationships/hyperlink" Target="https://br.freepik.com/vetores-premium/duas-maos-com-coracao-vermelho_10492995.htm" TargetMode="External"/><Relationship Id="rId4" Type="http://schemas.openxmlformats.org/officeDocument/2006/relationships/hyperlink" Target="https://br.freepik.com/vetores-premium/enfermeira-no-quarto-do-paciente-com-remedio-para-o-paciente-hora-do-remedio-conceito-de-hospital-doenca-e-tratamento-ilustracao-de-personagem-de-desenho-animado-em-vetor-plano_16256936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62CBA0-2C0B-4663-DB36-6CAC7048B974}"/>
              </a:ext>
            </a:extLst>
          </p:cNvPr>
          <p:cNvSpPr txBox="1"/>
          <p:nvPr/>
        </p:nvSpPr>
        <p:spPr>
          <a:xfrm>
            <a:off x="2676526" y="2058103"/>
            <a:ext cx="6638924" cy="15815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ts val="6120"/>
              </a:lnSpc>
              <a:buNone/>
            </a:pPr>
            <a:r>
              <a:rPr lang="en-US" sz="3600" b="1" dirty="0">
                <a:solidFill>
                  <a:srgbClr val="00316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Digital Transformation in </a:t>
            </a:r>
          </a:p>
          <a:p>
            <a:pPr marL="0" indent="0">
              <a:lnSpc>
                <a:spcPts val="6120"/>
              </a:lnSpc>
              <a:buNone/>
            </a:pPr>
            <a:r>
              <a:rPr lang="en-US" sz="3600" b="1" dirty="0">
                <a:solidFill>
                  <a:srgbClr val="00316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Health and Care Professions</a:t>
            </a:r>
            <a:endParaRPr lang="en-US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5855C2-99F5-3807-C33B-21C055253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09" y="466643"/>
            <a:ext cx="2619741" cy="13335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56A871-841D-D872-DD7C-A5419673F94D}"/>
              </a:ext>
            </a:extLst>
          </p:cNvPr>
          <p:cNvSpPr txBox="1"/>
          <p:nvPr/>
        </p:nvSpPr>
        <p:spPr>
          <a:xfrm>
            <a:off x="762000" y="5236003"/>
            <a:ext cx="6096000" cy="1034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ts val="2484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Student name: Vannia Celia Delfino</a:t>
            </a:r>
          </a:p>
          <a:p>
            <a:pPr marL="0" indent="0">
              <a:lnSpc>
                <a:spcPts val="2484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Student number (2322920)</a:t>
            </a:r>
          </a:p>
          <a:p>
            <a:pPr marL="0" indent="0">
              <a:lnSpc>
                <a:spcPts val="2484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Lecture name: Muhammed Khan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C7D983-86EF-732C-AB86-9B5C46CF8E65}"/>
              </a:ext>
            </a:extLst>
          </p:cNvPr>
          <p:cNvSpPr txBox="1"/>
          <p:nvPr/>
        </p:nvSpPr>
        <p:spPr>
          <a:xfrm>
            <a:off x="1133475" y="3659732"/>
            <a:ext cx="10106025" cy="10847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ts val="4037"/>
              </a:lnSpc>
              <a:buNone/>
            </a:pPr>
            <a:r>
              <a:rPr lang="en-US" sz="2800" dirty="0">
                <a:solidFill>
                  <a:srgbClr val="595959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                        Virtual Ward Implementation and </a:t>
            </a:r>
          </a:p>
          <a:p>
            <a:pPr marL="0" indent="0">
              <a:lnSpc>
                <a:spcPts val="4037"/>
              </a:lnSpc>
              <a:buNone/>
            </a:pPr>
            <a:r>
              <a:rPr lang="en-US" sz="2800" dirty="0">
                <a:solidFill>
                  <a:srgbClr val="595959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                        CPAP Technology Impact Analysis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445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01593" y="-149771"/>
            <a:ext cx="12693593" cy="7007771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-457200" y="466725"/>
            <a:ext cx="12477750" cy="5957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691"/>
              </a:lnSpc>
              <a:buNone/>
            </a:pPr>
            <a:r>
              <a:rPr lang="en-US" sz="3975" b="1" dirty="0">
                <a:solidFill>
                  <a:srgbClr val="00408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Introduction to CPAP and Virtual Wards</a:t>
            </a:r>
            <a:endParaRPr lang="en-US" sz="3975" dirty="0"/>
          </a:p>
        </p:txBody>
      </p:sp>
      <p:sp>
        <p:nvSpPr>
          <p:cNvPr id="6" name="Text 1"/>
          <p:cNvSpPr/>
          <p:nvPr/>
        </p:nvSpPr>
        <p:spPr>
          <a:xfrm>
            <a:off x="590550" y="1257300"/>
            <a:ext cx="4011930" cy="3059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10"/>
              </a:lnSpc>
              <a:buNone/>
            </a:pPr>
            <a:r>
              <a:rPr lang="en-US" sz="2025" b="1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What is CPAP?</a:t>
            </a:r>
            <a:endParaRPr lang="en-US" sz="2025" dirty="0"/>
          </a:p>
        </p:txBody>
      </p:sp>
      <p:sp>
        <p:nvSpPr>
          <p:cNvPr id="7" name="Text 2"/>
          <p:cNvSpPr/>
          <p:nvPr/>
        </p:nvSpPr>
        <p:spPr>
          <a:xfrm>
            <a:off x="590550" y="2337674"/>
            <a:ext cx="6537960" cy="62609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321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CPAP in Virtual Wards:</a:t>
            </a:r>
            <a:endParaRPr lang="en-US" sz="1950" dirty="0"/>
          </a:p>
        </p:txBody>
      </p:sp>
      <p:sp>
        <p:nvSpPr>
          <p:cNvPr id="8" name="Text 3"/>
          <p:cNvSpPr/>
          <p:nvPr/>
        </p:nvSpPr>
        <p:spPr>
          <a:xfrm>
            <a:off x="527149" y="4224513"/>
            <a:ext cx="6858000" cy="28336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231"/>
              </a:lnSpc>
              <a:buNone/>
            </a:pPr>
            <a:r>
              <a:rPr lang="en-US" sz="1875" b="1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UK Implementation Scale:</a:t>
            </a:r>
            <a:endParaRPr lang="en-US" sz="1875" dirty="0"/>
          </a:p>
        </p:txBody>
      </p:sp>
      <p:sp>
        <p:nvSpPr>
          <p:cNvPr id="10" name="Text 5"/>
          <p:cNvSpPr/>
          <p:nvPr/>
        </p:nvSpPr>
        <p:spPr>
          <a:xfrm>
            <a:off x="509588" y="2782937"/>
            <a:ext cx="6150173" cy="1323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606"/>
              </a:lnSpc>
            </a:pPr>
            <a:r>
              <a:rPr lang="en-US" sz="1875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This device can monitor the patient remotely, reducing the number of hospitalizations and offering 24/7 clinical supervision without the need for physical presence.</a:t>
            </a:r>
            <a:endParaRPr lang="en-US" sz="1875" dirty="0"/>
          </a:p>
        </p:txBody>
      </p:sp>
      <p:sp>
        <p:nvSpPr>
          <p:cNvPr id="11" name="Text 6"/>
          <p:cNvSpPr/>
          <p:nvPr/>
        </p:nvSpPr>
        <p:spPr>
          <a:xfrm>
            <a:off x="499170" y="4507182"/>
            <a:ext cx="7596187" cy="147328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502"/>
              </a:lnSpc>
            </a:pPr>
            <a:r>
              <a:rPr lang="en-US" sz="1800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•</a:t>
            </a:r>
            <a:r>
              <a:rPr lang="en-GB" dirty="0"/>
              <a:t>Virtual ward services were launched by NHS England in 2022. There are over 10,000 virtual ward beds available across the country. A significant part of the respiratory virtual ward capacity is taken up by CPAP monitoring. </a:t>
            </a:r>
            <a:endParaRPr lang="en-US" sz="1800" dirty="0"/>
          </a:p>
        </p:txBody>
      </p:sp>
      <p:sp>
        <p:nvSpPr>
          <p:cNvPr id="12" name="Text 7"/>
          <p:cNvSpPr/>
          <p:nvPr/>
        </p:nvSpPr>
        <p:spPr>
          <a:xfrm>
            <a:off x="-95251" y="6198583"/>
            <a:ext cx="10525125" cy="38538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1799"/>
              </a:lnSpc>
              <a:buNone/>
            </a:pPr>
            <a:r>
              <a:rPr lang="en-US" sz="1650" i="1" dirty="0">
                <a:solidFill>
                  <a:srgbClr val="4A4A4A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(NHS England, 2024)                                   (</a:t>
            </a:r>
            <a:r>
              <a:rPr lang="en-US" sz="1100" i="1" dirty="0">
                <a:solidFill>
                  <a:srgbClr val="4A4A4A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photo Vannia</a:t>
            </a:r>
            <a:r>
              <a:rPr lang="en-US" sz="1650" i="1" dirty="0">
                <a:solidFill>
                  <a:srgbClr val="4A4A4A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)</a:t>
            </a:r>
            <a:endParaRPr lang="en-US" sz="16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45F281-65DB-7072-25D3-5EACD89DD4F9}"/>
              </a:ext>
            </a:extLst>
          </p:cNvPr>
          <p:cNvSpPr txBox="1"/>
          <p:nvPr/>
        </p:nvSpPr>
        <p:spPr>
          <a:xfrm>
            <a:off x="509588" y="1629787"/>
            <a:ext cx="67675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It is a device that helps patients who have sleep </a:t>
            </a:r>
            <a:r>
              <a:rPr lang="en-GB" sz="2000" dirty="0" err="1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apnea</a:t>
            </a:r>
            <a:r>
              <a:rPr lang="en-GB" sz="2000" dirty="0">
                <a:solidFill>
                  <a:srgbClr val="000000"/>
                </a:solidFill>
                <a:latin typeface="Noto Sans JP" pitchFamily="34" charset="0"/>
                <a:ea typeface="Noto Sans JP" pitchFamily="34" charset="-122"/>
                <a:cs typeface="Noto Sans JP" pitchFamily="34" charset="-120"/>
              </a:rPr>
              <a:t> and respiratory problems.</a:t>
            </a:r>
            <a:endParaRPr lang="en-GB" sz="20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F486401-858F-D2FC-1932-EA9B3EA663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2899" y="1725262"/>
            <a:ext cx="3571875" cy="376113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/>
          <p:cNvSpPr/>
          <p:nvPr/>
        </p:nvSpPr>
        <p:spPr>
          <a:xfrm>
            <a:off x="-228615" y="466725"/>
            <a:ext cx="13247370" cy="73789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5810"/>
              </a:lnSpc>
              <a:buNone/>
            </a:pPr>
            <a:r>
              <a:rPr lang="en-US" sz="4575" b="1" dirty="0">
                <a:solidFill>
                  <a:srgbClr val="164A7D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Impact on Workforce</a:t>
            </a:r>
            <a:endParaRPr lang="en-US" sz="4575" dirty="0"/>
          </a:p>
        </p:txBody>
      </p:sp>
      <p:sp>
        <p:nvSpPr>
          <p:cNvPr id="5" name="Text 1"/>
          <p:cNvSpPr/>
          <p:nvPr/>
        </p:nvSpPr>
        <p:spPr>
          <a:xfrm>
            <a:off x="838200" y="2038350"/>
            <a:ext cx="9326880" cy="43070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3392"/>
              </a:lnSpc>
              <a:buNone/>
            </a:pPr>
            <a:r>
              <a:rPr lang="en-US" sz="2550" b="1" dirty="0">
                <a:solidFill>
                  <a:srgbClr val="78B0A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Positive Transformations</a:t>
            </a:r>
            <a:endParaRPr lang="en-US" sz="2550" dirty="0"/>
          </a:p>
        </p:txBody>
      </p:sp>
      <p:sp>
        <p:nvSpPr>
          <p:cNvPr id="6" name="Text 2"/>
          <p:cNvSpPr/>
          <p:nvPr/>
        </p:nvSpPr>
        <p:spPr>
          <a:xfrm>
            <a:off x="7296150" y="2038350"/>
            <a:ext cx="7543800" cy="41805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3292"/>
              </a:lnSpc>
              <a:buNone/>
            </a:pPr>
            <a:r>
              <a:rPr lang="en-US" sz="2475" b="1" dirty="0">
                <a:solidFill>
                  <a:srgbClr val="E67E22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Workforce Challenges</a:t>
            </a:r>
            <a:endParaRPr lang="en-US" sz="2475" dirty="0"/>
          </a:p>
        </p:txBody>
      </p:sp>
      <p:sp>
        <p:nvSpPr>
          <p:cNvPr id="7" name="Text 3"/>
          <p:cNvSpPr/>
          <p:nvPr/>
        </p:nvSpPr>
        <p:spPr>
          <a:xfrm>
            <a:off x="-2290762" y="1276350"/>
            <a:ext cx="17487900" cy="45020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3545"/>
              </a:lnSpc>
              <a:buNone/>
            </a:pPr>
            <a:r>
              <a:rPr lang="en-US" sz="2550" i="1" dirty="0">
                <a:solidFill>
                  <a:srgbClr val="6D6A66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Transforming Nursing Roles in the Digital Era</a:t>
            </a:r>
            <a:endParaRPr lang="en-US" sz="2550" dirty="0"/>
          </a:p>
        </p:txBody>
      </p:sp>
      <p:sp>
        <p:nvSpPr>
          <p:cNvPr id="8" name="Text 4"/>
          <p:cNvSpPr/>
          <p:nvPr/>
        </p:nvSpPr>
        <p:spPr>
          <a:xfrm>
            <a:off x="863873" y="2228329"/>
            <a:ext cx="4191000" cy="29140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294"/>
              </a:lnSpc>
            </a:pPr>
            <a:r>
              <a:rPr lang="en-US" sz="1725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•    </a:t>
            </a:r>
            <a:r>
              <a:rPr lang="en-GB" sz="1725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Transition of functions to telenursing</a:t>
            </a:r>
          </a:p>
          <a:p>
            <a:pPr marL="285750" indent="-285750">
              <a:lnSpc>
                <a:spcPts val="2294"/>
              </a:lnSpc>
              <a:buFont typeface="Arial" panose="020B0604020202020204" pitchFamily="34" charset="0"/>
              <a:buChar char="•"/>
            </a:pPr>
            <a:r>
              <a:rPr lang="en-GB" sz="1725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More efficient monitoring</a:t>
            </a:r>
          </a:p>
          <a:p>
            <a:pPr marL="285750" indent="-285750">
              <a:lnSpc>
                <a:spcPts val="2294"/>
              </a:lnSpc>
              <a:buFont typeface="Arial" panose="020B0604020202020204" pitchFamily="34" charset="0"/>
              <a:buChar char="•"/>
            </a:pPr>
            <a:r>
              <a:rPr lang="en-GB" sz="1725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reduced physical effort</a:t>
            </a:r>
          </a:p>
          <a:p>
            <a:pPr marL="285750" indent="-285750">
              <a:lnSpc>
                <a:spcPts val="2294"/>
              </a:lnSpc>
              <a:buFont typeface="Arial" panose="020B0604020202020204" pitchFamily="34" charset="0"/>
              <a:buChar char="•"/>
            </a:pPr>
            <a:r>
              <a:rPr lang="en-GB" sz="1725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Saves time.</a:t>
            </a:r>
            <a:endParaRPr lang="en-US" sz="1725" dirty="0"/>
          </a:p>
        </p:txBody>
      </p:sp>
      <p:sp>
        <p:nvSpPr>
          <p:cNvPr id="9" name="Text 5"/>
          <p:cNvSpPr/>
          <p:nvPr/>
        </p:nvSpPr>
        <p:spPr>
          <a:xfrm>
            <a:off x="7569026" y="2456408"/>
            <a:ext cx="4096643" cy="30405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285750" indent="-285750">
              <a:lnSpc>
                <a:spcPts val="2394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Clinical hesitation with remote</a:t>
            </a:r>
          </a:p>
          <a:p>
            <a:pPr marL="285750" indent="-285750">
              <a:lnSpc>
                <a:spcPts val="2394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 </a:t>
            </a:r>
            <a:r>
              <a:rPr lang="en-US" sz="1800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patient assessment</a:t>
            </a:r>
          </a:p>
          <a:p>
            <a:pPr marL="285750" indent="-285750">
              <a:lnSpc>
                <a:spcPts val="2394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000000"/>
              </a:solidFill>
              <a:latin typeface="OpenSans-Regular" pitchFamily="34" charset="0"/>
              <a:ea typeface="OpenSans-Regular" pitchFamily="34" charset="-122"/>
              <a:cs typeface="OpenSans-Regular" pitchFamily="34" charset="-120"/>
            </a:endParaRPr>
          </a:p>
          <a:p>
            <a:pPr marL="285750" indent="-285750">
              <a:lnSpc>
                <a:spcPts val="2394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Emotional problems with remote care</a:t>
            </a:r>
          </a:p>
          <a:p>
            <a:pPr>
              <a:lnSpc>
                <a:spcPts val="2394"/>
              </a:lnSpc>
            </a:pPr>
            <a:endParaRPr lang="en-GB" dirty="0">
              <a:solidFill>
                <a:srgbClr val="000000"/>
              </a:solidFill>
              <a:latin typeface="OpenSans-Regular" pitchFamily="34" charset="0"/>
              <a:ea typeface="OpenSans-Regular" pitchFamily="34" charset="-122"/>
              <a:cs typeface="OpenSans-Regular" pitchFamily="34" charset="-120"/>
            </a:endParaRPr>
          </a:p>
          <a:p>
            <a:pPr marL="285750" indent="-285750">
              <a:lnSpc>
                <a:spcPts val="2394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 Having good digital training and providing patient support are essential.</a:t>
            </a:r>
            <a:endParaRPr lang="en-US" sz="1800" dirty="0"/>
          </a:p>
        </p:txBody>
      </p:sp>
      <p:sp>
        <p:nvSpPr>
          <p:cNvPr id="10" name="Text 6"/>
          <p:cNvSpPr/>
          <p:nvPr/>
        </p:nvSpPr>
        <p:spPr>
          <a:xfrm>
            <a:off x="7791450" y="6439942"/>
            <a:ext cx="3810000" cy="28694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1517"/>
              </a:lnSpc>
              <a:buNone/>
            </a:pPr>
            <a:r>
              <a:rPr lang="en-US" sz="1275" i="1" dirty="0">
                <a:solidFill>
                  <a:srgbClr val="000000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(RCN, 2024; Journal of Medical Internet Research, 2025)</a:t>
            </a:r>
            <a:endParaRPr lang="en-US" sz="1275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C6DCB46-1797-EB6A-17A9-D38DFBDF2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332" y="2469059"/>
            <a:ext cx="2847975" cy="397088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90550" y="466725"/>
            <a:ext cx="13670280" cy="5258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4140"/>
              </a:lnSpc>
              <a:buNone/>
            </a:pPr>
            <a:r>
              <a:rPr lang="en-US" sz="3450" b="1" dirty="0">
                <a:solidFill>
                  <a:srgbClr val="1A436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Impact on Service Delivery</a:t>
            </a:r>
            <a:endParaRPr lang="en-US" sz="3450" dirty="0"/>
          </a:p>
        </p:txBody>
      </p:sp>
      <p:sp>
        <p:nvSpPr>
          <p:cNvPr id="5" name="Text 1"/>
          <p:cNvSpPr/>
          <p:nvPr/>
        </p:nvSpPr>
        <p:spPr>
          <a:xfrm>
            <a:off x="657225" y="1495425"/>
            <a:ext cx="6380708" cy="92690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3649"/>
              </a:lnSpc>
              <a:buNone/>
            </a:pPr>
            <a:r>
              <a:rPr lang="en-US" sz="2625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Transforming Healthcare Efficiency
Through Home-Based Care</a:t>
            </a:r>
            <a:endParaRPr lang="en-US" sz="2625" dirty="0"/>
          </a:p>
        </p:txBody>
      </p:sp>
      <p:sp>
        <p:nvSpPr>
          <p:cNvPr id="7" name="Text 3"/>
          <p:cNvSpPr/>
          <p:nvPr/>
        </p:nvSpPr>
        <p:spPr>
          <a:xfrm>
            <a:off x="714375" y="2819400"/>
            <a:ext cx="6925568" cy="68847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711"/>
              </a:lnSpc>
            </a:pPr>
            <a:r>
              <a:rPr lang="en-US" sz="1950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• </a:t>
            </a:r>
            <a:r>
              <a:rPr lang="en-GB" sz="1950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Freeing up hospital beds for acute cases that need immediately treatment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714375" y="4600575"/>
            <a:ext cx="6789390" cy="68847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711"/>
              </a:lnSpc>
            </a:pPr>
            <a:r>
              <a:rPr lang="en-US" sz="1950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• </a:t>
            </a:r>
            <a:r>
              <a:rPr lang="en-GB" dirty="0"/>
              <a:t>Increased Capacity: Hospitals can serve more patients by providing care outside the walls of the facility.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714375" y="3686175"/>
            <a:ext cx="6883598" cy="68847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711"/>
              </a:lnSpc>
            </a:pPr>
            <a:r>
              <a:rPr lang="en-US" sz="1950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• </a:t>
            </a:r>
            <a:r>
              <a:rPr lang="en-GB" dirty="0"/>
              <a:t>Cost Optimization - Using current house systems lowers extra expenses and building charges</a:t>
            </a:r>
            <a:endParaRPr lang="en-US" sz="1950" dirty="0"/>
          </a:p>
        </p:txBody>
      </p:sp>
      <p:sp>
        <p:nvSpPr>
          <p:cNvPr id="10" name="Text 6"/>
          <p:cNvSpPr/>
          <p:nvPr/>
        </p:nvSpPr>
        <p:spPr>
          <a:xfrm>
            <a:off x="714375" y="5467350"/>
            <a:ext cx="6527453" cy="6619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606"/>
              </a:lnSpc>
            </a:pPr>
            <a:r>
              <a:rPr lang="en-US" sz="1875" dirty="0">
                <a:solidFill>
                  <a:srgbClr val="000000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• </a:t>
            </a:r>
            <a:r>
              <a:rPr lang="en-GB" dirty="0"/>
              <a:t>Enhanced Process – Made the patient discharge process smoother and eased the pressure of readmissions.</a:t>
            </a:r>
            <a:endParaRPr lang="en-US" sz="1875" dirty="0"/>
          </a:p>
        </p:txBody>
      </p:sp>
      <p:sp>
        <p:nvSpPr>
          <p:cNvPr id="11" name="Text 7"/>
          <p:cNvSpPr/>
          <p:nvPr/>
        </p:nvSpPr>
        <p:spPr>
          <a:xfrm>
            <a:off x="7600950" y="2276475"/>
            <a:ext cx="4306193" cy="14562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algn="ctr">
              <a:lnSpc>
                <a:spcPts val="2294"/>
              </a:lnSpc>
            </a:pPr>
            <a:endParaRPr lang="en-US" sz="1650" dirty="0"/>
          </a:p>
        </p:txBody>
      </p:sp>
      <p:sp>
        <p:nvSpPr>
          <p:cNvPr id="12" name="Text 8"/>
          <p:cNvSpPr/>
          <p:nvPr/>
        </p:nvSpPr>
        <p:spPr>
          <a:xfrm>
            <a:off x="381000" y="6484143"/>
            <a:ext cx="11683482" cy="21952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1860"/>
              </a:lnSpc>
              <a:buNone/>
            </a:pPr>
            <a:r>
              <a:rPr lang="en-US" sz="11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(</a:t>
            </a:r>
            <a:r>
              <a:rPr lang="en-US" sz="1100" i="1" dirty="0" err="1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freep!k</a:t>
            </a:r>
            <a:r>
              <a:rPr lang="en-US" sz="11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)         (</a:t>
            </a:r>
            <a:r>
              <a:rPr lang="en-US" sz="1100" i="1" dirty="0" err="1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vecteezy</a:t>
            </a:r>
            <a:r>
              <a:rPr lang="en-US" sz="11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)                       </a:t>
            </a:r>
            <a:r>
              <a:rPr lang="en-US" sz="15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(</a:t>
            </a:r>
            <a:r>
              <a:rPr lang="en-US" sz="11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NHS England, 2024; BMJ Open, 2024</a:t>
            </a:r>
            <a:r>
              <a:rPr lang="en-US" sz="1500" i="1" dirty="0">
                <a:solidFill>
                  <a:srgbClr val="595959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)</a:t>
            </a:r>
            <a:endParaRPr lang="en-US" sz="15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B75E44A-9326-DA1F-DF5F-7D61332E0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3764" y="1584102"/>
            <a:ext cx="2919957" cy="225665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495037B-DE0A-44F0-B33F-4299BE840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0033" y="3968799"/>
            <a:ext cx="2919957" cy="225665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94315" y="600075"/>
            <a:ext cx="11521440" cy="69339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5460"/>
              </a:lnSpc>
              <a:buNone/>
            </a:pPr>
            <a:r>
              <a:rPr lang="en-US" sz="4200" b="1" dirty="0">
                <a:solidFill>
                  <a:srgbClr val="1A527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Impact on Patients</a:t>
            </a:r>
            <a:endParaRPr lang="en-US" sz="4200" dirty="0"/>
          </a:p>
        </p:txBody>
      </p:sp>
      <p:sp>
        <p:nvSpPr>
          <p:cNvPr id="5" name="Text 1"/>
          <p:cNvSpPr/>
          <p:nvPr/>
        </p:nvSpPr>
        <p:spPr>
          <a:xfrm>
            <a:off x="895350" y="1771650"/>
            <a:ext cx="3977640" cy="33144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10"/>
              </a:lnSpc>
              <a:buNone/>
            </a:pPr>
            <a:r>
              <a:rPr lang="en-US" sz="2175" b="1" dirty="0">
                <a:solidFill>
                  <a:srgbClr val="1A527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Benefits</a:t>
            </a:r>
            <a:endParaRPr lang="en-US" sz="2175" dirty="0"/>
          </a:p>
        </p:txBody>
      </p:sp>
      <p:sp>
        <p:nvSpPr>
          <p:cNvPr id="6" name="Text 2"/>
          <p:cNvSpPr/>
          <p:nvPr/>
        </p:nvSpPr>
        <p:spPr>
          <a:xfrm>
            <a:off x="895350" y="2247900"/>
            <a:ext cx="7726680" cy="32191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535"/>
              </a:lnSpc>
              <a:buNone/>
            </a:pPr>
            <a:r>
              <a:rPr lang="en-US" sz="1950" b="1" dirty="0">
                <a:solidFill>
                  <a:srgbClr val="287B9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Enhanced Recovery Outcomes</a:t>
            </a:r>
            <a:endParaRPr lang="en-US" sz="1950" dirty="0"/>
          </a:p>
        </p:txBody>
      </p:sp>
      <p:sp>
        <p:nvSpPr>
          <p:cNvPr id="7" name="Text 3"/>
          <p:cNvSpPr/>
          <p:nvPr/>
        </p:nvSpPr>
        <p:spPr>
          <a:xfrm>
            <a:off x="962025" y="2724150"/>
            <a:ext cx="5374928" cy="6191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38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Psychological power of familiar home
environments promotes faster healing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962025" y="3429000"/>
            <a:ext cx="5437733" cy="5953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344"/>
              </a:lnSpc>
              <a:buNone/>
            </a:pPr>
            <a:r>
              <a:rPr lang="en-US" sz="1875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Reduced anxiety and stress compared
to hospital settings</a:t>
            </a:r>
            <a:endParaRPr lang="en-US" sz="1875" dirty="0"/>
          </a:p>
        </p:txBody>
      </p:sp>
      <p:sp>
        <p:nvSpPr>
          <p:cNvPr id="9" name="Text 5"/>
          <p:cNvSpPr/>
          <p:nvPr/>
        </p:nvSpPr>
        <p:spPr>
          <a:xfrm>
            <a:off x="962025" y="4124325"/>
            <a:ext cx="5364361" cy="6191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38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Maintained independence and dignity
during treatment</a:t>
            </a:r>
            <a:endParaRPr lang="en-US" sz="1950" dirty="0"/>
          </a:p>
        </p:txBody>
      </p:sp>
      <p:sp>
        <p:nvSpPr>
          <p:cNvPr id="10" name="Text 6"/>
          <p:cNvSpPr/>
          <p:nvPr/>
        </p:nvSpPr>
        <p:spPr>
          <a:xfrm>
            <a:off x="962025" y="4829175"/>
            <a:ext cx="4882455" cy="7429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925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• Prevention of functional decline
through comfortable care delivery</a:t>
            </a:r>
            <a:endParaRPr lang="en-US" sz="1950" dirty="0"/>
          </a:p>
        </p:txBody>
      </p:sp>
      <p:sp>
        <p:nvSpPr>
          <p:cNvPr id="11" name="Text 7"/>
          <p:cNvSpPr/>
          <p:nvPr/>
        </p:nvSpPr>
        <p:spPr>
          <a:xfrm>
            <a:off x="895350" y="6086475"/>
            <a:ext cx="11049000" cy="44588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755"/>
              </a:lnSpc>
              <a:buNone/>
            </a:pPr>
            <a:r>
              <a:rPr lang="en-US" sz="1350" dirty="0">
                <a:solidFill>
                  <a:srgbClr val="545454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(The Access Group, 2024;
Health Innovation Network, 2024)                                                                                                                                                       </a:t>
            </a:r>
            <a:r>
              <a:rPr lang="en-US" sz="1100" dirty="0">
                <a:solidFill>
                  <a:srgbClr val="545454"/>
                </a:solidFill>
                <a:latin typeface="Roboto-Regular" pitchFamily="34" charset="0"/>
                <a:ea typeface="Roboto-Regular" pitchFamily="34" charset="-122"/>
                <a:cs typeface="Roboto-Regular" pitchFamily="34" charset="-120"/>
              </a:rPr>
              <a:t>(PHOTO DREAMSTIME)</a:t>
            </a:r>
            <a:endParaRPr lang="en-US" sz="1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4408A25-B59D-7F6B-2933-C0C60494D5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2788" y="1533525"/>
            <a:ext cx="5364362" cy="479107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/>
          <p:cNvSpPr/>
          <p:nvPr/>
        </p:nvSpPr>
        <p:spPr>
          <a:xfrm>
            <a:off x="895350" y="666750"/>
            <a:ext cx="5133975" cy="6057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4770"/>
              </a:lnSpc>
              <a:buNone/>
            </a:pPr>
            <a:r>
              <a:rPr lang="en-US" sz="3975" b="1" dirty="0">
                <a:solidFill>
                  <a:srgbClr val="164A7F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Impact on Community</a:t>
            </a:r>
            <a:endParaRPr lang="en-US" sz="3975" dirty="0"/>
          </a:p>
        </p:txBody>
      </p:sp>
      <p:sp>
        <p:nvSpPr>
          <p:cNvPr id="5" name="Text 1"/>
          <p:cNvSpPr/>
          <p:nvPr/>
        </p:nvSpPr>
        <p:spPr>
          <a:xfrm>
            <a:off x="7905750" y="1905000"/>
            <a:ext cx="7406640" cy="32920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592"/>
              </a:lnSpc>
              <a:buNone/>
            </a:pPr>
            <a:r>
              <a:rPr lang="en-US" sz="2025" b="1" dirty="0">
                <a:solidFill>
                  <a:srgbClr val="FFFFFF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Digital Divide Challenge</a:t>
            </a:r>
            <a:endParaRPr lang="en-US" sz="2025" dirty="0"/>
          </a:p>
        </p:txBody>
      </p:sp>
      <p:sp>
        <p:nvSpPr>
          <p:cNvPr id="6" name="Text 2"/>
          <p:cNvSpPr/>
          <p:nvPr/>
        </p:nvSpPr>
        <p:spPr>
          <a:xfrm>
            <a:off x="895350" y="1733550"/>
            <a:ext cx="6454080" cy="3199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Patient Location &amp; Service Integration:</a:t>
            </a:r>
            <a:endParaRPr lang="en-US" sz="2100" dirty="0"/>
          </a:p>
        </p:txBody>
      </p:sp>
      <p:sp>
        <p:nvSpPr>
          <p:cNvPr id="7" name="Text 3"/>
          <p:cNvSpPr/>
          <p:nvPr/>
        </p:nvSpPr>
        <p:spPr>
          <a:xfrm>
            <a:off x="895350" y="4067175"/>
            <a:ext cx="9281160" cy="3199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52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Family Member Considerations:</a:t>
            </a:r>
            <a:endParaRPr lang="en-US" sz="2100" dirty="0"/>
          </a:p>
        </p:txBody>
      </p:sp>
      <p:sp>
        <p:nvSpPr>
          <p:cNvPr id="8" name="Text 4"/>
          <p:cNvSpPr/>
          <p:nvPr/>
        </p:nvSpPr>
        <p:spPr>
          <a:xfrm>
            <a:off x="7905750" y="2286000"/>
            <a:ext cx="3708946" cy="19064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502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Public health implications arise
when certain community
members lack digital access or
literacy, potentially creating
healthcare inequities in virtual
ward adoption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895350" y="2105025"/>
            <a:ext cx="6988373" cy="6334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494"/>
              </a:lnSpc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Virtual Ward helps patients in the comfort of their own home.</a:t>
            </a:r>
            <a:endParaRPr lang="en-US" sz="1875" dirty="0"/>
          </a:p>
        </p:txBody>
      </p:sp>
      <p:sp>
        <p:nvSpPr>
          <p:cNvPr id="10" name="Text 6"/>
          <p:cNvSpPr/>
          <p:nvPr/>
        </p:nvSpPr>
        <p:spPr>
          <a:xfrm>
            <a:off x="895350" y="2762250"/>
            <a:ext cx="6349305" cy="6334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494"/>
              </a:lnSpc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Improving community service among providers</a:t>
            </a:r>
            <a:endParaRPr lang="en-US" sz="1875" dirty="0"/>
          </a:p>
        </p:txBody>
      </p:sp>
      <p:sp>
        <p:nvSpPr>
          <p:cNvPr id="11" name="Text 7"/>
          <p:cNvSpPr/>
          <p:nvPr/>
        </p:nvSpPr>
        <p:spPr>
          <a:xfrm>
            <a:off x="895350" y="3409950"/>
            <a:ext cx="6454080" cy="6334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494"/>
              </a:lnSpc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Reduced barriers to specialized care</a:t>
            </a:r>
            <a:endParaRPr lang="en-US" sz="1875" dirty="0"/>
          </a:p>
        </p:txBody>
      </p:sp>
      <p:sp>
        <p:nvSpPr>
          <p:cNvPr id="12" name="Text 8"/>
          <p:cNvSpPr/>
          <p:nvPr/>
        </p:nvSpPr>
        <p:spPr>
          <a:xfrm>
            <a:off x="895350" y="4438650"/>
            <a:ext cx="5961608" cy="6334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494"/>
              </a:lnSpc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Increase family members' care for the patient.</a:t>
            </a:r>
            <a:endParaRPr lang="en-US" sz="1875" dirty="0"/>
          </a:p>
        </p:txBody>
      </p:sp>
      <p:sp>
        <p:nvSpPr>
          <p:cNvPr id="13" name="Text 9"/>
          <p:cNvSpPr/>
          <p:nvPr/>
        </p:nvSpPr>
        <p:spPr>
          <a:xfrm>
            <a:off x="895350" y="5176837"/>
            <a:ext cx="6867525" cy="35690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494"/>
              </a:lnSpc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</a:t>
            </a:r>
            <a:r>
              <a:rPr lang="en-GB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requires support for training and digital support.</a:t>
            </a:r>
            <a:endParaRPr lang="en-US" sz="1875" dirty="0"/>
          </a:p>
        </p:txBody>
      </p:sp>
      <p:sp>
        <p:nvSpPr>
          <p:cNvPr id="14" name="Text 10"/>
          <p:cNvSpPr/>
          <p:nvPr/>
        </p:nvSpPr>
        <p:spPr>
          <a:xfrm>
            <a:off x="895350" y="5676900"/>
            <a:ext cx="5877818" cy="6334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94"/>
              </a:lnSpc>
              <a:buNone/>
            </a:pPr>
            <a:r>
              <a:rPr lang="en-US" sz="1875" dirty="0">
                <a:solidFill>
                  <a:srgbClr val="000000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• Emotional burden of managing complex care
technologies at home</a:t>
            </a:r>
            <a:endParaRPr lang="en-US" sz="1875" dirty="0"/>
          </a:p>
        </p:txBody>
      </p:sp>
      <p:sp>
        <p:nvSpPr>
          <p:cNvPr id="15" name="Text 11"/>
          <p:cNvSpPr/>
          <p:nvPr/>
        </p:nvSpPr>
        <p:spPr>
          <a:xfrm>
            <a:off x="895350" y="6484144"/>
            <a:ext cx="11087100" cy="30225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208"/>
              </a:lnSpc>
              <a:buNone/>
            </a:pPr>
            <a:r>
              <a:rPr lang="en-US" sz="1100" i="1" dirty="0">
                <a:solidFill>
                  <a:srgbClr val="787878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(The Strategy Unit, 2025)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725" i="1" dirty="0">
                <a:solidFill>
                  <a:srgbClr val="787878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(</a:t>
            </a:r>
            <a:r>
              <a:rPr lang="en-US" sz="1100" i="1" dirty="0">
                <a:solidFill>
                  <a:srgbClr val="787878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PHOTO DEAMSTIME</a:t>
            </a:r>
            <a:r>
              <a:rPr lang="en-US" sz="1725" i="1" dirty="0">
                <a:solidFill>
                  <a:srgbClr val="787878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)</a:t>
            </a:r>
            <a:endParaRPr lang="en-US" sz="1725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E178AF0-814B-427C-4063-C5DD7892F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6683" y="969615"/>
            <a:ext cx="4598268" cy="50528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45875" y="1721346"/>
            <a:ext cx="585192" cy="528042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96" y="1714500"/>
            <a:ext cx="585192" cy="548580"/>
          </a:xfrm>
          <a:prstGeom prst="rect">
            <a:avLst/>
          </a:prstGeom>
        </p:spPr>
      </p:pic>
      <p:sp>
        <p:nvSpPr>
          <p:cNvPr id="7" name="Text 0"/>
          <p:cNvSpPr/>
          <p:nvPr/>
        </p:nvSpPr>
        <p:spPr>
          <a:xfrm>
            <a:off x="2181225" y="400050"/>
            <a:ext cx="8622953" cy="11200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675" b="1" dirty="0">
                <a:solidFill>
                  <a:srgbClr val="00408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Challenges of Innovation:
Positive and Negative Realities</a:t>
            </a:r>
            <a:endParaRPr lang="en-US" sz="3675" dirty="0"/>
          </a:p>
        </p:txBody>
      </p:sp>
      <p:sp>
        <p:nvSpPr>
          <p:cNvPr id="8" name="Text 1"/>
          <p:cNvSpPr/>
          <p:nvPr/>
        </p:nvSpPr>
        <p:spPr>
          <a:xfrm>
            <a:off x="1200150" y="1838325"/>
            <a:ext cx="8286750" cy="38665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3045"/>
              </a:lnSpc>
              <a:buNone/>
            </a:pPr>
            <a:r>
              <a:rPr lang="en-US" sz="2175" b="1" dirty="0">
                <a:solidFill>
                  <a:srgbClr val="4A7C59"/>
                </a:solidFill>
                <a:latin typeface="Trebuchet-BoldItalic" pitchFamily="34" charset="0"/>
                <a:ea typeface="Trebuchet-BoldItalic" pitchFamily="34" charset="-122"/>
                <a:cs typeface="Trebuchet-BoldItalic" pitchFamily="34" charset="-120"/>
              </a:rPr>
              <a:t>Clinical Gains &amp; Benefits</a:t>
            </a:r>
            <a:endParaRPr lang="en-US" sz="2175" dirty="0"/>
          </a:p>
        </p:txBody>
      </p:sp>
      <p:sp>
        <p:nvSpPr>
          <p:cNvPr id="9" name="Text 2"/>
          <p:cNvSpPr/>
          <p:nvPr/>
        </p:nvSpPr>
        <p:spPr>
          <a:xfrm>
            <a:off x="7905750" y="1838325"/>
            <a:ext cx="6080760" cy="37341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940"/>
              </a:lnSpc>
              <a:buNone/>
            </a:pPr>
            <a:r>
              <a:rPr lang="en-US" sz="2100" b="1" dirty="0">
                <a:solidFill>
                  <a:srgbClr val="D35F1A"/>
                </a:solidFill>
                <a:latin typeface="Trebuchet-BoldItalic" pitchFamily="34" charset="0"/>
                <a:ea typeface="Trebuchet-BoldItalic" pitchFamily="34" charset="-122"/>
                <a:cs typeface="Trebuchet-BoldItalic" pitchFamily="34" charset="-120"/>
              </a:rPr>
              <a:t>Emerging Challenges</a:t>
            </a:r>
            <a:endParaRPr lang="en-US" sz="2100" dirty="0"/>
          </a:p>
        </p:txBody>
      </p:sp>
      <p:sp>
        <p:nvSpPr>
          <p:cNvPr id="10" name="Text 3"/>
          <p:cNvSpPr/>
          <p:nvPr/>
        </p:nvSpPr>
        <p:spPr>
          <a:xfrm>
            <a:off x="838200" y="2457450"/>
            <a:ext cx="3677543" cy="5485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Enhanced patient monitoring
capabilities</a:t>
            </a:r>
            <a:endParaRPr lang="en-US" sz="1800" dirty="0"/>
          </a:p>
        </p:txBody>
      </p:sp>
      <p:sp>
        <p:nvSpPr>
          <p:cNvPr id="11" name="Text 4"/>
          <p:cNvSpPr/>
          <p:nvPr/>
        </p:nvSpPr>
        <p:spPr>
          <a:xfrm>
            <a:off x="838200" y="3209925"/>
            <a:ext cx="3838575" cy="38665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Reduced hospital readmissions</a:t>
            </a:r>
            <a:endParaRPr lang="en-US" sz="1800" dirty="0"/>
          </a:p>
        </p:txBody>
      </p:sp>
      <p:sp>
        <p:nvSpPr>
          <p:cNvPr id="12" name="Text 5"/>
          <p:cNvSpPr/>
          <p:nvPr/>
        </p:nvSpPr>
        <p:spPr>
          <a:xfrm>
            <a:off x="838200" y="3695700"/>
            <a:ext cx="4515743" cy="5256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070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Improved care accessibility for rural
patients</a:t>
            </a:r>
            <a:endParaRPr lang="en-US" sz="1725" dirty="0"/>
          </a:p>
        </p:txBody>
      </p:sp>
      <p:sp>
        <p:nvSpPr>
          <p:cNvPr id="13" name="Text 6"/>
          <p:cNvSpPr/>
          <p:nvPr/>
        </p:nvSpPr>
        <p:spPr>
          <a:xfrm>
            <a:off x="838200" y="4448175"/>
            <a:ext cx="9326880" cy="27429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Cost-effective healthcare delivery</a:t>
            </a:r>
            <a:endParaRPr lang="en-US" sz="1800" dirty="0"/>
          </a:p>
        </p:txBody>
      </p:sp>
      <p:sp>
        <p:nvSpPr>
          <p:cNvPr id="14" name="Text 7"/>
          <p:cNvSpPr/>
          <p:nvPr/>
        </p:nvSpPr>
        <p:spPr>
          <a:xfrm>
            <a:off x="838200" y="4924425"/>
            <a:ext cx="8412480" cy="2628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070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Real-time health data collection</a:t>
            </a:r>
            <a:endParaRPr lang="en-US" sz="1725" dirty="0"/>
          </a:p>
        </p:txBody>
      </p:sp>
      <p:sp>
        <p:nvSpPr>
          <p:cNvPr id="15" name="Text 8"/>
          <p:cNvSpPr/>
          <p:nvPr/>
        </p:nvSpPr>
        <p:spPr>
          <a:xfrm>
            <a:off x="7667625" y="2457450"/>
            <a:ext cx="4232821" cy="5030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98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Social isolation and reduced human
connection</a:t>
            </a:r>
            <a:endParaRPr lang="en-US" sz="1650" dirty="0"/>
          </a:p>
        </p:txBody>
      </p:sp>
      <p:sp>
        <p:nvSpPr>
          <p:cNvPr id="16" name="Text 9"/>
          <p:cNvSpPr/>
          <p:nvPr/>
        </p:nvSpPr>
        <p:spPr>
          <a:xfrm>
            <a:off x="7058025" y="3276600"/>
            <a:ext cx="10561320" cy="2515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98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Technical failures and connectivity issues</a:t>
            </a:r>
            <a:endParaRPr lang="en-US" sz="1650" dirty="0"/>
          </a:p>
        </p:txBody>
      </p:sp>
      <p:sp>
        <p:nvSpPr>
          <p:cNvPr id="17" name="Text 10"/>
          <p:cNvSpPr/>
          <p:nvPr/>
        </p:nvSpPr>
        <p:spPr>
          <a:xfrm>
            <a:off x="7543800" y="3829050"/>
            <a:ext cx="9052560" cy="2515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98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Screen fatigue and digital overwhelm</a:t>
            </a:r>
            <a:endParaRPr lang="en-US" sz="1650" dirty="0"/>
          </a:p>
        </p:txBody>
      </p:sp>
      <p:sp>
        <p:nvSpPr>
          <p:cNvPr id="18" name="Text 11"/>
          <p:cNvSpPr/>
          <p:nvPr/>
        </p:nvSpPr>
        <p:spPr>
          <a:xfrm>
            <a:off x="7905750" y="4305300"/>
            <a:ext cx="3970883" cy="5030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98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Digital divide affecting vulnerable
populations</a:t>
            </a:r>
            <a:endParaRPr lang="en-US" sz="1650" dirty="0"/>
          </a:p>
        </p:txBody>
      </p:sp>
      <p:sp>
        <p:nvSpPr>
          <p:cNvPr id="19" name="Text 12"/>
          <p:cNvSpPr/>
          <p:nvPr/>
        </p:nvSpPr>
        <p:spPr>
          <a:xfrm>
            <a:off x="8391525" y="5067300"/>
            <a:ext cx="3447008" cy="5030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98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Staff training and adaptation
requirements</a:t>
            </a:r>
            <a:endParaRPr lang="en-US" sz="1650" dirty="0"/>
          </a:p>
        </p:txBody>
      </p:sp>
      <p:sp>
        <p:nvSpPr>
          <p:cNvPr id="20" name="Text 13"/>
          <p:cNvSpPr/>
          <p:nvPr/>
        </p:nvSpPr>
        <p:spPr>
          <a:xfrm>
            <a:off x="3982492" y="6438900"/>
            <a:ext cx="8143726" cy="2589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r">
              <a:lnSpc>
                <a:spcPts val="1710"/>
              </a:lnSpc>
              <a:buNone/>
            </a:pPr>
            <a:r>
              <a:rPr lang="en-US" sz="1100" i="1" dirty="0">
                <a:solidFill>
                  <a:srgbClr val="50505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(</a:t>
            </a:r>
            <a:r>
              <a:rPr lang="en-US" sz="1100" i="1" dirty="0" err="1">
                <a:solidFill>
                  <a:srgbClr val="50505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istock</a:t>
            </a:r>
            <a:r>
              <a:rPr lang="en-US" sz="1100" i="1" dirty="0">
                <a:solidFill>
                  <a:srgbClr val="50505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)                                                                                                             </a:t>
            </a:r>
            <a:r>
              <a:rPr lang="en-US" sz="1425" i="1" dirty="0">
                <a:solidFill>
                  <a:srgbClr val="505050"/>
                </a:solidFill>
                <a:latin typeface="TrebuchetMS-Italic" pitchFamily="34" charset="0"/>
                <a:ea typeface="TrebuchetMS-Italic" pitchFamily="34" charset="-122"/>
                <a:cs typeface="TrebuchetMS-Italic" pitchFamily="34" charset="-120"/>
              </a:rPr>
              <a:t>(NICE, 2023a; RCN, 2024)</a:t>
            </a:r>
            <a:endParaRPr lang="en-US" sz="1425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C8ADA71-4796-D8BB-33B2-8F6426CA06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2492" y="4063304"/>
            <a:ext cx="3923258" cy="237559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/>
          <p:nvPr/>
        </p:nvSpPr>
        <p:spPr>
          <a:xfrm>
            <a:off x="1554435" y="400050"/>
            <a:ext cx="9601200" cy="59739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704"/>
              </a:lnSpc>
              <a:buNone/>
            </a:pPr>
            <a:r>
              <a:rPr lang="en-US" sz="4200" b="1" dirty="0">
                <a:solidFill>
                  <a:srgbClr val="1A527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Recommendations</a:t>
            </a:r>
            <a:endParaRPr lang="en-US" sz="4200" dirty="0"/>
          </a:p>
        </p:txBody>
      </p:sp>
      <p:sp>
        <p:nvSpPr>
          <p:cNvPr id="8" name="Text 1"/>
          <p:cNvSpPr/>
          <p:nvPr/>
        </p:nvSpPr>
        <p:spPr>
          <a:xfrm>
            <a:off x="133349" y="1047750"/>
            <a:ext cx="11830943" cy="37713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970"/>
              </a:lnSpc>
              <a:buNone/>
            </a:pPr>
            <a:r>
              <a:rPr lang="en-US" sz="2250" b="1" dirty="0">
                <a:solidFill>
                  <a:srgbClr val="5D5C5A"/>
                </a:solidFill>
                <a:latin typeface="OpenSans-Bold" pitchFamily="34" charset="0"/>
                <a:ea typeface="OpenSans-Bold" pitchFamily="34" charset="-122"/>
                <a:cs typeface="OpenSans-Bold" pitchFamily="34" charset="-120"/>
              </a:rPr>
              <a:t>Strategies for Equitable Virtual Ward Implementation</a:t>
            </a:r>
            <a:endParaRPr lang="en-US" sz="2250" dirty="0"/>
          </a:p>
        </p:txBody>
      </p:sp>
      <p:sp>
        <p:nvSpPr>
          <p:cNvPr id="9" name="Text 2"/>
          <p:cNvSpPr/>
          <p:nvPr/>
        </p:nvSpPr>
        <p:spPr>
          <a:xfrm>
            <a:off x="1447800" y="1771650"/>
            <a:ext cx="1676400" cy="6173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430"/>
              </a:lnSpc>
              <a:buNone/>
            </a:pPr>
            <a:r>
              <a:rPr lang="en-US" sz="2025" b="1" dirty="0">
                <a:solidFill>
                  <a:srgbClr val="1A1A1A"/>
                </a:solidFill>
                <a:latin typeface="OpenSans-Bold" pitchFamily="34" charset="0"/>
                <a:ea typeface="OpenSans-Bold" pitchFamily="34" charset="-122"/>
                <a:cs typeface="OpenSans-Bold" pitchFamily="34" charset="-120"/>
              </a:rPr>
              <a:t>Workforce
Support</a:t>
            </a:r>
            <a:endParaRPr lang="en-US" sz="2025" dirty="0"/>
          </a:p>
        </p:txBody>
      </p:sp>
      <p:sp>
        <p:nvSpPr>
          <p:cNvPr id="10" name="Text 3"/>
          <p:cNvSpPr/>
          <p:nvPr/>
        </p:nvSpPr>
        <p:spPr>
          <a:xfrm>
            <a:off x="5467350" y="1771650"/>
            <a:ext cx="2252663" cy="5944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340"/>
              </a:lnSpc>
              <a:buNone/>
            </a:pPr>
            <a:r>
              <a:rPr lang="en-US" sz="1950" b="1" dirty="0">
                <a:solidFill>
                  <a:srgbClr val="1A1A1A"/>
                </a:solidFill>
                <a:latin typeface="OpenSans-Bold" pitchFamily="34" charset="0"/>
                <a:ea typeface="OpenSans-Bold" pitchFamily="34" charset="-122"/>
                <a:cs typeface="OpenSans-Bold" pitchFamily="34" charset="-120"/>
              </a:rPr>
              <a:t>Carer
Empowerment</a:t>
            </a:r>
            <a:endParaRPr lang="en-US" sz="1950" dirty="0"/>
          </a:p>
        </p:txBody>
      </p:sp>
      <p:sp>
        <p:nvSpPr>
          <p:cNvPr id="11" name="Text 4"/>
          <p:cNvSpPr/>
          <p:nvPr/>
        </p:nvSpPr>
        <p:spPr>
          <a:xfrm>
            <a:off x="9496425" y="1771650"/>
            <a:ext cx="1403896" cy="5485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1A1A1A"/>
                </a:solidFill>
                <a:latin typeface="OpenSans-Bold" pitchFamily="34" charset="0"/>
                <a:ea typeface="OpenSans-Bold" pitchFamily="34" charset="-122"/>
                <a:cs typeface="OpenSans-Bold" pitchFamily="34" charset="-120"/>
              </a:rPr>
              <a:t>Equitable
Access</a:t>
            </a:r>
            <a:endParaRPr lang="en-US" sz="1800" dirty="0"/>
          </a:p>
        </p:txBody>
      </p:sp>
      <p:sp>
        <p:nvSpPr>
          <p:cNvPr id="12" name="Text 5"/>
          <p:cNvSpPr/>
          <p:nvPr/>
        </p:nvSpPr>
        <p:spPr>
          <a:xfrm>
            <a:off x="2985567" y="5505450"/>
            <a:ext cx="6572250" cy="3143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475"/>
              </a:lnSpc>
              <a:buNone/>
            </a:pPr>
            <a:r>
              <a:rPr lang="en-US" sz="1875" b="1" dirty="0">
                <a:solidFill>
                  <a:srgbClr val="1A1A1A"/>
                </a:solidFill>
                <a:latin typeface="OpenSans-Bold" pitchFamily="34" charset="0"/>
                <a:ea typeface="OpenSans-Bold" pitchFamily="34" charset="-122"/>
                <a:cs typeface="OpenSans-Bold" pitchFamily="34" charset="-120"/>
              </a:rPr>
              <a:t>Implementation Priority</a:t>
            </a:r>
            <a:endParaRPr lang="en-US" sz="1875" dirty="0"/>
          </a:p>
        </p:txBody>
      </p:sp>
      <p:sp>
        <p:nvSpPr>
          <p:cNvPr id="13" name="Text 6"/>
          <p:cNvSpPr/>
          <p:nvPr/>
        </p:nvSpPr>
        <p:spPr>
          <a:xfrm>
            <a:off x="657225" y="2724150"/>
            <a:ext cx="3635573" cy="221337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178"/>
              </a:lnSpc>
              <a:buNone/>
            </a:pPr>
            <a:endParaRPr lang="en-US" sz="1650" dirty="0"/>
          </a:p>
        </p:txBody>
      </p:sp>
      <p:sp>
        <p:nvSpPr>
          <p:cNvPr id="14" name="Text 7"/>
          <p:cNvSpPr/>
          <p:nvPr/>
        </p:nvSpPr>
        <p:spPr>
          <a:xfrm>
            <a:off x="4495800" y="2724150"/>
            <a:ext cx="3771900" cy="18481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079"/>
              </a:lnSpc>
            </a:pPr>
            <a:r>
              <a:rPr lang="en-GB" dirty="0"/>
              <a:t>• Easy-to-understand training resources for family caregivers</a:t>
            </a:r>
          </a:p>
          <a:p>
            <a:pPr>
              <a:lnSpc>
                <a:spcPts val="2079"/>
              </a:lnSpc>
            </a:pPr>
            <a:r>
              <a:rPr lang="en-GB" dirty="0"/>
              <a:t> • Technical support available anytime, day or night </a:t>
            </a:r>
          </a:p>
          <a:p>
            <a:pPr>
              <a:lnSpc>
                <a:spcPts val="2079"/>
              </a:lnSpc>
            </a:pPr>
            <a:r>
              <a:rPr lang="en-GB" dirty="0"/>
              <a:t>• Support from others in similar situations and virtual groups</a:t>
            </a:r>
            <a:endParaRPr lang="en-US" sz="1575" dirty="0"/>
          </a:p>
        </p:txBody>
      </p:sp>
      <p:sp>
        <p:nvSpPr>
          <p:cNvPr id="15" name="Text 8"/>
          <p:cNvSpPr/>
          <p:nvPr/>
        </p:nvSpPr>
        <p:spPr>
          <a:xfrm>
            <a:off x="8391525" y="2724150"/>
            <a:ext cx="3572768" cy="231338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277"/>
              </a:lnSpc>
              <a:buNone/>
            </a:pPr>
            <a:r>
              <a:rPr lang="en-US" sz="1725" dirty="0">
                <a:solidFill>
                  <a:srgbClr val="1A1A1A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• Hardware lending programs
for underserved communities
• Multi-language support and
materials
• Internet connectivity
assistance programs
• Flexible delivery models for
rural areas</a:t>
            </a:r>
            <a:endParaRPr lang="en-US" sz="1725" dirty="0"/>
          </a:p>
        </p:txBody>
      </p:sp>
      <p:sp>
        <p:nvSpPr>
          <p:cNvPr id="16" name="Text 9"/>
          <p:cNvSpPr/>
          <p:nvPr/>
        </p:nvSpPr>
        <p:spPr>
          <a:xfrm>
            <a:off x="2790825" y="5905500"/>
            <a:ext cx="6775564" cy="50393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algn="ctr">
              <a:lnSpc>
                <a:spcPts val="1985"/>
              </a:lnSpc>
            </a:pPr>
            <a:r>
              <a:rPr lang="en-GB" dirty="0"/>
              <a:t>Concentrate on closing the gap between digital access and keep the human bond that is still crucial to providing good health care</a:t>
            </a:r>
            <a:endParaRPr lang="en-US" sz="1575" dirty="0"/>
          </a:p>
        </p:txBody>
      </p:sp>
      <p:sp>
        <p:nvSpPr>
          <p:cNvPr id="17" name="Text 10"/>
          <p:cNvSpPr/>
          <p:nvPr/>
        </p:nvSpPr>
        <p:spPr>
          <a:xfrm>
            <a:off x="8518639" y="742950"/>
            <a:ext cx="1554480" cy="194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Patients</a:t>
            </a:r>
            <a:endParaRPr lang="en-US" sz="1275" dirty="0"/>
          </a:p>
        </p:txBody>
      </p:sp>
      <p:sp>
        <p:nvSpPr>
          <p:cNvPr id="18" name="Text 11"/>
          <p:cNvSpPr/>
          <p:nvPr/>
        </p:nvSpPr>
        <p:spPr>
          <a:xfrm>
            <a:off x="11088469" y="942975"/>
            <a:ext cx="1165860" cy="194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Carers</a:t>
            </a:r>
            <a:endParaRPr lang="en-US" sz="1275" dirty="0"/>
          </a:p>
        </p:txBody>
      </p:sp>
      <p:sp>
        <p:nvSpPr>
          <p:cNvPr id="19" name="Text 12"/>
          <p:cNvSpPr/>
          <p:nvPr/>
        </p:nvSpPr>
        <p:spPr>
          <a:xfrm>
            <a:off x="9823564" y="1428750"/>
            <a:ext cx="1554480" cy="194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Patients</a:t>
            </a:r>
            <a:endParaRPr lang="en-US" sz="1275" dirty="0"/>
          </a:p>
        </p:txBody>
      </p:sp>
      <p:sp>
        <p:nvSpPr>
          <p:cNvPr id="20" name="Text 13"/>
          <p:cNvSpPr/>
          <p:nvPr/>
        </p:nvSpPr>
        <p:spPr>
          <a:xfrm>
            <a:off x="11201400" y="2114550"/>
            <a:ext cx="963811" cy="3887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Healthcare
providers</a:t>
            </a:r>
            <a:endParaRPr lang="en-US" sz="1275" dirty="0"/>
          </a:p>
        </p:txBody>
      </p:sp>
      <p:sp>
        <p:nvSpPr>
          <p:cNvPr id="21" name="Text 14"/>
          <p:cNvSpPr/>
          <p:nvPr/>
        </p:nvSpPr>
        <p:spPr>
          <a:xfrm>
            <a:off x="11439525" y="5057775"/>
            <a:ext cx="806648" cy="2970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9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Healthcare
providers</a:t>
            </a:r>
            <a:endParaRPr lang="en-US" sz="975" dirty="0"/>
          </a:p>
        </p:txBody>
      </p:sp>
      <p:sp>
        <p:nvSpPr>
          <p:cNvPr id="22" name="Text 15"/>
          <p:cNvSpPr/>
          <p:nvPr/>
        </p:nvSpPr>
        <p:spPr>
          <a:xfrm>
            <a:off x="-184815" y="5057775"/>
            <a:ext cx="1165860" cy="194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Carers</a:t>
            </a:r>
            <a:endParaRPr lang="en-US" sz="1275" dirty="0"/>
          </a:p>
        </p:txBody>
      </p:sp>
      <p:sp>
        <p:nvSpPr>
          <p:cNvPr id="23" name="Text 16"/>
          <p:cNvSpPr/>
          <p:nvPr/>
        </p:nvSpPr>
        <p:spPr>
          <a:xfrm>
            <a:off x="1172959" y="6619875"/>
            <a:ext cx="1520190" cy="21714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10"/>
              </a:lnSpc>
              <a:buNone/>
            </a:pPr>
            <a:r>
              <a:rPr lang="en-US" sz="142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Patient</a:t>
            </a:r>
            <a:endParaRPr lang="en-US" sz="1425" dirty="0"/>
          </a:p>
        </p:txBody>
      </p:sp>
      <p:sp>
        <p:nvSpPr>
          <p:cNvPr id="24" name="Text 17"/>
          <p:cNvSpPr/>
          <p:nvPr/>
        </p:nvSpPr>
        <p:spPr>
          <a:xfrm>
            <a:off x="9566389" y="6619875"/>
            <a:ext cx="1554480" cy="19437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530"/>
              </a:lnSpc>
              <a:buNone/>
            </a:pPr>
            <a:r>
              <a:rPr lang="en-US" sz="1275" dirty="0">
                <a:solidFill>
                  <a:srgbClr val="9E9E9E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Patients</a:t>
            </a:r>
            <a:endParaRPr lang="en-US" sz="1275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8D6A940-04C3-8F48-6F1B-D3F10C0B254B}"/>
              </a:ext>
            </a:extLst>
          </p:cNvPr>
          <p:cNvSpPr txBox="1"/>
          <p:nvPr/>
        </p:nvSpPr>
        <p:spPr>
          <a:xfrm>
            <a:off x="657226" y="2735759"/>
            <a:ext cx="314325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BCFavorit"/>
              </a:rPr>
              <a:t>Complete CPAP training course for all levels of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BCFavorit"/>
              </a:rPr>
              <a:t>  Available professional growth chances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BCFavorit"/>
              </a:rPr>
              <a:t>Tools for tech assistance and desk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BCFavorit"/>
              </a:rPr>
              <a:t>Established rules for distant patient observation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175" y="0"/>
            <a:ext cx="11934825" cy="6734174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2491234" y="457200"/>
            <a:ext cx="7543800" cy="74815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5891"/>
              </a:lnSpc>
              <a:buNone/>
            </a:pPr>
            <a:r>
              <a:rPr lang="en-US" sz="4950" b="1" dirty="0">
                <a:solidFill>
                  <a:srgbClr val="164296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Conclusion</a:t>
            </a:r>
            <a:endParaRPr lang="en-US" sz="4950" dirty="0"/>
          </a:p>
        </p:txBody>
      </p:sp>
      <p:sp>
        <p:nvSpPr>
          <p:cNvPr id="5" name="Text 1"/>
          <p:cNvSpPr/>
          <p:nvPr/>
        </p:nvSpPr>
        <p:spPr>
          <a:xfrm>
            <a:off x="-4166265" y="1257300"/>
            <a:ext cx="21396960" cy="55721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388"/>
              </a:lnSpc>
              <a:buNone/>
            </a:pPr>
            <a:r>
              <a:rPr lang="en-US" sz="2925" b="1" dirty="0">
                <a:solidFill>
                  <a:srgbClr val="796F61"/>
                </a:solidFill>
                <a:latin typeface="Noto Sans KR" pitchFamily="34" charset="0"/>
                <a:ea typeface="Noto Sans KR" pitchFamily="34" charset="-122"/>
                <a:cs typeface="Noto Sans KR" pitchFamily="34" charset="-120"/>
              </a:rPr>
              <a:t>The Digital-First Heartbeat of Modern Healthcare</a:t>
            </a:r>
            <a:endParaRPr lang="en-US" sz="2925" dirty="0"/>
          </a:p>
        </p:txBody>
      </p:sp>
      <p:sp>
        <p:nvSpPr>
          <p:cNvPr id="6" name="Text 2"/>
          <p:cNvSpPr/>
          <p:nvPr/>
        </p:nvSpPr>
        <p:spPr>
          <a:xfrm>
            <a:off x="1200150" y="5372100"/>
            <a:ext cx="9104858" cy="6935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730"/>
              </a:lnSpc>
              <a:buNone/>
            </a:pPr>
            <a:endParaRPr lang="en-US" sz="2100" dirty="0"/>
          </a:p>
        </p:txBody>
      </p:sp>
      <p:sp>
        <p:nvSpPr>
          <p:cNvPr id="7" name="Text 3"/>
          <p:cNvSpPr/>
          <p:nvPr/>
        </p:nvSpPr>
        <p:spPr>
          <a:xfrm>
            <a:off x="657225" y="1945927"/>
            <a:ext cx="7362825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250"/>
              </a:lnSpc>
            </a:pPr>
            <a:r>
              <a:rPr lang="en-GB" dirty="0"/>
              <a:t>Virtual wards represent not just a technological capability but a promise from the NHS to provide care to patients in their own homes.</a:t>
            </a:r>
            <a:endParaRPr lang="en-US" sz="1800" dirty="0"/>
          </a:p>
        </p:txBody>
      </p:sp>
      <p:sp>
        <p:nvSpPr>
          <p:cNvPr id="8" name="Text 4"/>
          <p:cNvSpPr/>
          <p:nvPr/>
        </p:nvSpPr>
        <p:spPr>
          <a:xfrm>
            <a:off x="657225" y="3000375"/>
            <a:ext cx="7362825" cy="8572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250"/>
              </a:lnSpc>
            </a:pPr>
            <a:r>
              <a:rPr lang="en-GB" dirty="0"/>
              <a:t>The CPAP machine shows that, with the right help, patients can take care of their health at home while keeping the focus on a place of advanced healing</a:t>
            </a:r>
            <a:endParaRPr lang="en-US" sz="1800" dirty="0"/>
          </a:p>
        </p:txBody>
      </p:sp>
      <p:sp>
        <p:nvSpPr>
          <p:cNvPr id="9" name="Text 5"/>
          <p:cNvSpPr/>
          <p:nvPr/>
        </p:nvSpPr>
        <p:spPr>
          <a:xfrm>
            <a:off x="657225" y="4340573"/>
            <a:ext cx="7639050" cy="111725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>
              <a:lnSpc>
                <a:spcPts val="2344"/>
              </a:lnSpc>
            </a:pPr>
            <a:r>
              <a:rPr lang="en-GB" dirty="0"/>
              <a:t>The proof is plain: it is preferred by patients, it is needed by the system, and it can now be done with technology</a:t>
            </a:r>
          </a:p>
          <a:p>
            <a:pPr>
              <a:lnSpc>
                <a:spcPts val="2344"/>
              </a:lnSpc>
            </a:pPr>
            <a:r>
              <a:rPr lang="en-GB" sz="1875" dirty="0"/>
              <a:t>                                                                                                                       </a:t>
            </a:r>
            <a:r>
              <a:rPr lang="en-GB" sz="1100" dirty="0"/>
              <a:t>(photo </a:t>
            </a:r>
            <a:r>
              <a:rPr lang="en-GB" sz="1100" dirty="0" err="1"/>
              <a:t>freep!k</a:t>
            </a:r>
            <a:r>
              <a:rPr lang="en-GB" sz="1100" dirty="0"/>
              <a:t>)</a:t>
            </a:r>
            <a:endParaRPr lang="en-US" sz="11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DA69910-BAE6-0B32-8120-ED540A63C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7275" y="2294558"/>
            <a:ext cx="2571750" cy="165020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90550" y="0"/>
            <a:ext cx="5829300" cy="8662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4590"/>
              </a:lnSpc>
              <a:buNone/>
            </a:pPr>
            <a:r>
              <a:rPr lang="en-US" sz="3825" b="1" dirty="0">
                <a:solidFill>
                  <a:srgbClr val="1C5184"/>
                </a:solidFill>
                <a:latin typeface="Blue Marlin" pitchFamily="34" charset="0"/>
                <a:ea typeface="Blue Marlin" pitchFamily="34" charset="-122"/>
                <a:cs typeface="Blue Marlin" pitchFamily="34" charset="-120"/>
              </a:rPr>
              <a:t>References</a:t>
            </a:r>
            <a:endParaRPr lang="en-US" sz="3825" dirty="0"/>
          </a:p>
        </p:txBody>
      </p:sp>
      <p:sp>
        <p:nvSpPr>
          <p:cNvPr id="5" name="Text 1"/>
          <p:cNvSpPr/>
          <p:nvPr/>
        </p:nvSpPr>
        <p:spPr>
          <a:xfrm>
            <a:off x="590550" y="1116360"/>
            <a:ext cx="11156691" cy="565918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1463"/>
              </a:lnSpc>
              <a:buNone/>
            </a:pPr>
            <a:r>
              <a:rPr lang="en-US" sz="1125" dirty="0">
                <a:solidFill>
                  <a:srgbClr val="333333"/>
                </a:solidFill>
                <a:latin typeface="OpenSans-Regular" pitchFamily="34" charset="0"/>
                <a:ea typeface="OpenSans-Regular" pitchFamily="34" charset="-122"/>
                <a:cs typeface="OpenSans-Regular" pitchFamily="34" charset="-120"/>
              </a:rPr>
              <a:t>B </a:t>
            </a:r>
            <a:endParaRPr lang="en-US" sz="1125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557B5-D49C-B814-7116-B68571CD83C8}"/>
              </a:ext>
            </a:extLst>
          </p:cNvPr>
          <p:cNvSpPr txBox="1"/>
          <p:nvPr/>
        </p:nvSpPr>
        <p:spPr>
          <a:xfrm>
            <a:off x="0" y="780739"/>
            <a:ext cx="12192000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BMJ Open (2024). </a:t>
            </a:r>
            <a:r>
              <a:rPr lang="en-GB" sz="1400" i="1" dirty="0"/>
              <a:t>Length of stay and economic sustainability of virtual ward care in a medium-sized hospital of the UK: a retrospective longitudinal study. </a:t>
            </a:r>
            <a:r>
              <a:rPr lang="en-GB" sz="1400" dirty="0"/>
              <a:t>[online] Available at: https://bmjopen.bmj.com/content/14/1/e081378  [Accessed 5 Mar. 2026].</a:t>
            </a:r>
          </a:p>
          <a:p>
            <a:endParaRPr lang="en-GB" sz="1400" dirty="0"/>
          </a:p>
          <a:p>
            <a:r>
              <a:rPr lang="en-GB" sz="1400" dirty="0"/>
              <a:t>Health Innovation Network (2024). </a:t>
            </a:r>
            <a:r>
              <a:rPr lang="en-GB" sz="1400" i="1" dirty="0"/>
              <a:t>The benefits of Virtual Wards: writing a sustainable business case. London: Health Innovation Network. Available at: </a:t>
            </a:r>
            <a:r>
              <a:rPr lang="en-GB" sz="1400" i="1" u="sng" dirty="0">
                <a:hlinkClick r:id="rId4"/>
              </a:rPr>
              <a:t>https://healthinnovationnetwork.com/wp-content/uploads/2024/02/Virtual-wards-benefits-and-sustainable-business-cases-WEB.pdf</a:t>
            </a:r>
            <a:r>
              <a:rPr lang="en-GB" sz="1400" i="1" dirty="0"/>
              <a:t> ( Accessed: 17 Mar 2026).</a:t>
            </a:r>
          </a:p>
          <a:p>
            <a:endParaRPr lang="en-GB" sz="1400" i="1" dirty="0"/>
          </a:p>
          <a:p>
            <a:r>
              <a:rPr lang="en-GB" sz="1400" i="1" dirty="0"/>
              <a:t>London: Health Innovation Network. Journal of Medical Internet Research (2025). Factors Influencing the Implementation of a Multispecialty Virtual Ward Program in the United Kingdom: Qualitative Exploration of Staff Perspectives.</a:t>
            </a:r>
            <a:r>
              <a:rPr lang="en-GB" sz="1400" dirty="0"/>
              <a:t> [online] Vol. 27. Available at: https://www.jmir.org/2025/1/e75406</a:t>
            </a:r>
            <a:r>
              <a:rPr lang="en-GB" dirty="0"/>
              <a:t> </a:t>
            </a:r>
            <a:r>
              <a:rPr lang="en-GB" sz="1400" dirty="0"/>
              <a:t> [Accessed 5 Mar. 2026].</a:t>
            </a:r>
          </a:p>
          <a:p>
            <a:endParaRPr lang="en-GB" sz="1400" dirty="0"/>
          </a:p>
          <a:p>
            <a:r>
              <a:rPr lang="en-GB" sz="1400" dirty="0"/>
              <a:t>Macmillan Cancer Support (2023). </a:t>
            </a:r>
            <a:r>
              <a:rPr lang="en-GB" sz="1400" i="1" dirty="0"/>
              <a:t>Cancer information and support in the community: The role of the virtual ward. </a:t>
            </a:r>
            <a:r>
              <a:rPr lang="en-GB" sz="1400" dirty="0"/>
              <a:t>[online] Available at: https://www.macmillan.org.uk/ </a:t>
            </a:r>
            <a:r>
              <a:rPr lang="en-GB" sz="1200" dirty="0"/>
              <a:t> </a:t>
            </a:r>
            <a:r>
              <a:rPr lang="en-GB" sz="1400" dirty="0"/>
              <a:t>[Accessed 4 Mar. 2026].</a:t>
            </a:r>
          </a:p>
          <a:p>
            <a:endParaRPr lang="en-GB" sz="1400" dirty="0"/>
          </a:p>
          <a:p>
            <a:r>
              <a:rPr lang="en-GB" sz="1400" dirty="0"/>
              <a:t>NHS England (2022). Supporting clinical leadership in virtual wards-A guide for integrated care system clinical leaders. Available at: </a:t>
            </a:r>
            <a:r>
              <a:rPr lang="en-GB" sz="1400" u="sng" dirty="0">
                <a:hlinkClick r:id="rId5"/>
              </a:rPr>
              <a:t>https://www.england.nhs.uk/long-read/supporting-clinical-leadership-in-virtual-wards-a-guide-for-integrated-care-system-clinical-leaders/</a:t>
            </a:r>
            <a:r>
              <a:rPr lang="en-GB" sz="1400" dirty="0"/>
              <a:t> ( Accessed: 9 Mar 2026).</a:t>
            </a:r>
          </a:p>
          <a:p>
            <a:endParaRPr lang="en-GB" sz="1400" dirty="0"/>
          </a:p>
          <a:p>
            <a:r>
              <a:rPr lang="en-GB" sz="1400" dirty="0"/>
              <a:t>NHS England (2024).</a:t>
            </a:r>
            <a:r>
              <a:rPr lang="en-GB" sz="1400" i="1" dirty="0"/>
              <a:t> Virtual Ward Capacity and Occupancy statistics</a:t>
            </a:r>
            <a:r>
              <a:rPr lang="en-GB" sz="1400" dirty="0"/>
              <a:t>: December 2024 Update. [online] Available at: https://www.england.nhs.uk/  [Accessed 5 Mar. 2026].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6CA822-AF86-3B91-A12D-3CDF13DAECEF}"/>
              </a:ext>
            </a:extLst>
          </p:cNvPr>
          <p:cNvSpPr txBox="1"/>
          <p:nvPr/>
        </p:nvSpPr>
        <p:spPr>
          <a:xfrm>
            <a:off x="1" y="-1391007"/>
            <a:ext cx="1219200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NICE (2023) </a:t>
            </a:r>
            <a:r>
              <a:rPr lang="en-GB" sz="1400" i="1" dirty="0"/>
              <a:t>Virtual ward platform technologies for acute respiratory infections.</a:t>
            </a:r>
            <a:r>
              <a:rPr lang="en-GB" sz="1400" dirty="0"/>
              <a:t> Early value assessment.</a:t>
            </a:r>
            <a:r>
              <a:rPr lang="en-GB" dirty="0"/>
              <a:t> </a:t>
            </a:r>
            <a:r>
              <a:rPr lang="en-GB" sz="1400" dirty="0"/>
              <a:t>Available at: https://www.nice.org.uk/guidance/mtg74 [Accessed 10 Mar. 2026]</a:t>
            </a:r>
          </a:p>
          <a:p>
            <a:r>
              <a:rPr lang="en-GB" sz="1400" dirty="0"/>
              <a:t>.</a:t>
            </a:r>
          </a:p>
          <a:p>
            <a:r>
              <a:rPr lang="en-GB" sz="1400" dirty="0"/>
              <a:t>NICE (2023b) </a:t>
            </a:r>
            <a:r>
              <a:rPr lang="en-GB" sz="1400" i="1" dirty="0"/>
              <a:t>Supporting the health and care system to implement virtual wards: A digital framework.</a:t>
            </a:r>
            <a:r>
              <a:rPr lang="en-GB" sz="1400" dirty="0"/>
              <a:t> Available at: </a:t>
            </a:r>
            <a:r>
              <a:rPr lang="en-GB" dirty="0"/>
              <a:t> </a:t>
            </a:r>
            <a:r>
              <a:rPr lang="en-GB" sz="1400" dirty="0"/>
              <a:t>https://www.nice.org.uk/implementing-nice-guidance/cost-saving-resource-planning-and-audit/supporting-the-health-care-system-to-implement-virtual-wards</a:t>
            </a:r>
            <a:r>
              <a:rPr lang="en-GB" dirty="0"/>
              <a:t> </a:t>
            </a:r>
            <a:r>
              <a:rPr lang="en-GB" sz="1400" dirty="0"/>
              <a:t> [Accessed 5 Mar 2026].</a:t>
            </a:r>
          </a:p>
          <a:p>
            <a:endParaRPr lang="en-GB" sz="1400" dirty="0"/>
          </a:p>
          <a:p>
            <a:r>
              <a:rPr lang="en-GB" sz="1400" dirty="0"/>
              <a:t>Robinson, R.E. (2021). </a:t>
            </a:r>
            <a:r>
              <a:rPr lang="en-GB" sz="1400" i="1" dirty="0"/>
              <a:t>The rapid development and deployment of a new multidisciplinary CPAP service outside of a critical care environment. </a:t>
            </a:r>
            <a:r>
              <a:rPr lang="en-GB" sz="1400" dirty="0"/>
              <a:t>PubMed / PMC. Available at: https://pmc.ncbi.nlm.nih.gov/articles/PMC8004335 [Accessed 15 Mar 2026].</a:t>
            </a:r>
          </a:p>
          <a:p>
            <a:endParaRPr lang="en-GB" sz="1400" dirty="0"/>
          </a:p>
          <a:p>
            <a:r>
              <a:rPr lang="en-GB" sz="1400" dirty="0"/>
              <a:t>Royal College of Nursing (2024) </a:t>
            </a:r>
            <a:r>
              <a:rPr lang="en-GB" sz="1400" i="1" dirty="0"/>
              <a:t>That this meeting of RCN Congress discusses the impact of virtual wards on the work, education and development of the nursing workforce and on patients.</a:t>
            </a:r>
            <a:r>
              <a:rPr lang="en-GB" sz="1400" dirty="0"/>
              <a:t> RCN Congress 2024. Available at: https://www.rcn.org.uk/  [Accessed 15 Mar 2026]. </a:t>
            </a:r>
          </a:p>
          <a:p>
            <a:endParaRPr lang="en-GB" sz="1400" dirty="0"/>
          </a:p>
          <a:p>
            <a:r>
              <a:rPr lang="en-GB" sz="1400" dirty="0"/>
              <a:t>The Access Group (2024) </a:t>
            </a:r>
            <a:r>
              <a:rPr lang="en-GB" sz="1400" i="1" dirty="0"/>
              <a:t>The Impact of Virtual Wards: Analysis of cost savings and patient satisfaction case studies.</a:t>
            </a:r>
            <a:r>
              <a:rPr lang="en-GB" sz="1400" dirty="0"/>
              <a:t> Available at: https://www.rcn.org.uk/congress/congress-events/virtual-wards-2024 </a:t>
            </a:r>
            <a:r>
              <a:rPr lang="en-GB" dirty="0"/>
              <a:t>[</a:t>
            </a:r>
            <a:r>
              <a:rPr lang="en-GB" sz="1400" dirty="0"/>
              <a:t> [Accessed 15 Mar 2026].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Strategy Unit (2025) </a:t>
            </a:r>
            <a:r>
              <a:rPr lang="en-GB" sz="1400" i="1" dirty="0"/>
              <a:t>Virtual Wards Evaluation: Patients’ and Unpaid Carers’ Experiences - A report for NHS England.</a:t>
            </a:r>
            <a:r>
              <a:rPr lang="en-GB" sz="1400" dirty="0"/>
              <a:t> Available at: https://www.strategyunitwm.nhs.uk/sites/default/files/2025-06/1171_Virtual_wards_final_report_June2025.pdf [Accessed 15 Mar. 2026].</a:t>
            </a:r>
          </a:p>
          <a:p>
            <a:endParaRPr lang="en-GB" sz="1400" dirty="0"/>
          </a:p>
          <a:p>
            <a:r>
              <a:rPr lang="en-GB" sz="1400" dirty="0"/>
              <a:t>PHOTO REFERENCES:</a:t>
            </a:r>
          </a:p>
          <a:p>
            <a:r>
              <a:rPr lang="en-GB" sz="1400" dirty="0" err="1"/>
              <a:t>Dreamstime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https://pt.dreamstime.com/ilustra%C3%A7%C3%A3o-stock-conceito-da-comunidade-image84440354</a:t>
            </a:r>
            <a:r>
              <a:rPr lang="en-GB" sz="1400" dirty="0"/>
              <a:t>(  Accessed: 8 April 2026).</a:t>
            </a:r>
          </a:p>
          <a:p>
            <a:r>
              <a:rPr lang="en-GB" sz="1400" dirty="0" err="1"/>
              <a:t>Dreamstime</a:t>
            </a:r>
            <a:r>
              <a:rPr lang="en-GB" sz="1400" dirty="0"/>
              <a:t>. </a:t>
            </a:r>
            <a:r>
              <a:rPr lang="en-GB" sz="1400" dirty="0" err="1"/>
              <a:t>Availble</a:t>
            </a:r>
            <a:r>
              <a:rPr lang="en-GB" sz="1400" dirty="0"/>
              <a:t> at: </a:t>
            </a:r>
            <a:r>
              <a:rPr lang="en-GB" sz="1400" dirty="0">
                <a:hlinkClick r:id="rId3"/>
              </a:rPr>
              <a:t>https://www.dreamstime.com/cpap-machine-diagram-shows-airflow-mask-connection-outline-image372320945</a:t>
            </a:r>
            <a:r>
              <a:rPr lang="en-GB" sz="1400" dirty="0"/>
              <a:t>( Accessed: 8 April 2026)/</a:t>
            </a:r>
          </a:p>
          <a:p>
            <a:r>
              <a:rPr lang="en-GB" sz="1400" dirty="0"/>
              <a:t>FREEP!K. Available at: </a:t>
            </a:r>
            <a:r>
              <a:rPr lang="en-GB" sz="1400" dirty="0">
                <a:hlinkClick r:id="rId4"/>
              </a:rPr>
              <a:t>https://br.freepik.com/vetores-premium/enfermeira-no-quarto-do-paciente-com-remedio-para-o-paciente-hora-do-remedio-conceito-de-hospital-doenca-e-tratamento-ilustracao-de-personagem-de-desenho-animado-em-vetor-plano_16256936.htm</a:t>
            </a:r>
            <a:r>
              <a:rPr lang="en-GB" sz="1400" dirty="0"/>
              <a:t>( Accessed: 8 April 2026).</a:t>
            </a:r>
          </a:p>
          <a:p>
            <a:r>
              <a:rPr lang="en-GB" sz="1400" dirty="0" err="1"/>
              <a:t>Freep!k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https://br.freepik.com/vetores-premium/duas-maos-com-coracao-vermelho_10492995.htm</a:t>
            </a:r>
            <a:r>
              <a:rPr lang="en-GB" sz="1400" dirty="0"/>
              <a:t>( Accessed: 9 April 2026.</a:t>
            </a:r>
          </a:p>
          <a:p>
            <a:r>
              <a:rPr lang="en-GB" sz="1400" dirty="0" err="1"/>
              <a:t>Istock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https://www.istockphoto.com/br/ilustra%C3%A7%C3%B5es/ponte</a:t>
            </a:r>
            <a:r>
              <a:rPr lang="en-GB" sz="1400" dirty="0"/>
              <a:t>( Accessed: 9 April 2026).</a:t>
            </a:r>
          </a:p>
          <a:p>
            <a:r>
              <a:rPr lang="en-GB" sz="1400" dirty="0" err="1"/>
              <a:t>Vecteezy</a:t>
            </a:r>
            <a:r>
              <a:rPr lang="en-GB" sz="1400" dirty="0"/>
              <a:t>. Available at: https://pt.vecteezy.com/arte-vetorial/14744311-tapete-redondo-na-sala-de-estar-vazia-ilustracao-vetorial-de-cores-planas-ideia-de-decoracao-para-casa-residencia-minimalista-para-alugar-interior-de-desenho-animado-simples-2d-totalmente-editavel-com-janela-no-fundo( Accessed: 8 Apri; 2026)/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81867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14635</TotalTime>
  <Words>1566</Words>
  <Application>Microsoft Office PowerPoint</Application>
  <PresentationFormat>Widescreen</PresentationFormat>
  <Paragraphs>145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ABCFavorit</vt:lpstr>
      <vt:lpstr>Arial</vt:lpstr>
      <vt:lpstr>Blue Marlin</vt:lpstr>
      <vt:lpstr>Montserrat</vt:lpstr>
      <vt:lpstr>Noto Sans JP</vt:lpstr>
      <vt:lpstr>Noto Sans KR</vt:lpstr>
      <vt:lpstr>Noto Sans SC</vt:lpstr>
      <vt:lpstr>OpenSans-Bold</vt:lpstr>
      <vt:lpstr>OpenSans-Regular</vt:lpstr>
      <vt:lpstr>Roboto-Regular</vt:lpstr>
      <vt:lpstr>Trebuchet-BoldItalic</vt:lpstr>
      <vt:lpstr>TrebuchetMS-Italic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Vannia Kruli</cp:lastModifiedBy>
  <cp:revision>4</cp:revision>
  <dcterms:created xsi:type="dcterms:W3CDTF">2026-03-08T12:38:05Z</dcterms:created>
  <dcterms:modified xsi:type="dcterms:W3CDTF">2026-04-09T17:11:21Z</dcterms:modified>
</cp:coreProperties>
</file>