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 id="288"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DA83B4-CCF0-4B94-B34E-8A29BD811E4E}" type="doc">
      <dgm:prSet loTypeId="urn:microsoft.com/office/officeart/2016/7/layout/BasicLinearProcessNumbered" loCatId="process" qsTypeId="urn:microsoft.com/office/officeart/2005/8/quickstyle/simple2" qsCatId="simple" csTypeId="urn:microsoft.com/office/officeart/2005/8/colors/colorful2" csCatId="colorful"/>
      <dgm:spPr/>
      <dgm:t>
        <a:bodyPr/>
        <a:lstStyle/>
        <a:p>
          <a:endParaRPr lang="en-US"/>
        </a:p>
      </dgm:t>
    </dgm:pt>
    <dgm:pt modelId="{DADF55A7-D583-4758-AA2F-297408ADB356}">
      <dgm:prSet/>
      <dgm:spPr/>
      <dgm:t>
        <a:bodyPr/>
        <a:lstStyle/>
        <a:p>
          <a:r>
            <a:rPr lang="en-ZA" b="1"/>
            <a:t>CV (Formal and creative) </a:t>
          </a:r>
          <a:endParaRPr lang="en-US"/>
        </a:p>
      </dgm:t>
    </dgm:pt>
    <dgm:pt modelId="{7BE4C945-889D-4125-A80A-6EC4B086B828}" type="parTrans" cxnId="{6A861D2B-AE33-4A86-BABA-2C1F706DCF47}">
      <dgm:prSet/>
      <dgm:spPr/>
      <dgm:t>
        <a:bodyPr/>
        <a:lstStyle/>
        <a:p>
          <a:endParaRPr lang="en-US"/>
        </a:p>
      </dgm:t>
    </dgm:pt>
    <dgm:pt modelId="{526B9CB1-2503-4AB9-A76D-3618B4B0A08F}" type="sibTrans" cxnId="{6A861D2B-AE33-4A86-BABA-2C1F706DCF47}">
      <dgm:prSet phldrT="1" phldr="0"/>
      <dgm:spPr/>
      <dgm:t>
        <a:bodyPr/>
        <a:lstStyle/>
        <a:p>
          <a:r>
            <a:rPr lang="en-US"/>
            <a:t>1</a:t>
          </a:r>
        </a:p>
      </dgm:t>
    </dgm:pt>
    <dgm:pt modelId="{997AB64F-0EB4-44DA-B33B-38DC272E90D0}">
      <dgm:prSet/>
      <dgm:spPr/>
      <dgm:t>
        <a:bodyPr/>
        <a:lstStyle/>
        <a:p>
          <a:r>
            <a:rPr lang="en-ZA" b="1"/>
            <a:t>Completion of Part 1 (concept)</a:t>
          </a:r>
          <a:endParaRPr lang="en-US"/>
        </a:p>
      </dgm:t>
    </dgm:pt>
    <dgm:pt modelId="{33A4C59F-3C48-498A-871E-C53ECC2E0463}" type="parTrans" cxnId="{0C600220-6396-4B4F-B175-299D11F05C46}">
      <dgm:prSet/>
      <dgm:spPr/>
      <dgm:t>
        <a:bodyPr/>
        <a:lstStyle/>
        <a:p>
          <a:endParaRPr lang="en-US"/>
        </a:p>
      </dgm:t>
    </dgm:pt>
    <dgm:pt modelId="{68AD9E98-E401-41C8-A016-4B4060F76228}" type="sibTrans" cxnId="{0C600220-6396-4B4F-B175-299D11F05C46}">
      <dgm:prSet phldrT="2" phldr="0"/>
      <dgm:spPr/>
      <dgm:t>
        <a:bodyPr/>
        <a:lstStyle/>
        <a:p>
          <a:r>
            <a:rPr lang="en-US"/>
            <a:t>2</a:t>
          </a:r>
        </a:p>
      </dgm:t>
    </dgm:pt>
    <dgm:pt modelId="{24757C3A-3DF3-4EA4-907B-B6BB8F3118B6}">
      <dgm:prSet/>
      <dgm:spPr/>
      <dgm:t>
        <a:bodyPr/>
        <a:lstStyle/>
        <a:p>
          <a:r>
            <a:rPr lang="en-ZA" b="1"/>
            <a:t>Interview process </a:t>
          </a:r>
          <a:endParaRPr lang="en-US"/>
        </a:p>
      </dgm:t>
    </dgm:pt>
    <dgm:pt modelId="{185CE0ED-7FBC-41F2-84BC-FB905D35A92C}" type="parTrans" cxnId="{1547A498-532E-478E-B841-B16240B642DD}">
      <dgm:prSet/>
      <dgm:spPr/>
      <dgm:t>
        <a:bodyPr/>
        <a:lstStyle/>
        <a:p>
          <a:endParaRPr lang="en-US"/>
        </a:p>
      </dgm:t>
    </dgm:pt>
    <dgm:pt modelId="{4B741E21-F349-4943-BCE0-39AECD80A950}" type="sibTrans" cxnId="{1547A498-532E-478E-B841-B16240B642DD}">
      <dgm:prSet phldrT="3" phldr="0"/>
      <dgm:spPr/>
      <dgm:t>
        <a:bodyPr/>
        <a:lstStyle/>
        <a:p>
          <a:r>
            <a:rPr lang="en-US"/>
            <a:t>3</a:t>
          </a:r>
        </a:p>
      </dgm:t>
    </dgm:pt>
    <dgm:pt modelId="{DB2AE320-0F09-4231-9768-2A604E82C957}" type="pres">
      <dgm:prSet presAssocID="{E9DA83B4-CCF0-4B94-B34E-8A29BD811E4E}" presName="Name0" presStyleCnt="0">
        <dgm:presLayoutVars>
          <dgm:animLvl val="lvl"/>
          <dgm:resizeHandles val="exact"/>
        </dgm:presLayoutVars>
      </dgm:prSet>
      <dgm:spPr/>
    </dgm:pt>
    <dgm:pt modelId="{4C2B44BB-CAA2-4377-9D2E-83E730D4B6CB}" type="pres">
      <dgm:prSet presAssocID="{DADF55A7-D583-4758-AA2F-297408ADB356}" presName="compositeNode" presStyleCnt="0">
        <dgm:presLayoutVars>
          <dgm:bulletEnabled val="1"/>
        </dgm:presLayoutVars>
      </dgm:prSet>
      <dgm:spPr/>
    </dgm:pt>
    <dgm:pt modelId="{EDA2FBF3-491A-487A-980D-4A1170FC3F5F}" type="pres">
      <dgm:prSet presAssocID="{DADF55A7-D583-4758-AA2F-297408ADB356}" presName="bgRect" presStyleLbl="bgAccFollowNode1" presStyleIdx="0" presStyleCnt="3"/>
      <dgm:spPr/>
    </dgm:pt>
    <dgm:pt modelId="{E241FA0E-D087-43D5-83F8-7508979986EE}" type="pres">
      <dgm:prSet presAssocID="{526B9CB1-2503-4AB9-A76D-3618B4B0A08F}" presName="sibTransNodeCircle" presStyleLbl="alignNode1" presStyleIdx="0" presStyleCnt="6">
        <dgm:presLayoutVars>
          <dgm:chMax val="0"/>
          <dgm:bulletEnabled/>
        </dgm:presLayoutVars>
      </dgm:prSet>
      <dgm:spPr/>
    </dgm:pt>
    <dgm:pt modelId="{43E2BCD0-DF8A-4CF0-9969-97998F1E2C89}" type="pres">
      <dgm:prSet presAssocID="{DADF55A7-D583-4758-AA2F-297408ADB356}" presName="bottomLine" presStyleLbl="alignNode1" presStyleIdx="1" presStyleCnt="6">
        <dgm:presLayoutVars/>
      </dgm:prSet>
      <dgm:spPr/>
    </dgm:pt>
    <dgm:pt modelId="{F77F6C95-1785-47AF-8F47-E94AB3EE751D}" type="pres">
      <dgm:prSet presAssocID="{DADF55A7-D583-4758-AA2F-297408ADB356}" presName="nodeText" presStyleLbl="bgAccFollowNode1" presStyleIdx="0" presStyleCnt="3">
        <dgm:presLayoutVars>
          <dgm:bulletEnabled val="1"/>
        </dgm:presLayoutVars>
      </dgm:prSet>
      <dgm:spPr/>
    </dgm:pt>
    <dgm:pt modelId="{317067E0-30CE-49BF-AB0E-C6651B2C2DA6}" type="pres">
      <dgm:prSet presAssocID="{526B9CB1-2503-4AB9-A76D-3618B4B0A08F}" presName="sibTrans" presStyleCnt="0"/>
      <dgm:spPr/>
    </dgm:pt>
    <dgm:pt modelId="{91651B62-29FA-4D66-B730-FF7CF1192C85}" type="pres">
      <dgm:prSet presAssocID="{997AB64F-0EB4-44DA-B33B-38DC272E90D0}" presName="compositeNode" presStyleCnt="0">
        <dgm:presLayoutVars>
          <dgm:bulletEnabled val="1"/>
        </dgm:presLayoutVars>
      </dgm:prSet>
      <dgm:spPr/>
    </dgm:pt>
    <dgm:pt modelId="{4AE29AA4-11CC-454B-9CDD-6D564C6DA822}" type="pres">
      <dgm:prSet presAssocID="{997AB64F-0EB4-44DA-B33B-38DC272E90D0}" presName="bgRect" presStyleLbl="bgAccFollowNode1" presStyleIdx="1" presStyleCnt="3"/>
      <dgm:spPr/>
    </dgm:pt>
    <dgm:pt modelId="{DA51E261-52CD-4288-9AF7-24230E2BD394}" type="pres">
      <dgm:prSet presAssocID="{68AD9E98-E401-41C8-A016-4B4060F76228}" presName="sibTransNodeCircle" presStyleLbl="alignNode1" presStyleIdx="2" presStyleCnt="6">
        <dgm:presLayoutVars>
          <dgm:chMax val="0"/>
          <dgm:bulletEnabled/>
        </dgm:presLayoutVars>
      </dgm:prSet>
      <dgm:spPr/>
    </dgm:pt>
    <dgm:pt modelId="{88738F90-3EC1-4B8A-92BD-51E66B5D02F5}" type="pres">
      <dgm:prSet presAssocID="{997AB64F-0EB4-44DA-B33B-38DC272E90D0}" presName="bottomLine" presStyleLbl="alignNode1" presStyleIdx="3" presStyleCnt="6">
        <dgm:presLayoutVars/>
      </dgm:prSet>
      <dgm:spPr/>
    </dgm:pt>
    <dgm:pt modelId="{714E6F9B-09F4-4D8B-853A-39F685DCE810}" type="pres">
      <dgm:prSet presAssocID="{997AB64F-0EB4-44DA-B33B-38DC272E90D0}" presName="nodeText" presStyleLbl="bgAccFollowNode1" presStyleIdx="1" presStyleCnt="3">
        <dgm:presLayoutVars>
          <dgm:bulletEnabled val="1"/>
        </dgm:presLayoutVars>
      </dgm:prSet>
      <dgm:spPr/>
    </dgm:pt>
    <dgm:pt modelId="{4FCCE365-D87C-4A0B-BB03-DF4DC449B312}" type="pres">
      <dgm:prSet presAssocID="{68AD9E98-E401-41C8-A016-4B4060F76228}" presName="sibTrans" presStyleCnt="0"/>
      <dgm:spPr/>
    </dgm:pt>
    <dgm:pt modelId="{47353F6E-DF7D-44B7-8634-80BB206A1A44}" type="pres">
      <dgm:prSet presAssocID="{24757C3A-3DF3-4EA4-907B-B6BB8F3118B6}" presName="compositeNode" presStyleCnt="0">
        <dgm:presLayoutVars>
          <dgm:bulletEnabled val="1"/>
        </dgm:presLayoutVars>
      </dgm:prSet>
      <dgm:spPr/>
    </dgm:pt>
    <dgm:pt modelId="{4CE9851E-380D-4D15-8DEC-FC9E46699428}" type="pres">
      <dgm:prSet presAssocID="{24757C3A-3DF3-4EA4-907B-B6BB8F3118B6}" presName="bgRect" presStyleLbl="bgAccFollowNode1" presStyleIdx="2" presStyleCnt="3"/>
      <dgm:spPr/>
    </dgm:pt>
    <dgm:pt modelId="{C6783D04-CF1C-4B1E-AD17-2D3FAA09C2A8}" type="pres">
      <dgm:prSet presAssocID="{4B741E21-F349-4943-BCE0-39AECD80A950}" presName="sibTransNodeCircle" presStyleLbl="alignNode1" presStyleIdx="4" presStyleCnt="6">
        <dgm:presLayoutVars>
          <dgm:chMax val="0"/>
          <dgm:bulletEnabled/>
        </dgm:presLayoutVars>
      </dgm:prSet>
      <dgm:spPr/>
    </dgm:pt>
    <dgm:pt modelId="{6B9DD759-2073-43EA-A77F-CAE42F93E165}" type="pres">
      <dgm:prSet presAssocID="{24757C3A-3DF3-4EA4-907B-B6BB8F3118B6}" presName="bottomLine" presStyleLbl="alignNode1" presStyleIdx="5" presStyleCnt="6">
        <dgm:presLayoutVars/>
      </dgm:prSet>
      <dgm:spPr/>
    </dgm:pt>
    <dgm:pt modelId="{CC1945C8-DFE6-4B4F-A751-B4C73C4F6340}" type="pres">
      <dgm:prSet presAssocID="{24757C3A-3DF3-4EA4-907B-B6BB8F3118B6}" presName="nodeText" presStyleLbl="bgAccFollowNode1" presStyleIdx="2" presStyleCnt="3">
        <dgm:presLayoutVars>
          <dgm:bulletEnabled val="1"/>
        </dgm:presLayoutVars>
      </dgm:prSet>
      <dgm:spPr/>
    </dgm:pt>
  </dgm:ptLst>
  <dgm:cxnLst>
    <dgm:cxn modelId="{639AA206-995B-4BD8-9167-8DAA9706BDCB}" type="presOf" srcId="{24757C3A-3DF3-4EA4-907B-B6BB8F3118B6}" destId="{CC1945C8-DFE6-4B4F-A751-B4C73C4F6340}" srcOrd="1" destOrd="0" presId="urn:microsoft.com/office/officeart/2016/7/layout/BasicLinearProcessNumbered"/>
    <dgm:cxn modelId="{12F24918-15EC-428F-ADBE-95B384C09176}" type="presOf" srcId="{68AD9E98-E401-41C8-A016-4B4060F76228}" destId="{DA51E261-52CD-4288-9AF7-24230E2BD394}" srcOrd="0" destOrd="0" presId="urn:microsoft.com/office/officeart/2016/7/layout/BasicLinearProcessNumbered"/>
    <dgm:cxn modelId="{377BA218-DC56-48C4-A358-DC5641DD71F0}" type="presOf" srcId="{DADF55A7-D583-4758-AA2F-297408ADB356}" destId="{EDA2FBF3-491A-487A-980D-4A1170FC3F5F}" srcOrd="0" destOrd="0" presId="urn:microsoft.com/office/officeart/2016/7/layout/BasicLinearProcessNumbered"/>
    <dgm:cxn modelId="{0C600220-6396-4B4F-B175-299D11F05C46}" srcId="{E9DA83B4-CCF0-4B94-B34E-8A29BD811E4E}" destId="{997AB64F-0EB4-44DA-B33B-38DC272E90D0}" srcOrd="1" destOrd="0" parTransId="{33A4C59F-3C48-498A-871E-C53ECC2E0463}" sibTransId="{68AD9E98-E401-41C8-A016-4B4060F76228}"/>
    <dgm:cxn modelId="{6A861D2B-AE33-4A86-BABA-2C1F706DCF47}" srcId="{E9DA83B4-CCF0-4B94-B34E-8A29BD811E4E}" destId="{DADF55A7-D583-4758-AA2F-297408ADB356}" srcOrd="0" destOrd="0" parTransId="{7BE4C945-889D-4125-A80A-6EC4B086B828}" sibTransId="{526B9CB1-2503-4AB9-A76D-3618B4B0A08F}"/>
    <dgm:cxn modelId="{37862933-02A1-4342-A93B-3B30246B0A9F}" type="presOf" srcId="{24757C3A-3DF3-4EA4-907B-B6BB8F3118B6}" destId="{4CE9851E-380D-4D15-8DEC-FC9E46699428}" srcOrd="0" destOrd="0" presId="urn:microsoft.com/office/officeart/2016/7/layout/BasicLinearProcessNumbered"/>
    <dgm:cxn modelId="{6993EC4F-F38D-43AA-95DF-6FEAA780E73A}" type="presOf" srcId="{997AB64F-0EB4-44DA-B33B-38DC272E90D0}" destId="{4AE29AA4-11CC-454B-9CDD-6D564C6DA822}" srcOrd="0" destOrd="0" presId="urn:microsoft.com/office/officeart/2016/7/layout/BasicLinearProcessNumbered"/>
    <dgm:cxn modelId="{E7CA948F-6440-43E4-8CF6-1C153A359D4C}" type="presOf" srcId="{4B741E21-F349-4943-BCE0-39AECD80A950}" destId="{C6783D04-CF1C-4B1E-AD17-2D3FAA09C2A8}" srcOrd="0" destOrd="0" presId="urn:microsoft.com/office/officeart/2016/7/layout/BasicLinearProcessNumbered"/>
    <dgm:cxn modelId="{1547A498-532E-478E-B841-B16240B642DD}" srcId="{E9DA83B4-CCF0-4B94-B34E-8A29BD811E4E}" destId="{24757C3A-3DF3-4EA4-907B-B6BB8F3118B6}" srcOrd="2" destOrd="0" parTransId="{185CE0ED-7FBC-41F2-84BC-FB905D35A92C}" sibTransId="{4B741E21-F349-4943-BCE0-39AECD80A950}"/>
    <dgm:cxn modelId="{D9B34C9B-6940-4464-98DD-999800DCB637}" type="presOf" srcId="{E9DA83B4-CCF0-4B94-B34E-8A29BD811E4E}" destId="{DB2AE320-0F09-4231-9768-2A604E82C957}" srcOrd="0" destOrd="0" presId="urn:microsoft.com/office/officeart/2016/7/layout/BasicLinearProcessNumbered"/>
    <dgm:cxn modelId="{19DD0ACC-F128-46D8-8F93-F29565487EC2}" type="presOf" srcId="{997AB64F-0EB4-44DA-B33B-38DC272E90D0}" destId="{714E6F9B-09F4-4D8B-853A-39F685DCE810}" srcOrd="1" destOrd="0" presId="urn:microsoft.com/office/officeart/2016/7/layout/BasicLinearProcessNumbered"/>
    <dgm:cxn modelId="{7A5E0ADD-0652-4B27-B1CB-4636E80F6BB1}" type="presOf" srcId="{DADF55A7-D583-4758-AA2F-297408ADB356}" destId="{F77F6C95-1785-47AF-8F47-E94AB3EE751D}" srcOrd="1" destOrd="0" presId="urn:microsoft.com/office/officeart/2016/7/layout/BasicLinearProcessNumbered"/>
    <dgm:cxn modelId="{416909FA-1887-4C9B-BA2A-92EF2C44A33E}" type="presOf" srcId="{526B9CB1-2503-4AB9-A76D-3618B4B0A08F}" destId="{E241FA0E-D087-43D5-83F8-7508979986EE}" srcOrd="0" destOrd="0" presId="urn:microsoft.com/office/officeart/2016/7/layout/BasicLinearProcessNumbered"/>
    <dgm:cxn modelId="{08EA24FF-C7C6-42B5-90E6-BC21F303028E}" type="presParOf" srcId="{DB2AE320-0F09-4231-9768-2A604E82C957}" destId="{4C2B44BB-CAA2-4377-9D2E-83E730D4B6CB}" srcOrd="0" destOrd="0" presId="urn:microsoft.com/office/officeart/2016/7/layout/BasicLinearProcessNumbered"/>
    <dgm:cxn modelId="{50B8B7CE-F084-45D3-AA9A-6671458F59AA}" type="presParOf" srcId="{4C2B44BB-CAA2-4377-9D2E-83E730D4B6CB}" destId="{EDA2FBF3-491A-487A-980D-4A1170FC3F5F}" srcOrd="0" destOrd="0" presId="urn:microsoft.com/office/officeart/2016/7/layout/BasicLinearProcessNumbered"/>
    <dgm:cxn modelId="{91E44911-8C3B-480A-BF94-16AAF701349C}" type="presParOf" srcId="{4C2B44BB-CAA2-4377-9D2E-83E730D4B6CB}" destId="{E241FA0E-D087-43D5-83F8-7508979986EE}" srcOrd="1" destOrd="0" presId="urn:microsoft.com/office/officeart/2016/7/layout/BasicLinearProcessNumbered"/>
    <dgm:cxn modelId="{0A3D6604-8ECF-4AF6-B417-DDF4AE267C1B}" type="presParOf" srcId="{4C2B44BB-CAA2-4377-9D2E-83E730D4B6CB}" destId="{43E2BCD0-DF8A-4CF0-9969-97998F1E2C89}" srcOrd="2" destOrd="0" presId="urn:microsoft.com/office/officeart/2016/7/layout/BasicLinearProcessNumbered"/>
    <dgm:cxn modelId="{4E761BE5-4CAA-467F-86F3-9FC35152DFC6}" type="presParOf" srcId="{4C2B44BB-CAA2-4377-9D2E-83E730D4B6CB}" destId="{F77F6C95-1785-47AF-8F47-E94AB3EE751D}" srcOrd="3" destOrd="0" presId="urn:microsoft.com/office/officeart/2016/7/layout/BasicLinearProcessNumbered"/>
    <dgm:cxn modelId="{20C3B87A-ED75-4628-B39B-971C7AEE55C2}" type="presParOf" srcId="{DB2AE320-0F09-4231-9768-2A604E82C957}" destId="{317067E0-30CE-49BF-AB0E-C6651B2C2DA6}" srcOrd="1" destOrd="0" presId="urn:microsoft.com/office/officeart/2016/7/layout/BasicLinearProcessNumbered"/>
    <dgm:cxn modelId="{5B4AB8D5-5ACF-4FAF-B968-DE0FF285555E}" type="presParOf" srcId="{DB2AE320-0F09-4231-9768-2A604E82C957}" destId="{91651B62-29FA-4D66-B730-FF7CF1192C85}" srcOrd="2" destOrd="0" presId="urn:microsoft.com/office/officeart/2016/7/layout/BasicLinearProcessNumbered"/>
    <dgm:cxn modelId="{8F157C4D-CC4E-4DF6-A8B7-75D33CD1C944}" type="presParOf" srcId="{91651B62-29FA-4D66-B730-FF7CF1192C85}" destId="{4AE29AA4-11CC-454B-9CDD-6D564C6DA822}" srcOrd="0" destOrd="0" presId="urn:microsoft.com/office/officeart/2016/7/layout/BasicLinearProcessNumbered"/>
    <dgm:cxn modelId="{0488EB0E-278C-41AC-9552-BBBEBC64B9B7}" type="presParOf" srcId="{91651B62-29FA-4D66-B730-FF7CF1192C85}" destId="{DA51E261-52CD-4288-9AF7-24230E2BD394}" srcOrd="1" destOrd="0" presId="urn:microsoft.com/office/officeart/2016/7/layout/BasicLinearProcessNumbered"/>
    <dgm:cxn modelId="{87A3CFE5-20FF-4ABB-B194-886230B90BCA}" type="presParOf" srcId="{91651B62-29FA-4D66-B730-FF7CF1192C85}" destId="{88738F90-3EC1-4B8A-92BD-51E66B5D02F5}" srcOrd="2" destOrd="0" presId="urn:microsoft.com/office/officeart/2016/7/layout/BasicLinearProcessNumbered"/>
    <dgm:cxn modelId="{D2C25E4D-0E67-434A-931C-96C402327D95}" type="presParOf" srcId="{91651B62-29FA-4D66-B730-FF7CF1192C85}" destId="{714E6F9B-09F4-4D8B-853A-39F685DCE810}" srcOrd="3" destOrd="0" presId="urn:microsoft.com/office/officeart/2016/7/layout/BasicLinearProcessNumbered"/>
    <dgm:cxn modelId="{B533E7F0-1D58-433F-987D-C8271237E6F0}" type="presParOf" srcId="{DB2AE320-0F09-4231-9768-2A604E82C957}" destId="{4FCCE365-D87C-4A0B-BB03-DF4DC449B312}" srcOrd="3" destOrd="0" presId="urn:microsoft.com/office/officeart/2016/7/layout/BasicLinearProcessNumbered"/>
    <dgm:cxn modelId="{58C43EED-A5B6-46A7-B6B5-DF53AB3D4E45}" type="presParOf" srcId="{DB2AE320-0F09-4231-9768-2A604E82C957}" destId="{47353F6E-DF7D-44B7-8634-80BB206A1A44}" srcOrd="4" destOrd="0" presId="urn:microsoft.com/office/officeart/2016/7/layout/BasicLinearProcessNumbered"/>
    <dgm:cxn modelId="{C43D7810-5342-4F8C-8C47-8AE38524148D}" type="presParOf" srcId="{47353F6E-DF7D-44B7-8634-80BB206A1A44}" destId="{4CE9851E-380D-4D15-8DEC-FC9E46699428}" srcOrd="0" destOrd="0" presId="urn:microsoft.com/office/officeart/2016/7/layout/BasicLinearProcessNumbered"/>
    <dgm:cxn modelId="{E8E8B9F5-05B8-4A1D-9CD3-B8E8B36D73C2}" type="presParOf" srcId="{47353F6E-DF7D-44B7-8634-80BB206A1A44}" destId="{C6783D04-CF1C-4B1E-AD17-2D3FAA09C2A8}" srcOrd="1" destOrd="0" presId="urn:microsoft.com/office/officeart/2016/7/layout/BasicLinearProcessNumbered"/>
    <dgm:cxn modelId="{E3303570-619B-43CA-AD18-523610037121}" type="presParOf" srcId="{47353F6E-DF7D-44B7-8634-80BB206A1A44}" destId="{6B9DD759-2073-43EA-A77F-CAE42F93E165}" srcOrd="2" destOrd="0" presId="urn:microsoft.com/office/officeart/2016/7/layout/BasicLinearProcessNumbered"/>
    <dgm:cxn modelId="{8B1257D1-7243-484D-B335-3D4B8516F320}" type="presParOf" srcId="{47353F6E-DF7D-44B7-8634-80BB206A1A44}" destId="{CC1945C8-DFE6-4B4F-A751-B4C73C4F6340}"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75623D-6C07-4725-B1D6-5A1BEE90F1D1}" type="doc">
      <dgm:prSet loTypeId="urn:microsoft.com/office/officeart/2005/8/layout/cycle6" loCatId="cycle" qsTypeId="urn:microsoft.com/office/officeart/2005/8/quickstyle/simple1" qsCatId="simple" csTypeId="urn:microsoft.com/office/officeart/2005/8/colors/colorful2" csCatId="colorful"/>
      <dgm:spPr/>
      <dgm:t>
        <a:bodyPr/>
        <a:lstStyle/>
        <a:p>
          <a:endParaRPr lang="en-US"/>
        </a:p>
      </dgm:t>
    </dgm:pt>
    <dgm:pt modelId="{7E328F07-C6A3-4010-B0D5-BDBD9FA2D72D}">
      <dgm:prSet/>
      <dgm:spPr/>
      <dgm:t>
        <a:bodyPr/>
        <a:lstStyle/>
        <a:p>
          <a:r>
            <a:rPr lang="en-US"/>
            <a:t>The are many different types of business structures, and a business structure is a category of organization that conducts a form of business. </a:t>
          </a:r>
        </a:p>
      </dgm:t>
    </dgm:pt>
    <dgm:pt modelId="{56FFB318-D36C-4B2F-8A51-0FC8FC6F5981}" type="parTrans" cxnId="{F0846217-52C0-4455-8CC8-BA03D43F24ED}">
      <dgm:prSet/>
      <dgm:spPr/>
      <dgm:t>
        <a:bodyPr/>
        <a:lstStyle/>
        <a:p>
          <a:endParaRPr lang="en-US"/>
        </a:p>
      </dgm:t>
    </dgm:pt>
    <dgm:pt modelId="{60CE3B44-1C40-4032-9D9E-04A816E71277}" type="sibTrans" cxnId="{F0846217-52C0-4455-8CC8-BA03D43F24ED}">
      <dgm:prSet/>
      <dgm:spPr/>
      <dgm:t>
        <a:bodyPr/>
        <a:lstStyle/>
        <a:p>
          <a:endParaRPr lang="en-US"/>
        </a:p>
      </dgm:t>
    </dgm:pt>
    <dgm:pt modelId="{728D746F-1155-4E67-9CCB-7F64661AE539}">
      <dgm:prSet/>
      <dgm:spPr/>
      <dgm:t>
        <a:bodyPr/>
        <a:lstStyle/>
        <a:p>
          <a:r>
            <a:rPr lang="en-US"/>
            <a:t>Task (1) Individually research and list/brain storm as many different kinds of business structures you can and feedback in 10 minutes.  </a:t>
          </a:r>
        </a:p>
      </dgm:t>
    </dgm:pt>
    <dgm:pt modelId="{D8EEB7F9-F794-4490-B89E-BEB0D31A89E1}" type="parTrans" cxnId="{06C89418-3CA4-4BF0-9CDF-2A4E857230A8}">
      <dgm:prSet/>
      <dgm:spPr/>
      <dgm:t>
        <a:bodyPr/>
        <a:lstStyle/>
        <a:p>
          <a:endParaRPr lang="en-US"/>
        </a:p>
      </dgm:t>
    </dgm:pt>
    <dgm:pt modelId="{F81CB17A-5DEA-4449-A444-6486E804AA6C}" type="sibTrans" cxnId="{06C89418-3CA4-4BF0-9CDF-2A4E857230A8}">
      <dgm:prSet/>
      <dgm:spPr/>
      <dgm:t>
        <a:bodyPr/>
        <a:lstStyle/>
        <a:p>
          <a:endParaRPr lang="en-US"/>
        </a:p>
      </dgm:t>
    </dgm:pt>
    <dgm:pt modelId="{BE5C7EDD-5BA8-48FD-97AA-625D9246395C}" type="pres">
      <dgm:prSet presAssocID="{A475623D-6C07-4725-B1D6-5A1BEE90F1D1}" presName="cycle" presStyleCnt="0">
        <dgm:presLayoutVars>
          <dgm:dir/>
          <dgm:resizeHandles val="exact"/>
        </dgm:presLayoutVars>
      </dgm:prSet>
      <dgm:spPr/>
    </dgm:pt>
    <dgm:pt modelId="{16FDD1E2-890C-4972-91DF-13864F2CFAD6}" type="pres">
      <dgm:prSet presAssocID="{7E328F07-C6A3-4010-B0D5-BDBD9FA2D72D}" presName="node" presStyleLbl="node1" presStyleIdx="0" presStyleCnt="2">
        <dgm:presLayoutVars>
          <dgm:bulletEnabled val="1"/>
        </dgm:presLayoutVars>
      </dgm:prSet>
      <dgm:spPr/>
    </dgm:pt>
    <dgm:pt modelId="{DBB294D0-719C-454B-BAC5-C0C29202A8C8}" type="pres">
      <dgm:prSet presAssocID="{7E328F07-C6A3-4010-B0D5-BDBD9FA2D72D}" presName="spNode" presStyleCnt="0"/>
      <dgm:spPr/>
    </dgm:pt>
    <dgm:pt modelId="{254EE091-434F-4A7B-B683-CD840549B4D1}" type="pres">
      <dgm:prSet presAssocID="{60CE3B44-1C40-4032-9D9E-04A816E71277}" presName="sibTrans" presStyleLbl="sibTrans1D1" presStyleIdx="0" presStyleCnt="2"/>
      <dgm:spPr/>
    </dgm:pt>
    <dgm:pt modelId="{557F2452-7FF6-4082-8BAD-C4B5DCF0C859}" type="pres">
      <dgm:prSet presAssocID="{728D746F-1155-4E67-9CCB-7F64661AE539}" presName="node" presStyleLbl="node1" presStyleIdx="1" presStyleCnt="2">
        <dgm:presLayoutVars>
          <dgm:bulletEnabled val="1"/>
        </dgm:presLayoutVars>
      </dgm:prSet>
      <dgm:spPr/>
    </dgm:pt>
    <dgm:pt modelId="{82B4DAFD-7494-4EC3-BBB7-E5F2F0D64F39}" type="pres">
      <dgm:prSet presAssocID="{728D746F-1155-4E67-9CCB-7F64661AE539}" presName="spNode" presStyleCnt="0"/>
      <dgm:spPr/>
    </dgm:pt>
    <dgm:pt modelId="{23DBDE66-700F-4D5C-A747-8EC1A1B67AF0}" type="pres">
      <dgm:prSet presAssocID="{F81CB17A-5DEA-4449-A444-6486E804AA6C}" presName="sibTrans" presStyleLbl="sibTrans1D1" presStyleIdx="1" presStyleCnt="2"/>
      <dgm:spPr/>
    </dgm:pt>
  </dgm:ptLst>
  <dgm:cxnLst>
    <dgm:cxn modelId="{F0846217-52C0-4455-8CC8-BA03D43F24ED}" srcId="{A475623D-6C07-4725-B1D6-5A1BEE90F1D1}" destId="{7E328F07-C6A3-4010-B0D5-BDBD9FA2D72D}" srcOrd="0" destOrd="0" parTransId="{56FFB318-D36C-4B2F-8A51-0FC8FC6F5981}" sibTransId="{60CE3B44-1C40-4032-9D9E-04A816E71277}"/>
    <dgm:cxn modelId="{06C89418-3CA4-4BF0-9CDF-2A4E857230A8}" srcId="{A475623D-6C07-4725-B1D6-5A1BEE90F1D1}" destId="{728D746F-1155-4E67-9CCB-7F64661AE539}" srcOrd="1" destOrd="0" parTransId="{D8EEB7F9-F794-4490-B89E-BEB0D31A89E1}" sibTransId="{F81CB17A-5DEA-4449-A444-6486E804AA6C}"/>
    <dgm:cxn modelId="{BD875E46-A843-489C-A1AC-6A04535033F9}" type="presOf" srcId="{728D746F-1155-4E67-9CCB-7F64661AE539}" destId="{557F2452-7FF6-4082-8BAD-C4B5DCF0C859}" srcOrd="0" destOrd="0" presId="urn:microsoft.com/office/officeart/2005/8/layout/cycle6"/>
    <dgm:cxn modelId="{1BF36D8B-8E2E-482E-8B0B-4A4062D5216D}" type="presOf" srcId="{A475623D-6C07-4725-B1D6-5A1BEE90F1D1}" destId="{BE5C7EDD-5BA8-48FD-97AA-625D9246395C}" srcOrd="0" destOrd="0" presId="urn:microsoft.com/office/officeart/2005/8/layout/cycle6"/>
    <dgm:cxn modelId="{0D74C79F-8B8D-4ECE-BB24-29A94DD03057}" type="presOf" srcId="{60CE3B44-1C40-4032-9D9E-04A816E71277}" destId="{254EE091-434F-4A7B-B683-CD840549B4D1}" srcOrd="0" destOrd="0" presId="urn:microsoft.com/office/officeart/2005/8/layout/cycle6"/>
    <dgm:cxn modelId="{6A9A51D5-F522-4EF3-BBDA-928EAD6172D7}" type="presOf" srcId="{7E328F07-C6A3-4010-B0D5-BDBD9FA2D72D}" destId="{16FDD1E2-890C-4972-91DF-13864F2CFAD6}" srcOrd="0" destOrd="0" presId="urn:microsoft.com/office/officeart/2005/8/layout/cycle6"/>
    <dgm:cxn modelId="{CFDE21E1-0644-49BF-8897-CC7A8AD16361}" type="presOf" srcId="{F81CB17A-5DEA-4449-A444-6486E804AA6C}" destId="{23DBDE66-700F-4D5C-A747-8EC1A1B67AF0}" srcOrd="0" destOrd="0" presId="urn:microsoft.com/office/officeart/2005/8/layout/cycle6"/>
    <dgm:cxn modelId="{C4349F4D-6BA4-48DE-9701-CB31FBD5FBC0}" type="presParOf" srcId="{BE5C7EDD-5BA8-48FD-97AA-625D9246395C}" destId="{16FDD1E2-890C-4972-91DF-13864F2CFAD6}" srcOrd="0" destOrd="0" presId="urn:microsoft.com/office/officeart/2005/8/layout/cycle6"/>
    <dgm:cxn modelId="{41226162-DBB0-428A-B176-9D439CB76243}" type="presParOf" srcId="{BE5C7EDD-5BA8-48FD-97AA-625D9246395C}" destId="{DBB294D0-719C-454B-BAC5-C0C29202A8C8}" srcOrd="1" destOrd="0" presId="urn:microsoft.com/office/officeart/2005/8/layout/cycle6"/>
    <dgm:cxn modelId="{DD677651-36AD-4392-9CC3-6C77E4E9DDE6}" type="presParOf" srcId="{BE5C7EDD-5BA8-48FD-97AA-625D9246395C}" destId="{254EE091-434F-4A7B-B683-CD840549B4D1}" srcOrd="2" destOrd="0" presId="urn:microsoft.com/office/officeart/2005/8/layout/cycle6"/>
    <dgm:cxn modelId="{9D334FEC-38FF-4D0C-82A0-57138903B6AD}" type="presParOf" srcId="{BE5C7EDD-5BA8-48FD-97AA-625D9246395C}" destId="{557F2452-7FF6-4082-8BAD-C4B5DCF0C859}" srcOrd="3" destOrd="0" presId="urn:microsoft.com/office/officeart/2005/8/layout/cycle6"/>
    <dgm:cxn modelId="{ECDBF2C5-B01D-463C-802A-7AE70C9AEDC6}" type="presParOf" srcId="{BE5C7EDD-5BA8-48FD-97AA-625D9246395C}" destId="{82B4DAFD-7494-4EC3-BBB7-E5F2F0D64F39}" srcOrd="4" destOrd="0" presId="urn:microsoft.com/office/officeart/2005/8/layout/cycle6"/>
    <dgm:cxn modelId="{489F1FD2-E5C1-41AB-8FCD-74BA3264D3DD}" type="presParOf" srcId="{BE5C7EDD-5BA8-48FD-97AA-625D9246395C}" destId="{23DBDE66-700F-4D5C-A747-8EC1A1B67AF0}"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A2FBF3-491A-487A-980D-4A1170FC3F5F}">
      <dsp:nvSpPr>
        <dsp:cNvPr id="0" name=""/>
        <dsp:cNvSpPr/>
      </dsp:nvSpPr>
      <dsp:spPr>
        <a:xfrm>
          <a:off x="0" y="0"/>
          <a:ext cx="3206750" cy="310774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1155700">
            <a:lnSpc>
              <a:spcPct val="90000"/>
            </a:lnSpc>
            <a:spcBef>
              <a:spcPct val="0"/>
            </a:spcBef>
            <a:spcAft>
              <a:spcPct val="35000"/>
            </a:spcAft>
            <a:buNone/>
          </a:pPr>
          <a:r>
            <a:rPr lang="en-ZA" sz="2600" b="1" kern="1200"/>
            <a:t>CV (Formal and creative) </a:t>
          </a:r>
          <a:endParaRPr lang="en-US" sz="2600" kern="1200"/>
        </a:p>
      </dsp:txBody>
      <dsp:txXfrm>
        <a:off x="0" y="1180944"/>
        <a:ext cx="3206750" cy="1864648"/>
      </dsp:txXfrm>
    </dsp:sp>
    <dsp:sp modelId="{E241FA0E-D087-43D5-83F8-7508979986EE}">
      <dsp:nvSpPr>
        <dsp:cNvPr id="0" name=""/>
        <dsp:cNvSpPr/>
      </dsp:nvSpPr>
      <dsp:spPr>
        <a:xfrm>
          <a:off x="1137212" y="310774"/>
          <a:ext cx="932324" cy="932324"/>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1</a:t>
          </a:r>
        </a:p>
      </dsp:txBody>
      <dsp:txXfrm>
        <a:off x="1273748" y="447310"/>
        <a:ext cx="659252" cy="659252"/>
      </dsp:txXfrm>
    </dsp:sp>
    <dsp:sp modelId="{43E2BCD0-DF8A-4CF0-9969-97998F1E2C89}">
      <dsp:nvSpPr>
        <dsp:cNvPr id="0" name=""/>
        <dsp:cNvSpPr/>
      </dsp:nvSpPr>
      <dsp:spPr>
        <a:xfrm>
          <a:off x="0" y="3107676"/>
          <a:ext cx="3206750" cy="72"/>
        </a:xfrm>
        <a:prstGeom prst="rect">
          <a:avLst/>
        </a:prstGeom>
        <a:solidFill>
          <a:schemeClr val="accent2">
            <a:hueOff val="-2070378"/>
            <a:satOff val="9172"/>
            <a:lumOff val="-3373"/>
            <a:alphaOff val="0"/>
          </a:schemeClr>
        </a:solidFill>
        <a:ln w="12700" cap="flat" cmpd="sng" algn="ctr">
          <a:solidFill>
            <a:schemeClr val="accent2">
              <a:hueOff val="-2070378"/>
              <a:satOff val="9172"/>
              <a:lumOff val="-337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AE29AA4-11CC-454B-9CDD-6D564C6DA822}">
      <dsp:nvSpPr>
        <dsp:cNvPr id="0" name=""/>
        <dsp:cNvSpPr/>
      </dsp:nvSpPr>
      <dsp:spPr>
        <a:xfrm>
          <a:off x="3527425" y="0"/>
          <a:ext cx="3206750" cy="3107748"/>
        </a:xfrm>
        <a:prstGeom prst="rect">
          <a:avLst/>
        </a:prstGeom>
        <a:solidFill>
          <a:schemeClr val="accent2">
            <a:tint val="40000"/>
            <a:alpha val="90000"/>
            <a:hueOff val="-5472993"/>
            <a:satOff val="15661"/>
            <a:lumOff val="-1042"/>
            <a:alphaOff val="0"/>
          </a:schemeClr>
        </a:solidFill>
        <a:ln w="12700" cap="flat" cmpd="sng" algn="ctr">
          <a:solidFill>
            <a:schemeClr val="accent2">
              <a:tint val="40000"/>
              <a:alpha val="90000"/>
              <a:hueOff val="-5472993"/>
              <a:satOff val="15661"/>
              <a:lumOff val="-10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1155700">
            <a:lnSpc>
              <a:spcPct val="90000"/>
            </a:lnSpc>
            <a:spcBef>
              <a:spcPct val="0"/>
            </a:spcBef>
            <a:spcAft>
              <a:spcPct val="35000"/>
            </a:spcAft>
            <a:buNone/>
          </a:pPr>
          <a:r>
            <a:rPr lang="en-ZA" sz="2600" b="1" kern="1200"/>
            <a:t>Completion of Part 1 (concept)</a:t>
          </a:r>
          <a:endParaRPr lang="en-US" sz="2600" kern="1200"/>
        </a:p>
      </dsp:txBody>
      <dsp:txXfrm>
        <a:off x="3527425" y="1180944"/>
        <a:ext cx="3206750" cy="1864648"/>
      </dsp:txXfrm>
    </dsp:sp>
    <dsp:sp modelId="{DA51E261-52CD-4288-9AF7-24230E2BD394}">
      <dsp:nvSpPr>
        <dsp:cNvPr id="0" name=""/>
        <dsp:cNvSpPr/>
      </dsp:nvSpPr>
      <dsp:spPr>
        <a:xfrm>
          <a:off x="4664637" y="310774"/>
          <a:ext cx="932324" cy="932324"/>
        </a:xfrm>
        <a:prstGeom prst="ellipse">
          <a:avLst/>
        </a:prstGeom>
        <a:solidFill>
          <a:schemeClr val="accent2">
            <a:hueOff val="-4140755"/>
            <a:satOff val="18344"/>
            <a:lumOff val="-6746"/>
            <a:alphaOff val="0"/>
          </a:schemeClr>
        </a:solidFill>
        <a:ln w="12700" cap="flat" cmpd="sng" algn="ctr">
          <a:solidFill>
            <a:schemeClr val="accent2">
              <a:hueOff val="-4140755"/>
              <a:satOff val="18344"/>
              <a:lumOff val="-6746"/>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4801173" y="447310"/>
        <a:ext cx="659252" cy="659252"/>
      </dsp:txXfrm>
    </dsp:sp>
    <dsp:sp modelId="{88738F90-3EC1-4B8A-92BD-51E66B5D02F5}">
      <dsp:nvSpPr>
        <dsp:cNvPr id="0" name=""/>
        <dsp:cNvSpPr/>
      </dsp:nvSpPr>
      <dsp:spPr>
        <a:xfrm>
          <a:off x="3527425" y="3107676"/>
          <a:ext cx="3206750" cy="72"/>
        </a:xfrm>
        <a:prstGeom prst="rect">
          <a:avLst/>
        </a:prstGeom>
        <a:solidFill>
          <a:schemeClr val="accent2">
            <a:hueOff val="-6211133"/>
            <a:satOff val="27515"/>
            <a:lumOff val="-10118"/>
            <a:alphaOff val="0"/>
          </a:schemeClr>
        </a:solidFill>
        <a:ln w="12700" cap="flat" cmpd="sng" algn="ctr">
          <a:solidFill>
            <a:schemeClr val="accent2">
              <a:hueOff val="-6211133"/>
              <a:satOff val="27515"/>
              <a:lumOff val="-10118"/>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CE9851E-380D-4D15-8DEC-FC9E46699428}">
      <dsp:nvSpPr>
        <dsp:cNvPr id="0" name=""/>
        <dsp:cNvSpPr/>
      </dsp:nvSpPr>
      <dsp:spPr>
        <a:xfrm>
          <a:off x="7054850" y="0"/>
          <a:ext cx="3206750" cy="3107748"/>
        </a:xfrm>
        <a:prstGeom prst="rect">
          <a:avLst/>
        </a:prstGeom>
        <a:solidFill>
          <a:schemeClr val="accent2">
            <a:tint val="40000"/>
            <a:alpha val="90000"/>
            <a:hueOff val="-10945986"/>
            <a:satOff val="31321"/>
            <a:lumOff val="-2084"/>
            <a:alphaOff val="0"/>
          </a:schemeClr>
        </a:solidFill>
        <a:ln w="12700" cap="flat" cmpd="sng" algn="ctr">
          <a:solidFill>
            <a:schemeClr val="accent2">
              <a:tint val="40000"/>
              <a:alpha val="90000"/>
              <a:hueOff val="-10945986"/>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0011" tIns="330200" rIns="250011" bIns="330200" numCol="1" spcCol="1270" anchor="t" anchorCtr="0">
          <a:noAutofit/>
        </a:bodyPr>
        <a:lstStyle/>
        <a:p>
          <a:pPr marL="0" lvl="0" indent="0" algn="l" defTabSz="1155700">
            <a:lnSpc>
              <a:spcPct val="90000"/>
            </a:lnSpc>
            <a:spcBef>
              <a:spcPct val="0"/>
            </a:spcBef>
            <a:spcAft>
              <a:spcPct val="35000"/>
            </a:spcAft>
            <a:buNone/>
          </a:pPr>
          <a:r>
            <a:rPr lang="en-ZA" sz="2600" b="1" kern="1200"/>
            <a:t>Interview process </a:t>
          </a:r>
          <a:endParaRPr lang="en-US" sz="2600" kern="1200"/>
        </a:p>
      </dsp:txBody>
      <dsp:txXfrm>
        <a:off x="7054850" y="1180944"/>
        <a:ext cx="3206750" cy="1864648"/>
      </dsp:txXfrm>
    </dsp:sp>
    <dsp:sp modelId="{C6783D04-CF1C-4B1E-AD17-2D3FAA09C2A8}">
      <dsp:nvSpPr>
        <dsp:cNvPr id="0" name=""/>
        <dsp:cNvSpPr/>
      </dsp:nvSpPr>
      <dsp:spPr>
        <a:xfrm>
          <a:off x="8192062" y="310774"/>
          <a:ext cx="932324" cy="932324"/>
        </a:xfrm>
        <a:prstGeom prst="ellipse">
          <a:avLst/>
        </a:prstGeom>
        <a:solidFill>
          <a:schemeClr val="accent2">
            <a:hueOff val="-8281511"/>
            <a:satOff val="36687"/>
            <a:lumOff val="-13491"/>
            <a:alphaOff val="0"/>
          </a:schemeClr>
        </a:solidFill>
        <a:ln w="12700" cap="flat" cmpd="sng" algn="ctr">
          <a:solidFill>
            <a:schemeClr val="accent2">
              <a:hueOff val="-8281511"/>
              <a:satOff val="36687"/>
              <a:lumOff val="-13491"/>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72688" tIns="12700" rIns="72688" bIns="12700" numCol="1" spcCol="1270" anchor="ctr" anchorCtr="0">
          <a:noAutofit/>
        </a:bodyPr>
        <a:lstStyle/>
        <a:p>
          <a:pPr marL="0" lvl="0" indent="0" algn="ctr" defTabSz="2089150">
            <a:lnSpc>
              <a:spcPct val="90000"/>
            </a:lnSpc>
            <a:spcBef>
              <a:spcPct val="0"/>
            </a:spcBef>
            <a:spcAft>
              <a:spcPct val="35000"/>
            </a:spcAft>
            <a:buNone/>
          </a:pPr>
          <a:r>
            <a:rPr lang="en-US" sz="4700" kern="1200"/>
            <a:t>3</a:t>
          </a:r>
        </a:p>
      </dsp:txBody>
      <dsp:txXfrm>
        <a:off x="8328598" y="447310"/>
        <a:ext cx="659252" cy="659252"/>
      </dsp:txXfrm>
    </dsp:sp>
    <dsp:sp modelId="{6B9DD759-2073-43EA-A77F-CAE42F93E165}">
      <dsp:nvSpPr>
        <dsp:cNvPr id="0" name=""/>
        <dsp:cNvSpPr/>
      </dsp:nvSpPr>
      <dsp:spPr>
        <a:xfrm>
          <a:off x="7054850" y="3107676"/>
          <a:ext cx="3206750" cy="72"/>
        </a:xfrm>
        <a:prstGeom prst="rect">
          <a:avLst/>
        </a:prstGeom>
        <a:solidFill>
          <a:schemeClr val="accent2">
            <a:hueOff val="-10351888"/>
            <a:satOff val="45859"/>
            <a:lumOff val="-16864"/>
            <a:alphaOff val="0"/>
          </a:schemeClr>
        </a:solidFill>
        <a:ln w="12700" cap="flat" cmpd="sng" algn="ctr">
          <a:solidFill>
            <a:schemeClr val="accent2">
              <a:hueOff val="-10351888"/>
              <a:satOff val="45859"/>
              <a:lumOff val="-1686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DD1E2-890C-4972-91DF-13864F2CFAD6}">
      <dsp:nvSpPr>
        <dsp:cNvPr id="0" name=""/>
        <dsp:cNvSpPr/>
      </dsp:nvSpPr>
      <dsp:spPr>
        <a:xfrm>
          <a:off x="637" y="1610910"/>
          <a:ext cx="2687773" cy="17470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are many different types of business structures, and a business structure is a category of organization that conducts a form of business. </a:t>
          </a:r>
        </a:p>
      </dsp:txBody>
      <dsp:txXfrm>
        <a:off x="85921" y="1696194"/>
        <a:ext cx="2517205" cy="1576485"/>
      </dsp:txXfrm>
    </dsp:sp>
    <dsp:sp modelId="{254EE091-434F-4A7B-B683-CD840549B4D1}">
      <dsp:nvSpPr>
        <dsp:cNvPr id="0" name=""/>
        <dsp:cNvSpPr/>
      </dsp:nvSpPr>
      <dsp:spPr>
        <a:xfrm>
          <a:off x="1344524" y="1003212"/>
          <a:ext cx="2962450" cy="2962450"/>
        </a:xfrm>
        <a:custGeom>
          <a:avLst/>
          <a:gdLst/>
          <a:ahLst/>
          <a:cxnLst/>
          <a:rect l="0" t="0" r="0" b="0"/>
          <a:pathLst>
            <a:path>
              <a:moveTo>
                <a:pt x="299254" y="588491"/>
              </a:moveTo>
              <a:arcTo wR="1481225" hR="1481225" stAng="13023808" swAng="6352384"/>
            </a:path>
          </a:pathLst>
        </a:custGeom>
        <a:noFill/>
        <a:ln w="6350"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557F2452-7FF6-4082-8BAD-C4B5DCF0C859}">
      <dsp:nvSpPr>
        <dsp:cNvPr id="0" name=""/>
        <dsp:cNvSpPr/>
      </dsp:nvSpPr>
      <dsp:spPr>
        <a:xfrm>
          <a:off x="2963088" y="1610910"/>
          <a:ext cx="2687773" cy="1747053"/>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Task (1) Individually research and list/brain storm as many different kinds of business structures you can and feedback in 10 minutes.  </a:t>
          </a:r>
        </a:p>
      </dsp:txBody>
      <dsp:txXfrm>
        <a:off x="3048372" y="1696194"/>
        <a:ext cx="2517205" cy="1576485"/>
      </dsp:txXfrm>
    </dsp:sp>
    <dsp:sp modelId="{23DBDE66-700F-4D5C-A747-8EC1A1B67AF0}">
      <dsp:nvSpPr>
        <dsp:cNvPr id="0" name=""/>
        <dsp:cNvSpPr/>
      </dsp:nvSpPr>
      <dsp:spPr>
        <a:xfrm>
          <a:off x="1344524" y="1003212"/>
          <a:ext cx="2962450" cy="2962450"/>
        </a:xfrm>
        <a:custGeom>
          <a:avLst/>
          <a:gdLst/>
          <a:ahLst/>
          <a:cxnLst/>
          <a:rect l="0" t="0" r="0" b="0"/>
          <a:pathLst>
            <a:path>
              <a:moveTo>
                <a:pt x="2663195" y="2373958"/>
              </a:moveTo>
              <a:arcTo wR="1481225" hR="1481225" stAng="2223808" swAng="6352384"/>
            </a:path>
          </a:pathLst>
        </a:custGeom>
        <a:noFill/>
        <a:ln w="6350" cap="flat" cmpd="sng" algn="ctr">
          <a:solidFill>
            <a:schemeClr val="accent2">
              <a:hueOff val="-10351888"/>
              <a:satOff val="45859"/>
              <a:lumOff val="-16864"/>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2/11/2019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2/11/2019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2/11/2019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2/11/2019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www.simplydoideas.co.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hmrc.gov.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j.mp/od6SNf" TargetMode="External"/><Relationship Id="rId2" Type="http://schemas.openxmlformats.org/officeDocument/2006/relationships/hyperlink" Target="http://www.prsformusic.com/"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j.mp/nqu4cW"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B307B-23FB-42E4-8CD0-4F2C82BC5FED}"/>
              </a:ext>
            </a:extLst>
          </p:cNvPr>
          <p:cNvSpPr>
            <a:spLocks noGrp="1"/>
          </p:cNvSpPr>
          <p:nvPr>
            <p:ph type="ctrTitle"/>
          </p:nvPr>
        </p:nvSpPr>
        <p:spPr/>
        <p:txBody>
          <a:bodyPr/>
          <a:lstStyle/>
          <a:p>
            <a:r>
              <a:rPr lang="en-ZA" dirty="0"/>
              <a:t>Business, Marketing and Self - promotion </a:t>
            </a:r>
            <a:endParaRPr lang="en-GB" dirty="0"/>
          </a:p>
        </p:txBody>
      </p:sp>
      <p:sp>
        <p:nvSpPr>
          <p:cNvPr id="3" name="Subtitle 2">
            <a:extLst>
              <a:ext uri="{FF2B5EF4-FFF2-40B4-BE49-F238E27FC236}">
                <a16:creationId xmlns:a16="http://schemas.microsoft.com/office/drawing/2014/main" id="{EC5EAA45-7776-4C22-9AE7-2588E0A9CFDC}"/>
              </a:ext>
            </a:extLst>
          </p:cNvPr>
          <p:cNvSpPr>
            <a:spLocks noGrp="1"/>
          </p:cNvSpPr>
          <p:nvPr>
            <p:ph type="subTitle" idx="1"/>
          </p:nvPr>
        </p:nvSpPr>
        <p:spPr/>
        <p:txBody>
          <a:bodyPr/>
          <a:lstStyle/>
          <a:p>
            <a:r>
              <a:rPr lang="en-ZA" dirty="0"/>
              <a:t>By Kierran Tomkins </a:t>
            </a:r>
          </a:p>
          <a:p>
            <a:endParaRPr lang="en-GB" dirty="0"/>
          </a:p>
        </p:txBody>
      </p:sp>
    </p:spTree>
    <p:extLst>
      <p:ext uri="{BB962C8B-B14F-4D97-AF65-F5344CB8AC3E}">
        <p14:creationId xmlns:p14="http://schemas.microsoft.com/office/powerpoint/2010/main" val="1050443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7DBCF-189F-46F3-B691-5F3380AA7161}"/>
              </a:ext>
            </a:extLst>
          </p:cNvPr>
          <p:cNvSpPr>
            <a:spLocks noGrp="1"/>
          </p:cNvSpPr>
          <p:nvPr>
            <p:ph type="title"/>
          </p:nvPr>
        </p:nvSpPr>
        <p:spPr>
          <a:xfrm>
            <a:off x="2231136" y="964692"/>
            <a:ext cx="7729728" cy="1188720"/>
          </a:xfrm>
        </p:spPr>
        <p:txBody>
          <a:bodyPr>
            <a:normAutofit/>
          </a:bodyPr>
          <a:lstStyle/>
          <a:p>
            <a:r>
              <a:rPr lang="en-ZA" dirty="0"/>
              <a:t>Recap</a:t>
            </a:r>
            <a:endParaRPr lang="en-GB" dirty="0"/>
          </a:p>
        </p:txBody>
      </p:sp>
      <p:graphicFrame>
        <p:nvGraphicFramePr>
          <p:cNvPr id="5" name="Content Placeholder 2">
            <a:extLst>
              <a:ext uri="{FF2B5EF4-FFF2-40B4-BE49-F238E27FC236}">
                <a16:creationId xmlns:a16="http://schemas.microsoft.com/office/drawing/2014/main" id="{C7801545-B1CC-4CEE-B834-FF7823058D02}"/>
              </a:ext>
            </a:extLst>
          </p:cNvPr>
          <p:cNvGraphicFramePr>
            <a:graphicFrameLocks noGrp="1"/>
          </p:cNvGraphicFramePr>
          <p:nvPr>
            <p:ph idx="1"/>
            <p:extLst>
              <p:ext uri="{D42A27DB-BD31-4B8C-83A1-F6EECF244321}">
                <p14:modId xmlns:p14="http://schemas.microsoft.com/office/powerpoint/2010/main" val="4246471125"/>
              </p:ext>
            </p:extLst>
          </p:nvPr>
        </p:nvGraphicFramePr>
        <p:xfrm>
          <a:off x="965200" y="263842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771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24625"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817"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49" y="1443035"/>
            <a:ext cx="3971932" cy="3971930"/>
          </a:xfrm>
          <a:prstGeom prst="ellipse">
            <a:avLst/>
          </a:prstGeom>
          <a:solidFill>
            <a:srgbClr val="FFFFFF"/>
          </a:solidFill>
          <a:ln w="317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38A18-DE4B-4E54-B92E-332DCADD43F2}"/>
              </a:ext>
            </a:extLst>
          </p:cNvPr>
          <p:cNvSpPr>
            <a:spLocks noGrp="1"/>
          </p:cNvSpPr>
          <p:nvPr>
            <p:ph type="title"/>
          </p:nvPr>
        </p:nvSpPr>
        <p:spPr>
          <a:xfrm>
            <a:off x="786799" y="1586484"/>
            <a:ext cx="3685032" cy="3685032"/>
          </a:xfrm>
          <a:prstGeom prst="ellipse">
            <a:avLst/>
          </a:prstGeom>
          <a:solidFill>
            <a:srgbClr val="000000"/>
          </a:solidFill>
          <a:ln>
            <a:noFill/>
          </a:ln>
        </p:spPr>
        <p:txBody>
          <a:bodyPr>
            <a:normAutofit/>
          </a:bodyPr>
          <a:lstStyle/>
          <a:p>
            <a:r>
              <a:rPr lang="en-ZA" sz="3000">
                <a:solidFill>
                  <a:srgbClr val="FFFFFF"/>
                </a:solidFill>
              </a:rPr>
              <a:t>Please register! </a:t>
            </a:r>
            <a:endParaRPr lang="en-GB" sz="3000">
              <a:solidFill>
                <a:srgbClr val="FFFFFF"/>
              </a:solidFill>
            </a:endParaRPr>
          </a:p>
        </p:txBody>
      </p:sp>
      <p:sp>
        <p:nvSpPr>
          <p:cNvPr id="3" name="Content Placeholder 2">
            <a:extLst>
              <a:ext uri="{FF2B5EF4-FFF2-40B4-BE49-F238E27FC236}">
                <a16:creationId xmlns:a16="http://schemas.microsoft.com/office/drawing/2014/main" id="{15BC5DF8-EF53-4D54-AA53-C4DD78D68503}"/>
              </a:ext>
            </a:extLst>
          </p:cNvPr>
          <p:cNvSpPr>
            <a:spLocks noGrp="1"/>
          </p:cNvSpPr>
          <p:nvPr>
            <p:ph idx="1"/>
          </p:nvPr>
        </p:nvSpPr>
        <p:spPr>
          <a:xfrm>
            <a:off x="5159099" y="1283546"/>
            <a:ext cx="5715917" cy="3914063"/>
          </a:xfrm>
        </p:spPr>
        <p:txBody>
          <a:bodyPr anchor="ctr">
            <a:normAutofit/>
          </a:bodyPr>
          <a:lstStyle/>
          <a:p>
            <a:r>
              <a:rPr lang="en-US" cap="all">
                <a:solidFill>
                  <a:srgbClr val="404040"/>
                </a:solidFill>
                <a:hlinkClick r:id="rId2"/>
              </a:rPr>
              <a:t>https://www.simplydoideas.co.uk/</a:t>
            </a:r>
            <a:r>
              <a:rPr lang="en-US" cap="all">
                <a:solidFill>
                  <a:srgbClr val="404040"/>
                </a:solidFill>
              </a:rPr>
              <a:t> </a:t>
            </a:r>
          </a:p>
          <a:p>
            <a:endParaRPr lang="en-GB">
              <a:solidFill>
                <a:srgbClr val="404040"/>
              </a:solidFill>
            </a:endParaRPr>
          </a:p>
        </p:txBody>
      </p:sp>
    </p:spTree>
    <p:extLst>
      <p:ext uri="{BB962C8B-B14F-4D97-AF65-F5344CB8AC3E}">
        <p14:creationId xmlns:p14="http://schemas.microsoft.com/office/powerpoint/2010/main" val="1797977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F0E2B-D860-43DE-950B-B35433E19DE3}"/>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ZA">
                <a:solidFill>
                  <a:schemeClr val="bg1"/>
                </a:solidFill>
              </a:rPr>
              <a:t>Pestle analysis </a:t>
            </a:r>
            <a:endParaRPr lang="en-GB">
              <a:solidFill>
                <a:schemeClr val="bg1"/>
              </a:solidFill>
            </a:endParaRPr>
          </a:p>
        </p:txBody>
      </p:sp>
      <p:sp>
        <p:nvSpPr>
          <p:cNvPr id="3" name="Content Placeholder 2">
            <a:extLst>
              <a:ext uri="{FF2B5EF4-FFF2-40B4-BE49-F238E27FC236}">
                <a16:creationId xmlns:a16="http://schemas.microsoft.com/office/drawing/2014/main" id="{922A13D4-6BE6-4D7A-8634-7C6FDAD6B447}"/>
              </a:ext>
            </a:extLst>
          </p:cNvPr>
          <p:cNvSpPr>
            <a:spLocks noGrp="1"/>
          </p:cNvSpPr>
          <p:nvPr>
            <p:ph idx="1"/>
          </p:nvPr>
        </p:nvSpPr>
        <p:spPr>
          <a:xfrm>
            <a:off x="643468" y="2638044"/>
            <a:ext cx="3363974" cy="3415622"/>
          </a:xfrm>
        </p:spPr>
        <p:txBody>
          <a:bodyPr>
            <a:normAutofit/>
          </a:bodyPr>
          <a:lstStyle/>
          <a:p>
            <a:r>
              <a:rPr lang="en-US">
                <a:solidFill>
                  <a:schemeClr val="bg1"/>
                </a:solidFill>
              </a:rPr>
              <a:t>A PESTLE analysis is used to scan the business environment, it is primarily used as a strategy for analyzing market growth, business position and future potential. </a:t>
            </a:r>
            <a:endParaRPr lang="en-GB">
              <a:solidFill>
                <a:schemeClr val="bg1"/>
              </a:solidFill>
            </a:endParaRPr>
          </a:p>
          <a:p>
            <a:endParaRPr lang="en-GB">
              <a:solidFill>
                <a:schemeClr val="bg1"/>
              </a:solidFill>
            </a:endParaRPr>
          </a:p>
        </p:txBody>
      </p:sp>
      <p:pic>
        <p:nvPicPr>
          <p:cNvPr id="4" name="Picture 2" descr="Image result for pestel analysis">
            <a:extLst>
              <a:ext uri="{FF2B5EF4-FFF2-40B4-BE49-F238E27FC236}">
                <a16:creationId xmlns:a16="http://schemas.microsoft.com/office/drawing/2014/main" id="{A9834729-EAD8-440A-AEE7-25CF0FF4E1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7763" y="1106103"/>
            <a:ext cx="6250769" cy="44849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684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4" descr="Image result for pestle">
            <a:extLst>
              <a:ext uri="{FF2B5EF4-FFF2-40B4-BE49-F238E27FC236}">
                <a16:creationId xmlns:a16="http://schemas.microsoft.com/office/drawing/2014/main" id="{C7DADBB0-2D81-461A-B0D9-FC79BDA7D4F7}"/>
              </a:ext>
            </a:extLst>
          </p:cNvPr>
          <p:cNvPicPr>
            <a:picLocks noChangeAspect="1" noChangeArrowheads="1"/>
          </p:cNvPicPr>
          <p:nvPr/>
        </p:nvPicPr>
        <p:blipFill>
          <a:blip r:embed="rId2" cstate="print"/>
          <a:srcRect b="50394"/>
          <a:stretch>
            <a:fillRect/>
          </a:stretch>
        </p:blipFill>
        <p:spPr bwMode="auto">
          <a:xfrm>
            <a:off x="252996" y="222417"/>
            <a:ext cx="4671595" cy="2525766"/>
          </a:xfrm>
          <a:prstGeom prst="rect">
            <a:avLst/>
          </a:prstGeom>
          <a:noFill/>
        </p:spPr>
      </p:pic>
      <p:sp>
        <p:nvSpPr>
          <p:cNvPr id="12" name="Rectangle 9">
            <a:extLst>
              <a:ext uri="{FF2B5EF4-FFF2-40B4-BE49-F238E27FC236}">
                <a16:creationId xmlns:a16="http://schemas.microsoft.com/office/drawing/2014/main" id="{DCD3F51F-E0F2-41F0-9EAD-111C87DFF5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EB35A-7166-49A5-98D8-59975541CB2C}"/>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ZA" dirty="0"/>
              <a:t>Pestle analysis in steps </a:t>
            </a:r>
            <a:endParaRPr lang="en-GB" dirty="0"/>
          </a:p>
        </p:txBody>
      </p:sp>
      <p:pic>
        <p:nvPicPr>
          <p:cNvPr id="5" name="Picture 4" descr="Image result for pestle">
            <a:extLst>
              <a:ext uri="{FF2B5EF4-FFF2-40B4-BE49-F238E27FC236}">
                <a16:creationId xmlns:a16="http://schemas.microsoft.com/office/drawing/2014/main" id="{840C6ED7-0BF0-4BA6-8A79-CDCF0A640BD3}"/>
              </a:ext>
            </a:extLst>
          </p:cNvPr>
          <p:cNvPicPr>
            <a:picLocks noChangeAspect="1" noChangeArrowheads="1"/>
          </p:cNvPicPr>
          <p:nvPr/>
        </p:nvPicPr>
        <p:blipFill>
          <a:blip r:embed="rId2" cstate="print"/>
          <a:srcRect t="49606"/>
          <a:stretch>
            <a:fillRect/>
          </a:stretch>
        </p:blipFill>
        <p:spPr bwMode="auto">
          <a:xfrm>
            <a:off x="252996" y="3055777"/>
            <a:ext cx="4671595" cy="2565890"/>
          </a:xfrm>
          <a:prstGeom prst="rect">
            <a:avLst/>
          </a:prstGeom>
          <a:noFill/>
        </p:spPr>
      </p:pic>
      <p:sp>
        <p:nvSpPr>
          <p:cNvPr id="3" name="Content Placeholder 2">
            <a:extLst>
              <a:ext uri="{FF2B5EF4-FFF2-40B4-BE49-F238E27FC236}">
                <a16:creationId xmlns:a16="http://schemas.microsoft.com/office/drawing/2014/main" id="{C5850383-110E-4ADF-85B5-12452D7199D3}"/>
              </a:ext>
            </a:extLst>
          </p:cNvPr>
          <p:cNvSpPr>
            <a:spLocks noGrp="1"/>
          </p:cNvSpPr>
          <p:nvPr>
            <p:ph idx="1"/>
          </p:nvPr>
        </p:nvSpPr>
        <p:spPr>
          <a:xfrm>
            <a:off x="6096000" y="2611107"/>
            <a:ext cx="5285791" cy="444670"/>
          </a:xfrm>
        </p:spPr>
        <p:txBody>
          <a:bodyPr>
            <a:normAutofit/>
          </a:bodyPr>
          <a:lstStyle/>
          <a:p>
            <a:r>
              <a:rPr lang="en-US" b="1" dirty="0">
                <a:solidFill>
                  <a:schemeClr val="bg1"/>
                </a:solidFill>
              </a:rPr>
              <a:t>Example of The Music Workshop PESTLE: </a:t>
            </a:r>
            <a:endParaRPr lang="en-GB" b="1" dirty="0">
              <a:solidFill>
                <a:schemeClr val="bg1"/>
              </a:solidFill>
            </a:endParaRPr>
          </a:p>
          <a:p>
            <a:endParaRPr lang="en-GB" dirty="0">
              <a:solidFill>
                <a:srgbClr val="FFFFFF"/>
              </a:solidFill>
            </a:endParaRPr>
          </a:p>
        </p:txBody>
      </p:sp>
    </p:spTree>
    <p:extLst>
      <p:ext uri="{BB962C8B-B14F-4D97-AF65-F5344CB8AC3E}">
        <p14:creationId xmlns:p14="http://schemas.microsoft.com/office/powerpoint/2010/main" val="552661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A21C72-692C-49FD-9EB4-DDDDDEBD4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405" y="950977"/>
            <a:ext cx="9041190" cy="4956047"/>
          </a:xfrm>
          <a:prstGeom prst="rect">
            <a:avLst/>
          </a:prstGeom>
          <a:solidFill>
            <a:srgbClr val="FFFFFF"/>
          </a:solidFill>
          <a:ln w="31750">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Related image">
            <a:extLst>
              <a:ext uri="{FF2B5EF4-FFF2-40B4-BE49-F238E27FC236}">
                <a16:creationId xmlns:a16="http://schemas.microsoft.com/office/drawing/2014/main" id="{63887636-77AA-4872-961F-2F238E716AEB}"/>
              </a:ext>
            </a:extLst>
          </p:cNvPr>
          <p:cNvPicPr>
            <a:picLocks noGrp="1" noChangeAspect="1" noChangeArrowheads="1"/>
          </p:cNvPicPr>
          <p:nvPr>
            <p:ph idx="1"/>
          </p:nvPr>
        </p:nvPicPr>
        <p:blipFill>
          <a:blip r:embed="rId2" cstate="print"/>
          <a:srcRect/>
          <a:stretch>
            <a:fillRect/>
          </a:stretch>
        </p:blipFill>
        <p:spPr bwMode="auto">
          <a:xfrm>
            <a:off x="2864498" y="988672"/>
            <a:ext cx="7669764" cy="4880655"/>
          </a:xfrm>
          <a:prstGeom prst="rect">
            <a:avLst/>
          </a:prstGeom>
          <a:noFill/>
        </p:spPr>
      </p:pic>
      <p:sp>
        <p:nvSpPr>
          <p:cNvPr id="12" name="Oval 11">
            <a:extLst>
              <a:ext uri="{FF2B5EF4-FFF2-40B4-BE49-F238E27FC236}">
                <a16:creationId xmlns:a16="http://schemas.microsoft.com/office/drawing/2014/main" id="{FBAF941A-6830-47A3-B63C-7C7B66AEA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380" y="624518"/>
            <a:ext cx="2157984" cy="2157984"/>
          </a:xfrm>
          <a:prstGeom prst="ellipse">
            <a:avLst/>
          </a:prstGeom>
          <a:solidFill>
            <a:srgbClr val="404040"/>
          </a:solidFill>
          <a:ln w="317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64B2C-F37C-4C0E-B448-E8C8C390CCB9}"/>
              </a:ext>
            </a:extLst>
          </p:cNvPr>
          <p:cNvSpPr>
            <a:spLocks noGrp="1"/>
          </p:cNvSpPr>
          <p:nvPr>
            <p:ph type="title"/>
          </p:nvPr>
        </p:nvSpPr>
        <p:spPr>
          <a:xfrm>
            <a:off x="796972" y="789110"/>
            <a:ext cx="1828800" cy="1828800"/>
          </a:xfrm>
          <a:prstGeom prst="ellipse">
            <a:avLst/>
          </a:prstGeom>
          <a:noFill/>
          <a:ln>
            <a:solidFill>
              <a:srgbClr val="FFFFFF"/>
            </a:solidFill>
          </a:ln>
        </p:spPr>
        <p:txBody>
          <a:bodyPr vert="horz" lIns="182880" tIns="182880" rIns="182880" bIns="182880" rtlCol="0" anchor="ctr">
            <a:normAutofit/>
          </a:bodyPr>
          <a:lstStyle/>
          <a:p>
            <a:r>
              <a:rPr lang="en-US" sz="1300">
                <a:solidFill>
                  <a:srgbClr val="FFFFFF"/>
                </a:solidFill>
              </a:rPr>
              <a:t>PESTLE analysis of Google </a:t>
            </a:r>
          </a:p>
        </p:txBody>
      </p:sp>
    </p:spTree>
    <p:extLst>
      <p:ext uri="{BB962C8B-B14F-4D97-AF65-F5344CB8AC3E}">
        <p14:creationId xmlns:p14="http://schemas.microsoft.com/office/powerpoint/2010/main" val="1871262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72E97-F643-42CC-9245-89BFC5096257}"/>
              </a:ext>
            </a:extLst>
          </p:cNvPr>
          <p:cNvSpPr>
            <a:spLocks noGrp="1"/>
          </p:cNvSpPr>
          <p:nvPr>
            <p:ph type="title"/>
          </p:nvPr>
        </p:nvSpPr>
        <p:spPr>
          <a:xfrm>
            <a:off x="804672" y="964692"/>
            <a:ext cx="3066937" cy="1188720"/>
          </a:xfrm>
        </p:spPr>
        <p:txBody>
          <a:bodyPr>
            <a:normAutofit/>
          </a:bodyPr>
          <a:lstStyle/>
          <a:p>
            <a:r>
              <a:rPr lang="en-US" dirty="0"/>
              <a:t>Lets start!</a:t>
            </a:r>
            <a:endParaRPr lang="en-GB" dirty="0"/>
          </a:p>
        </p:txBody>
      </p:sp>
      <p:sp>
        <p:nvSpPr>
          <p:cNvPr id="3" name="Content Placeholder 2">
            <a:extLst>
              <a:ext uri="{FF2B5EF4-FFF2-40B4-BE49-F238E27FC236}">
                <a16:creationId xmlns:a16="http://schemas.microsoft.com/office/drawing/2014/main" id="{A461FC37-B29A-46F0-A1C5-F77355DA9DE6}"/>
              </a:ext>
            </a:extLst>
          </p:cNvPr>
          <p:cNvSpPr>
            <a:spLocks noGrp="1"/>
          </p:cNvSpPr>
          <p:nvPr>
            <p:ph idx="1"/>
          </p:nvPr>
        </p:nvSpPr>
        <p:spPr>
          <a:xfrm>
            <a:off x="804672" y="2320803"/>
            <a:ext cx="3063765" cy="459719"/>
          </a:xfrm>
        </p:spPr>
        <p:txBody>
          <a:bodyPr>
            <a:normAutofit/>
          </a:bodyPr>
          <a:lstStyle/>
          <a:p>
            <a:r>
              <a:rPr lang="en-US" dirty="0"/>
              <a:t>Use Microsoft word</a:t>
            </a:r>
            <a:endParaRPr lang="en-GB" dirty="0"/>
          </a:p>
        </p:txBody>
      </p:sp>
      <p:sp>
        <p:nvSpPr>
          <p:cNvPr id="71" name="Rectangle 70">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writing">
            <a:extLst>
              <a:ext uri="{FF2B5EF4-FFF2-40B4-BE49-F238E27FC236}">
                <a16:creationId xmlns:a16="http://schemas.microsoft.com/office/drawing/2014/main" id="{315E3235-40DD-4DBD-9DF4-D583C21A37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3366" y="1362472"/>
            <a:ext cx="6227064" cy="414099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76736D-07C7-47B9-A47C-D8E8FC52C128}"/>
              </a:ext>
            </a:extLst>
          </p:cNvPr>
          <p:cNvSpPr txBox="1"/>
          <p:nvPr/>
        </p:nvSpPr>
        <p:spPr>
          <a:xfrm>
            <a:off x="10887786" y="6406347"/>
            <a:ext cx="2379306" cy="369332"/>
          </a:xfrm>
          <a:prstGeom prst="rect">
            <a:avLst/>
          </a:prstGeom>
          <a:noFill/>
        </p:spPr>
        <p:txBody>
          <a:bodyPr wrap="square" rtlCol="0">
            <a:spAutoFit/>
          </a:bodyPr>
          <a:lstStyle/>
          <a:p>
            <a:r>
              <a:rPr lang="en-US" dirty="0"/>
              <a:t>30 minutes </a:t>
            </a:r>
            <a:endParaRPr lang="en-GB" dirty="0"/>
          </a:p>
        </p:txBody>
      </p:sp>
    </p:spTree>
    <p:extLst>
      <p:ext uri="{BB962C8B-B14F-4D97-AF65-F5344CB8AC3E}">
        <p14:creationId xmlns:p14="http://schemas.microsoft.com/office/powerpoint/2010/main" val="284953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52F47AA-BCD6-459E-943A-C0F2D1CF1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CEA57-F552-4F04-B8A4-1930AB849521}"/>
              </a:ext>
            </a:extLst>
          </p:cNvPr>
          <p:cNvSpPr>
            <a:spLocks noGrp="1"/>
          </p:cNvSpPr>
          <p:nvPr>
            <p:ph type="title"/>
          </p:nvPr>
        </p:nvSpPr>
        <p:spPr>
          <a:xfrm>
            <a:off x="804672" y="2386744"/>
            <a:ext cx="4486656" cy="1645920"/>
          </a:xfrm>
        </p:spPr>
        <p:txBody>
          <a:bodyPr vert="horz" lIns="274320" tIns="182880" rIns="274320" bIns="182880" rtlCol="0" anchor="ctr" anchorCtr="1">
            <a:normAutofit/>
          </a:bodyPr>
          <a:lstStyle/>
          <a:p>
            <a:r>
              <a:rPr lang="en-US" sz="3200"/>
              <a:t>Business structures</a:t>
            </a:r>
          </a:p>
        </p:txBody>
      </p:sp>
      <p:sp>
        <p:nvSpPr>
          <p:cNvPr id="19" name="Rectangle 18">
            <a:extLst>
              <a:ext uri="{FF2B5EF4-FFF2-40B4-BE49-F238E27FC236}">
                <a16:creationId xmlns:a16="http://schemas.microsoft.com/office/drawing/2014/main" id="{94B4B292-1E22-44FD-81FD-DB5989CE1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40080"/>
            <a:ext cx="5455920"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55C1FFDE-D473-471B-84F4-B89AD8B6C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9069" y="802767"/>
            <a:ext cx="5129784"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ity">
            <a:extLst>
              <a:ext uri="{FF2B5EF4-FFF2-40B4-BE49-F238E27FC236}">
                <a16:creationId xmlns:a16="http://schemas.microsoft.com/office/drawing/2014/main" id="{856D0E20-8C4C-42C5-A071-9134391200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75121" y="1122807"/>
            <a:ext cx="4297680" cy="4297680"/>
          </a:xfrm>
          <a:prstGeom prst="rect">
            <a:avLst/>
          </a:prstGeom>
        </p:spPr>
      </p:pic>
    </p:spTree>
    <p:extLst>
      <p:ext uri="{BB962C8B-B14F-4D97-AF65-F5344CB8AC3E}">
        <p14:creationId xmlns:p14="http://schemas.microsoft.com/office/powerpoint/2010/main" val="3787865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205C-A848-4C4B-958A-B821FEF143C2}"/>
              </a:ext>
            </a:extLst>
          </p:cNvPr>
          <p:cNvSpPr>
            <a:spLocks noGrp="1"/>
          </p:cNvSpPr>
          <p:nvPr>
            <p:ph type="title"/>
          </p:nvPr>
        </p:nvSpPr>
        <p:spPr/>
        <p:txBody>
          <a:bodyPr/>
          <a:lstStyle/>
          <a:p>
            <a:r>
              <a:rPr lang="en-US" dirty="0"/>
              <a:t>The HMRC – Consider this first.</a:t>
            </a:r>
            <a:endParaRPr lang="en-GB" dirty="0"/>
          </a:p>
        </p:txBody>
      </p:sp>
      <p:sp>
        <p:nvSpPr>
          <p:cNvPr id="3" name="Content Placeholder 2">
            <a:extLst>
              <a:ext uri="{FF2B5EF4-FFF2-40B4-BE49-F238E27FC236}">
                <a16:creationId xmlns:a16="http://schemas.microsoft.com/office/drawing/2014/main" id="{4CF13FFE-D850-4E11-BD03-1E77B9A1285A}"/>
              </a:ext>
            </a:extLst>
          </p:cNvPr>
          <p:cNvSpPr>
            <a:spLocks noGrp="1"/>
          </p:cNvSpPr>
          <p:nvPr>
            <p:ph idx="1"/>
          </p:nvPr>
        </p:nvSpPr>
        <p:spPr>
          <a:xfrm>
            <a:off x="383309" y="2309090"/>
            <a:ext cx="11425382" cy="4396509"/>
          </a:xfrm>
        </p:spPr>
        <p:txBody>
          <a:bodyPr>
            <a:normAutofit/>
          </a:bodyPr>
          <a:lstStyle/>
          <a:p>
            <a:pPr eaLnBrk="0" hangingPunct="0">
              <a:spcBef>
                <a:spcPct val="50000"/>
              </a:spcBef>
              <a:buFontTx/>
              <a:buChar char="-"/>
            </a:pPr>
            <a:r>
              <a:rPr lang="en-US" b="1" dirty="0">
                <a:latin typeface="Century Gothic" pitchFamily="34" charset="0"/>
                <a:ea typeface="ＭＳ Ｐゴシック" pitchFamily="-112" charset="-128"/>
              </a:rPr>
              <a:t>The HMRC are responsible for the collection of taxes. </a:t>
            </a:r>
          </a:p>
          <a:p>
            <a:pPr eaLnBrk="0" hangingPunct="0">
              <a:spcBef>
                <a:spcPct val="50000"/>
              </a:spcBef>
              <a:buFontTx/>
              <a:buChar char="-"/>
            </a:pPr>
            <a:r>
              <a:rPr lang="en-US" b="1" dirty="0">
                <a:latin typeface="Century Gothic" pitchFamily="34" charset="0"/>
                <a:ea typeface="ＭＳ Ｐゴシック" pitchFamily="-112" charset="-128"/>
              </a:rPr>
              <a:t>You will need to sign up with the HMRC when you are </a:t>
            </a:r>
            <a:r>
              <a:rPr lang="en-GB" b="1" dirty="0">
                <a:latin typeface="Century Gothic" pitchFamily="34" charset="0"/>
                <a:ea typeface="ＭＳ Ｐゴシック" pitchFamily="-112" charset="-128"/>
              </a:rPr>
              <a:t>self-employed. </a:t>
            </a:r>
          </a:p>
          <a:p>
            <a:pPr eaLnBrk="0" hangingPunct="0">
              <a:spcBef>
                <a:spcPct val="50000"/>
              </a:spcBef>
              <a:buFontTx/>
              <a:buChar char="-"/>
            </a:pPr>
            <a:r>
              <a:rPr lang="en-GB" b="1" dirty="0">
                <a:latin typeface="Century Gothic" pitchFamily="34" charset="0"/>
                <a:ea typeface="ＭＳ Ｐゴシック" pitchFamily="-112" charset="-128"/>
              </a:rPr>
              <a:t> When do you need to tell the HMRC</a:t>
            </a:r>
          </a:p>
          <a:p>
            <a:pPr eaLnBrk="0" hangingPunct="0">
              <a:spcBef>
                <a:spcPct val="50000"/>
              </a:spcBef>
              <a:buFontTx/>
              <a:buChar char="-"/>
            </a:pPr>
            <a:r>
              <a:rPr lang="en-GB" dirty="0">
                <a:latin typeface="Century Gothic" pitchFamily="34" charset="0"/>
                <a:ea typeface="ＭＳ Ｐゴシック" pitchFamily="-112" charset="-128"/>
              </a:rPr>
              <a:t>If you are earning and don’t declare it (within 3 months or £100 fine upwards). </a:t>
            </a:r>
          </a:p>
          <a:p>
            <a:pPr eaLnBrk="0" hangingPunct="0">
              <a:spcBef>
                <a:spcPct val="50000"/>
              </a:spcBef>
              <a:buFontTx/>
              <a:buChar char="-"/>
            </a:pPr>
            <a:endParaRPr lang="en-GB" dirty="0">
              <a:latin typeface="Century Gothic" pitchFamily="34" charset="0"/>
              <a:ea typeface="ＭＳ Ｐゴシック" pitchFamily="-112" charset="-128"/>
            </a:endParaRPr>
          </a:p>
          <a:p>
            <a:pPr eaLnBrk="0" hangingPunct="0">
              <a:spcBef>
                <a:spcPct val="50000"/>
              </a:spcBef>
            </a:pPr>
            <a:r>
              <a:rPr lang="en-GB" dirty="0">
                <a:latin typeface="Century Gothic" pitchFamily="34" charset="0"/>
                <a:ea typeface="ＭＳ Ｐゴシック" pitchFamily="-112" charset="-128"/>
                <a:hlinkClick r:id="rId2"/>
              </a:rPr>
              <a:t>www.hmrc.gov.uk</a:t>
            </a:r>
            <a:r>
              <a:rPr lang="en-GB" dirty="0">
                <a:latin typeface="Century Gothic" pitchFamily="34" charset="0"/>
                <a:ea typeface="ＭＳ Ｐゴシック" pitchFamily="-112" charset="-128"/>
              </a:rPr>
              <a:t> (self employment guide)</a:t>
            </a:r>
          </a:p>
          <a:p>
            <a:pPr eaLnBrk="0" hangingPunct="0">
              <a:spcBef>
                <a:spcPct val="50000"/>
              </a:spcBef>
            </a:pPr>
            <a:endParaRPr lang="en-GB" dirty="0">
              <a:latin typeface="Century Gothic" pitchFamily="34" charset="0"/>
              <a:ea typeface="ＭＳ Ｐゴシック" pitchFamily="-112" charset="-128"/>
            </a:endParaRPr>
          </a:p>
          <a:p>
            <a:pPr eaLnBrk="0" hangingPunct="0">
              <a:spcBef>
                <a:spcPct val="50000"/>
              </a:spcBef>
            </a:pPr>
            <a:r>
              <a:rPr lang="en-GB" dirty="0">
                <a:latin typeface="Century Gothic" pitchFamily="34" charset="0"/>
                <a:ea typeface="ＭＳ Ｐゴシック" pitchFamily="-112" charset="-128"/>
              </a:rPr>
              <a:t>Interested in tax, VAT, PAYE, credits and national insurance</a:t>
            </a:r>
          </a:p>
        </p:txBody>
      </p:sp>
    </p:spTree>
    <p:extLst>
      <p:ext uri="{BB962C8B-B14F-4D97-AF65-F5344CB8AC3E}">
        <p14:creationId xmlns:p14="http://schemas.microsoft.com/office/powerpoint/2010/main" val="3002468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704"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9D10E-B3CC-4DE7-BD49-4067C1F4C330}"/>
              </a:ext>
            </a:extLst>
          </p:cNvPr>
          <p:cNvSpPr>
            <a:spLocks noGrp="1"/>
          </p:cNvSpPr>
          <p:nvPr>
            <p:ph type="title"/>
          </p:nvPr>
        </p:nvSpPr>
        <p:spPr>
          <a:xfrm>
            <a:off x="8181171" y="2681103"/>
            <a:ext cx="3363974" cy="1495794"/>
          </a:xfrm>
          <a:noFill/>
          <a:ln>
            <a:solidFill>
              <a:srgbClr val="FFFFFF"/>
            </a:solidFill>
          </a:ln>
        </p:spPr>
        <p:txBody>
          <a:bodyPr wrap="square">
            <a:normAutofit/>
          </a:bodyPr>
          <a:lstStyle/>
          <a:p>
            <a:r>
              <a:rPr lang="en-US">
                <a:solidFill>
                  <a:srgbClr val="FFFFFF"/>
                </a:solidFill>
              </a:rPr>
              <a:t>Business Structures </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48A74F94-D19C-4999-81CC-E48927ABD41E}"/>
              </a:ext>
            </a:extLst>
          </p:cNvPr>
          <p:cNvGraphicFramePr>
            <a:graphicFrameLocks noGrp="1"/>
          </p:cNvGraphicFramePr>
          <p:nvPr>
            <p:ph idx="1"/>
            <p:extLst>
              <p:ext uri="{D42A27DB-BD31-4B8C-83A1-F6EECF244321}">
                <p14:modId xmlns:p14="http://schemas.microsoft.com/office/powerpoint/2010/main" val="1296159936"/>
              </p:ext>
            </p:extLst>
          </p:nvPr>
        </p:nvGraphicFramePr>
        <p:xfrm>
          <a:off x="920750" y="965200"/>
          <a:ext cx="5651500"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0972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2CE3B-4EE8-460C-AB19-50FAA4FFC5D1}"/>
              </a:ext>
            </a:extLst>
          </p:cNvPr>
          <p:cNvSpPr>
            <a:spLocks noGrp="1"/>
          </p:cNvSpPr>
          <p:nvPr>
            <p:ph type="title"/>
          </p:nvPr>
        </p:nvSpPr>
        <p:spPr/>
        <p:txBody>
          <a:bodyPr/>
          <a:lstStyle/>
          <a:p>
            <a:r>
              <a:rPr lang="en-US" dirty="0"/>
              <a:t>Different types of business structures, I found…</a:t>
            </a:r>
            <a:endParaRPr lang="en-GB" dirty="0"/>
          </a:p>
        </p:txBody>
      </p:sp>
      <p:sp>
        <p:nvSpPr>
          <p:cNvPr id="3" name="Content Placeholder 2">
            <a:extLst>
              <a:ext uri="{FF2B5EF4-FFF2-40B4-BE49-F238E27FC236}">
                <a16:creationId xmlns:a16="http://schemas.microsoft.com/office/drawing/2014/main" id="{D557D76D-0850-49E7-A73D-08601D1B6012}"/>
              </a:ext>
            </a:extLst>
          </p:cNvPr>
          <p:cNvSpPr>
            <a:spLocks noGrp="1"/>
          </p:cNvSpPr>
          <p:nvPr>
            <p:ph idx="1"/>
          </p:nvPr>
        </p:nvSpPr>
        <p:spPr/>
        <p:txBody>
          <a:bodyPr/>
          <a:lstStyle/>
          <a:p>
            <a:endParaRPr lang="en-US" dirty="0"/>
          </a:p>
          <a:p>
            <a:endParaRPr lang="en-GB" dirty="0"/>
          </a:p>
        </p:txBody>
      </p:sp>
      <p:sp>
        <p:nvSpPr>
          <p:cNvPr id="4" name="TextBox 3">
            <a:extLst>
              <a:ext uri="{FF2B5EF4-FFF2-40B4-BE49-F238E27FC236}">
                <a16:creationId xmlns:a16="http://schemas.microsoft.com/office/drawing/2014/main" id="{2EC3BB85-0B95-4F26-88B9-EE464274A944}"/>
              </a:ext>
            </a:extLst>
          </p:cNvPr>
          <p:cNvSpPr txBox="1"/>
          <p:nvPr/>
        </p:nvSpPr>
        <p:spPr>
          <a:xfrm>
            <a:off x="526473" y="2429164"/>
            <a:ext cx="11120582" cy="3970318"/>
          </a:xfrm>
          <a:prstGeom prst="rect">
            <a:avLst/>
          </a:prstGeom>
          <a:noFill/>
        </p:spPr>
        <p:txBody>
          <a:bodyPr wrap="square" rtlCol="0">
            <a:spAutoFit/>
          </a:bodyPr>
          <a:lstStyle/>
          <a:p>
            <a:pPr fontAlgn="base"/>
            <a:r>
              <a:rPr lang="en-US" b="1" u="sng" dirty="0"/>
              <a:t>Sole Proprietorship/Sole trader</a:t>
            </a:r>
          </a:p>
          <a:p>
            <a:pPr fontAlgn="base"/>
            <a:r>
              <a:rPr lang="en-US" dirty="0"/>
              <a:t>A Sole Proprietorship is one individual or married couple in business alone. Sole proprietorships are the most common form of business structure. This type of business is simple to form and operate, and may enjoy greater flexibility of management, fewer legal controls, and fewer taxes. However, the business owner is personally liable for all debts incurred by the business. </a:t>
            </a:r>
          </a:p>
          <a:p>
            <a:pPr fontAlgn="base"/>
            <a:endParaRPr lang="en-US" dirty="0"/>
          </a:p>
          <a:p>
            <a:pPr fontAlgn="base"/>
            <a:r>
              <a:rPr lang="en-US" b="1" u="sng" dirty="0"/>
              <a:t>General Partnership</a:t>
            </a:r>
          </a:p>
          <a:p>
            <a:pPr fontAlgn="base"/>
            <a:r>
              <a:rPr lang="en-US" dirty="0"/>
              <a:t>A General Partnership is composed of 2 or more persons (usually not a married couple) who agree to contribute money, labor, or skill to a business. Each partner shares the profits, losses, and management of the business, and each partner is personally and equally liable for debts of the partnership. Formal terms of the partnership are usually contained in a written partnership agreement.</a:t>
            </a:r>
          </a:p>
          <a:p>
            <a:pPr fontAlgn="base"/>
            <a:endParaRPr lang="en-US" dirty="0"/>
          </a:p>
          <a:p>
            <a:pPr fontAlgn="base"/>
            <a:r>
              <a:rPr lang="en-US" b="1" u="sng" dirty="0"/>
              <a:t>Social enterprise – </a:t>
            </a:r>
            <a:r>
              <a:rPr lang="en-US" dirty="0"/>
              <a:t>A company who makes money and reinvests it into back into their community. </a:t>
            </a:r>
            <a:endParaRPr lang="en-US" b="1" u="sng" dirty="0"/>
          </a:p>
          <a:p>
            <a:endParaRPr lang="en-GB" dirty="0"/>
          </a:p>
        </p:txBody>
      </p:sp>
    </p:spTree>
    <p:extLst>
      <p:ext uri="{BB962C8B-B14F-4D97-AF65-F5344CB8AC3E}">
        <p14:creationId xmlns:p14="http://schemas.microsoft.com/office/powerpoint/2010/main" val="485987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E1B37-881D-4392-AF67-F0CFE7FBFB91}"/>
              </a:ext>
            </a:extLst>
          </p:cNvPr>
          <p:cNvSpPr>
            <a:spLocks noGrp="1"/>
          </p:cNvSpPr>
          <p:nvPr>
            <p:ph type="title"/>
          </p:nvPr>
        </p:nvSpPr>
        <p:spPr>
          <a:xfrm>
            <a:off x="2231136" y="964692"/>
            <a:ext cx="7729728" cy="1188720"/>
          </a:xfrm>
        </p:spPr>
        <p:txBody>
          <a:bodyPr/>
          <a:lstStyle/>
          <a:p>
            <a:r>
              <a:rPr lang="en-US"/>
              <a:t>Different types of business structures</a:t>
            </a:r>
            <a:endParaRPr lang="en-GB" dirty="0"/>
          </a:p>
        </p:txBody>
      </p:sp>
      <p:sp>
        <p:nvSpPr>
          <p:cNvPr id="3" name="Content Placeholder 2">
            <a:extLst>
              <a:ext uri="{FF2B5EF4-FFF2-40B4-BE49-F238E27FC236}">
                <a16:creationId xmlns:a16="http://schemas.microsoft.com/office/drawing/2014/main" id="{A7D7AAD8-EC91-4791-8F35-957A2609BB1E}"/>
              </a:ext>
            </a:extLst>
          </p:cNvPr>
          <p:cNvSpPr>
            <a:spLocks noGrp="1"/>
          </p:cNvSpPr>
          <p:nvPr>
            <p:ph idx="1"/>
          </p:nvPr>
        </p:nvSpPr>
        <p:spPr>
          <a:xfrm>
            <a:off x="517236" y="2507672"/>
            <a:ext cx="11757891" cy="4350328"/>
          </a:xfrm>
        </p:spPr>
        <p:txBody>
          <a:bodyPr/>
          <a:lstStyle/>
          <a:p>
            <a:pPr marL="0" indent="0" fontAlgn="base">
              <a:buNone/>
            </a:pPr>
            <a:r>
              <a:rPr lang="en-US" b="1" u="sng"/>
              <a:t>Limited Partnership</a:t>
            </a:r>
          </a:p>
          <a:p>
            <a:pPr marL="0" indent="0" fontAlgn="base">
              <a:buNone/>
            </a:pPr>
            <a:r>
              <a:rPr lang="en-US"/>
              <a:t>A Limited Partnership is composed of one or more general partners and one or more limited partners. The general partners manage the business and share fully in its profits and losses. Limited partners share in the profits of the business, but their losses are limited to the extent of their investment. Limited partners are usually not involved in the day-to-day operations of the business.</a:t>
            </a:r>
          </a:p>
          <a:p>
            <a:pPr marL="0" indent="0" fontAlgn="base">
              <a:buNone/>
            </a:pPr>
            <a:r>
              <a:rPr lang="en-US" b="1" u="sng"/>
              <a:t>Limited Liability Partnership (LLP)</a:t>
            </a:r>
          </a:p>
          <a:p>
            <a:pPr marL="0" indent="0" fontAlgn="base">
              <a:buNone/>
            </a:pPr>
            <a:r>
              <a:rPr lang="en-US"/>
              <a:t>A Limited Liability Partnership (LLP) is similar to a General Partnership except that normally a partner doesn’t have personal liability for the negligence of another partner. This business structure is used most by professionals, such as accountants and lawyers.</a:t>
            </a:r>
          </a:p>
          <a:p>
            <a:pPr marL="0" indent="0" fontAlgn="base">
              <a:buNone/>
            </a:pPr>
            <a:r>
              <a:rPr lang="en-US" b="1" u="sng"/>
              <a:t>Franchise </a:t>
            </a:r>
          </a:p>
          <a:p>
            <a:pPr marL="0" indent="0" fontAlgn="base">
              <a:buNone/>
            </a:pPr>
            <a:r>
              <a:rPr lang="en-US"/>
              <a:t>A franchise allows an individual or a business to buy into an existing business, for example people may buy into food outlets, McDonalds, burger kings, Starbucks. </a:t>
            </a:r>
          </a:p>
          <a:p>
            <a:pPr marL="0" indent="0">
              <a:buNone/>
            </a:pPr>
            <a:endParaRPr lang="en-US"/>
          </a:p>
          <a:p>
            <a:pPr marL="0" indent="0">
              <a:buNone/>
            </a:pPr>
            <a:endParaRPr lang="en-GB" dirty="0"/>
          </a:p>
        </p:txBody>
      </p:sp>
    </p:spTree>
    <p:extLst>
      <p:ext uri="{BB962C8B-B14F-4D97-AF65-F5344CB8AC3E}">
        <p14:creationId xmlns:p14="http://schemas.microsoft.com/office/powerpoint/2010/main" val="1973203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172D4-7ABE-4D79-9B86-8A50B7A0F2EE}"/>
              </a:ext>
            </a:extLst>
          </p:cNvPr>
          <p:cNvSpPr>
            <a:spLocks noGrp="1"/>
          </p:cNvSpPr>
          <p:nvPr>
            <p:ph type="title"/>
          </p:nvPr>
        </p:nvSpPr>
        <p:spPr/>
        <p:txBody>
          <a:bodyPr/>
          <a:lstStyle/>
          <a:p>
            <a:r>
              <a:rPr lang="en-US" dirty="0"/>
              <a:t>Different types of business structures</a:t>
            </a:r>
            <a:endParaRPr lang="en-GB" dirty="0"/>
          </a:p>
        </p:txBody>
      </p:sp>
      <p:sp>
        <p:nvSpPr>
          <p:cNvPr id="3" name="Content Placeholder 2">
            <a:extLst>
              <a:ext uri="{FF2B5EF4-FFF2-40B4-BE49-F238E27FC236}">
                <a16:creationId xmlns:a16="http://schemas.microsoft.com/office/drawing/2014/main" id="{3E897E90-4276-4F4E-BADF-A3345EF35B4F}"/>
              </a:ext>
            </a:extLst>
          </p:cNvPr>
          <p:cNvSpPr>
            <a:spLocks noGrp="1"/>
          </p:cNvSpPr>
          <p:nvPr>
            <p:ph idx="1"/>
          </p:nvPr>
        </p:nvSpPr>
        <p:spPr>
          <a:xfrm>
            <a:off x="397164" y="2438400"/>
            <a:ext cx="11591636" cy="4221018"/>
          </a:xfrm>
        </p:spPr>
        <p:txBody>
          <a:bodyPr/>
          <a:lstStyle/>
          <a:p>
            <a:pPr marL="0" indent="0" fontAlgn="base">
              <a:buNone/>
            </a:pPr>
            <a:r>
              <a:rPr lang="en-US" b="1" u="sng" dirty="0"/>
              <a:t>Limited Liability Limited Partnership (LLLP)</a:t>
            </a:r>
          </a:p>
          <a:p>
            <a:pPr marL="0" indent="0" fontAlgn="base">
              <a:buNone/>
            </a:pPr>
            <a:r>
              <a:rPr lang="en-US" dirty="0"/>
              <a:t>A Limited Liability Limited Partnership is a Limited Partnership that chooses to become an LLLP by including a statement to that effect in its certificate of limited partnership. This type of business structure may shield general partners from liability for obligations of the LLLP.</a:t>
            </a:r>
          </a:p>
          <a:p>
            <a:pPr marL="0" indent="0" fontAlgn="base">
              <a:buNone/>
            </a:pPr>
            <a:r>
              <a:rPr lang="en-US" b="1" u="sng" dirty="0"/>
              <a:t>Corporation</a:t>
            </a:r>
          </a:p>
          <a:p>
            <a:pPr marL="0" indent="0" fontAlgn="base">
              <a:buNone/>
            </a:pPr>
            <a:r>
              <a:rPr lang="en-US" dirty="0"/>
              <a:t>A Corporation is a more complex business structure. A corporation has certain rights, privileges, and liabilities beyond those of an individual. Doing business as a corporation may yield tax or financial benefits, but these can be offset by other considerations, such as increased licensing fees or decreased personal control. Corporations may be formed for profit or nonprofit purposes</a:t>
            </a:r>
          </a:p>
          <a:p>
            <a:pPr marL="0" indent="0">
              <a:buNone/>
            </a:pPr>
            <a:r>
              <a:rPr lang="en-US" b="1" u="sng" dirty="0"/>
              <a:t>Community interest company </a:t>
            </a:r>
            <a:endParaRPr lang="en-GB" b="1" u="sng" dirty="0"/>
          </a:p>
          <a:p>
            <a:pPr marL="0" indent="0">
              <a:buNone/>
            </a:pPr>
            <a:r>
              <a:rPr lang="en-GB" dirty="0"/>
              <a:t>A CIC is a special type of limited company which exists to benefit the community rather than private shareholders.</a:t>
            </a:r>
          </a:p>
          <a:p>
            <a:endParaRPr lang="en-GB" dirty="0"/>
          </a:p>
        </p:txBody>
      </p:sp>
    </p:spTree>
    <p:extLst>
      <p:ext uri="{BB962C8B-B14F-4D97-AF65-F5344CB8AC3E}">
        <p14:creationId xmlns:p14="http://schemas.microsoft.com/office/powerpoint/2010/main" val="12489986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93F7-67B1-4660-9BAA-8E64CB392164}"/>
              </a:ext>
            </a:extLst>
          </p:cNvPr>
          <p:cNvSpPr>
            <a:spLocks noGrp="1"/>
          </p:cNvSpPr>
          <p:nvPr>
            <p:ph type="title"/>
          </p:nvPr>
        </p:nvSpPr>
        <p:spPr/>
        <p:txBody>
          <a:bodyPr/>
          <a:lstStyle/>
          <a:p>
            <a:r>
              <a:rPr lang="en-US" dirty="0"/>
              <a:t>Different types of business structures</a:t>
            </a:r>
            <a:endParaRPr lang="en-GB" dirty="0"/>
          </a:p>
        </p:txBody>
      </p:sp>
      <p:sp>
        <p:nvSpPr>
          <p:cNvPr id="3" name="Content Placeholder 2">
            <a:extLst>
              <a:ext uri="{FF2B5EF4-FFF2-40B4-BE49-F238E27FC236}">
                <a16:creationId xmlns:a16="http://schemas.microsoft.com/office/drawing/2014/main" id="{CA971484-F1C9-4924-A094-A2AE205C142A}"/>
              </a:ext>
            </a:extLst>
          </p:cNvPr>
          <p:cNvSpPr>
            <a:spLocks noGrp="1"/>
          </p:cNvSpPr>
          <p:nvPr>
            <p:ph idx="1"/>
          </p:nvPr>
        </p:nvSpPr>
        <p:spPr>
          <a:xfrm>
            <a:off x="637309" y="2282721"/>
            <a:ext cx="11379200" cy="4469061"/>
          </a:xfrm>
        </p:spPr>
        <p:txBody>
          <a:bodyPr/>
          <a:lstStyle/>
          <a:p>
            <a:pPr marL="0" indent="0" fontAlgn="base">
              <a:buNone/>
            </a:pPr>
            <a:r>
              <a:rPr lang="en-US" b="1" u="sng" dirty="0"/>
              <a:t>Nonprofit Corporation</a:t>
            </a:r>
          </a:p>
          <a:p>
            <a:pPr marL="0" indent="0" fontAlgn="base">
              <a:buNone/>
            </a:pPr>
            <a:r>
              <a:rPr lang="en-US" dirty="0"/>
              <a:t>A Nonprofit Corporation is a legal entity and is typically run to further an ideal or goal rather than in the interests of profit. Many nonprofits serve the public interest, but some engage in private sector activities.</a:t>
            </a:r>
          </a:p>
          <a:p>
            <a:pPr marL="0" indent="0">
              <a:buNone/>
            </a:pPr>
            <a:endParaRPr lang="en-US" dirty="0"/>
          </a:p>
          <a:p>
            <a:pPr marL="0" indent="0" fontAlgn="base">
              <a:buNone/>
            </a:pPr>
            <a:r>
              <a:rPr lang="en-US" b="1" u="sng" dirty="0"/>
              <a:t>Limited Liability Company (LLC)</a:t>
            </a:r>
          </a:p>
          <a:p>
            <a:pPr marL="0" indent="0" fontAlgn="base">
              <a:buNone/>
            </a:pPr>
            <a:r>
              <a:rPr lang="en-US" dirty="0"/>
              <a:t>A Limited Liability Company (LLC) is formed by 1 or more individuals or entities through a special written agreement. The agreement details the organization of the LLC, including provisions for management, assignability of interests, and distribution of profits and losses. LLCs are permitted to engage in any lawful, for-profit business or activity other than banking or insurance.</a:t>
            </a:r>
          </a:p>
          <a:p>
            <a:pPr marL="0" indent="0" fontAlgn="base">
              <a:buNone/>
            </a:pPr>
            <a:r>
              <a:rPr lang="en-US" b="1" u="sng" dirty="0"/>
              <a:t>Trust</a:t>
            </a:r>
          </a:p>
          <a:p>
            <a:pPr marL="0" indent="0" fontAlgn="base">
              <a:buNone/>
            </a:pPr>
            <a:r>
              <a:rPr lang="en-US" dirty="0"/>
              <a:t>A Trust is a legal relationship in which one person, called the trustee, holds property for the benefit of another person, called the beneficiary.</a:t>
            </a:r>
          </a:p>
          <a:p>
            <a:pPr marL="0" indent="0">
              <a:buNone/>
            </a:pPr>
            <a:endParaRPr lang="en-GB" dirty="0"/>
          </a:p>
        </p:txBody>
      </p:sp>
    </p:spTree>
    <p:extLst>
      <p:ext uri="{BB962C8B-B14F-4D97-AF65-F5344CB8AC3E}">
        <p14:creationId xmlns:p14="http://schemas.microsoft.com/office/powerpoint/2010/main" val="733424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80DD9-1169-4B31-AA1B-0DEEE62307A0}"/>
              </a:ext>
            </a:extLst>
          </p:cNvPr>
          <p:cNvSpPr>
            <a:spLocks noGrp="1"/>
          </p:cNvSpPr>
          <p:nvPr>
            <p:ph type="title"/>
          </p:nvPr>
        </p:nvSpPr>
        <p:spPr/>
        <p:txBody>
          <a:bodyPr/>
          <a:lstStyle/>
          <a:p>
            <a:r>
              <a:rPr lang="en-US" dirty="0"/>
              <a:t>Business essentials to consider when building on a concept </a:t>
            </a:r>
            <a:endParaRPr lang="en-GB" dirty="0"/>
          </a:p>
        </p:txBody>
      </p:sp>
      <p:sp>
        <p:nvSpPr>
          <p:cNvPr id="3" name="Content Placeholder 2">
            <a:extLst>
              <a:ext uri="{FF2B5EF4-FFF2-40B4-BE49-F238E27FC236}">
                <a16:creationId xmlns:a16="http://schemas.microsoft.com/office/drawing/2014/main" id="{A4A0080C-0B6D-4FE6-B86D-01B39C18CFC9}"/>
              </a:ext>
            </a:extLst>
          </p:cNvPr>
          <p:cNvSpPr>
            <a:spLocks noGrp="1"/>
          </p:cNvSpPr>
          <p:nvPr>
            <p:ph idx="1"/>
          </p:nvPr>
        </p:nvSpPr>
        <p:spPr>
          <a:xfrm>
            <a:off x="277091" y="2235200"/>
            <a:ext cx="11619345" cy="4442691"/>
          </a:xfrm>
        </p:spPr>
        <p:txBody>
          <a:bodyPr/>
          <a:lstStyle/>
          <a:p>
            <a:pPr eaLnBrk="0" hangingPunct="0">
              <a:spcBef>
                <a:spcPct val="50000"/>
              </a:spcBef>
            </a:pPr>
            <a:r>
              <a:rPr lang="en-GB" b="1" dirty="0">
                <a:latin typeface="Century Gothic" pitchFamily="34" charset="0"/>
                <a:ea typeface="ＭＳ Ｐゴシック" pitchFamily="-112" charset="-128"/>
              </a:rPr>
              <a:t>VAT (on expenses and customer purchases)</a:t>
            </a:r>
          </a:p>
          <a:p>
            <a:pPr eaLnBrk="0" hangingPunct="0">
              <a:spcBef>
                <a:spcPct val="50000"/>
              </a:spcBef>
            </a:pPr>
            <a:r>
              <a:rPr lang="en-GB" b="1" dirty="0">
                <a:latin typeface="Century Gothic" pitchFamily="34" charset="0"/>
                <a:ea typeface="ＭＳ Ｐゴシック" pitchFamily="-112" charset="-128"/>
              </a:rPr>
              <a:t>Taking on staff</a:t>
            </a:r>
          </a:p>
          <a:p>
            <a:pPr eaLnBrk="0" hangingPunct="0">
              <a:spcBef>
                <a:spcPct val="50000"/>
              </a:spcBef>
            </a:pPr>
            <a:r>
              <a:rPr lang="en-GB" b="1" dirty="0">
                <a:latin typeface="Century Gothic" pitchFamily="34" charset="0"/>
                <a:ea typeface="ＭＳ Ｐゴシック" pitchFamily="-112" charset="-128"/>
              </a:rPr>
              <a:t>Allowable expenses, pensions, loans.</a:t>
            </a:r>
          </a:p>
          <a:p>
            <a:pPr eaLnBrk="0" hangingPunct="0">
              <a:spcBef>
                <a:spcPct val="50000"/>
              </a:spcBef>
            </a:pPr>
            <a:r>
              <a:rPr lang="en-GB" b="1" dirty="0">
                <a:latin typeface="Century Gothic" pitchFamily="34" charset="0"/>
                <a:ea typeface="ＭＳ Ｐゴシック" pitchFamily="-112" charset="-128"/>
              </a:rPr>
              <a:t>Grants and funding, (Arts council Wales)</a:t>
            </a:r>
          </a:p>
          <a:p>
            <a:pPr eaLnBrk="0" hangingPunct="0">
              <a:spcBef>
                <a:spcPct val="50000"/>
              </a:spcBef>
            </a:pPr>
            <a:r>
              <a:rPr lang="en-GB" b="1" dirty="0">
                <a:latin typeface="Century Gothic" pitchFamily="34" charset="0"/>
                <a:ea typeface="ＭＳ Ｐゴシック" pitchFamily="-112" charset="-128"/>
              </a:rPr>
              <a:t>Insurance (PL)</a:t>
            </a:r>
          </a:p>
          <a:p>
            <a:pPr eaLnBrk="0" hangingPunct="0">
              <a:spcBef>
                <a:spcPct val="50000"/>
              </a:spcBef>
            </a:pPr>
            <a:r>
              <a:rPr lang="en-GB" b="1" dirty="0">
                <a:latin typeface="Century Gothic" pitchFamily="34" charset="0"/>
                <a:ea typeface="ＭＳ Ｐゴシック" pitchFamily="-112" charset="-128"/>
              </a:rPr>
              <a:t>Bank accounts</a:t>
            </a:r>
          </a:p>
          <a:p>
            <a:r>
              <a:rPr lang="en-GB" b="1" dirty="0">
                <a:latin typeface="Century Gothic" pitchFamily="34" charset="0"/>
                <a:ea typeface="ＭＳ Ｐゴシック" pitchFamily="-112" charset="-128"/>
              </a:rPr>
              <a:t>contracts, invoices, receipts</a:t>
            </a:r>
          </a:p>
          <a:p>
            <a:r>
              <a:rPr lang="en-GB" b="1" dirty="0">
                <a:latin typeface="Century Gothic" pitchFamily="34" charset="0"/>
                <a:ea typeface="ＭＳ Ｐゴシック" pitchFamily="-112" charset="-128"/>
              </a:rPr>
              <a:t>Policies/Procedures</a:t>
            </a:r>
          </a:p>
          <a:p>
            <a:r>
              <a:rPr lang="en-GB" b="1" dirty="0">
                <a:latin typeface="Century Gothic" pitchFamily="34" charset="0"/>
                <a:ea typeface="ＭＳ Ｐゴシック" pitchFamily="-112" charset="-128"/>
              </a:rPr>
              <a:t>Transport expenses and insurance </a:t>
            </a:r>
          </a:p>
          <a:p>
            <a:endParaRPr lang="en-GB" dirty="0"/>
          </a:p>
        </p:txBody>
      </p:sp>
    </p:spTree>
    <p:extLst>
      <p:ext uri="{BB962C8B-B14F-4D97-AF65-F5344CB8AC3E}">
        <p14:creationId xmlns:p14="http://schemas.microsoft.com/office/powerpoint/2010/main" val="2727945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7B60A-5AD3-4213-B754-2801F9CB8456}"/>
              </a:ext>
            </a:extLst>
          </p:cNvPr>
          <p:cNvSpPr>
            <a:spLocks noGrp="1"/>
          </p:cNvSpPr>
          <p:nvPr>
            <p:ph type="title"/>
          </p:nvPr>
        </p:nvSpPr>
        <p:spPr/>
        <p:txBody>
          <a:bodyPr/>
          <a:lstStyle/>
          <a:p>
            <a:r>
              <a:rPr lang="en-US" dirty="0"/>
              <a:t>Intellectual property (IP)</a:t>
            </a:r>
            <a:endParaRPr lang="en-GB" dirty="0"/>
          </a:p>
        </p:txBody>
      </p:sp>
      <p:sp>
        <p:nvSpPr>
          <p:cNvPr id="3" name="Content Placeholder 2">
            <a:extLst>
              <a:ext uri="{FF2B5EF4-FFF2-40B4-BE49-F238E27FC236}">
                <a16:creationId xmlns:a16="http://schemas.microsoft.com/office/drawing/2014/main" id="{B41E188E-C6BF-4CDD-A5AA-E7958E6864C2}"/>
              </a:ext>
            </a:extLst>
          </p:cNvPr>
          <p:cNvSpPr>
            <a:spLocks noGrp="1"/>
          </p:cNvSpPr>
          <p:nvPr>
            <p:ph idx="1"/>
          </p:nvPr>
        </p:nvSpPr>
        <p:spPr>
          <a:xfrm>
            <a:off x="258617" y="2282721"/>
            <a:ext cx="11443855" cy="4395170"/>
          </a:xfrm>
        </p:spPr>
        <p:txBody>
          <a:bodyPr/>
          <a:lstStyle/>
          <a:p>
            <a:r>
              <a:rPr lang="en-US" dirty="0"/>
              <a:t>When creating something or inventing something it is important to consider IP – intellectual property. </a:t>
            </a:r>
          </a:p>
          <a:p>
            <a:r>
              <a:rPr lang="en-US" dirty="0"/>
              <a:t>Intellectual property is a intangible creation. </a:t>
            </a:r>
          </a:p>
          <a:p>
            <a:pPr marL="0" indent="0">
              <a:buNone/>
            </a:pPr>
            <a:r>
              <a:rPr lang="en-US" b="1" u="sng" dirty="0"/>
              <a:t>Scenario</a:t>
            </a:r>
          </a:p>
          <a:p>
            <a:r>
              <a:rPr lang="en-GB" dirty="0">
                <a:latin typeface="Arial" charset="0"/>
              </a:rPr>
              <a:t>Paper and pen is given to an artist...</a:t>
            </a:r>
          </a:p>
          <a:p>
            <a:r>
              <a:rPr lang="en-GB" dirty="0">
                <a:latin typeface="Arial" charset="0"/>
              </a:rPr>
              <a:t>Who does a drawing and gives it to a friend...</a:t>
            </a:r>
          </a:p>
          <a:p>
            <a:r>
              <a:rPr lang="en-GB" dirty="0">
                <a:latin typeface="Arial" charset="0"/>
              </a:rPr>
              <a:t>The friend discards the drawing (hates it)... and throws it away..</a:t>
            </a:r>
          </a:p>
          <a:p>
            <a:r>
              <a:rPr lang="en-GB" dirty="0">
                <a:latin typeface="Arial" charset="0"/>
              </a:rPr>
              <a:t>Which is discovered by somebody who appreciates its value... they take a picture of it and posts it online…</a:t>
            </a:r>
          </a:p>
          <a:p>
            <a:r>
              <a:rPr lang="en-GB" dirty="0">
                <a:latin typeface="Arial" charset="0"/>
              </a:rPr>
              <a:t>A print company likes the picture, and a print offer comes in and is accepted…..</a:t>
            </a:r>
          </a:p>
          <a:p>
            <a:r>
              <a:rPr lang="en-GB" dirty="0">
                <a:solidFill>
                  <a:srgbClr val="CC0000"/>
                </a:solidFill>
                <a:latin typeface="Arial" charset="0"/>
              </a:rPr>
              <a:t>Are they legally entitled to print it? Yes or no, and why? </a:t>
            </a:r>
          </a:p>
          <a:p>
            <a:endParaRPr lang="en-US" dirty="0">
              <a:solidFill>
                <a:srgbClr val="CC0000"/>
              </a:solidFill>
              <a:latin typeface="Arial" charset="0"/>
            </a:endParaRPr>
          </a:p>
          <a:p>
            <a:pPr marL="0" indent="0">
              <a:buNone/>
            </a:pPr>
            <a:endParaRPr lang="en-GB" dirty="0">
              <a:latin typeface="Arial" charset="0"/>
            </a:endParaRPr>
          </a:p>
          <a:p>
            <a:endParaRPr lang="en-GB" dirty="0">
              <a:latin typeface="Arial" charset="0"/>
            </a:endParaRPr>
          </a:p>
          <a:p>
            <a:endParaRPr lang="en-GB" dirty="0">
              <a:latin typeface="Arial" charset="0"/>
            </a:endParaRPr>
          </a:p>
          <a:p>
            <a:pPr marL="0" indent="0">
              <a:buNone/>
            </a:pPr>
            <a:endParaRPr lang="en-US" b="1" u="sng" dirty="0"/>
          </a:p>
          <a:p>
            <a:endParaRPr lang="en-GB" dirty="0"/>
          </a:p>
        </p:txBody>
      </p:sp>
    </p:spTree>
    <p:extLst>
      <p:ext uri="{BB962C8B-B14F-4D97-AF65-F5344CB8AC3E}">
        <p14:creationId xmlns:p14="http://schemas.microsoft.com/office/powerpoint/2010/main" val="2620847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8A19-8457-4C1F-AB5C-73061CF3F41A}"/>
              </a:ext>
            </a:extLst>
          </p:cNvPr>
          <p:cNvSpPr>
            <a:spLocks noGrp="1"/>
          </p:cNvSpPr>
          <p:nvPr>
            <p:ph type="title"/>
          </p:nvPr>
        </p:nvSpPr>
        <p:spPr/>
        <p:txBody>
          <a:bodyPr/>
          <a:lstStyle/>
          <a:p>
            <a:r>
              <a:rPr lang="en-US" dirty="0"/>
              <a:t>Types of intellectual property </a:t>
            </a:r>
            <a:endParaRPr lang="en-GB" dirty="0"/>
          </a:p>
        </p:txBody>
      </p:sp>
      <p:sp>
        <p:nvSpPr>
          <p:cNvPr id="4" name="Text Box 4">
            <a:extLst>
              <a:ext uri="{FF2B5EF4-FFF2-40B4-BE49-F238E27FC236}">
                <a16:creationId xmlns:a16="http://schemas.microsoft.com/office/drawing/2014/main" id="{46160BE3-F70A-4BA0-89EB-2AF48A1022C8}"/>
              </a:ext>
            </a:extLst>
          </p:cNvPr>
          <p:cNvSpPr txBox="1">
            <a:spLocks noGrp="1" noChangeArrowheads="1"/>
          </p:cNvSpPr>
          <p:nvPr>
            <p:ph idx="1"/>
          </p:nvPr>
        </p:nvSpPr>
        <p:spPr bwMode="auto">
          <a:xfrm>
            <a:off x="246436" y="2309931"/>
            <a:ext cx="9714428" cy="5447645"/>
          </a:xfrm>
          <a:prstGeom prst="rect">
            <a:avLst/>
          </a:prstGeom>
          <a:noFill/>
          <a:ln w="9525">
            <a:noFill/>
            <a:miter lim="800000"/>
            <a:headEnd/>
            <a:tailEnd/>
          </a:ln>
        </p:spPr>
        <p:txBody>
          <a:bodyPr wrap="square">
            <a:spAutoFit/>
          </a:bodyPr>
          <a:lstStyle/>
          <a:p>
            <a:pPr eaLnBrk="0" hangingPunct="0">
              <a:spcBef>
                <a:spcPct val="50000"/>
              </a:spcBef>
              <a:buFontTx/>
              <a:buChar char="•"/>
            </a:pPr>
            <a:r>
              <a:rPr lang="en-GB" b="1" dirty="0">
                <a:solidFill>
                  <a:schemeClr val="tx1"/>
                </a:solidFill>
                <a:latin typeface="Arial" charset="0"/>
              </a:rPr>
              <a:t> Copyright </a:t>
            </a:r>
            <a:r>
              <a:rPr lang="en-GB" dirty="0">
                <a:solidFill>
                  <a:schemeClr val="tx1"/>
                </a:solidFill>
                <a:latin typeface="Arial" charset="0"/>
              </a:rPr>
              <a:t>- protects the author/writer/composer </a:t>
            </a:r>
          </a:p>
          <a:p>
            <a:pPr marL="0" indent="0" eaLnBrk="0" hangingPunct="0">
              <a:spcBef>
                <a:spcPct val="50000"/>
              </a:spcBef>
              <a:buNone/>
            </a:pPr>
            <a:endParaRPr lang="en-GB" dirty="0">
              <a:solidFill>
                <a:schemeClr val="tx1"/>
              </a:solidFill>
              <a:latin typeface="Arial" charset="0"/>
            </a:endParaRPr>
          </a:p>
          <a:p>
            <a:pPr eaLnBrk="0" hangingPunct="0">
              <a:spcBef>
                <a:spcPct val="50000"/>
              </a:spcBef>
              <a:buFontTx/>
              <a:buChar char="•"/>
            </a:pPr>
            <a:r>
              <a:rPr lang="en-GB" b="1" dirty="0">
                <a:solidFill>
                  <a:schemeClr val="tx1"/>
                </a:solidFill>
                <a:latin typeface="Arial" charset="0"/>
              </a:rPr>
              <a:t>Trademarks </a:t>
            </a:r>
            <a:r>
              <a:rPr lang="en-GB" dirty="0">
                <a:solidFill>
                  <a:schemeClr val="tx1"/>
                </a:solidFill>
                <a:latin typeface="Arial" charset="0"/>
              </a:rPr>
              <a:t>- a distinguishing mark, how something looks, letters, words, jingles, shapes. With this symbol &gt; ® </a:t>
            </a:r>
          </a:p>
          <a:p>
            <a:pPr marL="0" indent="0" eaLnBrk="0" hangingPunct="0">
              <a:spcBef>
                <a:spcPct val="50000"/>
              </a:spcBef>
              <a:buNone/>
            </a:pPr>
            <a:endParaRPr lang="en-GB" dirty="0">
              <a:solidFill>
                <a:schemeClr val="tx1"/>
              </a:solidFill>
              <a:latin typeface="Arial" charset="0"/>
            </a:endParaRPr>
          </a:p>
          <a:p>
            <a:pPr eaLnBrk="0" hangingPunct="0">
              <a:spcBef>
                <a:spcPct val="50000"/>
              </a:spcBef>
              <a:buFontTx/>
              <a:buChar char="•"/>
            </a:pPr>
            <a:r>
              <a:rPr lang="en-GB" b="1" dirty="0">
                <a:solidFill>
                  <a:schemeClr val="tx1"/>
                </a:solidFill>
                <a:latin typeface="Arial" charset="0"/>
              </a:rPr>
              <a:t>Patents</a:t>
            </a:r>
            <a:r>
              <a:rPr lang="en-GB" dirty="0">
                <a:solidFill>
                  <a:schemeClr val="tx1"/>
                </a:solidFill>
                <a:latin typeface="Arial" charset="0"/>
              </a:rPr>
              <a:t> - protects invention, how something works or functions, and how its made. </a:t>
            </a:r>
          </a:p>
          <a:p>
            <a:pPr marL="0" indent="0" eaLnBrk="0" hangingPunct="0">
              <a:spcBef>
                <a:spcPct val="50000"/>
              </a:spcBef>
              <a:buNone/>
            </a:pPr>
            <a:endParaRPr lang="en-GB" dirty="0">
              <a:solidFill>
                <a:schemeClr val="tx1"/>
              </a:solidFill>
              <a:latin typeface="Arial" charset="0"/>
            </a:endParaRPr>
          </a:p>
          <a:p>
            <a:pPr eaLnBrk="0" hangingPunct="0">
              <a:spcBef>
                <a:spcPct val="50000"/>
              </a:spcBef>
              <a:buFontTx/>
              <a:buChar char="•"/>
            </a:pPr>
            <a:r>
              <a:rPr lang="en-GB" b="1" dirty="0">
                <a:solidFill>
                  <a:schemeClr val="tx1"/>
                </a:solidFill>
                <a:latin typeface="Arial" charset="0"/>
              </a:rPr>
              <a:t>Registered Designs </a:t>
            </a:r>
            <a:r>
              <a:rPr lang="en-GB" dirty="0">
                <a:solidFill>
                  <a:schemeClr val="tx1"/>
                </a:solidFill>
                <a:latin typeface="Arial" charset="0"/>
              </a:rPr>
              <a:t>– Projects the shape and appearance of a product, considering, texture, colours, contours etc..(Registered designs can safe guard you for up to 25 years). </a:t>
            </a:r>
            <a:endParaRPr lang="en-GB" b="1" dirty="0">
              <a:solidFill>
                <a:schemeClr val="tx1"/>
              </a:solidFill>
              <a:latin typeface="Times" pitchFamily="28" charset="0"/>
            </a:endParaRPr>
          </a:p>
          <a:p>
            <a:pPr eaLnBrk="0" hangingPunct="0">
              <a:spcBef>
                <a:spcPct val="50000"/>
              </a:spcBef>
              <a:buFontTx/>
              <a:buChar char="•"/>
            </a:pPr>
            <a:endParaRPr lang="en-GB" sz="3200" dirty="0">
              <a:solidFill>
                <a:srgbClr val="CC0000"/>
              </a:solidFill>
              <a:latin typeface="Arial" charset="0"/>
            </a:endParaRPr>
          </a:p>
          <a:p>
            <a:pPr eaLnBrk="0" hangingPunct="0">
              <a:spcBef>
                <a:spcPct val="50000"/>
              </a:spcBef>
              <a:buFontTx/>
              <a:buChar char="•"/>
            </a:pPr>
            <a:endParaRPr lang="en-GB" sz="3200" dirty="0">
              <a:solidFill>
                <a:srgbClr val="CC0000"/>
              </a:solidFill>
              <a:latin typeface="Arial" charset="0"/>
            </a:endParaRPr>
          </a:p>
          <a:p>
            <a:pPr eaLnBrk="0" hangingPunct="0">
              <a:spcBef>
                <a:spcPct val="50000"/>
              </a:spcBef>
              <a:buFontTx/>
              <a:buChar char="•"/>
            </a:pPr>
            <a:endParaRPr lang="en-GB" sz="2400" dirty="0">
              <a:latin typeface="Times" pitchFamily="28" charset="0"/>
            </a:endParaRPr>
          </a:p>
        </p:txBody>
      </p:sp>
    </p:spTree>
    <p:extLst>
      <p:ext uri="{BB962C8B-B14F-4D97-AF65-F5344CB8AC3E}">
        <p14:creationId xmlns:p14="http://schemas.microsoft.com/office/powerpoint/2010/main" val="2768354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F57B3-7CE3-4BB7-B848-C75687479549}"/>
              </a:ext>
            </a:extLst>
          </p:cNvPr>
          <p:cNvSpPr>
            <a:spLocks noGrp="1"/>
          </p:cNvSpPr>
          <p:nvPr>
            <p:ph type="title"/>
          </p:nvPr>
        </p:nvSpPr>
        <p:spPr/>
        <p:txBody>
          <a:bodyPr/>
          <a:lstStyle/>
          <a:p>
            <a:r>
              <a:rPr lang="en-US" dirty="0"/>
              <a:t> copyright is applicable to us as musicians </a:t>
            </a:r>
            <a:endParaRPr lang="en-GB" dirty="0"/>
          </a:p>
        </p:txBody>
      </p:sp>
      <p:sp>
        <p:nvSpPr>
          <p:cNvPr id="3" name="Content Placeholder 2">
            <a:extLst>
              <a:ext uri="{FF2B5EF4-FFF2-40B4-BE49-F238E27FC236}">
                <a16:creationId xmlns:a16="http://schemas.microsoft.com/office/drawing/2014/main" id="{B4A1CD2D-7570-4BE6-9CE1-D4328C7CAB14}"/>
              </a:ext>
            </a:extLst>
          </p:cNvPr>
          <p:cNvSpPr>
            <a:spLocks noGrp="1"/>
          </p:cNvSpPr>
          <p:nvPr>
            <p:ph idx="1"/>
          </p:nvPr>
        </p:nvSpPr>
        <p:spPr>
          <a:xfrm>
            <a:off x="166255" y="2253674"/>
            <a:ext cx="11868727" cy="4488872"/>
          </a:xfrm>
        </p:spPr>
        <p:txBody>
          <a:bodyPr/>
          <a:lstStyle/>
          <a:p>
            <a:r>
              <a:rPr lang="en-GB" b="1" dirty="0">
                <a:solidFill>
                  <a:schemeClr val="tx1"/>
                </a:solidFill>
              </a:rPr>
              <a:t>Copyright is a proprietary right given to the creator.</a:t>
            </a:r>
          </a:p>
          <a:p>
            <a:r>
              <a:rPr lang="en-GB" dirty="0"/>
              <a:t>Copyright is an Intellectual Property Right.</a:t>
            </a:r>
          </a:p>
          <a:p>
            <a:r>
              <a:rPr lang="en-GB" b="1" dirty="0"/>
              <a:t> </a:t>
            </a:r>
            <a:r>
              <a:rPr lang="en-GB" dirty="0"/>
              <a:t>It’s not a physical asset.</a:t>
            </a:r>
          </a:p>
          <a:p>
            <a:r>
              <a:rPr lang="en-GB" b="1" dirty="0"/>
              <a:t> </a:t>
            </a:r>
            <a:r>
              <a:rPr lang="en-GB" dirty="0"/>
              <a:t>It is a proprietary right.</a:t>
            </a:r>
          </a:p>
          <a:p>
            <a:r>
              <a:rPr lang="en-GB" b="1" dirty="0"/>
              <a:t> </a:t>
            </a:r>
            <a:r>
              <a:rPr lang="en-GB" dirty="0"/>
              <a:t>It can be bought and sold.</a:t>
            </a:r>
          </a:p>
          <a:p>
            <a:r>
              <a:rPr lang="en-GB" b="1" dirty="0"/>
              <a:t> </a:t>
            </a:r>
            <a:r>
              <a:rPr lang="en-GB" dirty="0"/>
              <a:t>It has a value like any other asset.</a:t>
            </a:r>
          </a:p>
          <a:p>
            <a:pPr marL="0" indent="0">
              <a:buNone/>
            </a:pPr>
            <a:endParaRPr lang="en-GB" dirty="0"/>
          </a:p>
          <a:p>
            <a:r>
              <a:rPr lang="en-GB" b="1" dirty="0"/>
              <a:t>The use of this symbol itself does not create copyright, it simply acts as a notice to tell people that you are the copyright owner, and should warn them not to copy your work without your approval. </a:t>
            </a:r>
          </a:p>
          <a:p>
            <a:endParaRPr lang="en-US" b="1" dirty="0">
              <a:solidFill>
                <a:schemeClr val="tx1"/>
              </a:solidFill>
            </a:endParaRPr>
          </a:p>
          <a:p>
            <a:r>
              <a:rPr lang="en-GB" b="1" dirty="0">
                <a:solidFill>
                  <a:schemeClr val="tx1"/>
                </a:solidFill>
              </a:rPr>
              <a:t>types of things that can be copyrighted, art, music, slogans, trademarks, logos etc </a:t>
            </a:r>
            <a:r>
              <a:rPr lang="en-GB" b="1" dirty="0" err="1">
                <a:solidFill>
                  <a:schemeClr val="tx1"/>
                </a:solidFill>
              </a:rPr>
              <a:t>etc</a:t>
            </a:r>
            <a:r>
              <a:rPr lang="en-GB" b="1" dirty="0">
                <a:solidFill>
                  <a:schemeClr val="tx1"/>
                </a:solidFill>
              </a:rPr>
              <a:t>…</a:t>
            </a:r>
          </a:p>
        </p:txBody>
      </p:sp>
      <p:sp>
        <p:nvSpPr>
          <p:cNvPr id="4" name="Rectangle 3">
            <a:extLst>
              <a:ext uri="{FF2B5EF4-FFF2-40B4-BE49-F238E27FC236}">
                <a16:creationId xmlns:a16="http://schemas.microsoft.com/office/drawing/2014/main" id="{8E8E4356-4A22-4650-AEC3-2578B52BFCEC}"/>
              </a:ext>
            </a:extLst>
          </p:cNvPr>
          <p:cNvSpPr/>
          <p:nvPr/>
        </p:nvSpPr>
        <p:spPr>
          <a:xfrm>
            <a:off x="10621819" y="5288340"/>
            <a:ext cx="1246909" cy="1569660"/>
          </a:xfrm>
          <a:prstGeom prst="rect">
            <a:avLst/>
          </a:prstGeom>
        </p:spPr>
        <p:txBody>
          <a:bodyPr wrap="square">
            <a:spAutoFit/>
          </a:bodyPr>
          <a:lstStyle/>
          <a:p>
            <a:r>
              <a:rPr lang="en-GB" sz="9600" b="1" dirty="0">
                <a:solidFill>
                  <a:srgbClr val="080808"/>
                </a:solidFill>
              </a:rPr>
              <a:t>©</a:t>
            </a:r>
            <a:endParaRPr lang="en-GB" sz="9600" dirty="0"/>
          </a:p>
        </p:txBody>
      </p:sp>
    </p:spTree>
    <p:extLst>
      <p:ext uri="{BB962C8B-B14F-4D97-AF65-F5344CB8AC3E}">
        <p14:creationId xmlns:p14="http://schemas.microsoft.com/office/powerpoint/2010/main" val="30571858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4552C1-62A0-4E71-B2A6-CB264353007B}"/>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a:t>Lunch break</a:t>
            </a:r>
          </a:p>
        </p:txBody>
      </p:sp>
      <p:pic>
        <p:nvPicPr>
          <p:cNvPr id="7" name="Graphic 6" descr="Fork and knife">
            <a:extLst>
              <a:ext uri="{FF2B5EF4-FFF2-40B4-BE49-F238E27FC236}">
                <a16:creationId xmlns:a16="http://schemas.microsoft.com/office/drawing/2014/main" id="{890FDDC5-4C75-442E-A86C-86DC69F281A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91581" y="640080"/>
            <a:ext cx="5263134" cy="5263134"/>
          </a:xfrm>
          <a:prstGeom prst="rect">
            <a:avLst/>
          </a:prstGeom>
        </p:spPr>
      </p:pic>
      <p:sp>
        <p:nvSpPr>
          <p:cNvPr id="4" name="TextBox 3">
            <a:extLst>
              <a:ext uri="{FF2B5EF4-FFF2-40B4-BE49-F238E27FC236}">
                <a16:creationId xmlns:a16="http://schemas.microsoft.com/office/drawing/2014/main" id="{3F43D7B4-B06A-450D-BA8B-515A7BAB92A0}"/>
              </a:ext>
            </a:extLst>
          </p:cNvPr>
          <p:cNvSpPr txBox="1"/>
          <p:nvPr/>
        </p:nvSpPr>
        <p:spPr>
          <a:xfrm>
            <a:off x="191910" y="6304003"/>
            <a:ext cx="1478845" cy="369332"/>
          </a:xfrm>
          <a:prstGeom prst="rect">
            <a:avLst/>
          </a:prstGeom>
          <a:noFill/>
        </p:spPr>
        <p:txBody>
          <a:bodyPr wrap="square" rtlCol="0">
            <a:spAutoFit/>
          </a:bodyPr>
          <a:lstStyle/>
          <a:p>
            <a:r>
              <a:rPr lang="en-US" dirty="0"/>
              <a:t>45 mins </a:t>
            </a:r>
            <a:endParaRPr lang="en-GB" dirty="0"/>
          </a:p>
        </p:txBody>
      </p:sp>
    </p:spTree>
    <p:extLst>
      <p:ext uri="{BB962C8B-B14F-4D97-AF65-F5344CB8AC3E}">
        <p14:creationId xmlns:p14="http://schemas.microsoft.com/office/powerpoint/2010/main" val="2209908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6C783-08E8-4213-B420-BDA49AE079E7}"/>
              </a:ext>
            </a:extLst>
          </p:cNvPr>
          <p:cNvSpPr>
            <a:spLocks noGrp="1"/>
          </p:cNvSpPr>
          <p:nvPr>
            <p:ph type="title"/>
          </p:nvPr>
        </p:nvSpPr>
        <p:spPr>
          <a:xfrm>
            <a:off x="645161" y="2564978"/>
            <a:ext cx="3363974" cy="1728044"/>
          </a:xfrm>
          <a:noFill/>
          <a:ln>
            <a:solidFill>
              <a:schemeClr val="bg1"/>
            </a:solidFill>
          </a:ln>
        </p:spPr>
        <p:txBody>
          <a:bodyPr wrap="square">
            <a:normAutofit/>
          </a:bodyPr>
          <a:lstStyle/>
          <a:p>
            <a:r>
              <a:rPr lang="en-US" sz="2400">
                <a:solidFill>
                  <a:schemeClr val="bg1"/>
                </a:solidFill>
              </a:rPr>
              <a:t>Music Publishing and royalty collection </a:t>
            </a:r>
            <a:endParaRPr lang="en-GB" sz="2400">
              <a:solidFill>
                <a:schemeClr val="bg1"/>
              </a:solidFill>
            </a:endParaRPr>
          </a:p>
        </p:txBody>
      </p:sp>
      <p:pic>
        <p:nvPicPr>
          <p:cNvPr id="7" name="Graphic 6" descr="Music">
            <a:extLst>
              <a:ext uri="{FF2B5EF4-FFF2-40B4-BE49-F238E27FC236}">
                <a16:creationId xmlns:a16="http://schemas.microsoft.com/office/drawing/2014/main" id="{1F053290-2805-4190-82EB-3B27F812D1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18048" y="643467"/>
            <a:ext cx="5410199" cy="5410199"/>
          </a:xfrm>
          <a:prstGeom prst="rect">
            <a:avLst/>
          </a:prstGeom>
        </p:spPr>
      </p:pic>
    </p:spTree>
    <p:extLst>
      <p:ext uri="{BB962C8B-B14F-4D97-AF65-F5344CB8AC3E}">
        <p14:creationId xmlns:p14="http://schemas.microsoft.com/office/powerpoint/2010/main" val="2695043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5CFE7-8719-4E04-91D7-74AE99FA4F02}"/>
              </a:ext>
            </a:extLst>
          </p:cNvPr>
          <p:cNvSpPr>
            <a:spLocks noGrp="1"/>
          </p:cNvSpPr>
          <p:nvPr>
            <p:ph type="title"/>
          </p:nvPr>
        </p:nvSpPr>
        <p:spPr/>
        <p:txBody>
          <a:bodyPr/>
          <a:lstStyle/>
          <a:p>
            <a:r>
              <a:rPr lang="en-US" dirty="0"/>
              <a:t>What is music publishing </a:t>
            </a:r>
            <a:endParaRPr lang="en-GB" dirty="0"/>
          </a:p>
        </p:txBody>
      </p:sp>
      <p:sp>
        <p:nvSpPr>
          <p:cNvPr id="3" name="Content Placeholder 2">
            <a:extLst>
              <a:ext uri="{FF2B5EF4-FFF2-40B4-BE49-F238E27FC236}">
                <a16:creationId xmlns:a16="http://schemas.microsoft.com/office/drawing/2014/main" id="{39885580-972E-4C41-A1EC-97319AF42EAF}"/>
              </a:ext>
            </a:extLst>
          </p:cNvPr>
          <p:cNvSpPr>
            <a:spLocks noGrp="1"/>
          </p:cNvSpPr>
          <p:nvPr>
            <p:ph idx="1"/>
          </p:nvPr>
        </p:nvSpPr>
        <p:spPr>
          <a:xfrm>
            <a:off x="341745" y="2270206"/>
            <a:ext cx="11508509" cy="4570661"/>
          </a:xfrm>
        </p:spPr>
        <p:txBody>
          <a:bodyPr>
            <a:normAutofit/>
          </a:bodyPr>
          <a:lstStyle/>
          <a:p>
            <a:r>
              <a:rPr lang="en-GB" dirty="0"/>
              <a:t>Music publishing is the owning and exploiting of songs in the form of musical copyrights.</a:t>
            </a:r>
          </a:p>
          <a:p>
            <a:r>
              <a:rPr lang="en-GB" dirty="0"/>
              <a:t>In most aspects of life, “exploitation” is a bad thing, but in the music industry, exploiting musical copyright is very, very good! </a:t>
            </a:r>
          </a:p>
          <a:p>
            <a:r>
              <a:rPr lang="en-GB" dirty="0"/>
              <a:t>It means that the owner of a particular composition (the music and the lyrics) is putting that song to use in a way that generates money in the form of:</a:t>
            </a:r>
          </a:p>
          <a:p>
            <a:pPr algn="ctr"/>
            <a:endParaRPr lang="en-GB" dirty="0"/>
          </a:p>
          <a:p>
            <a:pPr marL="0" indent="0">
              <a:buNone/>
            </a:pPr>
            <a:r>
              <a:rPr lang="en-GB" b="1" dirty="0"/>
              <a:t>• mechanical royalties</a:t>
            </a:r>
          </a:p>
          <a:p>
            <a:pPr marL="0" indent="0">
              <a:buNone/>
            </a:pPr>
            <a:r>
              <a:rPr lang="en-GB" b="1" dirty="0"/>
              <a:t>• performance royalties</a:t>
            </a:r>
          </a:p>
          <a:p>
            <a:pPr marL="0" indent="0">
              <a:buNone/>
            </a:pPr>
            <a:r>
              <a:rPr lang="en-GB" b="1" dirty="0"/>
              <a:t>• licenses for synchronization</a:t>
            </a:r>
          </a:p>
          <a:p>
            <a:pPr marL="0" indent="0">
              <a:buNone/>
            </a:pPr>
            <a:r>
              <a:rPr lang="en-GB" b="1" dirty="0"/>
              <a:t>• licenses for sampling</a:t>
            </a:r>
          </a:p>
          <a:p>
            <a:pPr marL="0" indent="0">
              <a:buNone/>
            </a:pPr>
            <a:r>
              <a:rPr lang="en-GB" b="1" dirty="0"/>
              <a:t>• print rights for sheet music</a:t>
            </a:r>
          </a:p>
          <a:p>
            <a:endParaRPr lang="en-GB" dirty="0"/>
          </a:p>
        </p:txBody>
      </p:sp>
    </p:spTree>
    <p:extLst>
      <p:ext uri="{BB962C8B-B14F-4D97-AF65-F5344CB8AC3E}">
        <p14:creationId xmlns:p14="http://schemas.microsoft.com/office/powerpoint/2010/main" val="705365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AE8A-EA8E-4C9C-AA3A-59E2E748FE0B}"/>
              </a:ext>
            </a:extLst>
          </p:cNvPr>
          <p:cNvSpPr>
            <a:spLocks noGrp="1"/>
          </p:cNvSpPr>
          <p:nvPr>
            <p:ph type="title"/>
          </p:nvPr>
        </p:nvSpPr>
        <p:spPr/>
        <p:txBody>
          <a:bodyPr/>
          <a:lstStyle/>
          <a:p>
            <a:r>
              <a:rPr lang="en-US" dirty="0"/>
              <a:t>What is music copyright?</a:t>
            </a:r>
            <a:endParaRPr lang="en-GB" dirty="0"/>
          </a:p>
        </p:txBody>
      </p:sp>
      <p:sp>
        <p:nvSpPr>
          <p:cNvPr id="3" name="Content Placeholder 2">
            <a:extLst>
              <a:ext uri="{FF2B5EF4-FFF2-40B4-BE49-F238E27FC236}">
                <a16:creationId xmlns:a16="http://schemas.microsoft.com/office/drawing/2014/main" id="{C5A22645-54F1-4D9E-A3D7-C836702FEEBB}"/>
              </a:ext>
            </a:extLst>
          </p:cNvPr>
          <p:cNvSpPr>
            <a:spLocks noGrp="1"/>
          </p:cNvSpPr>
          <p:nvPr>
            <p:ph idx="1"/>
          </p:nvPr>
        </p:nvSpPr>
        <p:spPr>
          <a:xfrm>
            <a:off x="258618" y="2253674"/>
            <a:ext cx="11831782" cy="4498108"/>
          </a:xfrm>
        </p:spPr>
        <p:txBody>
          <a:bodyPr/>
          <a:lstStyle/>
          <a:p>
            <a:pPr>
              <a:defRPr/>
            </a:pPr>
            <a:r>
              <a:rPr lang="en-GB" b="1" dirty="0"/>
              <a:t>With any piece of music there are two main copyrights in play:</a:t>
            </a:r>
          </a:p>
          <a:p>
            <a:pPr marL="457200" indent="-457200">
              <a:defRPr/>
            </a:pPr>
            <a:endParaRPr lang="en-GB" dirty="0"/>
          </a:p>
          <a:p>
            <a:pPr indent="-457200">
              <a:defRPr/>
            </a:pPr>
            <a:r>
              <a:rPr lang="en-GB" b="1" dirty="0"/>
              <a:t>The composition itself </a:t>
            </a:r>
            <a:r>
              <a:rPr lang="en-GB" dirty="0"/>
              <a:t>— a song’s music and lyrics, apart from any particular recording of that composition. This copyright is owned by the songwriter and/or publisher.</a:t>
            </a:r>
          </a:p>
          <a:p>
            <a:pPr marL="457200" indent="-457200">
              <a:defRPr/>
            </a:pPr>
            <a:endParaRPr lang="en-GB" dirty="0"/>
          </a:p>
          <a:p>
            <a:pPr>
              <a:defRPr/>
            </a:pPr>
            <a:r>
              <a:rPr lang="en-GB" b="1" dirty="0"/>
              <a:t>The sound recording </a:t>
            </a:r>
            <a:r>
              <a:rPr lang="en-GB" dirty="0"/>
              <a:t>— a particular recorded version of a musical composition. This copyright is owned by the recording artist and/or label.</a:t>
            </a:r>
          </a:p>
          <a:p>
            <a:pPr>
              <a:defRPr/>
            </a:pPr>
            <a:endParaRPr lang="en-GB" b="1" dirty="0"/>
          </a:p>
          <a:p>
            <a:pPr>
              <a:defRPr/>
            </a:pPr>
            <a:r>
              <a:rPr lang="en-GB" b="1" dirty="0"/>
              <a:t>Music publishing involves the exploitation of the first of those forms of copyright.</a:t>
            </a:r>
          </a:p>
          <a:p>
            <a:endParaRPr lang="en-GB" dirty="0"/>
          </a:p>
        </p:txBody>
      </p:sp>
    </p:spTree>
    <p:extLst>
      <p:ext uri="{BB962C8B-B14F-4D97-AF65-F5344CB8AC3E}">
        <p14:creationId xmlns:p14="http://schemas.microsoft.com/office/powerpoint/2010/main" val="3067912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2956-63B1-46E7-B1FE-090711B82135}"/>
              </a:ext>
            </a:extLst>
          </p:cNvPr>
          <p:cNvSpPr>
            <a:spLocks noGrp="1"/>
          </p:cNvSpPr>
          <p:nvPr>
            <p:ph type="title"/>
          </p:nvPr>
        </p:nvSpPr>
        <p:spPr/>
        <p:txBody>
          <a:bodyPr/>
          <a:lstStyle/>
          <a:p>
            <a:r>
              <a:rPr lang="en-US" dirty="0"/>
              <a:t>Publishing rights</a:t>
            </a:r>
            <a:endParaRPr lang="en-GB" dirty="0"/>
          </a:p>
        </p:txBody>
      </p:sp>
      <p:sp>
        <p:nvSpPr>
          <p:cNvPr id="3" name="Content Placeholder 2">
            <a:extLst>
              <a:ext uri="{FF2B5EF4-FFF2-40B4-BE49-F238E27FC236}">
                <a16:creationId xmlns:a16="http://schemas.microsoft.com/office/drawing/2014/main" id="{02957A8D-1B6D-4EB8-96D5-7F0701FF0A83}"/>
              </a:ext>
            </a:extLst>
          </p:cNvPr>
          <p:cNvSpPr>
            <a:spLocks noGrp="1"/>
          </p:cNvSpPr>
          <p:nvPr>
            <p:ph idx="1"/>
          </p:nvPr>
        </p:nvSpPr>
        <p:spPr>
          <a:xfrm>
            <a:off x="203199" y="2253674"/>
            <a:ext cx="11850255" cy="4461162"/>
          </a:xfrm>
        </p:spPr>
        <p:txBody>
          <a:bodyPr/>
          <a:lstStyle/>
          <a:p>
            <a:r>
              <a:rPr lang="en-GB" b="1" dirty="0"/>
              <a:t>Who owns your publishing rights and how does the money get split?</a:t>
            </a:r>
          </a:p>
          <a:p>
            <a:endParaRPr lang="en-GB" b="1" dirty="0"/>
          </a:p>
          <a:p>
            <a:r>
              <a:rPr lang="en-GB" dirty="0"/>
              <a:t>If you’re a songwriter, and you’ve not signed a deal with a music publishing company, you are considered both the songwriter AND the publisher.</a:t>
            </a:r>
          </a:p>
          <a:p>
            <a:endParaRPr lang="en-GB" dirty="0"/>
          </a:p>
          <a:p>
            <a:r>
              <a:rPr lang="en-GB" b="1" dirty="0"/>
              <a:t>Where does the money come from in music publishing? Mechanical sales, the publisher gets a percentage of what is sold.</a:t>
            </a:r>
          </a:p>
          <a:p>
            <a:pPr marL="0" indent="0">
              <a:buNone/>
            </a:pPr>
            <a:endParaRPr lang="en-GB" b="1" dirty="0"/>
          </a:p>
          <a:p>
            <a:r>
              <a:rPr lang="en-GB" b="1" dirty="0"/>
              <a:t>Mechanical royalties</a:t>
            </a:r>
          </a:p>
          <a:p>
            <a:r>
              <a:rPr lang="en-GB" dirty="0"/>
              <a:t>due wherever music is copied, which usually means where it is featured on a physical sound carrier such as a CD, DVD, vinyl record or cassette.</a:t>
            </a:r>
          </a:p>
          <a:p>
            <a:endParaRPr lang="en-GB" dirty="0"/>
          </a:p>
        </p:txBody>
      </p:sp>
    </p:spTree>
    <p:extLst>
      <p:ext uri="{BB962C8B-B14F-4D97-AF65-F5344CB8AC3E}">
        <p14:creationId xmlns:p14="http://schemas.microsoft.com/office/powerpoint/2010/main" val="2628282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F6845-8C4F-49EF-8B31-C418AD788B8E}"/>
              </a:ext>
            </a:extLst>
          </p:cNvPr>
          <p:cNvSpPr>
            <a:spLocks noGrp="1"/>
          </p:cNvSpPr>
          <p:nvPr>
            <p:ph type="title"/>
          </p:nvPr>
        </p:nvSpPr>
        <p:spPr/>
        <p:txBody>
          <a:bodyPr/>
          <a:lstStyle/>
          <a:p>
            <a:r>
              <a:rPr lang="en-US" dirty="0"/>
              <a:t>Performance Royalties </a:t>
            </a:r>
            <a:endParaRPr lang="en-GB" dirty="0"/>
          </a:p>
        </p:txBody>
      </p:sp>
      <p:sp>
        <p:nvSpPr>
          <p:cNvPr id="3" name="Content Placeholder 2">
            <a:extLst>
              <a:ext uri="{FF2B5EF4-FFF2-40B4-BE49-F238E27FC236}">
                <a16:creationId xmlns:a16="http://schemas.microsoft.com/office/drawing/2014/main" id="{B77C35E1-A536-4D2A-B1F5-46182DC8344D}"/>
              </a:ext>
            </a:extLst>
          </p:cNvPr>
          <p:cNvSpPr>
            <a:spLocks noGrp="1"/>
          </p:cNvSpPr>
          <p:nvPr>
            <p:ph idx="1"/>
          </p:nvPr>
        </p:nvSpPr>
        <p:spPr>
          <a:xfrm>
            <a:off x="115454" y="2282721"/>
            <a:ext cx="11961091" cy="4496770"/>
          </a:xfrm>
        </p:spPr>
        <p:txBody>
          <a:bodyPr>
            <a:normAutofit fontScale="92500" lnSpcReduction="20000"/>
          </a:bodyPr>
          <a:lstStyle/>
          <a:p>
            <a:pPr algn="ctr"/>
            <a:r>
              <a:rPr lang="en-GB" b="1" dirty="0"/>
              <a:t>Performance royalties</a:t>
            </a:r>
          </a:p>
          <a:p>
            <a:r>
              <a:rPr lang="en-GB" sz="1900" dirty="0"/>
              <a:t>As a songwriter/publisher, you are owed a royalty whenever your compositions are performed “in public.” This includes:</a:t>
            </a:r>
          </a:p>
          <a:p>
            <a:r>
              <a:rPr lang="en-GB" sz="1900" dirty="0"/>
              <a:t>• plays on terrestrial and satellite radio</a:t>
            </a:r>
          </a:p>
          <a:p>
            <a:r>
              <a:rPr lang="en-GB" sz="1900" dirty="0"/>
              <a:t>• usage on network and cable TV</a:t>
            </a:r>
          </a:p>
          <a:p>
            <a:r>
              <a:rPr lang="en-GB" sz="1900" dirty="0"/>
              <a:t>• plays on internet radio</a:t>
            </a:r>
          </a:p>
          <a:p>
            <a:r>
              <a:rPr lang="en-GB" sz="1900" dirty="0"/>
              <a:t>• online music streaming</a:t>
            </a:r>
          </a:p>
          <a:p>
            <a:r>
              <a:rPr lang="en-GB" sz="1900" dirty="0"/>
              <a:t>• performance in live venues</a:t>
            </a:r>
          </a:p>
          <a:p>
            <a:endParaRPr lang="en-GB" sz="1900" b="1" dirty="0"/>
          </a:p>
          <a:p>
            <a:r>
              <a:rPr lang="en-GB" sz="1900" b="1" dirty="0"/>
              <a:t>Licenses for synchronization </a:t>
            </a:r>
          </a:p>
          <a:p>
            <a:r>
              <a:rPr lang="en-GB" sz="1900" dirty="0"/>
              <a:t>When a recording is used as the soundtrack for a TV show, film, commercial, video game, presentation, or YouTube video, a fee is owed to the songwriter, the publisher, AND the copyrighter owner of the master recording. </a:t>
            </a:r>
          </a:p>
          <a:p>
            <a:endParaRPr lang="en-GB" sz="1900" dirty="0"/>
          </a:p>
          <a:p>
            <a:r>
              <a:rPr lang="en-GB" sz="1900" dirty="0"/>
              <a:t>In industry-speak a recording is “synced” with a moving image, thus the term sync licensing!</a:t>
            </a:r>
            <a:endParaRPr lang="en-GB" sz="1900" b="1" dirty="0"/>
          </a:p>
          <a:p>
            <a:endParaRPr lang="en-GB" dirty="0"/>
          </a:p>
        </p:txBody>
      </p:sp>
    </p:spTree>
    <p:extLst>
      <p:ext uri="{BB962C8B-B14F-4D97-AF65-F5344CB8AC3E}">
        <p14:creationId xmlns:p14="http://schemas.microsoft.com/office/powerpoint/2010/main" val="9502737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928CE-66DC-4111-A7BE-7EC541A0822B}"/>
              </a:ext>
            </a:extLst>
          </p:cNvPr>
          <p:cNvSpPr>
            <a:spLocks noGrp="1"/>
          </p:cNvSpPr>
          <p:nvPr>
            <p:ph type="title"/>
          </p:nvPr>
        </p:nvSpPr>
        <p:spPr/>
        <p:txBody>
          <a:bodyPr/>
          <a:lstStyle/>
          <a:p>
            <a:r>
              <a:rPr lang="en-US" dirty="0"/>
              <a:t>Performance royalties continued </a:t>
            </a:r>
            <a:endParaRPr lang="en-GB" dirty="0"/>
          </a:p>
        </p:txBody>
      </p:sp>
      <p:sp>
        <p:nvSpPr>
          <p:cNvPr id="3" name="Content Placeholder 2">
            <a:extLst>
              <a:ext uri="{FF2B5EF4-FFF2-40B4-BE49-F238E27FC236}">
                <a16:creationId xmlns:a16="http://schemas.microsoft.com/office/drawing/2014/main" id="{1378F52C-E826-424C-A59D-3C4CAD3DA1D5}"/>
              </a:ext>
            </a:extLst>
          </p:cNvPr>
          <p:cNvSpPr>
            <a:spLocks noGrp="1"/>
          </p:cNvSpPr>
          <p:nvPr>
            <p:ph idx="1"/>
          </p:nvPr>
        </p:nvSpPr>
        <p:spPr>
          <a:xfrm>
            <a:off x="226291" y="2255012"/>
            <a:ext cx="11739418" cy="3055897"/>
          </a:xfrm>
        </p:spPr>
        <p:txBody>
          <a:bodyPr/>
          <a:lstStyle/>
          <a:p>
            <a:r>
              <a:rPr lang="en-GB" b="1" dirty="0"/>
              <a:t>Licenses for sampling</a:t>
            </a:r>
          </a:p>
          <a:p>
            <a:r>
              <a:rPr lang="en-GB" dirty="0"/>
              <a:t>Both copyright holders (the owner of the master recording and the owner of the composition) are owed money when another artist uses a sample from  one of your recorded songs.</a:t>
            </a:r>
          </a:p>
          <a:p>
            <a:endParaRPr lang="en-GB" dirty="0"/>
          </a:p>
          <a:p>
            <a:r>
              <a:rPr lang="en-GB" b="1" dirty="0"/>
              <a:t>Print rights for sheet music</a:t>
            </a:r>
          </a:p>
          <a:p>
            <a:r>
              <a:rPr lang="en-GB" dirty="0"/>
              <a:t>As the songwriter/publisher, you are paid whenever your composition is duplicated in print form, including sheet music, lead sheets, fake books, etc</a:t>
            </a:r>
          </a:p>
        </p:txBody>
      </p:sp>
    </p:spTree>
    <p:extLst>
      <p:ext uri="{BB962C8B-B14F-4D97-AF65-F5344CB8AC3E}">
        <p14:creationId xmlns:p14="http://schemas.microsoft.com/office/powerpoint/2010/main" val="42089718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FDF1E-188F-4352-B99A-9293C4B25693}"/>
              </a:ext>
            </a:extLst>
          </p:cNvPr>
          <p:cNvSpPr>
            <a:spLocks noGrp="1"/>
          </p:cNvSpPr>
          <p:nvPr>
            <p:ph type="title"/>
          </p:nvPr>
        </p:nvSpPr>
        <p:spPr/>
        <p:txBody>
          <a:bodyPr/>
          <a:lstStyle/>
          <a:p>
            <a:r>
              <a:rPr lang="en-US" dirty="0"/>
              <a:t>Royalty collection agencies </a:t>
            </a:r>
            <a:endParaRPr lang="en-GB" dirty="0"/>
          </a:p>
        </p:txBody>
      </p:sp>
      <p:sp>
        <p:nvSpPr>
          <p:cNvPr id="3" name="Content Placeholder 2">
            <a:extLst>
              <a:ext uri="{FF2B5EF4-FFF2-40B4-BE49-F238E27FC236}">
                <a16:creationId xmlns:a16="http://schemas.microsoft.com/office/drawing/2014/main" id="{06A0F6D6-F344-4803-9A27-62B0CEF52E2E}"/>
              </a:ext>
            </a:extLst>
          </p:cNvPr>
          <p:cNvSpPr>
            <a:spLocks noGrp="1"/>
          </p:cNvSpPr>
          <p:nvPr>
            <p:ph idx="1"/>
          </p:nvPr>
        </p:nvSpPr>
        <p:spPr>
          <a:xfrm>
            <a:off x="618836" y="2327564"/>
            <a:ext cx="11222182" cy="4341091"/>
          </a:xfrm>
        </p:spPr>
        <p:txBody>
          <a:bodyPr>
            <a:normAutofit lnSpcReduction="10000"/>
          </a:bodyPr>
          <a:lstStyle/>
          <a:p>
            <a:r>
              <a:rPr lang="en-GB" altLang="en-US" dirty="0"/>
              <a:t>Every time your music is played on Radio, used on TV, played in a pub or club, performed live, or sold, you are entitled to money.</a:t>
            </a:r>
          </a:p>
          <a:p>
            <a:endParaRPr lang="en-GB" altLang="en-US" dirty="0"/>
          </a:p>
          <a:p>
            <a:r>
              <a:rPr lang="en-GB" altLang="en-US" dirty="0"/>
              <a:t>There are three main agencies that collect royalties on behalf of their members:</a:t>
            </a:r>
          </a:p>
          <a:p>
            <a:endParaRPr lang="en-GB" altLang="en-US" dirty="0"/>
          </a:p>
          <a:p>
            <a:r>
              <a:rPr lang="en-GB" altLang="en-US" dirty="0"/>
              <a:t>PRS (Performing Rights society)</a:t>
            </a:r>
          </a:p>
          <a:p>
            <a:endParaRPr lang="en-GB" altLang="en-US" dirty="0"/>
          </a:p>
          <a:p>
            <a:r>
              <a:rPr lang="en-GB" altLang="en-US" dirty="0"/>
              <a:t>MCPS (Mechanical Copyright Protection Society)</a:t>
            </a:r>
          </a:p>
          <a:p>
            <a:endParaRPr lang="en-GB" altLang="en-US" dirty="0"/>
          </a:p>
          <a:p>
            <a:r>
              <a:rPr lang="en-GB" altLang="en-US" dirty="0"/>
              <a:t>PPL (Phonographic Performance Limited)</a:t>
            </a:r>
          </a:p>
          <a:p>
            <a:endParaRPr lang="en-GB" altLang="en-US" dirty="0"/>
          </a:p>
          <a:p>
            <a:r>
              <a:rPr lang="en-GB" altLang="en-US" dirty="0"/>
              <a:t>PRS and MCPS have now merged to become PRS for Music</a:t>
            </a:r>
          </a:p>
          <a:p>
            <a:endParaRPr lang="en-GB" dirty="0"/>
          </a:p>
        </p:txBody>
      </p:sp>
    </p:spTree>
    <p:extLst>
      <p:ext uri="{BB962C8B-B14F-4D97-AF65-F5344CB8AC3E}">
        <p14:creationId xmlns:p14="http://schemas.microsoft.com/office/powerpoint/2010/main" val="37819079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6CA7-B385-44EB-92A0-A41CD1F1ABB9}"/>
              </a:ext>
            </a:extLst>
          </p:cNvPr>
          <p:cNvSpPr>
            <a:spLocks noGrp="1"/>
          </p:cNvSpPr>
          <p:nvPr>
            <p:ph type="title"/>
          </p:nvPr>
        </p:nvSpPr>
        <p:spPr/>
        <p:txBody>
          <a:bodyPr/>
          <a:lstStyle/>
          <a:p>
            <a:r>
              <a:rPr lang="en-US" dirty="0"/>
              <a:t>Performance rights entitlements </a:t>
            </a:r>
            <a:endParaRPr lang="en-GB" dirty="0"/>
          </a:p>
        </p:txBody>
      </p:sp>
      <p:sp>
        <p:nvSpPr>
          <p:cNvPr id="3" name="Content Placeholder 2">
            <a:extLst>
              <a:ext uri="{FF2B5EF4-FFF2-40B4-BE49-F238E27FC236}">
                <a16:creationId xmlns:a16="http://schemas.microsoft.com/office/drawing/2014/main" id="{C98D68F7-6350-4B9C-8F3A-1C7981993580}"/>
              </a:ext>
            </a:extLst>
          </p:cNvPr>
          <p:cNvSpPr>
            <a:spLocks noGrp="1"/>
          </p:cNvSpPr>
          <p:nvPr>
            <p:ph idx="1"/>
          </p:nvPr>
        </p:nvSpPr>
        <p:spPr>
          <a:xfrm>
            <a:off x="794327" y="2336800"/>
            <a:ext cx="10806546" cy="4359564"/>
          </a:xfrm>
        </p:spPr>
        <p:txBody>
          <a:bodyPr/>
          <a:lstStyle/>
          <a:p>
            <a:r>
              <a:rPr lang="en-GB" altLang="en-US" b="1" dirty="0"/>
              <a:t>Performing rights entitle you to receive royalties whenever a song is played or performed in public, for example</a:t>
            </a:r>
            <a:r>
              <a:rPr lang="en-GB" altLang="en-US" dirty="0"/>
              <a:t>:</a:t>
            </a:r>
          </a:p>
          <a:p>
            <a:endParaRPr lang="en-GB" altLang="en-US" dirty="0"/>
          </a:p>
          <a:p>
            <a:r>
              <a:rPr lang="en-GB" altLang="en-US" dirty="0"/>
              <a:t>• When your music is played on TV or Radio</a:t>
            </a:r>
            <a:br>
              <a:rPr lang="en-GB" altLang="en-US" dirty="0"/>
            </a:br>
            <a:endParaRPr lang="en-GB" altLang="en-US" dirty="0"/>
          </a:p>
          <a:p>
            <a:r>
              <a:rPr lang="en-GB" altLang="en-US" dirty="0"/>
              <a:t>• When your music is Listened to online or downloaded</a:t>
            </a:r>
            <a:br>
              <a:rPr lang="en-GB" altLang="en-US" dirty="0"/>
            </a:br>
            <a:endParaRPr lang="en-GB" altLang="en-US" dirty="0"/>
          </a:p>
          <a:p>
            <a:r>
              <a:rPr lang="en-GB" altLang="en-US" dirty="0"/>
              <a:t>• When your music is played Live</a:t>
            </a:r>
            <a:br>
              <a:rPr lang="en-GB" altLang="en-US" dirty="0"/>
            </a:br>
            <a:endParaRPr lang="en-GB" altLang="en-US" dirty="0"/>
          </a:p>
          <a:p>
            <a:r>
              <a:rPr lang="en-GB" altLang="en-US" dirty="0"/>
              <a:t>• When your music is played in a club, bar or shop</a:t>
            </a:r>
          </a:p>
          <a:p>
            <a:endParaRPr lang="en-GB" dirty="0"/>
          </a:p>
        </p:txBody>
      </p:sp>
    </p:spTree>
    <p:extLst>
      <p:ext uri="{BB962C8B-B14F-4D97-AF65-F5344CB8AC3E}">
        <p14:creationId xmlns:p14="http://schemas.microsoft.com/office/powerpoint/2010/main" val="35865383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A523A-7877-4712-8B5F-1D78EF5AECEB}"/>
              </a:ext>
            </a:extLst>
          </p:cNvPr>
          <p:cNvSpPr>
            <a:spLocks noGrp="1"/>
          </p:cNvSpPr>
          <p:nvPr>
            <p:ph type="title"/>
          </p:nvPr>
        </p:nvSpPr>
        <p:spPr/>
        <p:txBody>
          <a:bodyPr/>
          <a:lstStyle/>
          <a:p>
            <a:r>
              <a:rPr lang="en-US" dirty="0"/>
              <a:t>Mechanical rights entitlements </a:t>
            </a:r>
            <a:endParaRPr lang="en-GB" dirty="0"/>
          </a:p>
        </p:txBody>
      </p:sp>
      <p:sp>
        <p:nvSpPr>
          <p:cNvPr id="3" name="Content Placeholder 2">
            <a:extLst>
              <a:ext uri="{FF2B5EF4-FFF2-40B4-BE49-F238E27FC236}">
                <a16:creationId xmlns:a16="http://schemas.microsoft.com/office/drawing/2014/main" id="{7E99C70B-A210-47E5-8D79-818A64E3C069}"/>
              </a:ext>
            </a:extLst>
          </p:cNvPr>
          <p:cNvSpPr>
            <a:spLocks noGrp="1"/>
          </p:cNvSpPr>
          <p:nvPr>
            <p:ph idx="1"/>
          </p:nvPr>
        </p:nvSpPr>
        <p:spPr>
          <a:xfrm>
            <a:off x="286327" y="2310430"/>
            <a:ext cx="11757891" cy="4616843"/>
          </a:xfrm>
        </p:spPr>
        <p:txBody>
          <a:bodyPr/>
          <a:lstStyle/>
          <a:p>
            <a:r>
              <a:rPr lang="en-GB" altLang="en-US" b="1" dirty="0"/>
              <a:t>Mechanical Rights entitle you to receive royalties whenever your music is reproduced.  This includes:</a:t>
            </a:r>
          </a:p>
          <a:p>
            <a:endParaRPr lang="en-GB" altLang="en-US" dirty="0"/>
          </a:p>
          <a:p>
            <a:r>
              <a:rPr lang="en-GB" altLang="en-US" dirty="0"/>
              <a:t>• When your music is sold on a CD or vinyl</a:t>
            </a:r>
            <a:br>
              <a:rPr lang="en-GB" altLang="en-US" dirty="0"/>
            </a:br>
            <a:endParaRPr lang="en-GB" altLang="en-US" dirty="0"/>
          </a:p>
          <a:p>
            <a:r>
              <a:rPr lang="en-GB" altLang="en-US" dirty="0"/>
              <a:t>• When your music is downloaded online</a:t>
            </a:r>
            <a:br>
              <a:rPr lang="en-GB" altLang="en-US" dirty="0"/>
            </a:br>
            <a:endParaRPr lang="en-GB" altLang="en-US" dirty="0"/>
          </a:p>
          <a:p>
            <a:r>
              <a:rPr lang="en-GB" altLang="en-US" dirty="0"/>
              <a:t>• When your music is sold on a music video</a:t>
            </a:r>
          </a:p>
          <a:p>
            <a:endParaRPr lang="en-GB" dirty="0"/>
          </a:p>
        </p:txBody>
      </p:sp>
    </p:spTree>
    <p:extLst>
      <p:ext uri="{BB962C8B-B14F-4D97-AF65-F5344CB8AC3E}">
        <p14:creationId xmlns:p14="http://schemas.microsoft.com/office/powerpoint/2010/main" val="37738973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9C84D-5787-4817-BF81-AAC641BA37A9}"/>
              </a:ext>
            </a:extLst>
          </p:cNvPr>
          <p:cNvSpPr>
            <a:spLocks noGrp="1"/>
          </p:cNvSpPr>
          <p:nvPr>
            <p:ph type="title"/>
          </p:nvPr>
        </p:nvSpPr>
        <p:spPr/>
        <p:txBody>
          <a:bodyPr/>
          <a:lstStyle/>
          <a:p>
            <a:r>
              <a:rPr lang="en-US" dirty="0"/>
              <a:t>PRS</a:t>
            </a:r>
            <a:endParaRPr lang="en-GB" dirty="0"/>
          </a:p>
        </p:txBody>
      </p:sp>
      <p:sp>
        <p:nvSpPr>
          <p:cNvPr id="3" name="Content Placeholder 2">
            <a:extLst>
              <a:ext uri="{FF2B5EF4-FFF2-40B4-BE49-F238E27FC236}">
                <a16:creationId xmlns:a16="http://schemas.microsoft.com/office/drawing/2014/main" id="{A4A82A49-12B2-4814-8BDE-49D3C113FE14}"/>
              </a:ext>
            </a:extLst>
          </p:cNvPr>
          <p:cNvSpPr>
            <a:spLocks noGrp="1"/>
          </p:cNvSpPr>
          <p:nvPr>
            <p:ph idx="1"/>
          </p:nvPr>
        </p:nvSpPr>
        <p:spPr>
          <a:xfrm>
            <a:off x="314036" y="2200933"/>
            <a:ext cx="11563928" cy="4478297"/>
          </a:xfrm>
        </p:spPr>
        <p:txBody>
          <a:bodyPr>
            <a:normAutofit fontScale="92500" lnSpcReduction="10000"/>
          </a:bodyPr>
          <a:lstStyle/>
          <a:p>
            <a:r>
              <a:rPr lang="en-GB" altLang="en-US" dirty="0"/>
              <a:t>Works on the behalf of songwriters and composers and collects royalties based on your </a:t>
            </a:r>
            <a:r>
              <a:rPr lang="en-GB" altLang="en-US" b="1" dirty="0"/>
              <a:t>performing rights </a:t>
            </a:r>
            <a:r>
              <a:rPr lang="en-GB" altLang="en-US" dirty="0"/>
              <a:t>and </a:t>
            </a:r>
            <a:r>
              <a:rPr lang="en-GB" altLang="en-US" b="1" dirty="0"/>
              <a:t>mechanical rights</a:t>
            </a:r>
            <a:r>
              <a:rPr lang="en-GB" altLang="en-US" dirty="0"/>
              <a:t>.</a:t>
            </a:r>
          </a:p>
          <a:p>
            <a:endParaRPr lang="en-GB" altLang="en-US" dirty="0"/>
          </a:p>
          <a:p>
            <a:r>
              <a:rPr lang="en-GB" altLang="en-US" dirty="0"/>
              <a:t>If a Radio Station, business (which includes bars and shops) or a company producing physical products (CD’s etc) wants to play or sell music, they must buy a licence from PRS for Music.</a:t>
            </a:r>
          </a:p>
          <a:p>
            <a:endParaRPr lang="en-GB" altLang="en-US" dirty="0"/>
          </a:p>
          <a:p>
            <a:r>
              <a:rPr lang="en-GB" altLang="en-US" dirty="0"/>
              <a:t>These institutions will then supply PRS for Music with their playlists so that PRS can fairly distribute the incoming royalties. </a:t>
            </a:r>
          </a:p>
          <a:p>
            <a:endParaRPr lang="en-GB" altLang="en-US" dirty="0"/>
          </a:p>
          <a:p>
            <a:r>
              <a:rPr lang="en-GB" altLang="en-US" dirty="0"/>
              <a:t>You will be paid your royalties in instalments four times a year. </a:t>
            </a:r>
          </a:p>
          <a:p>
            <a:endParaRPr lang="en-GB" altLang="en-US" dirty="0"/>
          </a:p>
          <a:p>
            <a:r>
              <a:rPr lang="en-GB" altLang="en-US" dirty="0"/>
              <a:t>The PRS works with other collection agencies abroad to collect the royalties which you are due from outside the UK.</a:t>
            </a:r>
          </a:p>
          <a:p>
            <a:endParaRPr lang="en-GB" altLang="en-US" dirty="0"/>
          </a:p>
          <a:p>
            <a:r>
              <a:rPr lang="en-GB" altLang="en-US" dirty="0"/>
              <a:t>Administration fee of £50/£100 when you join. </a:t>
            </a:r>
            <a:r>
              <a:rPr lang="en-GB" altLang="en-US" i="1" dirty="0">
                <a:solidFill>
                  <a:srgbClr val="0070C0"/>
                </a:solidFill>
                <a:hlinkClick r:id="rId2"/>
              </a:rPr>
              <a:t>www.</a:t>
            </a:r>
            <a:r>
              <a:rPr lang="en-GB" altLang="en-US" b="1" i="1" dirty="0">
                <a:solidFill>
                  <a:srgbClr val="0070C0"/>
                </a:solidFill>
                <a:hlinkClick r:id="rId2"/>
              </a:rPr>
              <a:t>prsformusic</a:t>
            </a:r>
            <a:r>
              <a:rPr lang="en-GB" altLang="en-US" i="1" dirty="0">
                <a:solidFill>
                  <a:srgbClr val="0070C0"/>
                </a:solidFill>
                <a:hlinkClick r:id="rId2"/>
              </a:rPr>
              <a:t>.com</a:t>
            </a:r>
            <a:r>
              <a:rPr lang="en-GB" altLang="en-US" i="1" dirty="0"/>
              <a:t> </a:t>
            </a:r>
            <a:endParaRPr lang="en-GB" altLang="en-US" dirty="0"/>
          </a:p>
          <a:p>
            <a:endParaRPr lang="en-GB" altLang="en-US" dirty="0"/>
          </a:p>
          <a:p>
            <a:endParaRPr lang="en-GB" dirty="0"/>
          </a:p>
        </p:txBody>
      </p:sp>
      <p:pic>
        <p:nvPicPr>
          <p:cNvPr id="4" name="Picture 2" descr="http://www.blogzimbalam.co.uk/wp-content/uploads/2011/09/prs-logo.png">
            <a:hlinkClick r:id="rId3"/>
            <a:extLst>
              <a:ext uri="{FF2B5EF4-FFF2-40B4-BE49-F238E27FC236}">
                <a16:creationId xmlns:a16="http://schemas.microsoft.com/office/drawing/2014/main" id="{B96D554E-4987-4C4C-A39A-4BE887EB9511}"/>
              </a:ext>
            </a:extLst>
          </p:cNvPr>
          <p:cNvPicPr>
            <a:picLocks noChangeAspect="1" noChangeArrowheads="1"/>
          </p:cNvPicPr>
          <p:nvPr/>
        </p:nvPicPr>
        <p:blipFill>
          <a:blip r:embed="rId4" cstate="print"/>
          <a:srcRect/>
          <a:stretch>
            <a:fillRect/>
          </a:stretch>
        </p:blipFill>
        <p:spPr bwMode="auto">
          <a:xfrm>
            <a:off x="600252" y="964692"/>
            <a:ext cx="1285875" cy="10715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730977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53A96-F289-4AF9-B25F-4190B4025C8D}"/>
              </a:ext>
            </a:extLst>
          </p:cNvPr>
          <p:cNvSpPr>
            <a:spLocks noGrp="1"/>
          </p:cNvSpPr>
          <p:nvPr>
            <p:ph type="title"/>
          </p:nvPr>
        </p:nvSpPr>
        <p:spPr/>
        <p:txBody>
          <a:bodyPr/>
          <a:lstStyle/>
          <a:p>
            <a:r>
              <a:rPr lang="en-US" dirty="0"/>
              <a:t>PPL</a:t>
            </a:r>
            <a:endParaRPr lang="en-GB" dirty="0"/>
          </a:p>
        </p:txBody>
      </p:sp>
      <p:sp>
        <p:nvSpPr>
          <p:cNvPr id="3" name="Content Placeholder 2">
            <a:extLst>
              <a:ext uri="{FF2B5EF4-FFF2-40B4-BE49-F238E27FC236}">
                <a16:creationId xmlns:a16="http://schemas.microsoft.com/office/drawing/2014/main" id="{1F55786B-A47B-4817-8740-9E6CADD13ADE}"/>
              </a:ext>
            </a:extLst>
          </p:cNvPr>
          <p:cNvSpPr>
            <a:spLocks noGrp="1"/>
          </p:cNvSpPr>
          <p:nvPr>
            <p:ph idx="1"/>
          </p:nvPr>
        </p:nvSpPr>
        <p:spPr>
          <a:xfrm>
            <a:off x="212436" y="2153412"/>
            <a:ext cx="11776364" cy="4607606"/>
          </a:xfrm>
        </p:spPr>
        <p:txBody>
          <a:bodyPr>
            <a:normAutofit fontScale="92500" lnSpcReduction="10000"/>
          </a:bodyPr>
          <a:lstStyle/>
          <a:p>
            <a:r>
              <a:rPr lang="en-GB" altLang="en-US" sz="1900" dirty="0"/>
              <a:t>PPL (formerly Phonographic Performance Limited) collects money for performers.  </a:t>
            </a:r>
          </a:p>
          <a:p>
            <a:endParaRPr lang="en-GB" altLang="en-US" sz="1900" dirty="0"/>
          </a:p>
          <a:p>
            <a:r>
              <a:rPr lang="en-GB" altLang="en-US" sz="1900" dirty="0"/>
              <a:t>This means that if you have played on a record but not been part of writing it, PPL will still collect money for you. </a:t>
            </a:r>
          </a:p>
          <a:p>
            <a:endParaRPr lang="en-GB" altLang="en-US" sz="1900" dirty="0"/>
          </a:p>
          <a:p>
            <a:r>
              <a:rPr lang="en-GB" altLang="en-US" sz="1900" dirty="0"/>
              <a:t>Much like with PRS, any Radio Stations or businesses looking to broadcast or play music in Public must purchase a licence from the PPL.  </a:t>
            </a:r>
          </a:p>
          <a:p>
            <a:endParaRPr lang="en-GB" altLang="en-US" sz="1900" dirty="0"/>
          </a:p>
          <a:p>
            <a:r>
              <a:rPr lang="en-GB" altLang="en-US" sz="1900" dirty="0"/>
              <a:t>The income generated is then distributed fairly amongst its members. PPL also compiles sales figures in order to put the music charts together. </a:t>
            </a:r>
          </a:p>
          <a:p>
            <a:endParaRPr lang="en-GB" altLang="en-US" sz="1900" dirty="0"/>
          </a:p>
          <a:p>
            <a:r>
              <a:rPr lang="en-GB" altLang="en-US" sz="1900" dirty="0"/>
              <a:t>If you’re music is not registered with the PPL it will be unable to enter the charts. </a:t>
            </a:r>
          </a:p>
          <a:p>
            <a:endParaRPr lang="en-GB" altLang="en-US" sz="1900" dirty="0"/>
          </a:p>
          <a:p>
            <a:r>
              <a:rPr lang="en-GB" altLang="en-US" sz="1900" dirty="0"/>
              <a:t>It is free to join the PPL.</a:t>
            </a:r>
          </a:p>
          <a:p>
            <a:endParaRPr lang="en-GB" dirty="0"/>
          </a:p>
        </p:txBody>
      </p:sp>
      <p:pic>
        <p:nvPicPr>
          <p:cNvPr id="4" name="Picture 5" descr="http://www.blogzimbalam.co.uk/wp-content/uploads/2011/09/ppl.gif">
            <a:hlinkClick r:id="rId2"/>
            <a:extLst>
              <a:ext uri="{FF2B5EF4-FFF2-40B4-BE49-F238E27FC236}">
                <a16:creationId xmlns:a16="http://schemas.microsoft.com/office/drawing/2014/main" id="{A49DCDE1-1BC4-446C-AF51-F98827BFFCE3}"/>
              </a:ext>
            </a:extLst>
          </p:cNvPr>
          <p:cNvPicPr>
            <a:picLocks noChangeAspect="1" noChangeArrowheads="1"/>
          </p:cNvPicPr>
          <p:nvPr/>
        </p:nvPicPr>
        <p:blipFill>
          <a:blip r:embed="rId3" cstate="print"/>
          <a:srcRect/>
          <a:stretch>
            <a:fillRect/>
          </a:stretch>
        </p:blipFill>
        <p:spPr bwMode="auto">
          <a:xfrm>
            <a:off x="568036" y="964692"/>
            <a:ext cx="1154113" cy="928687"/>
          </a:xfrm>
          <a:prstGeom prst="rect">
            <a:avLst/>
          </a:prstGeom>
          <a:noFill/>
          <a:ln w="9525">
            <a:noFill/>
            <a:miter lim="800000"/>
            <a:headEnd/>
            <a:tailEnd/>
          </a:ln>
        </p:spPr>
      </p:pic>
    </p:spTree>
    <p:extLst>
      <p:ext uri="{BB962C8B-B14F-4D97-AF65-F5344CB8AC3E}">
        <p14:creationId xmlns:p14="http://schemas.microsoft.com/office/powerpoint/2010/main" val="7047215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6C8C9-08A1-48A0-94C5-C958803D3694}"/>
              </a:ext>
            </a:extLst>
          </p:cNvPr>
          <p:cNvSpPr>
            <a:spLocks noGrp="1"/>
          </p:cNvSpPr>
          <p:nvPr>
            <p:ph type="title"/>
          </p:nvPr>
        </p:nvSpPr>
        <p:spPr/>
        <p:txBody>
          <a:bodyPr/>
          <a:lstStyle/>
          <a:p>
            <a:r>
              <a:rPr lang="en-US" dirty="0"/>
              <a:t>Simple do idea’s so far…</a:t>
            </a:r>
            <a:endParaRPr lang="en-GB" dirty="0"/>
          </a:p>
        </p:txBody>
      </p:sp>
      <p:sp>
        <p:nvSpPr>
          <p:cNvPr id="3" name="Content Placeholder 2">
            <a:extLst>
              <a:ext uri="{FF2B5EF4-FFF2-40B4-BE49-F238E27FC236}">
                <a16:creationId xmlns:a16="http://schemas.microsoft.com/office/drawing/2014/main" id="{0AFD80A8-24C5-45F8-9F9B-1235F11B07B5}"/>
              </a:ext>
            </a:extLst>
          </p:cNvPr>
          <p:cNvSpPr>
            <a:spLocks noGrp="1"/>
          </p:cNvSpPr>
          <p:nvPr>
            <p:ph idx="1"/>
          </p:nvPr>
        </p:nvSpPr>
        <p:spPr>
          <a:xfrm>
            <a:off x="527221" y="2364260"/>
            <a:ext cx="10799806" cy="4267199"/>
          </a:xfrm>
        </p:spPr>
        <p:txBody>
          <a:bodyPr>
            <a:normAutofit fontScale="92500"/>
          </a:bodyPr>
          <a:lstStyle/>
          <a:p>
            <a:pPr marL="514350" indent="-514350" eaLnBrk="0" hangingPunct="0">
              <a:spcBef>
                <a:spcPct val="50000"/>
              </a:spcBef>
              <a:buFont typeface="+mj-lt"/>
              <a:buAutoNum type="arabicPeriod"/>
            </a:pPr>
            <a:r>
              <a:rPr lang="en-GB" sz="3200" dirty="0">
                <a:solidFill>
                  <a:schemeClr val="tx1"/>
                </a:solidFill>
                <a:latin typeface="Tahoma" pitchFamily="34" charset="0"/>
                <a:ea typeface="ＭＳ Ｐゴシック" pitchFamily="-112" charset="-128"/>
              </a:rPr>
              <a:t>A relevant cover image</a:t>
            </a:r>
          </a:p>
          <a:p>
            <a:pPr marL="514350" indent="-514350" eaLnBrk="0" hangingPunct="0">
              <a:spcBef>
                <a:spcPct val="50000"/>
              </a:spcBef>
              <a:buFont typeface="+mj-lt"/>
              <a:buAutoNum type="arabicPeriod"/>
            </a:pPr>
            <a:r>
              <a:rPr lang="en-GB" sz="3200" dirty="0">
                <a:solidFill>
                  <a:schemeClr val="tx1"/>
                </a:solidFill>
                <a:latin typeface="Tahoma" pitchFamily="34" charset="0"/>
                <a:ea typeface="ＭＳ Ｐゴシック" pitchFamily="-112" charset="-128"/>
              </a:rPr>
              <a:t>Concept Overview </a:t>
            </a:r>
            <a:br>
              <a:rPr lang="en-GB" sz="3200" dirty="0">
                <a:solidFill>
                  <a:schemeClr val="tx1"/>
                </a:solidFill>
                <a:latin typeface="Tahoma" pitchFamily="34" charset="0"/>
                <a:ea typeface="ＭＳ Ｐゴシック" pitchFamily="-112" charset="-128"/>
              </a:rPr>
            </a:br>
            <a:r>
              <a:rPr lang="en-GB" dirty="0">
                <a:solidFill>
                  <a:schemeClr val="tx1"/>
                </a:solidFill>
                <a:latin typeface="Tahoma" pitchFamily="34" charset="0"/>
                <a:ea typeface="ＭＳ Ｐゴシック" pitchFamily="-112" charset="-128"/>
              </a:rPr>
              <a:t>(help us understand your idea, the opportunities, the problems it solves, include any early research)</a:t>
            </a:r>
            <a:endParaRPr lang="en-GB" sz="3200" dirty="0">
              <a:solidFill>
                <a:schemeClr val="tx1"/>
              </a:solidFill>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3200" dirty="0">
                <a:solidFill>
                  <a:schemeClr val="tx1"/>
                </a:solidFill>
                <a:latin typeface="Tahoma" pitchFamily="34" charset="0"/>
                <a:ea typeface="ＭＳ Ｐゴシック" pitchFamily="-112" charset="-128"/>
              </a:rPr>
              <a:t>Keywords </a:t>
            </a:r>
            <a:r>
              <a:rPr lang="en-GB" dirty="0">
                <a:solidFill>
                  <a:schemeClr val="tx1"/>
                </a:solidFill>
                <a:latin typeface="Tahoma" pitchFamily="34" charset="0"/>
                <a:ea typeface="ＭＳ Ｐゴシック" pitchFamily="-112" charset="-128"/>
              </a:rPr>
              <a:t>(industry, location, etc)</a:t>
            </a:r>
          </a:p>
          <a:p>
            <a:pPr marL="514350" indent="-514350" eaLnBrk="0" hangingPunct="0">
              <a:spcBef>
                <a:spcPct val="50000"/>
              </a:spcBef>
              <a:buFont typeface="+mj-lt"/>
              <a:buAutoNum type="arabicPeriod"/>
            </a:pPr>
            <a:r>
              <a:rPr lang="en-GB" sz="3200" dirty="0">
                <a:solidFill>
                  <a:schemeClr val="tx1"/>
                </a:solidFill>
                <a:latin typeface="Tahoma" pitchFamily="34" charset="0"/>
                <a:ea typeface="ＭＳ Ｐゴシック" pitchFamily="-112" charset="-128"/>
              </a:rPr>
              <a:t>Logo/Design? (in your own time)</a:t>
            </a:r>
          </a:p>
          <a:p>
            <a:pPr marL="514350" indent="-514350" eaLnBrk="0" hangingPunct="0">
              <a:spcBef>
                <a:spcPct val="50000"/>
              </a:spcBef>
              <a:buFont typeface="+mj-lt"/>
              <a:buAutoNum type="arabicPeriod"/>
            </a:pPr>
            <a:r>
              <a:rPr lang="en-GB" sz="3200" dirty="0">
                <a:solidFill>
                  <a:schemeClr val="tx1"/>
                </a:solidFill>
                <a:latin typeface="Tahoma" pitchFamily="34" charset="0"/>
                <a:ea typeface="ＭＳ Ｐゴシック" pitchFamily="-112" charset="-128"/>
              </a:rPr>
              <a:t>Brief Video     (Additional extra)</a:t>
            </a:r>
          </a:p>
          <a:p>
            <a:pPr marL="514350" indent="-514350" eaLnBrk="0" hangingPunct="0">
              <a:spcBef>
                <a:spcPct val="50000"/>
              </a:spcBef>
              <a:buFont typeface="+mj-lt"/>
              <a:buAutoNum type="arabicPeriod"/>
            </a:pPr>
            <a:r>
              <a:rPr lang="en-US" sz="3200" dirty="0">
                <a:solidFill>
                  <a:schemeClr val="tx1"/>
                </a:solidFill>
                <a:latin typeface="Tahoma" pitchFamily="34" charset="0"/>
                <a:ea typeface="ＭＳ Ｐゴシック" pitchFamily="-112" charset="-128"/>
              </a:rPr>
              <a:t>Creative CV/PESTLE ANALYSIS (Assignment attachments)</a:t>
            </a:r>
          </a:p>
          <a:p>
            <a:pPr marL="0" indent="0" eaLnBrk="0" hangingPunct="0">
              <a:spcBef>
                <a:spcPct val="50000"/>
              </a:spcBef>
              <a:buNone/>
            </a:pPr>
            <a:endParaRPr lang="en-GB" dirty="0">
              <a:solidFill>
                <a:schemeClr val="tx1"/>
              </a:solidFill>
            </a:endParaRPr>
          </a:p>
        </p:txBody>
      </p:sp>
    </p:spTree>
    <p:extLst>
      <p:ext uri="{BB962C8B-B14F-4D97-AF65-F5344CB8AC3E}">
        <p14:creationId xmlns:p14="http://schemas.microsoft.com/office/powerpoint/2010/main" val="20707176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30D560-3130-4B72-889D-48E285C23753}"/>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US">
                <a:solidFill>
                  <a:schemeClr val="bg1"/>
                </a:solidFill>
              </a:rPr>
              <a:t>Home Task</a:t>
            </a:r>
            <a:endParaRPr lang="en-GB">
              <a:solidFill>
                <a:schemeClr val="bg1"/>
              </a:solidFill>
            </a:endParaRPr>
          </a:p>
        </p:txBody>
      </p:sp>
      <p:sp>
        <p:nvSpPr>
          <p:cNvPr id="3" name="Content Placeholder 2">
            <a:extLst>
              <a:ext uri="{FF2B5EF4-FFF2-40B4-BE49-F238E27FC236}">
                <a16:creationId xmlns:a16="http://schemas.microsoft.com/office/drawing/2014/main" id="{D9A915FA-821D-4C23-A9DC-67EF1795A2FF}"/>
              </a:ext>
            </a:extLst>
          </p:cNvPr>
          <p:cNvSpPr>
            <a:spLocks noGrp="1"/>
          </p:cNvSpPr>
          <p:nvPr>
            <p:ph idx="1"/>
          </p:nvPr>
        </p:nvSpPr>
        <p:spPr>
          <a:xfrm>
            <a:off x="643468" y="2638044"/>
            <a:ext cx="3363974" cy="3415622"/>
          </a:xfrm>
        </p:spPr>
        <p:txBody>
          <a:bodyPr>
            <a:normAutofit/>
          </a:bodyPr>
          <a:lstStyle/>
          <a:p>
            <a:r>
              <a:rPr lang="en-US" dirty="0">
                <a:solidFill>
                  <a:schemeClr val="bg1"/>
                </a:solidFill>
              </a:rPr>
              <a:t>Complete a SWOT analysis of your business, this is an attachment of your assignment.</a:t>
            </a:r>
          </a:p>
          <a:p>
            <a:endParaRPr lang="en-US" dirty="0">
              <a:solidFill>
                <a:schemeClr val="bg1"/>
              </a:solidFill>
            </a:endParaRPr>
          </a:p>
          <a:p>
            <a:pPr marL="0" indent="0">
              <a:buNone/>
            </a:pPr>
            <a:r>
              <a:rPr lang="en-US" dirty="0">
                <a:solidFill>
                  <a:schemeClr val="bg1"/>
                </a:solidFill>
              </a:rPr>
              <a:t>Show example:</a:t>
            </a:r>
          </a:p>
          <a:p>
            <a:endParaRPr lang="en-GB" dirty="0">
              <a:solidFill>
                <a:schemeClr val="bg1"/>
              </a:solidFill>
            </a:endParaRPr>
          </a:p>
        </p:txBody>
      </p:sp>
      <p:pic>
        <p:nvPicPr>
          <p:cNvPr id="4" name="Picture 2" descr="Image result for sWOT analysis">
            <a:extLst>
              <a:ext uri="{FF2B5EF4-FFF2-40B4-BE49-F238E27FC236}">
                <a16:creationId xmlns:a16="http://schemas.microsoft.com/office/drawing/2014/main" id="{0D21855A-E6E3-4C32-8926-BDC2321D180D}"/>
              </a:ext>
            </a:extLst>
          </p:cNvPr>
          <p:cNvPicPr>
            <a:picLocks noChangeAspect="1" noChangeArrowheads="1"/>
          </p:cNvPicPr>
          <p:nvPr/>
        </p:nvPicPr>
        <p:blipFill>
          <a:blip r:embed="rId2" cstate="print"/>
          <a:srcRect/>
          <a:stretch>
            <a:fillRect/>
          </a:stretch>
        </p:blipFill>
        <p:spPr bwMode="auto">
          <a:xfrm>
            <a:off x="4740079" y="251927"/>
            <a:ext cx="7366137" cy="6232849"/>
          </a:xfrm>
          <a:prstGeom prst="rect">
            <a:avLst/>
          </a:prstGeom>
          <a:noFill/>
        </p:spPr>
      </p:pic>
    </p:spTree>
    <p:extLst>
      <p:ext uri="{BB962C8B-B14F-4D97-AF65-F5344CB8AC3E}">
        <p14:creationId xmlns:p14="http://schemas.microsoft.com/office/powerpoint/2010/main" val="9333658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A436C-02AF-458A-AD00-0B97214389E2}"/>
              </a:ext>
            </a:extLst>
          </p:cNvPr>
          <p:cNvSpPr>
            <a:spLocks noGrp="1"/>
          </p:cNvSpPr>
          <p:nvPr>
            <p:ph type="title"/>
          </p:nvPr>
        </p:nvSpPr>
        <p:spPr>
          <a:xfrm>
            <a:off x="550161" y="2564978"/>
            <a:ext cx="3363974" cy="1728044"/>
          </a:xfrm>
          <a:noFill/>
          <a:ln>
            <a:solidFill>
              <a:schemeClr val="bg1"/>
            </a:solidFill>
          </a:ln>
        </p:spPr>
        <p:txBody>
          <a:bodyPr wrap="square">
            <a:normAutofit/>
          </a:bodyPr>
          <a:lstStyle/>
          <a:p>
            <a:r>
              <a:rPr lang="en-US">
                <a:solidFill>
                  <a:schemeClr val="bg1"/>
                </a:solidFill>
              </a:rPr>
              <a:t>Thanks for listening </a:t>
            </a:r>
            <a:endParaRPr lang="en-GB">
              <a:solidFill>
                <a:schemeClr val="bg1"/>
              </a:solidFill>
            </a:endParaRPr>
          </a:p>
        </p:txBody>
      </p:sp>
      <p:pic>
        <p:nvPicPr>
          <p:cNvPr id="7" name="Graphic 6" descr="Winking Face with No Fill">
            <a:extLst>
              <a:ext uri="{FF2B5EF4-FFF2-40B4-BE49-F238E27FC236}">
                <a16:creationId xmlns:a16="http://schemas.microsoft.com/office/drawing/2014/main" id="{2D0C6901-9CB4-41D1-B949-374E6A42F4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18048" y="643467"/>
            <a:ext cx="5410199" cy="5410199"/>
          </a:xfrm>
          <a:prstGeom prst="rect">
            <a:avLst/>
          </a:prstGeom>
        </p:spPr>
      </p:pic>
    </p:spTree>
    <p:extLst>
      <p:ext uri="{BB962C8B-B14F-4D97-AF65-F5344CB8AC3E}">
        <p14:creationId xmlns:p14="http://schemas.microsoft.com/office/powerpoint/2010/main" val="339975502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53</TotalTime>
  <Words>2141</Words>
  <Application>Microsoft Office PowerPoint</Application>
  <PresentationFormat>Widescreen</PresentationFormat>
  <Paragraphs>217</Paragraphs>
  <Slides>33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ＭＳ Ｐゴシック</vt:lpstr>
      <vt:lpstr>Arial</vt:lpstr>
      <vt:lpstr>Century Gothic</vt:lpstr>
      <vt:lpstr>Gill Sans MT</vt:lpstr>
      <vt:lpstr>Tahoma</vt:lpstr>
      <vt:lpstr>Times</vt:lpstr>
      <vt:lpstr>Parcel</vt:lpstr>
      <vt:lpstr>Business, Marketing and Self - promotion </vt:lpstr>
      <vt:lpstr>Recap</vt:lpstr>
      <vt:lpstr>Please register! </vt:lpstr>
      <vt:lpstr>Pestle analysis </vt:lpstr>
      <vt:lpstr>Pestle analysis in steps </vt:lpstr>
      <vt:lpstr>PESTLE analysis of Google </vt:lpstr>
      <vt:lpstr>Lets start!</vt:lpstr>
      <vt:lpstr>Business structures</vt:lpstr>
      <vt:lpstr>The HMRC – Consider this first.</vt:lpstr>
      <vt:lpstr>Business Structures </vt:lpstr>
      <vt:lpstr>Different types of business structures, I found…</vt:lpstr>
      <vt:lpstr>Different types of business structures</vt:lpstr>
      <vt:lpstr>Different types of business structures</vt:lpstr>
      <vt:lpstr>Different types of business structures</vt:lpstr>
      <vt:lpstr>Business essentials to consider when building on a concept </vt:lpstr>
      <vt:lpstr>Intellectual property (IP)</vt:lpstr>
      <vt:lpstr>Types of intellectual property </vt:lpstr>
      <vt:lpstr> copyright is applicable to us as musicians </vt:lpstr>
      <vt:lpstr>Lunch break</vt:lpstr>
      <vt:lpstr>Music Publishing and royalty collection </vt:lpstr>
      <vt:lpstr>What is music publishing </vt:lpstr>
      <vt:lpstr>What is music copyright?</vt:lpstr>
      <vt:lpstr>Publishing rights</vt:lpstr>
      <vt:lpstr>Performance Royalties </vt:lpstr>
      <vt:lpstr>Performance royalties continued </vt:lpstr>
      <vt:lpstr>Royalty collection agencies </vt:lpstr>
      <vt:lpstr>Performance rights entitlements </vt:lpstr>
      <vt:lpstr>Mechanical rights entitlements </vt:lpstr>
      <vt:lpstr>PRS</vt:lpstr>
      <vt:lpstr>PPL</vt:lpstr>
      <vt:lpstr>Simple do idea’s so far…</vt:lpstr>
      <vt:lpstr>Home Task</vt:lpstr>
      <vt:lpstr>Thanks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Marketing and Self - promotion </dc:title>
  <dc:creator>kierrantomkinsbass@outlook.com</dc:creator>
  <cp:lastModifiedBy>Kierran</cp:lastModifiedBy>
  <cp:revision>7</cp:revision>
  <dcterms:created xsi:type="dcterms:W3CDTF">2019-02-11T17:27:53Z</dcterms:created>
  <dcterms:modified xsi:type="dcterms:W3CDTF">2019-02-11T22:56:05Z</dcterms:modified>
</cp:coreProperties>
</file>