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Slides/notesSlide2.xml" ContentType="application/vnd.openxmlformats-officedocument.presentationml.notesSlide+xml"/>
  <Override PartName="/ppt/slides/slide7.xml" ContentType="application/vnd.openxmlformats-officedocument.presentationml.slide+xml"/>
  <Override PartName="/ppt/notesSlides/notesSlide3.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ppt/slides/slide9.xml" ContentType="application/vnd.openxmlformats-officedocument.presentationml.slide+xml"/>
  <Override PartName="/ppt/notesSlides/notesSlide5.xml" ContentType="application/vnd.openxmlformats-officedocument.presentationml.notesSlide+xml"/>
  <Override PartName="/ppt/slides/slide10.xml" ContentType="application/vnd.openxmlformats-officedocument.presentationml.slide+xml"/>
  <Override PartName="/ppt/notesSlides/notesSlide6.xml" ContentType="application/vnd.openxmlformats-officedocument.presentationml.notesSlide+xml"/>
  <Override PartName="/ppt/slides/slide11.xml" ContentType="application/vnd.openxmlformats-officedocument.presentationml.slide+xml"/>
  <Override PartName="/ppt/notesSlides/notesSlide7.xml" ContentType="application/vnd.openxmlformats-officedocument.presentationml.notesSlide+xml"/>
  <Override PartName="/ppt/slides/slide12.xml" ContentType="application/vnd.openxmlformats-officedocument.presentationml.slide+xml"/>
  <Override PartName="/ppt/notesSlides/notesSlide8.xml" ContentType="application/vnd.openxmlformats-officedocument.presentationml.notesSlide+xml"/>
  <Override PartName="/ppt/slides/slide13.xml" ContentType="application/vnd.openxmlformats-officedocument.presentationml.slide+xml"/>
  <Override PartName="/ppt/notesSlides/notesSlide9.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embedTrueTypeFonts="1"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Lst>
  <p:sldSz cy="8229600" cx="14630400"/>
  <p:notesSz cx="8229600" cy="14630400"/>
  <p:embeddedFontLst>
    <p:embeddedFont>
      <p:font typeface="Funnel Display" panose="020B0604020202020204" charset="0"/>
      <p:regular r:id="rId16"/>
    </p:embeddedFont>
    <p:embeddedFont>
      <p:font typeface="Funnel Sans" panose="020B0604020202020204" charset="0"/>
      <p:regular r:id="rId17"/>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horzBarState="maximized">
    <p:restoredLeft sz="15611"/>
    <p:restoredTop sz="94610"/>
  </p:normalViewPr>
  <p:slideViewPr>
    <p:cSldViewPr snapToGrid="0" snapToObjects="1">
      <p:cViewPr varScale="1">
        <p:scale>
          <a:sx n="69" d="100"/>
          <a:sy n="69" d="100"/>
        </p:scale>
        <p:origin x="228" y="60"/>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font" Target="fonts/font1.fntdata"/><Relationship Id="rId17" Type="http://schemas.openxmlformats.org/officeDocument/2006/relationships/font" Target="fonts/font2.fntdata"/><Relationship Id="rId18" Type="http://schemas.openxmlformats.org/officeDocument/2006/relationships/tableStyles" Target="tableStyles.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67"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26" name=""/>
        <p:cNvGrpSpPr/>
        <p:nvPr/>
      </p:nvGrpSpPr>
      <p:grpSpPr>
        <a:xfrm>
          <a:off x="0" y="0"/>
          <a:ext cx="0" cy="0"/>
          <a:chOff x="0" y="0"/>
          <a:chExt cx="0" cy="0"/>
        </a:xfrm>
      </p:grpSpPr>
      <p:sp>
        <p:nvSpPr>
          <p:cNvPr id="1048582" name="Slide Image Placeholder 1"/>
          <p:cNvSpPr>
            <a:spLocks noChangeAspect="1" noRot="1" noGrp="1"/>
          </p:cNvSpPr>
          <p:nvPr>
            <p:ph type="sldImg"/>
          </p:nvPr>
        </p:nvSpPr>
        <p:spPr/>
      </p:sp>
      <p:sp>
        <p:nvSpPr>
          <p:cNvPr id="1048583" name="Notes Placeholder 2"/>
          <p:cNvSpPr>
            <a:spLocks noGrp="1"/>
          </p:cNvSpPr>
          <p:nvPr>
            <p:ph type="body" idx="1"/>
          </p:nvPr>
        </p:nvSpPr>
        <p:spPr/>
        <p:txBody>
          <a:bodyPr/>
          <a:p>
            <a:endParaRPr dirty="0" lang="en-US"/>
          </a:p>
        </p:txBody>
      </p:sp>
      <p:sp>
        <p:nvSpPr>
          <p:cNvPr id="1048584" name="Slide Number Placeholder 3"/>
          <p:cNvSpPr>
            <a:spLocks noGrp="1"/>
          </p:cNvSpPr>
          <p:nvPr>
            <p:ph type="sldNum" sz="quarter" idx="10"/>
          </p:nvPr>
        </p:nvSpPr>
        <p:spPr/>
        <p:txBody>
          <a:bodyPr/>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601" name="Slide Image Placeholder 1"/>
          <p:cNvSpPr>
            <a:spLocks noChangeAspect="1" noRot="1" noGrp="1"/>
          </p:cNvSpPr>
          <p:nvPr>
            <p:ph type="sldImg"/>
          </p:nvPr>
        </p:nvSpPr>
        <p:spPr/>
      </p:sp>
      <p:sp>
        <p:nvSpPr>
          <p:cNvPr id="1048602" name="Notes Placeholder 2"/>
          <p:cNvSpPr>
            <a:spLocks noGrp="1"/>
          </p:cNvSpPr>
          <p:nvPr>
            <p:ph type="body" idx="1"/>
          </p:nvPr>
        </p:nvSpPr>
        <p:spPr/>
        <p:txBody>
          <a:bodyPr/>
          <a:p>
            <a:endParaRPr dirty="0" lang="en-US"/>
          </a:p>
        </p:txBody>
      </p:sp>
      <p:sp>
        <p:nvSpPr>
          <p:cNvPr id="1048603" name="Slide Number Placeholder 3"/>
          <p:cNvSpPr>
            <a:spLocks noGrp="1"/>
          </p:cNvSpPr>
          <p:nvPr>
            <p:ph type="sldNum" sz="quarter" idx="10"/>
          </p:nvPr>
        </p:nvSpPr>
        <p:spPr/>
        <p:txBody>
          <a:bodyPr/>
          <a:p>
            <a:fld id="{F7021451-1387-4CA6-816F-3879F97B5CBC}" type="slidenum">
              <a:rPr lang="en-US"/>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15" name="Slide Image Placeholder 1"/>
          <p:cNvSpPr>
            <a:spLocks noChangeAspect="1" noRot="1" noGrp="1"/>
          </p:cNvSpPr>
          <p:nvPr>
            <p:ph type="sldImg"/>
          </p:nvPr>
        </p:nvSpPr>
        <p:spPr/>
      </p:sp>
      <p:sp>
        <p:nvSpPr>
          <p:cNvPr id="1048616" name="Notes Placeholder 2"/>
          <p:cNvSpPr>
            <a:spLocks noGrp="1"/>
          </p:cNvSpPr>
          <p:nvPr>
            <p:ph type="body" idx="1"/>
          </p:nvPr>
        </p:nvSpPr>
        <p:spPr/>
        <p:txBody>
          <a:bodyPr/>
          <a:p>
            <a:endParaRPr dirty="0" lang="en-US"/>
          </a:p>
        </p:txBody>
      </p:sp>
      <p:sp>
        <p:nvSpPr>
          <p:cNvPr id="1048617" name="Slide Number Placeholder 3"/>
          <p:cNvSpPr>
            <a:spLocks noGrp="1"/>
          </p:cNvSpPr>
          <p:nvPr>
            <p:ph type="sldNum" sz="quarter" idx="10"/>
          </p:nvPr>
        </p:nvSpPr>
        <p:spPr/>
        <p:txBody>
          <a:bodyPr/>
          <a:p>
            <a:fld id="{F7021451-1387-4CA6-816F-3879F97B5CBC}" type="slidenum">
              <a:rPr lang="en-US"/>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30" name="Slide Image Placeholder 1"/>
          <p:cNvSpPr>
            <a:spLocks noChangeAspect="1" noRot="1" noGrp="1"/>
          </p:cNvSpPr>
          <p:nvPr>
            <p:ph type="sldImg"/>
          </p:nvPr>
        </p:nvSpPr>
        <p:spPr/>
      </p:sp>
      <p:sp>
        <p:nvSpPr>
          <p:cNvPr id="1048631" name="Notes Placeholder 2"/>
          <p:cNvSpPr>
            <a:spLocks noGrp="1"/>
          </p:cNvSpPr>
          <p:nvPr>
            <p:ph type="body" idx="1"/>
          </p:nvPr>
        </p:nvSpPr>
        <p:spPr/>
        <p:txBody>
          <a:bodyPr/>
          <a:p>
            <a:endParaRPr dirty="0" lang="en-US"/>
          </a:p>
        </p:txBody>
      </p:sp>
      <p:sp>
        <p:nvSpPr>
          <p:cNvPr id="1048632" name="Slide Number Placeholder 3"/>
          <p:cNvSpPr>
            <a:spLocks noGrp="1"/>
          </p:cNvSpPr>
          <p:nvPr>
            <p:ph type="sldNum" sz="quarter" idx="10"/>
          </p:nvPr>
        </p:nvSpPr>
        <p:spPr/>
        <p:txBody>
          <a:bodyPr/>
          <a:p>
            <a:fld id="{F7021451-1387-4CA6-816F-3879F97B5CBC}" type="slidenum">
              <a:rPr lang="en-US"/>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35" name="Slide Image Placeholder 1"/>
          <p:cNvSpPr>
            <a:spLocks noChangeAspect="1" noRot="1" noGrp="1"/>
          </p:cNvSpPr>
          <p:nvPr>
            <p:ph type="sldImg"/>
          </p:nvPr>
        </p:nvSpPr>
        <p:spPr/>
      </p:sp>
      <p:sp>
        <p:nvSpPr>
          <p:cNvPr id="1048636" name="Notes Placeholder 2"/>
          <p:cNvSpPr>
            <a:spLocks noGrp="1"/>
          </p:cNvSpPr>
          <p:nvPr>
            <p:ph type="body" idx="1"/>
          </p:nvPr>
        </p:nvSpPr>
        <p:spPr/>
        <p:txBody>
          <a:bodyPr/>
          <a:p>
            <a:endParaRPr dirty="0" lang="en-US"/>
          </a:p>
        </p:txBody>
      </p:sp>
      <p:sp>
        <p:nvSpPr>
          <p:cNvPr id="1048637" name="Slide Number Placeholder 3"/>
          <p:cNvSpPr>
            <a:spLocks noGrp="1"/>
          </p:cNvSpPr>
          <p:nvPr>
            <p:ph type="sldNum" sz="quarter" idx="10"/>
          </p:nvPr>
        </p:nvSpPr>
        <p:spPr/>
        <p:txBody>
          <a:bodyPr/>
          <a:p>
            <a:fld id="{F7021451-1387-4CA6-816F-3879F97B5CBC}" type="slidenum">
              <a:rPr lang="en-US"/>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54" name="Slide Image Placeholder 1"/>
          <p:cNvSpPr>
            <a:spLocks noChangeAspect="1" noRot="1" noGrp="1"/>
          </p:cNvSpPr>
          <p:nvPr>
            <p:ph type="sldImg"/>
          </p:nvPr>
        </p:nvSpPr>
        <p:spPr/>
      </p:sp>
      <p:sp>
        <p:nvSpPr>
          <p:cNvPr id="1048655" name="Notes Placeholder 2"/>
          <p:cNvSpPr>
            <a:spLocks noGrp="1"/>
          </p:cNvSpPr>
          <p:nvPr>
            <p:ph type="body" idx="1"/>
          </p:nvPr>
        </p:nvSpPr>
        <p:spPr/>
        <p:txBody>
          <a:bodyPr/>
          <a:p>
            <a:endParaRPr dirty="0" lang="en-US"/>
          </a:p>
        </p:txBody>
      </p:sp>
      <p:sp>
        <p:nvSpPr>
          <p:cNvPr id="1048656" name="Slide Number Placeholder 3"/>
          <p:cNvSpPr>
            <a:spLocks noGrp="1"/>
          </p:cNvSpPr>
          <p:nvPr>
            <p:ph type="sldNum" sz="quarter" idx="10"/>
          </p:nvPr>
        </p:nvSpPr>
        <p:spPr/>
        <p:txBody>
          <a:bodyPr/>
          <a:p>
            <a:fld id="{F7021451-1387-4CA6-816F-3879F97B5CBC}" type="slidenum">
              <a:rPr lang="en-US"/>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71" name="Slide Image Placeholder 1"/>
          <p:cNvSpPr>
            <a:spLocks noChangeAspect="1" noRot="1" noGrp="1"/>
          </p:cNvSpPr>
          <p:nvPr>
            <p:ph type="sldImg"/>
          </p:nvPr>
        </p:nvSpPr>
        <p:spPr/>
      </p:sp>
      <p:sp>
        <p:nvSpPr>
          <p:cNvPr id="1048672" name="Notes Placeholder 2"/>
          <p:cNvSpPr>
            <a:spLocks noGrp="1"/>
          </p:cNvSpPr>
          <p:nvPr>
            <p:ph type="body" idx="1"/>
          </p:nvPr>
        </p:nvSpPr>
        <p:spPr/>
        <p:txBody>
          <a:bodyPr/>
          <a:p>
            <a:endParaRPr dirty="0" lang="en-US"/>
          </a:p>
        </p:txBody>
      </p:sp>
      <p:sp>
        <p:nvSpPr>
          <p:cNvPr id="1048673" name="Slide Number Placeholder 3"/>
          <p:cNvSpPr>
            <a:spLocks noGrp="1"/>
          </p:cNvSpPr>
          <p:nvPr>
            <p:ph type="sldNum" sz="quarter" idx="10"/>
          </p:nvPr>
        </p:nvSpPr>
        <p:spPr/>
        <p:txBody>
          <a:bodyPr/>
          <a:p>
            <a:fld id="{F7021451-1387-4CA6-816F-3879F97B5CBC}" type="slidenum">
              <a:rPr lang="en-US"/>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62" name=""/>
        <p:cNvGrpSpPr/>
        <p:nvPr/>
      </p:nvGrpSpPr>
      <p:grpSpPr>
        <a:xfrm>
          <a:off x="0" y="0"/>
          <a:ext cx="0" cy="0"/>
          <a:chOff x="0" y="0"/>
          <a:chExt cx="0" cy="0"/>
        </a:xfrm>
      </p:grpSpPr>
      <p:sp>
        <p:nvSpPr>
          <p:cNvPr id="1048684" name="Slide Image Placeholder 1"/>
          <p:cNvSpPr>
            <a:spLocks noChangeAspect="1" noRot="1" noGrp="1"/>
          </p:cNvSpPr>
          <p:nvPr>
            <p:ph type="sldImg"/>
          </p:nvPr>
        </p:nvSpPr>
        <p:spPr/>
      </p:sp>
      <p:sp>
        <p:nvSpPr>
          <p:cNvPr id="1048685" name="Notes Placeholder 2"/>
          <p:cNvSpPr>
            <a:spLocks noGrp="1"/>
          </p:cNvSpPr>
          <p:nvPr>
            <p:ph type="body" idx="1"/>
          </p:nvPr>
        </p:nvSpPr>
        <p:spPr/>
        <p:txBody>
          <a:bodyPr/>
          <a:p>
            <a:endParaRPr dirty="0" lang="en-US"/>
          </a:p>
        </p:txBody>
      </p:sp>
      <p:sp>
        <p:nvSpPr>
          <p:cNvPr id="1048686" name="Slide Number Placeholder 3"/>
          <p:cNvSpPr>
            <a:spLocks noGrp="1"/>
          </p:cNvSpPr>
          <p:nvPr>
            <p:ph type="sldNum" sz="quarter" idx="10"/>
          </p:nvPr>
        </p:nvSpPr>
        <p:spPr/>
        <p:txBody>
          <a:bodyPr/>
          <a:p>
            <a:fld id="{F7021451-1387-4CA6-816F-3879F97B5CBC}" type="slidenum">
              <a:rPr lang="en-US"/>
              <a:t>12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65" name=""/>
        <p:cNvGrpSpPr/>
        <p:nvPr/>
      </p:nvGrpSpPr>
      <p:grpSpPr>
        <a:xfrm>
          <a:off x="0" y="0"/>
          <a:ext cx="0" cy="0"/>
          <a:chOff x="0" y="0"/>
          <a:chExt cx="0" cy="0"/>
        </a:xfrm>
      </p:grpSpPr>
      <p:sp>
        <p:nvSpPr>
          <p:cNvPr id="1048689" name="Slide Image Placeholder 1"/>
          <p:cNvSpPr>
            <a:spLocks noChangeAspect="1" noRot="1" noGrp="1"/>
          </p:cNvSpPr>
          <p:nvPr>
            <p:ph type="sldImg"/>
          </p:nvPr>
        </p:nvSpPr>
        <p:spPr/>
      </p:sp>
      <p:sp>
        <p:nvSpPr>
          <p:cNvPr id="1048690" name="Notes Placeholder 2"/>
          <p:cNvSpPr>
            <a:spLocks noGrp="1"/>
          </p:cNvSpPr>
          <p:nvPr>
            <p:ph type="body" idx="1"/>
          </p:nvPr>
        </p:nvSpPr>
        <p:spPr/>
        <p:txBody>
          <a:bodyPr/>
          <a:p>
            <a:endParaRPr dirty="0" lang="en-US"/>
          </a:p>
        </p:txBody>
      </p:sp>
      <p:sp>
        <p:nvSpPr>
          <p:cNvPr id="1048691" name="Slide Number Placeholder 3"/>
          <p:cNvSpPr>
            <a:spLocks noGrp="1"/>
          </p:cNvSpPr>
          <p:nvPr>
            <p:ph type="sldNum" sz="quarter" idx="10"/>
          </p:nvPr>
        </p:nvSpPr>
        <p:spPr/>
        <p:txBody>
          <a:bodyPr/>
          <a:p>
            <a:fld id="{F7021451-1387-4CA6-816F-3879F97B5CBC}" type="slidenum">
              <a:rPr lang="en-US"/>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66"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22" name=""/>
        <p:cNvGrpSpPr/>
        <p:nvPr/>
      </p:nvGrpSpPr>
      <p:grpSpPr>
        <a:xfrm>
          <a:off x="0" y="0"/>
          <a:ext cx="0" cy="0"/>
          <a:chOff x="0" y="0"/>
          <a:chExt cx="0" cy="0"/>
        </a:xfrm>
      </p:grpSpPr>
      <p:pic>
        <p:nvPicPr>
          <p:cNvPr id="2097152" name="Image 0" descr="preencoded.png"/>
          <p:cNvPicPr>
            <a:picLocks noChangeAspect="1"/>
          </p:cNvPicPr>
          <p:nvPr/>
        </p:nvPicPr>
        <p:blipFill>
          <a:blip xmlns:r="http://schemas.openxmlformats.org/officeDocument/2006/relationships" r:embed="rId1"/>
          <a:stretch>
            <a:fillRect/>
          </a:stretch>
        </p:blipFill>
        <p:spPr>
          <a:xfrm>
            <a:off x="0" y="0"/>
            <a:ext cx="14630400" cy="8229600"/>
          </a:xfrm>
          <a:prstGeom prst="rect"/>
        </p:spPr>
      </p:pic>
      <p:sp>
        <p:nvSpPr>
          <p:cNvPr id="1048576" name="Shape 0"/>
          <p:cNvSpPr/>
          <p:nvPr/>
        </p:nvSpPr>
        <p:spPr>
          <a:xfrm>
            <a:off x="0" y="0"/>
            <a:ext cx="14630400" cy="8229600"/>
          </a:xfrm>
          <a:prstGeom prst="rect"/>
          <a:solidFill>
            <a:srgbClr val="FAF5EB"/>
          </a:solidFill>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34" name=""/>
        <p:cNvGrpSpPr/>
        <p:nvPr/>
      </p:nvGrpSpPr>
      <p:grpSpPr>
        <a:xfrm>
          <a:off x="0" y="0"/>
          <a:ext cx="0" cy="0"/>
          <a:chOff x="0" y="0"/>
          <a:chExt cx="0" cy="0"/>
        </a:xfrm>
      </p:grpSpPr>
      <p:pic>
        <p:nvPicPr>
          <p:cNvPr id="2097154" name="Image 0" descr="preencoded.png"/>
          <p:cNvPicPr>
            <a:picLocks noChangeAspect="1"/>
          </p:cNvPicPr>
          <p:nvPr/>
        </p:nvPicPr>
        <p:blipFill>
          <a:blip xmlns:r="http://schemas.openxmlformats.org/officeDocument/2006/relationships" r:embed="rId1"/>
          <a:stretch>
            <a:fillRect/>
          </a:stretch>
        </p:blipFill>
        <p:spPr>
          <a:xfrm>
            <a:off x="0" y="0"/>
            <a:ext cx="14630400" cy="8229600"/>
          </a:xfrm>
          <a:prstGeom prst="rect"/>
        </p:spPr>
      </p:pic>
      <p:sp>
        <p:nvSpPr>
          <p:cNvPr id="1048591" name="Shape 0"/>
          <p:cNvSpPr/>
          <p:nvPr/>
        </p:nvSpPr>
        <p:spPr>
          <a:xfrm>
            <a:off x="0" y="0"/>
            <a:ext cx="14630400" cy="8229600"/>
          </a:xfrm>
          <a:prstGeom prst="rect"/>
          <a:solidFill>
            <a:srgbClr val="FAF5EB"/>
          </a:solidFill>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38" name=""/>
        <p:cNvGrpSpPr/>
        <p:nvPr/>
      </p:nvGrpSpPr>
      <p:grpSpPr>
        <a:xfrm>
          <a:off x="0" y="0"/>
          <a:ext cx="0" cy="0"/>
          <a:chOff x="0" y="0"/>
          <a:chExt cx="0" cy="0"/>
        </a:xfrm>
      </p:grpSpPr>
      <p:pic>
        <p:nvPicPr>
          <p:cNvPr id="2097155" name="Image 0" descr="preencoded.png"/>
          <p:cNvPicPr>
            <a:picLocks noChangeAspect="1"/>
          </p:cNvPicPr>
          <p:nvPr/>
        </p:nvPicPr>
        <p:blipFill>
          <a:blip xmlns:r="http://schemas.openxmlformats.org/officeDocument/2006/relationships" r:embed="rId1"/>
          <a:stretch>
            <a:fillRect/>
          </a:stretch>
        </p:blipFill>
        <p:spPr>
          <a:xfrm>
            <a:off x="0" y="0"/>
            <a:ext cx="14630400" cy="8229600"/>
          </a:xfrm>
          <a:prstGeom prst="rect"/>
        </p:spPr>
      </p:pic>
      <p:sp>
        <p:nvSpPr>
          <p:cNvPr id="1048604" name="Shape 0"/>
          <p:cNvSpPr/>
          <p:nvPr/>
        </p:nvSpPr>
        <p:spPr>
          <a:xfrm>
            <a:off x="0" y="0"/>
            <a:ext cx="14630400" cy="8229600"/>
          </a:xfrm>
          <a:prstGeom prst="rect"/>
          <a:solidFill>
            <a:srgbClr val="FAF5EB"/>
          </a:solidFill>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42" name=""/>
        <p:cNvGrpSpPr/>
        <p:nvPr/>
      </p:nvGrpSpPr>
      <p:grpSpPr>
        <a:xfrm>
          <a:off x="0" y="0"/>
          <a:ext cx="0" cy="0"/>
          <a:chOff x="0" y="0"/>
          <a:chExt cx="0" cy="0"/>
        </a:xfrm>
      </p:grpSpPr>
      <p:pic>
        <p:nvPicPr>
          <p:cNvPr id="2097164" name="Image 0" descr="preencoded.png"/>
          <p:cNvPicPr>
            <a:picLocks noChangeAspect="1"/>
          </p:cNvPicPr>
          <p:nvPr/>
        </p:nvPicPr>
        <p:blipFill>
          <a:blip xmlns:r="http://schemas.openxmlformats.org/officeDocument/2006/relationships" r:embed="rId1"/>
          <a:stretch>
            <a:fillRect/>
          </a:stretch>
        </p:blipFill>
        <p:spPr>
          <a:xfrm>
            <a:off x="0" y="0"/>
            <a:ext cx="14630400" cy="8229600"/>
          </a:xfrm>
          <a:prstGeom prst="rect"/>
        </p:spPr>
      </p:pic>
      <p:sp>
        <p:nvSpPr>
          <p:cNvPr id="1048618" name="Shape 0"/>
          <p:cNvSpPr/>
          <p:nvPr/>
        </p:nvSpPr>
        <p:spPr>
          <a:xfrm>
            <a:off x="0" y="0"/>
            <a:ext cx="14630400" cy="8229600"/>
          </a:xfrm>
          <a:prstGeom prst="rect"/>
          <a:solidFill>
            <a:srgbClr val="FAF5EB"/>
          </a:solidFill>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46" name=""/>
        <p:cNvGrpSpPr/>
        <p:nvPr/>
      </p:nvGrpSpPr>
      <p:grpSpPr>
        <a:xfrm>
          <a:off x="0" y="0"/>
          <a:ext cx="0" cy="0"/>
          <a:chOff x="0" y="0"/>
          <a:chExt cx="0" cy="0"/>
        </a:xfrm>
      </p:grpSpPr>
      <p:pic>
        <p:nvPicPr>
          <p:cNvPr id="2097165" name="Image 0" descr="preencoded.png"/>
          <p:cNvPicPr>
            <a:picLocks noChangeAspect="1"/>
          </p:cNvPicPr>
          <p:nvPr/>
        </p:nvPicPr>
        <p:blipFill>
          <a:blip xmlns:r="http://schemas.openxmlformats.org/officeDocument/2006/relationships" r:embed="rId1"/>
          <a:stretch>
            <a:fillRect/>
          </a:stretch>
        </p:blipFill>
        <p:spPr>
          <a:xfrm>
            <a:off x="0" y="0"/>
            <a:ext cx="14630400" cy="8229600"/>
          </a:xfrm>
          <a:prstGeom prst="rect"/>
        </p:spPr>
      </p:pic>
      <p:sp>
        <p:nvSpPr>
          <p:cNvPr id="1048633" name="Shape 0"/>
          <p:cNvSpPr/>
          <p:nvPr/>
        </p:nvSpPr>
        <p:spPr>
          <a:xfrm>
            <a:off x="0" y="0"/>
            <a:ext cx="14630400" cy="8229600"/>
          </a:xfrm>
          <a:prstGeom prst="rect"/>
          <a:solidFill>
            <a:srgbClr val="FAF5EB"/>
          </a:solidFill>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50" name=""/>
        <p:cNvGrpSpPr/>
        <p:nvPr/>
      </p:nvGrpSpPr>
      <p:grpSpPr>
        <a:xfrm>
          <a:off x="0" y="0"/>
          <a:ext cx="0" cy="0"/>
          <a:chOff x="0" y="0"/>
          <a:chExt cx="0" cy="0"/>
        </a:xfrm>
      </p:grpSpPr>
      <p:pic>
        <p:nvPicPr>
          <p:cNvPr id="2097168" name="Image 0" descr="preencoded.png"/>
          <p:cNvPicPr>
            <a:picLocks noChangeAspect="1"/>
          </p:cNvPicPr>
          <p:nvPr/>
        </p:nvPicPr>
        <p:blipFill>
          <a:blip xmlns:r="http://schemas.openxmlformats.org/officeDocument/2006/relationships" r:embed="rId1"/>
          <a:stretch>
            <a:fillRect/>
          </a:stretch>
        </p:blipFill>
        <p:spPr>
          <a:xfrm>
            <a:off x="0" y="0"/>
            <a:ext cx="14630400" cy="8229600"/>
          </a:xfrm>
          <a:prstGeom prst="rect"/>
        </p:spPr>
      </p:pic>
      <p:sp>
        <p:nvSpPr>
          <p:cNvPr id="1048638" name="Shape 0"/>
          <p:cNvSpPr/>
          <p:nvPr/>
        </p:nvSpPr>
        <p:spPr>
          <a:xfrm>
            <a:off x="0" y="0"/>
            <a:ext cx="14630400" cy="8229600"/>
          </a:xfrm>
          <a:prstGeom prst="rect"/>
          <a:solidFill>
            <a:srgbClr val="FAF5EB"/>
          </a:solidFill>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54" name=""/>
        <p:cNvGrpSpPr/>
        <p:nvPr/>
      </p:nvGrpSpPr>
      <p:grpSpPr>
        <a:xfrm>
          <a:off x="0" y="0"/>
          <a:ext cx="0" cy="0"/>
          <a:chOff x="0" y="0"/>
          <a:chExt cx="0" cy="0"/>
        </a:xfrm>
      </p:grpSpPr>
      <p:pic>
        <p:nvPicPr>
          <p:cNvPr id="2097169" name="Image 0" descr="preencoded.png"/>
          <p:cNvPicPr>
            <a:picLocks noChangeAspect="1"/>
          </p:cNvPicPr>
          <p:nvPr/>
        </p:nvPicPr>
        <p:blipFill>
          <a:blip xmlns:r="http://schemas.openxmlformats.org/officeDocument/2006/relationships" r:embed="rId1"/>
          <a:stretch>
            <a:fillRect/>
          </a:stretch>
        </p:blipFill>
        <p:spPr>
          <a:xfrm>
            <a:off x="0" y="0"/>
            <a:ext cx="14630400" cy="8229600"/>
          </a:xfrm>
          <a:prstGeom prst="rect"/>
        </p:spPr>
      </p:pic>
      <p:sp>
        <p:nvSpPr>
          <p:cNvPr id="1048657" name="Shape 0"/>
          <p:cNvSpPr/>
          <p:nvPr/>
        </p:nvSpPr>
        <p:spPr>
          <a:xfrm>
            <a:off x="0" y="0"/>
            <a:ext cx="14630400" cy="8229600"/>
          </a:xfrm>
          <a:prstGeom prst="rect"/>
          <a:solidFill>
            <a:srgbClr val="FAF5EB"/>
          </a:solidFill>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58" name=""/>
        <p:cNvGrpSpPr/>
        <p:nvPr/>
      </p:nvGrpSpPr>
      <p:grpSpPr>
        <a:xfrm>
          <a:off x="0" y="0"/>
          <a:ext cx="0" cy="0"/>
          <a:chOff x="0" y="0"/>
          <a:chExt cx="0" cy="0"/>
        </a:xfrm>
      </p:grpSpPr>
      <p:pic>
        <p:nvPicPr>
          <p:cNvPr id="2097171" name="Image 0" descr="preencoded.png"/>
          <p:cNvPicPr>
            <a:picLocks noChangeAspect="1"/>
          </p:cNvPicPr>
          <p:nvPr/>
        </p:nvPicPr>
        <p:blipFill>
          <a:blip xmlns:r="http://schemas.openxmlformats.org/officeDocument/2006/relationships" r:embed="rId1"/>
          <a:stretch>
            <a:fillRect/>
          </a:stretch>
        </p:blipFill>
        <p:spPr>
          <a:xfrm>
            <a:off x="0" y="0"/>
            <a:ext cx="14630400" cy="8229600"/>
          </a:xfrm>
          <a:prstGeom prst="rect"/>
        </p:spPr>
      </p:pic>
      <p:sp>
        <p:nvSpPr>
          <p:cNvPr id="1048674" name="Shape 0"/>
          <p:cNvSpPr/>
          <p:nvPr/>
        </p:nvSpPr>
        <p:spPr>
          <a:xfrm>
            <a:off x="0" y="0"/>
            <a:ext cx="14630400" cy="8229600"/>
          </a:xfrm>
          <a:prstGeom prst="rect"/>
          <a:solidFill>
            <a:srgbClr val="FAF5EB"/>
          </a:solidFill>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dt="0" ftr="0" hdr="0" sldNum="0"/>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hyperlink" Target="https://youtube.com/shorts/7Bhda0ZK550?si=p6CvNCuJk-OJNfFi" TargetMode="External"/><Relationship Id="rId2"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 Id="rId7" Type="http://schemas.openxmlformats.org/officeDocument/2006/relationships/image" Target="../media/image9.png"/><Relationship Id="rId8" Type="http://schemas.openxmlformats.org/officeDocument/2006/relationships/image" Target="../media/image10.png"/><Relationship Id="rId9" Type="http://schemas.openxmlformats.org/officeDocument/2006/relationships/slideLayout" Target="../slideLayouts/slideLayout4.xml"/><Relationship Id="rId10"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6.xml"/><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8.xml"/><Relationship Id="rId3"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23" name=""/>
        <p:cNvGrpSpPr/>
        <p:nvPr/>
      </p:nvGrpSpPr>
      <p:grpSpPr>
        <a:xfrm>
          <a:off x="0" y="0"/>
          <a:ext cx="0" cy="0"/>
          <a:chOff x="0" y="0"/>
          <a:chExt cx="0" cy="0"/>
        </a:xfrm>
      </p:grpSpPr>
      <p:pic>
        <p:nvPicPr>
          <p:cNvPr id="2097153" name="Image 0" descr="preencoded.png"/>
          <p:cNvPicPr>
            <a:picLocks noChangeAspect="1"/>
          </p:cNvPicPr>
          <p:nvPr/>
        </p:nvPicPr>
        <p:blipFill>
          <a:blip xmlns:r="http://schemas.openxmlformats.org/officeDocument/2006/relationships" r:embed="rId1"/>
          <a:stretch>
            <a:fillRect/>
          </a:stretch>
        </p:blipFill>
        <p:spPr>
          <a:xfrm>
            <a:off x="0" y="0"/>
            <a:ext cx="5486400" cy="8229600"/>
          </a:xfrm>
          <a:prstGeom prst="rect"/>
        </p:spPr>
      </p:pic>
      <p:sp>
        <p:nvSpPr>
          <p:cNvPr id="1048577" name="Text 0"/>
          <p:cNvSpPr/>
          <p:nvPr/>
        </p:nvSpPr>
        <p:spPr>
          <a:xfrm>
            <a:off x="6324124" y="1852017"/>
            <a:ext cx="7468553" cy="1408033"/>
          </a:xfrm>
          <a:prstGeom prst="rect"/>
          <a:noFill/>
        </p:spPr>
        <p:txBody>
          <a:bodyPr anchor="t" bIns="0" lIns="0" rIns="0" rtlCol="0" tIns="0" wrap="square"/>
          <a:p>
            <a:pPr algn="l" indent="0" marL="0">
              <a:lnSpc>
                <a:spcPts val="5500"/>
              </a:lnSpc>
              <a:buNone/>
            </a:pPr>
            <a:r>
              <a:rPr dirty="0" sz="4400" lang="en-US">
                <a:solidFill>
                  <a:srgbClr val="051D3A"/>
                </a:solidFill>
                <a:latin typeface="Funnel Display" pitchFamily="34" charset="0"/>
                <a:ea typeface="Funnel Display" pitchFamily="34" charset="-122"/>
                <a:cs typeface="Funnel Display" pitchFamily="34" charset="-120"/>
              </a:rPr>
              <a:t>Cardiff Cabs – Digital Skills Portfolio (Tasks 3 &amp; 4)</a:t>
            </a:r>
          </a:p>
        </p:txBody>
      </p:sp>
      <p:grpSp>
        <p:nvGrpSpPr>
          <p:cNvPr id="24" name="Group 7"/>
          <p:cNvGrpSpPr/>
          <p:nvPr/>
        </p:nvGrpSpPr>
        <p:grpSpPr>
          <a:xfrm>
            <a:off x="6324124" y="3619024"/>
            <a:ext cx="7468553" cy="2740461"/>
            <a:chOff x="6324124" y="3619024"/>
            <a:chExt cx="7468553" cy="2740461"/>
          </a:xfrm>
        </p:grpSpPr>
        <p:sp>
          <p:nvSpPr>
            <p:cNvPr id="1048578" name="Text 1"/>
            <p:cNvSpPr/>
            <p:nvPr/>
          </p:nvSpPr>
          <p:spPr>
            <a:xfrm>
              <a:off x="6324124" y="3619024"/>
              <a:ext cx="7468553" cy="766048"/>
            </a:xfrm>
            <a:prstGeom prst="rect"/>
            <a:noFill/>
          </p:spPr>
          <p:txBody>
            <a:bodyPr anchor="t" bIns="0" lIns="0" rIns="0" rtlCol="0" tIns="0" wrap="squar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Module: BMSW4008 – Digital Skills for Personal and Professional Growth</a:t>
              </a:r>
              <a:endParaRPr dirty="0" sz="1850" lang="en-US"/>
            </a:p>
          </p:txBody>
        </p:sp>
        <p:sp>
          <p:nvSpPr>
            <p:cNvPr id="1048579" name="Text 2"/>
            <p:cNvSpPr/>
            <p:nvPr/>
          </p:nvSpPr>
          <p:spPr>
            <a:xfrm>
              <a:off x="6324124" y="4654272"/>
              <a:ext cx="7468553" cy="383024"/>
            </a:xfrm>
            <a:prstGeom prst="rect"/>
            <a:noFill/>
          </p:spPr>
          <p:txBody>
            <a:bodyPr anchor="t" bIns="0" lIns="0" rIns="0" rtlCol="0" tIns="0" wrap="non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Student Name: Abdul Rukshan</a:t>
              </a:r>
              <a:endParaRPr dirty="0" sz="1850" lang="en-US"/>
            </a:p>
          </p:txBody>
        </p:sp>
        <p:sp>
          <p:nvSpPr>
            <p:cNvPr id="1048580" name="Text 3"/>
            <p:cNvSpPr/>
            <p:nvPr/>
          </p:nvSpPr>
          <p:spPr>
            <a:xfrm>
              <a:off x="6324124" y="5306497"/>
              <a:ext cx="7468553" cy="383024"/>
            </a:xfrm>
            <a:prstGeom prst="rect"/>
            <a:noFill/>
          </p:spPr>
          <p:txBody>
            <a:bodyPr anchor="t" bIns="0" lIns="0" rIns="0" rtlCol="0" tIns="0" wrap="non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Student ID: 2412468</a:t>
              </a:r>
              <a:endParaRPr dirty="0" sz="1850" lang="en-US"/>
            </a:p>
          </p:txBody>
        </p:sp>
        <p:sp>
          <p:nvSpPr>
            <p:cNvPr id="1048581" name="Shape 4"/>
            <p:cNvSpPr/>
            <p:nvPr/>
          </p:nvSpPr>
          <p:spPr>
            <a:xfrm>
              <a:off x="6324124" y="5976580"/>
              <a:ext cx="382905" cy="382905"/>
            </a:xfrm>
            <a:prstGeom prst="roundRect">
              <a:avLst>
                <a:gd name="adj" fmla="val 23878209"/>
              </a:avLst>
            </a:prstGeom>
            <a:noFill/>
            <a:ln w="7620">
              <a:solidFill>
                <a:srgbClr val="FFFFFF"/>
              </a:solidFill>
              <a:prstDash val="solid"/>
            </a:ln>
          </p:spPr>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0" name=""/>
        <p:cNvGrpSpPr/>
        <p:nvPr/>
      </p:nvGrpSpPr>
      <p:grpSpPr>
        <a:xfrm>
          <a:off x="0" y="0"/>
          <a:ext cx="0" cy="0"/>
          <a:chOff x="0" y="0"/>
          <a:chExt cx="0" cy="0"/>
        </a:xfrm>
      </p:grpSpPr>
      <p:sp>
        <p:nvSpPr>
          <p:cNvPr id="1048585" name="TextBox 5"/>
          <p:cNvSpPr txBox="1"/>
          <p:nvPr/>
        </p:nvSpPr>
        <p:spPr>
          <a:xfrm>
            <a:off x="3422073" y="1717502"/>
            <a:ext cx="7315200" cy="5958840"/>
          </a:xfrm>
          <a:prstGeom prst="rect"/>
          <a:noFill/>
        </p:spPr>
        <p:txBody>
          <a:bodyPr wrap="square">
            <a:spAutoFit/>
          </a:bodyPr>
          <a:p>
            <a:pPr>
              <a:lnSpc>
                <a:spcPct val="150000"/>
              </a:lnSpc>
            </a:pPr>
            <a:r>
              <a:rPr b="1" dirty="0" sz="3600" lang="en-US">
                <a:solidFill>
                  <a:srgbClr val="2B3541"/>
                </a:solidFill>
                <a:latin typeface="Funnel Sans" pitchFamily="34" charset="0"/>
              </a:rPr>
              <a:t>TABLE OF CONTENTS</a:t>
            </a:r>
          </a:p>
          <a:p>
            <a:pPr indent="-457200" marL="457200">
              <a:lnSpc>
                <a:spcPct val="150000"/>
              </a:lnSpc>
              <a:buFont typeface="Arial" panose="020B0604020202020204" pitchFamily="34" charset="0"/>
              <a:buChar char="•"/>
            </a:pPr>
            <a:r>
              <a:rPr dirty="0" sz="3600" lang="en-US">
                <a:solidFill>
                  <a:srgbClr val="2B3541"/>
                </a:solidFill>
                <a:latin typeface="Funnel Sans" pitchFamily="34" charset="0"/>
              </a:rPr>
              <a:t>AI Acknowledgement	</a:t>
            </a:r>
          </a:p>
          <a:p>
            <a:pPr indent="-457200" marL="457200">
              <a:lnSpc>
                <a:spcPct val="150000"/>
              </a:lnSpc>
              <a:buFont typeface="Arial" panose="020B0604020202020204" pitchFamily="34" charset="0"/>
              <a:buChar char="•"/>
            </a:pPr>
            <a:r>
              <a:rPr dirty="0" sz="3600" lang="en-US">
                <a:solidFill>
                  <a:srgbClr val="2B3541"/>
                </a:solidFill>
                <a:latin typeface="Funnel Sans" pitchFamily="34" charset="0"/>
              </a:rPr>
              <a:t>Task 03: Video Advert Link	</a:t>
            </a:r>
          </a:p>
          <a:p>
            <a:pPr indent="-457200" marL="457200">
              <a:lnSpc>
                <a:spcPct val="150000"/>
              </a:lnSpc>
              <a:buFont typeface="Arial" panose="020B0604020202020204" pitchFamily="34" charset="0"/>
              <a:buChar char="•"/>
            </a:pPr>
            <a:r>
              <a:rPr dirty="0" sz="3600" lang="en-US">
                <a:solidFill>
                  <a:srgbClr val="2B3541"/>
                </a:solidFill>
                <a:latin typeface="Funnel Sans" pitchFamily="34" charset="0"/>
              </a:rPr>
              <a:t>Task 04: Presentation Slides	</a:t>
            </a:r>
          </a:p>
          <a:p>
            <a:pPr indent="-457200" marL="457200">
              <a:lnSpc>
                <a:spcPct val="150000"/>
              </a:lnSpc>
              <a:buFont typeface="Arial" panose="020B0604020202020204" pitchFamily="34" charset="0"/>
              <a:buChar char="•"/>
            </a:pPr>
            <a:r>
              <a:rPr dirty="0" sz="3600" lang="en-US">
                <a:solidFill>
                  <a:srgbClr val="2B3541"/>
                </a:solidFill>
                <a:latin typeface="Funnel Sans" pitchFamily="34" charset="0"/>
              </a:rPr>
              <a:t>References (from Task 1 &amp; 2)	</a:t>
            </a:r>
          </a:p>
          <a:p>
            <a:endParaRPr dirty="0"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1" name=""/>
        <p:cNvGrpSpPr/>
        <p:nvPr/>
      </p:nvGrpSpPr>
      <p:grpSpPr>
        <a:xfrm>
          <a:off x="0" y="0"/>
          <a:ext cx="0" cy="0"/>
          <a:chOff x="0" y="0"/>
          <a:chExt cx="0" cy="0"/>
        </a:xfrm>
      </p:grpSpPr>
      <p:sp>
        <p:nvSpPr>
          <p:cNvPr id="1048586" name="TextBox 5"/>
          <p:cNvSpPr txBox="1"/>
          <p:nvPr/>
        </p:nvSpPr>
        <p:spPr>
          <a:xfrm>
            <a:off x="4391891" y="1665449"/>
            <a:ext cx="5846618" cy="891540"/>
          </a:xfrm>
          <a:prstGeom prst="rect"/>
          <a:noFill/>
        </p:spPr>
        <p:txBody>
          <a:bodyPr wrap="square">
            <a:spAutoFit/>
          </a:bodyPr>
          <a:p>
            <a:pPr>
              <a:lnSpc>
                <a:spcPct val="150000"/>
              </a:lnSpc>
            </a:pPr>
            <a:r>
              <a:rPr b="1" dirty="0" sz="3600" lang="en-US">
                <a:solidFill>
                  <a:srgbClr val="2B3541"/>
                </a:solidFill>
                <a:latin typeface="Funnel Sans" pitchFamily="34" charset="0"/>
              </a:rPr>
              <a:t>AI ACKNOWLEDGEMENT</a:t>
            </a:r>
            <a:endParaRPr dirty="0" lang="en-US"/>
          </a:p>
        </p:txBody>
      </p:sp>
      <p:sp>
        <p:nvSpPr>
          <p:cNvPr id="1048587" name="TextBox 2"/>
          <p:cNvSpPr txBox="1"/>
          <p:nvPr/>
        </p:nvSpPr>
        <p:spPr>
          <a:xfrm>
            <a:off x="2646218" y="3329970"/>
            <a:ext cx="9337964" cy="1513840"/>
          </a:xfrm>
          <a:prstGeom prst="rect"/>
          <a:noFill/>
        </p:spPr>
        <p:txBody>
          <a:bodyPr wrap="square">
            <a:spAutoFit/>
          </a:bodyPr>
          <a:p>
            <a:pPr algn="just"/>
            <a:r>
              <a:rPr dirty="0" sz="2400" lang="en-US"/>
              <a:t>I confirm that this work is my own and reflects my individual effort. AI tools were used only for idea generation, proofreading, and formatting suggestions where appropriate, and not for the generation of core academic content.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32" name=""/>
        <p:cNvGrpSpPr/>
        <p:nvPr/>
      </p:nvGrpSpPr>
      <p:grpSpPr>
        <a:xfrm>
          <a:off x="0" y="0"/>
          <a:ext cx="0" cy="0"/>
          <a:chOff x="0" y="0"/>
          <a:chExt cx="0" cy="0"/>
        </a:xfrm>
      </p:grpSpPr>
      <p:sp>
        <p:nvSpPr>
          <p:cNvPr id="1048588" name="TextBox 5"/>
          <p:cNvSpPr txBox="1"/>
          <p:nvPr/>
        </p:nvSpPr>
        <p:spPr>
          <a:xfrm>
            <a:off x="3775363" y="1395088"/>
            <a:ext cx="7079673" cy="891539"/>
          </a:xfrm>
          <a:prstGeom prst="rect"/>
          <a:noFill/>
        </p:spPr>
        <p:txBody>
          <a:bodyPr wrap="square">
            <a:spAutoFit/>
          </a:bodyPr>
          <a:p>
            <a:pPr>
              <a:lnSpc>
                <a:spcPct val="150000"/>
              </a:lnSpc>
            </a:pPr>
            <a:r>
              <a:rPr b="1" dirty="0" sz="3600" lang="en-US">
                <a:solidFill>
                  <a:srgbClr val="2B3541"/>
                </a:solidFill>
                <a:latin typeface="Funnel Sans" pitchFamily="34" charset="0"/>
              </a:rPr>
              <a:t>TASK 03: VIDEO ADVERT LINK</a:t>
            </a:r>
            <a:endParaRPr dirty="0" lang="en-US"/>
          </a:p>
        </p:txBody>
      </p:sp>
      <p:sp>
        <p:nvSpPr>
          <p:cNvPr id="1048589" name="TextBox 2"/>
          <p:cNvSpPr txBox="1"/>
          <p:nvPr/>
        </p:nvSpPr>
        <p:spPr>
          <a:xfrm>
            <a:off x="1593272" y="3243315"/>
            <a:ext cx="12095019" cy="2606039"/>
          </a:xfrm>
          <a:prstGeom prst="rect"/>
          <a:noFill/>
        </p:spPr>
        <p:txBody>
          <a:bodyPr wrap="square">
            <a:spAutoFit/>
          </a:bodyPr>
          <a:p>
            <a:pPr>
              <a:lnSpc>
                <a:spcPct val="150000"/>
              </a:lnSpc>
            </a:pPr>
            <a:r>
              <a:rPr b="1" dirty="0" sz="2800" lang="en-US"/>
              <a:t>Video Title: </a:t>
            </a:r>
            <a:r>
              <a:rPr dirty="0" sz="2800" lang="en-US"/>
              <a:t>Cardiff Cabs – Flexible, Smart &amp; Eco-Friendly Car Rentals </a:t>
            </a:r>
            <a:r>
              <a:rPr b="1" dirty="0" sz="2800" lang="en-US"/>
              <a:t>Platform: </a:t>
            </a:r>
            <a:r>
              <a:rPr dirty="0" sz="2800" lang="en-US"/>
              <a:t>YouTube Shorts </a:t>
            </a:r>
          </a:p>
          <a:p>
            <a:pPr>
              <a:lnSpc>
                <a:spcPct val="150000"/>
              </a:lnSpc>
            </a:pPr>
            <a:r>
              <a:rPr b="1" dirty="0" sz="2800" lang="en-US"/>
              <a:t>Direct Link: </a:t>
            </a:r>
            <a:r>
              <a:rPr dirty="0" sz="2800" lang="en-US" u="sng">
                <a:hlinkClick r:id="rId1"/>
              </a:rPr>
              <a:t>https://youtube.com/shorts/7Bhda0ZK550?si=p6CvNCuJk-OJNfFi</a:t>
            </a:r>
            <a:endParaRPr dirty="0" sz="2800"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33" name=""/>
        <p:cNvGrpSpPr/>
        <p:nvPr/>
      </p:nvGrpSpPr>
      <p:grpSpPr>
        <a:xfrm>
          <a:off x="0" y="0"/>
          <a:ext cx="0" cy="0"/>
          <a:chOff x="0" y="0"/>
          <a:chExt cx="0" cy="0"/>
        </a:xfrm>
      </p:grpSpPr>
      <p:sp>
        <p:nvSpPr>
          <p:cNvPr id="1048590" name="TextBox 5"/>
          <p:cNvSpPr txBox="1"/>
          <p:nvPr/>
        </p:nvSpPr>
        <p:spPr>
          <a:xfrm>
            <a:off x="3775363" y="3390143"/>
            <a:ext cx="7079673" cy="891540"/>
          </a:xfrm>
          <a:prstGeom prst="rect"/>
          <a:noFill/>
        </p:spPr>
        <p:txBody>
          <a:bodyPr wrap="square">
            <a:spAutoFit/>
          </a:bodyPr>
          <a:p>
            <a:pPr>
              <a:lnSpc>
                <a:spcPct val="150000"/>
              </a:lnSpc>
            </a:pPr>
            <a:r>
              <a:rPr b="1" dirty="0" sz="3600" lang="en-US">
                <a:solidFill>
                  <a:srgbClr val="2B3541"/>
                </a:solidFill>
                <a:latin typeface="Funnel Sans" pitchFamily="34" charset="0"/>
              </a:rPr>
              <a:t>Task 04: Presentation Slides</a:t>
            </a:r>
            <a:endParaRPr dirty="0"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2">
    <p:spTree>
      <p:nvGrpSpPr>
        <p:cNvPr id="35" name=""/>
        <p:cNvGrpSpPr/>
        <p:nvPr/>
      </p:nvGrpSpPr>
      <p:grpSpPr>
        <a:xfrm>
          <a:off x="0" y="0"/>
          <a:ext cx="0" cy="0"/>
          <a:chOff x="0" y="0"/>
          <a:chExt cx="0" cy="0"/>
        </a:xfrm>
      </p:grpSpPr>
      <p:sp>
        <p:nvSpPr>
          <p:cNvPr id="1048592" name="Text 0"/>
          <p:cNvSpPr/>
          <p:nvPr/>
        </p:nvSpPr>
        <p:spPr>
          <a:xfrm>
            <a:off x="837664" y="1526916"/>
            <a:ext cx="5632490" cy="704017"/>
          </a:xfrm>
          <a:prstGeom prst="rect"/>
          <a:noFill/>
        </p:spPr>
        <p:txBody>
          <a:bodyPr anchor="t" bIns="0" lIns="0" rIns="0" rtlCol="0" tIns="0" wrap="none"/>
          <a:p>
            <a:pPr algn="l" indent="0" marL="0">
              <a:lnSpc>
                <a:spcPts val="5500"/>
              </a:lnSpc>
              <a:buNone/>
            </a:pPr>
            <a:r>
              <a:rPr dirty="0" sz="4400" lang="en-US">
                <a:solidFill>
                  <a:srgbClr val="051D3A"/>
                </a:solidFill>
                <a:latin typeface="Funnel Display" pitchFamily="34" charset="0"/>
                <a:ea typeface="Funnel Display" pitchFamily="34" charset="-122"/>
                <a:cs typeface="Funnel Display" pitchFamily="34" charset="-120"/>
              </a:rPr>
              <a:t>Portfolio Overview</a:t>
            </a:r>
            <a:endParaRPr dirty="0" sz="4400" lang="en-US"/>
          </a:p>
        </p:txBody>
      </p:sp>
      <p:sp>
        <p:nvSpPr>
          <p:cNvPr id="1048593" name="Text 1"/>
          <p:cNvSpPr/>
          <p:nvPr/>
        </p:nvSpPr>
        <p:spPr>
          <a:xfrm>
            <a:off x="837724" y="3181231"/>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Business Concept</a:t>
            </a:r>
            <a:endParaRPr dirty="0" sz="2200" lang="en-US"/>
          </a:p>
        </p:txBody>
      </p:sp>
      <p:sp>
        <p:nvSpPr>
          <p:cNvPr id="1048594" name="Text 2"/>
          <p:cNvSpPr/>
          <p:nvPr/>
        </p:nvSpPr>
        <p:spPr>
          <a:xfrm>
            <a:off x="837724" y="3772495"/>
            <a:ext cx="6185535" cy="766048"/>
          </a:xfrm>
          <a:prstGeom prst="rect"/>
          <a:noFill/>
        </p:spPr>
        <p:txBody>
          <a:bodyPr anchor="t" bIns="0" lIns="0" rIns="0" rtlCol="0" tIns="0" wrap="squar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Cardiff Cabs is a sustainable, app-based car rental service offering flexible rentals via hybrid and electric vehicles.</a:t>
            </a:r>
            <a:endParaRPr dirty="0" sz="1850" lang="en-US"/>
          </a:p>
        </p:txBody>
      </p:sp>
      <p:sp>
        <p:nvSpPr>
          <p:cNvPr id="1048595" name="Text 3"/>
          <p:cNvSpPr/>
          <p:nvPr/>
        </p:nvSpPr>
        <p:spPr>
          <a:xfrm>
            <a:off x="837724" y="4777859"/>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Objective</a:t>
            </a:r>
            <a:endParaRPr dirty="0" sz="2200" lang="en-US"/>
          </a:p>
        </p:txBody>
      </p:sp>
      <p:sp>
        <p:nvSpPr>
          <p:cNvPr id="1048596" name="Text 4"/>
          <p:cNvSpPr/>
          <p:nvPr/>
        </p:nvSpPr>
        <p:spPr>
          <a:xfrm>
            <a:off x="837724" y="5369123"/>
            <a:ext cx="6185535" cy="766048"/>
          </a:xfrm>
          <a:prstGeom prst="rect"/>
          <a:noFill/>
        </p:spPr>
        <p:txBody>
          <a:bodyPr anchor="t" bIns="0" lIns="0" rIns="0" rtlCol="0" tIns="0" wrap="squar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To use digital tools to create a modern, customer-driven transport solution aligned with real user needs.</a:t>
            </a:r>
            <a:endParaRPr dirty="0" sz="1850" lang="en-US"/>
          </a:p>
        </p:txBody>
      </p:sp>
      <p:sp>
        <p:nvSpPr>
          <p:cNvPr id="1048597" name="Text 5"/>
          <p:cNvSpPr/>
          <p:nvPr/>
        </p:nvSpPr>
        <p:spPr>
          <a:xfrm>
            <a:off x="7614761" y="3181231"/>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Tasks Completed</a:t>
            </a:r>
            <a:endParaRPr dirty="0" sz="2200" lang="en-US"/>
          </a:p>
        </p:txBody>
      </p:sp>
      <p:sp>
        <p:nvSpPr>
          <p:cNvPr id="1048598" name="Text 6"/>
          <p:cNvSpPr/>
          <p:nvPr/>
        </p:nvSpPr>
        <p:spPr>
          <a:xfrm>
            <a:off x="7614761" y="3772495"/>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Primary research, website, and marketing materials.</a:t>
            </a:r>
            <a:endParaRPr dirty="0" sz="1850" lang="en-US"/>
          </a:p>
        </p:txBody>
      </p:sp>
      <p:sp>
        <p:nvSpPr>
          <p:cNvPr id="1048599" name="Text 7"/>
          <p:cNvSpPr/>
          <p:nvPr/>
        </p:nvSpPr>
        <p:spPr>
          <a:xfrm>
            <a:off x="7614761" y="4239220"/>
            <a:ext cx="6185535" cy="766048"/>
          </a:xfrm>
          <a:prstGeom prst="rect"/>
          <a:noFill/>
        </p:spPr>
        <p:txBody>
          <a:bodyPr anchor="t" bIns="0" lIns="0" rIns="0" rtlCol="0" tIns="0" wrap="squar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Excel-based 1-year financial projection and business case.</a:t>
            </a:r>
            <a:endParaRPr dirty="0" sz="1850" lang="en-US"/>
          </a:p>
        </p:txBody>
      </p:sp>
      <p:sp>
        <p:nvSpPr>
          <p:cNvPr id="1048600" name="Text 8"/>
          <p:cNvSpPr/>
          <p:nvPr/>
        </p:nvSpPr>
        <p:spPr>
          <a:xfrm>
            <a:off x="7614761" y="5088969"/>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2-minute video advert promoting brand features.</a:t>
            </a:r>
            <a:endParaRPr dirty="0" sz="1850"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3">
    <p:spTree>
      <p:nvGrpSpPr>
        <p:cNvPr id="39" name=""/>
        <p:cNvGrpSpPr/>
        <p:nvPr/>
      </p:nvGrpSpPr>
      <p:grpSpPr>
        <a:xfrm>
          <a:off x="0" y="0"/>
          <a:ext cx="0" cy="0"/>
          <a:chOff x="0" y="0"/>
          <a:chExt cx="0" cy="0"/>
        </a:xfrm>
      </p:grpSpPr>
      <p:sp>
        <p:nvSpPr>
          <p:cNvPr id="1048605" name="Text 0"/>
          <p:cNvSpPr/>
          <p:nvPr/>
        </p:nvSpPr>
        <p:spPr>
          <a:xfrm>
            <a:off x="837724" y="715862"/>
            <a:ext cx="9465945" cy="704017"/>
          </a:xfrm>
          <a:prstGeom prst="rect"/>
          <a:noFill/>
        </p:spPr>
        <p:txBody>
          <a:bodyPr anchor="t" bIns="0" lIns="0" rIns="0" rtlCol="0" tIns="0" wrap="none"/>
          <a:p>
            <a:pPr algn="l" indent="0" marL="0">
              <a:lnSpc>
                <a:spcPts val="5500"/>
              </a:lnSpc>
              <a:buNone/>
            </a:pPr>
            <a:r>
              <a:rPr dirty="0" sz="4400" lang="en-US">
                <a:solidFill>
                  <a:srgbClr val="051D3A"/>
                </a:solidFill>
                <a:latin typeface="Funnel Display" pitchFamily="34" charset="0"/>
                <a:ea typeface="Funnel Display" pitchFamily="34" charset="-122"/>
                <a:cs typeface="Funnel Display" pitchFamily="34" charset="-120"/>
              </a:rPr>
              <a:t>Market Research Highlights (Task 1)</a:t>
            </a:r>
            <a:endParaRPr dirty="0" sz="4400" lang="en-US"/>
          </a:p>
        </p:txBody>
      </p:sp>
      <p:sp>
        <p:nvSpPr>
          <p:cNvPr id="1048606" name="Text 1"/>
          <p:cNvSpPr/>
          <p:nvPr/>
        </p:nvSpPr>
        <p:spPr>
          <a:xfrm>
            <a:off x="1872972" y="2525911"/>
            <a:ext cx="2816185" cy="351949"/>
          </a:xfrm>
          <a:prstGeom prst="rect"/>
          <a:noFill/>
        </p:spPr>
        <p:txBody>
          <a:bodyPr anchor="t" bIns="0" lIns="0" rIns="0" rtlCol="0" tIns="0" wrap="none"/>
          <a:p>
            <a:pPr algn="r" indent="0" marL="0">
              <a:lnSpc>
                <a:spcPts val="2750"/>
              </a:lnSpc>
              <a:buNone/>
            </a:pPr>
            <a:r>
              <a:rPr dirty="0" sz="2200" lang="en-US">
                <a:solidFill>
                  <a:srgbClr val="2B3541"/>
                </a:solidFill>
                <a:latin typeface="Funnel Display" pitchFamily="34" charset="0"/>
                <a:ea typeface="Funnel Display" pitchFamily="34" charset="-122"/>
                <a:cs typeface="Funnel Display" pitchFamily="34" charset="-120"/>
              </a:rPr>
              <a:t>Eco-Preference</a:t>
            </a:r>
            <a:endParaRPr dirty="0" sz="2200" lang="en-US"/>
          </a:p>
        </p:txBody>
      </p:sp>
      <p:sp>
        <p:nvSpPr>
          <p:cNvPr id="1048607" name="Text 2"/>
          <p:cNvSpPr/>
          <p:nvPr/>
        </p:nvSpPr>
        <p:spPr>
          <a:xfrm>
            <a:off x="837724" y="3021449"/>
            <a:ext cx="3851434" cy="766048"/>
          </a:xfrm>
          <a:prstGeom prst="rect"/>
          <a:noFill/>
        </p:spPr>
        <p:txBody>
          <a:bodyPr anchor="t" bIns="0" lIns="0" rIns="0" rtlCol="0" tIns="0" wrap="square"/>
          <a:p>
            <a:pPr algn="r"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42% prefer hybrid/electric vehicles; 38% unsure/neutral.</a:t>
            </a:r>
            <a:endParaRPr dirty="0" sz="1850" lang="en-US"/>
          </a:p>
        </p:txBody>
      </p:sp>
      <p:pic>
        <p:nvPicPr>
          <p:cNvPr id="2097156" name="Image 0" descr="preencoded.png"/>
          <p:cNvPicPr>
            <a:picLocks noChangeAspect="1"/>
          </p:cNvPicPr>
          <p:nvPr/>
        </p:nvPicPr>
        <p:blipFill>
          <a:blip xmlns:r="http://schemas.openxmlformats.org/officeDocument/2006/relationships" r:embed="rId1"/>
          <a:stretch>
            <a:fillRect/>
          </a:stretch>
        </p:blipFill>
        <p:spPr>
          <a:xfrm>
            <a:off x="5048131" y="2113002"/>
            <a:ext cx="4534138" cy="4534138"/>
          </a:xfrm>
          <a:prstGeom prst="rect"/>
        </p:spPr>
      </p:pic>
      <p:pic>
        <p:nvPicPr>
          <p:cNvPr id="2097157" name="Image 1" descr="preencoded.png"/>
          <p:cNvPicPr>
            <a:picLocks noChangeAspect="1"/>
          </p:cNvPicPr>
          <p:nvPr/>
        </p:nvPicPr>
        <p:blipFill>
          <a:blip xmlns:r="http://schemas.openxmlformats.org/officeDocument/2006/relationships" r:embed="rId2"/>
          <a:stretch>
            <a:fillRect/>
          </a:stretch>
        </p:blipFill>
        <p:spPr>
          <a:xfrm>
            <a:off x="6013966" y="3034070"/>
            <a:ext cx="358140" cy="447675"/>
          </a:xfrm>
          <a:prstGeom prst="rect"/>
        </p:spPr>
      </p:pic>
      <p:sp>
        <p:nvSpPr>
          <p:cNvPr id="1048608" name="Text 3"/>
          <p:cNvSpPr/>
          <p:nvPr/>
        </p:nvSpPr>
        <p:spPr>
          <a:xfrm>
            <a:off x="9941243" y="2525911"/>
            <a:ext cx="2816185" cy="351949"/>
          </a:xfrm>
          <a:prstGeom prst="rect"/>
          <a:noFill/>
        </p:spPr>
        <p:txBody>
          <a:bodyPr anchor="t" bIns="0" lIns="0" rIns="0" rtlCol="0" tIns="0" wrap="none"/>
          <a:p>
            <a:pPr algn="l" indent="0" marL="0">
              <a:lnSpc>
                <a:spcPts val="2750"/>
              </a:lnSpc>
              <a:buNone/>
            </a:pPr>
            <a:r>
              <a:rPr dirty="0" sz="2200" lang="en-US">
                <a:solidFill>
                  <a:srgbClr val="2B3541"/>
                </a:solidFill>
                <a:latin typeface="Funnel Display" pitchFamily="34" charset="0"/>
                <a:ea typeface="Funnel Display" pitchFamily="34" charset="-122"/>
                <a:cs typeface="Funnel Display" pitchFamily="34" charset="-120"/>
              </a:rPr>
              <a:t>Flexibility Valued</a:t>
            </a:r>
            <a:endParaRPr dirty="0" sz="2200" lang="en-US"/>
          </a:p>
        </p:txBody>
      </p:sp>
      <p:sp>
        <p:nvSpPr>
          <p:cNvPr id="1048609" name="Text 4"/>
          <p:cNvSpPr/>
          <p:nvPr/>
        </p:nvSpPr>
        <p:spPr>
          <a:xfrm>
            <a:off x="9941243" y="3021449"/>
            <a:ext cx="3851434" cy="766048"/>
          </a:xfrm>
          <a:prstGeom prst="rect"/>
          <a:noFill/>
        </p:spPr>
        <p:txBody>
          <a:bodyPr anchor="t" bIns="0" lIns="0" rIns="0" rtlCol="0" tIns="0" wrap="squar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60% value flexibility in rental durations.</a:t>
            </a:r>
            <a:endParaRPr dirty="0" sz="1850" lang="en-US"/>
          </a:p>
        </p:txBody>
      </p:sp>
      <p:pic>
        <p:nvPicPr>
          <p:cNvPr id="2097158" name="Image 2" descr="preencoded.png"/>
          <p:cNvPicPr>
            <a:picLocks noChangeAspect="1"/>
          </p:cNvPicPr>
          <p:nvPr/>
        </p:nvPicPr>
        <p:blipFill>
          <a:blip xmlns:r="http://schemas.openxmlformats.org/officeDocument/2006/relationships" r:embed="rId3"/>
          <a:stretch>
            <a:fillRect/>
          </a:stretch>
        </p:blipFill>
        <p:spPr>
          <a:xfrm>
            <a:off x="5048131" y="2113002"/>
            <a:ext cx="4534138" cy="4534138"/>
          </a:xfrm>
          <a:prstGeom prst="rect"/>
        </p:spPr>
      </p:pic>
      <p:pic>
        <p:nvPicPr>
          <p:cNvPr id="2097159" name="Image 3" descr="preencoded.png"/>
          <p:cNvPicPr>
            <a:picLocks noChangeAspect="1"/>
          </p:cNvPicPr>
          <p:nvPr/>
        </p:nvPicPr>
        <p:blipFill>
          <a:blip xmlns:r="http://schemas.openxmlformats.org/officeDocument/2006/relationships" r:embed="rId4"/>
          <a:stretch>
            <a:fillRect/>
          </a:stretch>
        </p:blipFill>
        <p:spPr>
          <a:xfrm>
            <a:off x="8258175" y="3034070"/>
            <a:ext cx="358140" cy="447675"/>
          </a:xfrm>
          <a:prstGeom prst="rect"/>
        </p:spPr>
      </p:pic>
      <p:sp>
        <p:nvSpPr>
          <p:cNvPr id="1048610" name="Text 5"/>
          <p:cNvSpPr/>
          <p:nvPr/>
        </p:nvSpPr>
        <p:spPr>
          <a:xfrm>
            <a:off x="9941243" y="4972526"/>
            <a:ext cx="2816185" cy="351949"/>
          </a:xfrm>
          <a:prstGeom prst="rect"/>
          <a:noFill/>
        </p:spPr>
        <p:txBody>
          <a:bodyPr anchor="t" bIns="0" lIns="0" rIns="0" rtlCol="0" tIns="0" wrap="none"/>
          <a:p>
            <a:pPr algn="l" indent="0" marL="0">
              <a:lnSpc>
                <a:spcPts val="2750"/>
              </a:lnSpc>
              <a:buNone/>
            </a:pPr>
            <a:r>
              <a:rPr dirty="0" sz="2200" lang="en-US">
                <a:solidFill>
                  <a:srgbClr val="2B3541"/>
                </a:solidFill>
                <a:latin typeface="Funnel Display" pitchFamily="34" charset="0"/>
                <a:ea typeface="Funnel Display" pitchFamily="34" charset="-122"/>
                <a:cs typeface="Funnel Display" pitchFamily="34" charset="-120"/>
              </a:rPr>
              <a:t>Loyalty Rewards</a:t>
            </a:r>
            <a:endParaRPr dirty="0" sz="2200" lang="en-US"/>
          </a:p>
        </p:txBody>
      </p:sp>
      <p:sp>
        <p:nvSpPr>
          <p:cNvPr id="1048611" name="Text 6"/>
          <p:cNvSpPr/>
          <p:nvPr/>
        </p:nvSpPr>
        <p:spPr>
          <a:xfrm>
            <a:off x="9941243" y="5468064"/>
            <a:ext cx="3851434" cy="766048"/>
          </a:xfrm>
          <a:prstGeom prst="rect"/>
          <a:noFill/>
        </p:spPr>
        <p:txBody>
          <a:bodyPr anchor="t" bIns="0" lIns="0" rIns="0" rtlCol="0" tIns="0" wrap="squar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46% positively inclined towards loyalty rewards.</a:t>
            </a:r>
            <a:endParaRPr dirty="0" sz="1850" lang="en-US"/>
          </a:p>
        </p:txBody>
      </p:sp>
      <p:pic>
        <p:nvPicPr>
          <p:cNvPr id="2097160" name="Image 4" descr="preencoded.png"/>
          <p:cNvPicPr>
            <a:picLocks noChangeAspect="1"/>
          </p:cNvPicPr>
          <p:nvPr/>
        </p:nvPicPr>
        <p:blipFill>
          <a:blip xmlns:r="http://schemas.openxmlformats.org/officeDocument/2006/relationships" r:embed="rId5"/>
          <a:stretch>
            <a:fillRect/>
          </a:stretch>
        </p:blipFill>
        <p:spPr>
          <a:xfrm>
            <a:off x="5048131" y="2113002"/>
            <a:ext cx="4534138" cy="4534138"/>
          </a:xfrm>
          <a:prstGeom prst="rect"/>
        </p:spPr>
      </p:pic>
      <p:pic>
        <p:nvPicPr>
          <p:cNvPr id="2097161" name="Image 5" descr="preencoded.png"/>
          <p:cNvPicPr>
            <a:picLocks noChangeAspect="1"/>
          </p:cNvPicPr>
          <p:nvPr/>
        </p:nvPicPr>
        <p:blipFill>
          <a:blip xmlns:r="http://schemas.openxmlformats.org/officeDocument/2006/relationships" r:embed="rId6"/>
          <a:stretch>
            <a:fillRect/>
          </a:stretch>
        </p:blipFill>
        <p:spPr>
          <a:xfrm>
            <a:off x="8258175" y="5278279"/>
            <a:ext cx="358140" cy="447675"/>
          </a:xfrm>
          <a:prstGeom prst="rect"/>
        </p:spPr>
      </p:pic>
      <p:sp>
        <p:nvSpPr>
          <p:cNvPr id="1048612" name="Text 7"/>
          <p:cNvSpPr/>
          <p:nvPr/>
        </p:nvSpPr>
        <p:spPr>
          <a:xfrm>
            <a:off x="1872972" y="4972526"/>
            <a:ext cx="2816185" cy="351949"/>
          </a:xfrm>
          <a:prstGeom prst="rect"/>
          <a:noFill/>
        </p:spPr>
        <p:txBody>
          <a:bodyPr anchor="t" bIns="0" lIns="0" rIns="0" rtlCol="0" tIns="0" wrap="none"/>
          <a:p>
            <a:pPr algn="r" indent="0" marL="0">
              <a:lnSpc>
                <a:spcPts val="2750"/>
              </a:lnSpc>
              <a:buNone/>
            </a:pPr>
            <a:r>
              <a:rPr dirty="0" sz="2200" lang="en-US">
                <a:solidFill>
                  <a:srgbClr val="2B3541"/>
                </a:solidFill>
                <a:latin typeface="Funnel Display" pitchFamily="34" charset="0"/>
                <a:ea typeface="Funnel Display" pitchFamily="34" charset="-122"/>
                <a:cs typeface="Funnel Display" pitchFamily="34" charset="-120"/>
              </a:rPr>
              <a:t>Mobile App</a:t>
            </a:r>
            <a:endParaRPr dirty="0" sz="2200" lang="en-US"/>
          </a:p>
        </p:txBody>
      </p:sp>
      <p:sp>
        <p:nvSpPr>
          <p:cNvPr id="1048613" name="Text 8"/>
          <p:cNvSpPr/>
          <p:nvPr/>
        </p:nvSpPr>
        <p:spPr>
          <a:xfrm>
            <a:off x="837724" y="5468064"/>
            <a:ext cx="3851434" cy="766048"/>
          </a:xfrm>
          <a:prstGeom prst="rect"/>
          <a:noFill/>
        </p:spPr>
        <p:txBody>
          <a:bodyPr anchor="t" bIns="0" lIns="0" rIns="0" rtlCol="0" tIns="0" wrap="square"/>
          <a:p>
            <a:pPr algn="r"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36% prefer having a mobile app for booking and tracking.</a:t>
            </a:r>
            <a:endParaRPr dirty="0" sz="1850" lang="en-US"/>
          </a:p>
        </p:txBody>
      </p:sp>
      <p:pic>
        <p:nvPicPr>
          <p:cNvPr id="2097162" name="Image 6" descr="preencoded.png"/>
          <p:cNvPicPr>
            <a:picLocks noChangeAspect="1"/>
          </p:cNvPicPr>
          <p:nvPr/>
        </p:nvPicPr>
        <p:blipFill>
          <a:blip xmlns:r="http://schemas.openxmlformats.org/officeDocument/2006/relationships" r:embed="rId7"/>
          <a:stretch>
            <a:fillRect/>
          </a:stretch>
        </p:blipFill>
        <p:spPr>
          <a:xfrm>
            <a:off x="5048131" y="2113002"/>
            <a:ext cx="4534138" cy="4534138"/>
          </a:xfrm>
          <a:prstGeom prst="rect"/>
        </p:spPr>
      </p:pic>
      <p:pic>
        <p:nvPicPr>
          <p:cNvPr id="2097163" name="Image 7" descr="preencoded.png"/>
          <p:cNvPicPr>
            <a:picLocks noChangeAspect="1"/>
          </p:cNvPicPr>
          <p:nvPr/>
        </p:nvPicPr>
        <p:blipFill>
          <a:blip xmlns:r="http://schemas.openxmlformats.org/officeDocument/2006/relationships" r:embed="rId8"/>
          <a:stretch>
            <a:fillRect/>
          </a:stretch>
        </p:blipFill>
        <p:spPr>
          <a:xfrm>
            <a:off x="6013966" y="5278279"/>
            <a:ext cx="358140" cy="447675"/>
          </a:xfrm>
          <a:prstGeom prst="rect"/>
        </p:spPr>
      </p:pic>
      <p:sp>
        <p:nvSpPr>
          <p:cNvPr id="1048614" name="Text 9"/>
          <p:cNvSpPr/>
          <p:nvPr/>
        </p:nvSpPr>
        <p:spPr>
          <a:xfrm>
            <a:off x="837724" y="6916341"/>
            <a:ext cx="12954952" cy="383024"/>
          </a:xfrm>
          <a:prstGeom prst="rect"/>
          <a:noFill/>
        </p:spPr>
        <p:txBody>
          <a:bodyPr anchor="t" bIns="0" lIns="0" rIns="0" rtlCol="0" tIns="0" wrap="non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Insights: Sustainability needs awareness, app functionality is a competitive edge, and pricing sensitivity exists.</a:t>
            </a:r>
            <a:endParaRPr dirty="0" sz="1850"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4">
    <p:spTree>
      <p:nvGrpSpPr>
        <p:cNvPr id="43" name=""/>
        <p:cNvGrpSpPr/>
        <p:nvPr/>
      </p:nvGrpSpPr>
      <p:grpSpPr>
        <a:xfrm>
          <a:off x="0" y="0"/>
          <a:ext cx="0" cy="0"/>
          <a:chOff x="0" y="0"/>
          <a:chExt cx="0" cy="0"/>
        </a:xfrm>
      </p:grpSpPr>
      <p:sp>
        <p:nvSpPr>
          <p:cNvPr id="1048619" name="Text 0"/>
          <p:cNvSpPr/>
          <p:nvPr/>
        </p:nvSpPr>
        <p:spPr>
          <a:xfrm>
            <a:off x="837724" y="1060191"/>
            <a:ext cx="12108061" cy="704017"/>
          </a:xfrm>
          <a:prstGeom prst="rect"/>
          <a:noFill/>
        </p:spPr>
        <p:txBody>
          <a:bodyPr anchor="t" bIns="0" lIns="0" rIns="0" rtlCol="0" tIns="0" wrap="none"/>
          <a:p>
            <a:pPr algn="l" indent="0" marL="0">
              <a:lnSpc>
                <a:spcPts val="5500"/>
              </a:lnSpc>
              <a:buNone/>
            </a:pPr>
            <a:r>
              <a:rPr dirty="0" sz="4400" lang="en-US">
                <a:solidFill>
                  <a:srgbClr val="051D3A"/>
                </a:solidFill>
                <a:latin typeface="Funnel Display" pitchFamily="34" charset="0"/>
                <a:ea typeface="Funnel Display" pitchFamily="34" charset="-122"/>
                <a:cs typeface="Funnel Display" pitchFamily="34" charset="-120"/>
              </a:rPr>
              <a:t>Data to Design – Website &amp; Marketing (Task 1)</a:t>
            </a:r>
            <a:endParaRPr dirty="0" sz="4400" lang="en-US"/>
          </a:p>
        </p:txBody>
      </p:sp>
      <p:sp>
        <p:nvSpPr>
          <p:cNvPr id="1048620" name="Text 1"/>
          <p:cNvSpPr/>
          <p:nvPr/>
        </p:nvSpPr>
        <p:spPr>
          <a:xfrm>
            <a:off x="837724" y="2714506"/>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Website (Weebly)</a:t>
            </a:r>
            <a:endParaRPr dirty="0" sz="2200" lang="en-US"/>
          </a:p>
        </p:txBody>
      </p:sp>
      <p:sp>
        <p:nvSpPr>
          <p:cNvPr id="1048621" name="Text 2"/>
          <p:cNvSpPr/>
          <p:nvPr/>
        </p:nvSpPr>
        <p:spPr>
          <a:xfrm>
            <a:off x="837724" y="3305770"/>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Highlighted eco-fleet (42% preference).</a:t>
            </a:r>
            <a:endParaRPr dirty="0" sz="1850" lang="en-US"/>
          </a:p>
        </p:txBody>
      </p:sp>
      <p:sp>
        <p:nvSpPr>
          <p:cNvPr id="1048622" name="Text 3"/>
          <p:cNvSpPr/>
          <p:nvPr/>
        </p:nvSpPr>
        <p:spPr>
          <a:xfrm>
            <a:off x="837724" y="3772495"/>
            <a:ext cx="6185535" cy="766048"/>
          </a:xfrm>
          <a:prstGeom prst="rect"/>
          <a:noFill/>
        </p:spPr>
        <p:txBody>
          <a:bodyPr anchor="t" bIns="0" lIns="0" rIns="0" rtlCol="0" tIns="0" wrap="squar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Flexible hourly/daily/weekend packages (60% interest).</a:t>
            </a:r>
            <a:endParaRPr dirty="0" sz="1850" lang="en-US"/>
          </a:p>
        </p:txBody>
      </p:sp>
      <p:sp>
        <p:nvSpPr>
          <p:cNvPr id="1048623" name="Text 4"/>
          <p:cNvSpPr/>
          <p:nvPr/>
        </p:nvSpPr>
        <p:spPr>
          <a:xfrm>
            <a:off x="837724" y="4622244"/>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Loyalty program banner: Green Miles (based on Q7).</a:t>
            </a:r>
            <a:endParaRPr dirty="0" sz="1850" lang="en-US"/>
          </a:p>
        </p:txBody>
      </p:sp>
      <p:sp>
        <p:nvSpPr>
          <p:cNvPr id="1048624" name="Text 5"/>
          <p:cNvSpPr/>
          <p:nvPr/>
        </p:nvSpPr>
        <p:spPr>
          <a:xfrm>
            <a:off x="837724" y="5244584"/>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SEO Keywords</a:t>
            </a:r>
            <a:endParaRPr dirty="0" sz="2200" lang="en-US"/>
          </a:p>
        </p:txBody>
      </p:sp>
      <p:sp>
        <p:nvSpPr>
          <p:cNvPr id="1048625" name="Text 6"/>
          <p:cNvSpPr/>
          <p:nvPr/>
        </p:nvSpPr>
        <p:spPr>
          <a:xfrm>
            <a:off x="837724" y="5835848"/>
            <a:ext cx="6185535" cy="766048"/>
          </a:xfrm>
          <a:prstGeom prst="rect"/>
          <a:noFill/>
        </p:spPr>
        <p:txBody>
          <a:bodyPr anchor="t" bIns="0" lIns="0" rIns="0" rtlCol="0" tIns="0" wrap="squar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“eco-friendly car hire Cardiff”, “student car rental Cardiff”, “green vehicle booking”</a:t>
            </a:r>
            <a:endParaRPr dirty="0" sz="1850" lang="en-US"/>
          </a:p>
        </p:txBody>
      </p:sp>
      <p:sp>
        <p:nvSpPr>
          <p:cNvPr id="1048626" name="Text 7"/>
          <p:cNvSpPr/>
          <p:nvPr/>
        </p:nvSpPr>
        <p:spPr>
          <a:xfrm>
            <a:off x="7614761" y="2714506"/>
            <a:ext cx="3713917"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Marketing Materials (Canva)</a:t>
            </a:r>
            <a:endParaRPr dirty="0" sz="2200" lang="en-US"/>
          </a:p>
        </p:txBody>
      </p:sp>
      <p:sp>
        <p:nvSpPr>
          <p:cNvPr id="1048627" name="Text 8"/>
          <p:cNvSpPr/>
          <p:nvPr/>
        </p:nvSpPr>
        <p:spPr>
          <a:xfrm>
            <a:off x="7614761" y="3305770"/>
            <a:ext cx="6185535" cy="766048"/>
          </a:xfrm>
          <a:prstGeom prst="rect"/>
          <a:noFill/>
        </p:spPr>
        <p:txBody>
          <a:bodyPr anchor="t" bIns="0" lIns="0" rIns="0" rtlCol="0" tIns="0" wrap="squar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2 Posters: student discount (15% off), app download with QR code.</a:t>
            </a:r>
            <a:endParaRPr dirty="0" sz="1850" lang="en-US"/>
          </a:p>
        </p:txBody>
      </p:sp>
      <p:sp>
        <p:nvSpPr>
          <p:cNvPr id="1048628" name="Text 9"/>
          <p:cNvSpPr/>
          <p:nvPr/>
        </p:nvSpPr>
        <p:spPr>
          <a:xfrm>
            <a:off x="7614761" y="4155519"/>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Tagline: “Book Today. Drive Tomorrow.”</a:t>
            </a:r>
            <a:endParaRPr dirty="0" sz="1850" lang="en-US"/>
          </a:p>
        </p:txBody>
      </p:sp>
      <p:sp>
        <p:nvSpPr>
          <p:cNvPr id="1048629" name="Text 10"/>
          <p:cNvSpPr/>
          <p:nvPr/>
        </p:nvSpPr>
        <p:spPr>
          <a:xfrm>
            <a:off x="7614761" y="4622244"/>
            <a:ext cx="6185535" cy="766048"/>
          </a:xfrm>
          <a:prstGeom prst="rect"/>
          <a:noFill/>
        </p:spPr>
        <p:txBody>
          <a:bodyPr anchor="t" bIns="0" lIns="0" rIns="0" rtlCol="0" tIns="0" wrap="squar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Featured contact info, app store icons, and website URL.</a:t>
            </a:r>
            <a:endParaRPr dirty="0" sz="1850"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5">
    <p:spTree>
      <p:nvGrpSpPr>
        <p:cNvPr id="47" name=""/>
        <p:cNvGrpSpPr/>
        <p:nvPr/>
      </p:nvGrpSpPr>
      <p:grpSpPr>
        <a:xfrm>
          <a:off x="0" y="0"/>
          <a:ext cx="0" cy="0"/>
          <a:chOff x="0" y="0"/>
          <a:chExt cx="0" cy="0"/>
        </a:xfrm>
      </p:grpSpPr>
      <p:sp>
        <p:nvSpPr>
          <p:cNvPr id="1048634" name="Text 0"/>
          <p:cNvSpPr/>
          <p:nvPr/>
        </p:nvSpPr>
        <p:spPr>
          <a:xfrm>
            <a:off x="4195959" y="583925"/>
            <a:ext cx="4413409" cy="493752"/>
          </a:xfrm>
          <a:prstGeom prst="rect"/>
          <a:noFill/>
        </p:spPr>
        <p:txBody>
          <a:bodyPr anchor="t" bIns="0" lIns="0" rIns="0" rtlCol="0" tIns="0" wrap="none"/>
          <a:p>
            <a:pPr algn="l" indent="0" marL="0">
              <a:lnSpc>
                <a:spcPts val="3850"/>
              </a:lnSpc>
              <a:buNone/>
            </a:pPr>
            <a:r>
              <a:rPr dirty="0" sz="3100" lang="en-US">
                <a:solidFill>
                  <a:srgbClr val="051D3A"/>
                </a:solidFill>
                <a:latin typeface="Funnel Display" pitchFamily="34" charset="0"/>
                <a:ea typeface="Funnel Display" pitchFamily="34" charset="-122"/>
                <a:cs typeface="Funnel Display" pitchFamily="34" charset="-120"/>
              </a:rPr>
              <a:t>Excel Financials (Task 2)</a:t>
            </a:r>
            <a:endParaRPr dirty="0" sz="3100" lang="en-US"/>
          </a:p>
        </p:txBody>
      </p:sp>
      <p:pic>
        <p:nvPicPr>
          <p:cNvPr id="2097166" name="Picture 11"/>
          <p:cNvPicPr>
            <a:picLocks noChangeAspect="1"/>
          </p:cNvPicPr>
          <p:nvPr/>
        </p:nvPicPr>
        <p:blipFill>
          <a:blip xmlns:r="http://schemas.openxmlformats.org/officeDocument/2006/relationships" r:embed="rId1"/>
          <a:stretch>
            <a:fillRect/>
          </a:stretch>
        </p:blipFill>
        <p:spPr>
          <a:xfrm>
            <a:off x="277170" y="2144380"/>
            <a:ext cx="7010077" cy="4187083"/>
          </a:xfrm>
          <a:prstGeom prst="rect"/>
        </p:spPr>
      </p:pic>
      <p:pic>
        <p:nvPicPr>
          <p:cNvPr id="2097167" name="Picture 12"/>
          <p:cNvPicPr>
            <a:picLocks noChangeAspect="1"/>
          </p:cNvPicPr>
          <p:nvPr/>
        </p:nvPicPr>
        <p:blipFill>
          <a:blip xmlns:r="http://schemas.openxmlformats.org/officeDocument/2006/relationships" r:embed="rId2"/>
          <a:stretch>
            <a:fillRect/>
          </a:stretch>
        </p:blipFill>
        <p:spPr>
          <a:xfrm>
            <a:off x="7486132" y="2101553"/>
            <a:ext cx="6867098" cy="4229910"/>
          </a:xfrm>
          <a:prstGeom prst="rec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6">
    <p:spTree>
      <p:nvGrpSpPr>
        <p:cNvPr id="51" name=""/>
        <p:cNvGrpSpPr/>
        <p:nvPr/>
      </p:nvGrpSpPr>
      <p:grpSpPr>
        <a:xfrm>
          <a:off x="0" y="0"/>
          <a:ext cx="0" cy="0"/>
          <a:chOff x="0" y="0"/>
          <a:chExt cx="0" cy="0"/>
        </a:xfrm>
      </p:grpSpPr>
      <p:sp>
        <p:nvSpPr>
          <p:cNvPr id="1048639" name="Text 0"/>
          <p:cNvSpPr/>
          <p:nvPr/>
        </p:nvSpPr>
        <p:spPr>
          <a:xfrm>
            <a:off x="837724" y="1138118"/>
            <a:ext cx="5632490" cy="704017"/>
          </a:xfrm>
          <a:prstGeom prst="rect"/>
          <a:noFill/>
        </p:spPr>
        <p:txBody>
          <a:bodyPr anchor="t" bIns="0" lIns="0" rIns="0" rtlCol="0" tIns="0" wrap="none"/>
          <a:p>
            <a:pPr algn="l" indent="0" marL="0">
              <a:lnSpc>
                <a:spcPts val="5500"/>
              </a:lnSpc>
              <a:buNone/>
            </a:pPr>
            <a:r>
              <a:rPr dirty="0" sz="4400" lang="en-US">
                <a:solidFill>
                  <a:srgbClr val="051D3A"/>
                </a:solidFill>
                <a:latin typeface="Funnel Display" pitchFamily="34" charset="0"/>
                <a:ea typeface="Funnel Display" pitchFamily="34" charset="-122"/>
                <a:cs typeface="Funnel Display" pitchFamily="34" charset="-120"/>
              </a:rPr>
              <a:t>Video Advert (Task 3)</a:t>
            </a:r>
            <a:endParaRPr dirty="0" sz="4400" lang="en-US"/>
          </a:p>
        </p:txBody>
      </p:sp>
      <p:sp>
        <p:nvSpPr>
          <p:cNvPr id="1048640" name="Text 1"/>
          <p:cNvSpPr/>
          <p:nvPr/>
        </p:nvSpPr>
        <p:spPr>
          <a:xfrm>
            <a:off x="837724" y="2672715"/>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Creation &amp; Hosting</a:t>
            </a:r>
            <a:endParaRPr dirty="0" sz="2200" lang="en-US"/>
          </a:p>
        </p:txBody>
      </p:sp>
      <p:sp>
        <p:nvSpPr>
          <p:cNvPr id="1048641" name="Text 2"/>
          <p:cNvSpPr/>
          <p:nvPr/>
        </p:nvSpPr>
        <p:spPr>
          <a:xfrm>
            <a:off x="837724" y="3263979"/>
            <a:ext cx="6185535" cy="383024"/>
          </a:xfrm>
          <a:prstGeom prst="rect"/>
          <a:noFill/>
        </p:spPr>
        <p:txBody>
          <a:bodyPr anchor="t" bIns="0" lIns="0" rIns="0" rtlCol="0" tIns="0" wrap="non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Created using Canva Pro and CapCut, hosted on YouTube.</a:t>
            </a:r>
            <a:endParaRPr dirty="0" sz="1850" lang="en-US"/>
          </a:p>
        </p:txBody>
      </p:sp>
      <p:sp>
        <p:nvSpPr>
          <p:cNvPr id="1048642" name="Text 3"/>
          <p:cNvSpPr/>
          <p:nvPr/>
        </p:nvSpPr>
        <p:spPr>
          <a:xfrm>
            <a:off x="837724" y="3886319"/>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Script Summary</a:t>
            </a:r>
            <a:endParaRPr dirty="0" sz="2200" lang="en-US"/>
          </a:p>
        </p:txBody>
      </p:sp>
      <p:sp>
        <p:nvSpPr>
          <p:cNvPr id="1048643" name="Text 4"/>
          <p:cNvSpPr/>
          <p:nvPr/>
        </p:nvSpPr>
        <p:spPr>
          <a:xfrm>
            <a:off x="837724" y="4477583"/>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Friendly intro, eco-fleet showcase.</a:t>
            </a:r>
            <a:endParaRPr dirty="0" sz="1850" lang="en-US"/>
          </a:p>
        </p:txBody>
      </p:sp>
      <p:sp>
        <p:nvSpPr>
          <p:cNvPr id="1048644" name="Text 5"/>
          <p:cNvSpPr/>
          <p:nvPr/>
        </p:nvSpPr>
        <p:spPr>
          <a:xfrm>
            <a:off x="837724" y="4944308"/>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App walkthrough: live tracking, real-time support.</a:t>
            </a:r>
            <a:endParaRPr dirty="0" sz="1850" lang="en-US"/>
          </a:p>
        </p:txBody>
      </p:sp>
      <p:sp>
        <p:nvSpPr>
          <p:cNvPr id="1048645" name="Text 6"/>
          <p:cNvSpPr/>
          <p:nvPr/>
        </p:nvSpPr>
        <p:spPr>
          <a:xfrm>
            <a:off x="837724" y="5411033"/>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Loyalty program explained (Green Miles).</a:t>
            </a:r>
            <a:endParaRPr dirty="0" sz="1850" lang="en-US"/>
          </a:p>
        </p:txBody>
      </p:sp>
      <p:sp>
        <p:nvSpPr>
          <p:cNvPr id="1048646" name="Text 7"/>
          <p:cNvSpPr/>
          <p:nvPr/>
        </p:nvSpPr>
        <p:spPr>
          <a:xfrm>
            <a:off x="837724" y="5877758"/>
            <a:ext cx="6185535" cy="766048"/>
          </a:xfrm>
          <a:prstGeom prst="rect"/>
          <a:noFill/>
        </p:spPr>
        <p:txBody>
          <a:bodyPr anchor="t" bIns="0" lIns="0" rIns="0" rtlCol="0" tIns="0" wrap="squar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Call to Action: Download the app / Visit cardiffcabs.co.uk.</a:t>
            </a:r>
            <a:endParaRPr dirty="0" sz="1850" lang="en-US"/>
          </a:p>
        </p:txBody>
      </p:sp>
      <p:sp>
        <p:nvSpPr>
          <p:cNvPr id="1048647" name="Text 8"/>
          <p:cNvSpPr/>
          <p:nvPr/>
        </p:nvSpPr>
        <p:spPr>
          <a:xfrm>
            <a:off x="7614761" y="2672715"/>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Unique Selling Points</a:t>
            </a:r>
            <a:endParaRPr dirty="0" sz="2200" lang="en-US"/>
          </a:p>
        </p:txBody>
      </p:sp>
      <p:sp>
        <p:nvSpPr>
          <p:cNvPr id="1048648" name="Text 9"/>
          <p:cNvSpPr/>
          <p:nvPr/>
        </p:nvSpPr>
        <p:spPr>
          <a:xfrm>
            <a:off x="7614761" y="3263979"/>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Eco-friendly fleet.</a:t>
            </a:r>
            <a:endParaRPr dirty="0" sz="1850" lang="en-US"/>
          </a:p>
        </p:txBody>
      </p:sp>
      <p:sp>
        <p:nvSpPr>
          <p:cNvPr id="1048649" name="Text 10"/>
          <p:cNvSpPr/>
          <p:nvPr/>
        </p:nvSpPr>
        <p:spPr>
          <a:xfrm>
            <a:off x="7614761" y="3730704"/>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Doorstep delivery.</a:t>
            </a:r>
            <a:endParaRPr dirty="0" sz="1850" lang="en-US"/>
          </a:p>
        </p:txBody>
      </p:sp>
      <p:sp>
        <p:nvSpPr>
          <p:cNvPr id="1048650" name="Text 11"/>
          <p:cNvSpPr/>
          <p:nvPr/>
        </p:nvSpPr>
        <p:spPr>
          <a:xfrm>
            <a:off x="7614761" y="4197429"/>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In-app booking within 3 clicks.</a:t>
            </a:r>
            <a:endParaRPr dirty="0" sz="1850" lang="en-US"/>
          </a:p>
        </p:txBody>
      </p:sp>
      <p:sp>
        <p:nvSpPr>
          <p:cNvPr id="1048651" name="Text 12"/>
          <p:cNvSpPr/>
          <p:nvPr/>
        </p:nvSpPr>
        <p:spPr>
          <a:xfrm>
            <a:off x="7614761" y="4664154"/>
            <a:ext cx="6185535" cy="383024"/>
          </a:xfrm>
          <a:prstGeom prst="rect"/>
          <a:noFill/>
        </p:spPr>
        <p:txBody>
          <a:bodyPr anchor="t" bIns="0" lIns="0" rIns="0" rtlCol="0" tIns="0" wrap="none"/>
          <a:p>
            <a:pPr algn="l" indent="-342900" marL="342900">
              <a:lnSpc>
                <a:spcPts val="3000"/>
              </a:lnSpc>
              <a:buSzPct val="100000"/>
              <a:buChar char="•"/>
            </a:pPr>
            <a:r>
              <a:rPr dirty="0" sz="1850" lang="en-US">
                <a:solidFill>
                  <a:srgbClr val="2B3541"/>
                </a:solidFill>
                <a:latin typeface="Funnel Sans" pitchFamily="34" charset="0"/>
                <a:ea typeface="Funnel Sans" pitchFamily="34" charset="-122"/>
                <a:cs typeface="Funnel Sans" pitchFamily="34" charset="-120"/>
              </a:rPr>
              <a:t>Customer testimonial (scripted voice-over).</a:t>
            </a:r>
            <a:endParaRPr dirty="0" sz="1850" lang="en-US"/>
          </a:p>
        </p:txBody>
      </p:sp>
      <p:sp>
        <p:nvSpPr>
          <p:cNvPr id="1048652" name="Text 13"/>
          <p:cNvSpPr/>
          <p:nvPr/>
        </p:nvSpPr>
        <p:spPr>
          <a:xfrm>
            <a:off x="7614761" y="5286494"/>
            <a:ext cx="2816185" cy="351949"/>
          </a:xfrm>
          <a:prstGeom prst="rect"/>
          <a:noFill/>
        </p:spPr>
        <p:txBody>
          <a:bodyPr anchor="t" bIns="0" lIns="0" rIns="0" rtlCol="0" tIns="0" wrap="none"/>
          <a:p>
            <a:pPr algn="l" indent="0" marL="0">
              <a:lnSpc>
                <a:spcPts val="2750"/>
              </a:lnSpc>
              <a:buNone/>
            </a:pPr>
            <a:r>
              <a:rPr dirty="0" sz="2200" lang="en-US">
                <a:solidFill>
                  <a:srgbClr val="051D3A"/>
                </a:solidFill>
                <a:latin typeface="Funnel Display" pitchFamily="34" charset="0"/>
                <a:ea typeface="Funnel Display" pitchFamily="34" charset="-122"/>
                <a:cs typeface="Funnel Display" pitchFamily="34" charset="-120"/>
              </a:rPr>
              <a:t>Performance Goal</a:t>
            </a:r>
            <a:endParaRPr dirty="0" sz="2200" lang="en-US"/>
          </a:p>
        </p:txBody>
      </p:sp>
      <p:sp>
        <p:nvSpPr>
          <p:cNvPr id="1048653" name="Text 14"/>
          <p:cNvSpPr/>
          <p:nvPr/>
        </p:nvSpPr>
        <p:spPr>
          <a:xfrm>
            <a:off x="7614761" y="5877758"/>
            <a:ext cx="6185535" cy="766048"/>
          </a:xfrm>
          <a:prstGeom prst="rect"/>
          <a:noFill/>
        </p:spPr>
        <p:txBody>
          <a:bodyPr anchor="t" bIns="0" lIns="0" rIns="0" rtlCol="0" tIns="0" wrap="square"/>
          <a:p>
            <a:pPr algn="l" indent="0" marL="0">
              <a:lnSpc>
                <a:spcPts val="3000"/>
              </a:lnSpc>
              <a:buNone/>
            </a:pPr>
            <a:r>
              <a:rPr dirty="0" sz="1850" lang="en-US">
                <a:solidFill>
                  <a:srgbClr val="2B3541"/>
                </a:solidFill>
                <a:latin typeface="Funnel Sans" pitchFamily="34" charset="0"/>
                <a:ea typeface="Funnel Sans" pitchFamily="34" charset="-122"/>
                <a:cs typeface="Funnel Sans" pitchFamily="34" charset="-120"/>
              </a:rPr>
              <a:t>500+ views in first month, 10% conversion to app downloads.</a:t>
            </a:r>
            <a:endParaRPr dirty="0" sz="1850"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7">
    <p:spTree>
      <p:nvGrpSpPr>
        <p:cNvPr id="55" name=""/>
        <p:cNvGrpSpPr/>
        <p:nvPr/>
      </p:nvGrpSpPr>
      <p:grpSpPr>
        <a:xfrm>
          <a:off x="0" y="0"/>
          <a:ext cx="0" cy="0"/>
          <a:chOff x="0" y="0"/>
          <a:chExt cx="0" cy="0"/>
        </a:xfrm>
      </p:grpSpPr>
      <p:pic>
        <p:nvPicPr>
          <p:cNvPr id="2097170" name="Image 0" descr="preencoded.png"/>
          <p:cNvPicPr>
            <a:picLocks noChangeAspect="1"/>
          </p:cNvPicPr>
          <p:nvPr/>
        </p:nvPicPr>
        <p:blipFill>
          <a:blip xmlns:r="http://schemas.openxmlformats.org/officeDocument/2006/relationships" r:embed="rId1"/>
          <a:stretch>
            <a:fillRect/>
          </a:stretch>
        </p:blipFill>
        <p:spPr>
          <a:xfrm>
            <a:off x="0" y="0"/>
            <a:ext cx="5486400" cy="8229600"/>
          </a:xfrm>
          <a:prstGeom prst="rect"/>
        </p:spPr>
      </p:pic>
      <p:sp>
        <p:nvSpPr>
          <p:cNvPr id="1048658" name="Text 0"/>
          <p:cNvSpPr/>
          <p:nvPr/>
        </p:nvSpPr>
        <p:spPr>
          <a:xfrm>
            <a:off x="6193631" y="556141"/>
            <a:ext cx="4818459" cy="594360"/>
          </a:xfrm>
          <a:prstGeom prst="rect"/>
          <a:noFill/>
        </p:spPr>
        <p:txBody>
          <a:bodyPr anchor="t" bIns="0" lIns="0" rIns="0" rtlCol="0" tIns="0" wrap="none"/>
          <a:p>
            <a:pPr algn="l" indent="0" marL="0">
              <a:lnSpc>
                <a:spcPts val="4650"/>
              </a:lnSpc>
              <a:buNone/>
            </a:pPr>
            <a:r>
              <a:rPr dirty="0" sz="3700" lang="en-US">
                <a:solidFill>
                  <a:srgbClr val="051D3A"/>
                </a:solidFill>
                <a:latin typeface="Funnel Display" pitchFamily="34" charset="0"/>
                <a:ea typeface="Funnel Display" pitchFamily="34" charset="-122"/>
                <a:cs typeface="Funnel Display" pitchFamily="34" charset="-120"/>
              </a:rPr>
              <a:t>Reflection &amp; Learning</a:t>
            </a:r>
            <a:endParaRPr dirty="0" sz="3700" lang="en-US"/>
          </a:p>
        </p:txBody>
      </p:sp>
      <p:sp>
        <p:nvSpPr>
          <p:cNvPr id="1048659" name="Shape 1"/>
          <p:cNvSpPr/>
          <p:nvPr/>
        </p:nvSpPr>
        <p:spPr>
          <a:xfrm>
            <a:off x="6193631" y="1453634"/>
            <a:ext cx="7729538" cy="1160978"/>
          </a:xfrm>
          <a:prstGeom prst="roundRect">
            <a:avLst>
              <a:gd name="adj" fmla="val 7311"/>
            </a:avLst>
          </a:prstGeom>
          <a:solidFill>
            <a:srgbClr val="FAF5EB"/>
          </a:solidFill>
          <a:ln w="7620">
            <a:solidFill>
              <a:srgbClr val="D5CDBE"/>
            </a:solidFill>
            <a:prstDash val="solid"/>
          </a:ln>
        </p:spPr>
      </p:sp>
      <p:sp>
        <p:nvSpPr>
          <p:cNvPr id="1048660" name="Text 2"/>
          <p:cNvSpPr/>
          <p:nvPr/>
        </p:nvSpPr>
        <p:spPr>
          <a:xfrm>
            <a:off x="6403300" y="1663303"/>
            <a:ext cx="2377559" cy="297180"/>
          </a:xfrm>
          <a:prstGeom prst="rect"/>
          <a:noFill/>
        </p:spPr>
        <p:txBody>
          <a:bodyPr anchor="t" bIns="0" lIns="0" rIns="0" rtlCol="0" tIns="0" wrap="none"/>
          <a:p>
            <a:pPr algn="l" indent="0" marL="0">
              <a:lnSpc>
                <a:spcPts val="2300"/>
              </a:lnSpc>
              <a:buNone/>
            </a:pPr>
            <a:r>
              <a:rPr dirty="0" sz="1850" lang="en-US">
                <a:solidFill>
                  <a:srgbClr val="2B3541"/>
                </a:solidFill>
                <a:latin typeface="Funnel Display" pitchFamily="34" charset="0"/>
                <a:ea typeface="Funnel Display" pitchFamily="34" charset="-122"/>
                <a:cs typeface="Funnel Display" pitchFamily="34" charset="-120"/>
              </a:rPr>
              <a:t>Digital Tools Utilized</a:t>
            </a:r>
            <a:endParaRPr dirty="0" sz="1850" lang="en-US"/>
          </a:p>
        </p:txBody>
      </p:sp>
      <p:sp>
        <p:nvSpPr>
          <p:cNvPr id="1048661" name="Text 3"/>
          <p:cNvSpPr/>
          <p:nvPr/>
        </p:nvSpPr>
        <p:spPr>
          <a:xfrm>
            <a:off x="6403300" y="2081689"/>
            <a:ext cx="7310199" cy="323255"/>
          </a:xfrm>
          <a:prstGeom prst="rect"/>
          <a:noFill/>
        </p:spPr>
        <p:txBody>
          <a:bodyPr anchor="t" bIns="0" lIns="0" rIns="0" rtlCol="0" tIns="0" wrap="none"/>
          <a:p>
            <a:pPr algn="l" indent="0" marL="0">
              <a:lnSpc>
                <a:spcPts val="2500"/>
              </a:lnSpc>
              <a:buNone/>
            </a:pPr>
            <a:r>
              <a:rPr dirty="0" sz="1550" lang="en-US">
                <a:solidFill>
                  <a:srgbClr val="2B3541"/>
                </a:solidFill>
                <a:latin typeface="Funnel Sans" pitchFamily="34" charset="0"/>
                <a:ea typeface="Funnel Sans" pitchFamily="34" charset="-122"/>
                <a:cs typeface="Funnel Sans" pitchFamily="34" charset="-120"/>
              </a:rPr>
              <a:t>Proficiently used Google Forms, Excel, Weebly, Canva, and CapCut.</a:t>
            </a:r>
            <a:endParaRPr dirty="0" sz="1550" lang="en-US"/>
          </a:p>
        </p:txBody>
      </p:sp>
      <p:sp>
        <p:nvSpPr>
          <p:cNvPr id="1048662" name="Shape 4"/>
          <p:cNvSpPr/>
          <p:nvPr/>
        </p:nvSpPr>
        <p:spPr>
          <a:xfrm>
            <a:off x="6193631" y="2816662"/>
            <a:ext cx="7729538" cy="1484233"/>
          </a:xfrm>
          <a:prstGeom prst="roundRect">
            <a:avLst>
              <a:gd name="adj" fmla="val 5719"/>
            </a:avLst>
          </a:prstGeom>
          <a:solidFill>
            <a:srgbClr val="FAF5EB"/>
          </a:solidFill>
          <a:ln w="7620">
            <a:solidFill>
              <a:srgbClr val="D5CDBE"/>
            </a:solidFill>
            <a:prstDash val="solid"/>
          </a:ln>
        </p:spPr>
      </p:sp>
      <p:sp>
        <p:nvSpPr>
          <p:cNvPr id="1048663" name="Text 5"/>
          <p:cNvSpPr/>
          <p:nvPr/>
        </p:nvSpPr>
        <p:spPr>
          <a:xfrm>
            <a:off x="6403300" y="3026331"/>
            <a:ext cx="2377559" cy="297180"/>
          </a:xfrm>
          <a:prstGeom prst="rect"/>
          <a:noFill/>
        </p:spPr>
        <p:txBody>
          <a:bodyPr anchor="t" bIns="0" lIns="0" rIns="0" rtlCol="0" tIns="0" wrap="none"/>
          <a:p>
            <a:pPr algn="l" indent="0" marL="0">
              <a:lnSpc>
                <a:spcPts val="2300"/>
              </a:lnSpc>
              <a:buNone/>
            </a:pPr>
            <a:r>
              <a:rPr dirty="0" sz="1850" lang="en-US">
                <a:solidFill>
                  <a:srgbClr val="2B3541"/>
                </a:solidFill>
                <a:latin typeface="Funnel Display" pitchFamily="34" charset="0"/>
                <a:ea typeface="Funnel Display" pitchFamily="34" charset="-122"/>
                <a:cs typeface="Funnel Display" pitchFamily="34" charset="-120"/>
              </a:rPr>
              <a:t>Key Skills Developed</a:t>
            </a:r>
            <a:endParaRPr dirty="0" sz="1850" lang="en-US"/>
          </a:p>
        </p:txBody>
      </p:sp>
      <p:sp>
        <p:nvSpPr>
          <p:cNvPr id="1048664" name="Text 6"/>
          <p:cNvSpPr/>
          <p:nvPr/>
        </p:nvSpPr>
        <p:spPr>
          <a:xfrm>
            <a:off x="6403300" y="3444716"/>
            <a:ext cx="7310199" cy="646509"/>
          </a:xfrm>
          <a:prstGeom prst="rect"/>
          <a:noFill/>
        </p:spPr>
        <p:txBody>
          <a:bodyPr anchor="t" bIns="0" lIns="0" rIns="0" rtlCol="0" tIns="0" wrap="square"/>
          <a:p>
            <a:pPr algn="l" indent="0" marL="0">
              <a:lnSpc>
                <a:spcPts val="2500"/>
              </a:lnSpc>
              <a:buNone/>
            </a:pPr>
            <a:r>
              <a:rPr dirty="0" sz="1550" lang="en-US">
                <a:solidFill>
                  <a:srgbClr val="2B3541"/>
                </a:solidFill>
                <a:latin typeface="Funnel Sans" pitchFamily="34" charset="0"/>
                <a:ea typeface="Funnel Sans" pitchFamily="34" charset="-122"/>
                <a:cs typeface="Funnel Sans" pitchFamily="34" charset="-120"/>
              </a:rPr>
              <a:t>Enhanced data interpretation, effective linking of user feedback to design, and strong visual communication.</a:t>
            </a:r>
            <a:endParaRPr dirty="0" sz="1550" lang="en-US"/>
          </a:p>
        </p:txBody>
      </p:sp>
      <p:sp>
        <p:nvSpPr>
          <p:cNvPr id="1048665" name="Shape 7"/>
          <p:cNvSpPr/>
          <p:nvPr/>
        </p:nvSpPr>
        <p:spPr>
          <a:xfrm>
            <a:off x="6193631" y="4502944"/>
            <a:ext cx="7729538" cy="1484233"/>
          </a:xfrm>
          <a:prstGeom prst="roundRect">
            <a:avLst>
              <a:gd name="adj" fmla="val 5719"/>
            </a:avLst>
          </a:prstGeom>
          <a:solidFill>
            <a:srgbClr val="FAF5EB"/>
          </a:solidFill>
          <a:ln w="7620">
            <a:solidFill>
              <a:srgbClr val="D5CDBE"/>
            </a:solidFill>
            <a:prstDash val="solid"/>
          </a:ln>
        </p:spPr>
      </p:sp>
      <p:sp>
        <p:nvSpPr>
          <p:cNvPr id="1048666" name="Text 8"/>
          <p:cNvSpPr/>
          <p:nvPr/>
        </p:nvSpPr>
        <p:spPr>
          <a:xfrm>
            <a:off x="6403300" y="4712613"/>
            <a:ext cx="2748796" cy="297180"/>
          </a:xfrm>
          <a:prstGeom prst="rect"/>
          <a:noFill/>
        </p:spPr>
        <p:txBody>
          <a:bodyPr anchor="t" bIns="0" lIns="0" rIns="0" rtlCol="0" tIns="0" wrap="none"/>
          <a:p>
            <a:pPr algn="l" indent="0" marL="0">
              <a:lnSpc>
                <a:spcPts val="2300"/>
              </a:lnSpc>
              <a:buNone/>
            </a:pPr>
            <a:r>
              <a:rPr dirty="0" sz="1850" lang="en-US">
                <a:solidFill>
                  <a:srgbClr val="2B3541"/>
                </a:solidFill>
                <a:latin typeface="Funnel Display" pitchFamily="34" charset="0"/>
                <a:ea typeface="Funnel Display" pitchFamily="34" charset="-122"/>
                <a:cs typeface="Funnel Display" pitchFamily="34" charset="-120"/>
              </a:rPr>
              <a:t>Challenges Encountered</a:t>
            </a:r>
            <a:endParaRPr dirty="0" sz="1850" lang="en-US"/>
          </a:p>
        </p:txBody>
      </p:sp>
      <p:sp>
        <p:nvSpPr>
          <p:cNvPr id="1048667" name="Text 9"/>
          <p:cNvSpPr/>
          <p:nvPr/>
        </p:nvSpPr>
        <p:spPr>
          <a:xfrm>
            <a:off x="6403300" y="5130998"/>
            <a:ext cx="7310199" cy="646509"/>
          </a:xfrm>
          <a:prstGeom prst="rect"/>
          <a:noFill/>
        </p:spPr>
        <p:txBody>
          <a:bodyPr anchor="t" bIns="0" lIns="0" rIns="0" rtlCol="0" tIns="0" wrap="square"/>
          <a:p>
            <a:pPr algn="l" indent="0" marL="0">
              <a:lnSpc>
                <a:spcPts val="2500"/>
              </a:lnSpc>
              <a:buNone/>
            </a:pPr>
            <a:r>
              <a:rPr dirty="0" sz="1550" lang="en-US">
                <a:solidFill>
                  <a:srgbClr val="2B3541"/>
                </a:solidFill>
                <a:latin typeface="Funnel Sans" pitchFamily="34" charset="0"/>
                <a:ea typeface="Funnel Sans" pitchFamily="34" charset="-122"/>
                <a:cs typeface="Funnel Sans" pitchFamily="34" charset="-120"/>
              </a:rPr>
              <a:t>Successfully translating vague user preferences into actionable design features and ensuring robust mobile-friendly SEO.</a:t>
            </a:r>
            <a:endParaRPr dirty="0" sz="1550" lang="en-US"/>
          </a:p>
        </p:txBody>
      </p:sp>
      <p:sp>
        <p:nvSpPr>
          <p:cNvPr id="1048668" name="Shape 10"/>
          <p:cNvSpPr/>
          <p:nvPr/>
        </p:nvSpPr>
        <p:spPr>
          <a:xfrm>
            <a:off x="6193631" y="6189226"/>
            <a:ext cx="7729538" cy="1484233"/>
          </a:xfrm>
          <a:prstGeom prst="roundRect">
            <a:avLst>
              <a:gd name="adj" fmla="val 5719"/>
            </a:avLst>
          </a:prstGeom>
          <a:solidFill>
            <a:srgbClr val="FAF5EB"/>
          </a:solidFill>
          <a:ln w="7620">
            <a:solidFill>
              <a:srgbClr val="D5CDBE"/>
            </a:solidFill>
            <a:prstDash val="solid"/>
          </a:ln>
        </p:spPr>
      </p:sp>
      <p:sp>
        <p:nvSpPr>
          <p:cNvPr id="1048669" name="Text 11"/>
          <p:cNvSpPr/>
          <p:nvPr/>
        </p:nvSpPr>
        <p:spPr>
          <a:xfrm>
            <a:off x="6403300" y="6398895"/>
            <a:ext cx="2377559" cy="297180"/>
          </a:xfrm>
          <a:prstGeom prst="rect"/>
          <a:noFill/>
        </p:spPr>
        <p:txBody>
          <a:bodyPr anchor="t" bIns="0" lIns="0" rIns="0" rtlCol="0" tIns="0" wrap="none"/>
          <a:p>
            <a:pPr algn="l" indent="0" marL="0">
              <a:lnSpc>
                <a:spcPts val="2300"/>
              </a:lnSpc>
              <a:buNone/>
            </a:pPr>
            <a:r>
              <a:rPr dirty="0" sz="1850" lang="en-US">
                <a:solidFill>
                  <a:srgbClr val="2B3541"/>
                </a:solidFill>
                <a:latin typeface="Funnel Display" pitchFamily="34" charset="0"/>
                <a:ea typeface="Funnel Display" pitchFamily="34" charset="-122"/>
                <a:cs typeface="Funnel Display" pitchFamily="34" charset="-120"/>
              </a:rPr>
              <a:t>Future Growth Areas</a:t>
            </a:r>
            <a:endParaRPr dirty="0" sz="1850" lang="en-US"/>
          </a:p>
        </p:txBody>
      </p:sp>
      <p:sp>
        <p:nvSpPr>
          <p:cNvPr id="1048670" name="Text 12"/>
          <p:cNvSpPr/>
          <p:nvPr/>
        </p:nvSpPr>
        <p:spPr>
          <a:xfrm>
            <a:off x="6403300" y="6817281"/>
            <a:ext cx="7310199" cy="646509"/>
          </a:xfrm>
          <a:prstGeom prst="rect"/>
          <a:noFill/>
        </p:spPr>
        <p:txBody>
          <a:bodyPr anchor="t" bIns="0" lIns="0" rIns="0" rtlCol="0" tIns="0" wrap="square"/>
          <a:p>
            <a:pPr algn="l" indent="0" marL="0">
              <a:lnSpc>
                <a:spcPts val="2500"/>
              </a:lnSpc>
              <a:buNone/>
            </a:pPr>
            <a:r>
              <a:rPr dirty="0" sz="1550" lang="en-US">
                <a:solidFill>
                  <a:srgbClr val="2B3541"/>
                </a:solidFill>
                <a:latin typeface="Funnel Sans" pitchFamily="34" charset="0"/>
                <a:ea typeface="Funnel Sans" pitchFamily="34" charset="-122"/>
                <a:cs typeface="Funnel Sans" pitchFamily="34" charset="-120"/>
              </a:rPr>
              <a:t>Opportunity to explore Power BI and Google Analytics, and further improve video scripting techniques.</a:t>
            </a:r>
            <a:endParaRPr dirty="0" sz="1550"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8">
    <p:spTree>
      <p:nvGrpSpPr>
        <p:cNvPr id="59" name=""/>
        <p:cNvGrpSpPr/>
        <p:nvPr/>
      </p:nvGrpSpPr>
      <p:grpSpPr>
        <a:xfrm>
          <a:off x="0" y="0"/>
          <a:ext cx="0" cy="0"/>
          <a:chOff x="0" y="0"/>
          <a:chExt cx="0" cy="0"/>
        </a:xfrm>
      </p:grpSpPr>
      <p:sp>
        <p:nvSpPr>
          <p:cNvPr id="1048675" name="Text 0"/>
          <p:cNvSpPr/>
          <p:nvPr/>
        </p:nvSpPr>
        <p:spPr>
          <a:xfrm>
            <a:off x="997381" y="1378222"/>
            <a:ext cx="7542728" cy="704017"/>
          </a:xfrm>
          <a:prstGeom prst="rect"/>
          <a:noFill/>
        </p:spPr>
        <p:txBody>
          <a:bodyPr anchor="t" bIns="0" lIns="0" rIns="0" rtlCol="0" tIns="0" wrap="none"/>
          <a:p>
            <a:pPr algn="l" indent="0" marL="0">
              <a:lnSpc>
                <a:spcPts val="5500"/>
              </a:lnSpc>
              <a:buNone/>
            </a:pPr>
            <a:r>
              <a:rPr dirty="0" sz="4400" lang="en-US">
                <a:solidFill>
                  <a:srgbClr val="051D3A"/>
                </a:solidFill>
                <a:latin typeface="Funnel Display" pitchFamily="34" charset="0"/>
                <a:ea typeface="Funnel Display" pitchFamily="34" charset="-122"/>
                <a:cs typeface="Funnel Display" pitchFamily="34" charset="-120"/>
              </a:rPr>
              <a:t>Conclusion &amp; Strategic Edge</a:t>
            </a:r>
            <a:endParaRPr dirty="0" sz="4400" lang="en-US"/>
          </a:p>
        </p:txBody>
      </p:sp>
      <p:grpSp>
        <p:nvGrpSpPr>
          <p:cNvPr id="60" name="Group 10"/>
          <p:cNvGrpSpPr/>
          <p:nvPr/>
        </p:nvGrpSpPr>
        <p:grpSpPr>
          <a:xfrm>
            <a:off x="1133475" y="2817703"/>
            <a:ext cx="12962572" cy="2374463"/>
            <a:chOff x="837724" y="3536871"/>
            <a:chExt cx="12962572" cy="2374463"/>
          </a:xfrm>
        </p:grpSpPr>
        <p:sp>
          <p:nvSpPr>
            <p:cNvPr id="1048676" name="Text 1"/>
            <p:cNvSpPr/>
            <p:nvPr/>
          </p:nvSpPr>
          <p:spPr>
            <a:xfrm>
              <a:off x="837724" y="3536871"/>
              <a:ext cx="2816185" cy="351949"/>
            </a:xfrm>
            <a:prstGeom prst="rect"/>
            <a:noFill/>
          </p:spPr>
          <p:txBody>
            <a:bodyPr anchor="t" bIns="0" lIns="0" rIns="0" rtlCol="0" tIns="0" wrap="none"/>
            <a:p>
              <a:pPr algn="l" indent="0" marL="0">
                <a:lnSpc>
                  <a:spcPts val="2750"/>
                </a:lnSpc>
                <a:buNone/>
              </a:pPr>
              <a:r>
                <a:rPr dirty="0" sz="2400" lang="en-US">
                  <a:solidFill>
                    <a:srgbClr val="051D3A"/>
                  </a:solidFill>
                  <a:latin typeface="Funnel Display" pitchFamily="34" charset="0"/>
                  <a:ea typeface="Funnel Display" pitchFamily="34" charset="-122"/>
                  <a:cs typeface="Funnel Display" pitchFamily="34" charset="-120"/>
                </a:rPr>
                <a:t>Final Takeaways</a:t>
              </a:r>
              <a:endParaRPr dirty="0" sz="2400" lang="en-US"/>
            </a:p>
          </p:txBody>
        </p:sp>
        <p:sp>
          <p:nvSpPr>
            <p:cNvPr id="1048677" name="Text 2"/>
            <p:cNvSpPr/>
            <p:nvPr/>
          </p:nvSpPr>
          <p:spPr>
            <a:xfrm>
              <a:off x="837724" y="4128135"/>
              <a:ext cx="6185535" cy="383024"/>
            </a:xfrm>
            <a:prstGeom prst="rect"/>
            <a:noFill/>
          </p:spPr>
          <p:txBody>
            <a:bodyPr anchor="t" bIns="0" lIns="0" rIns="0" rtlCol="0" tIns="0" wrap="none"/>
            <a:p>
              <a:pPr algn="l" indent="-342900" marL="342900">
                <a:lnSpc>
                  <a:spcPts val="3000"/>
                </a:lnSpc>
                <a:buSzPct val="100000"/>
                <a:buChar char="•"/>
              </a:pPr>
              <a:r>
                <a:rPr dirty="0" sz="2000" lang="en-US">
                  <a:solidFill>
                    <a:srgbClr val="2B3541"/>
                  </a:solidFill>
                  <a:latin typeface="Funnel Sans" pitchFamily="34" charset="0"/>
                  <a:ea typeface="Funnel Sans" pitchFamily="34" charset="-122"/>
                  <a:cs typeface="Funnel Sans" pitchFamily="34" charset="-120"/>
                </a:rPr>
                <a:t>Each task contributed to a viable business prototype.</a:t>
              </a:r>
              <a:endParaRPr dirty="0" sz="2000" lang="en-US"/>
            </a:p>
          </p:txBody>
        </p:sp>
        <p:sp>
          <p:nvSpPr>
            <p:cNvPr id="1048678" name="Text 3"/>
            <p:cNvSpPr/>
            <p:nvPr/>
          </p:nvSpPr>
          <p:spPr>
            <a:xfrm>
              <a:off x="837724" y="4594860"/>
              <a:ext cx="6185535" cy="766048"/>
            </a:xfrm>
            <a:prstGeom prst="rect"/>
            <a:noFill/>
          </p:spPr>
          <p:txBody>
            <a:bodyPr anchor="t" bIns="0" lIns="0" rIns="0" rtlCol="0" tIns="0" wrap="square"/>
            <a:p>
              <a:pPr algn="l" indent="-342900" marL="342900">
                <a:lnSpc>
                  <a:spcPts val="3000"/>
                </a:lnSpc>
                <a:buSzPct val="100000"/>
                <a:buChar char="•"/>
              </a:pPr>
              <a:r>
                <a:rPr dirty="0" sz="2000" lang="en-US">
                  <a:solidFill>
                    <a:srgbClr val="2B3541"/>
                  </a:solidFill>
                  <a:latin typeface="Funnel Sans" pitchFamily="34" charset="0"/>
                  <a:ea typeface="Funnel Sans" pitchFamily="34" charset="-122"/>
                  <a:cs typeface="Funnel Sans" pitchFamily="34" charset="-120"/>
                </a:rPr>
                <a:t>Cardiff Cabs was shaped by user insights, digital trends, and data.</a:t>
              </a:r>
              <a:endParaRPr dirty="0" sz="2000" lang="en-US"/>
            </a:p>
          </p:txBody>
        </p:sp>
        <p:sp>
          <p:nvSpPr>
            <p:cNvPr id="1048679" name="Text 4"/>
            <p:cNvSpPr/>
            <p:nvPr/>
          </p:nvSpPr>
          <p:spPr>
            <a:xfrm>
              <a:off x="7614761" y="3536871"/>
              <a:ext cx="2816185" cy="351949"/>
            </a:xfrm>
            <a:prstGeom prst="rect"/>
            <a:noFill/>
          </p:spPr>
          <p:txBody>
            <a:bodyPr anchor="t" bIns="0" lIns="0" rIns="0" rtlCol="0" tIns="0" wrap="none"/>
            <a:p>
              <a:pPr algn="l" indent="0" marL="0">
                <a:lnSpc>
                  <a:spcPts val="2750"/>
                </a:lnSpc>
                <a:buNone/>
              </a:pPr>
              <a:r>
                <a:rPr dirty="0" sz="2400" lang="en-US">
                  <a:solidFill>
                    <a:srgbClr val="051D3A"/>
                  </a:solidFill>
                  <a:latin typeface="Funnel Display" pitchFamily="34" charset="0"/>
                  <a:ea typeface="Funnel Display" pitchFamily="34" charset="-122"/>
                  <a:cs typeface="Funnel Display" pitchFamily="34" charset="-120"/>
                </a:rPr>
                <a:t>Strategic Edge</a:t>
              </a:r>
              <a:endParaRPr dirty="0" sz="2400" lang="en-US"/>
            </a:p>
          </p:txBody>
        </p:sp>
        <p:sp>
          <p:nvSpPr>
            <p:cNvPr id="1048680" name="Text 5"/>
            <p:cNvSpPr/>
            <p:nvPr/>
          </p:nvSpPr>
          <p:spPr>
            <a:xfrm>
              <a:off x="7614761" y="4128135"/>
              <a:ext cx="6185535" cy="383024"/>
            </a:xfrm>
            <a:prstGeom prst="rect"/>
            <a:noFill/>
          </p:spPr>
          <p:txBody>
            <a:bodyPr anchor="t" bIns="0" lIns="0" rIns="0" rtlCol="0" tIns="0" wrap="none"/>
            <a:p>
              <a:pPr algn="l" indent="-342900" marL="342900">
                <a:lnSpc>
                  <a:spcPts val="3000"/>
                </a:lnSpc>
                <a:buSzPct val="100000"/>
                <a:buChar char="•"/>
              </a:pPr>
              <a:r>
                <a:rPr dirty="0" sz="2000" lang="en-US">
                  <a:solidFill>
                    <a:srgbClr val="2B3541"/>
                  </a:solidFill>
                  <a:latin typeface="Funnel Sans" pitchFamily="34" charset="0"/>
                  <a:ea typeface="Funnel Sans" pitchFamily="34" charset="-122"/>
                  <a:cs typeface="Funnel Sans" pitchFamily="34" charset="-120"/>
                </a:rPr>
                <a:t>Combines sustainability (42% eco-preference).</a:t>
              </a:r>
              <a:endParaRPr dirty="0" sz="2000" lang="en-US"/>
            </a:p>
          </p:txBody>
        </p:sp>
        <p:sp>
          <p:nvSpPr>
            <p:cNvPr id="1048681" name="Text 6"/>
            <p:cNvSpPr/>
            <p:nvPr/>
          </p:nvSpPr>
          <p:spPr>
            <a:xfrm>
              <a:off x="7614761" y="4594860"/>
              <a:ext cx="6185535" cy="383024"/>
            </a:xfrm>
            <a:prstGeom prst="rect"/>
            <a:noFill/>
          </p:spPr>
          <p:txBody>
            <a:bodyPr anchor="t" bIns="0" lIns="0" rIns="0" rtlCol="0" tIns="0" wrap="none"/>
            <a:p>
              <a:pPr algn="l" indent="-342900" marL="342900">
                <a:lnSpc>
                  <a:spcPts val="3000"/>
                </a:lnSpc>
                <a:buSzPct val="100000"/>
                <a:buChar char="•"/>
              </a:pPr>
              <a:r>
                <a:rPr dirty="0" sz="2000" lang="en-US">
                  <a:solidFill>
                    <a:srgbClr val="2B3541"/>
                  </a:solidFill>
                  <a:latin typeface="Funnel Sans" pitchFamily="34" charset="0"/>
                  <a:ea typeface="Funnel Sans" pitchFamily="34" charset="-122"/>
                  <a:cs typeface="Funnel Sans" pitchFamily="34" charset="-120"/>
                </a:rPr>
                <a:t>Digital convenience (36% app users).</a:t>
              </a:r>
              <a:endParaRPr dirty="0" sz="2000" lang="en-US"/>
            </a:p>
          </p:txBody>
        </p:sp>
        <p:sp>
          <p:nvSpPr>
            <p:cNvPr id="1048682" name="Text 7"/>
            <p:cNvSpPr/>
            <p:nvPr/>
          </p:nvSpPr>
          <p:spPr>
            <a:xfrm>
              <a:off x="7614761" y="5061585"/>
              <a:ext cx="6185535" cy="383024"/>
            </a:xfrm>
            <a:prstGeom prst="rect"/>
            <a:noFill/>
          </p:spPr>
          <p:txBody>
            <a:bodyPr anchor="t" bIns="0" lIns="0" rIns="0" rtlCol="0" tIns="0" wrap="none"/>
            <a:p>
              <a:pPr algn="l" indent="-342900" marL="342900">
                <a:lnSpc>
                  <a:spcPts val="3000"/>
                </a:lnSpc>
                <a:buSzPct val="100000"/>
                <a:buChar char="•"/>
              </a:pPr>
              <a:r>
                <a:rPr dirty="0" sz="2000" lang="en-US">
                  <a:solidFill>
                    <a:srgbClr val="2B3541"/>
                  </a:solidFill>
                  <a:latin typeface="Funnel Sans" pitchFamily="34" charset="0"/>
                  <a:ea typeface="Funnel Sans" pitchFamily="34" charset="-122"/>
                  <a:cs typeface="Funnel Sans" pitchFamily="34" charset="-120"/>
                </a:rPr>
                <a:t>Flexible pricing (60% flexibility seekers).</a:t>
              </a:r>
              <a:endParaRPr dirty="0" sz="2000" lang="en-US"/>
            </a:p>
          </p:txBody>
        </p:sp>
        <p:sp>
          <p:nvSpPr>
            <p:cNvPr id="1048683" name="Text 8"/>
            <p:cNvSpPr/>
            <p:nvPr/>
          </p:nvSpPr>
          <p:spPr>
            <a:xfrm>
              <a:off x="7614761" y="5528310"/>
              <a:ext cx="6185535" cy="383024"/>
            </a:xfrm>
            <a:prstGeom prst="rect"/>
            <a:noFill/>
          </p:spPr>
          <p:txBody>
            <a:bodyPr anchor="t" bIns="0" lIns="0" rIns="0" rtlCol="0" tIns="0" wrap="none"/>
            <a:p>
              <a:pPr algn="l" indent="-342900" marL="342900">
                <a:lnSpc>
                  <a:spcPts val="3000"/>
                </a:lnSpc>
                <a:buSzPct val="100000"/>
                <a:buChar char="•"/>
              </a:pPr>
              <a:r>
                <a:rPr dirty="0" sz="2000" lang="en-US">
                  <a:solidFill>
                    <a:srgbClr val="2B3541"/>
                  </a:solidFill>
                  <a:latin typeface="Funnel Sans" pitchFamily="34" charset="0"/>
                  <a:ea typeface="Funnel Sans" pitchFamily="34" charset="-122"/>
                  <a:cs typeface="Funnel Sans" pitchFamily="34" charset="-120"/>
                </a:rPr>
                <a:t>Local, student-friendly branding for niche appeal.</a:t>
              </a:r>
              <a:endParaRPr dirty="0" sz="2000" lang="en-US"/>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63" name=""/>
        <p:cNvGrpSpPr/>
        <p:nvPr/>
      </p:nvGrpSpPr>
      <p:grpSpPr>
        <a:xfrm>
          <a:off x="0" y="0"/>
          <a:ext cx="0" cy="0"/>
          <a:chOff x="0" y="0"/>
          <a:chExt cx="0" cy="0"/>
        </a:xfrm>
      </p:grpSpPr>
      <p:sp>
        <p:nvSpPr>
          <p:cNvPr id="1048687" name="Text 0"/>
          <p:cNvSpPr/>
          <p:nvPr/>
        </p:nvSpPr>
        <p:spPr>
          <a:xfrm>
            <a:off x="997381" y="1378222"/>
            <a:ext cx="7542728" cy="704017"/>
          </a:xfrm>
          <a:prstGeom prst="rect"/>
          <a:noFill/>
        </p:spPr>
        <p:txBody>
          <a:bodyPr anchor="t" bIns="0" lIns="0" rIns="0" rtlCol="0" tIns="0" wrap="none"/>
          <a:p>
            <a:pPr algn="l" indent="0" marL="0">
              <a:lnSpc>
                <a:spcPts val="5500"/>
              </a:lnSpc>
              <a:buNone/>
            </a:pPr>
            <a:r>
              <a:rPr dirty="0" sz="4400" lang="en-US">
                <a:solidFill>
                  <a:srgbClr val="051D3A"/>
                </a:solidFill>
                <a:latin typeface="Funnel Display" pitchFamily="34" charset="0"/>
                <a:ea typeface="Funnel Display" pitchFamily="34" charset="-122"/>
                <a:cs typeface="Funnel Display" pitchFamily="34" charset="-120"/>
              </a:rPr>
              <a:t>REFERENCES (FROM TASK 1 &amp; 2)</a:t>
            </a:r>
            <a:endParaRPr dirty="0" sz="4400" lang="en-US"/>
          </a:p>
        </p:txBody>
      </p:sp>
      <p:sp>
        <p:nvSpPr>
          <p:cNvPr id="1048688" name="TextBox 12"/>
          <p:cNvSpPr txBox="1"/>
          <p:nvPr/>
        </p:nvSpPr>
        <p:spPr>
          <a:xfrm>
            <a:off x="2299854" y="2575457"/>
            <a:ext cx="10266218" cy="3373359"/>
          </a:xfrm>
          <a:prstGeom prst="rect"/>
          <a:noFill/>
        </p:spPr>
        <p:txBody>
          <a:bodyPr wrap="square">
            <a:spAutoFit/>
          </a:bodyPr>
          <a:p>
            <a:pPr algn="just">
              <a:lnSpc>
                <a:spcPct val="150000"/>
              </a:lnSpc>
            </a:pPr>
            <a:r>
              <a:rPr dirty="0" lang="en-US"/>
              <a:t>Kotler, P., Keller, K. L. &amp; Chernev, A. (2016). Marketing Management. Pearson Education.</a:t>
            </a:r>
          </a:p>
          <a:p>
            <a:pPr algn="just">
              <a:lnSpc>
                <a:spcPct val="150000"/>
              </a:lnSpc>
            </a:pPr>
            <a:r>
              <a:rPr dirty="0" lang="en-US"/>
              <a:t>Fairhurst, D. (2015). Using Excel for Business Analysis: A Guide to Financial Modelling. Wiley.</a:t>
            </a:r>
          </a:p>
          <a:p>
            <a:pPr algn="just">
              <a:lnSpc>
                <a:spcPct val="150000"/>
              </a:lnSpc>
            </a:pPr>
            <a:r>
              <a:rPr dirty="0" lang="en-US"/>
              <a:t>Walkenbach, J. (2015). Excel 2016 Bible. Wiley.</a:t>
            </a:r>
          </a:p>
          <a:p>
            <a:pPr algn="just">
              <a:lnSpc>
                <a:spcPct val="150000"/>
              </a:lnSpc>
            </a:pPr>
            <a:r>
              <a:rPr dirty="0" lang="en-US"/>
              <a:t>Nielsen, T. D. (2015). The Sustainability Imperative. Harvard Business Review.</a:t>
            </a:r>
          </a:p>
          <a:p>
            <a:pPr algn="just">
              <a:lnSpc>
                <a:spcPct val="150000"/>
              </a:lnSpc>
            </a:pPr>
            <a:r>
              <a:rPr dirty="0" lang="en-US"/>
              <a:t>Cardiff Council. (2023). Transport White Paper: A Greener Cardiff. Cardiff.gov.uk</a:t>
            </a:r>
          </a:p>
          <a:p>
            <a:pPr algn="just">
              <a:lnSpc>
                <a:spcPct val="150000"/>
              </a:lnSpc>
            </a:pPr>
            <a:r>
              <a:rPr dirty="0" lang="en-US"/>
              <a:t>GOV.UK (2023). UK Transport Emissions Statistics.</a:t>
            </a:r>
          </a:p>
          <a:p>
            <a:pPr algn="just">
              <a:lnSpc>
                <a:spcPct val="150000"/>
              </a:lnSpc>
            </a:pPr>
            <a:r>
              <a:rPr dirty="0" lang="en-US"/>
              <a:t>Office for National Statistics (2023). Young Adult Mobility Patterns in the UK.</a:t>
            </a:r>
          </a:p>
          <a:p>
            <a:pPr algn="just">
              <a:lnSpc>
                <a:spcPct val="150000"/>
              </a:lnSpc>
            </a:pPr>
            <a:r>
              <a:rPr dirty="0" lang="en-US"/>
              <a:t>Uber.com (2023). Car Rental and Green Mobility Strategy.</a:t>
            </a: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TASNIA</dc:creator>
  <cp:lastModifiedBy>User</cp:lastModifiedBy>
  <dcterms:created xsi:type="dcterms:W3CDTF">2025-06-29T17:31:28Z</dcterms:created>
  <dcterms:modified xsi:type="dcterms:W3CDTF">2025-06-30T21:17:15Z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6fa8c1c7553b449690c42d6a713b9108</vt:lpwstr>
  </property>
</Properties>
</file>