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4"/>
  </p:sldMasterIdLst>
  <p:notesMasterIdLst>
    <p:notesMasterId r:id="rId20"/>
  </p:notesMasterIdLst>
  <p:handoutMasterIdLst>
    <p:handoutMasterId r:id="rId21"/>
  </p:handoutMasterIdLst>
  <p:sldIdLst>
    <p:sldId id="292" r:id="rId5"/>
    <p:sldId id="275" r:id="rId6"/>
    <p:sldId id="276" r:id="rId7"/>
    <p:sldId id="277" r:id="rId8"/>
    <p:sldId id="296" r:id="rId9"/>
    <p:sldId id="297" r:id="rId10"/>
    <p:sldId id="298" r:id="rId11"/>
    <p:sldId id="299" r:id="rId12"/>
    <p:sldId id="300" r:id="rId13"/>
    <p:sldId id="278" r:id="rId14"/>
    <p:sldId id="279" r:id="rId15"/>
    <p:sldId id="294" r:id="rId16"/>
    <p:sldId id="288" r:id="rId17"/>
    <p:sldId id="295" r:id="rId18"/>
    <p:sldId id="28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D6E0EB"/>
    <a:srgbClr val="98432A"/>
    <a:srgbClr val="AEC2D8"/>
    <a:srgbClr val="44678D"/>
    <a:srgbClr val="446992"/>
    <a:srgbClr val="728DAB"/>
    <a:srgbClr val="2D4C6C"/>
    <a:srgbClr val="D84400"/>
    <a:srgbClr val="263E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E00000-D5F8-92AD-8C69-A188D4DE29AD}" v="110" dt="2026-07-12T13:54:32.031"/>
    <p1510:client id="{4B64EB4A-D6B9-4E5E-885E-7F3270FFB89C}" v="491" dt="2026-07-12T14:25:14.995"/>
    <p1510:client id="{D13F4B31-512A-8C9E-3723-09C3BB20F530}" v="193" dt="2026-07-12T13:45:50.592"/>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536"/>
        <p:guide pos="312"/>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an Louis Kirk Kiran (2520250)" userId="S::2520250@student.uwtsd.ac.uk::71ea30b4-0142-4a92-a9f9-ced5e53668d2" providerId="AD" clId="Web-{D13F4B31-512A-8C9E-3723-09C3BB20F530}"/>
    <pc:docChg chg="modSld modMainMaster">
      <pc:chgData name="Dean Louis Kirk Kiran (2520250)" userId="S::2520250@student.uwtsd.ac.uk::71ea30b4-0142-4a92-a9f9-ced5e53668d2" providerId="AD" clId="Web-{D13F4B31-512A-8C9E-3723-09C3BB20F530}" dt="2026-07-12T13:45:50.592" v="206"/>
      <pc:docMkLst>
        <pc:docMk/>
      </pc:docMkLst>
      <pc:sldChg chg="modSp modTransition addAnim">
        <pc:chgData name="Dean Louis Kirk Kiran (2520250)" userId="S::2520250@student.uwtsd.ac.uk::71ea30b4-0142-4a92-a9f9-ced5e53668d2" providerId="AD" clId="Web-{D13F4B31-512A-8C9E-3723-09C3BB20F530}" dt="2026-07-12T13:42:38.882" v="203"/>
        <pc:sldMkLst>
          <pc:docMk/>
          <pc:sldMk cId="2775535166" sldId="275"/>
        </pc:sldMkLst>
        <pc:spChg chg="mod">
          <ac:chgData name="Dean Louis Kirk Kiran (2520250)" userId="S::2520250@student.uwtsd.ac.uk::71ea30b4-0142-4a92-a9f9-ced5e53668d2" providerId="AD" clId="Web-{D13F4B31-512A-8C9E-3723-09C3BB20F530}" dt="2026-07-12T13:16:20.581" v="0" actId="20577"/>
          <ac:spMkLst>
            <pc:docMk/>
            <pc:sldMk cId="2775535166" sldId="275"/>
            <ac:spMk id="16" creationId="{8FEA3BB9-F064-CFBE-C0BE-BB7A22A4DCFC}"/>
          </ac:spMkLst>
        </pc:spChg>
      </pc:sldChg>
      <pc:sldChg chg="modSp modTransition addAnim delAnim">
        <pc:chgData name="Dean Louis Kirk Kiran (2520250)" userId="S::2520250@student.uwtsd.ac.uk::71ea30b4-0142-4a92-a9f9-ced5e53668d2" providerId="AD" clId="Web-{D13F4B31-512A-8C9E-3723-09C3BB20F530}" dt="2026-07-12T13:45:50.592" v="206"/>
        <pc:sldMkLst>
          <pc:docMk/>
          <pc:sldMk cId="77554804" sldId="276"/>
        </pc:sldMkLst>
        <pc:spChg chg="mod">
          <ac:chgData name="Dean Louis Kirk Kiran (2520250)" userId="S::2520250@student.uwtsd.ac.uk::71ea30b4-0142-4a92-a9f9-ced5e53668d2" providerId="AD" clId="Web-{D13F4B31-512A-8C9E-3723-09C3BB20F530}" dt="2026-07-12T13:16:37.800" v="2" actId="1076"/>
          <ac:spMkLst>
            <pc:docMk/>
            <pc:sldMk cId="77554804" sldId="276"/>
            <ac:spMk id="5" creationId="{81D18537-D028-9E9C-FB87-93F24955DFC7}"/>
          </ac:spMkLst>
        </pc:spChg>
        <pc:spChg chg="mod">
          <ac:chgData name="Dean Louis Kirk Kiran (2520250)" userId="S::2520250@student.uwtsd.ac.uk::71ea30b4-0142-4a92-a9f9-ced5e53668d2" providerId="AD" clId="Web-{D13F4B31-512A-8C9E-3723-09C3BB20F530}" dt="2026-07-12T13:17:06.802" v="7" actId="14100"/>
          <ac:spMkLst>
            <pc:docMk/>
            <pc:sldMk cId="77554804" sldId="276"/>
            <ac:spMk id="20" creationId="{CC0093B1-77CC-1E61-FB22-E136F94EABD2}"/>
          </ac:spMkLst>
        </pc:spChg>
        <pc:picChg chg="mod">
          <ac:chgData name="Dean Louis Kirk Kiran (2520250)" userId="S::2520250@student.uwtsd.ac.uk::71ea30b4-0142-4a92-a9f9-ced5e53668d2" providerId="AD" clId="Web-{D13F4B31-512A-8C9E-3723-09C3BB20F530}" dt="2026-07-12T13:17:00.473" v="6" actId="1076"/>
          <ac:picMkLst>
            <pc:docMk/>
            <pc:sldMk cId="77554804" sldId="276"/>
            <ac:picMk id="12" creationId="{8C4B5C6A-45B4-1976-622A-4CEB4E3211BC}"/>
          </ac:picMkLst>
        </pc:picChg>
      </pc:sldChg>
      <pc:sldChg chg="addSp delSp modSp modTransition">
        <pc:chgData name="Dean Louis Kirk Kiran (2520250)" userId="S::2520250@student.uwtsd.ac.uk::71ea30b4-0142-4a92-a9f9-ced5e53668d2" providerId="AD" clId="Web-{D13F4B31-512A-8C9E-3723-09C3BB20F530}" dt="2026-07-12T13:41:54.568" v="195"/>
        <pc:sldMkLst>
          <pc:docMk/>
          <pc:sldMk cId="2478079616" sldId="277"/>
        </pc:sldMkLst>
        <pc:spChg chg="mod">
          <ac:chgData name="Dean Louis Kirk Kiran (2520250)" userId="S::2520250@student.uwtsd.ac.uk::71ea30b4-0142-4a92-a9f9-ced5e53668d2" providerId="AD" clId="Web-{D13F4B31-512A-8C9E-3723-09C3BB20F530}" dt="2026-07-12T13:18:45.681" v="22" actId="1076"/>
          <ac:spMkLst>
            <pc:docMk/>
            <pc:sldMk cId="2478079616" sldId="277"/>
            <ac:spMk id="2" creationId="{65616C6C-0A9C-0A40-463E-420DCD684E95}"/>
          </ac:spMkLst>
        </pc:spChg>
        <pc:spChg chg="mod">
          <ac:chgData name="Dean Louis Kirk Kiran (2520250)" userId="S::2520250@student.uwtsd.ac.uk::71ea30b4-0142-4a92-a9f9-ced5e53668d2" providerId="AD" clId="Web-{D13F4B31-512A-8C9E-3723-09C3BB20F530}" dt="2026-07-12T13:24:04.494" v="49" actId="1076"/>
          <ac:spMkLst>
            <pc:docMk/>
            <pc:sldMk cId="2478079616" sldId="277"/>
            <ac:spMk id="3" creationId="{6800DDA3-6F13-AA80-232E-2D71EA15851C}"/>
          </ac:spMkLst>
        </pc:spChg>
        <pc:spChg chg="add del mod">
          <ac:chgData name="Dean Louis Kirk Kiran (2520250)" userId="S::2520250@student.uwtsd.ac.uk::71ea30b4-0142-4a92-a9f9-ced5e53668d2" providerId="AD" clId="Web-{D13F4B31-512A-8C9E-3723-09C3BB20F530}" dt="2026-07-12T13:21:41.988" v="25"/>
          <ac:spMkLst>
            <pc:docMk/>
            <pc:sldMk cId="2478079616" sldId="277"/>
            <ac:spMk id="5" creationId="{1EA31ABD-5441-87F5-5D21-41C028CC8C55}"/>
          </ac:spMkLst>
        </pc:spChg>
        <pc:spChg chg="add mod">
          <ac:chgData name="Dean Louis Kirk Kiran (2520250)" userId="S::2520250@student.uwtsd.ac.uk::71ea30b4-0142-4a92-a9f9-ced5e53668d2" providerId="AD" clId="Web-{D13F4B31-512A-8C9E-3723-09C3BB20F530}" dt="2026-07-12T13:24:00.197" v="48" actId="1076"/>
          <ac:spMkLst>
            <pc:docMk/>
            <pc:sldMk cId="2478079616" sldId="277"/>
            <ac:spMk id="6" creationId="{645C559C-6326-4FCD-4CDD-005158E25AA7}"/>
          </ac:spMkLst>
        </pc:spChg>
        <pc:spChg chg="del mod">
          <ac:chgData name="Dean Louis Kirk Kiran (2520250)" userId="S::2520250@student.uwtsd.ac.uk::71ea30b4-0142-4a92-a9f9-ced5e53668d2" providerId="AD" clId="Web-{D13F4B31-512A-8C9E-3723-09C3BB20F530}" dt="2026-07-12T13:21:34.831" v="24"/>
          <ac:spMkLst>
            <pc:docMk/>
            <pc:sldMk cId="2478079616" sldId="277"/>
            <ac:spMk id="46" creationId="{4D761329-3BEF-0173-1328-A4DB26572AFF}"/>
          </ac:spMkLst>
        </pc:spChg>
        <pc:picChg chg="mod">
          <ac:chgData name="Dean Louis Kirk Kiran (2520250)" userId="S::2520250@student.uwtsd.ac.uk::71ea30b4-0142-4a92-a9f9-ced5e53668d2" providerId="AD" clId="Web-{D13F4B31-512A-8C9E-3723-09C3BB20F530}" dt="2026-07-12T13:23:44.383" v="45" actId="1076"/>
          <ac:picMkLst>
            <pc:docMk/>
            <pc:sldMk cId="2478079616" sldId="277"/>
            <ac:picMk id="48" creationId="{6D25AB81-B10A-BD11-E8FE-ECF8CB1B12F0}"/>
          </ac:picMkLst>
        </pc:picChg>
      </pc:sldChg>
      <pc:sldChg chg="modSp modTransition">
        <pc:chgData name="Dean Louis Kirk Kiran (2520250)" userId="S::2520250@student.uwtsd.ac.uk::71ea30b4-0142-4a92-a9f9-ced5e53668d2" providerId="AD" clId="Web-{D13F4B31-512A-8C9E-3723-09C3BB20F530}" dt="2026-07-12T13:41:54.568" v="195"/>
        <pc:sldMkLst>
          <pc:docMk/>
          <pc:sldMk cId="1640288181" sldId="278"/>
        </pc:sldMkLst>
        <pc:graphicFrameChg chg="mod">
          <ac:chgData name="Dean Louis Kirk Kiran (2520250)" userId="S::2520250@student.uwtsd.ac.uk::71ea30b4-0142-4a92-a9f9-ced5e53668d2" providerId="AD" clId="Web-{D13F4B31-512A-8C9E-3723-09C3BB20F530}" dt="2026-07-12T13:37:22.587" v="164" actId="1076"/>
          <ac:graphicFrameMkLst>
            <pc:docMk/>
            <pc:sldMk cId="1640288181" sldId="278"/>
            <ac:graphicFrameMk id="8" creationId="{83FA818F-6478-2F54-24A5-38AB95BAEC77}"/>
          </ac:graphicFrameMkLst>
        </pc:graphicFrameChg>
        <pc:graphicFrameChg chg="mod">
          <ac:chgData name="Dean Louis Kirk Kiran (2520250)" userId="S::2520250@student.uwtsd.ac.uk::71ea30b4-0142-4a92-a9f9-ced5e53668d2" providerId="AD" clId="Web-{D13F4B31-512A-8C9E-3723-09C3BB20F530}" dt="2026-07-12T13:37:22.650" v="165" actId="1076"/>
          <ac:graphicFrameMkLst>
            <pc:docMk/>
            <pc:sldMk cId="1640288181" sldId="278"/>
            <ac:graphicFrameMk id="9" creationId="{27AFEC18-75C6-20CC-96C4-808A60B4D7A5}"/>
          </ac:graphicFrameMkLst>
        </pc:graphicFrameChg>
        <pc:graphicFrameChg chg="mod">
          <ac:chgData name="Dean Louis Kirk Kiran (2520250)" userId="S::2520250@student.uwtsd.ac.uk::71ea30b4-0142-4a92-a9f9-ced5e53668d2" providerId="AD" clId="Web-{D13F4B31-512A-8C9E-3723-09C3BB20F530}" dt="2026-07-12T13:37:22.712" v="166" actId="1076"/>
          <ac:graphicFrameMkLst>
            <pc:docMk/>
            <pc:sldMk cId="1640288181" sldId="278"/>
            <ac:graphicFrameMk id="11" creationId="{23C02B22-E50D-96FE-6AEA-0E7FD44DB7F9}"/>
          </ac:graphicFrameMkLst>
        </pc:graphicFrameChg>
        <pc:graphicFrameChg chg="mod">
          <ac:chgData name="Dean Louis Kirk Kiran (2520250)" userId="S::2520250@student.uwtsd.ac.uk::71ea30b4-0142-4a92-a9f9-ced5e53668d2" providerId="AD" clId="Web-{D13F4B31-512A-8C9E-3723-09C3BB20F530}" dt="2026-07-12T13:37:22.775" v="167" actId="1076"/>
          <ac:graphicFrameMkLst>
            <pc:docMk/>
            <pc:sldMk cId="1640288181" sldId="278"/>
            <ac:graphicFrameMk id="12" creationId="{37230DAD-969E-7F8D-3461-239567E50E9B}"/>
          </ac:graphicFrameMkLst>
        </pc:graphicFrameChg>
      </pc:sldChg>
      <pc:sldChg chg="modSp modTransition modNotes">
        <pc:chgData name="Dean Louis Kirk Kiran (2520250)" userId="S::2520250@student.uwtsd.ac.uk::71ea30b4-0142-4a92-a9f9-ced5e53668d2" providerId="AD" clId="Web-{D13F4B31-512A-8C9E-3723-09C3BB20F530}" dt="2026-07-12T13:41:54.568" v="195"/>
        <pc:sldMkLst>
          <pc:docMk/>
          <pc:sldMk cId="1246021298" sldId="279"/>
        </pc:sldMkLst>
        <pc:spChg chg="mod">
          <ac:chgData name="Dean Louis Kirk Kiran (2520250)" userId="S::2520250@student.uwtsd.ac.uk::71ea30b4-0142-4a92-a9f9-ced5e53668d2" providerId="AD" clId="Web-{D13F4B31-512A-8C9E-3723-09C3BB20F530}" dt="2026-07-12T13:36:18.521" v="158" actId="14100"/>
          <ac:spMkLst>
            <pc:docMk/>
            <pc:sldMk cId="1246021298" sldId="279"/>
            <ac:spMk id="6" creationId="{3C22A90E-9F76-050D-E0EB-CFE372524E66}"/>
          </ac:spMkLst>
        </pc:spChg>
      </pc:sldChg>
      <pc:sldChg chg="addSp modSp mod modTransition setBg setClrOvrMap">
        <pc:chgData name="Dean Louis Kirk Kiran (2520250)" userId="S::2520250@student.uwtsd.ac.uk::71ea30b4-0142-4a92-a9f9-ced5e53668d2" providerId="AD" clId="Web-{D13F4B31-512A-8C9E-3723-09C3BB20F530}" dt="2026-07-12T13:41:54.568" v="195"/>
        <pc:sldMkLst>
          <pc:docMk/>
          <pc:sldMk cId="4157533387" sldId="288"/>
        </pc:sldMkLst>
        <pc:spChg chg="mod">
          <ac:chgData name="Dean Louis Kirk Kiran (2520250)" userId="S::2520250@student.uwtsd.ac.uk::71ea30b4-0142-4a92-a9f9-ced5e53668d2" providerId="AD" clId="Web-{D13F4B31-512A-8C9E-3723-09C3BB20F530}" dt="2026-07-12T13:34:07.467" v="124"/>
          <ac:spMkLst>
            <pc:docMk/>
            <pc:sldMk cId="4157533387" sldId="288"/>
            <ac:spMk id="4" creationId="{8E531165-F745-171F-F6EC-07FDD4E3E06C}"/>
          </ac:spMkLst>
        </pc:spChg>
        <pc:spChg chg="mod">
          <ac:chgData name="Dean Louis Kirk Kiran (2520250)" userId="S::2520250@student.uwtsd.ac.uk::71ea30b4-0142-4a92-a9f9-ced5e53668d2" providerId="AD" clId="Web-{D13F4B31-512A-8C9E-3723-09C3BB20F530}" dt="2026-07-12T13:34:07.467" v="124"/>
          <ac:spMkLst>
            <pc:docMk/>
            <pc:sldMk cId="4157533387" sldId="288"/>
            <ac:spMk id="5" creationId="{02F30A6A-65C9-04FE-77CF-C95CC406DBDB}"/>
          </ac:spMkLst>
        </pc:spChg>
        <pc:spChg chg="mod">
          <ac:chgData name="Dean Louis Kirk Kiran (2520250)" userId="S::2520250@student.uwtsd.ac.uk::71ea30b4-0142-4a92-a9f9-ced5e53668d2" providerId="AD" clId="Web-{D13F4B31-512A-8C9E-3723-09C3BB20F530}" dt="2026-07-12T13:34:07.467" v="124"/>
          <ac:spMkLst>
            <pc:docMk/>
            <pc:sldMk cId="4157533387" sldId="288"/>
            <ac:spMk id="6" creationId="{4EFA9173-F892-5C7D-99AF-4C5FFB1532B4}"/>
          </ac:spMkLst>
        </pc:spChg>
        <pc:spChg chg="mod ord">
          <ac:chgData name="Dean Louis Kirk Kiran (2520250)" userId="S::2520250@student.uwtsd.ac.uk::71ea30b4-0142-4a92-a9f9-ced5e53668d2" providerId="AD" clId="Web-{D13F4B31-512A-8C9E-3723-09C3BB20F530}" dt="2026-07-12T13:34:07.467" v="124"/>
          <ac:spMkLst>
            <pc:docMk/>
            <pc:sldMk cId="4157533387" sldId="288"/>
            <ac:spMk id="29" creationId="{52FD53DB-CD39-2575-F8BA-63488E81091E}"/>
          </ac:spMkLst>
        </pc:spChg>
        <pc:spChg chg="add">
          <ac:chgData name="Dean Louis Kirk Kiran (2520250)" userId="S::2520250@student.uwtsd.ac.uk::71ea30b4-0142-4a92-a9f9-ced5e53668d2" providerId="AD" clId="Web-{D13F4B31-512A-8C9E-3723-09C3BB20F530}" dt="2026-07-12T13:34:07.467" v="124"/>
          <ac:spMkLst>
            <pc:docMk/>
            <pc:sldMk cId="4157533387" sldId="288"/>
            <ac:spMk id="46" creationId="{6109556B-EAE9-4435-B409-0519F2CBDB14}"/>
          </ac:spMkLst>
        </pc:spChg>
        <pc:picChg chg="mod ord">
          <ac:chgData name="Dean Louis Kirk Kiran (2520250)" userId="S::2520250@student.uwtsd.ac.uk::71ea30b4-0142-4a92-a9f9-ced5e53668d2" providerId="AD" clId="Web-{D13F4B31-512A-8C9E-3723-09C3BB20F530}" dt="2026-07-12T13:34:07.467" v="124"/>
          <ac:picMkLst>
            <pc:docMk/>
            <pc:sldMk cId="4157533387" sldId="288"/>
            <ac:picMk id="38" creationId="{4162880A-4A88-ED9F-357E-65638ED8BB0C}"/>
          </ac:picMkLst>
        </pc:picChg>
        <pc:picChg chg="mod ord">
          <ac:chgData name="Dean Louis Kirk Kiran (2520250)" userId="S::2520250@student.uwtsd.ac.uk::71ea30b4-0142-4a92-a9f9-ced5e53668d2" providerId="AD" clId="Web-{D13F4B31-512A-8C9E-3723-09C3BB20F530}" dt="2026-07-12T13:34:07.467" v="124"/>
          <ac:picMkLst>
            <pc:docMk/>
            <pc:sldMk cId="4157533387" sldId="288"/>
            <ac:picMk id="39" creationId="{6037332D-8714-C147-6E64-3654D8C57839}"/>
          </ac:picMkLst>
        </pc:picChg>
        <pc:cxnChg chg="add">
          <ac:chgData name="Dean Louis Kirk Kiran (2520250)" userId="S::2520250@student.uwtsd.ac.uk::71ea30b4-0142-4a92-a9f9-ced5e53668d2" providerId="AD" clId="Web-{D13F4B31-512A-8C9E-3723-09C3BB20F530}" dt="2026-07-12T13:34:07.467" v="124"/>
          <ac:cxnSpMkLst>
            <pc:docMk/>
            <pc:sldMk cId="4157533387" sldId="288"/>
            <ac:cxnSpMk id="44" creationId="{15F1CC53-719A-4763-BF30-5E25A63CEF3C}"/>
          </ac:cxnSpMkLst>
        </pc:cxnChg>
        <pc:cxnChg chg="add">
          <ac:chgData name="Dean Louis Kirk Kiran (2520250)" userId="S::2520250@student.uwtsd.ac.uk::71ea30b4-0142-4a92-a9f9-ced5e53668d2" providerId="AD" clId="Web-{D13F4B31-512A-8C9E-3723-09C3BB20F530}" dt="2026-07-12T13:34:07.467" v="124"/>
          <ac:cxnSpMkLst>
            <pc:docMk/>
            <pc:sldMk cId="4157533387" sldId="288"/>
            <ac:cxnSpMk id="48" creationId="{5814CCBE-423E-41B2-A9F3-82679F490EF4}"/>
          </ac:cxnSpMkLst>
        </pc:cxnChg>
      </pc:sldChg>
      <pc:sldChg chg="addSp delSp modSp mod modTransition setBg">
        <pc:chgData name="Dean Louis Kirk Kiran (2520250)" userId="S::2520250@student.uwtsd.ac.uk::71ea30b4-0142-4a92-a9f9-ced5e53668d2" providerId="AD" clId="Web-{D13F4B31-512A-8C9E-3723-09C3BB20F530}" dt="2026-07-12T13:41:54.568" v="195"/>
        <pc:sldMkLst>
          <pc:docMk/>
          <pc:sldMk cId="529279411" sldId="289"/>
        </pc:sldMkLst>
        <pc:spChg chg="mod ord">
          <ac:chgData name="Dean Louis Kirk Kiran (2520250)" userId="S::2520250@student.uwtsd.ac.uk::71ea30b4-0142-4a92-a9f9-ced5e53668d2" providerId="AD" clId="Web-{D13F4B31-512A-8C9E-3723-09C3BB20F530}" dt="2026-07-12T13:34:41.172" v="127"/>
          <ac:spMkLst>
            <pc:docMk/>
            <pc:sldMk cId="529279411" sldId="289"/>
            <ac:spMk id="24" creationId="{AD2C8D04-263D-9589-1CFF-A5968D7C33D7}"/>
          </ac:spMkLst>
        </pc:spChg>
        <pc:spChg chg="add del">
          <ac:chgData name="Dean Louis Kirk Kiran (2520250)" userId="S::2520250@student.uwtsd.ac.uk::71ea30b4-0142-4a92-a9f9-ced5e53668d2" providerId="AD" clId="Web-{D13F4B31-512A-8C9E-3723-09C3BB20F530}" dt="2026-07-12T13:34:41.172" v="127"/>
          <ac:spMkLst>
            <pc:docMk/>
            <pc:sldMk cId="529279411" sldId="289"/>
            <ac:spMk id="33" creationId="{2E38BCF6-D504-4397-9838-6B6E483D0FCC}"/>
          </ac:spMkLst>
        </pc:spChg>
        <pc:spChg chg="add del">
          <ac:chgData name="Dean Louis Kirk Kiran (2520250)" userId="S::2520250@student.uwtsd.ac.uk::71ea30b4-0142-4a92-a9f9-ced5e53668d2" providerId="AD" clId="Web-{D13F4B31-512A-8C9E-3723-09C3BB20F530}" dt="2026-07-12T13:34:41.172" v="127"/>
          <ac:spMkLst>
            <pc:docMk/>
            <pc:sldMk cId="529279411" sldId="289"/>
            <ac:spMk id="35" creationId="{A9459DCB-24BA-4C67-A940-FE411D6A2022}"/>
          </ac:spMkLst>
        </pc:spChg>
        <pc:spChg chg="add del">
          <ac:chgData name="Dean Louis Kirk Kiran (2520250)" userId="S::2520250@student.uwtsd.ac.uk::71ea30b4-0142-4a92-a9f9-ced5e53668d2" providerId="AD" clId="Web-{D13F4B31-512A-8C9E-3723-09C3BB20F530}" dt="2026-07-12T13:34:41.172" v="127"/>
          <ac:spMkLst>
            <pc:docMk/>
            <pc:sldMk cId="529279411" sldId="289"/>
            <ac:spMk id="39" creationId="{56175145-C56A-46AF-AE3B-3451B19FAEF5}"/>
          </ac:spMkLst>
        </pc:spChg>
        <pc:picChg chg="mod">
          <ac:chgData name="Dean Louis Kirk Kiran (2520250)" userId="S::2520250@student.uwtsd.ac.uk::71ea30b4-0142-4a92-a9f9-ced5e53668d2" providerId="AD" clId="Web-{D13F4B31-512A-8C9E-3723-09C3BB20F530}" dt="2026-07-12T13:34:41.172" v="127"/>
          <ac:picMkLst>
            <pc:docMk/>
            <pc:sldMk cId="529279411" sldId="289"/>
            <ac:picMk id="14" creationId="{496155F4-61B2-441D-9F16-788866450DA2}"/>
          </ac:picMkLst>
        </pc:picChg>
        <pc:picChg chg="mod ord">
          <ac:chgData name="Dean Louis Kirk Kiran (2520250)" userId="S::2520250@student.uwtsd.ac.uk::71ea30b4-0142-4a92-a9f9-ced5e53668d2" providerId="AD" clId="Web-{D13F4B31-512A-8C9E-3723-09C3BB20F530}" dt="2026-07-12T13:34:41.172" v="127"/>
          <ac:picMkLst>
            <pc:docMk/>
            <pc:sldMk cId="529279411" sldId="289"/>
            <ac:picMk id="16" creationId="{BCD5762E-DD49-42B3-9CA8-46A4AD7193E2}"/>
          </ac:picMkLst>
        </pc:picChg>
        <pc:picChg chg="mod">
          <ac:chgData name="Dean Louis Kirk Kiran (2520250)" userId="S::2520250@student.uwtsd.ac.uk::71ea30b4-0142-4a92-a9f9-ced5e53668d2" providerId="AD" clId="Web-{D13F4B31-512A-8C9E-3723-09C3BB20F530}" dt="2026-07-12T13:34:41.172" v="127"/>
          <ac:picMkLst>
            <pc:docMk/>
            <pc:sldMk cId="529279411" sldId="289"/>
            <ac:picMk id="18" creationId="{1051CD21-1408-4D13-BF0B-0D7013AD2D0C}"/>
          </ac:picMkLst>
        </pc:picChg>
        <pc:picChg chg="mod">
          <ac:chgData name="Dean Louis Kirk Kiran (2520250)" userId="S::2520250@student.uwtsd.ac.uk::71ea30b4-0142-4a92-a9f9-ced5e53668d2" providerId="AD" clId="Web-{D13F4B31-512A-8C9E-3723-09C3BB20F530}" dt="2026-07-12T13:34:41.172" v="127"/>
          <ac:picMkLst>
            <pc:docMk/>
            <pc:sldMk cId="529279411" sldId="289"/>
            <ac:picMk id="28" creationId="{B746A775-E65C-70F6-9DB4-E51F7F2DAECE}"/>
          </ac:picMkLst>
        </pc:picChg>
        <pc:cxnChg chg="add del">
          <ac:chgData name="Dean Louis Kirk Kiran (2520250)" userId="S::2520250@student.uwtsd.ac.uk::71ea30b4-0142-4a92-a9f9-ced5e53668d2" providerId="AD" clId="Web-{D13F4B31-512A-8C9E-3723-09C3BB20F530}" dt="2026-07-12T13:34:41.172" v="127"/>
          <ac:cxnSpMkLst>
            <pc:docMk/>
            <pc:sldMk cId="529279411" sldId="289"/>
            <ac:cxnSpMk id="37" creationId="{DA0BE2A6-904F-417A-B4D2-26CADDE5FAE4}"/>
          </ac:cxnSpMkLst>
        </pc:cxnChg>
        <pc:cxnChg chg="add del">
          <ac:chgData name="Dean Louis Kirk Kiran (2520250)" userId="S::2520250@student.uwtsd.ac.uk::71ea30b4-0142-4a92-a9f9-ced5e53668d2" providerId="AD" clId="Web-{D13F4B31-512A-8C9E-3723-09C3BB20F530}" dt="2026-07-12T13:34:41.172" v="127"/>
          <ac:cxnSpMkLst>
            <pc:docMk/>
            <pc:sldMk cId="529279411" sldId="289"/>
            <ac:cxnSpMk id="41" creationId="{2DC51E28-CB41-4DC0-A8AA-EF16C1A7E43F}"/>
          </ac:cxnSpMkLst>
        </pc:cxnChg>
      </pc:sldChg>
      <pc:sldChg chg="modTransition">
        <pc:chgData name="Dean Louis Kirk Kiran (2520250)" userId="S::2520250@student.uwtsd.ac.uk::71ea30b4-0142-4a92-a9f9-ced5e53668d2" providerId="AD" clId="Web-{D13F4B31-512A-8C9E-3723-09C3BB20F530}" dt="2026-07-12T13:41:54.568" v="195"/>
        <pc:sldMkLst>
          <pc:docMk/>
          <pc:sldMk cId="3898447929" sldId="292"/>
        </pc:sldMkLst>
      </pc:sldChg>
      <pc:sldChg chg="modTransition">
        <pc:chgData name="Dean Louis Kirk Kiran (2520250)" userId="S::2520250@student.uwtsd.ac.uk::71ea30b4-0142-4a92-a9f9-ced5e53668d2" providerId="AD" clId="Web-{D13F4B31-512A-8C9E-3723-09C3BB20F530}" dt="2026-07-12T13:41:54.568" v="195"/>
        <pc:sldMkLst>
          <pc:docMk/>
          <pc:sldMk cId="32955924" sldId="294"/>
        </pc:sldMkLst>
      </pc:sldChg>
      <pc:sldChg chg="addSp delSp modSp mod modTransition setBg">
        <pc:chgData name="Dean Louis Kirk Kiran (2520250)" userId="S::2520250@student.uwtsd.ac.uk::71ea30b4-0142-4a92-a9f9-ced5e53668d2" providerId="AD" clId="Web-{D13F4B31-512A-8C9E-3723-09C3BB20F530}" dt="2026-07-12T13:41:54.568" v="195"/>
        <pc:sldMkLst>
          <pc:docMk/>
          <pc:sldMk cId="2519727083" sldId="295"/>
        </pc:sldMkLst>
        <pc:spChg chg="mod">
          <ac:chgData name="Dean Louis Kirk Kiran (2520250)" userId="S::2520250@student.uwtsd.ac.uk::71ea30b4-0142-4a92-a9f9-ced5e53668d2" providerId="AD" clId="Web-{D13F4B31-512A-8C9E-3723-09C3BB20F530}" dt="2026-07-12T13:34:43.594" v="128"/>
          <ac:spMkLst>
            <pc:docMk/>
            <pc:sldMk cId="2519727083" sldId="295"/>
            <ac:spMk id="8" creationId="{721E73BA-53B9-C0C1-476A-00736A64AB79}"/>
          </ac:spMkLst>
        </pc:spChg>
        <pc:spChg chg="mod">
          <ac:chgData name="Dean Louis Kirk Kiran (2520250)" userId="S::2520250@student.uwtsd.ac.uk::71ea30b4-0142-4a92-a9f9-ced5e53668d2" providerId="AD" clId="Web-{D13F4B31-512A-8C9E-3723-09C3BB20F530}" dt="2026-07-12T13:34:43.594" v="128"/>
          <ac:spMkLst>
            <pc:docMk/>
            <pc:sldMk cId="2519727083" sldId="295"/>
            <ac:spMk id="29" creationId="{D5B334FF-ACA9-B91F-31BE-B1A77F0E50C7}"/>
          </ac:spMkLst>
        </pc:spChg>
        <pc:spChg chg="add del">
          <ac:chgData name="Dean Louis Kirk Kiran (2520250)" userId="S::2520250@student.uwtsd.ac.uk::71ea30b4-0142-4a92-a9f9-ced5e53668d2" providerId="AD" clId="Web-{D13F4B31-512A-8C9E-3723-09C3BB20F530}" dt="2026-07-12T13:34:43.594" v="128"/>
          <ac:spMkLst>
            <pc:docMk/>
            <pc:sldMk cId="2519727083" sldId="295"/>
            <ac:spMk id="36" creationId="{B0890400-BB8B-4A44-AB63-65C7CA223EBA}"/>
          </ac:spMkLst>
        </pc:spChg>
        <pc:cxnChg chg="add del">
          <ac:chgData name="Dean Louis Kirk Kiran (2520250)" userId="S::2520250@student.uwtsd.ac.uk::71ea30b4-0142-4a92-a9f9-ced5e53668d2" providerId="AD" clId="Web-{D13F4B31-512A-8C9E-3723-09C3BB20F530}" dt="2026-07-12T13:34:43.594" v="128"/>
          <ac:cxnSpMkLst>
            <pc:docMk/>
            <pc:sldMk cId="2519727083" sldId="295"/>
            <ac:cxnSpMk id="34" creationId="{B821C225-5C4D-4168-90AF-3D263D72CBA2}"/>
          </ac:cxnSpMkLst>
        </pc:cxnChg>
        <pc:cxnChg chg="add del">
          <ac:chgData name="Dean Louis Kirk Kiran (2520250)" userId="S::2520250@student.uwtsd.ac.uk::71ea30b4-0142-4a92-a9f9-ced5e53668d2" providerId="AD" clId="Web-{D13F4B31-512A-8C9E-3723-09C3BB20F530}" dt="2026-07-12T13:34:43.594" v="128"/>
          <ac:cxnSpMkLst>
            <pc:docMk/>
            <pc:sldMk cId="2519727083" sldId="295"/>
            <ac:cxnSpMk id="38" creationId="{4D39B797-CDC6-4529-8A36-9CBFC9816337}"/>
          </ac:cxnSpMkLst>
        </pc:cxnChg>
      </pc:sldChg>
      <pc:sldChg chg="delSp modSp modTransition">
        <pc:chgData name="Dean Louis Kirk Kiran (2520250)" userId="S::2520250@student.uwtsd.ac.uk::71ea30b4-0142-4a92-a9f9-ced5e53668d2" providerId="AD" clId="Web-{D13F4B31-512A-8C9E-3723-09C3BB20F530}" dt="2026-07-12T13:41:54.568" v="195"/>
        <pc:sldMkLst>
          <pc:docMk/>
          <pc:sldMk cId="3695220349" sldId="296"/>
        </pc:sldMkLst>
        <pc:spChg chg="del">
          <ac:chgData name="Dean Louis Kirk Kiran (2520250)" userId="S::2520250@student.uwtsd.ac.uk::71ea30b4-0142-4a92-a9f9-ced5e53668d2" providerId="AD" clId="Web-{D13F4B31-512A-8C9E-3723-09C3BB20F530}" dt="2026-07-12T13:40:24.830" v="187"/>
          <ac:spMkLst>
            <pc:docMk/>
            <pc:sldMk cId="3695220349" sldId="296"/>
            <ac:spMk id="7" creationId="{CE589C8E-9AE1-425D-CE16-8695CF40E124}"/>
          </ac:spMkLst>
        </pc:spChg>
        <pc:spChg chg="mod">
          <ac:chgData name="Dean Louis Kirk Kiran (2520250)" userId="S::2520250@student.uwtsd.ac.uk::71ea30b4-0142-4a92-a9f9-ced5e53668d2" providerId="AD" clId="Web-{D13F4B31-512A-8C9E-3723-09C3BB20F530}" dt="2026-07-12T13:39:06.874" v="186" actId="1076"/>
          <ac:spMkLst>
            <pc:docMk/>
            <pc:sldMk cId="3695220349" sldId="296"/>
            <ac:spMk id="20" creationId="{44452F31-D3FF-EB29-0621-6302C979D67C}"/>
          </ac:spMkLst>
        </pc:spChg>
      </pc:sldChg>
      <pc:sldChg chg="addSp delSp modSp modTransition">
        <pc:chgData name="Dean Louis Kirk Kiran (2520250)" userId="S::2520250@student.uwtsd.ac.uk::71ea30b4-0142-4a92-a9f9-ced5e53668d2" providerId="AD" clId="Web-{D13F4B31-512A-8C9E-3723-09C3BB20F530}" dt="2026-07-12T13:41:54.568" v="195"/>
        <pc:sldMkLst>
          <pc:docMk/>
          <pc:sldMk cId="383434563" sldId="297"/>
        </pc:sldMkLst>
        <pc:spChg chg="add del mod">
          <ac:chgData name="Dean Louis Kirk Kiran (2520250)" userId="S::2520250@student.uwtsd.ac.uk::71ea30b4-0142-4a92-a9f9-ced5e53668d2" providerId="AD" clId="Web-{D13F4B31-512A-8C9E-3723-09C3BB20F530}" dt="2026-07-12T13:29:10.317" v="60"/>
          <ac:spMkLst>
            <pc:docMk/>
            <pc:sldMk cId="383434563" sldId="297"/>
            <ac:spMk id="3" creationId="{38BE955E-10C2-0B4F-31FD-CE7A20497069}"/>
          </ac:spMkLst>
        </pc:spChg>
        <pc:spChg chg="add mod">
          <ac:chgData name="Dean Louis Kirk Kiran (2520250)" userId="S::2520250@student.uwtsd.ac.uk::71ea30b4-0142-4a92-a9f9-ced5e53668d2" providerId="AD" clId="Web-{D13F4B31-512A-8C9E-3723-09C3BB20F530}" dt="2026-07-12T13:38:42.076" v="184" actId="20577"/>
          <ac:spMkLst>
            <pc:docMk/>
            <pc:sldMk cId="383434563" sldId="297"/>
            <ac:spMk id="4" creationId="{BB108C9A-92FB-1E82-9648-B14E3834F267}"/>
          </ac:spMkLst>
        </pc:spChg>
        <pc:spChg chg="del">
          <ac:chgData name="Dean Louis Kirk Kiran (2520250)" userId="S::2520250@student.uwtsd.ac.uk::71ea30b4-0142-4a92-a9f9-ced5e53668d2" providerId="AD" clId="Web-{D13F4B31-512A-8C9E-3723-09C3BB20F530}" dt="2026-07-12T13:28:50.738" v="53"/>
          <ac:spMkLst>
            <pc:docMk/>
            <pc:sldMk cId="383434563" sldId="297"/>
            <ac:spMk id="46" creationId="{13AA4D6B-3ABE-397F-93A2-9936CF430780}"/>
          </ac:spMkLst>
        </pc:spChg>
      </pc:sldChg>
      <pc:sldChg chg="modSp modTransition">
        <pc:chgData name="Dean Louis Kirk Kiran (2520250)" userId="S::2520250@student.uwtsd.ac.uk::71ea30b4-0142-4a92-a9f9-ced5e53668d2" providerId="AD" clId="Web-{D13F4B31-512A-8C9E-3723-09C3BB20F530}" dt="2026-07-12T13:41:59.740" v="196"/>
        <pc:sldMkLst>
          <pc:docMk/>
          <pc:sldMk cId="1440345491" sldId="298"/>
        </pc:sldMkLst>
        <pc:spChg chg="mod">
          <ac:chgData name="Dean Louis Kirk Kiran (2520250)" userId="S::2520250@student.uwtsd.ac.uk::71ea30b4-0142-4a92-a9f9-ced5e53668d2" providerId="AD" clId="Web-{D13F4B31-512A-8C9E-3723-09C3BB20F530}" dt="2026-07-12T13:38:28.637" v="179" actId="20577"/>
          <ac:spMkLst>
            <pc:docMk/>
            <pc:sldMk cId="1440345491" sldId="298"/>
            <ac:spMk id="20" creationId="{814AF1F2-FCD2-2F4A-74FF-A7A2B3788789}"/>
          </ac:spMkLst>
        </pc:spChg>
      </pc:sldChg>
      <pc:sldChg chg="modTransition">
        <pc:chgData name="Dean Louis Kirk Kiran (2520250)" userId="S::2520250@student.uwtsd.ac.uk::71ea30b4-0142-4a92-a9f9-ced5e53668d2" providerId="AD" clId="Web-{D13F4B31-512A-8C9E-3723-09C3BB20F530}" dt="2026-07-12T13:41:54.568" v="195"/>
        <pc:sldMkLst>
          <pc:docMk/>
          <pc:sldMk cId="2078990043" sldId="299"/>
        </pc:sldMkLst>
      </pc:sldChg>
      <pc:sldChg chg="modSp modTransition">
        <pc:chgData name="Dean Louis Kirk Kiran (2520250)" userId="S::2520250@student.uwtsd.ac.uk::71ea30b4-0142-4a92-a9f9-ced5e53668d2" providerId="AD" clId="Web-{D13F4B31-512A-8C9E-3723-09C3BB20F530}" dt="2026-07-12T13:41:54.568" v="195"/>
        <pc:sldMkLst>
          <pc:docMk/>
          <pc:sldMk cId="522675734" sldId="300"/>
        </pc:sldMkLst>
        <pc:spChg chg="mod">
          <ac:chgData name="Dean Louis Kirk Kiran (2520250)" userId="S::2520250@student.uwtsd.ac.uk::71ea30b4-0142-4a92-a9f9-ced5e53668d2" providerId="AD" clId="Web-{D13F4B31-512A-8C9E-3723-09C3BB20F530}" dt="2026-07-12T13:37:41.635" v="169" actId="20577"/>
          <ac:spMkLst>
            <pc:docMk/>
            <pc:sldMk cId="522675734" sldId="300"/>
            <ac:spMk id="20" creationId="{02D5D3B8-2820-DA31-960C-4B9B55C69B64}"/>
          </ac:spMkLst>
        </pc:spChg>
      </pc:sldChg>
      <pc:sldChg chg="modTransition">
        <pc:chgData name="Dean Louis Kirk Kiran (2520250)" userId="S::2520250@student.uwtsd.ac.uk::71ea30b4-0142-4a92-a9f9-ced5e53668d2" providerId="AD" clId="Web-{D13F4B31-512A-8C9E-3723-09C3BB20F530}" dt="2026-07-12T13:41:54.568" v="195"/>
        <pc:sldMkLst>
          <pc:docMk/>
          <pc:sldMk cId="24115117" sldId="301"/>
        </pc:sldMkLst>
      </pc:sldChg>
      <pc:sldMasterChg chg="modTransition modSldLayout">
        <pc:chgData name="Dean Louis Kirk Kiran (2520250)" userId="S::2520250@student.uwtsd.ac.uk::71ea30b4-0142-4a92-a9f9-ced5e53668d2" providerId="AD" clId="Web-{D13F4B31-512A-8C9E-3723-09C3BB20F530}" dt="2026-07-12T13:41:54.568" v="195"/>
        <pc:sldMasterMkLst>
          <pc:docMk/>
          <pc:sldMasterMk cId="36728423" sldId="2147483669"/>
        </pc:sldMasterMkLst>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955684463" sldId="2147483670"/>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3603058725" sldId="2147483671"/>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3907027758" sldId="2147483672"/>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221456043" sldId="2147483673"/>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1639269652" sldId="2147483674"/>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3817563093" sldId="2147483675"/>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1691884931" sldId="2147483676"/>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132285936" sldId="2147483677"/>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2018503179" sldId="2147483678"/>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2391974785" sldId="2147483679"/>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2266237066" sldId="2147483680"/>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2214230830" sldId="2147483681"/>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3825822434" sldId="2147483682"/>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3709125389" sldId="2147483683"/>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633213589" sldId="2147483684"/>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368928941" sldId="2147483685"/>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2712799183" sldId="2147483686"/>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2999614353" sldId="2147483687"/>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1275342487" sldId="2147483694"/>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2165712504" sldId="2147483695"/>
          </pc:sldLayoutMkLst>
        </pc:sldLayoutChg>
        <pc:sldLayoutChg chg="modTransition">
          <pc:chgData name="Dean Louis Kirk Kiran (2520250)" userId="S::2520250@student.uwtsd.ac.uk::71ea30b4-0142-4a92-a9f9-ced5e53668d2" providerId="AD" clId="Web-{D13F4B31-512A-8C9E-3723-09C3BB20F530}" dt="2026-07-12T13:41:54.568" v="195"/>
          <pc:sldLayoutMkLst>
            <pc:docMk/>
            <pc:sldMasterMk cId="36728423" sldId="2147483669"/>
            <pc:sldLayoutMk cId="2784720078" sldId="2147483696"/>
          </pc:sldLayoutMkLst>
        </pc:sldLayoutChg>
      </pc:sldMasterChg>
    </pc:docChg>
  </pc:docChgLst>
  <pc:docChgLst>
    <pc:chgData name="Monique Joyti Kiran (2520247)" userId="S::2520247@student.uwtsd.ac.uk::8a8511e8-33fe-4ecd-bfdb-ea516122caff" providerId="AD" clId="Web-{2CE00000-D5F8-92AD-8C69-A188D4DE29AD}"/>
    <pc:docChg chg="modSld">
      <pc:chgData name="Monique Joyti Kiran (2520247)" userId="S::2520247@student.uwtsd.ac.uk::8a8511e8-33fe-4ecd-bfdb-ea516122caff" providerId="AD" clId="Web-{2CE00000-D5F8-92AD-8C69-A188D4DE29AD}" dt="2026-07-12T13:54:32.031" v="107" actId="1076"/>
      <pc:docMkLst>
        <pc:docMk/>
      </pc:docMkLst>
      <pc:sldChg chg="delSp modSp">
        <pc:chgData name="Monique Joyti Kiran (2520247)" userId="S::2520247@student.uwtsd.ac.uk::8a8511e8-33fe-4ecd-bfdb-ea516122caff" providerId="AD" clId="Web-{2CE00000-D5F8-92AD-8C69-A188D4DE29AD}" dt="2026-07-12T13:40:24.720" v="19"/>
        <pc:sldMkLst>
          <pc:docMk/>
          <pc:sldMk cId="1246021298" sldId="279"/>
        </pc:sldMkLst>
        <pc:spChg chg="del">
          <ac:chgData name="Monique Joyti Kiran (2520247)" userId="S::2520247@student.uwtsd.ac.uk::8a8511e8-33fe-4ecd-bfdb-ea516122caff" providerId="AD" clId="Web-{2CE00000-D5F8-92AD-8C69-A188D4DE29AD}" dt="2026-07-12T13:40:15.875" v="17"/>
          <ac:spMkLst>
            <pc:docMk/>
            <pc:sldMk cId="1246021298" sldId="279"/>
            <ac:spMk id="5" creationId="{6D18E7F7-120D-E343-B41C-E8DF89FC0F49}"/>
          </ac:spMkLst>
        </pc:spChg>
        <pc:spChg chg="del mod">
          <ac:chgData name="Monique Joyti Kiran (2520247)" userId="S::2520247@student.uwtsd.ac.uk::8a8511e8-33fe-4ecd-bfdb-ea516122caff" providerId="AD" clId="Web-{2CE00000-D5F8-92AD-8C69-A188D4DE29AD}" dt="2026-07-12T13:40:24.720" v="19"/>
          <ac:spMkLst>
            <pc:docMk/>
            <pc:sldMk cId="1246021298" sldId="279"/>
            <ac:spMk id="7" creationId="{8EA25C86-7BE3-4BC6-C0B8-7F7D7C3EC286}"/>
          </ac:spMkLst>
        </pc:spChg>
      </pc:sldChg>
      <pc:sldChg chg="delSp modSp">
        <pc:chgData name="Monique Joyti Kiran (2520247)" userId="S::2520247@student.uwtsd.ac.uk::8a8511e8-33fe-4ecd-bfdb-ea516122caff" providerId="AD" clId="Web-{2CE00000-D5F8-92AD-8C69-A188D4DE29AD}" dt="2026-07-12T13:54:32.031" v="107" actId="1076"/>
        <pc:sldMkLst>
          <pc:docMk/>
          <pc:sldMk cId="4157533387" sldId="288"/>
        </pc:sldMkLst>
        <pc:spChg chg="del mod">
          <ac:chgData name="Monique Joyti Kiran (2520247)" userId="S::2520247@student.uwtsd.ac.uk::8a8511e8-33fe-4ecd-bfdb-ea516122caff" providerId="AD" clId="Web-{2CE00000-D5F8-92AD-8C69-A188D4DE29AD}" dt="2026-07-12T13:54:17.749" v="104"/>
          <ac:spMkLst>
            <pc:docMk/>
            <pc:sldMk cId="4157533387" sldId="288"/>
            <ac:spMk id="4" creationId="{8E531165-F745-171F-F6EC-07FDD4E3E06C}"/>
          </ac:spMkLst>
        </pc:spChg>
        <pc:spChg chg="mod">
          <ac:chgData name="Monique Joyti Kiran (2520247)" userId="S::2520247@student.uwtsd.ac.uk::8a8511e8-33fe-4ecd-bfdb-ea516122caff" providerId="AD" clId="Web-{2CE00000-D5F8-92AD-8C69-A188D4DE29AD}" dt="2026-07-12T13:54:32.031" v="107" actId="1076"/>
          <ac:spMkLst>
            <pc:docMk/>
            <pc:sldMk cId="4157533387" sldId="288"/>
            <ac:spMk id="29" creationId="{52FD53DB-CD39-2575-F8BA-63488E81091E}"/>
          </ac:spMkLst>
        </pc:spChg>
      </pc:sldChg>
      <pc:sldChg chg="delSp modSp">
        <pc:chgData name="Monique Joyti Kiran (2520247)" userId="S::2520247@student.uwtsd.ac.uk::8a8511e8-33fe-4ecd-bfdb-ea516122caff" providerId="AD" clId="Web-{2CE00000-D5F8-92AD-8C69-A188D4DE29AD}" dt="2026-07-12T13:19:05.171" v="9"/>
        <pc:sldMkLst>
          <pc:docMk/>
          <pc:sldMk cId="529279411" sldId="289"/>
        </pc:sldMkLst>
        <pc:spChg chg="del mod">
          <ac:chgData name="Monique Joyti Kiran (2520247)" userId="S::2520247@student.uwtsd.ac.uk::8a8511e8-33fe-4ecd-bfdb-ea516122caff" providerId="AD" clId="Web-{2CE00000-D5F8-92AD-8C69-A188D4DE29AD}" dt="2026-07-12T13:19:05.171" v="9"/>
          <ac:spMkLst>
            <pc:docMk/>
            <pc:sldMk cId="529279411" sldId="289"/>
            <ac:spMk id="3" creationId="{B8E1E73A-EB39-B27F-81BC-F7A0F015EAFC}"/>
          </ac:spMkLst>
        </pc:spChg>
      </pc:sldChg>
      <pc:sldChg chg="modSp">
        <pc:chgData name="Monique Joyti Kiran (2520247)" userId="S::2520247@student.uwtsd.ac.uk::8a8511e8-33fe-4ecd-bfdb-ea516122caff" providerId="AD" clId="Web-{2CE00000-D5F8-92AD-8C69-A188D4DE29AD}" dt="2026-07-12T13:22:07.793" v="16" actId="20577"/>
        <pc:sldMkLst>
          <pc:docMk/>
          <pc:sldMk cId="3898447929" sldId="292"/>
        </pc:sldMkLst>
        <pc:spChg chg="mod">
          <ac:chgData name="Monique Joyti Kiran (2520247)" userId="S::2520247@student.uwtsd.ac.uk::8a8511e8-33fe-4ecd-bfdb-ea516122caff" providerId="AD" clId="Web-{2CE00000-D5F8-92AD-8C69-A188D4DE29AD}" dt="2026-07-12T13:22:07.793" v="16" actId="20577"/>
          <ac:spMkLst>
            <pc:docMk/>
            <pc:sldMk cId="3898447929" sldId="292"/>
            <ac:spMk id="9" creationId="{485E0237-B9A1-0B58-E0AA-05EF84817EB4}"/>
          </ac:spMkLst>
        </pc:spChg>
      </pc:sldChg>
      <pc:sldChg chg="modSp">
        <pc:chgData name="Monique Joyti Kiran (2520247)" userId="S::2520247@student.uwtsd.ac.uk::8a8511e8-33fe-4ecd-bfdb-ea516122caff" providerId="AD" clId="Web-{2CE00000-D5F8-92AD-8C69-A188D4DE29AD}" dt="2026-07-12T13:18:15.480" v="0" actId="1076"/>
        <pc:sldMkLst>
          <pc:docMk/>
          <pc:sldMk cId="3695220349" sldId="296"/>
        </pc:sldMkLst>
        <pc:spChg chg="mod">
          <ac:chgData name="Monique Joyti Kiran (2520247)" userId="S::2520247@student.uwtsd.ac.uk::8a8511e8-33fe-4ecd-bfdb-ea516122caff" providerId="AD" clId="Web-{2CE00000-D5F8-92AD-8C69-A188D4DE29AD}" dt="2026-07-12T13:18:15.480" v="0" actId="1076"/>
          <ac:spMkLst>
            <pc:docMk/>
            <pc:sldMk cId="3695220349" sldId="296"/>
            <ac:spMk id="20" creationId="{44452F31-D3FF-EB29-0621-6302C979D67C}"/>
          </ac:spMkLst>
        </pc:spChg>
      </pc:sldChg>
      <pc:sldChg chg="modSp">
        <pc:chgData name="Monique Joyti Kiran (2520247)" userId="S::2520247@student.uwtsd.ac.uk::8a8511e8-33fe-4ecd-bfdb-ea516122caff" providerId="AD" clId="Web-{2CE00000-D5F8-92AD-8C69-A188D4DE29AD}" dt="2026-07-12T13:18:28.997" v="2" actId="1076"/>
        <pc:sldMkLst>
          <pc:docMk/>
          <pc:sldMk cId="1440345491" sldId="298"/>
        </pc:sldMkLst>
        <pc:spChg chg="mod">
          <ac:chgData name="Monique Joyti Kiran (2520247)" userId="S::2520247@student.uwtsd.ac.uk::8a8511e8-33fe-4ecd-bfdb-ea516122caff" providerId="AD" clId="Web-{2CE00000-D5F8-92AD-8C69-A188D4DE29AD}" dt="2026-07-12T13:18:24.856" v="1" actId="1076"/>
          <ac:spMkLst>
            <pc:docMk/>
            <pc:sldMk cId="1440345491" sldId="298"/>
            <ac:spMk id="5" creationId="{13E74E9F-E88D-8DB8-8F29-EE9251E358A8}"/>
          </ac:spMkLst>
        </pc:spChg>
        <pc:spChg chg="mod">
          <ac:chgData name="Monique Joyti Kiran (2520247)" userId="S::2520247@student.uwtsd.ac.uk::8a8511e8-33fe-4ecd-bfdb-ea516122caff" providerId="AD" clId="Web-{2CE00000-D5F8-92AD-8C69-A188D4DE29AD}" dt="2026-07-12T13:18:28.997" v="2" actId="1076"/>
          <ac:spMkLst>
            <pc:docMk/>
            <pc:sldMk cId="1440345491" sldId="298"/>
            <ac:spMk id="20" creationId="{814AF1F2-FCD2-2F4A-74FF-A7A2B3788789}"/>
          </ac:spMkLst>
        </pc:spChg>
      </pc:sldChg>
      <pc:sldChg chg="modSp">
        <pc:chgData name="Monique Joyti Kiran (2520247)" userId="S::2520247@student.uwtsd.ac.uk::8a8511e8-33fe-4ecd-bfdb-ea516122caff" providerId="AD" clId="Web-{2CE00000-D5F8-92AD-8C69-A188D4DE29AD}" dt="2026-07-12T13:18:40.701" v="5" actId="20577"/>
        <pc:sldMkLst>
          <pc:docMk/>
          <pc:sldMk cId="2078990043" sldId="299"/>
        </pc:sldMkLst>
        <pc:spChg chg="mod">
          <ac:chgData name="Monique Joyti Kiran (2520247)" userId="S::2520247@student.uwtsd.ac.uk::8a8511e8-33fe-4ecd-bfdb-ea516122caff" providerId="AD" clId="Web-{2CE00000-D5F8-92AD-8C69-A188D4DE29AD}" dt="2026-07-12T13:18:40.701" v="5" actId="20577"/>
          <ac:spMkLst>
            <pc:docMk/>
            <pc:sldMk cId="2078990043" sldId="299"/>
            <ac:spMk id="7" creationId="{3E4FF3F0-A1D2-2403-7734-5458856C750E}"/>
          </ac:spMkLst>
        </pc:spChg>
      </pc:sldChg>
    </pc:docChg>
  </pc:docChgLst>
  <pc:docChgLst>
    <pc:chgData name="Dean Louis Kirk Kiran (2520250)" userId="71ea30b4-0142-4a92-a9f9-ced5e53668d2" providerId="ADAL" clId="{2DAFF37B-8A61-4728-B6F2-4F0F55544222}"/>
    <pc:docChg chg="custSel delSld modSld">
      <pc:chgData name="Dean Louis Kirk Kiran (2520250)" userId="71ea30b4-0142-4a92-a9f9-ced5e53668d2" providerId="ADAL" clId="{2DAFF37B-8A61-4728-B6F2-4F0F55544222}" dt="2026-07-12T14:25:14.995" v="490" actId="20577"/>
      <pc:docMkLst>
        <pc:docMk/>
      </pc:docMkLst>
      <pc:sldChg chg="modNotesTx">
        <pc:chgData name="Dean Louis Kirk Kiran (2520250)" userId="71ea30b4-0142-4a92-a9f9-ced5e53668d2" providerId="ADAL" clId="{2DAFF37B-8A61-4728-B6F2-4F0F55544222}" dt="2026-07-12T14:23:00.575" v="479" actId="20577"/>
        <pc:sldMkLst>
          <pc:docMk/>
          <pc:sldMk cId="2775535166" sldId="275"/>
        </pc:sldMkLst>
      </pc:sldChg>
      <pc:sldChg chg="modAnim modNotesTx">
        <pc:chgData name="Dean Louis Kirk Kiran (2520250)" userId="71ea30b4-0142-4a92-a9f9-ced5e53668d2" providerId="ADAL" clId="{2DAFF37B-8A61-4728-B6F2-4F0F55544222}" dt="2026-07-12T14:23:05.348" v="485" actId="20577"/>
        <pc:sldMkLst>
          <pc:docMk/>
          <pc:sldMk cId="77554804" sldId="276"/>
        </pc:sldMkLst>
      </pc:sldChg>
      <pc:sldChg chg="modAnim modNotesTx">
        <pc:chgData name="Dean Louis Kirk Kiran (2520250)" userId="71ea30b4-0142-4a92-a9f9-ced5e53668d2" providerId="ADAL" clId="{2DAFF37B-8A61-4728-B6F2-4F0F55544222}" dt="2026-07-12T14:19:52.082" v="456" actId="20577"/>
        <pc:sldMkLst>
          <pc:docMk/>
          <pc:sldMk cId="2478079616" sldId="277"/>
        </pc:sldMkLst>
      </pc:sldChg>
      <pc:sldChg chg="modSp mod modAnim modNotesTx">
        <pc:chgData name="Dean Louis Kirk Kiran (2520250)" userId="71ea30b4-0142-4a92-a9f9-ced5e53668d2" providerId="ADAL" clId="{2DAFF37B-8A61-4728-B6F2-4F0F55544222}" dt="2026-07-12T14:16:57.737" v="277" actId="20577"/>
        <pc:sldMkLst>
          <pc:docMk/>
          <pc:sldMk cId="1640288181" sldId="278"/>
        </pc:sldMkLst>
        <pc:spChg chg="mod">
          <ac:chgData name="Dean Louis Kirk Kiran (2520250)" userId="71ea30b4-0142-4a92-a9f9-ced5e53668d2" providerId="ADAL" clId="{2DAFF37B-8A61-4728-B6F2-4F0F55544222}" dt="2026-07-12T14:09:22.393" v="163" actId="20577"/>
          <ac:spMkLst>
            <pc:docMk/>
            <pc:sldMk cId="1640288181" sldId="278"/>
            <ac:spMk id="13" creationId="{9C6262DD-204F-84DD-4508-911B1E585544}"/>
          </ac:spMkLst>
        </pc:spChg>
      </pc:sldChg>
      <pc:sldChg chg="addSp delSp modSp mod delAnim modAnim modNotesTx">
        <pc:chgData name="Dean Louis Kirk Kiran (2520250)" userId="71ea30b4-0142-4a92-a9f9-ced5e53668d2" providerId="ADAL" clId="{2DAFF37B-8A61-4728-B6F2-4F0F55544222}" dt="2026-07-12T14:17:16.405" v="290" actId="20577"/>
        <pc:sldMkLst>
          <pc:docMk/>
          <pc:sldMk cId="1246021298" sldId="279"/>
        </pc:sldMkLst>
        <pc:spChg chg="add del mod">
          <ac:chgData name="Dean Louis Kirk Kiran (2520250)" userId="71ea30b4-0142-4a92-a9f9-ced5e53668d2" providerId="ADAL" clId="{2DAFF37B-8A61-4728-B6F2-4F0F55544222}" dt="2026-07-12T14:11:46.751" v="165" actId="478"/>
          <ac:spMkLst>
            <pc:docMk/>
            <pc:sldMk cId="1246021298" sldId="279"/>
            <ac:spMk id="2" creationId="{722C67E8-BC6C-D79A-BBEE-33BF795FFE44}"/>
          </ac:spMkLst>
        </pc:spChg>
        <pc:spChg chg="mod">
          <ac:chgData name="Dean Louis Kirk Kiran (2520250)" userId="71ea30b4-0142-4a92-a9f9-ced5e53668d2" providerId="ADAL" clId="{2DAFF37B-8A61-4728-B6F2-4F0F55544222}" dt="2026-07-12T14:14:07.465" v="212" actId="1076"/>
          <ac:spMkLst>
            <pc:docMk/>
            <pc:sldMk cId="1246021298" sldId="279"/>
            <ac:spMk id="6" creationId="{3C22A90E-9F76-050D-E0EB-CFE372524E66}"/>
          </ac:spMkLst>
        </pc:spChg>
      </pc:sldChg>
      <pc:sldChg chg="modSp mod modAnim modNotesTx">
        <pc:chgData name="Dean Louis Kirk Kiran (2520250)" userId="71ea30b4-0142-4a92-a9f9-ced5e53668d2" providerId="ADAL" clId="{2DAFF37B-8A61-4728-B6F2-4F0F55544222}" dt="2026-07-12T14:25:14.995" v="490" actId="20577"/>
        <pc:sldMkLst>
          <pc:docMk/>
          <pc:sldMk cId="4157533387" sldId="288"/>
        </pc:sldMkLst>
        <pc:spChg chg="mod">
          <ac:chgData name="Dean Louis Kirk Kiran (2520250)" userId="71ea30b4-0142-4a92-a9f9-ced5e53668d2" providerId="ADAL" clId="{2DAFF37B-8A61-4728-B6F2-4F0F55544222}" dt="2026-07-12T13:53:27.154" v="79" actId="207"/>
          <ac:spMkLst>
            <pc:docMk/>
            <pc:sldMk cId="4157533387" sldId="288"/>
            <ac:spMk id="29" creationId="{52FD53DB-CD39-2575-F8BA-63488E81091E}"/>
          </ac:spMkLst>
        </pc:spChg>
      </pc:sldChg>
      <pc:sldChg chg="modAnim modNotesTx">
        <pc:chgData name="Dean Louis Kirk Kiran (2520250)" userId="71ea30b4-0142-4a92-a9f9-ced5e53668d2" providerId="ADAL" clId="{2DAFF37B-8A61-4728-B6F2-4F0F55544222}" dt="2026-07-12T14:17:39.266" v="322" actId="5793"/>
        <pc:sldMkLst>
          <pc:docMk/>
          <pc:sldMk cId="529279411" sldId="289"/>
        </pc:sldMkLst>
      </pc:sldChg>
      <pc:sldChg chg="modAnim modNotesTx">
        <pc:chgData name="Dean Louis Kirk Kiran (2520250)" userId="71ea30b4-0142-4a92-a9f9-ced5e53668d2" providerId="ADAL" clId="{2DAFF37B-8A61-4728-B6F2-4F0F55544222}" dt="2026-07-12T14:17:21.721" v="295" actId="20577"/>
        <pc:sldMkLst>
          <pc:docMk/>
          <pc:sldMk cId="32955924" sldId="294"/>
        </pc:sldMkLst>
      </pc:sldChg>
      <pc:sldChg chg="modSp modAnim modNotesTx">
        <pc:chgData name="Dean Louis Kirk Kiran (2520250)" userId="71ea30b4-0142-4a92-a9f9-ced5e53668d2" providerId="ADAL" clId="{2DAFF37B-8A61-4728-B6F2-4F0F55544222}" dt="2026-07-12T14:18:33.090" v="341" actId="20577"/>
        <pc:sldMkLst>
          <pc:docMk/>
          <pc:sldMk cId="3695220349" sldId="296"/>
        </pc:sldMkLst>
        <pc:spChg chg="mod">
          <ac:chgData name="Dean Louis Kirk Kiran (2520250)" userId="71ea30b4-0142-4a92-a9f9-ced5e53668d2" providerId="ADAL" clId="{2DAFF37B-8A61-4728-B6F2-4F0F55544222}" dt="2026-07-12T13:57:04.023" v="105" actId="403"/>
          <ac:spMkLst>
            <pc:docMk/>
            <pc:sldMk cId="3695220349" sldId="296"/>
            <ac:spMk id="20" creationId="{44452F31-D3FF-EB29-0621-6302C979D67C}"/>
          </ac:spMkLst>
        </pc:spChg>
      </pc:sldChg>
      <pc:sldChg chg="addSp modSp mod modAnim modNotesTx">
        <pc:chgData name="Dean Louis Kirk Kiran (2520250)" userId="71ea30b4-0142-4a92-a9f9-ced5e53668d2" providerId="ADAL" clId="{2DAFF37B-8A61-4728-B6F2-4F0F55544222}" dt="2026-07-12T14:18:28.327" v="333" actId="20577"/>
        <pc:sldMkLst>
          <pc:docMk/>
          <pc:sldMk cId="383434563" sldId="297"/>
        </pc:sldMkLst>
        <pc:spChg chg="add mod">
          <ac:chgData name="Dean Louis Kirk Kiran (2520250)" userId="71ea30b4-0142-4a92-a9f9-ced5e53668d2" providerId="ADAL" clId="{2DAFF37B-8A61-4728-B6F2-4F0F55544222}" dt="2026-07-12T13:50:58.615" v="38" actId="20577"/>
          <ac:spMkLst>
            <pc:docMk/>
            <pc:sldMk cId="383434563" sldId="297"/>
            <ac:spMk id="2" creationId="{7F829DBB-E6F0-EF17-640D-140DA6857444}"/>
          </ac:spMkLst>
        </pc:spChg>
        <pc:spChg chg="mod">
          <ac:chgData name="Dean Louis Kirk Kiran (2520250)" userId="71ea30b4-0142-4a92-a9f9-ced5e53668d2" providerId="ADAL" clId="{2DAFF37B-8A61-4728-B6F2-4F0F55544222}" dt="2026-07-12T13:51:05.431" v="39" actId="1076"/>
          <ac:spMkLst>
            <pc:docMk/>
            <pc:sldMk cId="383434563" sldId="297"/>
            <ac:spMk id="4" creationId="{BB108C9A-92FB-1E82-9648-B14E3834F267}"/>
          </ac:spMkLst>
        </pc:spChg>
      </pc:sldChg>
      <pc:sldChg chg="modAnim modNotesTx">
        <pc:chgData name="Dean Louis Kirk Kiran (2520250)" userId="71ea30b4-0142-4a92-a9f9-ced5e53668d2" providerId="ADAL" clId="{2DAFF37B-8A61-4728-B6F2-4F0F55544222}" dt="2026-07-12T14:16:34.161" v="263" actId="20577"/>
        <pc:sldMkLst>
          <pc:docMk/>
          <pc:sldMk cId="1440345491" sldId="298"/>
        </pc:sldMkLst>
      </pc:sldChg>
      <pc:sldChg chg="modSp mod modAnim modNotesTx">
        <pc:chgData name="Dean Louis Kirk Kiran (2520250)" userId="71ea30b4-0142-4a92-a9f9-ced5e53668d2" providerId="ADAL" clId="{2DAFF37B-8A61-4728-B6F2-4F0F55544222}" dt="2026-07-12T14:16:47.683" v="268" actId="20577"/>
        <pc:sldMkLst>
          <pc:docMk/>
          <pc:sldMk cId="2078990043" sldId="299"/>
        </pc:sldMkLst>
        <pc:spChg chg="mod">
          <ac:chgData name="Dean Louis Kirk Kiran (2520250)" userId="71ea30b4-0142-4a92-a9f9-ced5e53668d2" providerId="ADAL" clId="{2DAFF37B-8A61-4728-B6F2-4F0F55544222}" dt="2026-07-12T13:58:46.243" v="140" actId="1036"/>
          <ac:spMkLst>
            <pc:docMk/>
            <pc:sldMk cId="2078990043" sldId="299"/>
            <ac:spMk id="19" creationId="{6988448A-482A-33E0-06B3-A417E29FF123}"/>
          </ac:spMkLst>
        </pc:spChg>
      </pc:sldChg>
      <pc:sldChg chg="modSp modAnim modNotesTx">
        <pc:chgData name="Dean Louis Kirk Kiran (2520250)" userId="71ea30b4-0142-4a92-a9f9-ced5e53668d2" providerId="ADAL" clId="{2DAFF37B-8A61-4728-B6F2-4F0F55544222}" dt="2026-07-12T14:16:53.547" v="272" actId="20577"/>
        <pc:sldMkLst>
          <pc:docMk/>
          <pc:sldMk cId="522675734" sldId="300"/>
        </pc:sldMkLst>
        <pc:spChg chg="mod">
          <ac:chgData name="Dean Louis Kirk Kiran (2520250)" userId="71ea30b4-0142-4a92-a9f9-ced5e53668d2" providerId="ADAL" clId="{2DAFF37B-8A61-4728-B6F2-4F0F55544222}" dt="2026-07-12T13:59:01.272" v="147" actId="6549"/>
          <ac:spMkLst>
            <pc:docMk/>
            <pc:sldMk cId="522675734" sldId="300"/>
            <ac:spMk id="20" creationId="{02D5D3B8-2820-DA31-960C-4B9B55C69B64}"/>
          </ac:spMkLst>
        </pc:spChg>
      </pc:sldChg>
      <pc:sldChg chg="del modAnim">
        <pc:chgData name="Dean Louis Kirk Kiran (2520250)" userId="71ea30b4-0142-4a92-a9f9-ced5e53668d2" providerId="ADAL" clId="{2DAFF37B-8A61-4728-B6F2-4F0F55544222}" dt="2026-07-12T14:11:57.725" v="170" actId="2696"/>
        <pc:sldMkLst>
          <pc:docMk/>
          <pc:sldMk cId="24115117" sldId="30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7/12/2026</a:t>
            </a:fld>
            <a:endParaRPr lang="en-US"/>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A894A48D-3417-BE20-3062-A366096904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9" name="Slide Image Placeholder 8">
            <a:extLst>
              <a:ext uri="{FF2B5EF4-FFF2-40B4-BE49-F238E27FC236}">
                <a16:creationId xmlns:a16="http://schemas.microsoft.com/office/drawing/2014/main" id="{AC9ED954-709D-51DC-3EA0-0E06FE1D72A5}"/>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a:extLst>
              <a:ext uri="{FF2B5EF4-FFF2-40B4-BE49-F238E27FC236}">
                <a16:creationId xmlns:a16="http://schemas.microsoft.com/office/drawing/2014/main" id="{1F57F2FB-2942-7663-E6DB-E3A976549D53}"/>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11" name="Date Placeholder 10">
            <a:extLst>
              <a:ext uri="{FF2B5EF4-FFF2-40B4-BE49-F238E27FC236}">
                <a16:creationId xmlns:a16="http://schemas.microsoft.com/office/drawing/2014/main" id="{ED31FE42-8AA6-DC9C-5EE7-8737143C1DDB}"/>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58D246-FB21-4ACB-9068-6447CC7872F8}" type="datetimeFigureOut">
              <a:rPr lang="en-US" smtClean="0"/>
              <a:t>7/12/2026</a:t>
            </a:fld>
            <a:endParaRPr lang="en-US"/>
          </a:p>
        </p:txBody>
      </p:sp>
      <p:sp>
        <p:nvSpPr>
          <p:cNvPr id="12" name="Notes Placeholder 11">
            <a:extLst>
              <a:ext uri="{FF2B5EF4-FFF2-40B4-BE49-F238E27FC236}">
                <a16:creationId xmlns:a16="http://schemas.microsoft.com/office/drawing/2014/main" id="{5F659C92-43C4-05C5-9170-5CF256AF9975}"/>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74923A81-0599-8ECF-BDF0-A4898D46829C}"/>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F3159-94EB-4F6B-8273-09F1A6B019E6}" type="slidenum">
              <a:rPr lang="en-US" smtClean="0"/>
              <a:t>‹#›</a:t>
            </a:fld>
            <a:endParaRPr 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a:p>
        </p:txBody>
      </p:sp>
    </p:spTree>
    <p:extLst>
      <p:ext uri="{BB962C8B-B14F-4D97-AF65-F5344CB8AC3E}">
        <p14:creationId xmlns:p14="http://schemas.microsoft.com/office/powerpoint/2010/main" val="3712883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a:t>Monique</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a:t>
            </a:fld>
            <a:endParaRPr lang="en-US" altLang="zh-CN" noProof="0"/>
          </a:p>
        </p:txBody>
      </p:sp>
    </p:spTree>
    <p:extLst>
      <p:ext uri="{BB962C8B-B14F-4D97-AF65-F5344CB8AC3E}">
        <p14:creationId xmlns:p14="http://schemas.microsoft.com/office/powerpoint/2010/main" val="914374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a:t>yusuf</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a:t>
            </a:fld>
            <a:endParaRPr lang="en-US" altLang="zh-CN" noProof="0"/>
          </a:p>
        </p:txBody>
      </p:sp>
    </p:spTree>
    <p:extLst>
      <p:ext uri="{BB962C8B-B14F-4D97-AF65-F5344CB8AC3E}">
        <p14:creationId xmlns:p14="http://schemas.microsoft.com/office/powerpoint/2010/main" val="3235818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a:t>Monique</a:t>
            </a:r>
          </a:p>
          <a:p>
            <a:endParaRPr lang="en-US"/>
          </a:p>
          <a:p>
            <a:r>
              <a:rPr lang="en-US"/>
              <a:t>Last sentence – The next slid we will discuss commination barriers</a:t>
            </a:r>
          </a:p>
          <a:p>
            <a:r>
              <a:rPr lang="en-US"/>
              <a:t>(Pass over to dean)</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4</a:t>
            </a:fld>
            <a:endParaRPr lang="en-US" altLang="zh-CN" noProof="0"/>
          </a:p>
        </p:txBody>
      </p:sp>
    </p:spTree>
    <p:extLst>
      <p:ext uri="{BB962C8B-B14F-4D97-AF65-F5344CB8AC3E}">
        <p14:creationId xmlns:p14="http://schemas.microsoft.com/office/powerpoint/2010/main" val="961386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C78768-6EA5-4331-02C8-78CCB189F7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AA7E85-E558-F6B0-63C9-E6D969229021}"/>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B1B3FCF3-A1F1-014A-54EB-F60B5F3D3D6D}"/>
              </a:ext>
            </a:extLst>
          </p:cNvPr>
          <p:cNvSpPr>
            <a:spLocks noGrp="1"/>
          </p:cNvSpPr>
          <p:nvPr>
            <p:ph type="body" idx="1"/>
          </p:nvPr>
        </p:nvSpPr>
        <p:spPr>
          <a:xfrm>
            <a:off x="685800" y="4400550"/>
            <a:ext cx="5486400" cy="3600450"/>
          </a:xfrm>
          <a:prstGeom prst="rect">
            <a:avLst/>
          </a:prstGeom>
        </p:spPr>
        <p:txBody>
          <a:bodyPr/>
          <a:lstStyle/>
          <a:p>
            <a:r>
              <a:rPr lang="en-US"/>
              <a:t>Dean</a:t>
            </a:r>
          </a:p>
        </p:txBody>
      </p:sp>
      <p:sp>
        <p:nvSpPr>
          <p:cNvPr id="4" name="Slide Number Placeholder 3">
            <a:extLst>
              <a:ext uri="{FF2B5EF4-FFF2-40B4-BE49-F238E27FC236}">
                <a16:creationId xmlns:a16="http://schemas.microsoft.com/office/drawing/2014/main" id="{C3752246-4229-3C5B-21A6-0889CF042998}"/>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5</a:t>
            </a:fld>
            <a:endParaRPr lang="en-US" altLang="zh-CN" noProof="0"/>
          </a:p>
        </p:txBody>
      </p:sp>
    </p:spTree>
    <p:extLst>
      <p:ext uri="{BB962C8B-B14F-4D97-AF65-F5344CB8AC3E}">
        <p14:creationId xmlns:p14="http://schemas.microsoft.com/office/powerpoint/2010/main" val="3348042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65FF5-4C09-E70A-57D8-9B00DF831A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EF0907-2865-C54F-C546-9A9B5BE25BA8}"/>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F4D82FDC-0D53-6E59-72D5-7156A984B927}"/>
              </a:ext>
            </a:extLst>
          </p:cNvPr>
          <p:cNvSpPr>
            <a:spLocks noGrp="1"/>
          </p:cNvSpPr>
          <p:nvPr>
            <p:ph type="body" idx="1"/>
          </p:nvPr>
        </p:nvSpPr>
        <p:spPr>
          <a:xfrm>
            <a:off x="685800" y="4400550"/>
            <a:ext cx="5486400" cy="3600450"/>
          </a:xfrm>
          <a:prstGeom prst="rect">
            <a:avLst/>
          </a:prstGeom>
        </p:spPr>
        <p:txBody>
          <a:bodyPr/>
          <a:lstStyle/>
          <a:p>
            <a:r>
              <a:rPr lang="en-US"/>
              <a:t>Gurps</a:t>
            </a:r>
          </a:p>
        </p:txBody>
      </p:sp>
      <p:sp>
        <p:nvSpPr>
          <p:cNvPr id="4" name="Slide Number Placeholder 3">
            <a:extLst>
              <a:ext uri="{FF2B5EF4-FFF2-40B4-BE49-F238E27FC236}">
                <a16:creationId xmlns:a16="http://schemas.microsoft.com/office/drawing/2014/main" id="{25244D91-70A8-F953-DAB1-240E7E5400C5}"/>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6</a:t>
            </a:fld>
            <a:endParaRPr lang="en-US" altLang="zh-CN" noProof="0"/>
          </a:p>
        </p:txBody>
      </p:sp>
    </p:spTree>
    <p:extLst>
      <p:ext uri="{BB962C8B-B14F-4D97-AF65-F5344CB8AC3E}">
        <p14:creationId xmlns:p14="http://schemas.microsoft.com/office/powerpoint/2010/main" val="3273914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A7C64B-74D2-0443-64EC-09F8E0C070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ED6A3C-178D-9692-653E-87059E566BB8}"/>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E567D06C-CDB4-B54F-98A8-FB6C2E5ACD7A}"/>
              </a:ext>
            </a:extLst>
          </p:cNvPr>
          <p:cNvSpPr>
            <a:spLocks noGrp="1"/>
          </p:cNvSpPr>
          <p:nvPr>
            <p:ph type="body" idx="1"/>
          </p:nvPr>
        </p:nvSpPr>
        <p:spPr>
          <a:xfrm>
            <a:off x="685800" y="4400550"/>
            <a:ext cx="5486400" cy="3600450"/>
          </a:xfrm>
          <a:prstGeom prst="rect">
            <a:avLst/>
          </a:prstGeom>
        </p:spPr>
        <p:txBody>
          <a:bodyPr/>
          <a:lstStyle/>
          <a:p>
            <a:r>
              <a:rPr lang="en-US"/>
              <a:t>Dean</a:t>
            </a:r>
          </a:p>
        </p:txBody>
      </p:sp>
      <p:sp>
        <p:nvSpPr>
          <p:cNvPr id="4" name="Slide Number Placeholder 3">
            <a:extLst>
              <a:ext uri="{FF2B5EF4-FFF2-40B4-BE49-F238E27FC236}">
                <a16:creationId xmlns:a16="http://schemas.microsoft.com/office/drawing/2014/main" id="{024097E2-F4C6-5888-2816-328409DF15FD}"/>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7</a:t>
            </a:fld>
            <a:endParaRPr lang="en-US" altLang="zh-CN" noProof="0"/>
          </a:p>
        </p:txBody>
      </p:sp>
    </p:spTree>
    <p:extLst>
      <p:ext uri="{BB962C8B-B14F-4D97-AF65-F5344CB8AC3E}">
        <p14:creationId xmlns:p14="http://schemas.microsoft.com/office/powerpoint/2010/main" val="261574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9AD56-5DCE-2467-80AC-C5A9C31E77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369060-3E81-93EF-C834-441A7F0CAA04}"/>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66809DA6-9EA8-4AA3-D869-EF18E547CCD3}"/>
              </a:ext>
            </a:extLst>
          </p:cNvPr>
          <p:cNvSpPr>
            <a:spLocks noGrp="1"/>
          </p:cNvSpPr>
          <p:nvPr>
            <p:ph type="body" idx="1"/>
          </p:nvPr>
        </p:nvSpPr>
        <p:spPr>
          <a:xfrm>
            <a:off x="685800" y="4400550"/>
            <a:ext cx="5486400" cy="3600450"/>
          </a:xfrm>
          <a:prstGeom prst="rect">
            <a:avLst/>
          </a:prstGeom>
        </p:spPr>
        <p:txBody>
          <a:bodyPr/>
          <a:lstStyle/>
          <a:p>
            <a:r>
              <a:rPr lang="en-US"/>
              <a:t>Gurps</a:t>
            </a:r>
          </a:p>
        </p:txBody>
      </p:sp>
      <p:sp>
        <p:nvSpPr>
          <p:cNvPr id="4" name="Slide Number Placeholder 3">
            <a:extLst>
              <a:ext uri="{FF2B5EF4-FFF2-40B4-BE49-F238E27FC236}">
                <a16:creationId xmlns:a16="http://schemas.microsoft.com/office/drawing/2014/main" id="{53BAD996-2FBC-72D1-DE34-469B4FA12919}"/>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8</a:t>
            </a:fld>
            <a:endParaRPr lang="en-US" altLang="zh-CN" noProof="0"/>
          </a:p>
        </p:txBody>
      </p:sp>
    </p:spTree>
    <p:extLst>
      <p:ext uri="{BB962C8B-B14F-4D97-AF65-F5344CB8AC3E}">
        <p14:creationId xmlns:p14="http://schemas.microsoft.com/office/powerpoint/2010/main" val="2348762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83754-B44A-7DE0-4AC0-D47F7B1413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748B6D-F34B-EABE-6129-09AA0A7F64A3}"/>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C710E898-5F5E-7F0F-F6D5-E6CA1AF7E1A0}"/>
              </a:ext>
            </a:extLst>
          </p:cNvPr>
          <p:cNvSpPr>
            <a:spLocks noGrp="1"/>
          </p:cNvSpPr>
          <p:nvPr>
            <p:ph type="body" idx="1"/>
          </p:nvPr>
        </p:nvSpPr>
        <p:spPr>
          <a:xfrm>
            <a:off x="685800" y="4400550"/>
            <a:ext cx="5486400" cy="3600450"/>
          </a:xfrm>
          <a:prstGeom prst="rect">
            <a:avLst/>
          </a:prstGeom>
        </p:spPr>
        <p:txBody>
          <a:bodyPr/>
          <a:lstStyle/>
          <a:p>
            <a:r>
              <a:rPr lang="en-US"/>
              <a:t>Dean</a:t>
            </a:r>
          </a:p>
        </p:txBody>
      </p:sp>
      <p:sp>
        <p:nvSpPr>
          <p:cNvPr id="4" name="Slide Number Placeholder 3">
            <a:extLst>
              <a:ext uri="{FF2B5EF4-FFF2-40B4-BE49-F238E27FC236}">
                <a16:creationId xmlns:a16="http://schemas.microsoft.com/office/drawing/2014/main" id="{1AA33C9F-8C96-6CDD-4144-5235FF6ED52C}"/>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9</a:t>
            </a:fld>
            <a:endParaRPr lang="en-US" altLang="zh-CN" noProof="0"/>
          </a:p>
        </p:txBody>
      </p:sp>
    </p:spTree>
    <p:extLst>
      <p:ext uri="{BB962C8B-B14F-4D97-AF65-F5344CB8AC3E}">
        <p14:creationId xmlns:p14="http://schemas.microsoft.com/office/powerpoint/2010/main" val="33593230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a:t>Yusuf</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10</a:t>
            </a:fld>
            <a:endParaRPr lang="en-US" altLang="zh-CN" noProof="0"/>
          </a:p>
        </p:txBody>
      </p:sp>
    </p:spTree>
    <p:extLst>
      <p:ext uri="{BB962C8B-B14F-4D97-AF65-F5344CB8AC3E}">
        <p14:creationId xmlns:p14="http://schemas.microsoft.com/office/powerpoint/2010/main" val="464007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pPr>
              <a:spcBef>
                <a:spcPct val="20000"/>
              </a:spcBef>
            </a:pPr>
            <a:r>
              <a:rPr lang="en-US">
                <a:ea typeface="等线"/>
              </a:rPr>
              <a:t>Monique</a:t>
            </a:r>
          </a:p>
          <a:p>
            <a:pPr>
              <a:spcBef>
                <a:spcPct val="20000"/>
              </a:spcBef>
            </a:pPr>
            <a:endParaRPr lang="en-US">
              <a:ea typeface="等线"/>
            </a:endParaRPr>
          </a:p>
          <a:p>
            <a:pPr>
              <a:spcBef>
                <a:spcPct val="20000"/>
              </a:spcBef>
            </a:pPr>
            <a:r>
              <a:rPr lang="en-US">
                <a:ea typeface="等线"/>
              </a:rPr>
              <a:t>Here we have identified </a:t>
            </a:r>
            <a:r>
              <a:rPr lang="en-GB"/>
              <a:t>Possible solutions/strategies</a:t>
            </a:r>
            <a:endParaRPr lang="en-US"/>
          </a:p>
          <a:p>
            <a:pPr>
              <a:spcBef>
                <a:spcPct val="20000"/>
              </a:spcBef>
            </a:pPr>
            <a:r>
              <a:rPr lang="en-GB"/>
              <a:t>How do these strategies improve food safety and overall operations of the case study. </a:t>
            </a:r>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11</a:t>
            </a:fld>
            <a:endParaRPr lang="en-US" altLang="zh-CN"/>
          </a:p>
        </p:txBody>
      </p:sp>
    </p:spTree>
    <p:extLst>
      <p:ext uri="{BB962C8B-B14F-4D97-AF65-F5344CB8AC3E}">
        <p14:creationId xmlns:p14="http://schemas.microsoft.com/office/powerpoint/2010/main" val="2880906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a:t>Yusuf</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12</a:t>
            </a:fld>
            <a:endParaRPr lang="en-US" altLang="zh-CN" noProof="0"/>
          </a:p>
        </p:txBody>
      </p:sp>
    </p:spTree>
    <p:extLst>
      <p:ext uri="{BB962C8B-B14F-4D97-AF65-F5344CB8AC3E}">
        <p14:creationId xmlns:p14="http://schemas.microsoft.com/office/powerpoint/2010/main" val="7993361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a:t>Gurps</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13</a:t>
            </a:fld>
            <a:endParaRPr lang="en-US" altLang="zh-CN" noProof="0"/>
          </a:p>
        </p:txBody>
      </p:sp>
    </p:spTree>
    <p:extLst>
      <p:ext uri="{BB962C8B-B14F-4D97-AF65-F5344CB8AC3E}">
        <p14:creationId xmlns:p14="http://schemas.microsoft.com/office/powerpoint/2010/main" val="29793020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14</a:t>
            </a:fld>
            <a:endParaRPr lang="en-US" altLang="zh-CN"/>
          </a:p>
        </p:txBody>
      </p:sp>
    </p:spTree>
    <p:extLst>
      <p:ext uri="{BB962C8B-B14F-4D97-AF65-F5344CB8AC3E}">
        <p14:creationId xmlns:p14="http://schemas.microsoft.com/office/powerpoint/2010/main" val="24243314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a:t>Everyone!</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15</a:t>
            </a:fld>
            <a:endParaRPr lang="en-US" altLang="zh-CN" noProof="0"/>
          </a:p>
        </p:txBody>
      </p:sp>
    </p:spTree>
    <p:extLst>
      <p:ext uri="{BB962C8B-B14F-4D97-AF65-F5344CB8AC3E}">
        <p14:creationId xmlns:p14="http://schemas.microsoft.com/office/powerpoint/2010/main" val="3077670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7/12/2026</a:t>
            </a:fld>
            <a:endParaRPr lang="en-US"/>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47FEACEE-25B4-4A2D-B147-27296E36371D}" type="slidenum">
              <a:rPr lang="en-US" altLang="zh-CN" smtClean="0"/>
              <a:pPr/>
              <a:t>‹#›</a:t>
            </a:fld>
            <a:endParaRPr lang="en-US" altLang="zh-C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56844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D3794B-289A-4A80-97D7-111025398D45}" type="datetimeFigureOut">
              <a:rPr lang="en-US" dirty="0"/>
              <a:t>7/12/2026</a:t>
            </a:fld>
            <a:endParaRPr lang="en-US"/>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36030587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7/12/2026</a:t>
            </a:fld>
            <a:endParaRPr lang="en-US"/>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47FEACEE-25B4-4A2D-B147-27296E36371D}" type="slidenum">
              <a:rPr lang="en-US" altLang="zh-CN" smtClean="0"/>
              <a:pPr/>
              <a:t>‹#›</a:t>
            </a:fld>
            <a:endParaRPr lang="en-US" altLang="zh-C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70277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3C6A301-0538-44EC-B09D-202E1042A48B}" type="datetimeFigureOut">
              <a:rPr lang="en-US" dirty="0"/>
              <a:t>7/12/2026</a:t>
            </a:fld>
            <a:endParaRPr lang="en-US"/>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2214560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789574A-8875-45EF-8EA2-3CAA0F7ABC4C}" type="datetimeFigureOut">
              <a:rPr lang="en-US" dirty="0"/>
              <a:t>7/12/2026</a:t>
            </a:fld>
            <a:endParaRPr lang="en-US"/>
          </a:p>
        </p:txBody>
      </p:sp>
      <p:sp>
        <p:nvSpPr>
          <p:cNvPr id="8" name="Footer Placeholder 7"/>
          <p:cNvSpPr>
            <a:spLocks noGrp="1"/>
          </p:cNvSpPr>
          <p:nvPr>
            <p:ph type="ftr" sz="quarter" idx="11"/>
          </p:nvPr>
        </p:nvSpPr>
        <p:spPr/>
        <p:txBody>
          <a:bodyPr/>
          <a:lstStyle/>
          <a:p>
            <a:r>
              <a:rPr lang="en-US"/>
              <a:t>Presentation title</a:t>
            </a:r>
          </a:p>
        </p:txBody>
      </p:sp>
      <p:sp>
        <p:nvSpPr>
          <p:cNvPr id="9" name="Slide Number Placeholder 8"/>
          <p:cNvSpPr>
            <a:spLocks noGrp="1"/>
          </p:cNvSpPr>
          <p:nvPr>
            <p:ph type="sldNum" sz="quarter" idx="12"/>
          </p:nvPr>
        </p:nvSpPr>
        <p:spPr/>
        <p:txBody>
          <a:body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16392696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7/12/2026</a:t>
            </a:fld>
            <a:endParaRPr lang="en-US"/>
          </a:p>
        </p:txBody>
      </p:sp>
      <p:sp>
        <p:nvSpPr>
          <p:cNvPr id="4" name="Footer Placeholder 3"/>
          <p:cNvSpPr>
            <a:spLocks noGrp="1"/>
          </p:cNvSpPr>
          <p:nvPr>
            <p:ph type="ftr" sz="quarter" idx="11"/>
          </p:nvPr>
        </p:nvSpPr>
        <p:spPr/>
        <p:txBody>
          <a:bodyPr/>
          <a:lstStyle/>
          <a:p>
            <a:r>
              <a:rPr lang="en-US"/>
              <a:t>Presentation title</a:t>
            </a:r>
          </a:p>
        </p:txBody>
      </p:sp>
      <p:sp>
        <p:nvSpPr>
          <p:cNvPr id="5" name="Slide Number Placeholder 4"/>
          <p:cNvSpPr>
            <a:spLocks noGrp="1"/>
          </p:cNvSpPr>
          <p:nvPr>
            <p:ph type="sldNum" sz="quarter" idx="12"/>
          </p:nvPr>
        </p:nvSpPr>
        <p:spPr/>
        <p:txBody>
          <a:body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38175630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7/12/2026</a:t>
            </a:fld>
            <a:endParaRPr lang="en-US"/>
          </a:p>
        </p:txBody>
      </p:sp>
      <p:sp>
        <p:nvSpPr>
          <p:cNvPr id="3" name="Footer Placeholder 2"/>
          <p:cNvSpPr>
            <a:spLocks noGrp="1"/>
          </p:cNvSpPr>
          <p:nvPr>
            <p:ph type="ftr" sz="quarter" idx="11"/>
          </p:nvPr>
        </p:nvSpPr>
        <p:spPr/>
        <p:txBody>
          <a:bodyPr/>
          <a:lstStyle/>
          <a:p>
            <a:r>
              <a:rPr lang="en-US"/>
              <a:t>Presentation title</a:t>
            </a:r>
          </a:p>
        </p:txBody>
      </p:sp>
      <p:sp>
        <p:nvSpPr>
          <p:cNvPr id="4" name="Slide Number Placeholder 3"/>
          <p:cNvSpPr>
            <a:spLocks noGrp="1"/>
          </p:cNvSpPr>
          <p:nvPr>
            <p:ph type="sldNum" sz="quarter" idx="12"/>
          </p:nvPr>
        </p:nvSpPr>
        <p:spPr/>
        <p:txBody>
          <a:body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16918849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7/12/2026</a:t>
            </a:fld>
            <a:endParaRPr lang="en-US"/>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1322859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7/12/2026</a:t>
            </a:fld>
            <a:endParaRPr lang="en-US"/>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7FEACEE-25B4-4A2D-B147-27296E36371D}" type="slidenum">
              <a:rPr lang="en-US" altLang="zh-CN" smtClean="0"/>
              <a:pPr/>
              <a:t>‹#›</a:t>
            </a:fld>
            <a:endParaRPr lang="en-US" altLang="zh-C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85031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D73815-2707-4475-8F1A-B873CB631BB4}" type="datetimeFigureOut">
              <a:rPr lang="en-US" dirty="0"/>
              <a:t>7/12/2026</a:t>
            </a:fld>
            <a:endParaRPr lang="en-US"/>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23919747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4AFB99-0EAB-4182-AFF8-E214C82A68F6}" type="datetimeFigureOut">
              <a:rPr lang="en-US" dirty="0"/>
              <a:t>7/12/2026</a:t>
            </a:fld>
            <a:endParaRPr lang="en-US"/>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47FEACEE-25B4-4A2D-B147-27296E36371D}" type="slidenum">
              <a:rPr lang="en-US" altLang="zh-CN" smtClean="0"/>
              <a:pPr/>
              <a:t>‹#›</a:t>
            </a:fld>
            <a:endParaRPr lang="en-US" altLang="zh-C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62370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lide with Imag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22142308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US"/>
              <a:t>Click to edit Master title style</a:t>
            </a:r>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a:t>Click to edit</a:t>
            </a:r>
            <a:r>
              <a:rPr lang="zh-CN" altLang="en-US"/>
              <a:t> </a:t>
            </a:r>
            <a:r>
              <a:rPr lang="en-US" altLang="zh-CN"/>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a:t>Click to edit </a:t>
            </a:r>
            <a:r>
              <a:rPr lang="zh-CN" altLang="en-US"/>
              <a:t> </a:t>
            </a:r>
            <a:r>
              <a:rPr lang="en-US" altLang="zh-CN"/>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38258224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orient="horz" pos="528">
          <p15:clr>
            <a:srgbClr val="FBAE40"/>
          </p15:clr>
        </p15:guide>
        <p15:guide id="2" pos="504">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37091253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US"/>
              <a:t>Click to edit Master title style</a:t>
            </a:r>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US"/>
              <a:t>Click icon to add picture</a:t>
            </a:r>
          </a:p>
        </p:txBody>
      </p:sp>
    </p:spTree>
    <p:extLst>
      <p:ext uri="{BB962C8B-B14F-4D97-AF65-F5344CB8AC3E}">
        <p14:creationId xmlns:p14="http://schemas.microsoft.com/office/powerpoint/2010/main" val="6332135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3689289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US"/>
              <a:t>Click to edit Master title style</a:t>
            </a:r>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27127991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a:t>Click to edit </a:t>
            </a:r>
            <a:r>
              <a:rPr lang="en-US" altLang="zh-CN"/>
              <a:t>Text</a:t>
            </a:r>
            <a:r>
              <a:rPr lang="zh-CN" altLang="en-US"/>
              <a:t> </a:t>
            </a:r>
            <a:r>
              <a:rPr lang="en-US"/>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a:p>
        </p:txBody>
      </p:sp>
    </p:spTree>
    <p:extLst>
      <p:ext uri="{BB962C8B-B14F-4D97-AF65-F5344CB8AC3E}">
        <p14:creationId xmlns:p14="http://schemas.microsoft.com/office/powerpoint/2010/main" val="29996143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US"/>
              <a:t>Click to edit Master title style</a:t>
            </a:r>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12753424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US"/>
              <a:t>Click to edit Master title style</a:t>
            </a:r>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a:p>
        </p:txBody>
      </p:sp>
    </p:spTree>
    <p:extLst>
      <p:ext uri="{BB962C8B-B14F-4D97-AF65-F5344CB8AC3E}">
        <p14:creationId xmlns:p14="http://schemas.microsoft.com/office/powerpoint/2010/main" val="216571250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US" altLang="zh-CN"/>
              <a:t>Click icon to add picture</a:t>
            </a:r>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US"/>
              <a:t>Click to edit Master title style</a:t>
            </a:r>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6"/>
              </a:solidFill>
            </a:endParaRPr>
          </a:p>
        </p:txBody>
      </p:sp>
    </p:spTree>
    <p:extLst>
      <p:ext uri="{BB962C8B-B14F-4D97-AF65-F5344CB8AC3E}">
        <p14:creationId xmlns:p14="http://schemas.microsoft.com/office/powerpoint/2010/main" val="27847200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60000"/>
            <a:lumOff val="40000"/>
            <a:alpha val="2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7/12/2026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Presentation title</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7FEACEE-25B4-4A2D-B147-27296E36371D}" type="slidenum">
              <a:rPr lang="en-US" altLang="zh-CN" smtClean="0"/>
              <a:pPr/>
              <a:t>‹#›</a:t>
            </a:fld>
            <a:endParaRPr lang="en-US" altLang="zh-C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28423"/>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 id="2147483694" r:id="rId19"/>
    <p:sldLayoutId id="2147483695" r:id="rId20"/>
    <p:sldLayoutId id="2147483696" r:id="rId2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hyperlink" Target="https://theacsi.com/industries/travel/airlines/"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hyperlink" Target="https://pxhere.com/en/photo/1089325"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0.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4.jpeg"/><Relationship Id="rId7"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1.xml"/><Relationship Id="rId6" Type="http://schemas.openxmlformats.org/officeDocument/2006/relationships/hyperlink" Target="https://therealnews.com/airline-workers-held-trump-to-account-in-his-first-term-heres-what-we-can-learn" TargetMode="External"/><Relationship Id="rId5" Type="http://schemas.openxmlformats.org/officeDocument/2006/relationships/image" Target="../media/image15.jpeg"/><Relationship Id="rId4" Type="http://schemas.openxmlformats.org/officeDocument/2006/relationships/hyperlink" Target="https://www.publicdomainpictures.net/en/view-image.php?image=254412&amp;picture=airplane-sunset-travel" TargetMode="External"/><Relationship Id="rId9" Type="http://schemas.openxmlformats.org/officeDocument/2006/relationships/hyperlink" Target="https://www.angsarap.net/2016/12/08/airline-food-emira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1479446" y="1371559"/>
            <a:ext cx="5257793" cy="2057441"/>
          </a:xfrm>
        </p:spPr>
        <p:txBody>
          <a:bodyPr/>
          <a:lstStyle/>
          <a:p>
            <a:r>
              <a:rPr lang="en-GB" b="1"/>
              <a:t>Certificate of Higher Education in Skills for the Workplace</a:t>
            </a:r>
            <a:r>
              <a:rPr lang="en-GB"/>
              <a:t>​</a:t>
            </a:r>
            <a:br>
              <a:rPr lang="en-GB"/>
            </a:br>
            <a:endParaRPr lang="en-US"/>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508475" y="3429000"/>
            <a:ext cx="6364074" cy="760288"/>
          </a:xfrm>
        </p:spPr>
        <p:txBody>
          <a:bodyPr vert="horz" lIns="45720" tIns="45720" rIns="45720" bIns="45720" rtlCol="0" anchor="t">
            <a:noAutofit/>
          </a:bodyPr>
          <a:lstStyle/>
          <a:p>
            <a:r>
              <a:rPr lang="en-GB" sz="2000" b="1">
                <a:solidFill>
                  <a:srgbClr val="002060"/>
                </a:solidFill>
              </a:rPr>
              <a:t>Effective Teamworking &amp; Communications</a:t>
            </a:r>
            <a:r>
              <a:rPr lang="en-GB" sz="2000">
                <a:solidFill>
                  <a:srgbClr val="002060"/>
                </a:solidFill>
              </a:rPr>
              <a:t>​</a:t>
            </a:r>
            <a:br>
              <a:rPr lang="en-GB" sz="2000">
                <a:solidFill>
                  <a:srgbClr val="002060"/>
                </a:solidFill>
              </a:rPr>
            </a:br>
            <a:r>
              <a:rPr lang="en-GB" sz="2000" b="1">
                <a:solidFill>
                  <a:srgbClr val="002060"/>
                </a:solidFill>
              </a:rPr>
              <a:t>(LCLM4003)</a:t>
            </a:r>
            <a:r>
              <a:rPr lang="en-GB" sz="2000">
                <a:solidFill>
                  <a:srgbClr val="002060"/>
                </a:solidFill>
              </a:rPr>
              <a:t>​</a:t>
            </a:r>
            <a:br>
              <a:rPr lang="en-GB"/>
            </a:br>
            <a:r>
              <a:rPr lang="en-GB"/>
              <a:t>​</a:t>
            </a:r>
            <a:br>
              <a:rPr lang="en-GB"/>
            </a:br>
            <a:r>
              <a:rPr lang="en-GB" sz="2000">
                <a:solidFill>
                  <a:schemeClr val="tx1"/>
                </a:solidFill>
              </a:rPr>
              <a:t>Group Members: ​</a:t>
            </a:r>
            <a:br>
              <a:rPr lang="en-GB" sz="2000">
                <a:solidFill>
                  <a:schemeClr val="tx1"/>
                </a:solidFill>
              </a:rPr>
            </a:br>
            <a:br>
              <a:rPr lang="en-GB">
                <a:solidFill>
                  <a:schemeClr val="tx1"/>
                </a:solidFill>
              </a:rPr>
            </a:br>
            <a:r>
              <a:rPr lang="en-GB">
                <a:solidFill>
                  <a:schemeClr val="tx1"/>
                </a:solidFill>
              </a:rPr>
              <a:t>1. </a:t>
            </a:r>
            <a:r>
              <a:rPr lang="en-GB" b="1">
                <a:solidFill>
                  <a:schemeClr val="tx1"/>
                </a:solidFill>
              </a:rPr>
              <a:t>Yusif Razaq</a:t>
            </a:r>
            <a:r>
              <a:rPr lang="en-GB">
                <a:solidFill>
                  <a:schemeClr val="tx1"/>
                </a:solidFill>
              </a:rPr>
              <a:t> - </a:t>
            </a:r>
            <a:r>
              <a:rPr lang="en-GB" b="1">
                <a:solidFill>
                  <a:schemeClr val="tx1"/>
                </a:solidFill>
              </a:rPr>
              <a:t>2520382</a:t>
            </a:r>
            <a:r>
              <a:rPr lang="en-GB">
                <a:solidFill>
                  <a:schemeClr val="tx1"/>
                </a:solidFill>
              </a:rPr>
              <a:t>​</a:t>
            </a:r>
            <a:br>
              <a:rPr lang="en-GB">
                <a:solidFill>
                  <a:schemeClr val="tx1"/>
                </a:solidFill>
              </a:rPr>
            </a:br>
            <a:r>
              <a:rPr lang="en-GB">
                <a:solidFill>
                  <a:schemeClr val="tx1"/>
                </a:solidFill>
              </a:rPr>
              <a:t>2. </a:t>
            </a:r>
            <a:r>
              <a:rPr lang="en-GB" b="1">
                <a:solidFill>
                  <a:schemeClr val="tx1"/>
                </a:solidFill>
              </a:rPr>
              <a:t>Dean Kiran</a:t>
            </a:r>
            <a:r>
              <a:rPr lang="en-GB">
                <a:solidFill>
                  <a:schemeClr val="tx1"/>
                </a:solidFill>
              </a:rPr>
              <a:t> - </a:t>
            </a:r>
            <a:r>
              <a:rPr lang="en-GB" b="1">
                <a:solidFill>
                  <a:schemeClr val="tx1"/>
                </a:solidFill>
              </a:rPr>
              <a:t>2520250</a:t>
            </a:r>
            <a:r>
              <a:rPr lang="en-GB">
                <a:solidFill>
                  <a:schemeClr val="tx1"/>
                </a:solidFill>
              </a:rPr>
              <a:t>​</a:t>
            </a:r>
            <a:br>
              <a:rPr lang="en-GB">
                <a:solidFill>
                  <a:schemeClr val="tx1"/>
                </a:solidFill>
              </a:rPr>
            </a:br>
            <a:r>
              <a:rPr lang="en-GB">
                <a:solidFill>
                  <a:schemeClr val="tx1"/>
                </a:solidFill>
              </a:rPr>
              <a:t>3. </a:t>
            </a:r>
            <a:r>
              <a:rPr lang="en-GB" b="1">
                <a:solidFill>
                  <a:schemeClr val="tx1"/>
                </a:solidFill>
              </a:rPr>
              <a:t>Monique Kiran</a:t>
            </a:r>
            <a:r>
              <a:rPr lang="en-GB">
                <a:solidFill>
                  <a:schemeClr val="tx1"/>
                </a:solidFill>
              </a:rPr>
              <a:t> - </a:t>
            </a:r>
            <a:r>
              <a:rPr lang="en-GB" b="1">
                <a:solidFill>
                  <a:schemeClr val="tx1"/>
                </a:solidFill>
              </a:rPr>
              <a:t>2520247​</a:t>
            </a:r>
            <a:br>
              <a:rPr lang="en-GB">
                <a:solidFill>
                  <a:schemeClr val="tx1"/>
                </a:solidFill>
              </a:rPr>
            </a:br>
            <a:r>
              <a:rPr lang="en-GB">
                <a:solidFill>
                  <a:schemeClr val="tx1"/>
                </a:solidFill>
              </a:rPr>
              <a:t>4. </a:t>
            </a:r>
            <a:r>
              <a:rPr lang="en-GB" b="1">
                <a:solidFill>
                  <a:schemeClr val="tx1"/>
                </a:solidFill>
              </a:rPr>
              <a:t>Gurpreet Pahal</a:t>
            </a:r>
            <a:r>
              <a:rPr lang="en-GB">
                <a:solidFill>
                  <a:schemeClr val="tx1"/>
                </a:solidFill>
              </a:rPr>
              <a:t> - </a:t>
            </a:r>
            <a:r>
              <a:rPr lang="en-GB" b="1">
                <a:solidFill>
                  <a:schemeClr val="tx1"/>
                </a:solidFill>
              </a:rPr>
              <a:t>2520314</a:t>
            </a:r>
            <a:br>
              <a:rPr lang="en-GB">
                <a:solidFill>
                  <a:schemeClr val="tx1"/>
                </a:solidFill>
              </a:rPr>
            </a:br>
            <a:r>
              <a:rPr lang="en-GB">
                <a:solidFill>
                  <a:schemeClr val="tx1"/>
                </a:solidFill>
              </a:rPr>
              <a:t>​</a:t>
            </a:r>
            <a:br>
              <a:rPr lang="en-GB">
                <a:solidFill>
                  <a:schemeClr val="tx1"/>
                </a:solidFill>
              </a:rPr>
            </a:br>
            <a:r>
              <a:rPr lang="en-GB" sz="2000">
                <a:solidFill>
                  <a:schemeClr val="tx1"/>
                </a:solidFill>
              </a:rPr>
              <a:t>Lecturer’s Name……</a:t>
            </a:r>
            <a:r>
              <a:rPr lang="en-GB" sz="2000" b="1">
                <a:solidFill>
                  <a:schemeClr val="tx1"/>
                </a:solidFill>
              </a:rPr>
              <a:t>Abdallah Naser</a:t>
            </a:r>
            <a:endParaRPr lang="en-US" b="1">
              <a:solidFill>
                <a:schemeClr val="tx1"/>
              </a:solidFill>
            </a:endParaRPr>
          </a:p>
        </p:txBody>
      </p:sp>
      <p:pic>
        <p:nvPicPr>
          <p:cNvPr id="30" name="Picture placeholder 29">
            <a:extLst>
              <a:ext uri="{FF2B5EF4-FFF2-40B4-BE49-F238E27FC236}">
                <a16:creationId xmlns:a16="http://schemas.microsoft.com/office/drawing/2014/main" id="{18C88B4D-F554-49C2-A23C-DFE94D4C835B}"/>
              </a:ext>
            </a:extLst>
          </p:cNvPr>
          <p:cNvPicPr>
            <a:picLocks noGrp="1" noChangeAspect="1"/>
          </p:cNvPicPr>
          <p:nvPr>
            <p:ph type="pic" sz="quarter" idx="47"/>
          </p:nvPr>
        </p:nvPicPr>
        <p:blipFill>
          <a:blip r:embed="rId3">
            <a:extLst>
              <a:ext uri="{837473B0-CC2E-450A-ABE3-18F120FF3D39}">
                <a1611:picAttrSrcUrl xmlns:a1611="http://schemas.microsoft.com/office/drawing/2016/11/main" r:id="rId4"/>
              </a:ext>
            </a:extLst>
          </a:blip>
          <a:srcRect l="6522" r="6522"/>
          <a:stretch/>
        </p:blipFill>
        <p:spPr>
          <a:xfrm>
            <a:off x="6826726" y="778450"/>
            <a:ext cx="4405503" cy="5066346"/>
          </a:xfrm>
          <a:effectLst>
            <a:softEdge rad="355600"/>
          </a:effectLst>
        </p:spPr>
      </p:pic>
      <p:sp>
        <p:nvSpPr>
          <p:cNvPr id="10" name="Freeform: Shape 11">
            <a:extLst>
              <a:ext uri="{FF2B5EF4-FFF2-40B4-BE49-F238E27FC236}">
                <a16:creationId xmlns:a16="http://schemas.microsoft.com/office/drawing/2014/main" id="{01A79B69-242C-3AEB-4A42-7A606A54C63A}"/>
              </a:ext>
              <a:ext uri="{C183D7F6-B498-43B3-948B-1728B52AA6E4}">
                <adec:decorative xmlns:adec="http://schemas.microsoft.com/office/drawing/2017/decorative" val="1"/>
              </a:ext>
            </a:extLst>
          </p:cNvPr>
          <p:cNvSpPr/>
          <p:nvPr/>
        </p:nvSpPr>
        <p:spPr>
          <a:xfrm>
            <a:off x="9857505" y="838985"/>
            <a:ext cx="1637958" cy="187385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tx2">
                <a:lumMod val="50000"/>
                <a:lumOff val="50000"/>
              </a:scheme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
        <p:nvSpPr>
          <p:cNvPr id="14" name="Freeform: Shape 11">
            <a:extLst>
              <a:ext uri="{FF2B5EF4-FFF2-40B4-BE49-F238E27FC236}">
                <a16:creationId xmlns:a16="http://schemas.microsoft.com/office/drawing/2014/main" id="{E5D4DE6D-89C8-6FFF-287D-3F3BAD416CA1}"/>
              </a:ext>
              <a:ext uri="{C183D7F6-B498-43B3-948B-1728B52AA6E4}">
                <adec:decorative xmlns:adec="http://schemas.microsoft.com/office/drawing/2017/decorative" val="1"/>
              </a:ext>
            </a:extLst>
          </p:cNvPr>
          <p:cNvSpPr/>
          <p:nvPr/>
        </p:nvSpPr>
        <p:spPr>
          <a:xfrm>
            <a:off x="5974436" y="3694919"/>
            <a:ext cx="1637958" cy="187385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alpha val="50196"/>
            </a:scheme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8984479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5DF64211-DCD8-B458-DBD2-EBDA7AE3396F}"/>
              </a:ext>
            </a:extLst>
          </p:cNvPr>
          <p:cNvSpPr>
            <a:spLocks noGrp="1"/>
          </p:cNvSpPr>
          <p:nvPr>
            <p:ph type="title"/>
          </p:nvPr>
        </p:nvSpPr>
        <p:spPr>
          <a:xfrm>
            <a:off x="484632" y="2826795"/>
            <a:ext cx="4253399" cy="1740114"/>
          </a:xfrm>
        </p:spPr>
        <p:txBody>
          <a:bodyPr/>
          <a:lstStyle/>
          <a:p>
            <a:r>
              <a:rPr lang="en-US" altLang="zh-CN" sz="7200" b="1"/>
              <a:t>Contents</a:t>
            </a:r>
            <a:endParaRPr lang="en-US" sz="7200" b="1"/>
          </a:p>
        </p:txBody>
      </p:sp>
      <p:sp>
        <p:nvSpPr>
          <p:cNvPr id="16" name="Text Placeholder 15">
            <a:extLst>
              <a:ext uri="{FF2B5EF4-FFF2-40B4-BE49-F238E27FC236}">
                <a16:creationId xmlns:a16="http://schemas.microsoft.com/office/drawing/2014/main" id="{8FEA3BB9-F064-CFBE-C0BE-BB7A22A4DCFC}"/>
              </a:ext>
            </a:extLst>
          </p:cNvPr>
          <p:cNvSpPr>
            <a:spLocks noGrp="1"/>
          </p:cNvSpPr>
          <p:nvPr>
            <p:ph type="body" sz="quarter" idx="28"/>
          </p:nvPr>
        </p:nvSpPr>
        <p:spPr/>
        <p:txBody>
          <a:bodyPr/>
          <a:lstStyle/>
          <a:p>
            <a:r>
              <a:rPr lang="en-US" b="1" u="sng">
                <a:solidFill>
                  <a:schemeClr val="tx1"/>
                </a:solidFill>
                <a:latin typeface="Abadi"/>
              </a:rPr>
              <a:t>1. Introduction</a:t>
            </a:r>
          </a:p>
        </p:txBody>
      </p:sp>
      <p:sp>
        <p:nvSpPr>
          <p:cNvPr id="9" name="Text Placeholder 8">
            <a:extLst>
              <a:ext uri="{FF2B5EF4-FFF2-40B4-BE49-F238E27FC236}">
                <a16:creationId xmlns:a16="http://schemas.microsoft.com/office/drawing/2014/main" id="{78024C77-A2F8-1ABA-5412-E6BB88B5FA1B}"/>
              </a:ext>
            </a:extLst>
          </p:cNvPr>
          <p:cNvSpPr>
            <a:spLocks noGrp="1"/>
          </p:cNvSpPr>
          <p:nvPr>
            <p:ph type="body" sz="quarter" idx="29"/>
          </p:nvPr>
        </p:nvSpPr>
        <p:spPr>
          <a:xfrm>
            <a:off x="8374891" y="1076241"/>
            <a:ext cx="1904890" cy="1054728"/>
          </a:xfrm>
        </p:spPr>
        <p:txBody>
          <a:bodyPr/>
          <a:lstStyle/>
          <a:p>
            <a:r>
              <a:rPr lang="en-GB" b="1" u="sng">
                <a:solidFill>
                  <a:schemeClr val="tx1"/>
                </a:solidFill>
              </a:rPr>
              <a:t>2. Summary of Case Stud</a:t>
            </a:r>
            <a:endParaRPr lang="en-US" b="1" u="sng">
              <a:solidFill>
                <a:schemeClr val="tx1"/>
              </a:solidFill>
            </a:endParaRPr>
          </a:p>
        </p:txBody>
      </p:sp>
      <p:sp>
        <p:nvSpPr>
          <p:cNvPr id="18" name="Text Placeholder 17">
            <a:extLst>
              <a:ext uri="{FF2B5EF4-FFF2-40B4-BE49-F238E27FC236}">
                <a16:creationId xmlns:a16="http://schemas.microsoft.com/office/drawing/2014/main" id="{241202DB-E499-EB19-8A48-A3301DA59ED7}"/>
              </a:ext>
            </a:extLst>
          </p:cNvPr>
          <p:cNvSpPr>
            <a:spLocks noGrp="1"/>
          </p:cNvSpPr>
          <p:nvPr>
            <p:ph type="body" sz="quarter" idx="30"/>
          </p:nvPr>
        </p:nvSpPr>
        <p:spPr>
          <a:xfrm>
            <a:off x="7321368" y="2844725"/>
            <a:ext cx="1914694" cy="1089194"/>
          </a:xfrm>
        </p:spPr>
        <p:txBody>
          <a:bodyPr/>
          <a:lstStyle/>
          <a:p>
            <a:r>
              <a:rPr lang="en-GB" b="1" u="sng">
                <a:solidFill>
                  <a:schemeClr val="tx1"/>
                </a:solidFill>
              </a:rPr>
              <a:t>3. Communication Barriers</a:t>
            </a:r>
            <a:endParaRPr lang="en-US" b="1" u="sng">
              <a:solidFill>
                <a:schemeClr val="tx1"/>
              </a:solidFill>
            </a:endParaRPr>
          </a:p>
        </p:txBody>
      </p:sp>
      <p:sp>
        <p:nvSpPr>
          <p:cNvPr id="22" name="Text Placeholder 21">
            <a:extLst>
              <a:ext uri="{FF2B5EF4-FFF2-40B4-BE49-F238E27FC236}">
                <a16:creationId xmlns:a16="http://schemas.microsoft.com/office/drawing/2014/main" id="{D5402852-C1AD-6A4E-DAA7-0AE582A742FD}"/>
              </a:ext>
            </a:extLst>
          </p:cNvPr>
          <p:cNvSpPr>
            <a:spLocks noGrp="1"/>
          </p:cNvSpPr>
          <p:nvPr>
            <p:ph type="body" sz="quarter" idx="31"/>
          </p:nvPr>
        </p:nvSpPr>
        <p:spPr>
          <a:xfrm>
            <a:off x="9409070" y="2826795"/>
            <a:ext cx="1913128" cy="1107124"/>
          </a:xfrm>
        </p:spPr>
        <p:txBody>
          <a:bodyPr/>
          <a:lstStyle/>
          <a:p>
            <a:r>
              <a:rPr lang="en-GB" b="1" u="sng">
                <a:solidFill>
                  <a:schemeClr val="tx1"/>
                </a:solidFill>
              </a:rPr>
              <a:t>4. Theoretical Framework</a:t>
            </a:r>
            <a:endParaRPr lang="en-US" b="1" u="sng">
              <a:solidFill>
                <a:schemeClr val="tx1"/>
              </a:solidFill>
            </a:endParaRPr>
          </a:p>
        </p:txBody>
      </p:sp>
      <p:sp>
        <p:nvSpPr>
          <p:cNvPr id="24" name="Text Placeholder 23">
            <a:extLst>
              <a:ext uri="{FF2B5EF4-FFF2-40B4-BE49-F238E27FC236}">
                <a16:creationId xmlns:a16="http://schemas.microsoft.com/office/drawing/2014/main" id="{ABF1D337-2A3C-A0FB-A6CD-5E4B9D6DFD91}"/>
              </a:ext>
            </a:extLst>
          </p:cNvPr>
          <p:cNvSpPr>
            <a:spLocks noGrp="1"/>
          </p:cNvSpPr>
          <p:nvPr>
            <p:ph type="body" sz="quarter" idx="32"/>
          </p:nvPr>
        </p:nvSpPr>
        <p:spPr>
          <a:xfrm>
            <a:off x="8366653" y="4631270"/>
            <a:ext cx="1913128" cy="1075689"/>
          </a:xfrm>
        </p:spPr>
        <p:txBody>
          <a:bodyPr/>
          <a:lstStyle/>
          <a:p>
            <a:r>
              <a:rPr lang="en-GB" b="1" u="sng">
                <a:solidFill>
                  <a:srgbClr val="2D4C6C"/>
                </a:solidFill>
              </a:rPr>
              <a:t>6. Conclusion</a:t>
            </a:r>
            <a:endParaRPr lang="en-US" b="1" u="sng">
              <a:solidFill>
                <a:srgbClr val="2D4C6C"/>
              </a:solidFill>
            </a:endParaRPr>
          </a:p>
        </p:txBody>
      </p:sp>
      <p:sp>
        <p:nvSpPr>
          <p:cNvPr id="10" name="Slide Number Placeholder 9">
            <a:extLst>
              <a:ext uri="{FF2B5EF4-FFF2-40B4-BE49-F238E27FC236}">
                <a16:creationId xmlns:a16="http://schemas.microsoft.com/office/drawing/2014/main" id="{CBE681AB-301C-4DC8-7FBD-FAA2CC6606AE}"/>
              </a:ext>
            </a:extLst>
          </p:cNvPr>
          <p:cNvSpPr>
            <a:spLocks noGrp="1"/>
          </p:cNvSpPr>
          <p:nvPr>
            <p:ph type="sldNum" sz="quarter" idx="34"/>
          </p:nvPr>
        </p:nvSpPr>
        <p:spPr/>
        <p:txBody>
          <a:bodyPr/>
          <a:lstStyle/>
          <a:p>
            <a:fld id="{47FEACEE-25B4-4A2D-B147-27296E36371D}" type="slidenum">
              <a:rPr lang="en-US" altLang="zh-CN" smtClean="0"/>
              <a:pPr/>
              <a:t>2</a:t>
            </a:fld>
            <a:endParaRPr lang="en-US" altLang="zh-CN"/>
          </a:p>
        </p:txBody>
      </p:sp>
      <p:sp>
        <p:nvSpPr>
          <p:cNvPr id="21" name="Footer Placeholder 19">
            <a:extLst>
              <a:ext uri="{FF2B5EF4-FFF2-40B4-BE49-F238E27FC236}">
                <a16:creationId xmlns:a16="http://schemas.microsoft.com/office/drawing/2014/main" id="{A6E539FA-B60E-5585-524F-1BFA8C5B3E2F}"/>
              </a:ext>
            </a:extLst>
          </p:cNvPr>
          <p:cNvSpPr txBox="1">
            <a:spLocks/>
          </p:cNvSpPr>
          <p:nvPr/>
        </p:nvSpPr>
        <p:spPr>
          <a:xfrm>
            <a:off x="486699" y="6085719"/>
            <a:ext cx="4114800" cy="365125"/>
          </a:xfrm>
          <a:prstGeom prst="rect">
            <a:avLst/>
          </a:prstGeom>
        </p:spPr>
        <p:txBody>
          <a:bodyPr anchor="ctr"/>
          <a:lstStyle>
            <a:defPPr>
              <a:defRPr lang="zh-CN"/>
            </a:defPPr>
            <a:lvl1pPr marL="0" algn="l"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u="none" strike="noStrike" kern="1200" cap="none" spc="0" normalizeH="0" baseline="0" noProof="0">
                <a:ln>
                  <a:noFill/>
                </a:ln>
                <a:solidFill>
                  <a:schemeClr val="bg1"/>
                </a:solidFill>
                <a:effectLst/>
                <a:uLnTx/>
                <a:uFillTx/>
              </a:rPr>
              <a:t>Presentation Title</a:t>
            </a:r>
          </a:p>
        </p:txBody>
      </p:sp>
      <p:sp>
        <p:nvSpPr>
          <p:cNvPr id="2" name="Text Placeholder 23">
            <a:extLst>
              <a:ext uri="{FF2B5EF4-FFF2-40B4-BE49-F238E27FC236}">
                <a16:creationId xmlns:a16="http://schemas.microsoft.com/office/drawing/2014/main" id="{DFE45942-65FD-D192-F43C-931128A6D19C}"/>
              </a:ext>
            </a:extLst>
          </p:cNvPr>
          <p:cNvSpPr txBox="1">
            <a:spLocks/>
          </p:cNvSpPr>
          <p:nvPr/>
        </p:nvSpPr>
        <p:spPr>
          <a:xfrm>
            <a:off x="6274027" y="4621109"/>
            <a:ext cx="1913128" cy="1075689"/>
          </a:xfrm>
          <a:prstGeom prst="rect">
            <a:avLst/>
          </a:prstGeom>
        </p:spPr>
        <p:txBody>
          <a:bodyPr vert="horz" lIns="45720" tIns="45720" rIns="45720" bIns="45720" rtlCol="0" anchor="ctr">
            <a:noAutofit/>
          </a:bodyPr>
          <a:lstStyle>
            <a:lvl1pPr marL="0" indent="0" algn="ctr" defTabSz="914400" rtl="0" eaLnBrk="1" latinLnBrk="0" hangingPunct="1">
              <a:lnSpc>
                <a:spcPct val="113000"/>
              </a:lnSpc>
              <a:spcBef>
                <a:spcPts val="1200"/>
              </a:spcBef>
              <a:spcAft>
                <a:spcPts val="200"/>
              </a:spcAft>
              <a:buClr>
                <a:schemeClr val="accent1"/>
              </a:buClr>
              <a:buSzPct val="100000"/>
              <a:buFont typeface="Tw Cen MT" panose="020B0602020104020603" pitchFamily="34" charset="0"/>
              <a:buNone/>
              <a:defRPr sz="1800" b="0" i="0" kern="1200">
                <a:solidFill>
                  <a:schemeClr val="accent6"/>
                </a:solidFill>
                <a:latin typeface="Abadi" panose="020B0604020104020204" pitchFamily="34" charset="0"/>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0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9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8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8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b="1" u="sng">
                <a:solidFill>
                  <a:schemeClr val="tx1"/>
                </a:solidFill>
              </a:rPr>
              <a:t>5. Strategies to overcome Barriers</a:t>
            </a:r>
            <a:endParaRPr lang="en-US" b="1" u="sng">
              <a:solidFill>
                <a:schemeClr val="tx1"/>
              </a:solidFill>
            </a:endParaRPr>
          </a:p>
        </p:txBody>
      </p:sp>
      <p:sp>
        <p:nvSpPr>
          <p:cNvPr id="3" name="Text Placeholder 23">
            <a:extLst>
              <a:ext uri="{FF2B5EF4-FFF2-40B4-BE49-F238E27FC236}">
                <a16:creationId xmlns:a16="http://schemas.microsoft.com/office/drawing/2014/main" id="{BAD8A6AA-09FE-E7BC-2240-64A965E10435}"/>
              </a:ext>
            </a:extLst>
          </p:cNvPr>
          <p:cNvSpPr txBox="1">
            <a:spLocks/>
          </p:cNvSpPr>
          <p:nvPr/>
        </p:nvSpPr>
        <p:spPr>
          <a:xfrm>
            <a:off x="10466901" y="4629745"/>
            <a:ext cx="1725099" cy="1075689"/>
          </a:xfrm>
          <a:prstGeom prst="rect">
            <a:avLst/>
          </a:prstGeom>
        </p:spPr>
        <p:txBody>
          <a:bodyPr vert="horz" lIns="45720" tIns="45720" rIns="45720" bIns="45720" rtlCol="0" anchor="ctr">
            <a:noAutofit/>
          </a:bodyPr>
          <a:lstStyle>
            <a:lvl1pPr marL="0" indent="0" algn="ctr" defTabSz="914400" rtl="0" eaLnBrk="1" latinLnBrk="0" hangingPunct="1">
              <a:lnSpc>
                <a:spcPct val="113000"/>
              </a:lnSpc>
              <a:spcBef>
                <a:spcPts val="1200"/>
              </a:spcBef>
              <a:spcAft>
                <a:spcPts val="200"/>
              </a:spcAft>
              <a:buClr>
                <a:schemeClr val="accent1"/>
              </a:buClr>
              <a:buSzPct val="100000"/>
              <a:buFont typeface="Tw Cen MT" panose="020B0602020104020603" pitchFamily="34" charset="0"/>
              <a:buNone/>
              <a:defRPr sz="1800" b="0" i="0" kern="1200">
                <a:solidFill>
                  <a:schemeClr val="accent6"/>
                </a:solidFill>
                <a:latin typeface="Abadi" panose="020B0604020104020204" pitchFamily="34" charset="0"/>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0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9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8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8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b="1" u="sng">
                <a:solidFill>
                  <a:schemeClr val="tx1"/>
                </a:solidFill>
              </a:rPr>
              <a:t>7. References</a:t>
            </a:r>
            <a:endParaRPr lang="en-US" b="1" u="sng">
              <a:solidFill>
                <a:schemeClr val="tx1"/>
              </a:solidFill>
            </a:endParaRPr>
          </a:p>
        </p:txBody>
      </p:sp>
    </p:spTree>
    <p:extLst>
      <p:ext uri="{BB962C8B-B14F-4D97-AF65-F5344CB8AC3E}">
        <p14:creationId xmlns:p14="http://schemas.microsoft.com/office/powerpoint/2010/main" val="27755351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 calcmode="lin" valueType="num">
                                      <p:cBhvr additive="base">
                                        <p:cTn id="7"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
                                            <p:txEl>
                                              <p:pRg st="0" end="0"/>
                                            </p:txEl>
                                          </p:spTgt>
                                        </p:tgtEl>
                                        <p:attrNameLst>
                                          <p:attrName>style.visibility</p:attrName>
                                        </p:attrNameLst>
                                      </p:cBhvr>
                                      <p:to>
                                        <p:strVal val="visible"/>
                                      </p:to>
                                    </p:set>
                                    <p:anim calcmode="lin" valueType="num">
                                      <p:cBhvr additive="base">
                                        <p:cTn id="19"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
                                            <p:txEl>
                                              <p:pRg st="0" end="0"/>
                                            </p:txEl>
                                          </p:spTgt>
                                        </p:tgtEl>
                                        <p:attrNameLst>
                                          <p:attrName>style.visibility</p:attrName>
                                        </p:attrNameLst>
                                      </p:cBhvr>
                                      <p:to>
                                        <p:strVal val="visible"/>
                                      </p:to>
                                    </p:set>
                                    <p:anim calcmode="lin" valueType="num">
                                      <p:cBhvr additive="base">
                                        <p:cTn id="25"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 calcmode="lin" valueType="num">
                                      <p:cBhvr additive="base">
                                        <p:cTn id="31" dur="500" fill="hold"/>
                                        <p:tgtEl>
                                          <p:spTgt spid="2"/>
                                        </p:tgtEl>
                                        <p:attrNameLst>
                                          <p:attrName>ppt_x</p:attrName>
                                        </p:attrNameLst>
                                      </p:cBhvr>
                                      <p:tavLst>
                                        <p:tav tm="0">
                                          <p:val>
                                            <p:strVal val="#ppt_x"/>
                                          </p:val>
                                        </p:tav>
                                        <p:tav tm="100000">
                                          <p:val>
                                            <p:strVal val="#ppt_x"/>
                                          </p:val>
                                        </p:tav>
                                      </p:tavLst>
                                    </p:anim>
                                    <p:anim calcmode="lin" valueType="num">
                                      <p:cBhvr additive="base">
                                        <p:cTn id="3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4">
                                            <p:txEl>
                                              <p:pRg st="0" end="0"/>
                                            </p:txEl>
                                          </p:spTgt>
                                        </p:tgtEl>
                                        <p:attrNameLst>
                                          <p:attrName>style.visibility</p:attrName>
                                        </p:attrNameLst>
                                      </p:cBhvr>
                                      <p:to>
                                        <p:strVal val="visible"/>
                                      </p:to>
                                    </p:set>
                                    <p:anim calcmode="lin" valueType="num">
                                      <p:cBhvr additive="base">
                                        <p:cTn id="37"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500" fill="hold"/>
                                        <p:tgtEl>
                                          <p:spTgt spid="3"/>
                                        </p:tgtEl>
                                        <p:attrNameLst>
                                          <p:attrName>ppt_x</p:attrName>
                                        </p:attrNameLst>
                                      </p:cBhvr>
                                      <p:tavLst>
                                        <p:tav tm="0">
                                          <p:val>
                                            <p:strVal val="#ppt_x"/>
                                          </p:val>
                                        </p:tav>
                                        <p:tav tm="100000">
                                          <p:val>
                                            <p:strVal val="#ppt_x"/>
                                          </p:val>
                                        </p:tav>
                                      </p:tavLst>
                                    </p:anim>
                                    <p:anim calcmode="lin" valueType="num">
                                      <p:cBhvr additive="base">
                                        <p:cTn id="4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P spid="9" grpId="0" build="p"/>
      <p:bldP spid="18" grpId="0" build="p"/>
      <p:bldP spid="22" grpId="0" build="p"/>
      <p:bldP spid="24" grpId="0" build="p"/>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763574" y="38780"/>
            <a:ext cx="5117162" cy="1325563"/>
          </a:xfrm>
        </p:spPr>
        <p:txBody>
          <a:bodyPr/>
          <a:lstStyle/>
          <a:p>
            <a:r>
              <a:rPr lang="en-US" altLang="zh-CN" b="1">
                <a:solidFill>
                  <a:schemeClr val="accent1">
                    <a:lumMod val="60000"/>
                    <a:lumOff val="40000"/>
                  </a:schemeClr>
                </a:solidFill>
              </a:rPr>
              <a:t>Introduction</a:t>
            </a:r>
            <a:endParaRPr lang="en-US" b="1">
              <a:solidFill>
                <a:schemeClr val="accent1">
                  <a:lumMod val="60000"/>
                  <a:lumOff val="40000"/>
                </a:schemeClr>
              </a:solidFill>
            </a:endParaRP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765779" y="928785"/>
            <a:ext cx="5881763" cy="1294530"/>
          </a:xfrm>
        </p:spPr>
        <p:txBody>
          <a:bodyPr/>
          <a:lstStyle/>
          <a:p>
            <a:pPr fontAlgn="base"/>
            <a:r>
              <a:rPr lang="en-GB" sz="2800" b="1">
                <a:solidFill>
                  <a:schemeClr val="accent4">
                    <a:lumMod val="75000"/>
                  </a:schemeClr>
                </a:solidFill>
                <a:latin typeface="Tw Cen MT Condensed (Headings)"/>
              </a:rPr>
              <a:t>Communication in Business </a:t>
            </a:r>
            <a:r>
              <a:rPr lang="en-US" sz="2800">
                <a:solidFill>
                  <a:schemeClr val="accent4">
                    <a:lumMod val="75000"/>
                  </a:schemeClr>
                </a:solidFill>
                <a:latin typeface="Tw Cen MT Condensed (Headings)"/>
              </a:rPr>
              <a:t>​</a:t>
            </a:r>
          </a:p>
          <a:p>
            <a:pPr fontAlgn="base"/>
            <a:r>
              <a:rPr lang="en-US" sz="2000">
                <a:solidFill>
                  <a:schemeClr val="tx1"/>
                </a:solidFill>
                <a:latin typeface="Tw Cen MT Condensed (Headings)"/>
              </a:rPr>
              <a:t>According to </a:t>
            </a:r>
            <a:r>
              <a:rPr lang="en-US" sz="2000" b="1" err="1">
                <a:solidFill>
                  <a:schemeClr val="tx1"/>
                </a:solidFill>
                <a:latin typeface="Tw Cen MT Condensed (Headings)"/>
              </a:rPr>
              <a:t>Tourish</a:t>
            </a:r>
            <a:r>
              <a:rPr lang="en-US" sz="2000" b="1">
                <a:solidFill>
                  <a:schemeClr val="tx1"/>
                </a:solidFill>
                <a:latin typeface="Tw Cen MT Condensed (Headings)"/>
              </a:rPr>
              <a:t> and Hargie, (2009</a:t>
            </a:r>
            <a:r>
              <a:rPr lang="en-US" sz="2000">
                <a:solidFill>
                  <a:schemeClr val="tx1"/>
                </a:solidFill>
                <a:latin typeface="Tw Cen MT Condensed (Headings)"/>
              </a:rPr>
              <a:t>), </a:t>
            </a:r>
            <a:r>
              <a:rPr lang="en-GB" sz="2000">
                <a:solidFill>
                  <a:schemeClr val="tx1"/>
                </a:solidFill>
                <a:latin typeface="Tw Cen MT Condensed (Headings)"/>
              </a:rPr>
              <a:t>communicating effectively in organisations is linked to higher levels of performance and service which could in turn lead to good working environment, value creation, higher levels of customer satisfaction and profit maximisation.</a:t>
            </a:r>
            <a:r>
              <a:rPr lang="en-US" sz="2000">
                <a:solidFill>
                  <a:schemeClr val="tx1"/>
                </a:solidFill>
                <a:latin typeface="Tw Cen MT Condensed (Headings)"/>
              </a:rPr>
              <a:t>​</a:t>
            </a:r>
          </a:p>
          <a:p>
            <a:pPr fontAlgn="base"/>
            <a:r>
              <a:rPr lang="en-GB" sz="2000">
                <a:solidFill>
                  <a:schemeClr val="tx1"/>
                </a:solidFill>
                <a:latin typeface="Tw Cen MT Condensed (Headings)"/>
              </a:rPr>
              <a:t>​We will be talking about a company called Flight Foods Ltd​</a:t>
            </a:r>
          </a:p>
          <a:p>
            <a:pPr fontAlgn="base"/>
            <a:r>
              <a:rPr lang="en-GB" sz="2000">
                <a:solidFill>
                  <a:schemeClr val="accent4">
                    <a:lumMod val="75000"/>
                  </a:schemeClr>
                </a:solidFill>
                <a:latin typeface="Tw Cen MT Condensed (Headings)"/>
              </a:rPr>
              <a:t>​</a:t>
            </a:r>
            <a:r>
              <a:rPr lang="en-GB" sz="3200" b="1">
                <a:solidFill>
                  <a:schemeClr val="accent4">
                    <a:lumMod val="75000"/>
                  </a:schemeClr>
                </a:solidFill>
                <a:latin typeface="Tw Cen MT Condensed (Headings)"/>
              </a:rPr>
              <a:t>Who are they?</a:t>
            </a:r>
            <a:r>
              <a:rPr lang="en-GB" sz="3200">
                <a:solidFill>
                  <a:schemeClr val="accent4">
                    <a:lumMod val="75000"/>
                  </a:schemeClr>
                </a:solidFill>
                <a:latin typeface="Tw Cen MT Condensed (Headings)"/>
              </a:rPr>
              <a:t>​</a:t>
            </a:r>
          </a:p>
          <a:p>
            <a:pPr fontAlgn="base"/>
            <a:r>
              <a:rPr lang="en-GB" sz="2000">
                <a:solidFill>
                  <a:schemeClr val="tx1"/>
                </a:solidFill>
                <a:latin typeface="Tw Cen MT Condensed (Headings)"/>
              </a:rPr>
              <a:t>Flight Foods is a medium sized company who manufacture and sell readymade meals to airlines.​</a:t>
            </a:r>
          </a:p>
          <a:p>
            <a:pPr fontAlgn="base"/>
            <a:r>
              <a:rPr lang="en-GB" sz="2000">
                <a:solidFill>
                  <a:schemeClr val="tx1"/>
                </a:solidFill>
                <a:latin typeface="Tw Cen MT Condensed (Headings)"/>
              </a:rPr>
              <a:t>​We will be looking into the communication barriers within this company and potential solutions</a:t>
            </a:r>
            <a:endParaRPr lang="en-US" sz="2000">
              <a:solidFill>
                <a:schemeClr val="tx1"/>
              </a:solidFill>
              <a:latin typeface="Tw Cen MT Condensed (Headings)"/>
            </a:endParaRPr>
          </a:p>
          <a:p>
            <a:endParaRPr lang="en-US"/>
          </a:p>
          <a:p>
            <a:endParaRPr lang="en-US"/>
          </a:p>
        </p:txBody>
      </p:sp>
      <p:pic>
        <p:nvPicPr>
          <p:cNvPr id="12" name="Picture Placeholder 11" descr="Empty airplane seats">
            <a:extLst>
              <a:ext uri="{FF2B5EF4-FFF2-40B4-BE49-F238E27FC236}">
                <a16:creationId xmlns:a16="http://schemas.microsoft.com/office/drawing/2014/main" id="{8C4B5C6A-45B4-1976-622A-4CEB4E3211BC}"/>
              </a:ext>
            </a:extLst>
          </p:cNvPr>
          <p:cNvPicPr>
            <a:picLocks noGrp="1" noChangeAspect="1"/>
          </p:cNvPicPr>
          <p:nvPr>
            <p:ph type="pic" sz="quarter" idx="51"/>
          </p:nvPr>
        </p:nvPicPr>
        <p:blipFill>
          <a:blip r:embed="rId3">
            <a:alphaModFix amt="85000"/>
          </a:blip>
          <a:srcRect l="18633" r="18633"/>
          <a:stretch/>
        </p:blipFill>
        <p:spPr>
          <a:xfrm>
            <a:off x="6658028" y="309154"/>
            <a:ext cx="5533972" cy="5917475"/>
          </a:xfrm>
        </p:spPr>
      </p:pic>
      <p:sp>
        <p:nvSpPr>
          <p:cNvPr id="7" name="Slide Number Placeholder 6">
            <a:extLst>
              <a:ext uri="{FF2B5EF4-FFF2-40B4-BE49-F238E27FC236}">
                <a16:creationId xmlns:a16="http://schemas.microsoft.com/office/drawing/2014/main" id="{7D6767F8-4670-E83D-85F4-1446B8B9D466}"/>
              </a:ext>
            </a:extLst>
          </p:cNvPr>
          <p:cNvSpPr>
            <a:spLocks noGrp="1"/>
          </p:cNvSpPr>
          <p:nvPr>
            <p:ph type="sldNum" sz="quarter" idx="53"/>
          </p:nvPr>
        </p:nvSpPr>
        <p:spPr/>
        <p:txBody>
          <a:bodyPr/>
          <a:lstStyle/>
          <a:p>
            <a:r>
              <a:rPr lang="en-US" altLang="zh-CN"/>
              <a:t>1</a:t>
            </a:r>
          </a:p>
        </p:txBody>
      </p:sp>
    </p:spTree>
    <p:extLst>
      <p:ext uri="{BB962C8B-B14F-4D97-AF65-F5344CB8AC3E}">
        <p14:creationId xmlns:p14="http://schemas.microsoft.com/office/powerpoint/2010/main" val="7755480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0">
                                            <p:txEl>
                                              <p:pRg st="0" end="0"/>
                                            </p:txEl>
                                          </p:spTgt>
                                        </p:tgtEl>
                                        <p:attrNameLst>
                                          <p:attrName>style.visibility</p:attrName>
                                        </p:attrNameLst>
                                      </p:cBhvr>
                                      <p:to>
                                        <p:strVal val="visible"/>
                                      </p:to>
                                    </p:set>
                                    <p:animEffect transition="in" filter="fade">
                                      <p:cBhvr>
                                        <p:cTn id="13" dur="500"/>
                                        <p:tgtEl>
                                          <p:spTgt spid="20">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0">
                                            <p:txEl>
                                              <p:pRg st="1" end="1"/>
                                            </p:txEl>
                                          </p:spTgt>
                                        </p:tgtEl>
                                        <p:attrNameLst>
                                          <p:attrName>style.visibility</p:attrName>
                                        </p:attrNameLst>
                                      </p:cBhvr>
                                      <p:to>
                                        <p:strVal val="visible"/>
                                      </p:to>
                                    </p:set>
                                    <p:animEffect transition="in" filter="fade">
                                      <p:cBhvr>
                                        <p:cTn id="18" dur="500"/>
                                        <p:tgtEl>
                                          <p:spTgt spid="20">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0">
                                            <p:txEl>
                                              <p:pRg st="2" end="2"/>
                                            </p:txEl>
                                          </p:spTgt>
                                        </p:tgtEl>
                                        <p:attrNameLst>
                                          <p:attrName>style.visibility</p:attrName>
                                        </p:attrNameLst>
                                      </p:cBhvr>
                                      <p:to>
                                        <p:strVal val="visible"/>
                                      </p:to>
                                    </p:set>
                                    <p:animEffect transition="in" filter="fade">
                                      <p:cBhvr>
                                        <p:cTn id="23" dur="500"/>
                                        <p:tgtEl>
                                          <p:spTgt spid="20">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0">
                                            <p:txEl>
                                              <p:pRg st="3" end="3"/>
                                            </p:txEl>
                                          </p:spTgt>
                                        </p:tgtEl>
                                        <p:attrNameLst>
                                          <p:attrName>style.visibility</p:attrName>
                                        </p:attrNameLst>
                                      </p:cBhvr>
                                      <p:to>
                                        <p:strVal val="visible"/>
                                      </p:to>
                                    </p:set>
                                    <p:animEffect transition="in" filter="fade">
                                      <p:cBhvr>
                                        <p:cTn id="28" dur="500"/>
                                        <p:tgtEl>
                                          <p:spTgt spid="20">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0">
                                            <p:txEl>
                                              <p:pRg st="4" end="4"/>
                                            </p:txEl>
                                          </p:spTgt>
                                        </p:tgtEl>
                                        <p:attrNameLst>
                                          <p:attrName>style.visibility</p:attrName>
                                        </p:attrNameLst>
                                      </p:cBhvr>
                                      <p:to>
                                        <p:strVal val="visible"/>
                                      </p:to>
                                    </p:set>
                                    <p:animEffect transition="in" filter="fade">
                                      <p:cBhvr>
                                        <p:cTn id="33" dur="500"/>
                                        <p:tgtEl>
                                          <p:spTgt spid="20">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0">
                                            <p:txEl>
                                              <p:pRg st="5" end="5"/>
                                            </p:txEl>
                                          </p:spTgt>
                                        </p:tgtEl>
                                        <p:attrNameLst>
                                          <p:attrName>style.visibility</p:attrName>
                                        </p:attrNameLst>
                                      </p:cBhvr>
                                      <p:to>
                                        <p:strVal val="visible"/>
                                      </p:to>
                                    </p:set>
                                    <p:animEffect transition="in" filter="fade">
                                      <p:cBhvr>
                                        <p:cTn id="38" dur="500"/>
                                        <p:tgtEl>
                                          <p:spTgt spid="2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 Placeholder 18">
            <a:extLst>
              <a:ext uri="{FF2B5EF4-FFF2-40B4-BE49-F238E27FC236}">
                <a16:creationId xmlns:a16="http://schemas.microsoft.com/office/drawing/2014/main" id="{FC101F03-8617-09D4-619B-F38E2F0A4F15}"/>
              </a:ext>
            </a:extLst>
          </p:cNvPr>
          <p:cNvSpPr>
            <a:spLocks noGrp="1"/>
          </p:cNvSpPr>
          <p:nvPr>
            <p:ph type="body" sz="quarter" idx="28"/>
          </p:nvPr>
        </p:nvSpPr>
        <p:spPr>
          <a:xfrm>
            <a:off x="1696720" y="2550160"/>
            <a:ext cx="2763520" cy="1269891"/>
          </a:xfrm>
        </p:spPr>
        <p:txBody>
          <a:bodyPr/>
          <a:lstStyle/>
          <a:p>
            <a:r>
              <a:rPr lang="en-US" sz="3600">
                <a:solidFill>
                  <a:schemeClr val="accent1">
                    <a:lumMod val="50000"/>
                  </a:schemeClr>
                </a:solidFill>
              </a:rPr>
              <a:t>Summary Of case study</a:t>
            </a:r>
          </a:p>
          <a:p>
            <a:endParaRPr lang="en-US" sz="2400">
              <a:solidFill>
                <a:schemeClr val="accent1">
                  <a:lumMod val="50000"/>
                </a:schemeClr>
              </a:solidFill>
            </a:endParaRPr>
          </a:p>
        </p:txBody>
      </p:sp>
      <p:pic>
        <p:nvPicPr>
          <p:cNvPr id="48" name="Picture placeholder 19" descr="Layout of website design sketches on white paper">
            <a:extLst>
              <a:ext uri="{FF2B5EF4-FFF2-40B4-BE49-F238E27FC236}">
                <a16:creationId xmlns:a16="http://schemas.microsoft.com/office/drawing/2014/main" id="{6D25AB81-B10A-BD11-E8FE-ECF8CB1B12F0}"/>
              </a:ext>
            </a:extLst>
          </p:cNvPr>
          <p:cNvPicPr>
            <a:picLocks noGrp="1" noChangeAspect="1"/>
          </p:cNvPicPr>
          <p:nvPr>
            <p:ph type="pic" sz="quarter" idx="47"/>
          </p:nvPr>
        </p:nvPicPr>
        <p:blipFill>
          <a:blip r:embed="rId3">
            <a:extLst>
              <a:ext uri="{28A0092B-C50C-407E-A947-70E740481C1C}">
                <a14:useLocalDpi xmlns:a14="http://schemas.microsoft.com/office/drawing/2010/main"/>
              </a:ext>
            </a:extLst>
          </a:blip>
          <a:srcRect t="7" b="7"/>
          <a:stretch/>
        </p:blipFill>
        <p:spPr>
          <a:xfrm>
            <a:off x="632510" y="671761"/>
            <a:ext cx="4835205" cy="5543611"/>
          </a:xfrm>
          <a:blipFill>
            <a:blip r:embed="rId4"/>
            <a:stretch>
              <a:fillRect/>
            </a:stretch>
          </a:blipFill>
        </p:spPr>
      </p:pic>
      <p:sp>
        <p:nvSpPr>
          <p:cNvPr id="2" name="TextBox 1">
            <a:extLst>
              <a:ext uri="{FF2B5EF4-FFF2-40B4-BE49-F238E27FC236}">
                <a16:creationId xmlns:a16="http://schemas.microsoft.com/office/drawing/2014/main" id="{65616C6C-0A9C-0A40-463E-420DCD684E95}"/>
              </a:ext>
            </a:extLst>
          </p:cNvPr>
          <p:cNvSpPr txBox="1"/>
          <p:nvPr/>
        </p:nvSpPr>
        <p:spPr>
          <a:xfrm>
            <a:off x="5979886" y="3820051"/>
            <a:ext cx="5760720" cy="2246769"/>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chemeClr val="tx2">
                    <a:lumMod val="50000"/>
                  </a:schemeClr>
                </a:solidFill>
                <a:latin typeface="Tw Cen MT Condensed (Headings)"/>
              </a:rPr>
              <a:t>It is packed with old noisy machines</a:t>
            </a:r>
            <a:r>
              <a:rPr lang="en-US" sz="2000">
                <a:solidFill>
                  <a:schemeClr val="tx2">
                    <a:lumMod val="50000"/>
                  </a:schemeClr>
                </a:solidFill>
                <a:latin typeface="Tw Cen MT Condensed (Headings)"/>
              </a:rPr>
              <a:t>​</a:t>
            </a:r>
            <a:br>
              <a:rPr lang="en-US" sz="2000">
                <a:solidFill>
                  <a:schemeClr val="tx2">
                    <a:lumMod val="50000"/>
                  </a:schemeClr>
                </a:solidFill>
                <a:latin typeface="Tw Cen MT Condensed (Headings)"/>
              </a:rPr>
            </a:br>
            <a:endParaRPr lang="en-US" sz="2000">
              <a:solidFill>
                <a:schemeClr val="tx2">
                  <a:lumMod val="50000"/>
                </a:schemeClr>
              </a:solidFill>
              <a:latin typeface="Tw Cen MT Condensed (Headings)"/>
            </a:endParaRPr>
          </a:p>
          <a:p>
            <a:pPr marL="342900" indent="-342900">
              <a:buFont typeface="Arial" panose="020B0604020202020204" pitchFamily="34" charset="0"/>
              <a:buChar char="•"/>
            </a:pPr>
            <a:r>
              <a:rPr lang="en-GB" sz="2000">
                <a:solidFill>
                  <a:schemeClr val="tx2">
                    <a:lumMod val="50000"/>
                  </a:schemeClr>
                </a:solidFill>
                <a:latin typeface="Tw Cen MT Condensed (Headings)"/>
              </a:rPr>
              <a:t>The workforce is made up of 40 people ranging from 16 to 60 years old, who are mainly immigrants from 5 distinct cultural groups creating language barriers​</a:t>
            </a:r>
            <a:br>
              <a:rPr lang="en-GB" sz="2000">
                <a:solidFill>
                  <a:schemeClr val="tx2">
                    <a:lumMod val="50000"/>
                  </a:schemeClr>
                </a:solidFill>
                <a:latin typeface="Tw Cen MT Condensed (Headings)"/>
              </a:rPr>
            </a:br>
            <a:endParaRPr lang="en-GB" sz="2000">
              <a:solidFill>
                <a:schemeClr val="tx2">
                  <a:lumMod val="50000"/>
                </a:schemeClr>
              </a:solidFill>
              <a:latin typeface="Tw Cen MT Condensed (Headings)"/>
            </a:endParaRPr>
          </a:p>
          <a:p>
            <a:pPr marL="342900" indent="-342900">
              <a:buFont typeface="Arial" panose="020B0604020202020204" pitchFamily="34" charset="0"/>
              <a:buChar char="•"/>
            </a:pPr>
            <a:r>
              <a:rPr lang="en-GB" sz="2000">
                <a:solidFill>
                  <a:schemeClr val="tx2">
                    <a:lumMod val="50000"/>
                  </a:schemeClr>
                </a:solidFill>
                <a:latin typeface="Tw Cen MT Condensed (Headings)"/>
              </a:rPr>
              <a:t>Staff are not trained in food hygiene</a:t>
            </a:r>
          </a:p>
        </p:txBody>
      </p:sp>
      <p:sp>
        <p:nvSpPr>
          <p:cNvPr id="3" name="TextBox 2">
            <a:extLst>
              <a:ext uri="{FF2B5EF4-FFF2-40B4-BE49-F238E27FC236}">
                <a16:creationId xmlns:a16="http://schemas.microsoft.com/office/drawing/2014/main" id="{6800DDA3-6F13-AA80-232E-2D71EA15851C}"/>
              </a:ext>
            </a:extLst>
          </p:cNvPr>
          <p:cNvSpPr txBox="1"/>
          <p:nvPr/>
        </p:nvSpPr>
        <p:spPr>
          <a:xfrm>
            <a:off x="5521789" y="3209106"/>
            <a:ext cx="5760720" cy="461665"/>
          </a:xfrm>
          <a:prstGeom prst="rect">
            <a:avLst/>
          </a:prstGeom>
          <a:noFill/>
          <a:ln>
            <a:solidFill>
              <a:srgbClr val="4472C4"/>
            </a:solidFill>
          </a:ln>
        </p:spPr>
        <p:txBody>
          <a:bodyPr wrap="square" rtlCol="0">
            <a:spAutoFit/>
          </a:bodyPr>
          <a:lstStyle/>
          <a:p>
            <a:r>
              <a:rPr lang="en-GB" sz="2400">
                <a:solidFill>
                  <a:schemeClr val="accent3">
                    <a:lumMod val="75000"/>
                  </a:schemeClr>
                </a:solidFill>
                <a:latin typeface="Tw Cen MT Condensed (Headings)"/>
              </a:rPr>
              <a:t>Other key issues identified are:</a:t>
            </a:r>
          </a:p>
        </p:txBody>
      </p:sp>
      <p:sp>
        <p:nvSpPr>
          <p:cNvPr id="6" name="TextBox 5">
            <a:extLst>
              <a:ext uri="{FF2B5EF4-FFF2-40B4-BE49-F238E27FC236}">
                <a16:creationId xmlns:a16="http://schemas.microsoft.com/office/drawing/2014/main" id="{645C559C-6326-4FCD-4CDD-005158E25AA7}"/>
              </a:ext>
            </a:extLst>
          </p:cNvPr>
          <p:cNvSpPr txBox="1"/>
          <p:nvPr/>
        </p:nvSpPr>
        <p:spPr>
          <a:xfrm>
            <a:off x="5524959" y="386493"/>
            <a:ext cx="6518010"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Tw Cen MT Condensed (Headings)"/>
                <a:ea typeface="+mn-lt"/>
                <a:cs typeface="+mn-lt"/>
              </a:rPr>
              <a:t>Flight Foods Ltd a company that manufacture and sale of ready meals to Airlines</a:t>
            </a:r>
            <a:r>
              <a:rPr lang="en-US" sz="2000" b="1">
                <a:latin typeface="Tw Cen MT Condensed (Headings)"/>
                <a:ea typeface="+mn-lt"/>
                <a:cs typeface="+mn-lt"/>
              </a:rPr>
              <a:t>.</a:t>
            </a:r>
            <a:r>
              <a:rPr lang="en-US" sz="2000">
                <a:latin typeface="Tw Cen MT Condensed (Headings)"/>
                <a:cs typeface="Arial"/>
              </a:rPr>
              <a:t> </a:t>
            </a:r>
          </a:p>
          <a:p>
            <a:endParaRPr lang="en-US" sz="2000">
              <a:latin typeface="Tw Cen MT Condensed (Headings)"/>
              <a:ea typeface="+mn-lt"/>
              <a:cs typeface="Arial"/>
            </a:endParaRPr>
          </a:p>
          <a:p>
            <a:r>
              <a:rPr lang="en-US" sz="2000">
                <a:latin typeface="Tw Cen MT Condensed (Headings)"/>
                <a:ea typeface="+mn-lt"/>
                <a:cs typeface="+mn-lt"/>
              </a:rPr>
              <a:t>The main problem has been trying to increase its Market share but has found that instead of growing, it has been losing business because Airlines have complained about poor food standards, ranging from food being under-cooked to poor packaging, and meat being found in vegetarian meals.</a:t>
            </a:r>
            <a:endParaRPr lang="en-US" sz="2000">
              <a:latin typeface="Tw Cen MT Condensed (Headings)"/>
            </a:endParaRPr>
          </a:p>
          <a:p>
            <a:pPr algn="l"/>
            <a:endParaRPr lang="en-US"/>
          </a:p>
        </p:txBody>
      </p:sp>
    </p:spTree>
    <p:extLst>
      <p:ext uri="{BB962C8B-B14F-4D97-AF65-F5344CB8AC3E}">
        <p14:creationId xmlns:p14="http://schemas.microsoft.com/office/powerpoint/2010/main" val="24780796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fade">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P spid="2" grpId="0"/>
      <p:bldP spid="3" grpId="0" animBg="1"/>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C46DC-5E38-220D-43FC-29D93C0B51A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56422F9-D1F9-A5BE-30ED-10AE88DE78AC}"/>
              </a:ext>
            </a:extLst>
          </p:cNvPr>
          <p:cNvSpPr>
            <a:spLocks noGrp="1"/>
          </p:cNvSpPr>
          <p:nvPr>
            <p:ph type="title"/>
          </p:nvPr>
        </p:nvSpPr>
        <p:spPr>
          <a:xfrm>
            <a:off x="763574" y="779009"/>
            <a:ext cx="5117162" cy="1325563"/>
          </a:xfrm>
        </p:spPr>
        <p:txBody>
          <a:bodyPr/>
          <a:lstStyle/>
          <a:p>
            <a:r>
              <a:rPr lang="en-GB" b="1"/>
              <a:t>Environmental</a:t>
            </a:r>
            <a:r>
              <a:rPr lang="en-GB"/>
              <a:t> Noise</a:t>
            </a:r>
            <a:endParaRPr lang="en-US">
              <a:solidFill>
                <a:schemeClr val="accent1">
                  <a:lumMod val="60000"/>
                  <a:lumOff val="40000"/>
                </a:schemeClr>
              </a:solidFill>
            </a:endParaRPr>
          </a:p>
        </p:txBody>
      </p:sp>
      <p:sp>
        <p:nvSpPr>
          <p:cNvPr id="20" name="Text Placeholder 19">
            <a:extLst>
              <a:ext uri="{FF2B5EF4-FFF2-40B4-BE49-F238E27FC236}">
                <a16:creationId xmlns:a16="http://schemas.microsoft.com/office/drawing/2014/main" id="{44452F31-D3FF-EB29-0621-6302C979D67C}"/>
              </a:ext>
            </a:extLst>
          </p:cNvPr>
          <p:cNvSpPr>
            <a:spLocks noGrp="1"/>
          </p:cNvSpPr>
          <p:nvPr>
            <p:ph type="body" sz="quarter" idx="28"/>
          </p:nvPr>
        </p:nvSpPr>
        <p:spPr>
          <a:xfrm>
            <a:off x="6099001" y="849230"/>
            <a:ext cx="5822362" cy="1294530"/>
          </a:xfrm>
        </p:spPr>
        <p:txBody>
          <a:bodyPr vert="horz" lIns="45720" tIns="45720" rIns="45720" bIns="45720" rtlCol="0" anchor="t">
            <a:noAutofit/>
          </a:bodyPr>
          <a:lstStyle/>
          <a:p>
            <a:pPr fontAlgn="base"/>
            <a:r>
              <a:rPr lang="en-US" sz="2000" i="1">
                <a:solidFill>
                  <a:schemeClr val="accent1">
                    <a:lumMod val="50000"/>
                  </a:schemeClr>
                </a:solidFill>
                <a:latin typeface="Tw Cen MT Condensed (Headings)"/>
              </a:rPr>
              <a:t>"</a:t>
            </a:r>
            <a:r>
              <a:rPr lang="en-US" sz="2400" i="1">
                <a:solidFill>
                  <a:schemeClr val="accent3">
                    <a:lumMod val="75000"/>
                  </a:schemeClr>
                </a:solidFill>
                <a:latin typeface="Tw Cen MT Condensed (Headings)"/>
              </a:rPr>
              <a:t>While the factory floor is large and spacious with good lighting and ventilation, it is packed with old </a:t>
            </a:r>
            <a:r>
              <a:rPr lang="en-US" sz="2400">
                <a:solidFill>
                  <a:schemeClr val="accent3">
                    <a:lumMod val="75000"/>
                  </a:schemeClr>
                </a:solidFill>
                <a:latin typeface="Tw Cen MT Condensed (Headings)"/>
              </a:rPr>
              <a:t>​</a:t>
            </a:r>
            <a:r>
              <a:rPr lang="en-US" sz="2400" i="1">
                <a:solidFill>
                  <a:schemeClr val="accent3">
                    <a:lumMod val="75000"/>
                  </a:schemeClr>
                </a:solidFill>
                <a:latin typeface="Tw Cen MT Condensed (Headings)"/>
              </a:rPr>
              <a:t>noisy Machines</a:t>
            </a:r>
            <a:r>
              <a:rPr lang="en-US" sz="2400" i="1">
                <a:solidFill>
                  <a:schemeClr val="accent2">
                    <a:lumMod val="50000"/>
                  </a:schemeClr>
                </a:solidFill>
                <a:latin typeface="Tw Cen MT Condensed (Headings)"/>
              </a:rPr>
              <a:t>".</a:t>
            </a:r>
            <a:r>
              <a:rPr lang="en-US" sz="2800" i="1">
                <a:solidFill>
                  <a:schemeClr val="accent2">
                    <a:lumMod val="50000"/>
                  </a:schemeClr>
                </a:solidFill>
                <a:latin typeface="Tw Cen MT Condensed (Headings)"/>
              </a:rPr>
              <a:t> </a:t>
            </a:r>
            <a:r>
              <a:rPr lang="en-US" sz="2800">
                <a:solidFill>
                  <a:schemeClr val="accent2">
                    <a:lumMod val="50000"/>
                  </a:schemeClr>
                </a:solidFill>
                <a:latin typeface="Tw Cen MT Condensed (Headings)"/>
              </a:rPr>
              <a:t>​</a:t>
            </a:r>
          </a:p>
          <a:p>
            <a:pPr fontAlgn="base"/>
            <a:r>
              <a:rPr lang="en-US" sz="2000">
                <a:solidFill>
                  <a:schemeClr val="accent1">
                    <a:lumMod val="50000"/>
                  </a:schemeClr>
                </a:solidFill>
                <a:latin typeface="Ac"/>
              </a:rPr>
              <a:t>​</a:t>
            </a:r>
            <a:r>
              <a:rPr lang="en-US" sz="1800" b="1">
                <a:solidFill>
                  <a:schemeClr val="accent1">
                    <a:lumMod val="50000"/>
                  </a:schemeClr>
                </a:solidFill>
                <a:latin typeface="Ac"/>
              </a:rPr>
              <a:t>With the statement above, you can see there is a significant environmental noise source going on. </a:t>
            </a:r>
            <a:r>
              <a:rPr lang="en-US" sz="1800">
                <a:solidFill>
                  <a:schemeClr val="accent1">
                    <a:lumMod val="50000"/>
                  </a:schemeClr>
                </a:solidFill>
                <a:latin typeface="Ac"/>
              </a:rPr>
              <a:t>​</a:t>
            </a:r>
          </a:p>
          <a:p>
            <a:pPr fontAlgn="base"/>
            <a:r>
              <a:rPr lang="en-US" sz="1800">
                <a:solidFill>
                  <a:schemeClr val="accent1">
                    <a:lumMod val="50000"/>
                  </a:schemeClr>
                </a:solidFill>
                <a:latin typeface="Ac"/>
              </a:rPr>
              <a:t>​The factory is full of old, noisy machines constantly clanking and banging. ​</a:t>
            </a:r>
          </a:p>
          <a:p>
            <a:pPr fontAlgn="base"/>
            <a:r>
              <a:rPr lang="en-US" sz="1800">
                <a:solidFill>
                  <a:schemeClr val="accent1">
                    <a:lumMod val="50000"/>
                  </a:schemeClr>
                </a:solidFill>
                <a:latin typeface="Ac"/>
              </a:rPr>
              <a:t>​</a:t>
            </a:r>
            <a:r>
              <a:rPr lang="en-US" sz="1800" b="1">
                <a:solidFill>
                  <a:schemeClr val="accent1">
                    <a:lumMod val="50000"/>
                  </a:schemeClr>
                </a:solidFill>
                <a:latin typeface="Ac"/>
              </a:rPr>
              <a:t>This makes it difficult for workers to hear Gary’s verbal instructions, safety warnings, or hygiene reminders. </a:t>
            </a:r>
            <a:r>
              <a:rPr lang="en-US" sz="1800">
                <a:solidFill>
                  <a:schemeClr val="accent1">
                    <a:lumMod val="50000"/>
                  </a:schemeClr>
                </a:solidFill>
                <a:latin typeface="Ac"/>
              </a:rPr>
              <a:t>​</a:t>
            </a:r>
          </a:p>
          <a:p>
            <a:pPr fontAlgn="base"/>
            <a:r>
              <a:rPr lang="en-US" sz="1800">
                <a:solidFill>
                  <a:schemeClr val="accent1">
                    <a:lumMod val="50000"/>
                  </a:schemeClr>
                </a:solidFill>
                <a:latin typeface="Ac"/>
              </a:rPr>
              <a:t>​Noise disrupts concentration and leads to mistakes such as leaving chicken out overnight or mishandling ​food</a:t>
            </a:r>
            <a:r>
              <a:rPr lang="en-US" sz="2000">
                <a:latin typeface="Ac"/>
              </a:rPr>
              <a:t>​ </a:t>
            </a:r>
            <a:r>
              <a:rPr lang="en-US" sz="2000">
                <a:latin typeface="Tw Cen MT Condensed (Headings)"/>
              </a:rPr>
              <a:t>​</a:t>
            </a:r>
            <a:r>
              <a:rPr lang="en-GB" sz="2000" b="1">
                <a:latin typeface="Tw Cen MT Condensed (Headings)"/>
              </a:rPr>
              <a:t>(Walsh,1994)</a:t>
            </a:r>
            <a:r>
              <a:rPr lang="en-US" sz="2000">
                <a:latin typeface="Tw Cen MT Condensed (Headings)"/>
              </a:rPr>
              <a:t>​.</a:t>
            </a:r>
          </a:p>
          <a:p>
            <a:pPr fontAlgn="base"/>
            <a:r>
              <a:rPr lang="en-US" sz="1600"/>
              <a:t>​</a:t>
            </a:r>
          </a:p>
          <a:p>
            <a:endParaRPr lang="en-US" sz="1600"/>
          </a:p>
          <a:p>
            <a:endParaRPr lang="en-US" sz="1600"/>
          </a:p>
        </p:txBody>
      </p:sp>
      <p:pic>
        <p:nvPicPr>
          <p:cNvPr id="12" name="Picture Placeholder 11">
            <a:extLst>
              <a:ext uri="{FF2B5EF4-FFF2-40B4-BE49-F238E27FC236}">
                <a16:creationId xmlns:a16="http://schemas.microsoft.com/office/drawing/2014/main" id="{172A173F-2F50-6926-3DBA-6B2E5B256432}"/>
              </a:ext>
            </a:extLst>
          </p:cNvPr>
          <p:cNvPicPr>
            <a:picLocks noGrp="1" noChangeAspect="1"/>
          </p:cNvPicPr>
          <p:nvPr>
            <p:ph type="pic" sz="quarter" idx="51"/>
          </p:nvPr>
        </p:nvPicPr>
        <p:blipFill>
          <a:blip r:embed="rId3">
            <a:alphaModFix amt="85000"/>
            <a:extLst>
              <a:ext uri="{837473B0-CC2E-450A-ABE3-18F120FF3D39}">
                <a1611:picAttrSrcUrl xmlns:a1611="http://schemas.microsoft.com/office/drawing/2016/11/main" r:id="rId4"/>
              </a:ext>
            </a:extLst>
          </a:blip>
          <a:srcRect l="11253" r="11253"/>
          <a:stretch/>
        </p:blipFill>
        <p:spPr>
          <a:xfrm>
            <a:off x="0" y="1940560"/>
            <a:ext cx="5423536" cy="4917440"/>
          </a:xfrm>
        </p:spPr>
      </p:pic>
    </p:spTree>
    <p:extLst>
      <p:ext uri="{BB962C8B-B14F-4D97-AF65-F5344CB8AC3E}">
        <p14:creationId xmlns:p14="http://schemas.microsoft.com/office/powerpoint/2010/main" val="36952203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20">
                                            <p:txEl>
                                              <p:pRg st="0" end="0"/>
                                            </p:txEl>
                                          </p:spTgt>
                                        </p:tgtEl>
                                        <p:attrNameLst>
                                          <p:attrName>style.visibility</p:attrName>
                                        </p:attrNameLst>
                                      </p:cBhvr>
                                      <p:to>
                                        <p:strVal val="visible"/>
                                      </p:to>
                                    </p:set>
                                    <p:animEffect transition="in" filter="fade">
                                      <p:cBhvr>
                                        <p:cTn id="14" dur="500"/>
                                        <p:tgtEl>
                                          <p:spTgt spid="20">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0">
                                            <p:txEl>
                                              <p:pRg st="1" end="1"/>
                                            </p:txEl>
                                          </p:spTgt>
                                        </p:tgtEl>
                                        <p:attrNameLst>
                                          <p:attrName>style.visibility</p:attrName>
                                        </p:attrNameLst>
                                      </p:cBhvr>
                                      <p:to>
                                        <p:strVal val="visible"/>
                                      </p:to>
                                    </p:set>
                                    <p:animEffect transition="in" filter="fade">
                                      <p:cBhvr>
                                        <p:cTn id="19" dur="500"/>
                                        <p:tgtEl>
                                          <p:spTgt spid="20">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0">
                                            <p:txEl>
                                              <p:pRg st="2" end="2"/>
                                            </p:txEl>
                                          </p:spTgt>
                                        </p:tgtEl>
                                        <p:attrNameLst>
                                          <p:attrName>style.visibility</p:attrName>
                                        </p:attrNameLst>
                                      </p:cBhvr>
                                      <p:to>
                                        <p:strVal val="visible"/>
                                      </p:to>
                                    </p:set>
                                    <p:animEffect transition="in" filter="fade">
                                      <p:cBhvr>
                                        <p:cTn id="24" dur="500"/>
                                        <p:tgtEl>
                                          <p:spTgt spid="20">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0">
                                            <p:txEl>
                                              <p:pRg st="3" end="3"/>
                                            </p:txEl>
                                          </p:spTgt>
                                        </p:tgtEl>
                                        <p:attrNameLst>
                                          <p:attrName>style.visibility</p:attrName>
                                        </p:attrNameLst>
                                      </p:cBhvr>
                                      <p:to>
                                        <p:strVal val="visible"/>
                                      </p:to>
                                    </p:set>
                                    <p:animEffect transition="in" filter="fade">
                                      <p:cBhvr>
                                        <p:cTn id="29" dur="500"/>
                                        <p:tgtEl>
                                          <p:spTgt spid="20">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20">
                                            <p:txEl>
                                              <p:pRg st="4" end="4"/>
                                            </p:txEl>
                                          </p:spTgt>
                                        </p:tgtEl>
                                        <p:attrNameLst>
                                          <p:attrName>style.visibility</p:attrName>
                                        </p:attrNameLst>
                                      </p:cBhvr>
                                      <p:to>
                                        <p:strVal val="visible"/>
                                      </p:to>
                                    </p:set>
                                    <p:animEffect transition="in" filter="fade">
                                      <p:cBhvr>
                                        <p:cTn id="34" dur="500"/>
                                        <p:tgtEl>
                                          <p:spTgt spid="20">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0">
                                            <p:txEl>
                                              <p:pRg st="5" end="5"/>
                                            </p:txEl>
                                          </p:spTgt>
                                        </p:tgtEl>
                                        <p:attrNameLst>
                                          <p:attrName>style.visibility</p:attrName>
                                        </p:attrNameLst>
                                      </p:cBhvr>
                                      <p:to>
                                        <p:strVal val="visible"/>
                                      </p:to>
                                    </p:set>
                                    <p:animEffect transition="in" filter="fade">
                                      <p:cBhvr>
                                        <p:cTn id="39" dur="500"/>
                                        <p:tgtEl>
                                          <p:spTgt spid="2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925DB0-248C-1FC9-5D9D-FF78A170510C}"/>
            </a:ext>
          </a:extLst>
        </p:cNvPr>
        <p:cNvGrpSpPr/>
        <p:nvPr/>
      </p:nvGrpSpPr>
      <p:grpSpPr>
        <a:xfrm>
          <a:off x="0" y="0"/>
          <a:ext cx="0" cy="0"/>
          <a:chOff x="0" y="0"/>
          <a:chExt cx="0" cy="0"/>
        </a:xfrm>
      </p:grpSpPr>
      <p:sp>
        <p:nvSpPr>
          <p:cNvPr id="19" name="Text Placeholder 18">
            <a:extLst>
              <a:ext uri="{FF2B5EF4-FFF2-40B4-BE49-F238E27FC236}">
                <a16:creationId xmlns:a16="http://schemas.microsoft.com/office/drawing/2014/main" id="{2FE74894-6A52-7881-5663-594DCA4851C6}"/>
              </a:ext>
            </a:extLst>
          </p:cNvPr>
          <p:cNvSpPr>
            <a:spLocks noGrp="1"/>
          </p:cNvSpPr>
          <p:nvPr>
            <p:ph type="body" sz="quarter" idx="28"/>
          </p:nvPr>
        </p:nvSpPr>
        <p:spPr>
          <a:xfrm>
            <a:off x="7924798" y="2371255"/>
            <a:ext cx="2763520" cy="1733606"/>
          </a:xfrm>
        </p:spPr>
        <p:txBody>
          <a:bodyPr/>
          <a:lstStyle/>
          <a:p>
            <a:r>
              <a:rPr lang="en-US" sz="2400"/>
              <a:t>Language/</a:t>
            </a:r>
          </a:p>
          <a:p>
            <a:r>
              <a:rPr lang="en-US" sz="2400">
                <a:solidFill>
                  <a:schemeClr val="accent1">
                    <a:lumMod val="50000"/>
                  </a:schemeClr>
                </a:solidFill>
              </a:rPr>
              <a:t>Communication</a:t>
            </a:r>
            <a:r>
              <a:rPr lang="en-US" sz="2400"/>
              <a:t>/</a:t>
            </a:r>
          </a:p>
          <a:p>
            <a:r>
              <a:rPr lang="en-US" sz="2400">
                <a:solidFill>
                  <a:schemeClr val="accent5">
                    <a:lumMod val="50000"/>
                  </a:schemeClr>
                </a:solidFill>
              </a:rPr>
              <a:t>Body language</a:t>
            </a:r>
            <a:endParaRPr lang="en-US" sz="3200">
              <a:solidFill>
                <a:schemeClr val="accent5">
                  <a:lumMod val="50000"/>
                </a:schemeClr>
              </a:solidFill>
            </a:endParaRPr>
          </a:p>
        </p:txBody>
      </p:sp>
      <p:pic>
        <p:nvPicPr>
          <p:cNvPr id="48" name="Picture placeholder 19" descr="An old couple wearing aprons">
            <a:extLst>
              <a:ext uri="{FF2B5EF4-FFF2-40B4-BE49-F238E27FC236}">
                <a16:creationId xmlns:a16="http://schemas.microsoft.com/office/drawing/2014/main" id="{5CE4ACAA-CA66-8140-75ED-A854F23B2C21}"/>
              </a:ext>
            </a:extLst>
          </p:cNvPr>
          <p:cNvPicPr>
            <a:picLocks noGrp="1" noChangeAspect="1"/>
          </p:cNvPicPr>
          <p:nvPr>
            <p:ph type="pic" sz="quarter" idx="47"/>
          </p:nvPr>
        </p:nvPicPr>
        <p:blipFill>
          <a:blip r:embed="rId3"/>
          <a:srcRect l="20917" r="20917"/>
          <a:stretch/>
        </p:blipFill>
        <p:spPr>
          <a:xfrm>
            <a:off x="6783727" y="344905"/>
            <a:ext cx="5045662" cy="5783096"/>
          </a:xfrm>
          <a:blipFill>
            <a:blip r:embed="rId4"/>
            <a:stretch>
              <a:fillRect/>
            </a:stretch>
          </a:blipFill>
        </p:spPr>
      </p:pic>
      <p:sp>
        <p:nvSpPr>
          <p:cNvPr id="4" name="TextBox 3">
            <a:extLst>
              <a:ext uri="{FF2B5EF4-FFF2-40B4-BE49-F238E27FC236}">
                <a16:creationId xmlns:a16="http://schemas.microsoft.com/office/drawing/2014/main" id="{BB108C9A-92FB-1E82-9648-B14E3834F267}"/>
              </a:ext>
            </a:extLst>
          </p:cNvPr>
          <p:cNvSpPr txBox="1"/>
          <p:nvPr/>
        </p:nvSpPr>
        <p:spPr>
          <a:xfrm>
            <a:off x="377058" y="1586425"/>
            <a:ext cx="6033073" cy="1569660"/>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2400">
                <a:latin typeface="Tw Cen MT Condensed (Headings)"/>
                <a:ea typeface="+mn-lt"/>
                <a:cs typeface="+mn-lt"/>
              </a:rPr>
              <a:t>Most workers are immigrants from five different cultural groups and speak very limited </a:t>
            </a:r>
            <a:r>
              <a:rPr lang="en-US" sz="2400">
                <a:latin typeface="Tw Cen MT Condensed (Headings)"/>
                <a:cs typeface="Arial"/>
              </a:rPr>
              <a:t>  </a:t>
            </a:r>
            <a:r>
              <a:rPr lang="en-US" sz="2400">
                <a:latin typeface="Tw Cen MT Condensed (Headings)"/>
                <a:ea typeface="+mn-lt"/>
                <a:cs typeface="+mn-lt"/>
              </a:rPr>
              <a:t>English. </a:t>
            </a:r>
            <a:endParaRPr lang="en-US" sz="2400">
              <a:latin typeface="Tw Cen MT Condensed (Headings)"/>
            </a:endParaRPr>
          </a:p>
          <a:p>
            <a:r>
              <a:rPr lang="en-US" sz="2400">
                <a:latin typeface="Tw Cen MT Condensed (Headings)"/>
                <a:ea typeface="+mn-lt"/>
                <a:cs typeface="+mn-lt"/>
              </a:rPr>
              <a:t>Gary says they speak “their own language with a few English words thrown in,” meaning:</a:t>
            </a:r>
            <a:r>
              <a:rPr lang="en-US" sz="2400">
                <a:latin typeface="Tw Cen MT Condensed (Headings)"/>
                <a:cs typeface="Arial"/>
              </a:rPr>
              <a:t>   </a:t>
            </a:r>
            <a:r>
              <a:rPr lang="en-US" sz="2400" b="1">
                <a:latin typeface="Tw Cen MT Condensed (Headings)"/>
                <a:cs typeface="Arial"/>
              </a:rPr>
              <a:t>  </a:t>
            </a:r>
            <a:endParaRPr lang="en-US" sz="2400">
              <a:latin typeface="Tw Cen MT Condensed (Headings)"/>
              <a:ea typeface="+mn-lt"/>
              <a:cs typeface="+mn-lt"/>
            </a:endParaRPr>
          </a:p>
        </p:txBody>
      </p:sp>
      <p:sp>
        <p:nvSpPr>
          <p:cNvPr id="2" name="TextBox 1">
            <a:extLst>
              <a:ext uri="{FF2B5EF4-FFF2-40B4-BE49-F238E27FC236}">
                <a16:creationId xmlns:a16="http://schemas.microsoft.com/office/drawing/2014/main" id="{7F829DBB-E6F0-EF17-640D-140DA6857444}"/>
              </a:ext>
            </a:extLst>
          </p:cNvPr>
          <p:cNvSpPr txBox="1"/>
          <p:nvPr/>
        </p:nvSpPr>
        <p:spPr>
          <a:xfrm>
            <a:off x="335902" y="3601616"/>
            <a:ext cx="6074229" cy="193899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400">
                <a:latin typeface="Tw Cen MT Condensed (Headings)"/>
                <a:ea typeface="+mn-lt"/>
                <a:cs typeface="+mn-lt"/>
              </a:rPr>
              <a:t>Instructions are not fully understood</a:t>
            </a:r>
            <a:r>
              <a:rPr lang="en-US" sz="2400">
                <a:latin typeface="Tw Cen MT Condensed (Headings)"/>
                <a:cs typeface="Arial"/>
              </a:rPr>
              <a:t>  </a:t>
            </a:r>
            <a:r>
              <a:rPr lang="en-US" sz="2400">
                <a:latin typeface="Tw Cen MT Condensed (Headings)"/>
                <a:ea typeface="+mn-lt"/>
                <a:cs typeface="+mn-lt"/>
              </a:rPr>
              <a:t>Safety and hygiene rules are misinterpreted</a:t>
            </a:r>
            <a:r>
              <a:rPr lang="en-US" sz="2400">
                <a:latin typeface="Tw Cen MT Condensed (Headings)"/>
                <a:cs typeface="Arial"/>
              </a:rPr>
              <a:t>  </a:t>
            </a:r>
            <a:br>
              <a:rPr lang="en-US" sz="2400">
                <a:latin typeface="Tw Cen MT Condensed (Headings)"/>
                <a:cs typeface="Arial"/>
              </a:rPr>
            </a:br>
            <a:r>
              <a:rPr lang="en-US" sz="2400">
                <a:latin typeface="Tw Cen MT Condensed (Headings)"/>
                <a:cs typeface="Arial"/>
              </a:rPr>
              <a:t> </a:t>
            </a:r>
            <a:r>
              <a:rPr lang="en-US" sz="2400">
                <a:latin typeface="Tw Cen MT Condensed (Headings)"/>
                <a:ea typeface="+mn-lt"/>
                <a:cs typeface="+mn-lt"/>
              </a:rPr>
              <a:t>Written signs may not be effective</a:t>
            </a:r>
            <a:r>
              <a:rPr lang="en-US" sz="2400">
                <a:latin typeface="Tw Cen MT Condensed (Headings)"/>
                <a:cs typeface="Arial"/>
              </a:rPr>
              <a:t>  </a:t>
            </a:r>
            <a:br>
              <a:rPr lang="en-US" sz="2400">
                <a:latin typeface="Tw Cen MT Condensed (Headings)"/>
                <a:cs typeface="Arial"/>
              </a:rPr>
            </a:br>
            <a:r>
              <a:rPr lang="en-US" sz="2400">
                <a:latin typeface="Tw Cen MT Condensed (Headings)"/>
                <a:cs typeface="Arial"/>
              </a:rPr>
              <a:t> </a:t>
            </a:r>
            <a:r>
              <a:rPr lang="en-US" sz="2400">
                <a:latin typeface="Tw Cen MT Condensed (Headings)"/>
                <a:ea typeface="+mn-lt"/>
                <a:cs typeface="+mn-lt"/>
              </a:rPr>
              <a:t>This is a major barrier causing repeated errors in food preparation(</a:t>
            </a:r>
            <a:r>
              <a:rPr lang="en-US" sz="2400" err="1">
                <a:latin typeface="Tw Cen MT Condensed (Headings)"/>
                <a:ea typeface="+mn-lt"/>
                <a:cs typeface="+mn-lt"/>
              </a:rPr>
              <a:t>Jasuli</a:t>
            </a:r>
            <a:r>
              <a:rPr lang="en-US" sz="2400">
                <a:latin typeface="Tw Cen MT Condensed (Headings)"/>
                <a:ea typeface="+mn-lt"/>
                <a:cs typeface="+mn-lt"/>
              </a:rPr>
              <a:t>, 2024).</a:t>
            </a:r>
          </a:p>
        </p:txBody>
      </p:sp>
    </p:spTree>
    <p:extLst>
      <p:ext uri="{BB962C8B-B14F-4D97-AF65-F5344CB8AC3E}">
        <p14:creationId xmlns:p14="http://schemas.microsoft.com/office/powerpoint/2010/main" val="3834345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fade">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fade">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fade">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bg/>
                                          </p:spTgt>
                                        </p:tgtEl>
                                        <p:attrNameLst>
                                          <p:attrName>style.visibility</p:attrName>
                                        </p:attrNameLst>
                                      </p:cBhvr>
                                      <p:to>
                                        <p:strVal val="visible"/>
                                      </p:to>
                                    </p:set>
                                    <p:animEffect transition="in" filter="fade">
                                      <p:cBhvr>
                                        <p:cTn id="22" dur="500"/>
                                        <p:tgtEl>
                                          <p:spTgt spid="4">
                                            <p:bg/>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Effect transition="in" filter="fade">
                                      <p:cBhvr>
                                        <p:cTn id="25" dur="500"/>
                                        <p:tgtEl>
                                          <p:spTgt spid="4">
                                            <p:txEl>
                                              <p:pRg st="0" end="0"/>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500"/>
                                        <p:tgtEl>
                                          <p:spTgt spid="4">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P spid="4" grpId="0" build="allAtOnce" animBg="1"/>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D3B3AB-7445-FD51-AD4B-7643851F25C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3E74E9F-E88D-8DB8-8F29-EE9251E358A8}"/>
              </a:ext>
            </a:extLst>
          </p:cNvPr>
          <p:cNvSpPr>
            <a:spLocks noGrp="1"/>
          </p:cNvSpPr>
          <p:nvPr>
            <p:ph type="title"/>
          </p:nvPr>
        </p:nvSpPr>
        <p:spPr>
          <a:xfrm>
            <a:off x="763574" y="133123"/>
            <a:ext cx="5117162" cy="1325563"/>
          </a:xfrm>
        </p:spPr>
        <p:txBody>
          <a:bodyPr/>
          <a:lstStyle/>
          <a:p>
            <a:r>
              <a:rPr lang="en-US" b="1"/>
              <a:t>Age/Generational</a:t>
            </a:r>
            <a:endParaRPr lang="en-US" b="1">
              <a:solidFill>
                <a:schemeClr val="accent1">
                  <a:lumMod val="60000"/>
                  <a:lumOff val="40000"/>
                </a:schemeClr>
              </a:solidFill>
            </a:endParaRPr>
          </a:p>
        </p:txBody>
      </p:sp>
      <p:sp>
        <p:nvSpPr>
          <p:cNvPr id="20" name="Text Placeholder 19">
            <a:extLst>
              <a:ext uri="{FF2B5EF4-FFF2-40B4-BE49-F238E27FC236}">
                <a16:creationId xmlns:a16="http://schemas.microsoft.com/office/drawing/2014/main" id="{814AF1F2-FCD2-2F4A-74FF-A7A2B3788789}"/>
              </a:ext>
            </a:extLst>
          </p:cNvPr>
          <p:cNvSpPr>
            <a:spLocks noGrp="1"/>
          </p:cNvSpPr>
          <p:nvPr>
            <p:ph type="body" sz="quarter" idx="28"/>
          </p:nvPr>
        </p:nvSpPr>
        <p:spPr>
          <a:xfrm>
            <a:off x="428169" y="1243840"/>
            <a:ext cx="5787972" cy="1294530"/>
          </a:xfrm>
        </p:spPr>
        <p:txBody>
          <a:bodyPr vert="horz" lIns="45720" tIns="45720" rIns="45720" bIns="45720" rtlCol="0" anchor="t">
            <a:noAutofit/>
          </a:bodyPr>
          <a:lstStyle/>
          <a:p>
            <a:pPr fontAlgn="base"/>
            <a:r>
              <a:rPr lang="en-US" sz="2000">
                <a:solidFill>
                  <a:schemeClr val="tx1"/>
                </a:solidFill>
                <a:latin typeface="Tw Cen MT Condensed (Headings)"/>
              </a:rPr>
              <a:t>The workforce ranges from 16 to 60 years old. Gary says “</a:t>
            </a:r>
            <a:r>
              <a:rPr lang="en-US" sz="2000" b="1">
                <a:solidFill>
                  <a:schemeClr val="tx1"/>
                </a:solidFill>
                <a:latin typeface="Tw Cen MT Condensed (Headings)"/>
              </a:rPr>
              <a:t>the older ones seem to understand, but the ​problem seems to be with the younger ones,”</a:t>
            </a:r>
            <a:r>
              <a:rPr lang="en-US" sz="2000" b="1">
                <a:solidFill>
                  <a:schemeClr val="accent2">
                    <a:lumMod val="50000"/>
                  </a:schemeClr>
                </a:solidFill>
                <a:latin typeface="Tw Cen MT Condensed (Headings)"/>
              </a:rPr>
              <a:t> </a:t>
            </a:r>
            <a:r>
              <a:rPr lang="en-US" sz="2000">
                <a:solidFill>
                  <a:schemeClr val="tx1"/>
                </a:solidFill>
                <a:latin typeface="Tw Cen MT Condensed (Headings)"/>
              </a:rPr>
              <a:t>suggesting:​</a:t>
            </a:r>
            <a:endParaRPr lang="en-US">
              <a:solidFill>
                <a:schemeClr val="tx1"/>
              </a:solidFill>
            </a:endParaRPr>
          </a:p>
          <a:p>
            <a:pPr marL="342900" indent="-342900" fontAlgn="base">
              <a:buFont typeface="Arial" panose="020B0604020202020204" pitchFamily="34" charset="0"/>
              <a:buChar char="•"/>
            </a:pPr>
            <a:r>
              <a:rPr lang="en-US" sz="2000">
                <a:solidFill>
                  <a:schemeClr val="tx1"/>
                </a:solidFill>
                <a:latin typeface="Tw Cen MT Condensed (Headings)"/>
              </a:rPr>
              <a:t>Younger workers may prefer different communication styles​</a:t>
            </a:r>
          </a:p>
          <a:p>
            <a:pPr marL="342900" indent="-342900" fontAlgn="base">
              <a:buFont typeface="Arial" panose="020B0604020202020204" pitchFamily="34" charset="0"/>
              <a:buChar char="•"/>
            </a:pPr>
            <a:r>
              <a:rPr lang="en-US" sz="2000">
                <a:solidFill>
                  <a:schemeClr val="tx1"/>
                </a:solidFill>
                <a:latin typeface="Tw Cen MT Condensed (Headings)"/>
              </a:rPr>
              <a:t>Older workers may be more familiar with structured routines​</a:t>
            </a:r>
          </a:p>
          <a:p>
            <a:pPr marL="342900" indent="-342900" fontAlgn="base">
              <a:buFont typeface="Arial" panose="020B0604020202020204" pitchFamily="34" charset="0"/>
              <a:buChar char="•"/>
            </a:pPr>
            <a:r>
              <a:rPr lang="en-US" sz="2000">
                <a:solidFill>
                  <a:schemeClr val="tx1"/>
                </a:solidFill>
                <a:latin typeface="Tw Cen MT Condensed (Headings)"/>
              </a:rPr>
              <a:t>Younger staff may struggle with discipline or attention to detail​</a:t>
            </a:r>
          </a:p>
          <a:p>
            <a:pPr marL="342900" indent="-342900" fontAlgn="base">
              <a:buFont typeface="Arial" panose="020B0604020202020204" pitchFamily="34" charset="0"/>
              <a:buChar char="•"/>
            </a:pPr>
            <a:r>
              <a:rPr lang="en-US" sz="2000">
                <a:solidFill>
                  <a:schemeClr val="tx1"/>
                </a:solidFill>
                <a:latin typeface="Tw Cen MT Condensed (Headings)"/>
              </a:rPr>
              <a:t>This generational gap affects how instructions are received and followed </a:t>
            </a:r>
            <a:r>
              <a:rPr lang="en-GB" sz="2000" b="1">
                <a:solidFill>
                  <a:schemeClr val="tx1"/>
                </a:solidFill>
                <a:latin typeface="Tw Cen MT Condensed (Headings)"/>
              </a:rPr>
              <a:t>(Benke, 2025).</a:t>
            </a:r>
            <a:r>
              <a:rPr lang="en-US" sz="2000">
                <a:solidFill>
                  <a:schemeClr val="tx1"/>
                </a:solidFill>
                <a:latin typeface="Tw Cen MT Condensed (Headings)"/>
              </a:rPr>
              <a:t>​</a:t>
            </a:r>
          </a:p>
          <a:p>
            <a:pPr fontAlgn="base"/>
            <a:r>
              <a:rPr lang="en-US" sz="2400">
                <a:solidFill>
                  <a:schemeClr val="accent2">
                    <a:lumMod val="50000"/>
                  </a:schemeClr>
                </a:solidFill>
                <a:latin typeface="Tw Cen MT Condensed (Headings)"/>
              </a:rPr>
              <a:t>​</a:t>
            </a:r>
          </a:p>
          <a:p>
            <a:pPr fontAlgn="base"/>
            <a:r>
              <a:rPr lang="en-US" sz="2400">
                <a:solidFill>
                  <a:schemeClr val="accent2">
                    <a:lumMod val="50000"/>
                  </a:schemeClr>
                </a:solidFill>
                <a:latin typeface="Tw Cen MT Condensed (Headings)"/>
              </a:rPr>
              <a:t>​</a:t>
            </a:r>
          </a:p>
          <a:p>
            <a:pPr fontAlgn="base"/>
            <a:r>
              <a:rPr lang="en-US" sz="2400">
                <a:solidFill>
                  <a:schemeClr val="accent2">
                    <a:lumMod val="50000"/>
                  </a:schemeClr>
                </a:solidFill>
                <a:latin typeface="Tw Cen MT Condensed (Headings)"/>
              </a:rPr>
              <a:t>​</a:t>
            </a:r>
          </a:p>
          <a:p>
            <a:pPr fontAlgn="base"/>
            <a:r>
              <a:rPr lang="en-US" sz="2400">
                <a:solidFill>
                  <a:schemeClr val="accent2">
                    <a:lumMod val="50000"/>
                  </a:schemeClr>
                </a:solidFill>
                <a:latin typeface="Tw Cen MT Condensed (Headings)"/>
              </a:rPr>
              <a:t>​</a:t>
            </a:r>
          </a:p>
        </p:txBody>
      </p:sp>
      <p:pic>
        <p:nvPicPr>
          <p:cNvPr id="12" name="Picture Placeholder 11" descr="Sea of hands in the middle">
            <a:extLst>
              <a:ext uri="{FF2B5EF4-FFF2-40B4-BE49-F238E27FC236}">
                <a16:creationId xmlns:a16="http://schemas.microsoft.com/office/drawing/2014/main" id="{44D1A276-D5AD-5200-84A8-4A48692BAE2C}"/>
              </a:ext>
            </a:extLst>
          </p:cNvPr>
          <p:cNvPicPr>
            <a:picLocks noGrp="1" noChangeAspect="1"/>
          </p:cNvPicPr>
          <p:nvPr>
            <p:ph type="pic" sz="quarter" idx="51"/>
          </p:nvPr>
        </p:nvPicPr>
        <p:blipFill>
          <a:blip r:embed="rId3">
            <a:alphaModFix amt="85000"/>
          </a:blip>
          <a:srcRect l="18672" r="18672"/>
          <a:stretch/>
        </p:blipFill>
        <p:spPr>
          <a:xfrm>
            <a:off x="6404028" y="701040"/>
            <a:ext cx="5787972" cy="6156960"/>
          </a:xfrm>
        </p:spPr>
      </p:pic>
      <p:sp>
        <p:nvSpPr>
          <p:cNvPr id="7" name="Slide Number Placeholder 6">
            <a:extLst>
              <a:ext uri="{FF2B5EF4-FFF2-40B4-BE49-F238E27FC236}">
                <a16:creationId xmlns:a16="http://schemas.microsoft.com/office/drawing/2014/main" id="{1B4186B3-A75B-2967-92B4-36DA1E9719A2}"/>
              </a:ext>
            </a:extLst>
          </p:cNvPr>
          <p:cNvSpPr>
            <a:spLocks noGrp="1"/>
          </p:cNvSpPr>
          <p:nvPr>
            <p:ph type="sldNum" sz="quarter" idx="53"/>
          </p:nvPr>
        </p:nvSpPr>
        <p:spPr/>
        <p:txBody>
          <a:bodyPr/>
          <a:lstStyle/>
          <a:p>
            <a:r>
              <a:rPr lang="en-US" altLang="zh-CN"/>
              <a:t>1</a:t>
            </a:r>
          </a:p>
        </p:txBody>
      </p:sp>
    </p:spTree>
    <p:extLst>
      <p:ext uri="{BB962C8B-B14F-4D97-AF65-F5344CB8AC3E}">
        <p14:creationId xmlns:p14="http://schemas.microsoft.com/office/powerpoint/2010/main" val="14403454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1" end="1"/>
                                            </p:txEl>
                                          </p:spTgt>
                                        </p:tgtEl>
                                        <p:attrNameLst>
                                          <p:attrName>style.visibility</p:attrName>
                                        </p:attrNameLst>
                                      </p:cBhvr>
                                      <p:to>
                                        <p:strVal val="visible"/>
                                      </p:to>
                                    </p:set>
                                    <p:animEffect transition="in" filter="fade">
                                      <p:cBhvr>
                                        <p:cTn id="17" dur="500"/>
                                        <p:tgtEl>
                                          <p:spTgt spid="2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2" end="2"/>
                                            </p:txEl>
                                          </p:spTgt>
                                        </p:tgtEl>
                                        <p:attrNameLst>
                                          <p:attrName>style.visibility</p:attrName>
                                        </p:attrNameLst>
                                      </p:cBhvr>
                                      <p:to>
                                        <p:strVal val="visible"/>
                                      </p:to>
                                    </p:set>
                                    <p:animEffect transition="in" filter="fade">
                                      <p:cBhvr>
                                        <p:cTn id="22" dur="500"/>
                                        <p:tgtEl>
                                          <p:spTgt spid="2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
                                            <p:txEl>
                                              <p:pRg st="3" end="3"/>
                                            </p:txEl>
                                          </p:spTgt>
                                        </p:tgtEl>
                                        <p:attrNameLst>
                                          <p:attrName>style.visibility</p:attrName>
                                        </p:attrNameLst>
                                      </p:cBhvr>
                                      <p:to>
                                        <p:strVal val="visible"/>
                                      </p:to>
                                    </p:set>
                                    <p:animEffect transition="in" filter="fade">
                                      <p:cBhvr>
                                        <p:cTn id="27" dur="500"/>
                                        <p:tgtEl>
                                          <p:spTgt spid="2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
                                            <p:txEl>
                                              <p:pRg st="4" end="4"/>
                                            </p:txEl>
                                          </p:spTgt>
                                        </p:tgtEl>
                                        <p:attrNameLst>
                                          <p:attrName>style.visibility</p:attrName>
                                        </p:attrNameLst>
                                      </p:cBhvr>
                                      <p:to>
                                        <p:strVal val="visible"/>
                                      </p:to>
                                    </p:set>
                                    <p:animEffect transition="in" filter="fade">
                                      <p:cBhvr>
                                        <p:cTn id="32" dur="500"/>
                                        <p:tgtEl>
                                          <p:spTgt spid="20">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0">
                                            <p:txEl>
                                              <p:pRg st="5" end="5"/>
                                            </p:txEl>
                                          </p:spTgt>
                                        </p:tgtEl>
                                        <p:attrNameLst>
                                          <p:attrName>style.visibility</p:attrName>
                                        </p:attrNameLst>
                                      </p:cBhvr>
                                      <p:to>
                                        <p:strVal val="visible"/>
                                      </p:to>
                                    </p:set>
                                    <p:animEffect transition="in" filter="fade">
                                      <p:cBhvr>
                                        <p:cTn id="37" dur="500"/>
                                        <p:tgtEl>
                                          <p:spTgt spid="20">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
                                            <p:txEl>
                                              <p:pRg st="6" end="6"/>
                                            </p:txEl>
                                          </p:spTgt>
                                        </p:tgtEl>
                                        <p:attrNameLst>
                                          <p:attrName>style.visibility</p:attrName>
                                        </p:attrNameLst>
                                      </p:cBhvr>
                                      <p:to>
                                        <p:strVal val="visible"/>
                                      </p:to>
                                    </p:set>
                                    <p:animEffect transition="in" filter="fade">
                                      <p:cBhvr>
                                        <p:cTn id="42" dur="500"/>
                                        <p:tgtEl>
                                          <p:spTgt spid="20">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0">
                                            <p:txEl>
                                              <p:pRg st="7" end="7"/>
                                            </p:txEl>
                                          </p:spTgt>
                                        </p:tgtEl>
                                        <p:attrNameLst>
                                          <p:attrName>style.visibility</p:attrName>
                                        </p:attrNameLst>
                                      </p:cBhvr>
                                      <p:to>
                                        <p:strVal val="visible"/>
                                      </p:to>
                                    </p:set>
                                    <p:animEffect transition="in" filter="fade">
                                      <p:cBhvr>
                                        <p:cTn id="47" dur="500"/>
                                        <p:tgtEl>
                                          <p:spTgt spid="20">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0">
                                            <p:txEl>
                                              <p:pRg st="8" end="8"/>
                                            </p:txEl>
                                          </p:spTgt>
                                        </p:tgtEl>
                                        <p:attrNameLst>
                                          <p:attrName>style.visibility</p:attrName>
                                        </p:attrNameLst>
                                      </p:cBhvr>
                                      <p:to>
                                        <p:strVal val="visible"/>
                                      </p:to>
                                    </p:set>
                                    <p:animEffect transition="in" filter="fade">
                                      <p:cBhvr>
                                        <p:cTn id="52" dur="500"/>
                                        <p:tgtEl>
                                          <p:spTgt spid="2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F1720B-BD5F-E40C-6D77-4C7985B3C8D5}"/>
            </a:ext>
          </a:extLst>
        </p:cNvPr>
        <p:cNvGrpSpPr/>
        <p:nvPr/>
      </p:nvGrpSpPr>
      <p:grpSpPr>
        <a:xfrm>
          <a:off x="0" y="0"/>
          <a:ext cx="0" cy="0"/>
          <a:chOff x="0" y="0"/>
          <a:chExt cx="0" cy="0"/>
        </a:xfrm>
      </p:grpSpPr>
      <p:sp>
        <p:nvSpPr>
          <p:cNvPr id="19" name="Text Placeholder 18">
            <a:extLst>
              <a:ext uri="{FF2B5EF4-FFF2-40B4-BE49-F238E27FC236}">
                <a16:creationId xmlns:a16="http://schemas.microsoft.com/office/drawing/2014/main" id="{6988448A-482A-33E0-06B3-A417E29FF123}"/>
              </a:ext>
            </a:extLst>
          </p:cNvPr>
          <p:cNvSpPr>
            <a:spLocks noGrp="1"/>
          </p:cNvSpPr>
          <p:nvPr>
            <p:ph type="body" sz="quarter" idx="28"/>
          </p:nvPr>
        </p:nvSpPr>
        <p:spPr>
          <a:xfrm>
            <a:off x="1754506" y="2679754"/>
            <a:ext cx="2763520" cy="1269891"/>
          </a:xfrm>
        </p:spPr>
        <p:txBody>
          <a:bodyPr/>
          <a:lstStyle/>
          <a:p>
            <a:r>
              <a:rPr lang="en-US" sz="2800">
                <a:solidFill>
                  <a:schemeClr val="accent2">
                    <a:lumMod val="50000"/>
                  </a:schemeClr>
                </a:solidFill>
              </a:rPr>
              <a:t>Cultural (standards and practices)</a:t>
            </a:r>
            <a:r>
              <a:rPr lang="en-GB" sz="2800">
                <a:solidFill>
                  <a:schemeClr val="accent2">
                    <a:lumMod val="50000"/>
                  </a:schemeClr>
                </a:solidFill>
              </a:rPr>
              <a:t>​</a:t>
            </a:r>
            <a:endParaRPr lang="en-US" sz="3600">
              <a:solidFill>
                <a:schemeClr val="accent2">
                  <a:lumMod val="50000"/>
                </a:schemeClr>
              </a:solidFill>
            </a:endParaRPr>
          </a:p>
        </p:txBody>
      </p:sp>
      <p:pic>
        <p:nvPicPr>
          <p:cNvPr id="48" name="Picture placeholder 19" descr="Colorful Dia De Los Muertos flags">
            <a:extLst>
              <a:ext uri="{FF2B5EF4-FFF2-40B4-BE49-F238E27FC236}">
                <a16:creationId xmlns:a16="http://schemas.microsoft.com/office/drawing/2014/main" id="{55E5859C-4780-5B05-9E71-863790AE532C}"/>
              </a:ext>
            </a:extLst>
          </p:cNvPr>
          <p:cNvPicPr>
            <a:picLocks noGrp="1" noChangeAspect="1"/>
          </p:cNvPicPr>
          <p:nvPr>
            <p:ph type="pic" sz="quarter" idx="47"/>
          </p:nvPr>
        </p:nvPicPr>
        <p:blipFill>
          <a:blip r:embed="rId3"/>
          <a:srcRect l="20652" r="20652"/>
          <a:stretch/>
        </p:blipFill>
        <p:spPr>
          <a:xfrm>
            <a:off x="611528" y="564644"/>
            <a:ext cx="5045662" cy="5783096"/>
          </a:xfrm>
          <a:blipFill>
            <a:blip r:embed="rId4"/>
            <a:stretch>
              <a:fillRect/>
            </a:stretch>
          </a:blipFill>
        </p:spPr>
      </p:pic>
      <p:sp>
        <p:nvSpPr>
          <p:cNvPr id="6" name="Content Placeholder 2">
            <a:extLst>
              <a:ext uri="{FF2B5EF4-FFF2-40B4-BE49-F238E27FC236}">
                <a16:creationId xmlns:a16="http://schemas.microsoft.com/office/drawing/2014/main" id="{F6522F10-918D-F7F3-F86F-3C780FDCE2E5}"/>
              </a:ext>
            </a:extLst>
          </p:cNvPr>
          <p:cNvSpPr>
            <a:spLocks noGrp="1"/>
          </p:cNvSpPr>
          <p:nvPr/>
        </p:nvSpPr>
        <p:spPr>
          <a:xfrm>
            <a:off x="5966790" y="572697"/>
            <a:ext cx="5989983" cy="2953808"/>
          </a:xfrm>
          <a:prstGeom prst="rect">
            <a:avLst/>
          </a:prstGeom>
          <a:solidFill>
            <a:srgbClr val="AEC2D8"/>
          </a:solidFill>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a:latin typeface="Tw Cen MT Condensed (Headings)"/>
              </a:rPr>
              <a:t>Different cultural backgrounds mean different:</a:t>
            </a:r>
          </a:p>
          <a:p>
            <a:pPr marL="0" indent="0">
              <a:buNone/>
            </a:pPr>
            <a:endParaRPr lang="en-GB" sz="2400">
              <a:latin typeface="Tw Cen MT Condensed (Headings)"/>
            </a:endParaRPr>
          </a:p>
          <a:p>
            <a:pPr lvl="0">
              <a:buFont typeface=""/>
              <a:buChar char="•"/>
            </a:pPr>
            <a:r>
              <a:rPr lang="en-GB" sz="2400">
                <a:latin typeface="Tw Cen MT Condensed (Headings)"/>
              </a:rPr>
              <a:t>Workplace expectations</a:t>
            </a:r>
          </a:p>
          <a:p>
            <a:pPr lvl="0">
              <a:buFont typeface=""/>
              <a:buChar char="•"/>
            </a:pPr>
            <a:r>
              <a:rPr lang="en-GB" sz="2400">
                <a:latin typeface="Tw Cen MT Condensed (Headings)"/>
              </a:rPr>
              <a:t>Attitudes toward hygiene</a:t>
            </a:r>
          </a:p>
          <a:p>
            <a:pPr lvl="0">
              <a:buFont typeface=""/>
              <a:buChar char="•"/>
            </a:pPr>
            <a:r>
              <a:rPr lang="en-GB" sz="2400">
                <a:latin typeface="Tw Cen MT Condensed (Headings)"/>
              </a:rPr>
              <a:t>Understanding of authority</a:t>
            </a:r>
          </a:p>
          <a:p>
            <a:pPr lvl="0">
              <a:buFont typeface=""/>
              <a:buChar char="•"/>
            </a:pPr>
            <a:r>
              <a:rPr lang="en-GB" sz="2400">
                <a:latin typeface="Tw Cen MT Condensed (Headings)"/>
              </a:rPr>
              <a:t>Interpretation of non‑verbal cues</a:t>
            </a:r>
          </a:p>
          <a:p>
            <a:pPr>
              <a:buFont typeface=""/>
              <a:buChar char="•"/>
            </a:pPr>
            <a:endParaRPr lang="en-GB" sz="2400">
              <a:latin typeface="Tw Cen MT Condensed (Headings)"/>
            </a:endParaRPr>
          </a:p>
          <a:p>
            <a:pPr marL="0" indent="0">
              <a:buNone/>
            </a:pPr>
            <a:endParaRPr lang="en-GB" sz="2400">
              <a:latin typeface="Tw Cen MT Condensed (Headings)"/>
            </a:endParaRPr>
          </a:p>
        </p:txBody>
      </p:sp>
      <p:sp>
        <p:nvSpPr>
          <p:cNvPr id="7" name="TextBox 6">
            <a:extLst>
              <a:ext uri="{FF2B5EF4-FFF2-40B4-BE49-F238E27FC236}">
                <a16:creationId xmlns:a16="http://schemas.microsoft.com/office/drawing/2014/main" id="{3E4FF3F0-A1D2-2403-7734-5458856C750E}"/>
              </a:ext>
            </a:extLst>
          </p:cNvPr>
          <p:cNvSpPr txBox="1"/>
          <p:nvPr/>
        </p:nvSpPr>
        <p:spPr>
          <a:xfrm>
            <a:off x="5966789" y="4305529"/>
            <a:ext cx="5989983" cy="1508105"/>
          </a:xfrm>
          <a:prstGeom prst="rect">
            <a:avLst/>
          </a:prstGeom>
          <a:solidFill>
            <a:srgbClr val="AEC2D8"/>
          </a:solidFill>
        </p:spPr>
        <p:txBody>
          <a:bodyPr wrap="square" lIns="91440" tIns="45720" rIns="91440" bIns="45720" rtlCol="0" anchor="t">
            <a:spAutoFit/>
          </a:bodyPr>
          <a:lstStyle/>
          <a:p>
            <a:pPr algn="ctr"/>
            <a:r>
              <a:rPr lang="en-GB" sz="2400">
                <a:latin typeface="Tw Cen MT Condensed (Headings)"/>
              </a:rPr>
              <a:t>Gary’s communication style may not match the cultural norms of the workers, leading to confusion or accidental non‑compliance </a:t>
            </a:r>
            <a:r>
              <a:rPr lang="en-GB" sz="2400" b="1">
                <a:solidFill>
                  <a:srgbClr val="000000"/>
                </a:solidFill>
                <a:latin typeface="Tw Cen MT Condensed (Headings)"/>
                <a:cs typeface="Arial"/>
              </a:rPr>
              <a:t>(</a:t>
            </a:r>
            <a:r>
              <a:rPr lang="en-GB" sz="2400" b="1" err="1">
                <a:solidFill>
                  <a:srgbClr val="222222"/>
                </a:solidFill>
                <a:latin typeface="Tw Cen MT Condensed (Headings)"/>
                <a:cs typeface="Arial"/>
              </a:rPr>
              <a:t>Adhamovna</a:t>
            </a:r>
            <a:r>
              <a:rPr lang="en-GB" sz="2400" b="1">
                <a:solidFill>
                  <a:srgbClr val="222222"/>
                </a:solidFill>
                <a:latin typeface="Tw Cen MT Condensed (Headings)"/>
                <a:cs typeface="Arial"/>
              </a:rPr>
              <a:t>, 2025).</a:t>
            </a:r>
            <a:endParaRPr lang="en-US" sz="2400" b="1">
              <a:latin typeface="Tw Cen MT Condensed (Headings)"/>
            </a:endParaRPr>
          </a:p>
          <a:p>
            <a:endParaRPr lang="en-GB" sz="2000"/>
          </a:p>
        </p:txBody>
      </p:sp>
    </p:spTree>
    <p:extLst>
      <p:ext uri="{BB962C8B-B14F-4D97-AF65-F5344CB8AC3E}">
        <p14:creationId xmlns:p14="http://schemas.microsoft.com/office/powerpoint/2010/main" val="20789900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fade">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B4A662-3158-31B0-C909-CC05998AC92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06EE410-BEA2-FBFB-0378-EAD8BEF3AAB0}"/>
              </a:ext>
            </a:extLst>
          </p:cNvPr>
          <p:cNvSpPr>
            <a:spLocks noGrp="1"/>
          </p:cNvSpPr>
          <p:nvPr>
            <p:ph type="title"/>
          </p:nvPr>
        </p:nvSpPr>
        <p:spPr>
          <a:xfrm>
            <a:off x="763574" y="779009"/>
            <a:ext cx="5117162" cy="1325563"/>
          </a:xfrm>
        </p:spPr>
        <p:txBody>
          <a:bodyPr/>
          <a:lstStyle/>
          <a:p>
            <a:r>
              <a:rPr lang="en-GB" b="1"/>
              <a:t>emotional</a:t>
            </a:r>
            <a:endParaRPr lang="en-US">
              <a:solidFill>
                <a:schemeClr val="accent1">
                  <a:lumMod val="60000"/>
                  <a:lumOff val="40000"/>
                </a:schemeClr>
              </a:solidFill>
            </a:endParaRPr>
          </a:p>
        </p:txBody>
      </p:sp>
      <p:sp>
        <p:nvSpPr>
          <p:cNvPr id="20" name="Text Placeholder 19">
            <a:extLst>
              <a:ext uri="{FF2B5EF4-FFF2-40B4-BE49-F238E27FC236}">
                <a16:creationId xmlns:a16="http://schemas.microsoft.com/office/drawing/2014/main" id="{02D5D3B8-2820-DA31-960C-4B9B55C69B64}"/>
              </a:ext>
            </a:extLst>
          </p:cNvPr>
          <p:cNvSpPr>
            <a:spLocks noGrp="1"/>
          </p:cNvSpPr>
          <p:nvPr>
            <p:ph type="body" sz="quarter" idx="28"/>
          </p:nvPr>
        </p:nvSpPr>
        <p:spPr>
          <a:xfrm>
            <a:off x="6157058" y="1103230"/>
            <a:ext cx="5822362" cy="5367474"/>
          </a:xfrm>
        </p:spPr>
        <p:txBody>
          <a:bodyPr vert="horz" lIns="45720" tIns="45720" rIns="45720" bIns="45720" rtlCol="0" anchor="t">
            <a:noAutofit/>
          </a:bodyPr>
          <a:lstStyle/>
          <a:p>
            <a:pPr fontAlgn="base"/>
            <a:r>
              <a:rPr lang="en-GB" sz="2000">
                <a:solidFill>
                  <a:schemeClr val="tx1"/>
                </a:solidFill>
              </a:rPr>
              <a:t>Gary arrives at work tired, stressed, frustrated, and already breaking hygiene rules himself.</a:t>
            </a:r>
          </a:p>
          <a:p>
            <a:pPr fontAlgn="base"/>
            <a:endParaRPr lang="en-GB" sz="2000">
              <a:solidFill>
                <a:schemeClr val="accent2">
                  <a:lumMod val="50000"/>
                </a:schemeClr>
              </a:solidFill>
            </a:endParaRPr>
          </a:p>
          <a:p>
            <a:pPr fontAlgn="base"/>
            <a:r>
              <a:rPr lang="en-GB" sz="2000">
                <a:solidFill>
                  <a:schemeClr val="accent2">
                    <a:lumMod val="50000"/>
                  </a:schemeClr>
                </a:solidFill>
              </a:rPr>
              <a:t>His </a:t>
            </a:r>
            <a:r>
              <a:rPr lang="en-GB" sz="2000" b="1">
                <a:solidFill>
                  <a:schemeClr val="accent2">
                    <a:lumMod val="50000"/>
                  </a:schemeClr>
                </a:solidFill>
              </a:rPr>
              <a:t>emotional</a:t>
            </a:r>
            <a:r>
              <a:rPr lang="en-GB" sz="2000">
                <a:solidFill>
                  <a:schemeClr val="accent2">
                    <a:lumMod val="50000"/>
                  </a:schemeClr>
                </a:solidFill>
              </a:rPr>
              <a:t> state leads to:</a:t>
            </a:r>
            <a:r>
              <a:rPr lang="en-US" sz="2000">
                <a:solidFill>
                  <a:schemeClr val="accent2">
                    <a:lumMod val="50000"/>
                  </a:schemeClr>
                </a:solidFill>
              </a:rPr>
              <a:t>​</a:t>
            </a:r>
            <a:r>
              <a:rPr lang="en-GB" sz="2000">
                <a:solidFill>
                  <a:schemeClr val="accent2">
                    <a:lumMod val="50000"/>
                  </a:schemeClr>
                </a:solidFill>
              </a:rPr>
              <a:t>​</a:t>
            </a:r>
          </a:p>
          <a:p>
            <a:pPr marL="342900" indent="-342900" fontAlgn="base">
              <a:buFont typeface="Arial" panose="020B0604020202020204" pitchFamily="34" charset="0"/>
              <a:buChar char="•"/>
            </a:pPr>
            <a:r>
              <a:rPr lang="en-GB" sz="2000">
                <a:solidFill>
                  <a:schemeClr val="accent2">
                    <a:lumMod val="50000"/>
                  </a:schemeClr>
                </a:solidFill>
              </a:rPr>
              <a:t>Impatience</a:t>
            </a:r>
            <a:r>
              <a:rPr lang="en-US" sz="2000">
                <a:solidFill>
                  <a:schemeClr val="accent2">
                    <a:lumMod val="50000"/>
                  </a:schemeClr>
                </a:solidFill>
              </a:rPr>
              <a:t>​</a:t>
            </a:r>
          </a:p>
          <a:p>
            <a:pPr marL="342900" indent="-342900" fontAlgn="base">
              <a:buFont typeface="Arial" panose="020B0604020202020204" pitchFamily="34" charset="0"/>
              <a:buChar char="•"/>
            </a:pPr>
            <a:r>
              <a:rPr lang="en-GB" sz="2000">
                <a:solidFill>
                  <a:schemeClr val="accent2">
                    <a:lumMod val="50000"/>
                  </a:schemeClr>
                </a:solidFill>
              </a:rPr>
              <a:t>Shouting (“Idiots!”)</a:t>
            </a:r>
            <a:r>
              <a:rPr lang="en-US" sz="2000">
                <a:solidFill>
                  <a:schemeClr val="accent2">
                    <a:lumMod val="50000"/>
                  </a:schemeClr>
                </a:solidFill>
              </a:rPr>
              <a:t>​</a:t>
            </a:r>
          </a:p>
          <a:p>
            <a:pPr marL="342900" indent="-342900" fontAlgn="base">
              <a:buFont typeface="Arial" panose="020B0604020202020204" pitchFamily="34" charset="0"/>
              <a:buChar char="•"/>
            </a:pPr>
            <a:r>
              <a:rPr lang="en-GB" sz="2000">
                <a:solidFill>
                  <a:schemeClr val="accent2">
                    <a:lumMod val="50000"/>
                  </a:schemeClr>
                </a:solidFill>
              </a:rPr>
              <a:t>Poor tone and unclear communication</a:t>
            </a:r>
            <a:r>
              <a:rPr lang="en-US" sz="2000">
                <a:solidFill>
                  <a:schemeClr val="accent2">
                    <a:lumMod val="50000"/>
                  </a:schemeClr>
                </a:solidFill>
              </a:rPr>
              <a:t>​</a:t>
            </a:r>
          </a:p>
          <a:p>
            <a:pPr marL="342900" indent="-342900" fontAlgn="base">
              <a:buFont typeface="Arial" panose="020B0604020202020204" pitchFamily="34" charset="0"/>
              <a:buChar char="•"/>
            </a:pPr>
            <a:r>
              <a:rPr lang="en-GB" sz="2000">
                <a:solidFill>
                  <a:schemeClr val="accent2">
                    <a:lumMod val="50000"/>
                  </a:schemeClr>
                </a:solidFill>
              </a:rPr>
              <a:t>Workers feeling intimidated or discouraged</a:t>
            </a:r>
            <a:r>
              <a:rPr lang="en-US" sz="2000">
                <a:solidFill>
                  <a:schemeClr val="accent2">
                    <a:lumMod val="50000"/>
                  </a:schemeClr>
                </a:solidFill>
              </a:rPr>
              <a:t>​</a:t>
            </a:r>
          </a:p>
          <a:p>
            <a:pPr fontAlgn="base"/>
            <a:r>
              <a:rPr lang="en-GB" sz="2000">
                <a:solidFill>
                  <a:schemeClr val="accent2">
                    <a:lumMod val="50000"/>
                  </a:schemeClr>
                </a:solidFill>
              </a:rPr>
              <a:t>​</a:t>
            </a:r>
          </a:p>
          <a:p>
            <a:pPr fontAlgn="base"/>
            <a:r>
              <a:rPr lang="en-GB" sz="2000">
                <a:solidFill>
                  <a:schemeClr val="tx1"/>
                </a:solidFill>
              </a:rPr>
              <a:t>When emotions run high, communication becomes rushed, unclear, and ineffective(</a:t>
            </a:r>
            <a:r>
              <a:rPr lang="en-GB" sz="2000" err="1">
                <a:solidFill>
                  <a:schemeClr val="tx1"/>
                </a:solidFill>
              </a:rPr>
              <a:t>Ashkanasy</a:t>
            </a:r>
            <a:r>
              <a:rPr lang="en-GB" sz="2000">
                <a:solidFill>
                  <a:schemeClr val="tx1"/>
                </a:solidFill>
              </a:rPr>
              <a:t> et al.,2002).​</a:t>
            </a:r>
            <a:endParaRPr lang="en-US" sz="1600"/>
          </a:p>
        </p:txBody>
      </p:sp>
      <p:pic>
        <p:nvPicPr>
          <p:cNvPr id="12" name="Picture Placeholder 11" descr="Man praying">
            <a:extLst>
              <a:ext uri="{FF2B5EF4-FFF2-40B4-BE49-F238E27FC236}">
                <a16:creationId xmlns:a16="http://schemas.microsoft.com/office/drawing/2014/main" id="{2F44558A-0C9F-56F4-5B5A-BE351238F904}"/>
              </a:ext>
            </a:extLst>
          </p:cNvPr>
          <p:cNvPicPr>
            <a:picLocks noGrp="1" noChangeAspect="1"/>
          </p:cNvPicPr>
          <p:nvPr>
            <p:ph type="pic" sz="quarter" idx="51"/>
          </p:nvPr>
        </p:nvPicPr>
        <p:blipFill>
          <a:blip r:embed="rId3">
            <a:alphaModFix amt="85000"/>
          </a:blip>
          <a:srcRect l="13218" r="13218"/>
          <a:stretch/>
        </p:blipFill>
        <p:spPr>
          <a:xfrm>
            <a:off x="0" y="1940560"/>
            <a:ext cx="5423536" cy="4917440"/>
          </a:xfrm>
        </p:spPr>
      </p:pic>
      <p:sp>
        <p:nvSpPr>
          <p:cNvPr id="7" name="Slide Number Placeholder 6">
            <a:extLst>
              <a:ext uri="{FF2B5EF4-FFF2-40B4-BE49-F238E27FC236}">
                <a16:creationId xmlns:a16="http://schemas.microsoft.com/office/drawing/2014/main" id="{1447336C-CBEB-19BF-AA7C-61C9345D071E}"/>
              </a:ext>
            </a:extLst>
          </p:cNvPr>
          <p:cNvSpPr>
            <a:spLocks noGrp="1"/>
          </p:cNvSpPr>
          <p:nvPr>
            <p:ph type="sldNum" sz="quarter" idx="53"/>
          </p:nvPr>
        </p:nvSpPr>
        <p:spPr/>
        <p:txBody>
          <a:bodyPr/>
          <a:lstStyle/>
          <a:p>
            <a:r>
              <a:rPr lang="en-US" altLang="zh-CN"/>
              <a:t>1</a:t>
            </a:r>
          </a:p>
        </p:txBody>
      </p:sp>
    </p:spTree>
    <p:extLst>
      <p:ext uri="{BB962C8B-B14F-4D97-AF65-F5344CB8AC3E}">
        <p14:creationId xmlns:p14="http://schemas.microsoft.com/office/powerpoint/2010/main" val="5226757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3" end="3"/>
                                            </p:txEl>
                                          </p:spTgt>
                                        </p:tgtEl>
                                        <p:attrNameLst>
                                          <p:attrName>style.visibility</p:attrName>
                                        </p:attrNameLst>
                                      </p:cBhvr>
                                      <p:to>
                                        <p:strVal val="visible"/>
                                      </p:to>
                                    </p:set>
                                    <p:animEffect transition="in" filter="fade">
                                      <p:cBhvr>
                                        <p:cTn id="22" dur="500"/>
                                        <p:tgtEl>
                                          <p:spTgt spid="2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
                                            <p:txEl>
                                              <p:pRg st="4" end="4"/>
                                            </p:txEl>
                                          </p:spTgt>
                                        </p:tgtEl>
                                        <p:attrNameLst>
                                          <p:attrName>style.visibility</p:attrName>
                                        </p:attrNameLst>
                                      </p:cBhvr>
                                      <p:to>
                                        <p:strVal val="visible"/>
                                      </p:to>
                                    </p:set>
                                    <p:animEffect transition="in" filter="fade">
                                      <p:cBhvr>
                                        <p:cTn id="27" dur="500"/>
                                        <p:tgtEl>
                                          <p:spTgt spid="2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
                                            <p:txEl>
                                              <p:pRg st="5" end="5"/>
                                            </p:txEl>
                                          </p:spTgt>
                                        </p:tgtEl>
                                        <p:attrNameLst>
                                          <p:attrName>style.visibility</p:attrName>
                                        </p:attrNameLst>
                                      </p:cBhvr>
                                      <p:to>
                                        <p:strVal val="visible"/>
                                      </p:to>
                                    </p:set>
                                    <p:animEffect transition="in" filter="fade">
                                      <p:cBhvr>
                                        <p:cTn id="32" dur="500"/>
                                        <p:tgtEl>
                                          <p:spTgt spid="20">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0">
                                            <p:txEl>
                                              <p:pRg st="6" end="6"/>
                                            </p:txEl>
                                          </p:spTgt>
                                        </p:tgtEl>
                                        <p:attrNameLst>
                                          <p:attrName>style.visibility</p:attrName>
                                        </p:attrNameLst>
                                      </p:cBhvr>
                                      <p:to>
                                        <p:strVal val="visible"/>
                                      </p:to>
                                    </p:set>
                                    <p:animEffect transition="in" filter="fade">
                                      <p:cBhvr>
                                        <p:cTn id="37" dur="500"/>
                                        <p:tgtEl>
                                          <p:spTgt spid="20">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
                                            <p:txEl>
                                              <p:pRg st="7" end="7"/>
                                            </p:txEl>
                                          </p:spTgt>
                                        </p:tgtEl>
                                        <p:attrNameLst>
                                          <p:attrName>style.visibility</p:attrName>
                                        </p:attrNameLst>
                                      </p:cBhvr>
                                      <p:to>
                                        <p:strVal val="visible"/>
                                      </p:to>
                                    </p:set>
                                    <p:animEffect transition="in" filter="fade">
                                      <p:cBhvr>
                                        <p:cTn id="42" dur="500"/>
                                        <p:tgtEl>
                                          <p:spTgt spid="20">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0">
                                            <p:txEl>
                                              <p:pRg st="8" end="8"/>
                                            </p:txEl>
                                          </p:spTgt>
                                        </p:tgtEl>
                                        <p:attrNameLst>
                                          <p:attrName>style.visibility</p:attrName>
                                        </p:attrNameLst>
                                      </p:cBhvr>
                                      <p:to>
                                        <p:strVal val="visible"/>
                                      </p:to>
                                    </p:set>
                                    <p:animEffect transition="in" filter="fade">
                                      <p:cBhvr>
                                        <p:cTn id="47" dur="500"/>
                                        <p:tgtEl>
                                          <p:spTgt spid="2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0"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6E0EB">
            <a:alpha val="20000"/>
          </a:srgbClr>
        </a:solidFill>
        <a:effectLst/>
      </p:bgPr>
    </p:bg>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83FA818F-6478-2F54-24A5-38AB95BAEC77}"/>
              </a:ext>
            </a:extLst>
          </p:cNvPr>
          <p:cNvGraphicFramePr>
            <a:graphicFrameLocks noGrp="1"/>
          </p:cNvGraphicFramePr>
          <p:nvPr>
            <p:extLst>
              <p:ext uri="{D42A27DB-BD31-4B8C-83A1-F6EECF244321}">
                <p14:modId xmlns:p14="http://schemas.microsoft.com/office/powerpoint/2010/main" val="2623462459"/>
              </p:ext>
            </p:extLst>
          </p:nvPr>
        </p:nvGraphicFramePr>
        <p:xfrm>
          <a:off x="722212" y="893688"/>
          <a:ext cx="2459612" cy="5190565"/>
        </p:xfrm>
        <a:graphic>
          <a:graphicData uri="http://schemas.openxmlformats.org/drawingml/2006/table">
            <a:tbl>
              <a:tblPr/>
              <a:tblGrid>
                <a:gridCol w="2459612">
                  <a:extLst>
                    <a:ext uri="{9D8B030D-6E8A-4147-A177-3AD203B41FA5}">
                      <a16:colId xmlns:a16="http://schemas.microsoft.com/office/drawing/2014/main" val="3045053632"/>
                    </a:ext>
                  </a:extLst>
                </a:gridCol>
              </a:tblGrid>
              <a:tr h="811279">
                <a:tc>
                  <a:txBody>
                    <a:bodyPr/>
                    <a:lstStyle/>
                    <a:p>
                      <a:pPr marL="0" indent="0" algn="ctr" fontAlgn="base">
                        <a:lnSpc>
                          <a:spcPts val="1200"/>
                        </a:lnSpc>
                        <a:buNone/>
                      </a:pPr>
                      <a:endParaRPr lang="en-GB" sz="1200" b="1" i="0" u="none" strike="noStrike">
                        <a:solidFill>
                          <a:srgbClr val="000000"/>
                        </a:solidFill>
                        <a:effectLst/>
                        <a:latin typeface="Myriad Pro"/>
                      </a:endParaRPr>
                    </a:p>
                    <a:p>
                      <a:pPr marL="0" indent="0" algn="ctr" fontAlgn="base">
                        <a:lnSpc>
                          <a:spcPts val="1200"/>
                        </a:lnSpc>
                        <a:buNone/>
                      </a:pPr>
                      <a:r>
                        <a:rPr lang="en-GB" sz="1800" b="1" i="0" u="none" strike="noStrike">
                          <a:solidFill>
                            <a:srgbClr val="000000"/>
                          </a:solidFill>
                          <a:effectLst/>
                          <a:latin typeface="Myriad Pro"/>
                        </a:rPr>
                        <a:t>SOURCE </a:t>
                      </a:r>
                    </a:p>
                    <a:p>
                      <a:pPr marL="0" indent="0" algn="ctr" fontAlgn="base">
                        <a:lnSpc>
                          <a:spcPts val="1200"/>
                        </a:lnSpc>
                        <a:buNone/>
                      </a:pPr>
                      <a:endParaRPr lang="en-GB" sz="1200" b="1" i="0" u="none" strike="noStrike">
                        <a:solidFill>
                          <a:srgbClr val="000000"/>
                        </a:solidFill>
                        <a:effectLst/>
                        <a:latin typeface="Myriad Pro"/>
                      </a:endParaRPr>
                    </a:p>
                    <a:p>
                      <a:pPr marL="0" indent="0" algn="ctr" fontAlgn="base">
                        <a:lnSpc>
                          <a:spcPts val="1200"/>
                        </a:lnSpc>
                        <a:buNone/>
                      </a:pPr>
                      <a:r>
                        <a:rPr lang="en-GB" sz="1200" b="1" i="0" u="none" strike="noStrike">
                          <a:solidFill>
                            <a:srgbClr val="000000"/>
                          </a:solidFill>
                          <a:effectLst/>
                          <a:latin typeface="Myriad Pro"/>
                        </a:rPr>
                        <a:t>(Gary – Floor Manager)</a:t>
                      </a:r>
                      <a:r>
                        <a:rPr lang="en-US" sz="1200" b="1" i="0">
                          <a:solidFill>
                            <a:srgbClr val="FFFFFF"/>
                          </a:solidFill>
                          <a:effectLst/>
                          <a:latin typeface="Myriad Pro"/>
                        </a:rPr>
                        <a:t>​</a:t>
                      </a:r>
                      <a:endParaRPr lang="en-US" sz="2800" b="1" i="0">
                        <a:solidFill>
                          <a:srgbClr val="FFFFFF"/>
                        </a:solidFill>
                        <a:effectLst/>
                      </a:endParaRPr>
                    </a:p>
                    <a:p>
                      <a:pPr marL="0" indent="0" algn="ctr" fontAlgn="base">
                        <a:lnSpc>
                          <a:spcPts val="2175"/>
                        </a:lnSpc>
                        <a:buNone/>
                      </a:pPr>
                      <a:r>
                        <a:rPr lang="en-GB" sz="2800" b="1" i="0">
                          <a:solidFill>
                            <a:srgbClr val="FFFFFF"/>
                          </a:solidFill>
                          <a:effectLst/>
                          <a:latin typeface="Myriad Pro"/>
                        </a:rPr>
                        <a:t>​</a:t>
                      </a:r>
                      <a:endParaRPr lang="en-GB" sz="2800" b="1" i="0">
                        <a:solidFill>
                          <a:srgbClr val="FFFFFF"/>
                        </a:solidFill>
                        <a:effectLst/>
                      </a:endParaRPr>
                    </a:p>
                  </a:txBody>
                  <a:tcPr marL="81952" marR="81952" marT="40976" marB="40976" anchor="ctr">
                    <a:lnL w="7620" cap="flat" cmpd="sng" algn="ctr">
                      <a:solidFill>
                        <a:srgbClr val="F69240"/>
                      </a:solidFill>
                      <a:prstDash val="solid"/>
                      <a:round/>
                      <a:headEnd type="none" w="med" len="med"/>
                      <a:tailEnd type="none" w="med" len="med"/>
                    </a:lnL>
                    <a:lnR w="7620" cap="flat" cmpd="sng" algn="ctr">
                      <a:solidFill>
                        <a:srgbClr val="F69240"/>
                      </a:solidFill>
                      <a:prstDash val="solid"/>
                      <a:round/>
                      <a:headEnd type="none" w="med" len="med"/>
                      <a:tailEnd type="none" w="med" len="med"/>
                    </a:lnR>
                    <a:lnT w="7620" cap="flat" cmpd="sng" algn="ctr">
                      <a:solidFill>
                        <a:srgbClr val="F69240"/>
                      </a:solidFill>
                      <a:prstDash val="solid"/>
                      <a:round/>
                      <a:headEnd type="none" w="med" len="med"/>
                      <a:tailEnd type="none" w="med" len="med"/>
                    </a:lnT>
                    <a:lnB w="11102" cap="flat" cmpd="sng" algn="ctr">
                      <a:solidFill>
                        <a:srgbClr val="FFFFFF"/>
                      </a:solidFill>
                      <a:prstDash val="solid"/>
                      <a:round/>
                      <a:headEnd type="none" w="med" len="med"/>
                      <a:tailEnd type="none" w="med" len="med"/>
                    </a:lnB>
                    <a:solidFill>
                      <a:srgbClr val="F79646"/>
                    </a:solidFill>
                  </a:tcPr>
                </a:tc>
                <a:extLst>
                  <a:ext uri="{0D108BD9-81ED-4DB2-BD59-A6C34878D82A}">
                    <a16:rowId xmlns:a16="http://schemas.microsoft.com/office/drawing/2014/main" val="1089921707"/>
                  </a:ext>
                </a:extLst>
              </a:tr>
              <a:tr h="1071481">
                <a:tc>
                  <a:txBody>
                    <a:bodyPr/>
                    <a:lstStyle/>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r>
                        <a:rPr lang="en-GB" sz="1400" b="0" i="0" u="none" strike="noStrike">
                          <a:solidFill>
                            <a:srgbClr val="000000"/>
                          </a:solidFill>
                          <a:effectLst/>
                          <a:latin typeface="Myriad Pro"/>
                        </a:rPr>
                        <a:t>Struggles with communication skills due to stress, fatigue, and frustration</a:t>
                      </a:r>
                      <a:r>
                        <a:rPr lang="en-US" sz="1400" b="0" i="0">
                          <a:solidFill>
                            <a:srgbClr val="000000"/>
                          </a:solidFill>
                          <a:effectLst/>
                          <a:latin typeface="Myriad Pro"/>
                        </a:rPr>
                        <a:t>​</a:t>
                      </a:r>
                      <a:endParaRPr lang="en-US" sz="3200" b="0" i="0">
                        <a:solidFill>
                          <a:srgbClr val="000000"/>
                        </a:solidFill>
                        <a:effectLst/>
                      </a:endParaRPr>
                    </a:p>
                    <a:p>
                      <a:pPr marL="0" indent="0" algn="ctr" fontAlgn="base">
                        <a:lnSpc>
                          <a:spcPts val="2175"/>
                        </a:lnSpc>
                        <a:buNone/>
                      </a:pPr>
                      <a:r>
                        <a:rPr lang="en-GB" sz="3200" b="0" i="0">
                          <a:solidFill>
                            <a:srgbClr val="000000"/>
                          </a:solidFill>
                          <a:effectLst/>
                          <a:latin typeface="Myriad Pro"/>
                        </a:rPr>
                        <a:t>​</a:t>
                      </a:r>
                      <a:endParaRPr lang="en-GB" sz="3200" b="0" i="0">
                        <a:solidFill>
                          <a:srgbClr val="000000"/>
                        </a:solidFill>
                        <a:effectLst/>
                      </a:endParaRPr>
                    </a:p>
                  </a:txBody>
                  <a:tcPr marL="81952" marR="81952" marT="40976" marB="40976" anchor="ctr">
                    <a:lnL w="7620" cap="flat" cmpd="sng" algn="ctr">
                      <a:solidFill>
                        <a:srgbClr val="F69240"/>
                      </a:solidFill>
                      <a:prstDash val="solid"/>
                      <a:round/>
                      <a:headEnd type="none" w="med" len="med"/>
                      <a:tailEnd type="none" w="med" len="med"/>
                    </a:lnL>
                    <a:lnR w="7620" cap="flat" cmpd="sng" algn="ctr">
                      <a:solidFill>
                        <a:srgbClr val="F69240"/>
                      </a:solidFill>
                      <a:prstDash val="solid"/>
                      <a:round/>
                      <a:headEnd type="none" w="med" len="med"/>
                      <a:tailEnd type="none" w="med" len="med"/>
                    </a:lnR>
                    <a:lnT w="11102" cap="flat" cmpd="sng" algn="ctr">
                      <a:solidFill>
                        <a:srgbClr val="FFFFFF"/>
                      </a:solidFill>
                      <a:prstDash val="solid"/>
                      <a:round/>
                      <a:headEnd type="none" w="med" len="med"/>
                      <a:tailEnd type="none" w="med" len="med"/>
                    </a:lnT>
                    <a:lnB w="7620" cap="flat" cmpd="sng" algn="ctr">
                      <a:solidFill>
                        <a:srgbClr val="F69240"/>
                      </a:solidFill>
                      <a:prstDash val="solid"/>
                      <a:round/>
                      <a:headEnd type="none" w="med" len="med"/>
                      <a:tailEnd type="none" w="med" len="med"/>
                    </a:lnB>
                    <a:solidFill>
                      <a:schemeClr val="bg1"/>
                    </a:solidFill>
                  </a:tcPr>
                </a:tc>
                <a:extLst>
                  <a:ext uri="{0D108BD9-81ED-4DB2-BD59-A6C34878D82A}">
                    <a16:rowId xmlns:a16="http://schemas.microsoft.com/office/drawing/2014/main" val="1950324155"/>
                  </a:ext>
                </a:extLst>
              </a:tr>
              <a:tr h="833653">
                <a:tc>
                  <a:txBody>
                    <a:bodyPr/>
                    <a:lstStyle/>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r>
                        <a:rPr lang="en-GB" sz="1400" b="0" i="0" u="none" strike="noStrike">
                          <a:solidFill>
                            <a:srgbClr val="000000"/>
                          </a:solidFill>
                          <a:effectLst/>
                          <a:latin typeface="Myriad Pro"/>
                        </a:rPr>
                        <a:t>Negative attitude at times (“Idiots!”) affects clarity and tone</a:t>
                      </a:r>
                      <a:r>
                        <a:rPr lang="en-US" sz="1400" b="0" i="0">
                          <a:solidFill>
                            <a:srgbClr val="000000"/>
                          </a:solidFill>
                          <a:effectLst/>
                          <a:latin typeface="Myriad Pro"/>
                        </a:rPr>
                        <a:t>​</a:t>
                      </a:r>
                      <a:r>
                        <a:rPr lang="en-GB" sz="3200" b="0" i="0">
                          <a:solidFill>
                            <a:srgbClr val="000000"/>
                          </a:solidFill>
                          <a:effectLst/>
                          <a:latin typeface="Myriad Pro"/>
                        </a:rPr>
                        <a:t>​</a:t>
                      </a:r>
                      <a:endParaRPr lang="en-GB" sz="3200" b="0" i="0">
                        <a:solidFill>
                          <a:srgbClr val="000000"/>
                        </a:solidFill>
                        <a:effectLst/>
                      </a:endParaRPr>
                    </a:p>
                  </a:txBody>
                  <a:tcPr marL="81952" marR="81952" marT="40976" marB="40976" anchor="ctr">
                    <a:lnL w="7620" cap="flat" cmpd="sng" algn="ctr">
                      <a:solidFill>
                        <a:srgbClr val="F69240"/>
                      </a:solidFill>
                      <a:prstDash val="solid"/>
                      <a:round/>
                      <a:headEnd type="none" w="med" len="med"/>
                      <a:tailEnd type="none" w="med" len="med"/>
                    </a:lnL>
                    <a:lnR w="7620" cap="flat" cmpd="sng" algn="ctr">
                      <a:solidFill>
                        <a:srgbClr val="F69240"/>
                      </a:solidFill>
                      <a:prstDash val="solid"/>
                      <a:round/>
                      <a:headEnd type="none" w="med" len="med"/>
                      <a:tailEnd type="none" w="med" len="med"/>
                    </a:lnR>
                    <a:lnT w="7620" cap="flat" cmpd="sng" algn="ctr">
                      <a:solidFill>
                        <a:srgbClr val="F69240"/>
                      </a:solidFill>
                      <a:prstDash val="solid"/>
                      <a:round/>
                      <a:headEnd type="none" w="med" len="med"/>
                      <a:tailEnd type="none" w="med" len="med"/>
                    </a:lnT>
                    <a:lnB w="7620" cap="flat" cmpd="sng" algn="ctr">
                      <a:solidFill>
                        <a:srgbClr val="F69240"/>
                      </a:solidFill>
                      <a:prstDash val="solid"/>
                      <a:round/>
                      <a:headEnd type="none" w="med" len="med"/>
                      <a:tailEnd type="none" w="med" len="med"/>
                    </a:lnB>
                    <a:solidFill>
                      <a:schemeClr val="bg1"/>
                    </a:solidFill>
                  </a:tcPr>
                </a:tc>
                <a:extLst>
                  <a:ext uri="{0D108BD9-81ED-4DB2-BD59-A6C34878D82A}">
                    <a16:rowId xmlns:a16="http://schemas.microsoft.com/office/drawing/2014/main" val="3723418934"/>
                  </a:ext>
                </a:extLst>
              </a:tr>
              <a:tr h="992550">
                <a:tc>
                  <a:txBody>
                    <a:bodyPr/>
                    <a:lstStyle/>
                    <a:p>
                      <a:pPr marL="0" indent="0" algn="ctr" fontAlgn="base">
                        <a:lnSpc>
                          <a:spcPts val="1200"/>
                        </a:lnSpc>
                        <a:buNone/>
                      </a:pPr>
                      <a:r>
                        <a:rPr lang="en-GB" sz="1400" b="0" i="0" u="none" strike="noStrike">
                          <a:solidFill>
                            <a:srgbClr val="000000"/>
                          </a:solidFill>
                          <a:effectLst/>
                          <a:latin typeface="Myriad Pro"/>
                        </a:rPr>
                        <a:t>Strong hygiene knowledge, but inconsistent personal practice</a:t>
                      </a:r>
                      <a:r>
                        <a:rPr lang="en-US" sz="1400" b="0" i="0">
                          <a:solidFill>
                            <a:srgbClr val="000000"/>
                          </a:solidFill>
                          <a:effectLst/>
                          <a:latin typeface="Myriad Pro"/>
                        </a:rPr>
                        <a:t>​</a:t>
                      </a:r>
                      <a:r>
                        <a:rPr lang="en-GB" sz="3200" b="0" i="0">
                          <a:solidFill>
                            <a:srgbClr val="000000"/>
                          </a:solidFill>
                          <a:effectLst/>
                          <a:latin typeface="Myriad Pro"/>
                        </a:rPr>
                        <a:t>​</a:t>
                      </a:r>
                      <a:endParaRPr lang="en-GB" sz="3200" b="0" i="0">
                        <a:solidFill>
                          <a:srgbClr val="000000"/>
                        </a:solidFill>
                        <a:effectLst/>
                      </a:endParaRPr>
                    </a:p>
                  </a:txBody>
                  <a:tcPr marL="81952" marR="81952" marT="40976" marB="40976" anchor="ctr">
                    <a:lnL w="7620" cap="flat" cmpd="sng" algn="ctr">
                      <a:solidFill>
                        <a:srgbClr val="F69240"/>
                      </a:solidFill>
                      <a:prstDash val="solid"/>
                      <a:round/>
                      <a:headEnd type="none" w="med" len="med"/>
                      <a:tailEnd type="none" w="med" len="med"/>
                    </a:lnL>
                    <a:lnR w="7620" cap="flat" cmpd="sng" algn="ctr">
                      <a:solidFill>
                        <a:srgbClr val="F69240"/>
                      </a:solidFill>
                      <a:prstDash val="solid"/>
                      <a:round/>
                      <a:headEnd type="none" w="med" len="med"/>
                      <a:tailEnd type="none" w="med" len="med"/>
                    </a:lnR>
                    <a:lnT w="7620" cap="flat" cmpd="sng" algn="ctr">
                      <a:solidFill>
                        <a:srgbClr val="F69240"/>
                      </a:solidFill>
                      <a:prstDash val="solid"/>
                      <a:round/>
                      <a:headEnd type="none" w="med" len="med"/>
                      <a:tailEnd type="none" w="med" len="med"/>
                    </a:lnT>
                    <a:lnB w="7620" cap="flat" cmpd="sng" algn="ctr">
                      <a:solidFill>
                        <a:srgbClr val="F69240"/>
                      </a:solidFill>
                      <a:prstDash val="solid"/>
                      <a:round/>
                      <a:headEnd type="none" w="med" len="med"/>
                      <a:tailEnd type="none" w="med" len="med"/>
                    </a:lnB>
                    <a:solidFill>
                      <a:schemeClr val="bg1"/>
                    </a:solidFill>
                  </a:tcPr>
                </a:tc>
                <a:extLst>
                  <a:ext uri="{0D108BD9-81ED-4DB2-BD59-A6C34878D82A}">
                    <a16:rowId xmlns:a16="http://schemas.microsoft.com/office/drawing/2014/main" val="4189907549"/>
                  </a:ext>
                </a:extLst>
              </a:tr>
              <a:tr h="992550">
                <a:tc>
                  <a:txBody>
                    <a:bodyPr/>
                    <a:lstStyle/>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r>
                        <a:rPr lang="en-GB" sz="1400" b="0" i="0" u="none" strike="noStrike">
                          <a:solidFill>
                            <a:srgbClr val="000000"/>
                          </a:solidFill>
                          <a:effectLst/>
                          <a:latin typeface="Myriad Pro"/>
                        </a:rPr>
                        <a:t>Limited ability to adapt communication to multilingual, multicultural staff</a:t>
                      </a:r>
                      <a:r>
                        <a:rPr lang="en-US" sz="1400" b="0" i="0">
                          <a:solidFill>
                            <a:srgbClr val="000000"/>
                          </a:solidFill>
                          <a:effectLst/>
                          <a:latin typeface="Myriad Pro"/>
                        </a:rPr>
                        <a:t>​</a:t>
                      </a:r>
                      <a:r>
                        <a:rPr lang="en-GB" sz="3200" b="0" i="0">
                          <a:solidFill>
                            <a:srgbClr val="000000"/>
                          </a:solidFill>
                          <a:effectLst/>
                          <a:latin typeface="Myriad Pro"/>
                        </a:rPr>
                        <a:t>​</a:t>
                      </a:r>
                      <a:endParaRPr lang="en-GB" sz="3200" b="0" i="0">
                        <a:solidFill>
                          <a:srgbClr val="000000"/>
                        </a:solidFill>
                        <a:effectLst/>
                      </a:endParaRPr>
                    </a:p>
                  </a:txBody>
                  <a:tcPr marL="81952" marR="81952" marT="40976" marB="40976" anchor="ctr">
                    <a:lnL w="7620" cap="flat" cmpd="sng" algn="ctr">
                      <a:solidFill>
                        <a:srgbClr val="F69240"/>
                      </a:solidFill>
                      <a:prstDash val="solid"/>
                      <a:round/>
                      <a:headEnd type="none" w="med" len="med"/>
                      <a:tailEnd type="none" w="med" len="med"/>
                    </a:lnL>
                    <a:lnR w="7620" cap="flat" cmpd="sng" algn="ctr">
                      <a:solidFill>
                        <a:srgbClr val="F69240"/>
                      </a:solidFill>
                      <a:prstDash val="solid"/>
                      <a:round/>
                      <a:headEnd type="none" w="med" len="med"/>
                      <a:tailEnd type="none" w="med" len="med"/>
                    </a:lnR>
                    <a:lnT w="7620" cap="flat" cmpd="sng" algn="ctr">
                      <a:solidFill>
                        <a:srgbClr val="F69240"/>
                      </a:solidFill>
                      <a:prstDash val="solid"/>
                      <a:round/>
                      <a:headEnd type="none" w="med" len="med"/>
                      <a:tailEnd type="none" w="med" len="med"/>
                    </a:lnT>
                    <a:lnB w="7620" cap="flat" cmpd="sng" algn="ctr">
                      <a:solidFill>
                        <a:srgbClr val="F69240"/>
                      </a:solidFill>
                      <a:prstDash val="solid"/>
                      <a:round/>
                      <a:headEnd type="none" w="med" len="med"/>
                      <a:tailEnd type="none" w="med" len="med"/>
                    </a:lnB>
                    <a:solidFill>
                      <a:schemeClr val="bg1"/>
                    </a:solidFill>
                  </a:tcPr>
                </a:tc>
                <a:extLst>
                  <a:ext uri="{0D108BD9-81ED-4DB2-BD59-A6C34878D82A}">
                    <a16:rowId xmlns:a16="http://schemas.microsoft.com/office/drawing/2014/main" val="2440465146"/>
                  </a:ext>
                </a:extLst>
              </a:tr>
            </a:tbl>
          </a:graphicData>
        </a:graphic>
      </p:graphicFrame>
      <p:graphicFrame>
        <p:nvGraphicFramePr>
          <p:cNvPr id="9" name="Table 8">
            <a:extLst>
              <a:ext uri="{FF2B5EF4-FFF2-40B4-BE49-F238E27FC236}">
                <a16:creationId xmlns:a16="http://schemas.microsoft.com/office/drawing/2014/main" id="{27AFEC18-75C6-20CC-96C4-808A60B4D7A5}"/>
              </a:ext>
            </a:extLst>
          </p:cNvPr>
          <p:cNvGraphicFramePr>
            <a:graphicFrameLocks noGrp="1"/>
          </p:cNvGraphicFramePr>
          <p:nvPr>
            <p:extLst>
              <p:ext uri="{D42A27DB-BD31-4B8C-83A1-F6EECF244321}">
                <p14:modId xmlns:p14="http://schemas.microsoft.com/office/powerpoint/2010/main" val="309923071"/>
              </p:ext>
            </p:extLst>
          </p:nvPr>
        </p:nvGraphicFramePr>
        <p:xfrm>
          <a:off x="3466871" y="893688"/>
          <a:ext cx="2538911" cy="5304639"/>
        </p:xfrm>
        <a:graphic>
          <a:graphicData uri="http://schemas.openxmlformats.org/drawingml/2006/table">
            <a:tbl>
              <a:tblPr/>
              <a:tblGrid>
                <a:gridCol w="2538911">
                  <a:extLst>
                    <a:ext uri="{9D8B030D-6E8A-4147-A177-3AD203B41FA5}">
                      <a16:colId xmlns:a16="http://schemas.microsoft.com/office/drawing/2014/main" val="2374835526"/>
                    </a:ext>
                  </a:extLst>
                </a:gridCol>
              </a:tblGrid>
              <a:tr h="824098">
                <a:tc>
                  <a:txBody>
                    <a:bodyPr/>
                    <a:lstStyle/>
                    <a:p>
                      <a:pPr marL="0" indent="0" algn="ctr" fontAlgn="base">
                        <a:lnSpc>
                          <a:spcPts val="1200"/>
                        </a:lnSpc>
                        <a:buNone/>
                      </a:pPr>
                      <a:endParaRPr lang="en-GB" sz="1400" b="1" i="0" u="none" strike="noStrike">
                        <a:solidFill>
                          <a:srgbClr val="000000"/>
                        </a:solidFill>
                        <a:effectLst/>
                        <a:latin typeface="Myriad Pro"/>
                      </a:endParaRPr>
                    </a:p>
                    <a:p>
                      <a:pPr marL="0" indent="0" algn="ctr" fontAlgn="base">
                        <a:lnSpc>
                          <a:spcPts val="1200"/>
                        </a:lnSpc>
                        <a:buNone/>
                      </a:pPr>
                      <a:r>
                        <a:rPr lang="en-GB" sz="1800" b="1" i="0" u="none" strike="noStrike">
                          <a:solidFill>
                            <a:srgbClr val="000000"/>
                          </a:solidFill>
                          <a:effectLst/>
                          <a:latin typeface="Myriad Pro"/>
                        </a:rPr>
                        <a:t>MESSAGE</a:t>
                      </a:r>
                      <a:r>
                        <a:rPr lang="en-GB" sz="1400" b="1" i="0" u="none" strike="noStrike">
                          <a:solidFill>
                            <a:srgbClr val="000000"/>
                          </a:solidFill>
                          <a:effectLst/>
                          <a:latin typeface="Myriad Pro"/>
                        </a:rPr>
                        <a:t> </a:t>
                      </a:r>
                    </a:p>
                    <a:p>
                      <a:pPr marL="0" indent="0" algn="ctr" fontAlgn="base">
                        <a:lnSpc>
                          <a:spcPts val="1200"/>
                        </a:lnSpc>
                        <a:buNone/>
                      </a:pPr>
                      <a:endParaRPr lang="en-GB" sz="1400" b="1" i="0" u="none" strike="noStrike">
                        <a:solidFill>
                          <a:srgbClr val="000000"/>
                        </a:solidFill>
                        <a:effectLst/>
                        <a:latin typeface="Myriad Pro"/>
                      </a:endParaRPr>
                    </a:p>
                    <a:p>
                      <a:pPr marL="0" indent="0" algn="ctr" fontAlgn="base">
                        <a:lnSpc>
                          <a:spcPts val="1200"/>
                        </a:lnSpc>
                        <a:buNone/>
                      </a:pPr>
                      <a:r>
                        <a:rPr lang="en-GB" sz="1400" b="1" i="0" u="none" strike="noStrike">
                          <a:solidFill>
                            <a:srgbClr val="000000"/>
                          </a:solidFill>
                          <a:effectLst/>
                          <a:latin typeface="Myriad Pro"/>
                        </a:rPr>
                        <a:t>(What Gary Communicates)</a:t>
                      </a:r>
                      <a:r>
                        <a:rPr lang="en-US" sz="1400" b="1" i="0">
                          <a:solidFill>
                            <a:srgbClr val="FFFFFF"/>
                          </a:solidFill>
                          <a:effectLst/>
                          <a:latin typeface="Myriad Pro"/>
                        </a:rPr>
                        <a:t>​</a:t>
                      </a:r>
                      <a:endParaRPr lang="en-US" sz="3200" b="1" i="0">
                        <a:solidFill>
                          <a:srgbClr val="FFFFFF"/>
                        </a:solidFill>
                        <a:effectLst/>
                      </a:endParaRPr>
                    </a:p>
                    <a:p>
                      <a:pPr marL="0" indent="0" algn="ctr" fontAlgn="base">
                        <a:lnSpc>
                          <a:spcPts val="2175"/>
                        </a:lnSpc>
                        <a:buNone/>
                      </a:pPr>
                      <a:r>
                        <a:rPr lang="en-GB" sz="3200" b="1" i="0">
                          <a:solidFill>
                            <a:srgbClr val="FFFFFF"/>
                          </a:solidFill>
                          <a:effectLst/>
                          <a:latin typeface="Myriad Pro"/>
                        </a:rPr>
                        <a:t>​</a:t>
                      </a:r>
                      <a:endParaRPr lang="en-GB" sz="3200" b="1" i="0">
                        <a:solidFill>
                          <a:srgbClr val="FFFFFF"/>
                        </a:solidFill>
                        <a:effectLst/>
                      </a:endParaRPr>
                    </a:p>
                  </a:txBody>
                  <a:tcPr marL="84833" marR="84833" marT="42416" marB="42416" anchor="ctr">
                    <a:lnL w="7620" cap="flat" cmpd="sng" algn="ctr">
                      <a:solidFill>
                        <a:srgbClr val="46AAC5"/>
                      </a:solidFill>
                      <a:prstDash val="solid"/>
                      <a:round/>
                      <a:headEnd type="none" w="med" len="med"/>
                      <a:tailEnd type="none" w="med" len="med"/>
                    </a:lnL>
                    <a:lnR w="7620" cap="flat" cmpd="sng" algn="ctr">
                      <a:solidFill>
                        <a:srgbClr val="46AAC5"/>
                      </a:solidFill>
                      <a:prstDash val="solid"/>
                      <a:round/>
                      <a:headEnd type="none" w="med" len="med"/>
                      <a:tailEnd type="none" w="med" len="med"/>
                    </a:lnR>
                    <a:lnT w="7620" cap="flat" cmpd="sng" algn="ctr">
                      <a:solidFill>
                        <a:srgbClr val="46AAC5"/>
                      </a:solidFill>
                      <a:prstDash val="solid"/>
                      <a:round/>
                      <a:headEnd type="none" w="med" len="med"/>
                      <a:tailEnd type="none" w="med" len="med"/>
                    </a:lnT>
                    <a:lnB w="11102" cap="flat" cmpd="sng" algn="ctr">
                      <a:solidFill>
                        <a:srgbClr val="FFFFFF"/>
                      </a:solidFill>
                      <a:prstDash val="solid"/>
                      <a:round/>
                      <a:headEnd type="none" w="med" len="med"/>
                      <a:tailEnd type="none" w="med" len="med"/>
                    </a:lnB>
                    <a:solidFill>
                      <a:srgbClr val="4BACC6"/>
                    </a:solidFill>
                  </a:tcPr>
                </a:tc>
                <a:extLst>
                  <a:ext uri="{0D108BD9-81ED-4DB2-BD59-A6C34878D82A}">
                    <a16:rowId xmlns:a16="http://schemas.microsoft.com/office/drawing/2014/main" val="4182652853"/>
                  </a:ext>
                </a:extLst>
              </a:tr>
              <a:tr h="948969">
                <a:tc>
                  <a:txBody>
                    <a:bodyPr/>
                    <a:lstStyle/>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r>
                        <a:rPr lang="en-GB" sz="1400" b="0" i="0" u="none" strike="noStrike">
                          <a:solidFill>
                            <a:srgbClr val="000000"/>
                          </a:solidFill>
                          <a:effectLst/>
                          <a:latin typeface="Myriad Pro"/>
                        </a:rPr>
                        <a:t>Hygiene and safety instructions often rushed or unclear</a:t>
                      </a:r>
                      <a:r>
                        <a:rPr lang="en-US" sz="1400" b="0" i="0">
                          <a:solidFill>
                            <a:srgbClr val="000000"/>
                          </a:solidFill>
                          <a:effectLst/>
                          <a:latin typeface="Myriad Pro"/>
                        </a:rPr>
                        <a:t>​</a:t>
                      </a:r>
                      <a:endParaRPr lang="en-US" sz="3200" b="0" i="0">
                        <a:solidFill>
                          <a:srgbClr val="000000"/>
                        </a:solidFill>
                        <a:effectLst/>
                      </a:endParaRPr>
                    </a:p>
                    <a:p>
                      <a:pPr marL="0" indent="0" algn="ctr" fontAlgn="base">
                        <a:lnSpc>
                          <a:spcPts val="2175"/>
                        </a:lnSpc>
                        <a:buNone/>
                      </a:pPr>
                      <a:r>
                        <a:rPr lang="en-GB" sz="3200" b="0" i="0">
                          <a:solidFill>
                            <a:srgbClr val="000000"/>
                          </a:solidFill>
                          <a:effectLst/>
                          <a:latin typeface="Myriad Pro"/>
                        </a:rPr>
                        <a:t>​</a:t>
                      </a:r>
                      <a:endParaRPr lang="en-GB" sz="3200" b="0" i="0">
                        <a:solidFill>
                          <a:srgbClr val="000000"/>
                        </a:solidFill>
                        <a:effectLst/>
                      </a:endParaRPr>
                    </a:p>
                  </a:txBody>
                  <a:tcPr marL="84833" marR="84833" marT="42416" marB="42416" anchor="ctr">
                    <a:lnL w="7620" cap="flat" cmpd="sng" algn="ctr">
                      <a:solidFill>
                        <a:srgbClr val="46AAC5"/>
                      </a:solidFill>
                      <a:prstDash val="solid"/>
                      <a:round/>
                      <a:headEnd type="none" w="med" len="med"/>
                      <a:tailEnd type="none" w="med" len="med"/>
                    </a:lnL>
                    <a:lnR w="7620" cap="flat" cmpd="sng" algn="ctr">
                      <a:solidFill>
                        <a:srgbClr val="46AAC5"/>
                      </a:solidFill>
                      <a:prstDash val="solid"/>
                      <a:round/>
                      <a:headEnd type="none" w="med" len="med"/>
                      <a:tailEnd type="none" w="med" len="med"/>
                    </a:lnR>
                    <a:lnT w="11102" cap="flat" cmpd="sng" algn="ctr">
                      <a:solidFill>
                        <a:srgbClr val="FFFFFF"/>
                      </a:solidFill>
                      <a:prstDash val="solid"/>
                      <a:round/>
                      <a:headEnd type="none" w="med" len="med"/>
                      <a:tailEnd type="none" w="med" len="med"/>
                    </a:lnT>
                    <a:lnB w="7620" cap="flat" cmpd="sng" algn="ctr">
                      <a:solidFill>
                        <a:srgbClr val="46AAC5"/>
                      </a:solidFill>
                      <a:prstDash val="solid"/>
                      <a:round/>
                      <a:headEnd type="none" w="med" len="med"/>
                      <a:tailEnd type="none" w="med" len="med"/>
                    </a:lnB>
                    <a:solidFill>
                      <a:schemeClr val="bg1"/>
                    </a:solidFill>
                  </a:tcPr>
                </a:tc>
                <a:extLst>
                  <a:ext uri="{0D108BD9-81ED-4DB2-BD59-A6C34878D82A}">
                    <a16:rowId xmlns:a16="http://schemas.microsoft.com/office/drawing/2014/main" val="2579646700"/>
                  </a:ext>
                </a:extLst>
              </a:tr>
              <a:tr h="976747">
                <a:tc>
                  <a:txBody>
                    <a:bodyPr/>
                    <a:lstStyle/>
                    <a:p>
                      <a:pPr marL="0" indent="0" algn="ctr" fontAlgn="base">
                        <a:lnSpc>
                          <a:spcPts val="1200"/>
                        </a:lnSpc>
                        <a:buNone/>
                      </a:pPr>
                      <a:r>
                        <a:rPr lang="en-GB" sz="1400" b="0" i="0" u="none" strike="noStrike">
                          <a:solidFill>
                            <a:srgbClr val="000000"/>
                          </a:solidFill>
                          <a:effectLst/>
                          <a:latin typeface="Myriad Pro"/>
                        </a:rPr>
                        <a:t>Written signs rely heavily on English text (not understood by many workers)</a:t>
                      </a:r>
                      <a:r>
                        <a:rPr lang="en-US" sz="1400" b="0" i="0">
                          <a:solidFill>
                            <a:srgbClr val="000000"/>
                          </a:solidFill>
                          <a:effectLst/>
                          <a:latin typeface="Myriad Pro"/>
                        </a:rPr>
                        <a:t>​</a:t>
                      </a:r>
                      <a:endParaRPr lang="en-US" sz="3200" b="0" i="0">
                        <a:solidFill>
                          <a:srgbClr val="000000"/>
                        </a:solidFill>
                        <a:effectLst/>
                      </a:endParaRPr>
                    </a:p>
                    <a:p>
                      <a:pPr marL="0" indent="0" algn="ctr" fontAlgn="base">
                        <a:lnSpc>
                          <a:spcPts val="2175"/>
                        </a:lnSpc>
                        <a:buNone/>
                      </a:pPr>
                      <a:r>
                        <a:rPr lang="en-GB" sz="3200" b="0" i="0">
                          <a:solidFill>
                            <a:srgbClr val="000000"/>
                          </a:solidFill>
                          <a:effectLst/>
                          <a:latin typeface="Myriad Pro"/>
                        </a:rPr>
                        <a:t>​</a:t>
                      </a:r>
                      <a:endParaRPr lang="en-GB" sz="3200" b="0" i="0">
                        <a:solidFill>
                          <a:srgbClr val="000000"/>
                        </a:solidFill>
                        <a:effectLst/>
                      </a:endParaRPr>
                    </a:p>
                  </a:txBody>
                  <a:tcPr marL="84833" marR="84833" marT="42416" marB="42416" anchor="ctr">
                    <a:lnL w="7620" cap="flat" cmpd="sng" algn="ctr">
                      <a:solidFill>
                        <a:srgbClr val="46AAC5"/>
                      </a:solidFill>
                      <a:prstDash val="solid"/>
                      <a:round/>
                      <a:headEnd type="none" w="med" len="med"/>
                      <a:tailEnd type="none" w="med" len="med"/>
                    </a:lnL>
                    <a:lnR w="7620" cap="flat" cmpd="sng" algn="ctr">
                      <a:solidFill>
                        <a:srgbClr val="46AAC5"/>
                      </a:solidFill>
                      <a:prstDash val="solid"/>
                      <a:round/>
                      <a:headEnd type="none" w="med" len="med"/>
                      <a:tailEnd type="none" w="med" len="med"/>
                    </a:lnR>
                    <a:lnT w="7620" cap="flat" cmpd="sng" algn="ctr">
                      <a:solidFill>
                        <a:srgbClr val="46AAC5"/>
                      </a:solidFill>
                      <a:prstDash val="solid"/>
                      <a:round/>
                      <a:headEnd type="none" w="med" len="med"/>
                      <a:tailEnd type="none" w="med" len="med"/>
                    </a:lnT>
                    <a:lnB w="7620" cap="flat" cmpd="sng" algn="ctr">
                      <a:solidFill>
                        <a:srgbClr val="46AAC5"/>
                      </a:solidFill>
                      <a:prstDash val="solid"/>
                      <a:round/>
                      <a:headEnd type="none" w="med" len="med"/>
                      <a:tailEnd type="none" w="med" len="med"/>
                    </a:lnB>
                    <a:solidFill>
                      <a:schemeClr val="bg1"/>
                    </a:solidFill>
                  </a:tcPr>
                </a:tc>
                <a:extLst>
                  <a:ext uri="{0D108BD9-81ED-4DB2-BD59-A6C34878D82A}">
                    <a16:rowId xmlns:a16="http://schemas.microsoft.com/office/drawing/2014/main" val="3928227505"/>
                  </a:ext>
                </a:extLst>
              </a:tr>
              <a:tr h="948969">
                <a:tc>
                  <a:txBody>
                    <a:bodyPr/>
                    <a:lstStyle/>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r>
                        <a:rPr lang="en-GB" sz="1400" b="0" i="0" u="none" strike="noStrike">
                          <a:solidFill>
                            <a:srgbClr val="000000"/>
                          </a:solidFill>
                          <a:effectLst/>
                          <a:latin typeface="Myriad Pro"/>
                        </a:rPr>
                        <a:t>Instructions not structured into simple, step‑by‑step processes</a:t>
                      </a:r>
                      <a:r>
                        <a:rPr lang="en-US" sz="1400" b="0" i="0">
                          <a:solidFill>
                            <a:srgbClr val="000000"/>
                          </a:solidFill>
                          <a:effectLst/>
                          <a:latin typeface="Myriad Pro"/>
                        </a:rPr>
                        <a:t>​</a:t>
                      </a:r>
                      <a:endParaRPr lang="en-US" sz="3200" b="0" i="0">
                        <a:solidFill>
                          <a:srgbClr val="000000"/>
                        </a:solidFill>
                        <a:effectLst/>
                      </a:endParaRPr>
                    </a:p>
                    <a:p>
                      <a:pPr marL="0" indent="0" algn="ctr" fontAlgn="base">
                        <a:lnSpc>
                          <a:spcPts val="2175"/>
                        </a:lnSpc>
                        <a:buNone/>
                      </a:pPr>
                      <a:r>
                        <a:rPr lang="en-GB" sz="3200" b="0" i="0">
                          <a:solidFill>
                            <a:srgbClr val="000000"/>
                          </a:solidFill>
                          <a:effectLst/>
                          <a:latin typeface="Myriad Pro"/>
                        </a:rPr>
                        <a:t>​</a:t>
                      </a:r>
                      <a:endParaRPr lang="en-GB" sz="3200" b="0" i="0">
                        <a:solidFill>
                          <a:srgbClr val="000000"/>
                        </a:solidFill>
                        <a:effectLst/>
                      </a:endParaRPr>
                    </a:p>
                  </a:txBody>
                  <a:tcPr marL="84833" marR="84833" marT="42416" marB="42416" anchor="ctr">
                    <a:lnL w="7620" cap="flat" cmpd="sng" algn="ctr">
                      <a:solidFill>
                        <a:srgbClr val="46AAC5"/>
                      </a:solidFill>
                      <a:prstDash val="solid"/>
                      <a:round/>
                      <a:headEnd type="none" w="med" len="med"/>
                      <a:tailEnd type="none" w="med" len="med"/>
                    </a:lnL>
                    <a:lnR w="7620" cap="flat" cmpd="sng" algn="ctr">
                      <a:solidFill>
                        <a:srgbClr val="46AAC5"/>
                      </a:solidFill>
                      <a:prstDash val="solid"/>
                      <a:round/>
                      <a:headEnd type="none" w="med" len="med"/>
                      <a:tailEnd type="none" w="med" len="med"/>
                    </a:lnR>
                    <a:lnT w="7620" cap="flat" cmpd="sng" algn="ctr">
                      <a:solidFill>
                        <a:srgbClr val="46AAC5"/>
                      </a:solidFill>
                      <a:prstDash val="solid"/>
                      <a:round/>
                      <a:headEnd type="none" w="med" len="med"/>
                      <a:tailEnd type="none" w="med" len="med"/>
                    </a:lnT>
                    <a:lnB w="7620" cap="flat" cmpd="sng" algn="ctr">
                      <a:solidFill>
                        <a:srgbClr val="46AAC5"/>
                      </a:solidFill>
                      <a:prstDash val="solid"/>
                      <a:round/>
                      <a:headEnd type="none" w="med" len="med"/>
                      <a:tailEnd type="none" w="med" len="med"/>
                    </a:lnB>
                    <a:solidFill>
                      <a:schemeClr val="bg1"/>
                    </a:solidFill>
                  </a:tcPr>
                </a:tc>
                <a:extLst>
                  <a:ext uri="{0D108BD9-81ED-4DB2-BD59-A6C34878D82A}">
                    <a16:rowId xmlns:a16="http://schemas.microsoft.com/office/drawing/2014/main" val="1013688436"/>
                  </a:ext>
                </a:extLst>
              </a:tr>
              <a:tr h="976747">
                <a:tc>
                  <a:txBody>
                    <a:bodyPr/>
                    <a:lstStyle/>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r>
                        <a:rPr lang="en-GB" sz="1400" b="0" i="0" u="none" strike="noStrike">
                          <a:solidFill>
                            <a:srgbClr val="000000"/>
                          </a:solidFill>
                          <a:effectLst/>
                          <a:latin typeface="Myriad Pro"/>
                        </a:rPr>
                        <a:t>Treatment of message is emotional, leading to defensiveness and confusion</a:t>
                      </a:r>
                      <a:r>
                        <a:rPr lang="en-US" sz="1400" b="0" i="0">
                          <a:solidFill>
                            <a:srgbClr val="000000"/>
                          </a:solidFill>
                          <a:effectLst/>
                          <a:latin typeface="Myriad Pro"/>
                        </a:rPr>
                        <a:t>​</a:t>
                      </a:r>
                      <a:endParaRPr lang="en-US" sz="3200" b="0" i="0">
                        <a:solidFill>
                          <a:srgbClr val="000000"/>
                        </a:solidFill>
                        <a:effectLst/>
                      </a:endParaRPr>
                    </a:p>
                    <a:p>
                      <a:pPr marL="0" indent="0" algn="ctr" fontAlgn="base">
                        <a:lnSpc>
                          <a:spcPts val="2175"/>
                        </a:lnSpc>
                        <a:buNone/>
                      </a:pPr>
                      <a:r>
                        <a:rPr lang="en-GB" sz="3200" b="0" i="0">
                          <a:solidFill>
                            <a:srgbClr val="000000"/>
                          </a:solidFill>
                          <a:effectLst/>
                          <a:latin typeface="Myriad Pro"/>
                        </a:rPr>
                        <a:t>​</a:t>
                      </a:r>
                      <a:endParaRPr lang="en-GB" sz="3200" b="0" i="0">
                        <a:solidFill>
                          <a:srgbClr val="000000"/>
                        </a:solidFill>
                        <a:effectLst/>
                      </a:endParaRPr>
                    </a:p>
                  </a:txBody>
                  <a:tcPr marL="84833" marR="84833" marT="42416" marB="42416" anchor="ctr">
                    <a:lnL w="7620" cap="flat" cmpd="sng" algn="ctr">
                      <a:solidFill>
                        <a:srgbClr val="46AAC5"/>
                      </a:solidFill>
                      <a:prstDash val="solid"/>
                      <a:round/>
                      <a:headEnd type="none" w="med" len="med"/>
                      <a:tailEnd type="none" w="med" len="med"/>
                    </a:lnL>
                    <a:lnR w="7620" cap="flat" cmpd="sng" algn="ctr">
                      <a:solidFill>
                        <a:srgbClr val="46AAC5"/>
                      </a:solidFill>
                      <a:prstDash val="solid"/>
                      <a:round/>
                      <a:headEnd type="none" w="med" len="med"/>
                      <a:tailEnd type="none" w="med" len="med"/>
                    </a:lnR>
                    <a:lnT w="7620" cap="flat" cmpd="sng" algn="ctr">
                      <a:solidFill>
                        <a:srgbClr val="46AAC5"/>
                      </a:solidFill>
                      <a:prstDash val="solid"/>
                      <a:round/>
                      <a:headEnd type="none" w="med" len="med"/>
                      <a:tailEnd type="none" w="med" len="med"/>
                    </a:lnT>
                    <a:lnB w="7620" cap="flat" cmpd="sng" algn="ctr">
                      <a:solidFill>
                        <a:srgbClr val="46AAC5"/>
                      </a:solidFill>
                      <a:prstDash val="solid"/>
                      <a:round/>
                      <a:headEnd type="none" w="med" len="med"/>
                      <a:tailEnd type="none" w="med" len="med"/>
                    </a:lnB>
                    <a:solidFill>
                      <a:schemeClr val="bg1"/>
                    </a:solidFill>
                  </a:tcPr>
                </a:tc>
                <a:extLst>
                  <a:ext uri="{0D108BD9-81ED-4DB2-BD59-A6C34878D82A}">
                    <a16:rowId xmlns:a16="http://schemas.microsoft.com/office/drawing/2014/main" val="4278732974"/>
                  </a:ext>
                </a:extLst>
              </a:tr>
            </a:tbl>
          </a:graphicData>
        </a:graphic>
      </p:graphicFrame>
      <p:graphicFrame>
        <p:nvGraphicFramePr>
          <p:cNvPr id="11" name="Table 10">
            <a:extLst>
              <a:ext uri="{FF2B5EF4-FFF2-40B4-BE49-F238E27FC236}">
                <a16:creationId xmlns:a16="http://schemas.microsoft.com/office/drawing/2014/main" id="{23C02B22-E50D-96FE-6AEA-0E7FD44DB7F9}"/>
              </a:ext>
            </a:extLst>
          </p:cNvPr>
          <p:cNvGraphicFramePr>
            <a:graphicFrameLocks noGrp="1"/>
          </p:cNvGraphicFramePr>
          <p:nvPr>
            <p:extLst>
              <p:ext uri="{D42A27DB-BD31-4B8C-83A1-F6EECF244321}">
                <p14:modId xmlns:p14="http://schemas.microsoft.com/office/powerpoint/2010/main" val="2494157443"/>
              </p:ext>
            </p:extLst>
          </p:nvPr>
        </p:nvGraphicFramePr>
        <p:xfrm>
          <a:off x="6290828" y="893688"/>
          <a:ext cx="2859387" cy="5213335"/>
        </p:xfrm>
        <a:graphic>
          <a:graphicData uri="http://schemas.openxmlformats.org/drawingml/2006/table">
            <a:tbl>
              <a:tblPr/>
              <a:tblGrid>
                <a:gridCol w="2859387">
                  <a:extLst>
                    <a:ext uri="{9D8B030D-6E8A-4147-A177-3AD203B41FA5}">
                      <a16:colId xmlns:a16="http://schemas.microsoft.com/office/drawing/2014/main" val="2696025128"/>
                    </a:ext>
                  </a:extLst>
                </a:gridCol>
              </a:tblGrid>
              <a:tr h="954225">
                <a:tc>
                  <a:txBody>
                    <a:bodyPr/>
                    <a:lstStyle/>
                    <a:p>
                      <a:pPr marL="0" indent="0" algn="ctr" fontAlgn="base">
                        <a:lnSpc>
                          <a:spcPts val="1200"/>
                        </a:lnSpc>
                        <a:buNone/>
                      </a:pPr>
                      <a:endParaRPr lang="en-GB" sz="1800" b="1" i="0" u="none" strike="noStrike">
                        <a:solidFill>
                          <a:srgbClr val="000000"/>
                        </a:solidFill>
                        <a:effectLst/>
                        <a:latin typeface="Myriad Pro"/>
                      </a:endParaRPr>
                    </a:p>
                    <a:p>
                      <a:pPr marL="0" indent="0" algn="ctr" fontAlgn="base">
                        <a:lnSpc>
                          <a:spcPts val="1200"/>
                        </a:lnSpc>
                        <a:buNone/>
                      </a:pPr>
                      <a:r>
                        <a:rPr lang="en-GB" sz="1800" b="1" i="0" u="none" strike="noStrike">
                          <a:solidFill>
                            <a:srgbClr val="000000"/>
                          </a:solidFill>
                          <a:effectLst/>
                          <a:latin typeface="Myriad Pro"/>
                        </a:rPr>
                        <a:t>CHANNEL </a:t>
                      </a:r>
                    </a:p>
                    <a:p>
                      <a:pPr marL="0" indent="0" algn="ctr" fontAlgn="base">
                        <a:lnSpc>
                          <a:spcPts val="1200"/>
                        </a:lnSpc>
                        <a:buNone/>
                      </a:pPr>
                      <a:endParaRPr lang="en-GB" sz="1400" b="1" i="0" u="none" strike="noStrike">
                        <a:solidFill>
                          <a:srgbClr val="000000"/>
                        </a:solidFill>
                        <a:effectLst/>
                        <a:latin typeface="Myriad Pro"/>
                      </a:endParaRPr>
                    </a:p>
                    <a:p>
                      <a:pPr marL="0" indent="0" algn="ctr" fontAlgn="base">
                        <a:lnSpc>
                          <a:spcPts val="1200"/>
                        </a:lnSpc>
                        <a:buNone/>
                      </a:pPr>
                      <a:r>
                        <a:rPr lang="en-GB" sz="1400" b="1" i="0" u="none" strike="noStrike">
                          <a:solidFill>
                            <a:srgbClr val="000000"/>
                          </a:solidFill>
                          <a:effectLst/>
                          <a:latin typeface="Myriad Pro"/>
                        </a:rPr>
                        <a:t>(How the Message Is Delivered)</a:t>
                      </a:r>
                      <a:r>
                        <a:rPr lang="en-US" sz="1400" b="1" i="0">
                          <a:solidFill>
                            <a:srgbClr val="FFFFFF"/>
                          </a:solidFill>
                          <a:effectLst/>
                          <a:latin typeface="Myriad Pro"/>
                        </a:rPr>
                        <a:t>​</a:t>
                      </a:r>
                      <a:endParaRPr lang="en-US" sz="3200" b="1" i="0">
                        <a:solidFill>
                          <a:srgbClr val="FFFFFF"/>
                        </a:solidFill>
                        <a:effectLst/>
                      </a:endParaRPr>
                    </a:p>
                    <a:p>
                      <a:pPr marL="0" indent="0" algn="l" fontAlgn="base">
                        <a:lnSpc>
                          <a:spcPts val="2175"/>
                        </a:lnSpc>
                        <a:buNone/>
                      </a:pPr>
                      <a:r>
                        <a:rPr lang="en-GB" sz="3200" b="1" i="0">
                          <a:solidFill>
                            <a:srgbClr val="FFFFFF"/>
                          </a:solidFill>
                          <a:effectLst/>
                          <a:latin typeface="Myriad Pro"/>
                        </a:rPr>
                        <a:t>​</a:t>
                      </a:r>
                      <a:endParaRPr lang="en-GB" sz="3200" b="1" i="0">
                        <a:solidFill>
                          <a:srgbClr val="FFFFFF"/>
                        </a:solidFill>
                        <a:effectLst/>
                      </a:endParaRPr>
                    </a:p>
                  </a:txBody>
                  <a:tcPr marL="91247" marR="91247" marT="45623" marB="45623" anchor="ctr">
                    <a:lnL w="7620" cap="flat" cmpd="sng" algn="ctr">
                      <a:solidFill>
                        <a:srgbClr val="98B954"/>
                      </a:solidFill>
                      <a:prstDash val="solid"/>
                      <a:round/>
                      <a:headEnd type="none" w="med" len="med"/>
                      <a:tailEnd type="none" w="med" len="med"/>
                    </a:lnL>
                    <a:lnR w="7620" cap="flat" cmpd="sng" algn="ctr">
                      <a:solidFill>
                        <a:srgbClr val="98B954"/>
                      </a:solidFill>
                      <a:prstDash val="solid"/>
                      <a:round/>
                      <a:headEnd type="none" w="med" len="med"/>
                      <a:tailEnd type="none" w="med" len="med"/>
                    </a:lnR>
                    <a:lnT w="7620" cap="flat" cmpd="sng" algn="ctr">
                      <a:solidFill>
                        <a:srgbClr val="98B954"/>
                      </a:solidFill>
                      <a:prstDash val="solid"/>
                      <a:round/>
                      <a:headEnd type="none" w="med" len="med"/>
                      <a:tailEnd type="none" w="med" len="med"/>
                    </a:lnT>
                    <a:lnB w="11102" cap="flat" cmpd="sng" algn="ctr">
                      <a:solidFill>
                        <a:srgbClr val="FFFFFF"/>
                      </a:solidFill>
                      <a:prstDash val="solid"/>
                      <a:round/>
                      <a:headEnd type="none" w="med" len="med"/>
                      <a:tailEnd type="none" w="med" len="med"/>
                    </a:lnB>
                    <a:solidFill>
                      <a:srgbClr val="9BBB59"/>
                    </a:solidFill>
                  </a:tcPr>
                </a:tc>
                <a:extLst>
                  <a:ext uri="{0D108BD9-81ED-4DB2-BD59-A6C34878D82A}">
                    <a16:rowId xmlns:a16="http://schemas.microsoft.com/office/drawing/2014/main" val="1996269581"/>
                  </a:ext>
                </a:extLst>
              </a:tr>
              <a:tr h="954225">
                <a:tc>
                  <a:txBody>
                    <a:bodyPr/>
                    <a:lstStyle/>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r>
                        <a:rPr lang="en-GB" sz="1400" b="0" i="0" u="none" strike="noStrike">
                          <a:solidFill>
                            <a:srgbClr val="000000"/>
                          </a:solidFill>
                          <a:effectLst/>
                          <a:latin typeface="Myriad Pro"/>
                        </a:rPr>
                        <a:t>Verbal communication blocked by loud machinery (noise barrier)</a:t>
                      </a:r>
                      <a:r>
                        <a:rPr lang="en-US" sz="1400" b="0" i="0">
                          <a:solidFill>
                            <a:srgbClr val="000000"/>
                          </a:solidFill>
                          <a:effectLst/>
                          <a:latin typeface="Myriad Pro"/>
                        </a:rPr>
                        <a:t>​</a:t>
                      </a:r>
                      <a:endParaRPr lang="en-US" sz="3200" b="0" i="0">
                        <a:solidFill>
                          <a:srgbClr val="000000"/>
                        </a:solidFill>
                        <a:effectLst/>
                      </a:endParaRPr>
                    </a:p>
                    <a:p>
                      <a:pPr marL="0" indent="0" algn="ctr" fontAlgn="base">
                        <a:lnSpc>
                          <a:spcPts val="2175"/>
                        </a:lnSpc>
                        <a:buNone/>
                      </a:pPr>
                      <a:r>
                        <a:rPr lang="en-GB" sz="3200" b="0" i="0">
                          <a:solidFill>
                            <a:srgbClr val="000000"/>
                          </a:solidFill>
                          <a:effectLst/>
                          <a:latin typeface="Myriad Pro"/>
                        </a:rPr>
                        <a:t>​</a:t>
                      </a:r>
                      <a:endParaRPr lang="en-GB" sz="3200" b="0" i="0">
                        <a:solidFill>
                          <a:srgbClr val="000000"/>
                        </a:solidFill>
                        <a:effectLst/>
                      </a:endParaRPr>
                    </a:p>
                  </a:txBody>
                  <a:tcPr marL="91247" marR="91247" marT="45623" marB="45623" anchor="ctr">
                    <a:lnL w="7620" cap="flat" cmpd="sng" algn="ctr">
                      <a:solidFill>
                        <a:srgbClr val="98B954"/>
                      </a:solidFill>
                      <a:prstDash val="solid"/>
                      <a:round/>
                      <a:headEnd type="none" w="med" len="med"/>
                      <a:tailEnd type="none" w="med" len="med"/>
                    </a:lnL>
                    <a:lnR w="7620" cap="flat" cmpd="sng" algn="ctr">
                      <a:solidFill>
                        <a:srgbClr val="98B954"/>
                      </a:solidFill>
                      <a:prstDash val="solid"/>
                      <a:round/>
                      <a:headEnd type="none" w="med" len="med"/>
                      <a:tailEnd type="none" w="med" len="med"/>
                    </a:lnR>
                    <a:lnT w="11102" cap="flat" cmpd="sng" algn="ctr">
                      <a:solidFill>
                        <a:srgbClr val="FFFFFF"/>
                      </a:solidFill>
                      <a:prstDash val="solid"/>
                      <a:round/>
                      <a:headEnd type="none" w="med" len="med"/>
                      <a:tailEnd type="none" w="med" len="med"/>
                    </a:lnT>
                    <a:lnB w="7620" cap="flat" cmpd="sng" algn="ctr">
                      <a:solidFill>
                        <a:srgbClr val="98B954"/>
                      </a:solidFill>
                      <a:prstDash val="solid"/>
                      <a:round/>
                      <a:headEnd type="none" w="med" len="med"/>
                      <a:tailEnd type="none" w="med" len="med"/>
                    </a:lnB>
                    <a:solidFill>
                      <a:schemeClr val="bg1"/>
                    </a:solidFill>
                  </a:tcPr>
                </a:tc>
                <a:extLst>
                  <a:ext uri="{0D108BD9-81ED-4DB2-BD59-A6C34878D82A}">
                    <a16:rowId xmlns:a16="http://schemas.microsoft.com/office/drawing/2014/main" val="3754898498"/>
                  </a:ext>
                </a:extLst>
              </a:tr>
              <a:tr h="850988">
                <a:tc>
                  <a:txBody>
                    <a:bodyPr/>
                    <a:lstStyle/>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r>
                        <a:rPr lang="en-GB" sz="1400" b="0" i="0" u="none" strike="noStrike">
                          <a:solidFill>
                            <a:srgbClr val="000000"/>
                          </a:solidFill>
                          <a:effectLst/>
                          <a:latin typeface="Myriad Pro"/>
                        </a:rPr>
                        <a:t>Written posters ineffective due to language differences</a:t>
                      </a:r>
                      <a:r>
                        <a:rPr lang="en-US" sz="1400" b="0" i="0">
                          <a:solidFill>
                            <a:srgbClr val="000000"/>
                          </a:solidFill>
                          <a:effectLst/>
                          <a:latin typeface="Myriad Pro"/>
                        </a:rPr>
                        <a:t>​</a:t>
                      </a:r>
                      <a:endParaRPr lang="en-US" sz="3200" b="0" i="0">
                        <a:solidFill>
                          <a:srgbClr val="000000"/>
                        </a:solidFill>
                        <a:effectLst/>
                      </a:endParaRPr>
                    </a:p>
                    <a:p>
                      <a:pPr marL="0" indent="0" algn="ctr" fontAlgn="base">
                        <a:lnSpc>
                          <a:spcPts val="2175"/>
                        </a:lnSpc>
                        <a:buNone/>
                      </a:pPr>
                      <a:r>
                        <a:rPr lang="en-GB" sz="3200" b="0" i="0">
                          <a:solidFill>
                            <a:srgbClr val="000000"/>
                          </a:solidFill>
                          <a:effectLst/>
                          <a:latin typeface="Myriad Pro"/>
                        </a:rPr>
                        <a:t>​</a:t>
                      </a:r>
                      <a:endParaRPr lang="en-GB" sz="3200" b="0" i="0">
                        <a:solidFill>
                          <a:srgbClr val="000000"/>
                        </a:solidFill>
                        <a:effectLst/>
                      </a:endParaRPr>
                    </a:p>
                  </a:txBody>
                  <a:tcPr marL="91247" marR="91247" marT="45623" marB="45623" anchor="ctr">
                    <a:lnL w="7620" cap="flat" cmpd="sng" algn="ctr">
                      <a:solidFill>
                        <a:srgbClr val="98B954"/>
                      </a:solidFill>
                      <a:prstDash val="solid"/>
                      <a:round/>
                      <a:headEnd type="none" w="med" len="med"/>
                      <a:tailEnd type="none" w="med" len="med"/>
                    </a:lnL>
                    <a:lnR w="7620" cap="flat" cmpd="sng" algn="ctr">
                      <a:solidFill>
                        <a:srgbClr val="98B954"/>
                      </a:solidFill>
                      <a:prstDash val="solid"/>
                      <a:round/>
                      <a:headEnd type="none" w="med" len="med"/>
                      <a:tailEnd type="none" w="med" len="med"/>
                    </a:lnR>
                    <a:lnT w="7620" cap="flat" cmpd="sng" algn="ctr">
                      <a:solidFill>
                        <a:srgbClr val="98B954"/>
                      </a:solidFill>
                      <a:prstDash val="solid"/>
                      <a:round/>
                      <a:headEnd type="none" w="med" len="med"/>
                      <a:tailEnd type="none" w="med" len="med"/>
                    </a:lnT>
                    <a:lnB w="7620" cap="flat" cmpd="sng" algn="ctr">
                      <a:solidFill>
                        <a:srgbClr val="98B954"/>
                      </a:solidFill>
                      <a:prstDash val="solid"/>
                      <a:round/>
                      <a:headEnd type="none" w="med" len="med"/>
                      <a:tailEnd type="none" w="med" len="med"/>
                    </a:lnB>
                    <a:solidFill>
                      <a:schemeClr val="bg1"/>
                    </a:solidFill>
                  </a:tcPr>
                </a:tc>
                <a:extLst>
                  <a:ext uri="{0D108BD9-81ED-4DB2-BD59-A6C34878D82A}">
                    <a16:rowId xmlns:a16="http://schemas.microsoft.com/office/drawing/2014/main" val="920699755"/>
                  </a:ext>
                </a:extLst>
              </a:tr>
              <a:tr h="954225">
                <a:tc>
                  <a:txBody>
                    <a:bodyPr/>
                    <a:lstStyle/>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r>
                        <a:rPr lang="en-GB" sz="1400" b="0" i="0" u="none" strike="noStrike">
                          <a:solidFill>
                            <a:srgbClr val="000000"/>
                          </a:solidFill>
                          <a:effectLst/>
                          <a:latin typeface="Myriad Pro"/>
                        </a:rPr>
                        <a:t>Limited use of visual or demonstration‑based channels</a:t>
                      </a:r>
                      <a:r>
                        <a:rPr lang="en-US" sz="1400" b="0" i="0">
                          <a:solidFill>
                            <a:srgbClr val="000000"/>
                          </a:solidFill>
                          <a:effectLst/>
                          <a:latin typeface="Myriad Pro"/>
                        </a:rPr>
                        <a:t>​</a:t>
                      </a:r>
                      <a:endParaRPr lang="en-US" sz="3200" b="0" i="0">
                        <a:solidFill>
                          <a:srgbClr val="000000"/>
                        </a:solidFill>
                        <a:effectLst/>
                      </a:endParaRPr>
                    </a:p>
                    <a:p>
                      <a:pPr marL="0" indent="0" algn="ctr" fontAlgn="base">
                        <a:lnSpc>
                          <a:spcPts val="2175"/>
                        </a:lnSpc>
                        <a:buNone/>
                      </a:pPr>
                      <a:r>
                        <a:rPr lang="en-GB" sz="3200" b="0" i="0">
                          <a:solidFill>
                            <a:srgbClr val="000000"/>
                          </a:solidFill>
                          <a:effectLst/>
                          <a:latin typeface="Myriad Pro"/>
                        </a:rPr>
                        <a:t>​</a:t>
                      </a:r>
                      <a:endParaRPr lang="en-GB" sz="3200" b="0" i="0">
                        <a:solidFill>
                          <a:srgbClr val="000000"/>
                        </a:solidFill>
                        <a:effectLst/>
                      </a:endParaRPr>
                    </a:p>
                  </a:txBody>
                  <a:tcPr marL="91247" marR="91247" marT="45623" marB="45623" anchor="ctr">
                    <a:lnL w="7620" cap="flat" cmpd="sng" algn="ctr">
                      <a:solidFill>
                        <a:srgbClr val="98B954"/>
                      </a:solidFill>
                      <a:prstDash val="solid"/>
                      <a:round/>
                      <a:headEnd type="none" w="med" len="med"/>
                      <a:tailEnd type="none" w="med" len="med"/>
                    </a:lnL>
                    <a:lnR w="7620" cap="flat" cmpd="sng" algn="ctr">
                      <a:solidFill>
                        <a:srgbClr val="98B954"/>
                      </a:solidFill>
                      <a:prstDash val="solid"/>
                      <a:round/>
                      <a:headEnd type="none" w="med" len="med"/>
                      <a:tailEnd type="none" w="med" len="med"/>
                    </a:lnR>
                    <a:lnT w="7620" cap="flat" cmpd="sng" algn="ctr">
                      <a:solidFill>
                        <a:srgbClr val="98B954"/>
                      </a:solidFill>
                      <a:prstDash val="solid"/>
                      <a:round/>
                      <a:headEnd type="none" w="med" len="med"/>
                      <a:tailEnd type="none" w="med" len="med"/>
                    </a:lnT>
                    <a:lnB w="7620" cap="flat" cmpd="sng" algn="ctr">
                      <a:solidFill>
                        <a:srgbClr val="98B954"/>
                      </a:solidFill>
                      <a:prstDash val="solid"/>
                      <a:round/>
                      <a:headEnd type="none" w="med" len="med"/>
                      <a:tailEnd type="none" w="med" len="med"/>
                    </a:lnB>
                    <a:solidFill>
                      <a:schemeClr val="bg1"/>
                    </a:solidFill>
                  </a:tcPr>
                </a:tc>
                <a:extLst>
                  <a:ext uri="{0D108BD9-81ED-4DB2-BD59-A6C34878D82A}">
                    <a16:rowId xmlns:a16="http://schemas.microsoft.com/office/drawing/2014/main" val="3776774809"/>
                  </a:ext>
                </a:extLst>
              </a:tr>
              <a:tr h="954225">
                <a:tc>
                  <a:txBody>
                    <a:bodyPr/>
                    <a:lstStyle/>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endParaRPr lang="en-GB" sz="1400" b="0" i="0" u="none" strike="noStrike">
                        <a:solidFill>
                          <a:srgbClr val="000000"/>
                        </a:solidFill>
                        <a:effectLst/>
                        <a:latin typeface="Myriad Pro"/>
                      </a:endParaRPr>
                    </a:p>
                    <a:p>
                      <a:pPr marL="0" indent="0" algn="ctr" fontAlgn="base">
                        <a:lnSpc>
                          <a:spcPts val="1200"/>
                        </a:lnSpc>
                        <a:buNone/>
                      </a:pPr>
                      <a:r>
                        <a:rPr lang="en-GB" sz="1400" b="0" i="0" u="none" strike="noStrike">
                          <a:solidFill>
                            <a:srgbClr val="000000"/>
                          </a:solidFill>
                          <a:effectLst/>
                          <a:latin typeface="Myriad Pro"/>
                        </a:rPr>
                        <a:t>Reliance on hearing instead of seeing/doing in a noisy environment</a:t>
                      </a:r>
                      <a:r>
                        <a:rPr lang="en-US" sz="1400" b="0" i="0">
                          <a:solidFill>
                            <a:srgbClr val="000000"/>
                          </a:solidFill>
                          <a:effectLst/>
                          <a:latin typeface="Myriad Pro"/>
                        </a:rPr>
                        <a:t>​</a:t>
                      </a:r>
                      <a:endParaRPr lang="en-US" sz="3200" b="0" i="0">
                        <a:solidFill>
                          <a:srgbClr val="000000"/>
                        </a:solidFill>
                        <a:effectLst/>
                      </a:endParaRPr>
                    </a:p>
                    <a:p>
                      <a:pPr marL="0" indent="0" algn="ctr" fontAlgn="base">
                        <a:lnSpc>
                          <a:spcPts val="2175"/>
                        </a:lnSpc>
                        <a:buNone/>
                      </a:pPr>
                      <a:r>
                        <a:rPr lang="en-GB" sz="3200" b="0" i="0">
                          <a:solidFill>
                            <a:srgbClr val="000000"/>
                          </a:solidFill>
                          <a:effectLst/>
                          <a:latin typeface="Myriad Pro"/>
                        </a:rPr>
                        <a:t>​</a:t>
                      </a:r>
                      <a:endParaRPr lang="en-GB" sz="3200" b="0" i="0">
                        <a:solidFill>
                          <a:srgbClr val="000000"/>
                        </a:solidFill>
                        <a:effectLst/>
                      </a:endParaRPr>
                    </a:p>
                  </a:txBody>
                  <a:tcPr marL="91247" marR="91247" marT="45623" marB="45623" anchor="ctr">
                    <a:lnL w="7620" cap="flat" cmpd="sng" algn="ctr">
                      <a:solidFill>
                        <a:srgbClr val="98B954"/>
                      </a:solidFill>
                      <a:prstDash val="solid"/>
                      <a:round/>
                      <a:headEnd type="none" w="med" len="med"/>
                      <a:tailEnd type="none" w="med" len="med"/>
                    </a:lnL>
                    <a:lnR w="7620" cap="flat" cmpd="sng" algn="ctr">
                      <a:solidFill>
                        <a:srgbClr val="98B954"/>
                      </a:solidFill>
                      <a:prstDash val="solid"/>
                      <a:round/>
                      <a:headEnd type="none" w="med" len="med"/>
                      <a:tailEnd type="none" w="med" len="med"/>
                    </a:lnR>
                    <a:lnT w="7620" cap="flat" cmpd="sng" algn="ctr">
                      <a:solidFill>
                        <a:srgbClr val="98B954"/>
                      </a:solidFill>
                      <a:prstDash val="solid"/>
                      <a:round/>
                      <a:headEnd type="none" w="med" len="med"/>
                      <a:tailEnd type="none" w="med" len="med"/>
                    </a:lnT>
                    <a:lnB w="7620" cap="flat" cmpd="sng" algn="ctr">
                      <a:solidFill>
                        <a:srgbClr val="98B954"/>
                      </a:solidFill>
                      <a:prstDash val="solid"/>
                      <a:round/>
                      <a:headEnd type="none" w="med" len="med"/>
                      <a:tailEnd type="none" w="med" len="med"/>
                    </a:lnB>
                    <a:solidFill>
                      <a:schemeClr val="bg1"/>
                    </a:solidFill>
                  </a:tcPr>
                </a:tc>
                <a:extLst>
                  <a:ext uri="{0D108BD9-81ED-4DB2-BD59-A6C34878D82A}">
                    <a16:rowId xmlns:a16="http://schemas.microsoft.com/office/drawing/2014/main" val="1278468503"/>
                  </a:ext>
                </a:extLst>
              </a:tr>
            </a:tbl>
          </a:graphicData>
        </a:graphic>
      </p:graphicFrame>
      <p:graphicFrame>
        <p:nvGraphicFramePr>
          <p:cNvPr id="12" name="Table 11">
            <a:extLst>
              <a:ext uri="{FF2B5EF4-FFF2-40B4-BE49-F238E27FC236}">
                <a16:creationId xmlns:a16="http://schemas.microsoft.com/office/drawing/2014/main" id="{37230DAD-969E-7F8D-3461-239567E50E9B}"/>
              </a:ext>
            </a:extLst>
          </p:cNvPr>
          <p:cNvGraphicFramePr>
            <a:graphicFrameLocks noGrp="1"/>
          </p:cNvGraphicFramePr>
          <p:nvPr>
            <p:extLst>
              <p:ext uri="{D42A27DB-BD31-4B8C-83A1-F6EECF244321}">
                <p14:modId xmlns:p14="http://schemas.microsoft.com/office/powerpoint/2010/main" val="1425958515"/>
              </p:ext>
            </p:extLst>
          </p:nvPr>
        </p:nvGraphicFramePr>
        <p:xfrm>
          <a:off x="9435261" y="893688"/>
          <a:ext cx="2519897" cy="4818785"/>
        </p:xfrm>
        <a:graphic>
          <a:graphicData uri="http://schemas.openxmlformats.org/drawingml/2006/table">
            <a:tbl>
              <a:tblPr/>
              <a:tblGrid>
                <a:gridCol w="2519897">
                  <a:extLst>
                    <a:ext uri="{9D8B030D-6E8A-4147-A177-3AD203B41FA5}">
                      <a16:colId xmlns:a16="http://schemas.microsoft.com/office/drawing/2014/main" val="1994406404"/>
                    </a:ext>
                  </a:extLst>
                </a:gridCol>
              </a:tblGrid>
              <a:tr h="821738">
                <a:tc>
                  <a:txBody>
                    <a:bodyPr/>
                    <a:lstStyle/>
                    <a:p>
                      <a:pPr marL="0" indent="0" algn="ctr" fontAlgn="base">
                        <a:lnSpc>
                          <a:spcPts val="1200"/>
                        </a:lnSpc>
                        <a:buNone/>
                      </a:pPr>
                      <a:endParaRPr lang="en-GB" sz="1400" b="1" i="0" u="none" strike="noStrike">
                        <a:solidFill>
                          <a:srgbClr val="000000"/>
                        </a:solidFill>
                        <a:effectLst/>
                        <a:latin typeface="Myriad Pro"/>
                      </a:endParaRPr>
                    </a:p>
                    <a:p>
                      <a:pPr marL="0" indent="0" algn="ctr" fontAlgn="base">
                        <a:lnSpc>
                          <a:spcPts val="1200"/>
                        </a:lnSpc>
                        <a:buNone/>
                      </a:pPr>
                      <a:r>
                        <a:rPr lang="en-GB" sz="1800" b="1" i="0" u="none" strike="noStrike">
                          <a:solidFill>
                            <a:srgbClr val="000000"/>
                          </a:solidFill>
                          <a:effectLst/>
                          <a:latin typeface="Myriad Pro"/>
                        </a:rPr>
                        <a:t>RECEIVER</a:t>
                      </a:r>
                    </a:p>
                    <a:p>
                      <a:pPr marL="0" indent="0" algn="ctr" fontAlgn="base">
                        <a:lnSpc>
                          <a:spcPts val="1200"/>
                        </a:lnSpc>
                        <a:buNone/>
                      </a:pPr>
                      <a:endParaRPr lang="en-GB" sz="1400" b="1" i="0" u="none" strike="noStrike">
                        <a:solidFill>
                          <a:srgbClr val="000000"/>
                        </a:solidFill>
                        <a:effectLst/>
                        <a:latin typeface="Myriad Pro"/>
                      </a:endParaRPr>
                    </a:p>
                    <a:p>
                      <a:pPr marL="0" indent="0" algn="ctr" fontAlgn="base">
                        <a:lnSpc>
                          <a:spcPts val="1200"/>
                        </a:lnSpc>
                        <a:buNone/>
                      </a:pPr>
                      <a:r>
                        <a:rPr lang="en-GB" sz="1400" b="1" i="0" u="none" strike="noStrike">
                          <a:solidFill>
                            <a:srgbClr val="000000"/>
                          </a:solidFill>
                          <a:effectLst/>
                          <a:latin typeface="Myriad Pro"/>
                        </a:rPr>
                        <a:t> (Factory Workers)</a:t>
                      </a:r>
                      <a:r>
                        <a:rPr lang="en-US" sz="1400" b="1" i="0">
                          <a:solidFill>
                            <a:srgbClr val="FFFFFF"/>
                          </a:solidFill>
                          <a:effectLst/>
                          <a:latin typeface="Myriad Pro"/>
                        </a:rPr>
                        <a:t>​</a:t>
                      </a:r>
                      <a:endParaRPr lang="en-US" sz="3200" b="1" i="0">
                        <a:solidFill>
                          <a:srgbClr val="FFFFFF"/>
                        </a:solidFill>
                        <a:effectLst/>
                      </a:endParaRPr>
                    </a:p>
                    <a:p>
                      <a:pPr marL="0" indent="0" algn="l" fontAlgn="base">
                        <a:lnSpc>
                          <a:spcPts val="2175"/>
                        </a:lnSpc>
                        <a:buNone/>
                      </a:pPr>
                      <a:r>
                        <a:rPr lang="en-GB" sz="3200" b="1" i="0">
                          <a:solidFill>
                            <a:srgbClr val="FFFFFF"/>
                          </a:solidFill>
                          <a:effectLst/>
                          <a:latin typeface="Myriad Pro"/>
                        </a:rPr>
                        <a:t>​</a:t>
                      </a:r>
                      <a:endParaRPr lang="en-GB" sz="3200" b="1" i="0">
                        <a:solidFill>
                          <a:srgbClr val="FFFFFF"/>
                        </a:solidFill>
                        <a:effectLst/>
                      </a:endParaRPr>
                    </a:p>
                  </a:txBody>
                  <a:tcPr marL="81952" marR="81952" marT="40976" marB="40976">
                    <a:lnL w="7620" cap="flat" cmpd="sng" algn="ctr">
                      <a:solidFill>
                        <a:srgbClr val="7D60A0"/>
                      </a:solidFill>
                      <a:prstDash val="solid"/>
                      <a:round/>
                      <a:headEnd type="none" w="med" len="med"/>
                      <a:tailEnd type="none" w="med" len="med"/>
                    </a:lnL>
                    <a:lnR w="7620" cap="flat" cmpd="sng" algn="ctr">
                      <a:solidFill>
                        <a:srgbClr val="7D60A0"/>
                      </a:solidFill>
                      <a:prstDash val="solid"/>
                      <a:round/>
                      <a:headEnd type="none" w="med" len="med"/>
                      <a:tailEnd type="none" w="med" len="med"/>
                    </a:lnR>
                    <a:lnT w="7620" cap="flat" cmpd="sng" algn="ctr">
                      <a:solidFill>
                        <a:srgbClr val="7D60A0"/>
                      </a:solidFill>
                      <a:prstDash val="solid"/>
                      <a:round/>
                      <a:headEnd type="none" w="med" len="med"/>
                      <a:tailEnd type="none" w="med" len="med"/>
                    </a:lnT>
                    <a:lnB w="11102" cap="flat" cmpd="sng" algn="ctr">
                      <a:solidFill>
                        <a:srgbClr val="FFFFFF"/>
                      </a:solidFill>
                      <a:prstDash val="solid"/>
                      <a:round/>
                      <a:headEnd type="none" w="med" len="med"/>
                      <a:tailEnd type="none" w="med" len="med"/>
                    </a:lnB>
                    <a:solidFill>
                      <a:srgbClr val="8064A2"/>
                    </a:solidFill>
                  </a:tcPr>
                </a:tc>
                <a:extLst>
                  <a:ext uri="{0D108BD9-81ED-4DB2-BD59-A6C34878D82A}">
                    <a16:rowId xmlns:a16="http://schemas.microsoft.com/office/drawing/2014/main" val="1614066670"/>
                  </a:ext>
                </a:extLst>
              </a:tr>
              <a:tr h="993745">
                <a:tc>
                  <a:txBody>
                    <a:bodyPr/>
                    <a:lstStyle/>
                    <a:p>
                      <a:pPr marL="0" indent="0" algn="ctr" fontAlgn="base">
                        <a:lnSpc>
                          <a:spcPts val="1200"/>
                        </a:lnSpc>
                        <a:buNone/>
                      </a:pPr>
                      <a:r>
                        <a:rPr lang="en-GB" sz="1400" b="0" i="0" u="none" strike="noStrike">
                          <a:solidFill>
                            <a:srgbClr val="000000"/>
                          </a:solidFill>
                          <a:effectLst/>
                          <a:latin typeface="Myriad Pro"/>
                        </a:rPr>
                        <a:t>Limited English proficiency across five cultural groups</a:t>
                      </a:r>
                      <a:r>
                        <a:rPr lang="en-US" sz="1400" b="0" i="0">
                          <a:solidFill>
                            <a:srgbClr val="000000"/>
                          </a:solidFill>
                          <a:effectLst/>
                          <a:latin typeface="Myriad Pro"/>
                        </a:rPr>
                        <a:t>​</a:t>
                      </a:r>
                      <a:r>
                        <a:rPr lang="en-GB" sz="3200" b="0" i="0">
                          <a:solidFill>
                            <a:srgbClr val="000000"/>
                          </a:solidFill>
                          <a:effectLst/>
                          <a:latin typeface="Myriad Pro"/>
                        </a:rPr>
                        <a:t>​</a:t>
                      </a:r>
                      <a:endParaRPr lang="en-GB" sz="3200" b="0" i="0">
                        <a:solidFill>
                          <a:srgbClr val="000000"/>
                        </a:solidFill>
                        <a:effectLst/>
                      </a:endParaRPr>
                    </a:p>
                  </a:txBody>
                  <a:tcPr marL="81952" marR="81952" marT="40976" marB="40976" anchor="ctr">
                    <a:lnL w="7620" cap="flat" cmpd="sng" algn="ctr">
                      <a:solidFill>
                        <a:srgbClr val="7D60A0"/>
                      </a:solidFill>
                      <a:prstDash val="solid"/>
                      <a:round/>
                      <a:headEnd type="none" w="med" len="med"/>
                      <a:tailEnd type="none" w="med" len="med"/>
                    </a:lnL>
                    <a:lnR w="7620" cap="flat" cmpd="sng" algn="ctr">
                      <a:solidFill>
                        <a:srgbClr val="7D60A0"/>
                      </a:solidFill>
                      <a:prstDash val="solid"/>
                      <a:round/>
                      <a:headEnd type="none" w="med" len="med"/>
                      <a:tailEnd type="none" w="med" len="med"/>
                    </a:lnR>
                    <a:lnT w="11102" cap="flat" cmpd="sng" algn="ctr">
                      <a:solidFill>
                        <a:srgbClr val="FFFFFF"/>
                      </a:solidFill>
                      <a:prstDash val="solid"/>
                      <a:round/>
                      <a:headEnd type="none" w="med" len="med"/>
                      <a:tailEnd type="none" w="med" len="med"/>
                    </a:lnT>
                    <a:lnB w="7620" cap="flat" cmpd="sng" algn="ctr">
                      <a:solidFill>
                        <a:srgbClr val="7D60A0"/>
                      </a:solidFill>
                      <a:prstDash val="solid"/>
                      <a:round/>
                      <a:headEnd type="none" w="med" len="med"/>
                      <a:tailEnd type="none" w="med" len="med"/>
                    </a:lnB>
                    <a:solidFill>
                      <a:schemeClr val="bg1"/>
                    </a:solidFill>
                  </a:tcPr>
                </a:tc>
                <a:extLst>
                  <a:ext uri="{0D108BD9-81ED-4DB2-BD59-A6C34878D82A}">
                    <a16:rowId xmlns:a16="http://schemas.microsoft.com/office/drawing/2014/main" val="2620091751"/>
                  </a:ext>
                </a:extLst>
              </a:tr>
              <a:tr h="993745">
                <a:tc>
                  <a:txBody>
                    <a:bodyPr/>
                    <a:lstStyle/>
                    <a:p>
                      <a:pPr marL="0" indent="0" algn="ctr" fontAlgn="base">
                        <a:lnSpc>
                          <a:spcPts val="1200"/>
                        </a:lnSpc>
                        <a:buNone/>
                      </a:pPr>
                      <a:r>
                        <a:rPr lang="en-GB" sz="1400" b="0" i="0" u="none" strike="noStrike">
                          <a:solidFill>
                            <a:srgbClr val="000000"/>
                          </a:solidFill>
                          <a:effectLst/>
                          <a:latin typeface="Myriad Pro"/>
                        </a:rPr>
                        <a:t>Younger workers interpret instructions differently from older workers</a:t>
                      </a:r>
                      <a:r>
                        <a:rPr lang="en-US" sz="1400" b="0" i="0">
                          <a:solidFill>
                            <a:srgbClr val="000000"/>
                          </a:solidFill>
                          <a:effectLst/>
                          <a:latin typeface="Myriad Pro"/>
                        </a:rPr>
                        <a:t>​</a:t>
                      </a:r>
                      <a:r>
                        <a:rPr lang="en-GB" sz="3200" b="0" i="0">
                          <a:solidFill>
                            <a:srgbClr val="000000"/>
                          </a:solidFill>
                          <a:effectLst/>
                          <a:latin typeface="Myriad Pro"/>
                        </a:rPr>
                        <a:t>​</a:t>
                      </a:r>
                      <a:endParaRPr lang="en-GB" sz="3200" b="0" i="0">
                        <a:solidFill>
                          <a:srgbClr val="000000"/>
                        </a:solidFill>
                        <a:effectLst/>
                      </a:endParaRPr>
                    </a:p>
                  </a:txBody>
                  <a:tcPr marL="81952" marR="81952" marT="40976" marB="40976" anchor="ctr">
                    <a:lnL w="7620" cap="flat" cmpd="sng" algn="ctr">
                      <a:solidFill>
                        <a:srgbClr val="7D60A0"/>
                      </a:solidFill>
                      <a:prstDash val="solid"/>
                      <a:round/>
                      <a:headEnd type="none" w="med" len="med"/>
                      <a:tailEnd type="none" w="med" len="med"/>
                    </a:lnL>
                    <a:lnR w="7620" cap="flat" cmpd="sng" algn="ctr">
                      <a:solidFill>
                        <a:srgbClr val="7D60A0"/>
                      </a:solidFill>
                      <a:prstDash val="solid"/>
                      <a:round/>
                      <a:headEnd type="none" w="med" len="med"/>
                      <a:tailEnd type="none" w="med" len="med"/>
                    </a:lnR>
                    <a:lnT w="7620" cap="flat" cmpd="sng" algn="ctr">
                      <a:solidFill>
                        <a:srgbClr val="7D60A0"/>
                      </a:solidFill>
                      <a:prstDash val="solid"/>
                      <a:round/>
                      <a:headEnd type="none" w="med" len="med"/>
                      <a:tailEnd type="none" w="med" len="med"/>
                    </a:lnT>
                    <a:lnB w="7620" cap="flat" cmpd="sng" algn="ctr">
                      <a:solidFill>
                        <a:srgbClr val="7D60A0"/>
                      </a:solidFill>
                      <a:prstDash val="solid"/>
                      <a:round/>
                      <a:headEnd type="none" w="med" len="med"/>
                      <a:tailEnd type="none" w="med" len="med"/>
                    </a:lnB>
                    <a:solidFill>
                      <a:schemeClr val="bg1"/>
                    </a:solidFill>
                  </a:tcPr>
                </a:tc>
                <a:extLst>
                  <a:ext uri="{0D108BD9-81ED-4DB2-BD59-A6C34878D82A}">
                    <a16:rowId xmlns:a16="http://schemas.microsoft.com/office/drawing/2014/main" val="2188257823"/>
                  </a:ext>
                </a:extLst>
              </a:tr>
              <a:tr h="834657">
                <a:tc>
                  <a:txBody>
                    <a:bodyPr/>
                    <a:lstStyle/>
                    <a:p>
                      <a:pPr marL="0" indent="0" algn="ctr" fontAlgn="base">
                        <a:lnSpc>
                          <a:spcPts val="1200"/>
                        </a:lnSpc>
                        <a:buNone/>
                      </a:pPr>
                      <a:r>
                        <a:rPr lang="en-GB" sz="1400" b="0" i="0" u="none" strike="noStrike">
                          <a:solidFill>
                            <a:srgbClr val="000000"/>
                          </a:solidFill>
                          <a:effectLst/>
                          <a:latin typeface="Myriad Pro"/>
                        </a:rPr>
                        <a:t>Varied cultural norms affect understanding of hygiene expectations</a:t>
                      </a:r>
                      <a:r>
                        <a:rPr lang="en-US" sz="1400" b="0" i="0">
                          <a:solidFill>
                            <a:srgbClr val="000000"/>
                          </a:solidFill>
                          <a:effectLst/>
                          <a:latin typeface="Myriad Pro"/>
                        </a:rPr>
                        <a:t>​</a:t>
                      </a:r>
                      <a:r>
                        <a:rPr lang="en-GB" sz="3200" b="0" i="0">
                          <a:solidFill>
                            <a:srgbClr val="000000"/>
                          </a:solidFill>
                          <a:effectLst/>
                          <a:latin typeface="Myriad Pro"/>
                        </a:rPr>
                        <a:t>​</a:t>
                      </a:r>
                      <a:endParaRPr lang="en-GB" sz="3200" b="0" i="0">
                        <a:solidFill>
                          <a:srgbClr val="000000"/>
                        </a:solidFill>
                        <a:effectLst/>
                      </a:endParaRPr>
                    </a:p>
                  </a:txBody>
                  <a:tcPr marL="81952" marR="81952" marT="40976" marB="40976" anchor="ctr">
                    <a:lnL w="7620" cap="flat" cmpd="sng" algn="ctr">
                      <a:solidFill>
                        <a:srgbClr val="7D60A0"/>
                      </a:solidFill>
                      <a:prstDash val="solid"/>
                      <a:round/>
                      <a:headEnd type="none" w="med" len="med"/>
                      <a:tailEnd type="none" w="med" len="med"/>
                    </a:lnL>
                    <a:lnR w="7620" cap="flat" cmpd="sng" algn="ctr">
                      <a:solidFill>
                        <a:srgbClr val="7D60A0"/>
                      </a:solidFill>
                      <a:prstDash val="solid"/>
                      <a:round/>
                      <a:headEnd type="none" w="med" len="med"/>
                      <a:tailEnd type="none" w="med" len="med"/>
                    </a:lnR>
                    <a:lnT w="7620" cap="flat" cmpd="sng" algn="ctr">
                      <a:solidFill>
                        <a:srgbClr val="7D60A0"/>
                      </a:solidFill>
                      <a:prstDash val="solid"/>
                      <a:round/>
                      <a:headEnd type="none" w="med" len="med"/>
                      <a:tailEnd type="none" w="med" len="med"/>
                    </a:lnT>
                    <a:lnB w="7620" cap="flat" cmpd="sng" algn="ctr">
                      <a:solidFill>
                        <a:srgbClr val="7D60A0"/>
                      </a:solidFill>
                      <a:prstDash val="solid"/>
                      <a:round/>
                      <a:headEnd type="none" w="med" len="med"/>
                      <a:tailEnd type="none" w="med" len="med"/>
                    </a:lnB>
                    <a:solidFill>
                      <a:schemeClr val="bg1"/>
                    </a:solidFill>
                  </a:tcPr>
                </a:tc>
                <a:extLst>
                  <a:ext uri="{0D108BD9-81ED-4DB2-BD59-A6C34878D82A}">
                    <a16:rowId xmlns:a16="http://schemas.microsoft.com/office/drawing/2014/main" val="2674408614"/>
                  </a:ext>
                </a:extLst>
              </a:tr>
              <a:tr h="993745">
                <a:tc>
                  <a:txBody>
                    <a:bodyPr/>
                    <a:lstStyle/>
                    <a:p>
                      <a:pPr marL="0" indent="0" algn="ctr" fontAlgn="base">
                        <a:lnSpc>
                          <a:spcPts val="1200"/>
                        </a:lnSpc>
                        <a:buNone/>
                      </a:pPr>
                      <a:r>
                        <a:rPr lang="en-GB" sz="1400" b="0" i="0" u="none" strike="noStrike">
                          <a:solidFill>
                            <a:srgbClr val="000000"/>
                          </a:solidFill>
                          <a:effectLst/>
                          <a:latin typeface="Myriad Pro"/>
                        </a:rPr>
                        <a:t>Workers lack formal training, making decoding of messages inconsistent</a:t>
                      </a:r>
                      <a:r>
                        <a:rPr lang="en-US" sz="1400" b="0" i="0">
                          <a:solidFill>
                            <a:srgbClr val="000000"/>
                          </a:solidFill>
                          <a:effectLst/>
                          <a:latin typeface="Myriad Pro"/>
                        </a:rPr>
                        <a:t>​</a:t>
                      </a:r>
                      <a:r>
                        <a:rPr lang="en-GB" sz="3200" b="0" i="0">
                          <a:solidFill>
                            <a:srgbClr val="000000"/>
                          </a:solidFill>
                          <a:effectLst/>
                          <a:latin typeface="Myriad Pro"/>
                        </a:rPr>
                        <a:t>​</a:t>
                      </a:r>
                      <a:endParaRPr lang="en-GB" sz="3200" b="0" i="0">
                        <a:solidFill>
                          <a:srgbClr val="000000"/>
                        </a:solidFill>
                        <a:effectLst/>
                      </a:endParaRPr>
                    </a:p>
                  </a:txBody>
                  <a:tcPr marL="81952" marR="81952" marT="40976" marB="40976" anchor="ctr">
                    <a:lnL w="7620" cap="flat" cmpd="sng" algn="ctr">
                      <a:solidFill>
                        <a:srgbClr val="7D60A0"/>
                      </a:solidFill>
                      <a:prstDash val="solid"/>
                      <a:round/>
                      <a:headEnd type="none" w="med" len="med"/>
                      <a:tailEnd type="none" w="med" len="med"/>
                    </a:lnL>
                    <a:lnR w="7620" cap="flat" cmpd="sng" algn="ctr">
                      <a:solidFill>
                        <a:srgbClr val="7D60A0"/>
                      </a:solidFill>
                      <a:prstDash val="solid"/>
                      <a:round/>
                      <a:headEnd type="none" w="med" len="med"/>
                      <a:tailEnd type="none" w="med" len="med"/>
                    </a:lnR>
                    <a:lnT w="7620" cap="flat" cmpd="sng" algn="ctr">
                      <a:solidFill>
                        <a:srgbClr val="7D60A0"/>
                      </a:solidFill>
                      <a:prstDash val="solid"/>
                      <a:round/>
                      <a:headEnd type="none" w="med" len="med"/>
                      <a:tailEnd type="none" w="med" len="med"/>
                    </a:lnT>
                    <a:lnB w="7620" cap="flat" cmpd="sng" algn="ctr">
                      <a:solidFill>
                        <a:srgbClr val="7D60A0"/>
                      </a:solidFill>
                      <a:prstDash val="solid"/>
                      <a:round/>
                      <a:headEnd type="none" w="med" len="med"/>
                      <a:tailEnd type="none" w="med" len="med"/>
                    </a:lnB>
                    <a:solidFill>
                      <a:schemeClr val="bg1"/>
                    </a:solidFill>
                  </a:tcPr>
                </a:tc>
                <a:extLst>
                  <a:ext uri="{0D108BD9-81ED-4DB2-BD59-A6C34878D82A}">
                    <a16:rowId xmlns:a16="http://schemas.microsoft.com/office/drawing/2014/main" val="4144938536"/>
                  </a:ext>
                </a:extLst>
              </a:tr>
            </a:tbl>
          </a:graphicData>
        </a:graphic>
      </p:graphicFrame>
      <p:sp>
        <p:nvSpPr>
          <p:cNvPr id="13" name="TextBox 12">
            <a:extLst>
              <a:ext uri="{FF2B5EF4-FFF2-40B4-BE49-F238E27FC236}">
                <a16:creationId xmlns:a16="http://schemas.microsoft.com/office/drawing/2014/main" id="{9C6262DD-204F-84DD-4508-911B1E585544}"/>
              </a:ext>
            </a:extLst>
          </p:cNvPr>
          <p:cNvSpPr txBox="1"/>
          <p:nvPr/>
        </p:nvSpPr>
        <p:spPr>
          <a:xfrm>
            <a:off x="2876550" y="208722"/>
            <a:ext cx="8000999" cy="769441"/>
          </a:xfrm>
          <a:prstGeom prst="rect">
            <a:avLst/>
          </a:prstGeom>
          <a:noFill/>
        </p:spPr>
        <p:txBody>
          <a:bodyPr wrap="square" rtlCol="0">
            <a:spAutoFit/>
          </a:bodyPr>
          <a:lstStyle/>
          <a:p>
            <a:r>
              <a:rPr lang="en-GB" sz="4400"/>
              <a:t>Theoretical Framework - Berlo</a:t>
            </a:r>
          </a:p>
        </p:txBody>
      </p:sp>
    </p:spTree>
    <p:extLst>
      <p:ext uri="{BB962C8B-B14F-4D97-AF65-F5344CB8AC3E}">
        <p14:creationId xmlns:p14="http://schemas.microsoft.com/office/powerpoint/2010/main" val="16402881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79BBF1-9BC2-6DCE-0154-8873469878A5}"/>
              </a:ext>
            </a:extLst>
          </p:cNvPr>
          <p:cNvSpPr>
            <a:spLocks noGrp="1"/>
          </p:cNvSpPr>
          <p:nvPr>
            <p:ph type="title"/>
          </p:nvPr>
        </p:nvSpPr>
        <p:spPr>
          <a:xfrm>
            <a:off x="651102" y="314033"/>
            <a:ext cx="10889796" cy="1418998"/>
          </a:xfrm>
        </p:spPr>
        <p:txBody>
          <a:bodyPr/>
          <a:lstStyle/>
          <a:p>
            <a:r>
              <a:rPr lang="en-GB" b="1"/>
              <a:t>Strategies to Overcome Barriers</a:t>
            </a:r>
            <a:endParaRPr lang="en-US"/>
          </a:p>
        </p:txBody>
      </p:sp>
      <p:sp>
        <p:nvSpPr>
          <p:cNvPr id="6" name="Content Placeholder 2">
            <a:extLst>
              <a:ext uri="{FF2B5EF4-FFF2-40B4-BE49-F238E27FC236}">
                <a16:creationId xmlns:a16="http://schemas.microsoft.com/office/drawing/2014/main" id="{3C22A90E-9F76-050D-E0EB-CFE372524E66}"/>
              </a:ext>
            </a:extLst>
          </p:cNvPr>
          <p:cNvSpPr>
            <a:spLocks noGrp="1"/>
          </p:cNvSpPr>
          <p:nvPr/>
        </p:nvSpPr>
        <p:spPr>
          <a:xfrm>
            <a:off x="466725" y="1105386"/>
            <a:ext cx="11074173" cy="5152539"/>
          </a:xfrm>
          <a:prstGeom prst="rect">
            <a:avLst/>
          </a:prstGeom>
        </p:spPr>
        <p:txBody>
          <a:bodyPr vert="horz" lIns="91440" tIns="45720" rIns="91440" bIns="45720" rtlCol="0" anchor="t">
            <a:normAutofit fontScale="3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endParaRPr lang="en-GB" b="1"/>
          </a:p>
          <a:p>
            <a:pPr>
              <a:buFont typeface="Arial"/>
              <a:buChar char="•"/>
            </a:pPr>
            <a:endParaRPr lang="en-GB" b="1">
              <a:ea typeface="+mn-lt"/>
              <a:cs typeface="+mn-lt"/>
            </a:endParaRPr>
          </a:p>
          <a:p>
            <a:pPr>
              <a:buFont typeface="Arial"/>
              <a:buChar char="•"/>
            </a:pPr>
            <a:r>
              <a:rPr lang="en-GB" sz="6200" b="1">
                <a:ea typeface="+mn-lt"/>
                <a:cs typeface="+mn-lt"/>
              </a:rPr>
              <a:t>Visual Communication:</a:t>
            </a:r>
            <a:r>
              <a:rPr lang="en-GB" sz="6200">
                <a:ea typeface="+mn-lt"/>
                <a:cs typeface="+mn-lt"/>
              </a:rPr>
              <a:t> </a:t>
            </a:r>
          </a:p>
          <a:p>
            <a:pPr marL="0" indent="0">
              <a:buNone/>
            </a:pPr>
            <a:r>
              <a:rPr lang="en-GB" sz="5100">
                <a:ea typeface="+mn-lt"/>
                <a:cs typeface="+mn-lt"/>
              </a:rPr>
              <a:t>	Use picture‑based posters, colour‑coded zones, and step‑by‑step diagrams to replace text-heavy signs.</a:t>
            </a:r>
          </a:p>
          <a:p>
            <a:pPr marL="0" indent="0">
              <a:buNone/>
            </a:pPr>
            <a:endParaRPr lang="en-GB" sz="5100"/>
          </a:p>
          <a:p>
            <a:pPr>
              <a:buFont typeface="Arial"/>
              <a:buChar char="•"/>
            </a:pPr>
            <a:r>
              <a:rPr lang="en-GB" sz="6200" b="1">
                <a:ea typeface="+mn-lt"/>
                <a:cs typeface="+mn-lt"/>
              </a:rPr>
              <a:t>Demonstration-Based Training:</a:t>
            </a:r>
            <a:r>
              <a:rPr lang="en-GB" sz="6200">
                <a:ea typeface="+mn-lt"/>
                <a:cs typeface="+mn-lt"/>
              </a:rPr>
              <a:t> </a:t>
            </a:r>
          </a:p>
          <a:p>
            <a:pPr marL="0" indent="0">
              <a:buNone/>
            </a:pPr>
            <a:r>
              <a:rPr lang="en-GB" sz="5100">
                <a:ea typeface="+mn-lt"/>
                <a:cs typeface="+mn-lt"/>
              </a:rPr>
              <a:t>	Show workers correct hygiene and food-handling procedures rather than relying on verbal instructions.</a:t>
            </a:r>
          </a:p>
          <a:p>
            <a:pPr marL="0" indent="0">
              <a:buNone/>
            </a:pPr>
            <a:endParaRPr lang="en-GB" sz="5100"/>
          </a:p>
          <a:p>
            <a:pPr>
              <a:buFont typeface="Arial"/>
              <a:buChar char="•"/>
            </a:pPr>
            <a:r>
              <a:rPr lang="en-GB" sz="6200" b="1">
                <a:ea typeface="+mn-lt"/>
                <a:cs typeface="+mn-lt"/>
              </a:rPr>
              <a:t>Small Group Briefings:</a:t>
            </a:r>
            <a:r>
              <a:rPr lang="en-GB" sz="6200">
                <a:ea typeface="+mn-lt"/>
                <a:cs typeface="+mn-lt"/>
              </a:rPr>
              <a:t> </a:t>
            </a:r>
          </a:p>
          <a:p>
            <a:pPr marL="0" indent="0">
              <a:buNone/>
            </a:pPr>
            <a:r>
              <a:rPr lang="en-GB" sz="5100">
                <a:ea typeface="+mn-lt"/>
                <a:cs typeface="+mn-lt"/>
              </a:rPr>
              <a:t>	Hold short pre‑shift huddles away from noisy machinery to ensure instructions are heard and understood.</a:t>
            </a:r>
          </a:p>
          <a:p>
            <a:pPr marL="0" indent="0">
              <a:buNone/>
            </a:pPr>
            <a:endParaRPr lang="en-GB" sz="5100"/>
          </a:p>
          <a:p>
            <a:pPr>
              <a:buFont typeface="Arial"/>
              <a:buChar char="•"/>
            </a:pPr>
            <a:r>
              <a:rPr lang="en-GB" sz="6200" b="1">
                <a:ea typeface="+mn-lt"/>
                <a:cs typeface="+mn-lt"/>
              </a:rPr>
              <a:t>Translated Instructions:</a:t>
            </a:r>
            <a:r>
              <a:rPr lang="en-GB" sz="6200">
                <a:ea typeface="+mn-lt"/>
                <a:cs typeface="+mn-lt"/>
              </a:rPr>
              <a:t> </a:t>
            </a:r>
          </a:p>
          <a:p>
            <a:pPr marL="0" indent="0">
              <a:buNone/>
            </a:pPr>
            <a:r>
              <a:rPr lang="en-GB" sz="5100">
                <a:ea typeface="+mn-lt"/>
                <a:cs typeface="+mn-lt"/>
              </a:rPr>
              <a:t>	Provide essential hygiene and safety rules in workers’ main languages; use multilingual flashcards.</a:t>
            </a:r>
          </a:p>
          <a:p>
            <a:pPr marL="0" indent="0">
              <a:buNone/>
            </a:pPr>
            <a:endParaRPr lang="en-GB" sz="5100"/>
          </a:p>
          <a:p>
            <a:pPr>
              <a:buFont typeface="Arial"/>
              <a:buChar char="•"/>
            </a:pPr>
            <a:r>
              <a:rPr lang="en-GB" sz="6200" b="1">
                <a:ea typeface="+mn-lt"/>
                <a:cs typeface="+mn-lt"/>
              </a:rPr>
              <a:t>Buddy System:</a:t>
            </a:r>
            <a:r>
              <a:rPr lang="en-GB" sz="6200">
                <a:ea typeface="+mn-lt"/>
                <a:cs typeface="+mn-lt"/>
              </a:rPr>
              <a:t> </a:t>
            </a:r>
          </a:p>
          <a:p>
            <a:pPr marL="0" indent="0">
              <a:buNone/>
            </a:pPr>
            <a:r>
              <a:rPr lang="en-GB" sz="5100">
                <a:ea typeface="+mn-lt"/>
                <a:cs typeface="+mn-lt"/>
              </a:rPr>
              <a:t>	Pair experienced older workers with younger or non‑English-speaking staff for support and clarification.</a:t>
            </a:r>
          </a:p>
          <a:p>
            <a:pPr marL="0" indent="0">
              <a:buNone/>
            </a:pPr>
            <a:endParaRPr lang="en-GB" sz="5100"/>
          </a:p>
          <a:p>
            <a:pPr>
              <a:buFont typeface="Arial"/>
              <a:buChar char="•"/>
            </a:pPr>
            <a:r>
              <a:rPr lang="en-GB" sz="6200" b="1">
                <a:ea typeface="+mn-lt"/>
                <a:cs typeface="+mn-lt"/>
              </a:rPr>
              <a:t>Supervisor Development:</a:t>
            </a:r>
            <a:r>
              <a:rPr lang="en-GB" sz="6200">
                <a:ea typeface="+mn-lt"/>
                <a:cs typeface="+mn-lt"/>
              </a:rPr>
              <a:t> </a:t>
            </a:r>
          </a:p>
          <a:p>
            <a:pPr marL="0" indent="0">
              <a:buNone/>
            </a:pPr>
            <a:r>
              <a:rPr lang="en-GB" sz="5100">
                <a:ea typeface="+mn-lt"/>
                <a:cs typeface="+mn-lt"/>
              </a:rPr>
              <a:t>	Train Gary in stress management, positive communication, and consistent role modelling.</a:t>
            </a:r>
            <a:endParaRPr lang="en-GB" sz="5100"/>
          </a:p>
          <a:p>
            <a:pPr indent="0">
              <a:buNone/>
            </a:pPr>
            <a:endParaRPr lang="en-GB" sz="5900" b="1">
              <a:ea typeface="+mn-lt"/>
              <a:cs typeface="+mn-lt"/>
            </a:endParaRPr>
          </a:p>
          <a:p>
            <a:pPr marL="0" indent="0">
              <a:buNone/>
            </a:pPr>
            <a:endParaRPr lang="en-GB"/>
          </a:p>
        </p:txBody>
      </p:sp>
    </p:spTree>
    <p:extLst>
      <p:ext uri="{BB962C8B-B14F-4D97-AF65-F5344CB8AC3E}">
        <p14:creationId xmlns:p14="http://schemas.microsoft.com/office/powerpoint/2010/main" val="12460212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500"/>
                                        <p:tgtEl>
                                          <p:spTgt spid="6">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Effect transition="in" filter="fade">
                                      <p:cBhvr>
                                        <p:cTn id="19" dur="500"/>
                                        <p:tgtEl>
                                          <p:spTgt spid="6">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6">
                                            <p:txEl>
                                              <p:pRg st="5" end="5"/>
                                            </p:txEl>
                                          </p:spTgt>
                                        </p:tgtEl>
                                        <p:attrNameLst>
                                          <p:attrName>style.visibility</p:attrName>
                                        </p:attrNameLst>
                                      </p:cBhvr>
                                      <p:to>
                                        <p:strVal val="visible"/>
                                      </p:to>
                                    </p:set>
                                    <p:animEffect transition="in" filter="fade">
                                      <p:cBhvr>
                                        <p:cTn id="24" dur="500"/>
                                        <p:tgtEl>
                                          <p:spTgt spid="6">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txEl>
                                              <p:pRg st="6" end="6"/>
                                            </p:txEl>
                                          </p:spTgt>
                                        </p:tgtEl>
                                        <p:attrNameLst>
                                          <p:attrName>style.visibility</p:attrName>
                                        </p:attrNameLst>
                                      </p:cBhvr>
                                      <p:to>
                                        <p:strVal val="visible"/>
                                      </p:to>
                                    </p:set>
                                    <p:animEffect transition="in" filter="fade">
                                      <p:cBhvr>
                                        <p:cTn id="29" dur="500"/>
                                        <p:tgtEl>
                                          <p:spTgt spid="6">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6">
                                            <p:txEl>
                                              <p:pRg st="8" end="8"/>
                                            </p:txEl>
                                          </p:spTgt>
                                        </p:tgtEl>
                                        <p:attrNameLst>
                                          <p:attrName>style.visibility</p:attrName>
                                        </p:attrNameLst>
                                      </p:cBhvr>
                                      <p:to>
                                        <p:strVal val="visible"/>
                                      </p:to>
                                    </p:set>
                                    <p:animEffect transition="in" filter="fade">
                                      <p:cBhvr>
                                        <p:cTn id="34" dur="500"/>
                                        <p:tgtEl>
                                          <p:spTgt spid="6">
                                            <p:txEl>
                                              <p:pRg st="8" end="8"/>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6">
                                            <p:txEl>
                                              <p:pRg st="9" end="9"/>
                                            </p:txEl>
                                          </p:spTgt>
                                        </p:tgtEl>
                                        <p:attrNameLst>
                                          <p:attrName>style.visibility</p:attrName>
                                        </p:attrNameLst>
                                      </p:cBhvr>
                                      <p:to>
                                        <p:strVal val="visible"/>
                                      </p:to>
                                    </p:set>
                                    <p:animEffect transition="in" filter="fade">
                                      <p:cBhvr>
                                        <p:cTn id="39" dur="500"/>
                                        <p:tgtEl>
                                          <p:spTgt spid="6">
                                            <p:txEl>
                                              <p:pRg st="9" end="9"/>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txEl>
                                              <p:pRg st="11" end="11"/>
                                            </p:txEl>
                                          </p:spTgt>
                                        </p:tgtEl>
                                        <p:attrNameLst>
                                          <p:attrName>style.visibility</p:attrName>
                                        </p:attrNameLst>
                                      </p:cBhvr>
                                      <p:to>
                                        <p:strVal val="visible"/>
                                      </p:to>
                                    </p:set>
                                    <p:animEffect transition="in" filter="fade">
                                      <p:cBhvr>
                                        <p:cTn id="44" dur="500"/>
                                        <p:tgtEl>
                                          <p:spTgt spid="6">
                                            <p:txEl>
                                              <p:pRg st="11" end="11"/>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
                                            <p:txEl>
                                              <p:pRg st="12" end="12"/>
                                            </p:txEl>
                                          </p:spTgt>
                                        </p:tgtEl>
                                        <p:attrNameLst>
                                          <p:attrName>style.visibility</p:attrName>
                                        </p:attrNameLst>
                                      </p:cBhvr>
                                      <p:to>
                                        <p:strVal val="visible"/>
                                      </p:to>
                                    </p:set>
                                    <p:animEffect transition="in" filter="fade">
                                      <p:cBhvr>
                                        <p:cTn id="49" dur="500"/>
                                        <p:tgtEl>
                                          <p:spTgt spid="6">
                                            <p:txEl>
                                              <p:pRg st="12" end="1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6">
                                            <p:txEl>
                                              <p:pRg st="14" end="14"/>
                                            </p:txEl>
                                          </p:spTgt>
                                        </p:tgtEl>
                                        <p:attrNameLst>
                                          <p:attrName>style.visibility</p:attrName>
                                        </p:attrNameLst>
                                      </p:cBhvr>
                                      <p:to>
                                        <p:strVal val="visible"/>
                                      </p:to>
                                    </p:set>
                                    <p:animEffect transition="in" filter="fade">
                                      <p:cBhvr>
                                        <p:cTn id="54" dur="500"/>
                                        <p:tgtEl>
                                          <p:spTgt spid="6">
                                            <p:txEl>
                                              <p:pRg st="14" end="14"/>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6">
                                            <p:txEl>
                                              <p:pRg st="15" end="15"/>
                                            </p:txEl>
                                          </p:spTgt>
                                        </p:tgtEl>
                                        <p:attrNameLst>
                                          <p:attrName>style.visibility</p:attrName>
                                        </p:attrNameLst>
                                      </p:cBhvr>
                                      <p:to>
                                        <p:strVal val="visible"/>
                                      </p:to>
                                    </p:set>
                                    <p:animEffect transition="in" filter="fade">
                                      <p:cBhvr>
                                        <p:cTn id="59" dur="500"/>
                                        <p:tgtEl>
                                          <p:spTgt spid="6">
                                            <p:txEl>
                                              <p:pRg st="15" end="15"/>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6">
                                            <p:txEl>
                                              <p:pRg st="17" end="17"/>
                                            </p:txEl>
                                          </p:spTgt>
                                        </p:tgtEl>
                                        <p:attrNameLst>
                                          <p:attrName>style.visibility</p:attrName>
                                        </p:attrNameLst>
                                      </p:cBhvr>
                                      <p:to>
                                        <p:strVal val="visible"/>
                                      </p:to>
                                    </p:set>
                                    <p:animEffect transition="in" filter="fade">
                                      <p:cBhvr>
                                        <p:cTn id="64" dur="500"/>
                                        <p:tgtEl>
                                          <p:spTgt spid="6">
                                            <p:txEl>
                                              <p:pRg st="17" end="17"/>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6">
                                            <p:txEl>
                                              <p:pRg st="18" end="18"/>
                                            </p:txEl>
                                          </p:spTgt>
                                        </p:tgtEl>
                                        <p:attrNameLst>
                                          <p:attrName>style.visibility</p:attrName>
                                        </p:attrNameLst>
                                      </p:cBhvr>
                                      <p:to>
                                        <p:strVal val="visible"/>
                                      </p:to>
                                    </p:set>
                                    <p:animEffect transition="in" filter="fade">
                                      <p:cBhvr>
                                        <p:cTn id="69" dur="500"/>
                                        <p:tgtEl>
                                          <p:spTgt spid="6">
                                            <p:txEl>
                                              <p:pRg st="18" end="1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04C0BC6-B04D-4459-B721-9C030C392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3A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2F024E-D853-479C-B5A9-08293A2D7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Professional infographic with communication strategies and thought bubbles">
            <a:extLst>
              <a:ext uri="{FF2B5EF4-FFF2-40B4-BE49-F238E27FC236}">
                <a16:creationId xmlns:a16="http://schemas.microsoft.com/office/drawing/2014/main" id="{A5365336-BA2A-089B-080F-2C34F2716E16}"/>
              </a:ext>
            </a:extLst>
          </p:cNvPr>
          <p:cNvPicPr>
            <a:picLocks noChangeAspect="1"/>
          </p:cNvPicPr>
          <p:nvPr/>
        </p:nvPicPr>
        <p:blipFill>
          <a:blip r:embed="rId3"/>
          <a:stretch>
            <a:fillRect/>
          </a:stretch>
        </p:blipFill>
        <p:spPr>
          <a:xfrm>
            <a:off x="1922917" y="643467"/>
            <a:ext cx="8346166" cy="5571066"/>
          </a:xfrm>
          <a:prstGeom prst="rect">
            <a:avLst/>
          </a:prstGeom>
        </p:spPr>
      </p:pic>
    </p:spTree>
    <p:extLst>
      <p:ext uri="{BB962C8B-B14F-4D97-AF65-F5344CB8AC3E}">
        <p14:creationId xmlns:p14="http://schemas.microsoft.com/office/powerpoint/2010/main" val="329559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44" name="Straight Connector 4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341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ltLang="zh-CN">
                <a:solidFill>
                  <a:srgbClr val="FFFFFF"/>
                </a:solidFill>
              </a:rPr>
              <a:t>Conclusion</a:t>
            </a:r>
            <a:endParaRPr lang="en-US">
              <a:solidFill>
                <a:srgbClr val="FFFFFF"/>
              </a:solidFill>
            </a:endParaRPr>
          </a:p>
        </p:txBody>
      </p:sp>
      <p:cxnSp>
        <p:nvCxnSpPr>
          <p:cNvPr id="48" name="Straight Connector 47">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688068" y="2077357"/>
            <a:ext cx="6440605" cy="3929017"/>
          </a:xfrm>
          <a:solidFill>
            <a:schemeClr val="accent5">
              <a:lumMod val="20000"/>
              <a:lumOff val="80000"/>
            </a:schemeClr>
          </a:solidFill>
        </p:spPr>
        <p:style>
          <a:lnRef idx="2">
            <a:schemeClr val="accent6"/>
          </a:lnRef>
          <a:fillRef idx="1">
            <a:schemeClr val="lt1"/>
          </a:fillRef>
          <a:effectRef idx="0">
            <a:schemeClr val="accent6"/>
          </a:effectRef>
          <a:fontRef idx="minor">
            <a:schemeClr val="dk1"/>
          </a:fontRef>
        </p:style>
        <p:txBody>
          <a:bodyPr vert="horz" lIns="45720" tIns="45720" rIns="45720" bIns="45720" rtlCol="0" anchor="t">
            <a:normAutofit/>
          </a:bodyPr>
          <a:lstStyle/>
          <a:p>
            <a:r>
              <a:rPr lang="en-US" sz="1800" b="1">
                <a:solidFill>
                  <a:schemeClr val="bg1"/>
                </a:solidFill>
                <a:latin typeface="Tw Cen MT Condensed (Headings)"/>
              </a:rPr>
              <a:t>Key faults: </a:t>
            </a:r>
          </a:p>
          <a:p>
            <a:r>
              <a:rPr lang="en-US" sz="1800">
                <a:solidFill>
                  <a:schemeClr val="bg1"/>
                </a:solidFill>
                <a:latin typeface="Tw Cen MT Condensed (Headings)"/>
              </a:rPr>
              <a:t>Flight Foods has no structured training in place, language and communication barriers, noisy work environments, vague guidance, and inadequate supervision which is causing poor hygiene, product faults, and lost business.</a:t>
            </a:r>
          </a:p>
          <a:p>
            <a:r>
              <a:rPr lang="en-US" sz="1800" b="1">
                <a:solidFill>
                  <a:schemeClr val="bg1"/>
                </a:solidFill>
                <a:latin typeface="Tw Cen MT Condensed (Headings)"/>
              </a:rPr>
              <a:t>Solutions: </a:t>
            </a:r>
          </a:p>
          <a:p>
            <a:r>
              <a:rPr lang="en-US" sz="1800">
                <a:solidFill>
                  <a:schemeClr val="bg1"/>
                </a:solidFill>
                <a:latin typeface="Tw Cen MT Condensed (Headings)"/>
              </a:rPr>
              <a:t>Provide some multilingual training, use clear visual guides, improve workplace conditions, and provide management support and checks. By adding these changes, it will resolve safety and quality issues, reduce customer complaints, and help the company thrive again.</a:t>
            </a:r>
          </a:p>
          <a:p>
            <a:endParaRPr lang="en-US" sz="2400">
              <a:solidFill>
                <a:schemeClr val="bg1"/>
              </a:solidFill>
              <a:latin typeface="Tw Cen MT Condensed (Headings)"/>
            </a:endParaRPr>
          </a:p>
          <a:p>
            <a:endParaRPr lang="en-US" sz="2400">
              <a:solidFill>
                <a:schemeClr val="bg1"/>
              </a:solidFill>
              <a:latin typeface="Tw Cen MT Condensed (Headings)"/>
            </a:endParaRPr>
          </a:p>
          <a:p>
            <a:pPr>
              <a:lnSpc>
                <a:spcPct val="90000"/>
              </a:lnSpc>
            </a:pPr>
            <a:endParaRPr lang="en-US" sz="1600">
              <a:solidFill>
                <a:srgbClr val="FFFFFF"/>
              </a:solidFill>
            </a:endParaRPr>
          </a:p>
        </p:txBody>
      </p:sp>
      <p:pic>
        <p:nvPicPr>
          <p:cNvPr id="39" name="Picture Placeholder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a:ext>
            </a:extLst>
          </a:blip>
          <a:srcRect r="-1" b="38564"/>
          <a:stretch>
            <a:fillRect/>
          </a:stretch>
        </p:blipFill>
        <p:spPr>
          <a:xfrm>
            <a:off x="7552266" y="10"/>
            <a:ext cx="4639734" cy="3428990"/>
          </a:xfrm>
          <a:prstGeom prst="rect">
            <a:avLst/>
          </a:prstGeom>
        </p:spPr>
      </p:pic>
      <p:pic>
        <p:nvPicPr>
          <p:cNvPr id="38" name="Picture Placeholder 37" descr="People working in office">
            <a:extLst>
              <a:ext uri="{FF2B5EF4-FFF2-40B4-BE49-F238E27FC236}">
                <a16:creationId xmlns:a16="http://schemas.microsoft.com/office/drawing/2014/main" id="{4162880A-4A88-ED9F-357E-65638ED8BB0C}"/>
              </a:ext>
            </a:extLst>
          </p:cNvPr>
          <p:cNvPicPr>
            <a:picLocks noGrp="1" noChangeAspect="1"/>
          </p:cNvPicPr>
          <p:nvPr>
            <p:ph type="pic" sz="quarter" idx="48"/>
          </p:nvPr>
        </p:nvPicPr>
        <p:blipFill>
          <a:blip r:embed="rId4" cstate="print">
            <a:extLst>
              <a:ext uri="{28A0092B-C50C-407E-A947-70E740481C1C}">
                <a14:useLocalDpi xmlns:a14="http://schemas.microsoft.com/office/drawing/2010/main"/>
              </a:ext>
            </a:extLst>
          </a:blip>
          <a:srcRect t="33670"/>
          <a:stretch>
            <a:fillRect/>
          </a:stretch>
        </p:blipFill>
        <p:spPr>
          <a:xfrm>
            <a:off x="7552266" y="3429000"/>
            <a:ext cx="4639734" cy="3429000"/>
          </a:xfrm>
          <a:prstGeom prst="rect">
            <a:avLst/>
          </a:prstGeom>
        </p:spPr>
      </p:pic>
      <p:sp>
        <p:nvSpPr>
          <p:cNvPr id="5" name="Slide Number Placeholder 4">
            <a:extLst>
              <a:ext uri="{FF2B5EF4-FFF2-40B4-BE49-F238E27FC236}">
                <a16:creationId xmlns:a16="http://schemas.microsoft.com/office/drawing/2014/main" id="{02F30A6A-65C9-04FE-77CF-C95CC406DBDB}"/>
              </a:ext>
            </a:extLst>
          </p:cNvPr>
          <p:cNvSpPr>
            <a:spLocks noGrp="1"/>
          </p:cNvSpPr>
          <p:nvPr>
            <p:ph type="sldNum" sz="quarter" idx="50"/>
          </p:nvPr>
        </p:nvSpPr>
        <p:spPr>
          <a:xfrm>
            <a:off x="10837333" y="6470704"/>
            <a:ext cx="973667" cy="274320"/>
          </a:xfrm>
        </p:spPr>
        <p:txBody>
          <a:bodyPr vert="horz" lIns="91440" tIns="45720" rIns="91440" bIns="45720" rtlCol="0" anchor="ctr">
            <a:normAutofit/>
          </a:bodyPr>
          <a:lstStyle/>
          <a:p>
            <a:pPr>
              <a:spcAft>
                <a:spcPts val="600"/>
              </a:spcAft>
            </a:pPr>
            <a:fld id="{47FEACEE-25B4-4A2D-B147-27296E36371D}" type="slidenum">
              <a:rPr lang="en-US" altLang="zh-CN">
                <a:solidFill>
                  <a:srgbClr val="FFFFFF"/>
                </a:solidFill>
              </a:rPr>
              <a:pPr>
                <a:spcAft>
                  <a:spcPts val="600"/>
                </a:spcAft>
              </a:pPr>
              <a:t>13</a:t>
            </a:fld>
            <a:endParaRPr lang="en-US" altLang="zh-CN">
              <a:solidFill>
                <a:srgbClr val="FFFFFF"/>
              </a:solidFill>
            </a:endParaRPr>
          </a:p>
        </p:txBody>
      </p:sp>
    </p:spTree>
    <p:extLst>
      <p:ext uri="{BB962C8B-B14F-4D97-AF65-F5344CB8AC3E}">
        <p14:creationId xmlns:p14="http://schemas.microsoft.com/office/powerpoint/2010/main" val="41575333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9">
                                            <p:bg/>
                                          </p:spTgt>
                                        </p:tgtEl>
                                        <p:attrNameLst>
                                          <p:attrName>style.visibility</p:attrName>
                                        </p:attrNameLst>
                                      </p:cBhvr>
                                      <p:to>
                                        <p:strVal val="visible"/>
                                      </p:to>
                                    </p:set>
                                    <p:animEffect transition="in" filter="fade">
                                      <p:cBhvr>
                                        <p:cTn id="12" dur="500"/>
                                        <p:tgtEl>
                                          <p:spTgt spid="29">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9">
                                            <p:txEl>
                                              <p:pRg st="0" end="0"/>
                                            </p:txEl>
                                          </p:spTgt>
                                        </p:tgtEl>
                                        <p:attrNameLst>
                                          <p:attrName>style.visibility</p:attrName>
                                        </p:attrNameLst>
                                      </p:cBhvr>
                                      <p:to>
                                        <p:strVal val="visible"/>
                                      </p:to>
                                    </p:set>
                                    <p:animEffect transition="in" filter="fade">
                                      <p:cBhvr>
                                        <p:cTn id="17" dur="500"/>
                                        <p:tgtEl>
                                          <p:spTgt spid="2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9">
                                            <p:txEl>
                                              <p:pRg st="1" end="1"/>
                                            </p:txEl>
                                          </p:spTgt>
                                        </p:tgtEl>
                                        <p:attrNameLst>
                                          <p:attrName>style.visibility</p:attrName>
                                        </p:attrNameLst>
                                      </p:cBhvr>
                                      <p:to>
                                        <p:strVal val="visible"/>
                                      </p:to>
                                    </p:set>
                                    <p:animEffect transition="in" filter="fade">
                                      <p:cBhvr>
                                        <p:cTn id="22" dur="500"/>
                                        <p:tgtEl>
                                          <p:spTgt spid="29">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9">
                                            <p:txEl>
                                              <p:pRg st="2" end="2"/>
                                            </p:txEl>
                                          </p:spTgt>
                                        </p:tgtEl>
                                        <p:attrNameLst>
                                          <p:attrName>style.visibility</p:attrName>
                                        </p:attrNameLst>
                                      </p:cBhvr>
                                      <p:to>
                                        <p:strVal val="visible"/>
                                      </p:to>
                                    </p:set>
                                    <p:animEffect transition="in" filter="fade">
                                      <p:cBhvr>
                                        <p:cTn id="27" dur="500"/>
                                        <p:tgtEl>
                                          <p:spTgt spid="29">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9">
                                            <p:txEl>
                                              <p:pRg st="3" end="3"/>
                                            </p:txEl>
                                          </p:spTgt>
                                        </p:tgtEl>
                                        <p:attrNameLst>
                                          <p:attrName>style.visibility</p:attrName>
                                        </p:attrNameLst>
                                      </p:cBhvr>
                                      <p:to>
                                        <p:strVal val="visible"/>
                                      </p:to>
                                    </p:set>
                                    <p:animEffect transition="in" filter="fade">
                                      <p:cBhvr>
                                        <p:cTn id="32" dur="500"/>
                                        <p:tgtEl>
                                          <p:spTgt spid="2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9"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1E73BA-53B9-C0C1-476A-00736A64AB79}"/>
              </a:ext>
            </a:extLst>
          </p:cNvPr>
          <p:cNvSpPr>
            <a:spLocks noGrp="1"/>
          </p:cNvSpPr>
          <p:nvPr>
            <p:ph type="title"/>
          </p:nvPr>
        </p:nvSpPr>
        <p:spPr/>
        <p:txBody>
          <a:bodyPr/>
          <a:lstStyle/>
          <a:p>
            <a:r>
              <a:rPr lang="en-US">
                <a:solidFill>
                  <a:schemeClr val="tx1"/>
                </a:solidFill>
              </a:rPr>
              <a:t>References</a:t>
            </a:r>
          </a:p>
        </p:txBody>
      </p:sp>
      <p:sp>
        <p:nvSpPr>
          <p:cNvPr id="29" name="Content Placeholder 2">
            <a:extLst>
              <a:ext uri="{FF2B5EF4-FFF2-40B4-BE49-F238E27FC236}">
                <a16:creationId xmlns:a16="http://schemas.microsoft.com/office/drawing/2014/main" id="{D5B334FF-ACA9-B91F-31BE-B1A77F0E50C7}"/>
              </a:ext>
            </a:extLst>
          </p:cNvPr>
          <p:cNvSpPr>
            <a:spLocks noGrp="1"/>
          </p:cNvSpPr>
          <p:nvPr/>
        </p:nvSpPr>
        <p:spPr>
          <a:xfrm>
            <a:off x="641131" y="1670180"/>
            <a:ext cx="11372193" cy="4961848"/>
          </a:xfrm>
          <a:prstGeom prst="rect">
            <a:avLst/>
          </a:prstGeom>
        </p:spPr>
        <p:txBody>
          <a:bodyPr vert="horz" lIns="91440" tIns="45720" rIns="91440" bIns="45720" rtlCol="0" anchor="t">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err="1">
                <a:latin typeface="Arial"/>
                <a:cs typeface="Arial"/>
              </a:rPr>
              <a:t>Tourish</a:t>
            </a:r>
            <a:r>
              <a:rPr lang="en-GB" sz="1800">
                <a:latin typeface="Arial"/>
                <a:cs typeface="Arial"/>
              </a:rPr>
              <a:t>, D. and Hargie, O., (2009). Communication and organizational success. In Auditing Organizational Communication: A Handbook of Research, Theory and Practice (pp. 3-26).</a:t>
            </a:r>
            <a:endParaRPr lang="en-US" sz="1800">
              <a:latin typeface="Arial"/>
              <a:cs typeface="Arial"/>
            </a:endParaRPr>
          </a:p>
          <a:p>
            <a:endParaRPr lang="en-GB" sz="1800">
              <a:latin typeface="Arial"/>
              <a:cs typeface="Arial"/>
            </a:endParaRPr>
          </a:p>
          <a:p>
            <a:r>
              <a:rPr lang="en-GB" sz="1800">
                <a:solidFill>
                  <a:srgbClr val="222222"/>
                </a:solidFill>
                <a:latin typeface="Arial"/>
                <a:cs typeface="Arial"/>
              </a:rPr>
              <a:t>Walsh, P. and Key, M., 1994. Noise and air pollution in the food industry: sources, control and cost implications. In </a:t>
            </a:r>
            <a:r>
              <a:rPr lang="en-GB" sz="1800" i="1">
                <a:solidFill>
                  <a:srgbClr val="222222"/>
                </a:solidFill>
                <a:latin typeface="Arial"/>
                <a:cs typeface="Arial"/>
              </a:rPr>
              <a:t>Food Industry and the Environment: Practical Issues and Cost Implications</a:t>
            </a:r>
            <a:r>
              <a:rPr lang="en-GB" sz="1800">
                <a:solidFill>
                  <a:srgbClr val="222222"/>
                </a:solidFill>
                <a:latin typeface="Arial"/>
                <a:cs typeface="Arial"/>
              </a:rPr>
              <a:t> (pp. 106-136). Boston, MA: Springer US.</a:t>
            </a:r>
          </a:p>
          <a:p>
            <a:endParaRPr lang="en-GB" sz="1800">
              <a:solidFill>
                <a:srgbClr val="222222"/>
              </a:solidFill>
              <a:latin typeface="Arial"/>
              <a:cs typeface="Arial"/>
            </a:endParaRPr>
          </a:p>
          <a:p>
            <a:r>
              <a:rPr lang="en-GB" sz="1800" err="1">
                <a:solidFill>
                  <a:srgbClr val="222222"/>
                </a:solidFill>
                <a:latin typeface="Arial"/>
                <a:cs typeface="Arial"/>
              </a:rPr>
              <a:t>Jasuli</a:t>
            </a:r>
            <a:r>
              <a:rPr lang="en-GB" sz="1800">
                <a:solidFill>
                  <a:srgbClr val="222222"/>
                </a:solidFill>
                <a:latin typeface="Arial"/>
                <a:cs typeface="Arial"/>
              </a:rPr>
              <a:t>, J., </a:t>
            </a:r>
            <a:r>
              <a:rPr lang="en-GB" sz="1800" err="1">
                <a:solidFill>
                  <a:srgbClr val="222222"/>
                </a:solidFill>
                <a:latin typeface="Arial"/>
                <a:cs typeface="Arial"/>
              </a:rPr>
              <a:t>Hartatik</a:t>
            </a:r>
            <a:r>
              <a:rPr lang="en-GB" sz="1800">
                <a:solidFill>
                  <a:srgbClr val="222222"/>
                </a:solidFill>
                <a:latin typeface="Arial"/>
                <a:cs typeface="Arial"/>
              </a:rPr>
              <a:t>, S.F. and Astuti, E.S., 2024. The impact of nonverbal communication on effective public speaking in English. </a:t>
            </a:r>
            <a:r>
              <a:rPr lang="en-GB" sz="1800" i="1">
                <a:solidFill>
                  <a:srgbClr val="222222"/>
                </a:solidFill>
                <a:latin typeface="Arial"/>
                <a:cs typeface="Arial"/>
              </a:rPr>
              <a:t>Journey: Journal of English Language and Pedagogy</a:t>
            </a:r>
            <a:r>
              <a:rPr lang="en-GB" sz="1800">
                <a:solidFill>
                  <a:srgbClr val="222222"/>
                </a:solidFill>
                <a:latin typeface="Arial"/>
                <a:cs typeface="Arial"/>
              </a:rPr>
              <a:t>, </a:t>
            </a:r>
            <a:r>
              <a:rPr lang="en-GB" sz="1800" i="1">
                <a:solidFill>
                  <a:srgbClr val="222222"/>
                </a:solidFill>
                <a:latin typeface="Arial"/>
                <a:cs typeface="Arial"/>
              </a:rPr>
              <a:t>7</a:t>
            </a:r>
            <a:r>
              <a:rPr lang="en-GB" sz="1800">
                <a:solidFill>
                  <a:srgbClr val="222222"/>
                </a:solidFill>
                <a:latin typeface="Arial"/>
                <a:cs typeface="Arial"/>
              </a:rPr>
              <a:t>(2), pp.226-232.</a:t>
            </a:r>
          </a:p>
          <a:p>
            <a:endParaRPr lang="en-GB" sz="1800">
              <a:solidFill>
                <a:srgbClr val="222222"/>
              </a:solidFill>
              <a:latin typeface="Arial"/>
              <a:cs typeface="Arial"/>
            </a:endParaRPr>
          </a:p>
          <a:p>
            <a:r>
              <a:rPr lang="en-GB" sz="1800">
                <a:solidFill>
                  <a:srgbClr val="222222"/>
                </a:solidFill>
                <a:latin typeface="Arial"/>
                <a:cs typeface="Arial"/>
              </a:rPr>
              <a:t>Benke, B.T., 2025. The Barriers Preventing Generational Diversity in the Workplace: A Design-Based Research Study on Generational Diversity in the Workplace.</a:t>
            </a:r>
          </a:p>
          <a:p>
            <a:endParaRPr lang="en-GB" sz="1800">
              <a:solidFill>
                <a:srgbClr val="222222"/>
              </a:solidFill>
              <a:latin typeface="Arial"/>
              <a:cs typeface="Arial"/>
            </a:endParaRPr>
          </a:p>
          <a:p>
            <a:r>
              <a:rPr lang="en-GB" sz="1800" err="1">
                <a:solidFill>
                  <a:srgbClr val="222222"/>
                </a:solidFill>
                <a:latin typeface="Arial"/>
                <a:cs typeface="Arial"/>
              </a:rPr>
              <a:t>Ashkanasy</a:t>
            </a:r>
            <a:r>
              <a:rPr lang="en-GB" sz="1800">
                <a:solidFill>
                  <a:srgbClr val="222222"/>
                </a:solidFill>
                <a:latin typeface="Arial"/>
                <a:cs typeface="Arial"/>
              </a:rPr>
              <a:t>, N.M. and Daus, C.S., 2002. Emotion in the workplace: The new challenge for managers. </a:t>
            </a:r>
            <a:r>
              <a:rPr lang="en-GB" sz="1800" i="1">
                <a:solidFill>
                  <a:srgbClr val="222222"/>
                </a:solidFill>
                <a:latin typeface="Arial"/>
                <a:cs typeface="Arial"/>
              </a:rPr>
              <a:t>Academy of Management Perspectives</a:t>
            </a:r>
            <a:r>
              <a:rPr lang="en-GB" sz="1800">
                <a:solidFill>
                  <a:srgbClr val="222222"/>
                </a:solidFill>
                <a:latin typeface="Arial"/>
                <a:cs typeface="Arial"/>
              </a:rPr>
              <a:t>, </a:t>
            </a:r>
            <a:r>
              <a:rPr lang="en-GB" sz="1800" i="1">
                <a:solidFill>
                  <a:srgbClr val="222222"/>
                </a:solidFill>
                <a:latin typeface="Arial"/>
                <a:cs typeface="Arial"/>
              </a:rPr>
              <a:t>16</a:t>
            </a:r>
            <a:r>
              <a:rPr lang="en-GB" sz="1800">
                <a:solidFill>
                  <a:srgbClr val="222222"/>
                </a:solidFill>
                <a:latin typeface="Arial"/>
                <a:cs typeface="Arial"/>
              </a:rPr>
              <a:t>(1), pp.76-86.</a:t>
            </a:r>
          </a:p>
          <a:p>
            <a:endParaRPr lang="en-GB" sz="1800">
              <a:solidFill>
                <a:srgbClr val="222222"/>
              </a:solidFill>
              <a:latin typeface="Arial"/>
              <a:cs typeface="Arial"/>
            </a:endParaRPr>
          </a:p>
          <a:p>
            <a:r>
              <a:rPr lang="en-GB" sz="1800" err="1">
                <a:solidFill>
                  <a:srgbClr val="222222"/>
                </a:solidFill>
                <a:latin typeface="Arial"/>
                <a:cs typeface="Arial"/>
              </a:rPr>
              <a:t>Adhamovna</a:t>
            </a:r>
            <a:r>
              <a:rPr lang="en-GB" sz="1800">
                <a:solidFill>
                  <a:srgbClr val="222222"/>
                </a:solidFill>
                <a:latin typeface="Arial"/>
                <a:cs typeface="Arial"/>
              </a:rPr>
              <a:t>, A.K., 2025. CULTURAL COMPETENCE IN THE WORKPLACE: BEST PRACTICES FOR CREATING AN INCLUSIVE WORK ENVIRONMENT THAT VALUES DIVERSITY. </a:t>
            </a:r>
            <a:r>
              <a:rPr lang="en-GB" sz="1800" i="1">
                <a:solidFill>
                  <a:srgbClr val="222222"/>
                </a:solidFill>
                <a:latin typeface="Arial"/>
                <a:cs typeface="Arial"/>
              </a:rPr>
              <a:t>IMRAS</a:t>
            </a:r>
            <a:r>
              <a:rPr lang="en-GB" sz="1800">
                <a:solidFill>
                  <a:srgbClr val="222222"/>
                </a:solidFill>
                <a:latin typeface="Arial"/>
                <a:cs typeface="Arial"/>
              </a:rPr>
              <a:t>, </a:t>
            </a:r>
            <a:r>
              <a:rPr lang="en-GB" sz="1800" i="1">
                <a:solidFill>
                  <a:srgbClr val="222222"/>
                </a:solidFill>
                <a:latin typeface="Arial"/>
                <a:cs typeface="Arial"/>
              </a:rPr>
              <a:t>8</a:t>
            </a:r>
            <a:r>
              <a:rPr lang="en-GB" sz="1800">
                <a:solidFill>
                  <a:srgbClr val="222222"/>
                </a:solidFill>
                <a:latin typeface="Arial"/>
                <a:cs typeface="Arial"/>
              </a:rPr>
              <a:t>(5), pp.180-183.</a:t>
            </a:r>
          </a:p>
          <a:p>
            <a:pPr>
              <a:buNone/>
            </a:pPr>
            <a:endParaRPr lang="en-GB" sz="1200">
              <a:latin typeface="Arial"/>
              <a:cs typeface="Arial"/>
            </a:endParaRPr>
          </a:p>
          <a:p>
            <a:pPr marL="0" indent="0">
              <a:buNone/>
            </a:pPr>
            <a:endParaRPr lang="en-GB"/>
          </a:p>
        </p:txBody>
      </p:sp>
    </p:spTree>
    <p:extLst>
      <p:ext uri="{BB962C8B-B14F-4D97-AF65-F5344CB8AC3E}">
        <p14:creationId xmlns:p14="http://schemas.microsoft.com/office/powerpoint/2010/main" val="25197270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a:extLst>
              <a:ext uri="{FF2B5EF4-FFF2-40B4-BE49-F238E27FC236}">
                <a16:creationId xmlns:a16="http://schemas.microsoft.com/office/drawing/2014/main" id="{BCD5762E-DD49-42B3-9CA8-46A4AD7193E2}"/>
              </a:ext>
            </a:extLst>
          </p:cNvPr>
          <p:cNvPicPr>
            <a:picLocks noGrp="1" noChangeAspect="1"/>
          </p:cNvPicPr>
          <p:nvPr>
            <p:ph type="pic" sz="quarter" idx="48"/>
          </p:nvPr>
        </p:nvPicPr>
        <p:blipFill>
          <a:blip r:embed="rId3">
            <a:extLst>
              <a:ext uri="{837473B0-CC2E-450A-ABE3-18F120FF3D39}">
                <a1611:picAttrSrcUrl xmlns:a1611="http://schemas.microsoft.com/office/drawing/2016/11/main" r:id="rId4"/>
              </a:ext>
            </a:extLst>
          </a:blip>
          <a:srcRect l="13311" r="13311"/>
          <a:stretch/>
        </p:blipFill>
        <p:spPr/>
      </p:pic>
      <p:pic>
        <p:nvPicPr>
          <p:cNvPr id="14" name="Picture Placeholder 13">
            <a:extLst>
              <a:ext uri="{FF2B5EF4-FFF2-40B4-BE49-F238E27FC236}">
                <a16:creationId xmlns:a16="http://schemas.microsoft.com/office/drawing/2014/main" id="{496155F4-61B2-441D-9F16-788866450DA2}"/>
              </a:ext>
            </a:extLst>
          </p:cNvPr>
          <p:cNvPicPr>
            <a:picLocks noGrp="1" noChangeAspect="1"/>
          </p:cNvPicPr>
          <p:nvPr>
            <p:ph type="pic" sz="quarter" idx="49"/>
          </p:nvPr>
        </p:nvPicPr>
        <p:blipFill>
          <a:blip r:embed="rId5">
            <a:extLst>
              <a:ext uri="{837473B0-CC2E-450A-ABE3-18F120FF3D39}">
                <a1611:picAttrSrcUrl xmlns:a1611="http://schemas.microsoft.com/office/drawing/2016/11/main" r:id="rId6"/>
              </a:ext>
            </a:extLst>
          </a:blip>
          <a:srcRect l="12098" r="12098"/>
          <a:stretch/>
        </p:blipFill>
        <p:spPr/>
      </p:pic>
      <p:pic>
        <p:nvPicPr>
          <p:cNvPr id="28" name="Picture Placeholder 27" descr="Working men taking coffee break">
            <a:extLst>
              <a:ext uri="{FF2B5EF4-FFF2-40B4-BE49-F238E27FC236}">
                <a16:creationId xmlns:a16="http://schemas.microsoft.com/office/drawing/2014/main" id="{B746A775-E65C-70F6-9DB4-E51F7F2DAECE}"/>
              </a:ext>
            </a:extLst>
          </p:cNvPr>
          <p:cNvPicPr>
            <a:picLocks noGrp="1" noChangeAspect="1"/>
          </p:cNvPicPr>
          <p:nvPr>
            <p:ph type="pic" sz="quarter" idx="50"/>
          </p:nvPr>
        </p:nvPicPr>
        <p:blipFill>
          <a:blip r:embed="rId7"/>
          <a:srcRect l="12105" r="12105"/>
          <a:stretch/>
        </p:blipFill>
        <p:spPr/>
      </p:pic>
      <p:pic>
        <p:nvPicPr>
          <p:cNvPr id="18" name="Picture Placeholder 17">
            <a:extLst>
              <a:ext uri="{FF2B5EF4-FFF2-40B4-BE49-F238E27FC236}">
                <a16:creationId xmlns:a16="http://schemas.microsoft.com/office/drawing/2014/main" id="{1051CD21-1408-4D13-BF0B-0D7013AD2D0C}"/>
              </a:ext>
            </a:extLst>
          </p:cNvPr>
          <p:cNvPicPr>
            <a:picLocks noGrp="1" noChangeAspect="1"/>
          </p:cNvPicPr>
          <p:nvPr>
            <p:ph type="pic" sz="quarter" idx="51"/>
          </p:nvPr>
        </p:nvPicPr>
        <p:blipFill>
          <a:blip r:embed="rId8">
            <a:extLst>
              <a:ext uri="{837473B0-CC2E-450A-ABE3-18F120FF3D39}">
                <a1611:picAttrSrcUrl xmlns:a1611="http://schemas.microsoft.com/office/drawing/2016/11/main" r:id="rId9"/>
              </a:ext>
            </a:extLst>
          </a:blip>
          <a:srcRect l="7368" r="7368"/>
          <a:stretch/>
        </p:blipFill>
        <p:spPr/>
      </p:pic>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p:txBody>
          <a:bodyPr/>
          <a:lstStyle/>
          <a:p>
            <a:r>
              <a:rPr lang="en-US" sz="6600">
                <a:solidFill>
                  <a:schemeClr val="tx1"/>
                </a:solidFill>
              </a:rPr>
              <a:t>Thank you</a:t>
            </a:r>
          </a:p>
        </p:txBody>
      </p:sp>
    </p:spTree>
    <p:extLst>
      <p:ext uri="{BB962C8B-B14F-4D97-AF65-F5344CB8AC3E}">
        <p14:creationId xmlns:p14="http://schemas.microsoft.com/office/powerpoint/2010/main" val="5292794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heel(1)">
                                      <p:cBhvr>
                                        <p:cTn id="7" dur="20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bdb1b3018571a3a0f7ffd33466f1c801">
  <xsd:schema xmlns:xsd="http://www.w3.org/2001/XMLSchema" xmlns:xs="http://www.w3.org/2001/XMLSchema" xmlns:p="http://schemas.microsoft.com/office/2006/metadata/properties" xmlns:ns3="901b7179-a49d-4669-ab88-101a0e80079b" targetNamespace="http://schemas.microsoft.com/office/2006/metadata/properties" ma:root="true" ma:fieldsID="6cf85eb9b43f22b80dec9ecaff5b6241"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AD9BE2-6B3D-4616-B044-300A8177DEA5}">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5515263-A3DE-4193-B6AA-5C449C94519F}">
  <ds:schemaRefs>
    <ds:schemaRef ds:uri="http://schemas.microsoft.com/sharepoint/v3/contenttype/forms"/>
  </ds:schemaRefs>
</ds:datastoreItem>
</file>

<file path=customXml/itemProps3.xml><?xml version="1.0" encoding="utf-8"?>
<ds:datastoreItem xmlns:ds="http://schemas.openxmlformats.org/officeDocument/2006/customXml" ds:itemID="{39AC895E-D9E3-4D99-BB99-041CC7296BA1}">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Integral</Template>
  <Application>Microsoft Office PowerPoint</Application>
  <PresentationFormat>Widescreen</PresentationFormat>
  <Slides>15</Slides>
  <Notes>15</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Integral</vt:lpstr>
      <vt:lpstr>Certificate of Higher Education in Skills for the Workplace​ </vt:lpstr>
      <vt:lpstr>Contents</vt:lpstr>
      <vt:lpstr>Introduction</vt:lpstr>
      <vt:lpstr>PowerPoint Presentation</vt:lpstr>
      <vt:lpstr>Environmental Noise</vt:lpstr>
      <vt:lpstr>PowerPoint Presentation</vt:lpstr>
      <vt:lpstr>Age/Generational</vt:lpstr>
      <vt:lpstr>PowerPoint Presentation</vt:lpstr>
      <vt:lpstr>emotional</vt:lpstr>
      <vt:lpstr>PowerPoint Presentation</vt:lpstr>
      <vt:lpstr>Strategies to Overcome Barriers</vt:lpstr>
      <vt:lpstr>PowerPoint Presentation</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Dean Louis Kirk Kiran (2520250)</dc:creator>
  <cp:revision>1</cp:revision>
  <dcterms:created xsi:type="dcterms:W3CDTF">2026-07-05T14:41:02Z</dcterms:created>
  <dcterms:modified xsi:type="dcterms:W3CDTF">2026-07-12T14:25:16Z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