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83" autoAdjust="0"/>
  </p:normalViewPr>
  <p:slideViewPr>
    <p:cSldViewPr snapToGrid="0">
      <p:cViewPr varScale="1">
        <p:scale>
          <a:sx n="78" d="100"/>
          <a:sy n="78" d="100"/>
        </p:scale>
        <p:origin x="87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215AEFF-335D-47C5-92D4-4288292D78BC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0B1390C-889D-42C2-B85A-76DE2CBF31ED}">
      <dgm:prSet phldrT="[Text]" phldr="0" custT="1"/>
      <dgm:spPr/>
      <dgm:t>
        <a:bodyPr/>
        <a:lstStyle/>
        <a:p>
          <a:r>
            <a:rPr lang="en-GB" sz="1400" b="1" dirty="0"/>
            <a:t>Drop in In-Store Sales</a:t>
          </a:r>
        </a:p>
      </dgm:t>
    </dgm:pt>
    <dgm:pt modelId="{9DA9EAE8-4B99-488B-A4CF-65BAE819C214}" type="parTrans" cxnId="{032281EA-D4A0-41AA-9D35-9948092CB4F3}">
      <dgm:prSet/>
      <dgm:spPr/>
      <dgm:t>
        <a:bodyPr/>
        <a:lstStyle/>
        <a:p>
          <a:endParaRPr lang="en-GB"/>
        </a:p>
      </dgm:t>
    </dgm:pt>
    <dgm:pt modelId="{974D1E6E-247F-4404-8419-49D8A8A3260D}" type="sibTrans" cxnId="{032281EA-D4A0-41AA-9D35-9948092CB4F3}">
      <dgm:prSet/>
      <dgm:spPr/>
      <dgm:t>
        <a:bodyPr/>
        <a:lstStyle/>
        <a:p>
          <a:endParaRPr lang="en-GB"/>
        </a:p>
      </dgm:t>
    </dgm:pt>
    <dgm:pt modelId="{8018C469-DEB0-4D4F-B933-27857D30DA42}">
      <dgm:prSet phldrT="[Text]" phldr="0" custT="1"/>
      <dgm:spPr/>
      <dgm:t>
        <a:bodyPr/>
        <a:lstStyle/>
        <a:p>
          <a:r>
            <a:rPr lang="en-GB" sz="1200" b="1" dirty="0"/>
            <a:t>PEOPLE </a:t>
          </a:r>
          <a:br>
            <a:rPr lang="en-GB" sz="1200" b="1" dirty="0"/>
          </a:br>
          <a:br>
            <a:rPr lang="en-GB" sz="1200" b="1" dirty="0"/>
          </a:br>
          <a:r>
            <a:rPr lang="en-GB" sz="1000" dirty="0"/>
            <a:t>Limited digital marketing skills</a:t>
          </a:r>
          <a:br>
            <a:rPr lang="en-GB" sz="1000" dirty="0"/>
          </a:br>
          <a:br>
            <a:rPr lang="en-GB" sz="1000" dirty="0"/>
          </a:br>
          <a:r>
            <a:rPr lang="en-GB" sz="1000" dirty="0"/>
            <a:t>Difficulty attracting customers</a:t>
          </a:r>
        </a:p>
      </dgm:t>
    </dgm:pt>
    <dgm:pt modelId="{EDC89698-0346-4810-8691-A8BAF8D277F0}" type="parTrans" cxnId="{A59DEF35-29DA-4E4F-99BD-029E4DA3ACBC}">
      <dgm:prSet/>
      <dgm:spPr/>
      <dgm:t>
        <a:bodyPr/>
        <a:lstStyle/>
        <a:p>
          <a:endParaRPr lang="en-GB"/>
        </a:p>
      </dgm:t>
    </dgm:pt>
    <dgm:pt modelId="{BDC51C7F-41BB-455A-9DB0-E149A5D5D4AA}" type="sibTrans" cxnId="{A59DEF35-29DA-4E4F-99BD-029E4DA3ACBC}">
      <dgm:prSet/>
      <dgm:spPr/>
      <dgm:t>
        <a:bodyPr/>
        <a:lstStyle/>
        <a:p>
          <a:endParaRPr lang="en-GB"/>
        </a:p>
      </dgm:t>
    </dgm:pt>
    <dgm:pt modelId="{0290C417-8402-497E-828D-B3798F506A80}">
      <dgm:prSet phldrT="[Text]" phldr="0" custT="1"/>
      <dgm:spPr/>
      <dgm:t>
        <a:bodyPr/>
        <a:lstStyle/>
        <a:p>
          <a:r>
            <a:rPr lang="en-GB" sz="1200" b="1" dirty="0"/>
            <a:t>PROMOTION</a:t>
          </a:r>
          <a:br>
            <a:rPr lang="en-GB" sz="1200" b="1" dirty="0"/>
          </a:br>
          <a:br>
            <a:rPr lang="en-GB" sz="1200" b="1" dirty="0"/>
          </a:br>
          <a:r>
            <a:rPr lang="en-GB" sz="1000" dirty="0"/>
            <a:t>Weak social media presence</a:t>
          </a:r>
          <a:br>
            <a:rPr lang="en-GB" sz="1000" dirty="0"/>
          </a:br>
          <a:br>
            <a:rPr lang="en-GB" sz="1000" dirty="0"/>
          </a:br>
          <a:r>
            <a:rPr lang="en-GB" sz="1000" dirty="0"/>
            <a:t>Little advertising</a:t>
          </a:r>
        </a:p>
      </dgm:t>
    </dgm:pt>
    <dgm:pt modelId="{56033F19-5D3F-4918-B680-825541D6A1C1}" type="parTrans" cxnId="{12EE5085-2AB1-481A-A24F-35FEE07FD4B7}">
      <dgm:prSet/>
      <dgm:spPr/>
      <dgm:t>
        <a:bodyPr/>
        <a:lstStyle/>
        <a:p>
          <a:endParaRPr lang="en-GB"/>
        </a:p>
      </dgm:t>
    </dgm:pt>
    <dgm:pt modelId="{2F023171-3255-410D-8EDC-2C5D40ED8DBB}" type="sibTrans" cxnId="{12EE5085-2AB1-481A-A24F-35FEE07FD4B7}">
      <dgm:prSet/>
      <dgm:spPr/>
      <dgm:t>
        <a:bodyPr/>
        <a:lstStyle/>
        <a:p>
          <a:endParaRPr lang="en-GB"/>
        </a:p>
      </dgm:t>
    </dgm:pt>
    <dgm:pt modelId="{39650C1D-CD8B-4C2C-9E98-347C9A6CCE3F}">
      <dgm:prSet phldrT="[Text]" phldr="0" custT="1"/>
      <dgm:spPr/>
      <dgm:t>
        <a:bodyPr/>
        <a:lstStyle/>
        <a:p>
          <a:r>
            <a:rPr lang="en-GB" sz="1200" b="1" dirty="0"/>
            <a:t>PLACE</a:t>
          </a:r>
          <a:br>
            <a:rPr lang="en-GB" sz="1000" dirty="0"/>
          </a:br>
          <a:br>
            <a:rPr lang="en-GB" sz="1000" dirty="0"/>
          </a:br>
          <a:r>
            <a:rPr lang="en-GB" sz="1000" dirty="0"/>
            <a:t>Reduced foot traffic</a:t>
          </a:r>
          <a:br>
            <a:rPr lang="en-GB" sz="1000" dirty="0"/>
          </a:br>
          <a:br>
            <a:rPr lang="en-GB" sz="1000" dirty="0"/>
          </a:br>
          <a:r>
            <a:rPr lang="en-GB" sz="1000" dirty="0"/>
            <a:t>New competitors</a:t>
          </a:r>
        </a:p>
      </dgm:t>
    </dgm:pt>
    <dgm:pt modelId="{6315633B-9136-45E2-8247-9B1EBFD8B48F}" type="parTrans" cxnId="{E01DA626-4595-4055-AD7E-25F25B6E78EF}">
      <dgm:prSet/>
      <dgm:spPr/>
      <dgm:t>
        <a:bodyPr/>
        <a:lstStyle/>
        <a:p>
          <a:endParaRPr lang="en-GB"/>
        </a:p>
      </dgm:t>
    </dgm:pt>
    <dgm:pt modelId="{499B9C79-5D6A-4C99-ACAD-4FB017CB0E02}" type="sibTrans" cxnId="{E01DA626-4595-4055-AD7E-25F25B6E78EF}">
      <dgm:prSet/>
      <dgm:spPr/>
      <dgm:t>
        <a:bodyPr/>
        <a:lstStyle/>
        <a:p>
          <a:endParaRPr lang="en-GB"/>
        </a:p>
      </dgm:t>
    </dgm:pt>
    <dgm:pt modelId="{85D76AD9-3588-49F4-93E9-0819738ABA5C}">
      <dgm:prSet phldrT="[Text]"/>
      <dgm:spPr/>
      <dgm:t>
        <a:bodyPr/>
        <a:lstStyle/>
        <a:p>
          <a:r>
            <a:rPr lang="en-GB" b="1" dirty="0"/>
            <a:t>PRODUCT</a:t>
          </a:r>
          <a:br>
            <a:rPr lang="en-GB" b="1" dirty="0"/>
          </a:br>
          <a:br>
            <a:rPr lang="en-GB" dirty="0"/>
          </a:br>
          <a:r>
            <a:rPr lang="en-GB" dirty="0"/>
            <a:t>High flower costs</a:t>
          </a:r>
          <a:br>
            <a:rPr lang="en-GB" dirty="0"/>
          </a:br>
          <a:r>
            <a:rPr lang="en-GB" dirty="0"/>
            <a:t> </a:t>
          </a:r>
          <a:br>
            <a:rPr lang="en-GB" dirty="0"/>
          </a:br>
          <a:r>
            <a:rPr lang="en-GB" dirty="0"/>
            <a:t>Expensive eco packaging</a:t>
          </a:r>
        </a:p>
      </dgm:t>
    </dgm:pt>
    <dgm:pt modelId="{0AE773B7-A9B8-4E43-9379-7AA7DA1AEF47}" type="parTrans" cxnId="{28F573C2-F72F-49D6-B067-4E1267ED1246}">
      <dgm:prSet/>
      <dgm:spPr/>
      <dgm:t>
        <a:bodyPr/>
        <a:lstStyle/>
        <a:p>
          <a:endParaRPr lang="en-GB"/>
        </a:p>
      </dgm:t>
    </dgm:pt>
    <dgm:pt modelId="{E7A45987-A1EF-4D0C-8C39-D61477D9377D}" type="sibTrans" cxnId="{28F573C2-F72F-49D6-B067-4E1267ED1246}">
      <dgm:prSet/>
      <dgm:spPr/>
      <dgm:t>
        <a:bodyPr/>
        <a:lstStyle/>
        <a:p>
          <a:endParaRPr lang="en-GB"/>
        </a:p>
      </dgm:t>
    </dgm:pt>
    <dgm:pt modelId="{AB99DDD6-FE1F-4441-BCD1-6000DC188AA5}">
      <dgm:prSet phldrT="[Text]" phldr="0" custT="1"/>
      <dgm:spPr/>
      <dgm:t>
        <a:bodyPr/>
        <a:lstStyle/>
        <a:p>
          <a:r>
            <a:rPr lang="en-GB" sz="1200" b="1" dirty="0"/>
            <a:t>OTHER FACTORS</a:t>
          </a:r>
          <a:br>
            <a:rPr lang="en-GB" sz="1200" b="1" dirty="0"/>
          </a:br>
          <a:br>
            <a:rPr lang="en-GB" sz="1000" dirty="0"/>
          </a:br>
          <a:r>
            <a:rPr lang="en-GB" sz="1000" dirty="0"/>
            <a:t>Increasing competition</a:t>
          </a:r>
          <a:br>
            <a:rPr lang="en-GB" sz="1000" dirty="0"/>
          </a:br>
          <a:r>
            <a:rPr lang="en-GB" sz="1000" dirty="0"/>
            <a:t>Changing customer behaviour</a:t>
          </a:r>
        </a:p>
      </dgm:t>
    </dgm:pt>
    <dgm:pt modelId="{5E358069-FC8B-4F04-B245-944B125CA2FF}" type="parTrans" cxnId="{4C86D5E4-7873-42BE-9667-028F4356FD15}">
      <dgm:prSet/>
      <dgm:spPr/>
      <dgm:t>
        <a:bodyPr/>
        <a:lstStyle/>
        <a:p>
          <a:endParaRPr lang="en-GB"/>
        </a:p>
      </dgm:t>
    </dgm:pt>
    <dgm:pt modelId="{3014B4A5-F073-46A5-AD06-8B3DD1B9B042}" type="sibTrans" cxnId="{4C86D5E4-7873-42BE-9667-028F4356FD15}">
      <dgm:prSet/>
      <dgm:spPr/>
      <dgm:t>
        <a:bodyPr/>
        <a:lstStyle/>
        <a:p>
          <a:endParaRPr lang="en-GB"/>
        </a:p>
      </dgm:t>
    </dgm:pt>
    <dgm:pt modelId="{C1D61FED-ED2E-4379-9184-F7EC7D231360}">
      <dgm:prSet phldrT="[Text]" phldr="0" custT="1"/>
      <dgm:spPr/>
      <dgm:t>
        <a:bodyPr/>
        <a:lstStyle/>
        <a:p>
          <a:r>
            <a:rPr lang="en-GB" sz="1200" b="1" dirty="0"/>
            <a:t>PROCESS</a:t>
          </a:r>
          <a:br>
            <a:rPr lang="en-GB" sz="1200" b="1" dirty="0"/>
          </a:br>
          <a:br>
            <a:rPr lang="en-GB" sz="1200" dirty="0"/>
          </a:br>
          <a:r>
            <a:rPr lang="en-GB" sz="1200" dirty="0"/>
            <a:t>Outdated website</a:t>
          </a:r>
          <a:br>
            <a:rPr lang="en-GB" sz="1200" dirty="0"/>
          </a:br>
          <a:br>
            <a:rPr lang="en-GB" sz="1200" dirty="0"/>
          </a:br>
          <a:r>
            <a:rPr lang="en-GB" sz="1200" dirty="0"/>
            <a:t>No subscription service</a:t>
          </a:r>
        </a:p>
      </dgm:t>
    </dgm:pt>
    <dgm:pt modelId="{65B5DA5B-5365-457D-A6C7-180880D5E3A3}" type="parTrans" cxnId="{E3D52D8F-E678-4006-BA31-22624AE3BDFD}">
      <dgm:prSet/>
      <dgm:spPr/>
      <dgm:t>
        <a:bodyPr/>
        <a:lstStyle/>
        <a:p>
          <a:endParaRPr lang="en-GB"/>
        </a:p>
      </dgm:t>
    </dgm:pt>
    <dgm:pt modelId="{431686C3-DAB3-46B3-8599-66F4F517E9A2}" type="sibTrans" cxnId="{E3D52D8F-E678-4006-BA31-22624AE3BDFD}">
      <dgm:prSet/>
      <dgm:spPr/>
      <dgm:t>
        <a:bodyPr/>
        <a:lstStyle/>
        <a:p>
          <a:endParaRPr lang="en-GB"/>
        </a:p>
      </dgm:t>
    </dgm:pt>
    <dgm:pt modelId="{89527FD0-FC9F-4158-84D5-2516D983BE6D}" type="pres">
      <dgm:prSet presAssocID="{5215AEFF-335D-47C5-92D4-4288292D78B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978B7B4-8553-4D06-8538-628677C62B67}" type="pres">
      <dgm:prSet presAssocID="{20B1390C-889D-42C2-B85A-76DE2CBF31ED}" presName="hierRoot1" presStyleCnt="0"/>
      <dgm:spPr/>
    </dgm:pt>
    <dgm:pt modelId="{BF6BCA83-1EB9-4AFD-B778-0FE7030DC8AC}" type="pres">
      <dgm:prSet presAssocID="{20B1390C-889D-42C2-B85A-76DE2CBF31ED}" presName="composite" presStyleCnt="0"/>
      <dgm:spPr/>
    </dgm:pt>
    <dgm:pt modelId="{971B7E40-FB53-40C6-8609-FE74F8B8415A}" type="pres">
      <dgm:prSet presAssocID="{20B1390C-889D-42C2-B85A-76DE2CBF31ED}" presName="background" presStyleLbl="node0" presStyleIdx="0" presStyleCnt="1"/>
      <dgm:spPr/>
    </dgm:pt>
    <dgm:pt modelId="{79744B82-BBB7-4C47-A523-0816F9EA8556}" type="pres">
      <dgm:prSet presAssocID="{20B1390C-889D-42C2-B85A-76DE2CBF31ED}" presName="text" presStyleLbl="fgAcc0" presStyleIdx="0" presStyleCnt="1" custLinFactNeighborX="1635" custLinFactNeighborY="2983">
        <dgm:presLayoutVars>
          <dgm:chPref val="3"/>
        </dgm:presLayoutVars>
      </dgm:prSet>
      <dgm:spPr/>
    </dgm:pt>
    <dgm:pt modelId="{16EE8DD7-97CC-4BE9-9FDD-546C2EA07F4D}" type="pres">
      <dgm:prSet presAssocID="{20B1390C-889D-42C2-B85A-76DE2CBF31ED}" presName="hierChild2" presStyleCnt="0"/>
      <dgm:spPr/>
    </dgm:pt>
    <dgm:pt modelId="{3021596D-B976-4FA2-9C98-B92BCE2D90CC}" type="pres">
      <dgm:prSet presAssocID="{EDC89698-0346-4810-8691-A8BAF8D277F0}" presName="Name10" presStyleLbl="parChTrans1D2" presStyleIdx="0" presStyleCnt="3"/>
      <dgm:spPr/>
    </dgm:pt>
    <dgm:pt modelId="{1095B60A-7245-4250-BE06-0CC9EFD3EB87}" type="pres">
      <dgm:prSet presAssocID="{8018C469-DEB0-4D4F-B933-27857D30DA42}" presName="hierRoot2" presStyleCnt="0"/>
      <dgm:spPr/>
    </dgm:pt>
    <dgm:pt modelId="{C84F0BC6-D860-4568-BBDD-2287123CD229}" type="pres">
      <dgm:prSet presAssocID="{8018C469-DEB0-4D4F-B933-27857D30DA42}" presName="composite2" presStyleCnt="0"/>
      <dgm:spPr/>
    </dgm:pt>
    <dgm:pt modelId="{B8A57BEC-009A-40AD-8491-5C7C1092AD79}" type="pres">
      <dgm:prSet presAssocID="{8018C469-DEB0-4D4F-B933-27857D30DA42}" presName="background2" presStyleLbl="node2" presStyleIdx="0" presStyleCnt="3"/>
      <dgm:spPr/>
    </dgm:pt>
    <dgm:pt modelId="{67ECDAC3-8C78-4B17-9D7A-B4782E3D94A6}" type="pres">
      <dgm:prSet presAssocID="{8018C469-DEB0-4D4F-B933-27857D30DA42}" presName="text2" presStyleLbl="fgAcc2" presStyleIdx="0" presStyleCnt="3">
        <dgm:presLayoutVars>
          <dgm:chPref val="3"/>
        </dgm:presLayoutVars>
      </dgm:prSet>
      <dgm:spPr/>
    </dgm:pt>
    <dgm:pt modelId="{B008FA54-A09F-4D24-9FBF-9AE396880B6E}" type="pres">
      <dgm:prSet presAssocID="{8018C469-DEB0-4D4F-B933-27857D30DA42}" presName="hierChild3" presStyleCnt="0"/>
      <dgm:spPr/>
    </dgm:pt>
    <dgm:pt modelId="{49B3EFDD-F364-483C-8ABE-61AE8175AEB9}" type="pres">
      <dgm:prSet presAssocID="{65B5DA5B-5365-457D-A6C7-180880D5E3A3}" presName="Name10" presStyleLbl="parChTrans1D2" presStyleIdx="1" presStyleCnt="3"/>
      <dgm:spPr/>
    </dgm:pt>
    <dgm:pt modelId="{F78C512D-2755-4807-A23E-5BF9125BF02E}" type="pres">
      <dgm:prSet presAssocID="{C1D61FED-ED2E-4379-9184-F7EC7D231360}" presName="hierRoot2" presStyleCnt="0"/>
      <dgm:spPr/>
    </dgm:pt>
    <dgm:pt modelId="{0F03C206-E8AF-428D-B77E-BE13C7E6125D}" type="pres">
      <dgm:prSet presAssocID="{C1D61FED-ED2E-4379-9184-F7EC7D231360}" presName="composite2" presStyleCnt="0"/>
      <dgm:spPr/>
    </dgm:pt>
    <dgm:pt modelId="{D95CC5C4-0D42-4FEF-B3E9-FE70F30F3ED4}" type="pres">
      <dgm:prSet presAssocID="{C1D61FED-ED2E-4379-9184-F7EC7D231360}" presName="background2" presStyleLbl="node2" presStyleIdx="1" presStyleCnt="3"/>
      <dgm:spPr/>
    </dgm:pt>
    <dgm:pt modelId="{8B5D14B5-7671-4746-9720-260EE914F453}" type="pres">
      <dgm:prSet presAssocID="{C1D61FED-ED2E-4379-9184-F7EC7D231360}" presName="text2" presStyleLbl="fgAcc2" presStyleIdx="1" presStyleCnt="3">
        <dgm:presLayoutVars>
          <dgm:chPref val="3"/>
        </dgm:presLayoutVars>
      </dgm:prSet>
      <dgm:spPr/>
    </dgm:pt>
    <dgm:pt modelId="{93622F80-88E9-4467-8788-0A1D1A6FBA6C}" type="pres">
      <dgm:prSet presAssocID="{C1D61FED-ED2E-4379-9184-F7EC7D231360}" presName="hierChild3" presStyleCnt="0"/>
      <dgm:spPr/>
    </dgm:pt>
    <dgm:pt modelId="{6B122933-6F61-4108-8699-36191F062D7E}" type="pres">
      <dgm:prSet presAssocID="{56033F19-5D3F-4918-B680-825541D6A1C1}" presName="Name17" presStyleLbl="parChTrans1D3" presStyleIdx="0" presStyleCnt="3"/>
      <dgm:spPr/>
    </dgm:pt>
    <dgm:pt modelId="{344BB209-CEED-4C90-875A-7A1B389BAF98}" type="pres">
      <dgm:prSet presAssocID="{0290C417-8402-497E-828D-B3798F506A80}" presName="hierRoot3" presStyleCnt="0"/>
      <dgm:spPr/>
    </dgm:pt>
    <dgm:pt modelId="{3733A4AD-8420-455F-BDD0-0EDD3B1FFE71}" type="pres">
      <dgm:prSet presAssocID="{0290C417-8402-497E-828D-B3798F506A80}" presName="composite3" presStyleCnt="0"/>
      <dgm:spPr/>
    </dgm:pt>
    <dgm:pt modelId="{6B18BFF9-BC3B-40F5-A18F-2344512B3780}" type="pres">
      <dgm:prSet presAssocID="{0290C417-8402-497E-828D-B3798F506A80}" presName="background3" presStyleLbl="node3" presStyleIdx="0" presStyleCnt="3"/>
      <dgm:spPr/>
    </dgm:pt>
    <dgm:pt modelId="{233FD663-281A-4489-94E6-B72566BE1B85}" type="pres">
      <dgm:prSet presAssocID="{0290C417-8402-497E-828D-B3798F506A80}" presName="text3" presStyleLbl="fgAcc3" presStyleIdx="0" presStyleCnt="3">
        <dgm:presLayoutVars>
          <dgm:chPref val="3"/>
        </dgm:presLayoutVars>
      </dgm:prSet>
      <dgm:spPr/>
    </dgm:pt>
    <dgm:pt modelId="{D537D5FE-2B68-4D3A-BB44-8DE2CB3084FE}" type="pres">
      <dgm:prSet presAssocID="{0290C417-8402-497E-828D-B3798F506A80}" presName="hierChild4" presStyleCnt="0"/>
      <dgm:spPr/>
    </dgm:pt>
    <dgm:pt modelId="{DA8A202C-E4F5-492F-BB14-9BB2B13DF4A4}" type="pres">
      <dgm:prSet presAssocID="{6315633B-9136-45E2-8247-9B1EBFD8B48F}" presName="Name17" presStyleLbl="parChTrans1D3" presStyleIdx="1" presStyleCnt="3"/>
      <dgm:spPr/>
    </dgm:pt>
    <dgm:pt modelId="{1C63F20D-DD5A-425D-8F29-4615012E7387}" type="pres">
      <dgm:prSet presAssocID="{39650C1D-CD8B-4C2C-9E98-347C9A6CCE3F}" presName="hierRoot3" presStyleCnt="0"/>
      <dgm:spPr/>
    </dgm:pt>
    <dgm:pt modelId="{08E3A8DD-62A8-4FD9-A3E3-8D001056C40E}" type="pres">
      <dgm:prSet presAssocID="{39650C1D-CD8B-4C2C-9E98-347C9A6CCE3F}" presName="composite3" presStyleCnt="0"/>
      <dgm:spPr/>
    </dgm:pt>
    <dgm:pt modelId="{5F8FDD68-4077-4C92-84EC-07A472EFAE86}" type="pres">
      <dgm:prSet presAssocID="{39650C1D-CD8B-4C2C-9E98-347C9A6CCE3F}" presName="background3" presStyleLbl="node3" presStyleIdx="1" presStyleCnt="3"/>
      <dgm:spPr/>
    </dgm:pt>
    <dgm:pt modelId="{F97A2ECE-2E5F-47FD-9BE5-2B5A94870C24}" type="pres">
      <dgm:prSet presAssocID="{39650C1D-CD8B-4C2C-9E98-347C9A6CCE3F}" presName="text3" presStyleLbl="fgAcc3" presStyleIdx="1" presStyleCnt="3">
        <dgm:presLayoutVars>
          <dgm:chPref val="3"/>
        </dgm:presLayoutVars>
      </dgm:prSet>
      <dgm:spPr/>
    </dgm:pt>
    <dgm:pt modelId="{35D55B5D-45C8-4A14-AEE1-0C567E7352A6}" type="pres">
      <dgm:prSet presAssocID="{39650C1D-CD8B-4C2C-9E98-347C9A6CCE3F}" presName="hierChild4" presStyleCnt="0"/>
      <dgm:spPr/>
    </dgm:pt>
    <dgm:pt modelId="{4F4F2747-15F2-47AE-A395-8654106B70D3}" type="pres">
      <dgm:prSet presAssocID="{0AE773B7-A9B8-4E43-9379-7AA7DA1AEF47}" presName="Name10" presStyleLbl="parChTrans1D2" presStyleIdx="2" presStyleCnt="3"/>
      <dgm:spPr/>
    </dgm:pt>
    <dgm:pt modelId="{76A8B3CB-A335-4410-BE2A-328C879CCEAB}" type="pres">
      <dgm:prSet presAssocID="{85D76AD9-3588-49F4-93E9-0819738ABA5C}" presName="hierRoot2" presStyleCnt="0"/>
      <dgm:spPr/>
    </dgm:pt>
    <dgm:pt modelId="{2027C3E9-E1E1-45CA-8C7D-26DA8DD7398D}" type="pres">
      <dgm:prSet presAssocID="{85D76AD9-3588-49F4-93E9-0819738ABA5C}" presName="composite2" presStyleCnt="0"/>
      <dgm:spPr/>
    </dgm:pt>
    <dgm:pt modelId="{428C30CF-A96D-45D2-A882-0BB9BD5AC146}" type="pres">
      <dgm:prSet presAssocID="{85D76AD9-3588-49F4-93E9-0819738ABA5C}" presName="background2" presStyleLbl="node2" presStyleIdx="2" presStyleCnt="3"/>
      <dgm:spPr/>
    </dgm:pt>
    <dgm:pt modelId="{6512191E-1534-4D94-8ED3-7ECBBB69B094}" type="pres">
      <dgm:prSet presAssocID="{85D76AD9-3588-49F4-93E9-0819738ABA5C}" presName="text2" presStyleLbl="fgAcc2" presStyleIdx="2" presStyleCnt="3">
        <dgm:presLayoutVars>
          <dgm:chPref val="3"/>
        </dgm:presLayoutVars>
      </dgm:prSet>
      <dgm:spPr/>
    </dgm:pt>
    <dgm:pt modelId="{C46E54D0-6CA6-4FB5-8949-0450FA143A01}" type="pres">
      <dgm:prSet presAssocID="{85D76AD9-3588-49F4-93E9-0819738ABA5C}" presName="hierChild3" presStyleCnt="0"/>
      <dgm:spPr/>
    </dgm:pt>
    <dgm:pt modelId="{D83B72CA-3278-4D5C-A950-8204A838A4B8}" type="pres">
      <dgm:prSet presAssocID="{5E358069-FC8B-4F04-B245-944B125CA2FF}" presName="Name17" presStyleLbl="parChTrans1D3" presStyleIdx="2" presStyleCnt="3"/>
      <dgm:spPr/>
    </dgm:pt>
    <dgm:pt modelId="{B8CA3E5A-1DE2-418A-AA95-516BC3886E8D}" type="pres">
      <dgm:prSet presAssocID="{AB99DDD6-FE1F-4441-BCD1-6000DC188AA5}" presName="hierRoot3" presStyleCnt="0"/>
      <dgm:spPr/>
    </dgm:pt>
    <dgm:pt modelId="{DE7C1431-131E-4E77-8658-8AD3508F34F4}" type="pres">
      <dgm:prSet presAssocID="{AB99DDD6-FE1F-4441-BCD1-6000DC188AA5}" presName="composite3" presStyleCnt="0"/>
      <dgm:spPr/>
    </dgm:pt>
    <dgm:pt modelId="{7E6AE1A3-796B-437F-A57E-435E65EE70AB}" type="pres">
      <dgm:prSet presAssocID="{AB99DDD6-FE1F-4441-BCD1-6000DC188AA5}" presName="background3" presStyleLbl="node3" presStyleIdx="2" presStyleCnt="3"/>
      <dgm:spPr/>
    </dgm:pt>
    <dgm:pt modelId="{415B453B-33AD-402A-B6E8-6FA465B6CAF7}" type="pres">
      <dgm:prSet presAssocID="{AB99DDD6-FE1F-4441-BCD1-6000DC188AA5}" presName="text3" presStyleLbl="fgAcc3" presStyleIdx="2" presStyleCnt="3" custLinFactNeighborX="6449" custLinFactNeighborY="5539">
        <dgm:presLayoutVars>
          <dgm:chPref val="3"/>
        </dgm:presLayoutVars>
      </dgm:prSet>
      <dgm:spPr/>
    </dgm:pt>
    <dgm:pt modelId="{9B58DB6E-6A71-46C5-AD71-57F7F63B0F14}" type="pres">
      <dgm:prSet presAssocID="{AB99DDD6-FE1F-4441-BCD1-6000DC188AA5}" presName="hierChild4" presStyleCnt="0"/>
      <dgm:spPr/>
    </dgm:pt>
  </dgm:ptLst>
  <dgm:cxnLst>
    <dgm:cxn modelId="{8938DB09-BE7E-4D5A-B323-4A61C7347DCA}" type="presOf" srcId="{8018C469-DEB0-4D4F-B933-27857D30DA42}" destId="{67ECDAC3-8C78-4B17-9D7A-B4782E3D94A6}" srcOrd="0" destOrd="0" presId="urn:microsoft.com/office/officeart/2005/8/layout/hierarchy1"/>
    <dgm:cxn modelId="{C46CD30C-FDE6-4C55-A627-DB96FD6E75BE}" type="presOf" srcId="{85D76AD9-3588-49F4-93E9-0819738ABA5C}" destId="{6512191E-1534-4D94-8ED3-7ECBBB69B094}" srcOrd="0" destOrd="0" presId="urn:microsoft.com/office/officeart/2005/8/layout/hierarchy1"/>
    <dgm:cxn modelId="{8E33DF1B-ED78-4F5C-9725-FAF2DD277497}" type="presOf" srcId="{AB99DDD6-FE1F-4441-BCD1-6000DC188AA5}" destId="{415B453B-33AD-402A-B6E8-6FA465B6CAF7}" srcOrd="0" destOrd="0" presId="urn:microsoft.com/office/officeart/2005/8/layout/hierarchy1"/>
    <dgm:cxn modelId="{E01DA626-4595-4055-AD7E-25F25B6E78EF}" srcId="{C1D61FED-ED2E-4379-9184-F7EC7D231360}" destId="{39650C1D-CD8B-4C2C-9E98-347C9A6CCE3F}" srcOrd="1" destOrd="0" parTransId="{6315633B-9136-45E2-8247-9B1EBFD8B48F}" sibTransId="{499B9C79-5D6A-4C99-ACAD-4FB017CB0E02}"/>
    <dgm:cxn modelId="{A59DEF35-29DA-4E4F-99BD-029E4DA3ACBC}" srcId="{20B1390C-889D-42C2-B85A-76DE2CBF31ED}" destId="{8018C469-DEB0-4D4F-B933-27857D30DA42}" srcOrd="0" destOrd="0" parTransId="{EDC89698-0346-4810-8691-A8BAF8D277F0}" sibTransId="{BDC51C7F-41BB-455A-9DB0-E149A5D5D4AA}"/>
    <dgm:cxn modelId="{D29AEB60-80EC-4369-9841-0167A26F4BB4}" type="presOf" srcId="{56033F19-5D3F-4918-B680-825541D6A1C1}" destId="{6B122933-6F61-4108-8699-36191F062D7E}" srcOrd="0" destOrd="0" presId="urn:microsoft.com/office/officeart/2005/8/layout/hierarchy1"/>
    <dgm:cxn modelId="{58A7FE60-1A12-464D-AB01-241122D3BF89}" type="presOf" srcId="{0290C417-8402-497E-828D-B3798F506A80}" destId="{233FD663-281A-4489-94E6-B72566BE1B85}" srcOrd="0" destOrd="0" presId="urn:microsoft.com/office/officeart/2005/8/layout/hierarchy1"/>
    <dgm:cxn modelId="{7DCF624A-AAFA-4E92-991C-2FFA1C31C263}" type="presOf" srcId="{C1D61FED-ED2E-4379-9184-F7EC7D231360}" destId="{8B5D14B5-7671-4746-9720-260EE914F453}" srcOrd="0" destOrd="0" presId="urn:microsoft.com/office/officeart/2005/8/layout/hierarchy1"/>
    <dgm:cxn modelId="{7A06A757-F377-4935-BD4F-FCEC3C66E483}" type="presOf" srcId="{20B1390C-889D-42C2-B85A-76DE2CBF31ED}" destId="{79744B82-BBB7-4C47-A523-0816F9EA8556}" srcOrd="0" destOrd="0" presId="urn:microsoft.com/office/officeart/2005/8/layout/hierarchy1"/>
    <dgm:cxn modelId="{12EE5085-2AB1-481A-A24F-35FEE07FD4B7}" srcId="{C1D61FED-ED2E-4379-9184-F7EC7D231360}" destId="{0290C417-8402-497E-828D-B3798F506A80}" srcOrd="0" destOrd="0" parTransId="{56033F19-5D3F-4918-B680-825541D6A1C1}" sibTransId="{2F023171-3255-410D-8EDC-2C5D40ED8DBB}"/>
    <dgm:cxn modelId="{DEAA408E-5C01-4608-A3A4-B3C641D073A8}" type="presOf" srcId="{39650C1D-CD8B-4C2C-9E98-347C9A6CCE3F}" destId="{F97A2ECE-2E5F-47FD-9BE5-2B5A94870C24}" srcOrd="0" destOrd="0" presId="urn:microsoft.com/office/officeart/2005/8/layout/hierarchy1"/>
    <dgm:cxn modelId="{E3D52D8F-E678-4006-BA31-22624AE3BDFD}" srcId="{20B1390C-889D-42C2-B85A-76DE2CBF31ED}" destId="{C1D61FED-ED2E-4379-9184-F7EC7D231360}" srcOrd="1" destOrd="0" parTransId="{65B5DA5B-5365-457D-A6C7-180880D5E3A3}" sibTransId="{431686C3-DAB3-46B3-8599-66F4F517E9A2}"/>
    <dgm:cxn modelId="{8DB93D9D-C19D-47FB-A55E-FCC5255E806E}" type="presOf" srcId="{65B5DA5B-5365-457D-A6C7-180880D5E3A3}" destId="{49B3EFDD-F364-483C-8ABE-61AE8175AEB9}" srcOrd="0" destOrd="0" presId="urn:microsoft.com/office/officeart/2005/8/layout/hierarchy1"/>
    <dgm:cxn modelId="{A9FC279E-DDC0-4F38-919B-42CF177BDBB1}" type="presOf" srcId="{5E358069-FC8B-4F04-B245-944B125CA2FF}" destId="{D83B72CA-3278-4D5C-A950-8204A838A4B8}" srcOrd="0" destOrd="0" presId="urn:microsoft.com/office/officeart/2005/8/layout/hierarchy1"/>
    <dgm:cxn modelId="{579C3BAF-9F22-4378-8F30-996DC2F7D7F4}" type="presOf" srcId="{0AE773B7-A9B8-4E43-9379-7AA7DA1AEF47}" destId="{4F4F2747-15F2-47AE-A395-8654106B70D3}" srcOrd="0" destOrd="0" presId="urn:microsoft.com/office/officeart/2005/8/layout/hierarchy1"/>
    <dgm:cxn modelId="{69DA19B4-7AD7-4D57-A90D-79B039DEF114}" type="presOf" srcId="{EDC89698-0346-4810-8691-A8BAF8D277F0}" destId="{3021596D-B976-4FA2-9C98-B92BCE2D90CC}" srcOrd="0" destOrd="0" presId="urn:microsoft.com/office/officeart/2005/8/layout/hierarchy1"/>
    <dgm:cxn modelId="{28F573C2-F72F-49D6-B067-4E1267ED1246}" srcId="{20B1390C-889D-42C2-B85A-76DE2CBF31ED}" destId="{85D76AD9-3588-49F4-93E9-0819738ABA5C}" srcOrd="2" destOrd="0" parTransId="{0AE773B7-A9B8-4E43-9379-7AA7DA1AEF47}" sibTransId="{E7A45987-A1EF-4D0C-8C39-D61477D9377D}"/>
    <dgm:cxn modelId="{C64F94D9-94FB-4BCF-8952-28852B19313E}" type="presOf" srcId="{6315633B-9136-45E2-8247-9B1EBFD8B48F}" destId="{DA8A202C-E4F5-492F-BB14-9BB2B13DF4A4}" srcOrd="0" destOrd="0" presId="urn:microsoft.com/office/officeart/2005/8/layout/hierarchy1"/>
    <dgm:cxn modelId="{4C86D5E4-7873-42BE-9667-028F4356FD15}" srcId="{85D76AD9-3588-49F4-93E9-0819738ABA5C}" destId="{AB99DDD6-FE1F-4441-BCD1-6000DC188AA5}" srcOrd="0" destOrd="0" parTransId="{5E358069-FC8B-4F04-B245-944B125CA2FF}" sibTransId="{3014B4A5-F073-46A5-AD06-8B3DD1B9B042}"/>
    <dgm:cxn modelId="{032281EA-D4A0-41AA-9D35-9948092CB4F3}" srcId="{5215AEFF-335D-47C5-92D4-4288292D78BC}" destId="{20B1390C-889D-42C2-B85A-76DE2CBF31ED}" srcOrd="0" destOrd="0" parTransId="{9DA9EAE8-4B99-488B-A4CF-65BAE819C214}" sibTransId="{974D1E6E-247F-4404-8419-49D8A8A3260D}"/>
    <dgm:cxn modelId="{CE16C7ED-19AA-47B9-BA14-05C362720E08}" type="presOf" srcId="{5215AEFF-335D-47C5-92D4-4288292D78BC}" destId="{89527FD0-FC9F-4158-84D5-2516D983BE6D}" srcOrd="0" destOrd="0" presId="urn:microsoft.com/office/officeart/2005/8/layout/hierarchy1"/>
    <dgm:cxn modelId="{3CBD10B8-949E-42A2-8EDB-3E8E9197E86B}" type="presParOf" srcId="{89527FD0-FC9F-4158-84D5-2516D983BE6D}" destId="{9978B7B4-8553-4D06-8538-628677C62B67}" srcOrd="0" destOrd="0" presId="urn:microsoft.com/office/officeart/2005/8/layout/hierarchy1"/>
    <dgm:cxn modelId="{27D9611A-BB83-4EA6-A2B1-B468FACB5856}" type="presParOf" srcId="{9978B7B4-8553-4D06-8538-628677C62B67}" destId="{BF6BCA83-1EB9-4AFD-B778-0FE7030DC8AC}" srcOrd="0" destOrd="0" presId="urn:microsoft.com/office/officeart/2005/8/layout/hierarchy1"/>
    <dgm:cxn modelId="{503B0ACF-27B4-47DD-AC25-B46E5E2C35B4}" type="presParOf" srcId="{BF6BCA83-1EB9-4AFD-B778-0FE7030DC8AC}" destId="{971B7E40-FB53-40C6-8609-FE74F8B8415A}" srcOrd="0" destOrd="0" presId="urn:microsoft.com/office/officeart/2005/8/layout/hierarchy1"/>
    <dgm:cxn modelId="{71D73482-944A-4FD3-969E-7833944152BF}" type="presParOf" srcId="{BF6BCA83-1EB9-4AFD-B778-0FE7030DC8AC}" destId="{79744B82-BBB7-4C47-A523-0816F9EA8556}" srcOrd="1" destOrd="0" presId="urn:microsoft.com/office/officeart/2005/8/layout/hierarchy1"/>
    <dgm:cxn modelId="{33B7E2C9-CFA0-4AC0-A3E3-0DDF0B360672}" type="presParOf" srcId="{9978B7B4-8553-4D06-8538-628677C62B67}" destId="{16EE8DD7-97CC-4BE9-9FDD-546C2EA07F4D}" srcOrd="1" destOrd="0" presId="urn:microsoft.com/office/officeart/2005/8/layout/hierarchy1"/>
    <dgm:cxn modelId="{8EC6BA49-C18D-4F27-B11F-DA5EB1368CAC}" type="presParOf" srcId="{16EE8DD7-97CC-4BE9-9FDD-546C2EA07F4D}" destId="{3021596D-B976-4FA2-9C98-B92BCE2D90CC}" srcOrd="0" destOrd="0" presId="urn:microsoft.com/office/officeart/2005/8/layout/hierarchy1"/>
    <dgm:cxn modelId="{EEA9BEF1-3A0C-4A6D-A979-B8F018BAB30D}" type="presParOf" srcId="{16EE8DD7-97CC-4BE9-9FDD-546C2EA07F4D}" destId="{1095B60A-7245-4250-BE06-0CC9EFD3EB87}" srcOrd="1" destOrd="0" presId="urn:microsoft.com/office/officeart/2005/8/layout/hierarchy1"/>
    <dgm:cxn modelId="{B2F1D2E4-F6AA-4223-8E00-C5357F11F018}" type="presParOf" srcId="{1095B60A-7245-4250-BE06-0CC9EFD3EB87}" destId="{C84F0BC6-D860-4568-BBDD-2287123CD229}" srcOrd="0" destOrd="0" presId="urn:microsoft.com/office/officeart/2005/8/layout/hierarchy1"/>
    <dgm:cxn modelId="{23E7A360-1EE7-4276-A833-FC79C4BC90B5}" type="presParOf" srcId="{C84F0BC6-D860-4568-BBDD-2287123CD229}" destId="{B8A57BEC-009A-40AD-8491-5C7C1092AD79}" srcOrd="0" destOrd="0" presId="urn:microsoft.com/office/officeart/2005/8/layout/hierarchy1"/>
    <dgm:cxn modelId="{46A8213B-68E6-4648-978D-B18D8B5B73EB}" type="presParOf" srcId="{C84F0BC6-D860-4568-BBDD-2287123CD229}" destId="{67ECDAC3-8C78-4B17-9D7A-B4782E3D94A6}" srcOrd="1" destOrd="0" presId="urn:microsoft.com/office/officeart/2005/8/layout/hierarchy1"/>
    <dgm:cxn modelId="{9C0ED3EB-ADC8-40FA-8DF5-E1EF54600454}" type="presParOf" srcId="{1095B60A-7245-4250-BE06-0CC9EFD3EB87}" destId="{B008FA54-A09F-4D24-9FBF-9AE396880B6E}" srcOrd="1" destOrd="0" presId="urn:microsoft.com/office/officeart/2005/8/layout/hierarchy1"/>
    <dgm:cxn modelId="{DCF79A35-F9FA-46D4-A3C3-D441119B58B9}" type="presParOf" srcId="{16EE8DD7-97CC-4BE9-9FDD-546C2EA07F4D}" destId="{49B3EFDD-F364-483C-8ABE-61AE8175AEB9}" srcOrd="2" destOrd="0" presId="urn:microsoft.com/office/officeart/2005/8/layout/hierarchy1"/>
    <dgm:cxn modelId="{DDBEB054-4FBB-4AA9-8002-A2AAAFE5073D}" type="presParOf" srcId="{16EE8DD7-97CC-4BE9-9FDD-546C2EA07F4D}" destId="{F78C512D-2755-4807-A23E-5BF9125BF02E}" srcOrd="3" destOrd="0" presId="urn:microsoft.com/office/officeart/2005/8/layout/hierarchy1"/>
    <dgm:cxn modelId="{CAA967FA-EDBA-4271-885E-978A161558B1}" type="presParOf" srcId="{F78C512D-2755-4807-A23E-5BF9125BF02E}" destId="{0F03C206-E8AF-428D-B77E-BE13C7E6125D}" srcOrd="0" destOrd="0" presId="urn:microsoft.com/office/officeart/2005/8/layout/hierarchy1"/>
    <dgm:cxn modelId="{42DF3B1B-6FEC-4538-B84F-C9E36FB7607D}" type="presParOf" srcId="{0F03C206-E8AF-428D-B77E-BE13C7E6125D}" destId="{D95CC5C4-0D42-4FEF-B3E9-FE70F30F3ED4}" srcOrd="0" destOrd="0" presId="urn:microsoft.com/office/officeart/2005/8/layout/hierarchy1"/>
    <dgm:cxn modelId="{39E5452D-CE26-4251-AC87-3FCAB13BFB75}" type="presParOf" srcId="{0F03C206-E8AF-428D-B77E-BE13C7E6125D}" destId="{8B5D14B5-7671-4746-9720-260EE914F453}" srcOrd="1" destOrd="0" presId="urn:microsoft.com/office/officeart/2005/8/layout/hierarchy1"/>
    <dgm:cxn modelId="{C985E9C1-293F-4D28-920C-71CC3222E4C1}" type="presParOf" srcId="{F78C512D-2755-4807-A23E-5BF9125BF02E}" destId="{93622F80-88E9-4467-8788-0A1D1A6FBA6C}" srcOrd="1" destOrd="0" presId="urn:microsoft.com/office/officeart/2005/8/layout/hierarchy1"/>
    <dgm:cxn modelId="{1C57579C-A596-460D-BE48-51820C7E8BAB}" type="presParOf" srcId="{93622F80-88E9-4467-8788-0A1D1A6FBA6C}" destId="{6B122933-6F61-4108-8699-36191F062D7E}" srcOrd="0" destOrd="0" presId="urn:microsoft.com/office/officeart/2005/8/layout/hierarchy1"/>
    <dgm:cxn modelId="{E344A3B3-7D13-4F4E-BD83-682ED8908924}" type="presParOf" srcId="{93622F80-88E9-4467-8788-0A1D1A6FBA6C}" destId="{344BB209-CEED-4C90-875A-7A1B389BAF98}" srcOrd="1" destOrd="0" presId="urn:microsoft.com/office/officeart/2005/8/layout/hierarchy1"/>
    <dgm:cxn modelId="{C050B13B-D68F-4333-A306-099C4E5FB407}" type="presParOf" srcId="{344BB209-CEED-4C90-875A-7A1B389BAF98}" destId="{3733A4AD-8420-455F-BDD0-0EDD3B1FFE71}" srcOrd="0" destOrd="0" presId="urn:microsoft.com/office/officeart/2005/8/layout/hierarchy1"/>
    <dgm:cxn modelId="{30371F03-F899-424A-A372-788D89B7C682}" type="presParOf" srcId="{3733A4AD-8420-455F-BDD0-0EDD3B1FFE71}" destId="{6B18BFF9-BC3B-40F5-A18F-2344512B3780}" srcOrd="0" destOrd="0" presId="urn:microsoft.com/office/officeart/2005/8/layout/hierarchy1"/>
    <dgm:cxn modelId="{9B7C005B-6F67-446C-BBD2-FA59584FC458}" type="presParOf" srcId="{3733A4AD-8420-455F-BDD0-0EDD3B1FFE71}" destId="{233FD663-281A-4489-94E6-B72566BE1B85}" srcOrd="1" destOrd="0" presId="urn:microsoft.com/office/officeart/2005/8/layout/hierarchy1"/>
    <dgm:cxn modelId="{4B62231B-1DB3-4EBA-A0EA-3759968D2B9D}" type="presParOf" srcId="{344BB209-CEED-4C90-875A-7A1B389BAF98}" destId="{D537D5FE-2B68-4D3A-BB44-8DE2CB3084FE}" srcOrd="1" destOrd="0" presId="urn:microsoft.com/office/officeart/2005/8/layout/hierarchy1"/>
    <dgm:cxn modelId="{0CC79ACA-3038-4455-8A2E-5B893196285E}" type="presParOf" srcId="{93622F80-88E9-4467-8788-0A1D1A6FBA6C}" destId="{DA8A202C-E4F5-492F-BB14-9BB2B13DF4A4}" srcOrd="2" destOrd="0" presId="urn:microsoft.com/office/officeart/2005/8/layout/hierarchy1"/>
    <dgm:cxn modelId="{E8052F16-4AF6-4D63-908D-806F6E3DFFDE}" type="presParOf" srcId="{93622F80-88E9-4467-8788-0A1D1A6FBA6C}" destId="{1C63F20D-DD5A-425D-8F29-4615012E7387}" srcOrd="3" destOrd="0" presId="urn:microsoft.com/office/officeart/2005/8/layout/hierarchy1"/>
    <dgm:cxn modelId="{7BEC8609-9C15-4656-82DD-796E9828C27B}" type="presParOf" srcId="{1C63F20D-DD5A-425D-8F29-4615012E7387}" destId="{08E3A8DD-62A8-4FD9-A3E3-8D001056C40E}" srcOrd="0" destOrd="0" presId="urn:microsoft.com/office/officeart/2005/8/layout/hierarchy1"/>
    <dgm:cxn modelId="{DB9B1A18-4FEE-4F50-9D24-C243F7FD3533}" type="presParOf" srcId="{08E3A8DD-62A8-4FD9-A3E3-8D001056C40E}" destId="{5F8FDD68-4077-4C92-84EC-07A472EFAE86}" srcOrd="0" destOrd="0" presId="urn:microsoft.com/office/officeart/2005/8/layout/hierarchy1"/>
    <dgm:cxn modelId="{B221CB40-01A2-46E9-8DE2-E11C95607116}" type="presParOf" srcId="{08E3A8DD-62A8-4FD9-A3E3-8D001056C40E}" destId="{F97A2ECE-2E5F-47FD-9BE5-2B5A94870C24}" srcOrd="1" destOrd="0" presId="urn:microsoft.com/office/officeart/2005/8/layout/hierarchy1"/>
    <dgm:cxn modelId="{FED6F7FE-6720-40B0-AB32-FB44EBFC86DD}" type="presParOf" srcId="{1C63F20D-DD5A-425D-8F29-4615012E7387}" destId="{35D55B5D-45C8-4A14-AEE1-0C567E7352A6}" srcOrd="1" destOrd="0" presId="urn:microsoft.com/office/officeart/2005/8/layout/hierarchy1"/>
    <dgm:cxn modelId="{FBF26D3B-0A08-41A3-B810-0703EB48D01E}" type="presParOf" srcId="{16EE8DD7-97CC-4BE9-9FDD-546C2EA07F4D}" destId="{4F4F2747-15F2-47AE-A395-8654106B70D3}" srcOrd="4" destOrd="0" presId="urn:microsoft.com/office/officeart/2005/8/layout/hierarchy1"/>
    <dgm:cxn modelId="{91FD1E55-8616-4D9C-974F-54ABEF7F32EB}" type="presParOf" srcId="{16EE8DD7-97CC-4BE9-9FDD-546C2EA07F4D}" destId="{76A8B3CB-A335-4410-BE2A-328C879CCEAB}" srcOrd="5" destOrd="0" presId="urn:microsoft.com/office/officeart/2005/8/layout/hierarchy1"/>
    <dgm:cxn modelId="{FAE5649B-90B3-4F5A-BCA7-65F30DA6D34D}" type="presParOf" srcId="{76A8B3CB-A335-4410-BE2A-328C879CCEAB}" destId="{2027C3E9-E1E1-45CA-8C7D-26DA8DD7398D}" srcOrd="0" destOrd="0" presId="urn:microsoft.com/office/officeart/2005/8/layout/hierarchy1"/>
    <dgm:cxn modelId="{A26BBCAD-6A40-456C-8BBC-72370D9D2F92}" type="presParOf" srcId="{2027C3E9-E1E1-45CA-8C7D-26DA8DD7398D}" destId="{428C30CF-A96D-45D2-A882-0BB9BD5AC146}" srcOrd="0" destOrd="0" presId="urn:microsoft.com/office/officeart/2005/8/layout/hierarchy1"/>
    <dgm:cxn modelId="{3340311A-DE73-4413-BF78-17FF10FAF8FD}" type="presParOf" srcId="{2027C3E9-E1E1-45CA-8C7D-26DA8DD7398D}" destId="{6512191E-1534-4D94-8ED3-7ECBBB69B094}" srcOrd="1" destOrd="0" presId="urn:microsoft.com/office/officeart/2005/8/layout/hierarchy1"/>
    <dgm:cxn modelId="{9340520E-6C47-4975-B1BE-CC2EEADBA1C9}" type="presParOf" srcId="{76A8B3CB-A335-4410-BE2A-328C879CCEAB}" destId="{C46E54D0-6CA6-4FB5-8949-0450FA143A01}" srcOrd="1" destOrd="0" presId="urn:microsoft.com/office/officeart/2005/8/layout/hierarchy1"/>
    <dgm:cxn modelId="{C21150D2-0729-43EA-B625-54D77C65EE26}" type="presParOf" srcId="{C46E54D0-6CA6-4FB5-8949-0450FA143A01}" destId="{D83B72CA-3278-4D5C-A950-8204A838A4B8}" srcOrd="0" destOrd="0" presId="urn:microsoft.com/office/officeart/2005/8/layout/hierarchy1"/>
    <dgm:cxn modelId="{F1DE3F57-F0B8-4C27-9DAC-723748C81AC2}" type="presParOf" srcId="{C46E54D0-6CA6-4FB5-8949-0450FA143A01}" destId="{B8CA3E5A-1DE2-418A-AA95-516BC3886E8D}" srcOrd="1" destOrd="0" presId="urn:microsoft.com/office/officeart/2005/8/layout/hierarchy1"/>
    <dgm:cxn modelId="{97D6D48C-297D-4EBE-BBCE-ECF229BD8448}" type="presParOf" srcId="{B8CA3E5A-1DE2-418A-AA95-516BC3886E8D}" destId="{DE7C1431-131E-4E77-8658-8AD3508F34F4}" srcOrd="0" destOrd="0" presId="urn:microsoft.com/office/officeart/2005/8/layout/hierarchy1"/>
    <dgm:cxn modelId="{B188199F-DE79-40B5-9A85-3B6F199C8928}" type="presParOf" srcId="{DE7C1431-131E-4E77-8658-8AD3508F34F4}" destId="{7E6AE1A3-796B-437F-A57E-435E65EE70AB}" srcOrd="0" destOrd="0" presId="urn:microsoft.com/office/officeart/2005/8/layout/hierarchy1"/>
    <dgm:cxn modelId="{EB43A0F2-1D97-4BA9-97D1-364543B22169}" type="presParOf" srcId="{DE7C1431-131E-4E77-8658-8AD3508F34F4}" destId="{415B453B-33AD-402A-B6E8-6FA465B6CAF7}" srcOrd="1" destOrd="0" presId="urn:microsoft.com/office/officeart/2005/8/layout/hierarchy1"/>
    <dgm:cxn modelId="{324F40CD-DF84-493B-A6E3-B4C15E112E13}" type="presParOf" srcId="{B8CA3E5A-1DE2-418A-AA95-516BC3886E8D}" destId="{9B58DB6E-6A71-46C5-AD71-57F7F63B0F1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3B72CA-3278-4D5C-A950-8204A838A4B8}">
      <dsp:nvSpPr>
        <dsp:cNvPr id="0" name=""/>
        <dsp:cNvSpPr/>
      </dsp:nvSpPr>
      <dsp:spPr>
        <a:xfrm>
          <a:off x="6328142" y="2797767"/>
          <a:ext cx="91440" cy="523874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58007"/>
              </a:lnTo>
              <a:lnTo>
                <a:pt x="53476" y="358007"/>
              </a:lnTo>
              <a:lnTo>
                <a:pt x="53476" y="523874"/>
              </a:lnTo>
            </a:path>
          </a:pathLst>
        </a:custGeom>
        <a:noFill/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F4F2747-15F2-47AE-A395-8654106B70D3}">
      <dsp:nvSpPr>
        <dsp:cNvPr id="0" name=""/>
        <dsp:cNvSpPr/>
      </dsp:nvSpPr>
      <dsp:spPr>
        <a:xfrm>
          <a:off x="3667700" y="1174008"/>
          <a:ext cx="2706161" cy="48681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20945"/>
              </a:lnTo>
              <a:lnTo>
                <a:pt x="2706161" y="320945"/>
              </a:lnTo>
              <a:lnTo>
                <a:pt x="2706161" y="486812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A8A202C-E4F5-492F-BB14-9BB2B13DF4A4}">
      <dsp:nvSpPr>
        <dsp:cNvPr id="0" name=""/>
        <dsp:cNvSpPr/>
      </dsp:nvSpPr>
      <dsp:spPr>
        <a:xfrm>
          <a:off x="3091339" y="2797767"/>
          <a:ext cx="1094174" cy="52072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54860"/>
              </a:lnTo>
              <a:lnTo>
                <a:pt x="1094174" y="354860"/>
              </a:lnTo>
              <a:lnTo>
                <a:pt x="1094174" y="520727"/>
              </a:lnTo>
            </a:path>
          </a:pathLst>
        </a:custGeom>
        <a:noFill/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B122933-6F61-4108-8699-36191F062D7E}">
      <dsp:nvSpPr>
        <dsp:cNvPr id="0" name=""/>
        <dsp:cNvSpPr/>
      </dsp:nvSpPr>
      <dsp:spPr>
        <a:xfrm>
          <a:off x="1997164" y="2797767"/>
          <a:ext cx="1094174" cy="520727"/>
        </a:xfrm>
        <a:custGeom>
          <a:avLst/>
          <a:gdLst/>
          <a:ahLst/>
          <a:cxnLst/>
          <a:rect l="0" t="0" r="0" b="0"/>
          <a:pathLst>
            <a:path>
              <a:moveTo>
                <a:pt x="1094174" y="0"/>
              </a:moveTo>
              <a:lnTo>
                <a:pt x="1094174" y="354860"/>
              </a:lnTo>
              <a:lnTo>
                <a:pt x="0" y="354860"/>
              </a:lnTo>
              <a:lnTo>
                <a:pt x="0" y="520727"/>
              </a:lnTo>
            </a:path>
          </a:pathLst>
        </a:custGeom>
        <a:noFill/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9B3EFDD-F364-483C-8ABE-61AE8175AEB9}">
      <dsp:nvSpPr>
        <dsp:cNvPr id="0" name=""/>
        <dsp:cNvSpPr/>
      </dsp:nvSpPr>
      <dsp:spPr>
        <a:xfrm>
          <a:off x="3091339" y="1174008"/>
          <a:ext cx="576361" cy="486812"/>
        </a:xfrm>
        <a:custGeom>
          <a:avLst/>
          <a:gdLst/>
          <a:ahLst/>
          <a:cxnLst/>
          <a:rect l="0" t="0" r="0" b="0"/>
          <a:pathLst>
            <a:path>
              <a:moveTo>
                <a:pt x="576361" y="0"/>
              </a:moveTo>
              <a:lnTo>
                <a:pt x="576361" y="320945"/>
              </a:lnTo>
              <a:lnTo>
                <a:pt x="0" y="320945"/>
              </a:lnTo>
              <a:lnTo>
                <a:pt x="0" y="486812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021596D-B976-4FA2-9C98-B92BCE2D90CC}">
      <dsp:nvSpPr>
        <dsp:cNvPr id="0" name=""/>
        <dsp:cNvSpPr/>
      </dsp:nvSpPr>
      <dsp:spPr>
        <a:xfrm>
          <a:off x="902990" y="1174008"/>
          <a:ext cx="2764710" cy="486812"/>
        </a:xfrm>
        <a:custGeom>
          <a:avLst/>
          <a:gdLst/>
          <a:ahLst/>
          <a:cxnLst/>
          <a:rect l="0" t="0" r="0" b="0"/>
          <a:pathLst>
            <a:path>
              <a:moveTo>
                <a:pt x="2764710" y="0"/>
              </a:moveTo>
              <a:lnTo>
                <a:pt x="2764710" y="320945"/>
              </a:lnTo>
              <a:lnTo>
                <a:pt x="0" y="320945"/>
              </a:lnTo>
              <a:lnTo>
                <a:pt x="0" y="486812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71B7E40-FB53-40C6-8609-FE74F8B8415A}">
      <dsp:nvSpPr>
        <dsp:cNvPr id="0" name=""/>
        <dsp:cNvSpPr/>
      </dsp:nvSpPr>
      <dsp:spPr>
        <a:xfrm>
          <a:off x="2772467" y="37062"/>
          <a:ext cx="1790467" cy="11369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744B82-BBB7-4C47-A523-0816F9EA8556}">
      <dsp:nvSpPr>
        <dsp:cNvPr id="0" name=""/>
        <dsp:cNvSpPr/>
      </dsp:nvSpPr>
      <dsp:spPr>
        <a:xfrm>
          <a:off x="2971407" y="226055"/>
          <a:ext cx="1790467" cy="11369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Drop in In-Store Sales</a:t>
          </a:r>
        </a:p>
      </dsp:txBody>
      <dsp:txXfrm>
        <a:off x="3004707" y="259355"/>
        <a:ext cx="1723867" cy="1070346"/>
      </dsp:txXfrm>
    </dsp:sp>
    <dsp:sp modelId="{B8A57BEC-009A-40AD-8491-5C7C1092AD79}">
      <dsp:nvSpPr>
        <dsp:cNvPr id="0" name=""/>
        <dsp:cNvSpPr/>
      </dsp:nvSpPr>
      <dsp:spPr>
        <a:xfrm>
          <a:off x="7756" y="1660821"/>
          <a:ext cx="1790467" cy="11369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ECDAC3-8C78-4B17-9D7A-B4782E3D94A6}">
      <dsp:nvSpPr>
        <dsp:cNvPr id="0" name=""/>
        <dsp:cNvSpPr/>
      </dsp:nvSpPr>
      <dsp:spPr>
        <a:xfrm>
          <a:off x="206697" y="1849815"/>
          <a:ext cx="1790467" cy="11369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PEOPLE </a:t>
          </a:r>
          <a:br>
            <a:rPr lang="en-GB" sz="1200" b="1" kern="1200" dirty="0"/>
          </a:br>
          <a:br>
            <a:rPr lang="en-GB" sz="1200" b="1" kern="1200" dirty="0"/>
          </a:br>
          <a:r>
            <a:rPr lang="en-GB" sz="1000" kern="1200" dirty="0"/>
            <a:t>Limited digital marketing skills</a:t>
          </a:r>
          <a:br>
            <a:rPr lang="en-GB" sz="1000" kern="1200" dirty="0"/>
          </a:br>
          <a:br>
            <a:rPr lang="en-GB" sz="1000" kern="1200" dirty="0"/>
          </a:br>
          <a:r>
            <a:rPr lang="en-GB" sz="1000" kern="1200" dirty="0"/>
            <a:t>Difficulty attracting customers</a:t>
          </a:r>
        </a:p>
      </dsp:txBody>
      <dsp:txXfrm>
        <a:off x="239997" y="1883115"/>
        <a:ext cx="1723867" cy="1070346"/>
      </dsp:txXfrm>
    </dsp:sp>
    <dsp:sp modelId="{D95CC5C4-0D42-4FEF-B3E9-FE70F30F3ED4}">
      <dsp:nvSpPr>
        <dsp:cNvPr id="0" name=""/>
        <dsp:cNvSpPr/>
      </dsp:nvSpPr>
      <dsp:spPr>
        <a:xfrm>
          <a:off x="2196105" y="1660821"/>
          <a:ext cx="1790467" cy="11369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5D14B5-7671-4746-9720-260EE914F453}">
      <dsp:nvSpPr>
        <dsp:cNvPr id="0" name=""/>
        <dsp:cNvSpPr/>
      </dsp:nvSpPr>
      <dsp:spPr>
        <a:xfrm>
          <a:off x="2395046" y="1849815"/>
          <a:ext cx="1790467" cy="11369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PROCESS</a:t>
          </a:r>
          <a:br>
            <a:rPr lang="en-GB" sz="1200" b="1" kern="1200" dirty="0"/>
          </a:br>
          <a:br>
            <a:rPr lang="en-GB" sz="1200" kern="1200" dirty="0"/>
          </a:br>
          <a:r>
            <a:rPr lang="en-GB" sz="1200" kern="1200" dirty="0"/>
            <a:t>Outdated website</a:t>
          </a:r>
          <a:br>
            <a:rPr lang="en-GB" sz="1200" kern="1200" dirty="0"/>
          </a:br>
          <a:br>
            <a:rPr lang="en-GB" sz="1200" kern="1200" dirty="0"/>
          </a:br>
          <a:r>
            <a:rPr lang="en-GB" sz="1200" kern="1200" dirty="0"/>
            <a:t>No subscription service</a:t>
          </a:r>
        </a:p>
      </dsp:txBody>
      <dsp:txXfrm>
        <a:off x="2428346" y="1883115"/>
        <a:ext cx="1723867" cy="1070346"/>
      </dsp:txXfrm>
    </dsp:sp>
    <dsp:sp modelId="{6B18BFF9-BC3B-40F5-A18F-2344512B3780}">
      <dsp:nvSpPr>
        <dsp:cNvPr id="0" name=""/>
        <dsp:cNvSpPr/>
      </dsp:nvSpPr>
      <dsp:spPr>
        <a:xfrm>
          <a:off x="1101931" y="3318495"/>
          <a:ext cx="1790467" cy="11369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3FD663-281A-4489-94E6-B72566BE1B85}">
      <dsp:nvSpPr>
        <dsp:cNvPr id="0" name=""/>
        <dsp:cNvSpPr/>
      </dsp:nvSpPr>
      <dsp:spPr>
        <a:xfrm>
          <a:off x="1300872" y="3507489"/>
          <a:ext cx="1790467" cy="11369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PROMOTION</a:t>
          </a:r>
          <a:br>
            <a:rPr lang="en-GB" sz="1200" b="1" kern="1200" dirty="0"/>
          </a:br>
          <a:br>
            <a:rPr lang="en-GB" sz="1200" b="1" kern="1200" dirty="0"/>
          </a:br>
          <a:r>
            <a:rPr lang="en-GB" sz="1000" kern="1200" dirty="0"/>
            <a:t>Weak social media presence</a:t>
          </a:r>
          <a:br>
            <a:rPr lang="en-GB" sz="1000" kern="1200" dirty="0"/>
          </a:br>
          <a:br>
            <a:rPr lang="en-GB" sz="1000" kern="1200" dirty="0"/>
          </a:br>
          <a:r>
            <a:rPr lang="en-GB" sz="1000" kern="1200" dirty="0"/>
            <a:t>Little advertising</a:t>
          </a:r>
        </a:p>
      </dsp:txBody>
      <dsp:txXfrm>
        <a:off x="1334172" y="3540789"/>
        <a:ext cx="1723867" cy="1070346"/>
      </dsp:txXfrm>
    </dsp:sp>
    <dsp:sp modelId="{5F8FDD68-4077-4C92-84EC-07A472EFAE86}">
      <dsp:nvSpPr>
        <dsp:cNvPr id="0" name=""/>
        <dsp:cNvSpPr/>
      </dsp:nvSpPr>
      <dsp:spPr>
        <a:xfrm>
          <a:off x="3290280" y="3318495"/>
          <a:ext cx="1790467" cy="11369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7A2ECE-2E5F-47FD-9BE5-2B5A94870C24}">
      <dsp:nvSpPr>
        <dsp:cNvPr id="0" name=""/>
        <dsp:cNvSpPr/>
      </dsp:nvSpPr>
      <dsp:spPr>
        <a:xfrm>
          <a:off x="3489220" y="3507489"/>
          <a:ext cx="1790467" cy="11369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PLACE</a:t>
          </a:r>
          <a:br>
            <a:rPr lang="en-GB" sz="1000" kern="1200" dirty="0"/>
          </a:br>
          <a:br>
            <a:rPr lang="en-GB" sz="1000" kern="1200" dirty="0"/>
          </a:br>
          <a:r>
            <a:rPr lang="en-GB" sz="1000" kern="1200" dirty="0"/>
            <a:t>Reduced foot traffic</a:t>
          </a:r>
          <a:br>
            <a:rPr lang="en-GB" sz="1000" kern="1200" dirty="0"/>
          </a:br>
          <a:br>
            <a:rPr lang="en-GB" sz="1000" kern="1200" dirty="0"/>
          </a:br>
          <a:r>
            <a:rPr lang="en-GB" sz="1000" kern="1200" dirty="0"/>
            <a:t>New competitors</a:t>
          </a:r>
        </a:p>
      </dsp:txBody>
      <dsp:txXfrm>
        <a:off x="3522520" y="3540789"/>
        <a:ext cx="1723867" cy="1070346"/>
      </dsp:txXfrm>
    </dsp:sp>
    <dsp:sp modelId="{428C30CF-A96D-45D2-A882-0BB9BD5AC146}">
      <dsp:nvSpPr>
        <dsp:cNvPr id="0" name=""/>
        <dsp:cNvSpPr/>
      </dsp:nvSpPr>
      <dsp:spPr>
        <a:xfrm>
          <a:off x="5478629" y="1660821"/>
          <a:ext cx="1790467" cy="11369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12191E-1534-4D94-8ED3-7ECBBB69B094}">
      <dsp:nvSpPr>
        <dsp:cNvPr id="0" name=""/>
        <dsp:cNvSpPr/>
      </dsp:nvSpPr>
      <dsp:spPr>
        <a:xfrm>
          <a:off x="5677569" y="1849815"/>
          <a:ext cx="1790467" cy="11369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PRODUCT</a:t>
          </a:r>
          <a:br>
            <a:rPr lang="en-GB" sz="1100" b="1" kern="1200" dirty="0"/>
          </a:br>
          <a:br>
            <a:rPr lang="en-GB" sz="1100" kern="1200" dirty="0"/>
          </a:br>
          <a:r>
            <a:rPr lang="en-GB" sz="1100" kern="1200" dirty="0"/>
            <a:t>High flower costs</a:t>
          </a:r>
          <a:br>
            <a:rPr lang="en-GB" sz="1100" kern="1200" dirty="0"/>
          </a:br>
          <a:r>
            <a:rPr lang="en-GB" sz="1100" kern="1200" dirty="0"/>
            <a:t> </a:t>
          </a:r>
          <a:br>
            <a:rPr lang="en-GB" sz="1100" kern="1200" dirty="0"/>
          </a:br>
          <a:r>
            <a:rPr lang="en-GB" sz="1100" kern="1200" dirty="0"/>
            <a:t>Expensive eco packaging</a:t>
          </a:r>
        </a:p>
      </dsp:txBody>
      <dsp:txXfrm>
        <a:off x="5710869" y="1883115"/>
        <a:ext cx="1723867" cy="1070346"/>
      </dsp:txXfrm>
    </dsp:sp>
    <dsp:sp modelId="{7E6AE1A3-796B-437F-A57E-435E65EE70AB}">
      <dsp:nvSpPr>
        <dsp:cNvPr id="0" name=""/>
        <dsp:cNvSpPr/>
      </dsp:nvSpPr>
      <dsp:spPr>
        <a:xfrm>
          <a:off x="5486385" y="3321642"/>
          <a:ext cx="1790467" cy="11369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5B453B-33AD-402A-B6E8-6FA465B6CAF7}">
      <dsp:nvSpPr>
        <dsp:cNvPr id="0" name=""/>
        <dsp:cNvSpPr/>
      </dsp:nvSpPr>
      <dsp:spPr>
        <a:xfrm>
          <a:off x="5685326" y="3510636"/>
          <a:ext cx="1790467" cy="11369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OTHER FACTORS</a:t>
          </a:r>
          <a:br>
            <a:rPr lang="en-GB" sz="1200" b="1" kern="1200" dirty="0"/>
          </a:br>
          <a:br>
            <a:rPr lang="en-GB" sz="1000" kern="1200" dirty="0"/>
          </a:br>
          <a:r>
            <a:rPr lang="en-GB" sz="1000" kern="1200" dirty="0"/>
            <a:t>Increasing competition</a:t>
          </a:r>
          <a:br>
            <a:rPr lang="en-GB" sz="1000" kern="1200" dirty="0"/>
          </a:br>
          <a:r>
            <a:rPr lang="en-GB" sz="1000" kern="1200" dirty="0"/>
            <a:t>Changing customer behaviour</a:t>
          </a:r>
        </a:p>
      </dsp:txBody>
      <dsp:txXfrm>
        <a:off x="5718626" y="3543936"/>
        <a:ext cx="1723867" cy="1070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MODULE NAME: </a:t>
            </a:r>
            <a:r>
              <a:rPr lang="en-GB" sz="3200" b="1" dirty="0">
                <a:latin typeface="A"/>
              </a:rPr>
              <a:t>PROBLEM SOLVING AND DECISION MAKING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MODULE CODE: </a:t>
            </a:r>
            <a:r>
              <a:rPr lang="en-GB" sz="3200" b="1" dirty="0">
                <a:latin typeface="A"/>
              </a:rPr>
              <a:t>LCLM4004_LON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NAME: </a:t>
            </a:r>
            <a:r>
              <a:rPr lang="en-GB" sz="3200" b="1" dirty="0">
                <a:latin typeface="A"/>
              </a:rPr>
              <a:t>BRUNA SILVA DIAS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ID: </a:t>
            </a:r>
            <a:r>
              <a:rPr lang="en-GB" sz="3200" b="1" dirty="0">
                <a:latin typeface="A"/>
              </a:rPr>
              <a:t>2517793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LECTURER: </a:t>
            </a:r>
            <a:r>
              <a:rPr lang="en-GB" sz="3200" b="1" dirty="0">
                <a:latin typeface="A"/>
              </a:rPr>
              <a:t>NERYS DOSSEH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Green Haven Florists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>
            <a:normAutofit lnSpcReduction="10000"/>
          </a:bodyPr>
          <a:lstStyle/>
          <a:p>
            <a:pPr algn="just"/>
            <a:r>
              <a:rPr lang="en-GB" sz="24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•	This presentation analyses the challenges </a:t>
            </a:r>
            <a:r>
              <a:rPr lang="en-GB" sz="24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affecting Green Haven Florists’ in-store sales</a:t>
            </a:r>
            <a:r>
              <a:rPr lang="en-GB" sz="24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.</a:t>
            </a:r>
          </a:p>
          <a:p>
            <a:pPr algn="just"/>
            <a:endParaRPr lang="en-GB" sz="2400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pPr algn="just"/>
            <a:r>
              <a:rPr lang="en-GB" sz="24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•	It examines </a:t>
            </a:r>
            <a:r>
              <a:rPr lang="en-GB" sz="24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the nature and scope of the problem</a:t>
            </a:r>
            <a:r>
              <a:rPr lang="en-GB" sz="24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.	</a:t>
            </a:r>
          </a:p>
          <a:p>
            <a:pPr algn="just"/>
            <a:endParaRPr lang="en-GB" sz="2400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pPr algn="just"/>
            <a:r>
              <a:rPr lang="en-GB" sz="24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•	Analytical tools including the </a:t>
            </a:r>
            <a:r>
              <a:rPr lang="en-GB" sz="24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5W2H model, PESTEL analysis, and a Fishbone diagram are applied</a:t>
            </a:r>
            <a:r>
              <a:rPr lang="en-GB" sz="24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.</a:t>
            </a:r>
          </a:p>
          <a:p>
            <a:pPr algn="just"/>
            <a:endParaRPr lang="en-GB" sz="2400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pPr algn="just"/>
            <a:r>
              <a:rPr lang="en-GB" sz="24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•	The aim is to identify </a:t>
            </a:r>
            <a:r>
              <a:rPr lang="en-GB" sz="24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the key factors contributing to the decline in sales</a:t>
            </a:r>
            <a:r>
              <a:rPr lang="en-GB" sz="24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chemeClr val="tx1"/>
                </a:solidFill>
              </a:rPr>
              <a:t>Green Haven Florists</a:t>
            </a:r>
          </a:p>
          <a:p>
            <a:pPr marL="342900" indent="-342900">
              <a:buFont typeface="Arial" charset="2"/>
              <a:buChar char="•"/>
            </a:pPr>
            <a:r>
              <a:rPr lang="en-GB" dirty="0">
                <a:solidFill>
                  <a:schemeClr val="tx1"/>
                </a:solidFill>
              </a:rPr>
              <a:t>Small, Independent flower shop in </a:t>
            </a:r>
            <a:r>
              <a:rPr lang="en-GB" b="1" dirty="0">
                <a:solidFill>
                  <a:schemeClr val="tx1"/>
                </a:solidFill>
              </a:rPr>
              <a:t>Norwich, UK</a:t>
            </a:r>
          </a:p>
          <a:p>
            <a:pPr marL="342900" indent="-342900">
              <a:buFont typeface="Arial" charset="2"/>
              <a:buChar char="•"/>
            </a:pPr>
            <a:r>
              <a:rPr lang="en-GB" dirty="0">
                <a:solidFill>
                  <a:schemeClr val="tx1"/>
                </a:solidFill>
              </a:rPr>
              <a:t>Founded in </a:t>
            </a:r>
            <a:r>
              <a:rPr lang="en-GB" b="1" dirty="0">
                <a:solidFill>
                  <a:schemeClr val="tx1"/>
                </a:solidFill>
              </a:rPr>
              <a:t>2016</a:t>
            </a:r>
          </a:p>
          <a:p>
            <a:pPr marL="342900" indent="-342900">
              <a:buFont typeface="Arial" charset="2"/>
              <a:buChar char="•"/>
            </a:pPr>
            <a:r>
              <a:rPr lang="en-GB" dirty="0">
                <a:solidFill>
                  <a:schemeClr val="tx1"/>
                </a:solidFill>
              </a:rPr>
              <a:t>Owned by </a:t>
            </a:r>
            <a:r>
              <a:rPr lang="en-GB" b="1" dirty="0">
                <a:solidFill>
                  <a:schemeClr val="tx1"/>
                </a:solidFill>
              </a:rPr>
              <a:t>Liam and Priya Patel</a:t>
            </a:r>
          </a:p>
          <a:p>
            <a:pPr marL="342900" indent="-342900">
              <a:buFont typeface="Arial" charset="2"/>
              <a:buChar char="•"/>
            </a:pPr>
            <a:r>
              <a:rPr lang="en-GB" dirty="0">
                <a:solidFill>
                  <a:schemeClr val="tx1"/>
                </a:solidFill>
                <a:ea typeface="+mn-lt"/>
                <a:cs typeface="+mn-lt"/>
              </a:rPr>
              <a:t>Sells </a:t>
            </a:r>
            <a:r>
              <a:rPr lang="en-GB" b="1" dirty="0">
                <a:solidFill>
                  <a:schemeClr val="tx1"/>
                </a:solidFill>
                <a:ea typeface="+mn-lt"/>
                <a:cs typeface="+mn-lt"/>
              </a:rPr>
              <a:t>custom </a:t>
            </a:r>
            <a:r>
              <a:rPr lang="en-GB" b="1" dirty="0" err="1">
                <a:solidFill>
                  <a:schemeClr val="tx1"/>
                </a:solidFill>
                <a:ea typeface="+mn-lt"/>
                <a:cs typeface="+mn-lt"/>
              </a:rPr>
              <a:t>florall</a:t>
            </a:r>
            <a:r>
              <a:rPr lang="en-GB" b="1" dirty="0">
                <a:solidFill>
                  <a:schemeClr val="tx1"/>
                </a:solidFill>
                <a:ea typeface="+mn-lt"/>
                <a:cs typeface="+mn-lt"/>
              </a:rPr>
              <a:t> arrangements</a:t>
            </a:r>
          </a:p>
          <a:p>
            <a:pPr marL="342900" indent="-342900">
              <a:buFont typeface="Arial" charset="2"/>
              <a:buChar char="•"/>
            </a:pPr>
            <a:r>
              <a:rPr lang="en-GB" dirty="0">
                <a:solidFill>
                  <a:schemeClr val="tx1"/>
                </a:solidFill>
                <a:ea typeface="+mn-lt"/>
                <a:cs typeface="+mn-lt"/>
              </a:rPr>
              <a:t>Serves</a:t>
            </a:r>
            <a:r>
              <a:rPr lang="en-GB" b="1" dirty="0">
                <a:solidFill>
                  <a:schemeClr val="tx1"/>
                </a:solidFill>
                <a:ea typeface="+mn-lt"/>
                <a:cs typeface="+mn-lt"/>
              </a:rPr>
              <a:t> walk-in customers, weddings, and corporate events</a:t>
            </a:r>
          </a:p>
          <a:p>
            <a:pPr marL="342900" indent="-342900">
              <a:buFont typeface="Arial" charset="2"/>
              <a:buChar char="•"/>
            </a:pPr>
            <a:r>
              <a:rPr lang="en-GB" dirty="0">
                <a:solidFill>
                  <a:schemeClr val="tx1"/>
                </a:solidFill>
                <a:ea typeface="+mn-lt"/>
                <a:cs typeface="+mn-lt"/>
              </a:rPr>
              <a:t>Uses</a:t>
            </a:r>
            <a:r>
              <a:rPr lang="en-GB" b="1" dirty="0">
                <a:solidFill>
                  <a:schemeClr val="tx1"/>
                </a:solidFill>
                <a:ea typeface="+mn-lt"/>
                <a:cs typeface="+mn-lt"/>
              </a:rPr>
              <a:t> eco-friendly packaging and locally sourced flowers</a:t>
            </a:r>
          </a:p>
          <a:p>
            <a:pPr marL="342900" indent="-342900">
              <a:buFont typeface="Arial" charset="2"/>
              <a:buChar char="•"/>
            </a:pPr>
            <a:r>
              <a:rPr lang="en-GB" dirty="0">
                <a:solidFill>
                  <a:schemeClr val="tx1"/>
                </a:solidFill>
                <a:ea typeface="+mn-lt"/>
                <a:cs typeface="+mn-lt"/>
              </a:rPr>
              <a:t>Known for </a:t>
            </a:r>
            <a:r>
              <a:rPr lang="en-GB" b="1" dirty="0">
                <a:solidFill>
                  <a:schemeClr val="tx1"/>
                </a:solidFill>
                <a:ea typeface="+mn-lt"/>
                <a:cs typeface="+mn-lt"/>
              </a:rPr>
              <a:t>good quality flowers and strong community connections</a:t>
            </a:r>
          </a:p>
          <a:p>
            <a:pPr marL="342900" indent="-342900">
              <a:buFont typeface="Arial" charset="2"/>
              <a:buChar char="•"/>
            </a:pPr>
            <a:endParaRPr lang="en-GB" b="1" dirty="0">
              <a:solidFill>
                <a:schemeClr val="tx1"/>
              </a:solidFill>
              <a:ea typeface="+mn-lt"/>
              <a:cs typeface="+mn-lt"/>
            </a:endParaRPr>
          </a:p>
          <a:p>
            <a:pPr marL="342900" indent="-342900">
              <a:buFont typeface="Arial" charset="2"/>
              <a:buChar char="•"/>
            </a:pPr>
            <a:endParaRPr lang="en-GB" b="1" dirty="0">
              <a:solidFill>
                <a:schemeClr val="tx1"/>
              </a:solidFill>
              <a:ea typeface="+mn-lt"/>
              <a:cs typeface="+mn-lt"/>
            </a:endParaRPr>
          </a:p>
          <a:p>
            <a:pPr marL="342900" indent="-342900">
              <a:buFont typeface="Arial" charset="2"/>
              <a:buChar char="•"/>
            </a:pPr>
            <a:endParaRPr lang="en-GB" b="1" dirty="0">
              <a:solidFill>
                <a:schemeClr val="tx1"/>
              </a:solidFill>
              <a:ea typeface="+mn-lt"/>
              <a:cs typeface="+mn-lt"/>
            </a:endParaRPr>
          </a:p>
          <a:p>
            <a:pPr marL="342900" indent="-342900">
              <a:buFont typeface="Arial" charset="2"/>
              <a:buChar char="•"/>
            </a:pPr>
            <a:endParaRPr lang="en-GB" b="1" dirty="0">
              <a:solidFill>
                <a:schemeClr val="tx1"/>
              </a:solidFill>
              <a:ea typeface="+mn-lt"/>
              <a:cs typeface="+mn-lt"/>
            </a:endParaRPr>
          </a:p>
          <a:p>
            <a:pPr marL="342900" indent="-342900">
              <a:buFont typeface="Arial" charset="2"/>
              <a:buChar char="•"/>
            </a:pPr>
            <a:endParaRPr lang="en-GB" b="1" dirty="0">
              <a:solidFill>
                <a:schemeClr val="tx1"/>
              </a:solidFill>
              <a:ea typeface="+mn-lt"/>
              <a:cs typeface="+mn-lt"/>
            </a:endParaRPr>
          </a:p>
          <a:p>
            <a:pPr marL="342900" indent="-342900">
              <a:buFont typeface="Arial" charset="2"/>
              <a:buChar char="•"/>
            </a:pPr>
            <a:endParaRPr lang="en-GB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8710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 lnSpcReduction="10000"/>
          </a:bodyPr>
          <a:lstStyle/>
          <a:p>
            <a:r>
              <a:rPr lang="en-GB" sz="2800" dirty="0">
                <a:solidFill>
                  <a:schemeClr val="tx1"/>
                </a:solidFill>
              </a:rPr>
              <a:t>Who: </a:t>
            </a:r>
            <a:r>
              <a:rPr lang="en-GB" sz="2800" b="1" dirty="0">
                <a:solidFill>
                  <a:schemeClr val="tx1"/>
                </a:solidFill>
                <a:ea typeface="+mn-lt"/>
                <a:cs typeface="+mn-lt"/>
              </a:rPr>
              <a:t>Liam and Priya Patel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What: </a:t>
            </a:r>
            <a:r>
              <a:rPr lang="en-GB" sz="2800" b="1" dirty="0">
                <a:solidFill>
                  <a:schemeClr val="tx1"/>
                </a:solidFill>
              </a:rPr>
              <a:t>30% decline in in-store sales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Where:</a:t>
            </a:r>
            <a:r>
              <a:rPr lang="en-GB" sz="2800" b="1" dirty="0">
                <a:solidFill>
                  <a:schemeClr val="tx1"/>
                </a:solidFill>
              </a:rPr>
              <a:t> Norwich, UK - main high street store 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When: </a:t>
            </a:r>
            <a:r>
              <a:rPr lang="en-GB" sz="2800" b="1" dirty="0">
                <a:solidFill>
                  <a:schemeClr val="tx1"/>
                </a:solidFill>
              </a:rPr>
              <a:t>Over the last 12 months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Why: </a:t>
            </a:r>
            <a:r>
              <a:rPr lang="en-GB" sz="2800" b="1" dirty="0">
                <a:solidFill>
                  <a:schemeClr val="tx1"/>
                </a:solidFill>
              </a:rPr>
              <a:t>Reduced foot traffic, increased online shopping, rising flower &amp; packaging costs</a:t>
            </a:r>
          </a:p>
          <a:p>
            <a:r>
              <a:rPr lang="en-GB" sz="2800" dirty="0">
                <a:solidFill>
                  <a:schemeClr val="tx1"/>
                </a:solidFill>
              </a:rPr>
              <a:t>How: </a:t>
            </a:r>
            <a:r>
              <a:rPr lang="en-GB" sz="2800" b="1" dirty="0">
                <a:solidFill>
                  <a:schemeClr val="tx1"/>
                </a:solidFill>
              </a:rPr>
              <a:t>Customers prefer online flower delivery services, weak digital marketing, outdated website</a:t>
            </a:r>
          </a:p>
          <a:p>
            <a:r>
              <a:rPr lang="en-GB" sz="2800" dirty="0">
                <a:solidFill>
                  <a:schemeClr val="tx1"/>
                </a:solidFill>
              </a:rPr>
              <a:t>How much: </a:t>
            </a:r>
            <a:r>
              <a:rPr lang="en-GB" sz="2800" b="1" dirty="0">
                <a:solidFill>
                  <a:schemeClr val="tx1"/>
                </a:solidFill>
              </a:rPr>
              <a:t>Around 30% drop in store revenue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314" y="1110557"/>
            <a:ext cx="9409329" cy="4623816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POLITICAL</a:t>
            </a:r>
          </a:p>
          <a:p>
            <a:r>
              <a:rPr lang="en-GB" b="1" dirty="0">
                <a:solidFill>
                  <a:schemeClr val="tx1"/>
                </a:solidFill>
              </a:rPr>
              <a:t>•	Local government support for small businesses and sustainability initiatives</a:t>
            </a:r>
          </a:p>
          <a:p>
            <a:r>
              <a:rPr lang="en-GB" b="1" dirty="0">
                <a:solidFill>
                  <a:schemeClr val="tx1"/>
                </a:solidFill>
              </a:rPr>
              <a:t>	•	Regulations on imports, especially for international flowers (customs, tariffs)</a:t>
            </a:r>
          </a:p>
          <a:p>
            <a:endParaRPr lang="en-GB" b="1" dirty="0">
              <a:solidFill>
                <a:schemeClr val="tx1"/>
              </a:solidFill>
            </a:endParaRPr>
          </a:p>
          <a:p>
            <a:r>
              <a:rPr lang="en-GB" b="1" dirty="0"/>
              <a:t>ECONOMIC</a:t>
            </a:r>
          </a:p>
          <a:p>
            <a:r>
              <a:rPr lang="en-GB" b="1" dirty="0">
                <a:solidFill>
                  <a:schemeClr val="tx1"/>
                </a:solidFill>
              </a:rPr>
              <a:t>•	Rising costs of flowers and eco-friendly packaging due to inflation	</a:t>
            </a:r>
          </a:p>
          <a:p>
            <a:r>
              <a:rPr lang="en-GB" b="1" dirty="0">
                <a:solidFill>
                  <a:schemeClr val="tx1"/>
                </a:solidFill>
              </a:rPr>
              <a:t>•	Impact of reduced consumer spending on non-essential items</a:t>
            </a:r>
          </a:p>
          <a:p>
            <a:endParaRPr lang="en-GB" b="1" dirty="0"/>
          </a:p>
          <a:p>
            <a:r>
              <a:rPr lang="en-GB" b="1" dirty="0"/>
              <a:t>SOCIAL</a:t>
            </a:r>
          </a:p>
          <a:p>
            <a:r>
              <a:rPr lang="en-GB" b="1" dirty="0">
                <a:solidFill>
                  <a:schemeClr val="tx1"/>
                </a:solidFill>
              </a:rPr>
              <a:t>•	Growing preference for online shopping and convenience</a:t>
            </a:r>
          </a:p>
          <a:p>
            <a:r>
              <a:rPr lang="en-GB" b="1" dirty="0">
                <a:solidFill>
                  <a:schemeClr val="tx1"/>
                </a:solidFill>
              </a:rPr>
              <a:t>•	Increased demand for eco-friendly and sustainable products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8"/>
            <a:ext cx="9634011" cy="4764488"/>
          </a:xfrm>
        </p:spPr>
        <p:txBody>
          <a:bodyPr>
            <a:normAutofit/>
          </a:bodyPr>
          <a:lstStyle/>
          <a:p>
            <a:r>
              <a:rPr lang="en-GB" b="1" dirty="0"/>
              <a:t>TECHNOLOGICAL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tx1"/>
                </a:solidFill>
              </a:rPr>
              <a:t>•	Need for an updated website and e-commerce platform	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tx1"/>
                </a:solidFill>
              </a:rPr>
              <a:t>•	Social media marketing essential to attract younger customers</a:t>
            </a:r>
          </a:p>
          <a:p>
            <a:endParaRPr lang="en-GB" b="1" dirty="0"/>
          </a:p>
          <a:p>
            <a:r>
              <a:rPr lang="en-GB" b="1" dirty="0"/>
              <a:t>LEGAL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tx1"/>
                </a:solidFill>
              </a:rPr>
              <a:t>•	Compliance with health and safety standards for retail	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tx1"/>
                </a:solidFill>
              </a:rPr>
              <a:t>•	Employment regulations for staff contracts and working hours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ENVIRONMENTAL 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tx1"/>
                </a:solidFill>
              </a:rPr>
              <a:t>•	Sustainability is part of brand identity (eco-friendly packaging, locally sourced flowers)	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tx1"/>
                </a:solidFill>
              </a:rPr>
              <a:t>•	Climate and supply chain disruptions affecting availability of flowers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analysis: Fishbone diagram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16903" y="5982929"/>
            <a:ext cx="10676773" cy="752168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The fishbone diagram identifies the main factors contributing to the decline in Green Haven’s in-store sales.</a:t>
            </a:r>
            <a:endParaRPr lang="en-US" b="1" dirty="0">
              <a:solidFill>
                <a:schemeClr val="tx1"/>
              </a:solidFill>
            </a:endParaRPr>
          </a:p>
        </p:txBody>
      </p:sp>
      <p:graphicFrame>
        <p:nvGraphicFramePr>
          <p:cNvPr id="41" name="Diagram 40">
            <a:extLst>
              <a:ext uri="{FF2B5EF4-FFF2-40B4-BE49-F238E27FC236}">
                <a16:creationId xmlns:a16="http://schemas.microsoft.com/office/drawing/2014/main" id="{45CF7EE7-65FE-0BCA-7421-50F87C601FB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48962152"/>
              </p:ext>
            </p:extLst>
          </p:nvPr>
        </p:nvGraphicFramePr>
        <p:xfrm>
          <a:off x="2602271" y="875071"/>
          <a:ext cx="7475794" cy="46475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5418" y="148172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87768" y="1152094"/>
            <a:ext cx="8314762" cy="5091390"/>
          </a:xfrm>
        </p:spPr>
        <p:txBody>
          <a:bodyPr>
            <a:no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•	Green Haven Florists has experienced a </a:t>
            </a:r>
            <a:r>
              <a:rPr lang="en-GB" b="1" dirty="0">
                <a:solidFill>
                  <a:schemeClr val="tx1"/>
                </a:solidFill>
              </a:rPr>
              <a:t>30% decline in in-store sales </a:t>
            </a:r>
            <a:r>
              <a:rPr lang="en-GB" dirty="0">
                <a:solidFill>
                  <a:schemeClr val="tx1"/>
                </a:solidFill>
              </a:rPr>
              <a:t>over the past year.	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•	Reduced foot traffic and the </a:t>
            </a:r>
            <a:r>
              <a:rPr lang="en-GB" b="1" dirty="0">
                <a:solidFill>
                  <a:schemeClr val="tx1"/>
                </a:solidFill>
              </a:rPr>
              <a:t>shift towards online shopping </a:t>
            </a:r>
            <a:r>
              <a:rPr lang="en-GB" dirty="0">
                <a:solidFill>
                  <a:schemeClr val="tx1"/>
                </a:solidFill>
              </a:rPr>
              <a:t>have significantly affected the business.	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•	Rising costs of imported flowers and sustainable packaging have increased operational pressure.	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•	Increased competition from </a:t>
            </a:r>
            <a:r>
              <a:rPr lang="en-GB" b="1" dirty="0">
                <a:solidFill>
                  <a:schemeClr val="tx1"/>
                </a:solidFill>
              </a:rPr>
              <a:t>online retailers and local florists </a:t>
            </a:r>
            <a:r>
              <a:rPr lang="en-GB" dirty="0">
                <a:solidFill>
                  <a:schemeClr val="tx1"/>
                </a:solidFill>
              </a:rPr>
              <a:t>has intensified market challenges.	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•	Limited digital marketing and an outdated website reduce the company’s online competitiveness.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/>
          <a:lstStyle/>
          <a:p>
            <a:r>
              <a:rPr lang="en-GB" b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Calculator Ultra (2025) Drop in Sales Definition. Available at: https://calculatorultra.com (Accessed: 11 March 2026).</a:t>
            </a:r>
          </a:p>
          <a:p>
            <a:endParaRPr lang="en-GB" b="1" dirty="0">
              <a:solidFill>
                <a:srgbClr val="111111"/>
              </a:solidFill>
              <a:latin typeface="Arial"/>
              <a:ea typeface="Roboto"/>
              <a:cs typeface="Roboto"/>
            </a:endParaRPr>
          </a:p>
          <a:p>
            <a:r>
              <a:rPr lang="en-GB" b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MindTools (2024) PESTLE Analysis. Available at: https://www.mindtools.com (Accessed: 11 March 2026).</a:t>
            </a:r>
          </a:p>
          <a:p>
            <a:endParaRPr lang="en-GB" b="1" dirty="0">
              <a:solidFill>
                <a:srgbClr val="111111"/>
              </a:solidFill>
              <a:latin typeface="Arial"/>
              <a:ea typeface="Roboto"/>
              <a:cs typeface="Roboto"/>
            </a:endParaRPr>
          </a:p>
          <a:p>
            <a:r>
              <a:rPr lang="en-GB" b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MindTools (2024) Fishbone Diagram. Available at: https://www.mindtools.com (Accessed: 11 March 2026)</a:t>
            </a:r>
          </a:p>
          <a:p>
            <a:endParaRPr lang="en-GB" b="1" dirty="0">
              <a:solidFill>
                <a:srgbClr val="111111"/>
              </a:solidFill>
              <a:latin typeface="Arial"/>
              <a:ea typeface="Roboto"/>
              <a:cs typeface="Roboto"/>
            </a:endParaRPr>
          </a:p>
          <a:p>
            <a:r>
              <a:rPr lang="en-GB" b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.Kotler, P. and Keller, K. (2016) Marketing Management. Pearson</a:t>
            </a: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7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8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0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2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3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4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5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6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7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8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9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10" name="Group 1109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3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4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5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6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7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8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9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3" name="Rectangle 1122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4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id="{97A5CE44-9D07-4AD7-B94C-7C935136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1A703601-C9B7-448F-B403-01CBCB088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71" name="Group 1070">
            <a:extLst>
              <a:ext uri="{FF2B5EF4-FFF2-40B4-BE49-F238E27FC236}">
                <a16:creationId xmlns:a16="http://schemas.microsoft.com/office/drawing/2014/main" id="{7923CDCA-D161-4CE7-BA92-92AE20B96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72" name="Freeform 11">
              <a:extLst>
                <a:ext uri="{FF2B5EF4-FFF2-40B4-BE49-F238E27FC236}">
                  <a16:creationId xmlns:a16="http://schemas.microsoft.com/office/drawing/2014/main" id="{AFFB0997-74F4-42F6-80A7-7C1B6BD37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3" name="Freeform 12">
              <a:extLst>
                <a:ext uri="{FF2B5EF4-FFF2-40B4-BE49-F238E27FC236}">
                  <a16:creationId xmlns:a16="http://schemas.microsoft.com/office/drawing/2014/main" id="{A14E1792-3BAD-41B1-A563-2180A26E6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4" name="Freeform 13">
              <a:extLst>
                <a:ext uri="{FF2B5EF4-FFF2-40B4-BE49-F238E27FC236}">
                  <a16:creationId xmlns:a16="http://schemas.microsoft.com/office/drawing/2014/main" id="{C30D05BD-CE6E-4143-946E-A2C5EC7CF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5" name="Freeform 14">
              <a:extLst>
                <a:ext uri="{FF2B5EF4-FFF2-40B4-BE49-F238E27FC236}">
                  <a16:creationId xmlns:a16="http://schemas.microsoft.com/office/drawing/2014/main" id="{4317EBD8-70E0-492B-B401-C72697C7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6" name="Freeform 15">
              <a:extLst>
                <a:ext uri="{FF2B5EF4-FFF2-40B4-BE49-F238E27FC236}">
                  <a16:creationId xmlns:a16="http://schemas.microsoft.com/office/drawing/2014/main" id="{60545381-EDB5-47D8-9497-D5802F5A4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7" name="Freeform 16">
              <a:extLst>
                <a:ext uri="{FF2B5EF4-FFF2-40B4-BE49-F238E27FC236}">
                  <a16:creationId xmlns:a16="http://schemas.microsoft.com/office/drawing/2014/main" id="{E67012E4-2FDC-4F96-A145-1E426784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8" name="Freeform 17">
              <a:extLst>
                <a:ext uri="{FF2B5EF4-FFF2-40B4-BE49-F238E27FC236}">
                  <a16:creationId xmlns:a16="http://schemas.microsoft.com/office/drawing/2014/main" id="{C088EA8D-BA27-4043-967F-595BE451C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9" name="Freeform 18">
              <a:extLst>
                <a:ext uri="{FF2B5EF4-FFF2-40B4-BE49-F238E27FC236}">
                  <a16:creationId xmlns:a16="http://schemas.microsoft.com/office/drawing/2014/main" id="{7D7B306D-2572-4DF7-BC2E-675203317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0" name="Freeform 19">
              <a:extLst>
                <a:ext uri="{FF2B5EF4-FFF2-40B4-BE49-F238E27FC236}">
                  <a16:creationId xmlns:a16="http://schemas.microsoft.com/office/drawing/2014/main" id="{EBFED6A3-D5D7-4F26-B6EB-091492A9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1" name="Freeform 20">
              <a:extLst>
                <a:ext uri="{FF2B5EF4-FFF2-40B4-BE49-F238E27FC236}">
                  <a16:creationId xmlns:a16="http://schemas.microsoft.com/office/drawing/2014/main" id="{57CA315F-B9C5-4899-A337-C1389083C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2" name="Freeform 21">
              <a:extLst>
                <a:ext uri="{FF2B5EF4-FFF2-40B4-BE49-F238E27FC236}">
                  <a16:creationId xmlns:a16="http://schemas.microsoft.com/office/drawing/2014/main" id="{F3C62C3A-023D-428B-AEEA-68C9B037B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3" name="Freeform 22">
              <a:extLst>
                <a:ext uri="{FF2B5EF4-FFF2-40B4-BE49-F238E27FC236}">
                  <a16:creationId xmlns:a16="http://schemas.microsoft.com/office/drawing/2014/main" id="{6132B97B-0D55-426A-8D75-9E7F8FCE7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85" name="Group 1084">
            <a:extLst>
              <a:ext uri="{FF2B5EF4-FFF2-40B4-BE49-F238E27FC236}">
                <a16:creationId xmlns:a16="http://schemas.microsoft.com/office/drawing/2014/main" id="{B28C8CE4-C5A6-4B6C-B428-1D2852C39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086" name="Freeform 27">
              <a:extLst>
                <a:ext uri="{FF2B5EF4-FFF2-40B4-BE49-F238E27FC236}">
                  <a16:creationId xmlns:a16="http://schemas.microsoft.com/office/drawing/2014/main" id="{6C6C0EAF-AF4D-4E28-B480-93C9A324D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7" name="Freeform 28">
              <a:extLst>
                <a:ext uri="{FF2B5EF4-FFF2-40B4-BE49-F238E27FC236}">
                  <a16:creationId xmlns:a16="http://schemas.microsoft.com/office/drawing/2014/main" id="{C254D393-7673-4399-AE7D-933ED61B1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8" name="Freeform 29">
              <a:extLst>
                <a:ext uri="{FF2B5EF4-FFF2-40B4-BE49-F238E27FC236}">
                  <a16:creationId xmlns:a16="http://schemas.microsoft.com/office/drawing/2014/main" id="{76A48428-8958-41F8-BCFD-F9EB16A17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9" name="Freeform 30">
              <a:extLst>
                <a:ext uri="{FF2B5EF4-FFF2-40B4-BE49-F238E27FC236}">
                  <a16:creationId xmlns:a16="http://schemas.microsoft.com/office/drawing/2014/main" id="{F895B04F-691C-404F-A9F1-47B315756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0" name="Freeform 31">
              <a:extLst>
                <a:ext uri="{FF2B5EF4-FFF2-40B4-BE49-F238E27FC236}">
                  <a16:creationId xmlns:a16="http://schemas.microsoft.com/office/drawing/2014/main" id="{38BAB3B8-E8BB-4327-9E73-FFAD5597B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1" name="Freeform 32">
              <a:extLst>
                <a:ext uri="{FF2B5EF4-FFF2-40B4-BE49-F238E27FC236}">
                  <a16:creationId xmlns:a16="http://schemas.microsoft.com/office/drawing/2014/main" id="{88ED23AE-358F-4EEC-8D62-917EBED7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2" name="Freeform 33">
              <a:extLst>
                <a:ext uri="{FF2B5EF4-FFF2-40B4-BE49-F238E27FC236}">
                  <a16:creationId xmlns:a16="http://schemas.microsoft.com/office/drawing/2014/main" id="{776F07C9-FA92-406A-B934-95BE8CAED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3" name="Freeform 34">
              <a:extLst>
                <a:ext uri="{FF2B5EF4-FFF2-40B4-BE49-F238E27FC236}">
                  <a16:creationId xmlns:a16="http://schemas.microsoft.com/office/drawing/2014/main" id="{BDA1CEAF-E0AD-4A46-8E40-9251837CB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4" name="Freeform 35">
              <a:extLst>
                <a:ext uri="{FF2B5EF4-FFF2-40B4-BE49-F238E27FC236}">
                  <a16:creationId xmlns:a16="http://schemas.microsoft.com/office/drawing/2014/main" id="{53D21C6F-F2ED-4F73-8B4D-9E2FECBB9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5" name="Freeform 36">
              <a:extLst>
                <a:ext uri="{FF2B5EF4-FFF2-40B4-BE49-F238E27FC236}">
                  <a16:creationId xmlns:a16="http://schemas.microsoft.com/office/drawing/2014/main" id="{2FED37FF-C037-4A76-A8D6-33525D19B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6" name="Freeform 37">
              <a:extLst>
                <a:ext uri="{FF2B5EF4-FFF2-40B4-BE49-F238E27FC236}">
                  <a16:creationId xmlns:a16="http://schemas.microsoft.com/office/drawing/2014/main" id="{8DE0DC4B-718F-4E78-A0AB-8442F28A8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7" name="Freeform 38">
              <a:extLst>
                <a:ext uri="{FF2B5EF4-FFF2-40B4-BE49-F238E27FC236}">
                  <a16:creationId xmlns:a16="http://schemas.microsoft.com/office/drawing/2014/main" id="{8F80CA79-E2F4-4B1D-97DE-04F9215B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99" name="Rectangle 1098">
            <a:extLst>
              <a:ext uri="{FF2B5EF4-FFF2-40B4-BE49-F238E27FC236}">
                <a16:creationId xmlns:a16="http://schemas.microsoft.com/office/drawing/2014/main" id="{E15F4FDF-1B24-4F56-AF01-4D0645A8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01" name="Freeform 33">
            <a:extLst>
              <a:ext uri="{FF2B5EF4-FFF2-40B4-BE49-F238E27FC236}">
                <a16:creationId xmlns:a16="http://schemas.microsoft.com/office/drawing/2014/main" id="{4FD76CDA-1C6B-40B2-9A61-FD38CE1B4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688</Words>
  <Application>Microsoft Office PowerPoint</Application>
  <PresentationFormat>Widescreen</PresentationFormat>
  <Paragraphs>91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</vt:lpstr>
      <vt:lpstr>Aptos</vt:lpstr>
      <vt:lpstr>Arial</vt:lpstr>
      <vt:lpstr>Century Gothic</vt:lpstr>
      <vt:lpstr>Roboto</vt:lpstr>
      <vt:lpstr>Wingdings 3</vt:lpstr>
      <vt:lpstr>Wisp</vt:lpstr>
      <vt:lpstr>MODULE NAME: PROBLEM SOLVING AND DECISION MAKING MODULE CODE: LCLM4004_LON STUDENT NAME: BRUNA SILVA DIAS STUDENT ID: 2517793 LECTURER: NERYS DOSSEH Assignment 1: Presentation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447542399387</cp:lastModifiedBy>
  <cp:revision>97</cp:revision>
  <dcterms:created xsi:type="dcterms:W3CDTF">2024-10-08T15:58:04Z</dcterms:created>
  <dcterms:modified xsi:type="dcterms:W3CDTF">2026-03-11T22:47:27Z</dcterms:modified>
</cp:coreProperties>
</file>